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89" r:id="rId2"/>
    <p:sldId id="288" r:id="rId3"/>
    <p:sldId id="278" r:id="rId4"/>
    <p:sldId id="286" r:id="rId5"/>
    <p:sldId id="261" r:id="rId6"/>
    <p:sldId id="262" r:id="rId7"/>
    <p:sldId id="263" r:id="rId8"/>
    <p:sldId id="270" r:id="rId9"/>
    <p:sldId id="265" r:id="rId10"/>
    <p:sldId id="257" r:id="rId11"/>
    <p:sldId id="266" r:id="rId12"/>
    <p:sldId id="268" r:id="rId13"/>
    <p:sldId id="269" r:id="rId14"/>
    <p:sldId id="267" r:id="rId15"/>
    <p:sldId id="25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6197"/>
  </p:normalViewPr>
  <p:slideViewPr>
    <p:cSldViewPr snapToGrid="0" showGuides="1">
      <p:cViewPr varScale="1">
        <p:scale>
          <a:sx n="114" d="100"/>
          <a:sy n="114" d="100"/>
        </p:scale>
        <p:origin x="23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188C-666B-D645-A693-2622D78C5025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5B753-8CE5-DD49-8664-0C9131ED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3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overpredict the wind during a windstorm?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5B753-8CE5-DD49-8664-0C9131ED38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6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your wind bias be + for where forecasts are high and – for where </a:t>
            </a:r>
            <a:r>
              <a:rPr lang="en-US" dirty="0" err="1"/>
              <a:t>obs</a:t>
            </a:r>
            <a:r>
              <a:rPr lang="en-US" dirty="0"/>
              <a:t> are high?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5B753-8CE5-DD49-8664-0C9131ED38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5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2m winds but in ag 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5B753-8CE5-DD49-8664-0C9131ED38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1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3AF0-B97B-646F-7F94-71F2AEE2D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DF0CB-7095-E86B-73B9-49AF328A2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0F22D-AD9C-7992-11F5-0657ADFB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F9CA-D0D1-1340-A218-5737E3612185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5DC42-BCD9-B76D-EEE5-01DCDB4F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B6FFE-8E99-49BC-4087-BEC8C69B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2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A1F0-8119-B47C-8346-7F4AE01C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F500E-5216-BE56-BBA5-60186AC28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1171D-E3A7-43DC-A58B-ACBCB829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1F0-F507-724D-A726-2624596DC325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8B20F-7CC6-70F1-FD27-75AD8DC4A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5A6A2-6FC8-FB6C-14A5-98B15D2E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0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359108-2D3E-33FD-D583-4245DEA79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BF81D-F584-0967-5689-A88DE037B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DE151-8BBC-861F-1DE7-C28643F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19A9-2500-0441-A583-750682B355C4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C1484-5985-493B-8E7A-635F5808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40B80-8B0D-A639-06ED-AB199087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0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8E09-41A4-0729-9F67-35E528CB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70B-A9FE-595D-8DEC-256FC5A9F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BB4DF-09F1-C7AA-37A4-4668034A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0F0D-1C4B-0F49-83BF-E9D48D29E4BE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964BB-9C98-2B02-33C6-C5791200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840F2-D4BD-505E-4F2A-782B231F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3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A767-9975-22BB-9577-FBE5E365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B851D-01A4-6175-B886-7E17A6211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9A1D2-01AD-AC2E-1FBD-C4144662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1FD6-0412-624F-BE88-DDFF37E7CF33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30011-36E9-BB2C-42CE-8652DAF4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F439A-A1C5-E13C-9DBD-53822005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7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41F8-08FC-17B0-DBC1-E26E9388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73472-0713-E377-E46F-5D1CE92A7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5CEDE-52E0-44E6-F590-ABC3F64CB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A0C43-4A50-0B18-83CE-4ECF42E3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1DC9-0499-9F46-8C5A-3074B6545336}" type="datetime1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F5B6C-622E-8251-CCCB-076416D5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D4225-5E85-D732-E1F5-314BF118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0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430F-029D-7D6A-2A8A-7522BEC3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9C58B-9094-2AB3-0880-4937B48C8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99910-24E5-197E-38A6-6009BFCF2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BD1E1-48AC-1673-D813-885E88060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57C1CE-0885-A5A5-1C73-D4E9B6DCB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40310-49C4-6CE4-220F-7C8DC27D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095E-5DB9-334E-B652-D195C439510E}" type="datetime1">
              <a:rPr lang="en-US" smtClean="0"/>
              <a:t>5/1/23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B5CEF1-09F4-8A3A-5DE9-3F2913C9C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44B69-D22D-7679-868B-21924943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DC5E-3F1A-53AC-631A-181A86E1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7BFCD-058C-E040-5B8A-49816F75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45F1-120D-6944-912B-C1B3A5F5CD5E}" type="datetime1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0CEA6-0D9B-C3C1-85EE-6D313F6D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101A0-17A7-073B-37B5-D2B32BD0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5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5AF2A5-E7D8-A0E8-B1BB-C3416A46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FC20-983A-6244-A592-1A06AD5AE4F3}" type="datetime1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ED3F9B-6640-1902-0681-BDC940F8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769D-D1B9-6F03-62F2-BC821E02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EE0E3-AEE6-35D4-0C09-14495CEF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C0950-738C-6739-E4C0-AE520068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20FEC-DA60-5FBC-5302-C44F56598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659BB-87E5-213D-AA64-098A5041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1A2A-FFC7-074A-BE3C-C76A319F3FF5}" type="datetime1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7A6A9-B156-46D3-CE6F-8998968A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BF78C-D566-6C2C-C3B0-6B8D1E10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5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1BEC-0BF5-6BFA-773E-541D6E57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A3B90-AF96-0783-792D-431C57A35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1EA04-1671-831E-4A4F-C52F85755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F3B1A-5A79-B245-3F29-C8403CBA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E66C-9AEE-FE49-969B-5B8BC0264230}" type="datetime1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4479C-3B9F-77CC-55E6-F2454E06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EA72B-49BC-E432-5B94-1A331FA4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1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7B054-1F81-8A1E-A911-729DDF4A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D231C-9C0F-B0FA-6EDF-591CB5D08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7447C-0A19-4726-7E3F-8134DA816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02DA7-4DFE-0343-9F76-DB6E25CB2A65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16DBD-D957-7BFB-DD45-A57431368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702F6-33D8-DD2D-3DE4-1D944F687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8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86C3C9-1180-8D24-E2B1-9EA51F49F0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Real-data WRF: Forecast verification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19EB1F5-A060-087C-67AD-25494FB7CA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Spring 2023</a:t>
            </a:r>
          </a:p>
          <a:p>
            <a:pP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41D1B-ED7B-997D-DA85-F1C7F29C9145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2023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93F6C-62A9-E8B8-AD00-27E9BC4E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0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F7219-4FAC-7E12-5D4C-37A867374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238250"/>
            <a:ext cx="5842000" cy="438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8F0FD-9C71-D782-8511-DA6BAE46F9E9}"/>
              </a:ext>
            </a:extLst>
          </p:cNvPr>
          <p:cNvSpPr txBox="1"/>
          <p:nvPr/>
        </p:nvSpPr>
        <p:spPr>
          <a:xfrm>
            <a:off x="144966" y="5943600"/>
            <a:ext cx="5969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MET6_ASOS.sh</a:t>
            </a:r>
          </a:p>
          <a:p>
            <a:r>
              <a:rPr lang="en-US" dirty="0" err="1"/>
              <a:t>OBS_base</a:t>
            </a:r>
            <a:r>
              <a:rPr lang="en-US" dirty="0"/>
              <a:t>=$MYLAB/DATA/MADIS/DEC2021_BOULDER_ASOS/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5F2DA-B872-E2D5-736D-384A4E79F08C}"/>
              </a:ext>
            </a:extLst>
          </p:cNvPr>
          <p:cNvSpPr txBox="1"/>
          <p:nvPr/>
        </p:nvSpPr>
        <p:spPr>
          <a:xfrm>
            <a:off x="267629" y="156117"/>
            <a:ext cx="4614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ASOS stations in COLORADO available in MADIS</a:t>
            </a:r>
          </a:p>
          <a:p>
            <a:r>
              <a:rPr lang="en-US" dirty="0"/>
              <a:t>21 stations</a:t>
            </a:r>
          </a:p>
          <a:p>
            <a:r>
              <a:rPr lang="en-US" b="1" dirty="0"/>
              <a:t>Network averages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40336F-92B0-78FB-E0DD-391FCF95AF66}"/>
              </a:ext>
            </a:extLst>
          </p:cNvPr>
          <p:cNvSpPr txBox="1"/>
          <p:nvPr/>
        </p:nvSpPr>
        <p:spPr>
          <a:xfrm>
            <a:off x="267629" y="3568390"/>
            <a:ext cx="2261453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T: cold bias</a:t>
            </a:r>
          </a:p>
          <a:p>
            <a:r>
              <a:rPr lang="en-US" dirty="0"/>
              <a:t>Td: wet bias</a:t>
            </a:r>
          </a:p>
          <a:p>
            <a:r>
              <a:rPr lang="en-US" dirty="0"/>
              <a:t>RH: high bias</a:t>
            </a:r>
          </a:p>
          <a:p>
            <a:r>
              <a:rPr lang="en-US" dirty="0"/>
              <a:t>Wind: </a:t>
            </a:r>
            <a:r>
              <a:rPr lang="en-US" i="1" dirty="0"/>
              <a:t>underpredicted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84154F-2D64-24BF-54D8-38452103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6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FCBF1FA-7067-869C-0560-B559ADA38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0"/>
            <a:ext cx="1035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D665A7-23CC-A055-563E-16608EA87880}"/>
              </a:ext>
            </a:extLst>
          </p:cNvPr>
          <p:cNvSpPr txBox="1"/>
          <p:nvPr/>
        </p:nvSpPr>
        <p:spPr>
          <a:xfrm>
            <a:off x="133815" y="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824C2E-64E4-528B-0938-1DDF70C7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1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FB4EFD71-4E16-8422-9E70-EAD34AB3E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0"/>
            <a:ext cx="9553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0B35F3-3991-E178-68D7-C437E4EC282D}"/>
              </a:ext>
            </a:extLst>
          </p:cNvPr>
          <p:cNvSpPr txBox="1"/>
          <p:nvPr/>
        </p:nvSpPr>
        <p:spPr>
          <a:xfrm>
            <a:off x="133815" y="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53D3B2-DED5-96B9-049A-75A2CDBA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9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77266F1E-69FF-09C6-D32A-E1FBAD2B7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0"/>
            <a:ext cx="9553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968AD7-D830-3E7B-72CB-1CC038E415F1}"/>
              </a:ext>
            </a:extLst>
          </p:cNvPr>
          <p:cNvSpPr txBox="1"/>
          <p:nvPr/>
        </p:nvSpPr>
        <p:spPr>
          <a:xfrm>
            <a:off x="133815" y="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4A076-9F32-871D-F679-7E928663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9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F4D51-61E7-A89C-67C1-DA56092FB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238250"/>
            <a:ext cx="5842000" cy="4381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00EBA-0C8C-2D13-7773-D7827C3DF921}"/>
              </a:ext>
            </a:extLst>
          </p:cNvPr>
          <p:cNvSpPr txBox="1"/>
          <p:nvPr/>
        </p:nvSpPr>
        <p:spPr>
          <a:xfrm>
            <a:off x="144966" y="5943600"/>
            <a:ext cx="6485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MET6_RAWS.sh</a:t>
            </a:r>
          </a:p>
          <a:p>
            <a:r>
              <a:rPr lang="en-US" dirty="0" err="1"/>
              <a:t>OBS_base</a:t>
            </a:r>
            <a:r>
              <a:rPr lang="en-US" dirty="0"/>
              <a:t>=$MYLAB/DATA/MADIS/DEC2021_BOULDER_V2_RAWS/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60A57-43B3-46C8-7851-AEFD591E932D}"/>
              </a:ext>
            </a:extLst>
          </p:cNvPr>
          <p:cNvSpPr txBox="1"/>
          <p:nvPr/>
        </p:nvSpPr>
        <p:spPr>
          <a:xfrm>
            <a:off x="267629" y="156117"/>
            <a:ext cx="4676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RAWS stations in COLORADO available in MADIS</a:t>
            </a:r>
          </a:p>
          <a:p>
            <a:r>
              <a:rPr lang="en-US" dirty="0"/>
              <a:t>107 stations</a:t>
            </a:r>
          </a:p>
          <a:p>
            <a:r>
              <a:rPr lang="en-US" b="1" dirty="0"/>
              <a:t>Network averages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52149C-54FD-3F17-E011-958034DE13AE}"/>
              </a:ext>
            </a:extLst>
          </p:cNvPr>
          <p:cNvSpPr txBox="1"/>
          <p:nvPr/>
        </p:nvSpPr>
        <p:spPr>
          <a:xfrm>
            <a:off x="267629" y="3568390"/>
            <a:ext cx="2386038" cy="2031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T: cold bias</a:t>
            </a:r>
          </a:p>
          <a:p>
            <a:r>
              <a:rPr lang="en-US" dirty="0"/>
              <a:t>Td: wet bias</a:t>
            </a:r>
          </a:p>
          <a:p>
            <a:r>
              <a:rPr lang="en-US" dirty="0"/>
              <a:t>RH: high bias</a:t>
            </a:r>
          </a:p>
          <a:p>
            <a:r>
              <a:rPr lang="en-US" dirty="0"/>
              <a:t>Wind: overpredicted</a:t>
            </a:r>
          </a:p>
          <a:p>
            <a:r>
              <a:rPr lang="en-US" i="1" dirty="0"/>
              <a:t>[RAWS are 6.1m winds,</a:t>
            </a:r>
          </a:p>
          <a:p>
            <a:r>
              <a:rPr lang="en-US" i="1" dirty="0"/>
              <a:t> in complex terrain, and</a:t>
            </a:r>
          </a:p>
          <a:p>
            <a:r>
              <a:rPr lang="en-US" i="1" dirty="0"/>
              <a:t> are often obstructed]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705959-1767-5906-468B-17002C4A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40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DAEC06B-FA2D-F50D-1550-9A132EEFC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0"/>
            <a:ext cx="1035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9E5F6A-1BB0-73EE-FA19-F05B08BC6AF7}"/>
              </a:ext>
            </a:extLst>
          </p:cNvPr>
          <p:cNvSpPr txBox="1"/>
          <p:nvPr/>
        </p:nvSpPr>
        <p:spPr>
          <a:xfrm>
            <a:off x="133815" y="0"/>
            <a:ext cx="76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RAWS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687EE-E64E-BE28-8E42-AEAA0C79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33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ED9C392-45EE-92C5-3ADF-8FA70DDC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0"/>
            <a:ext cx="9280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5EC7CB-6606-31B9-639E-F8B3981874A4}"/>
              </a:ext>
            </a:extLst>
          </p:cNvPr>
          <p:cNvSpPr txBox="1"/>
          <p:nvPr/>
        </p:nvSpPr>
        <p:spPr>
          <a:xfrm>
            <a:off x="133815" y="0"/>
            <a:ext cx="76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FE2635-40E8-AAED-FD72-925E70E2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00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3CB8008-64D1-2CA1-038D-29DCE71D8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0"/>
            <a:ext cx="9280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EF8BCD-8A59-D321-1A7E-70E03AC5FB71}"/>
              </a:ext>
            </a:extLst>
          </p:cNvPr>
          <p:cNvSpPr txBox="1"/>
          <p:nvPr/>
        </p:nvSpPr>
        <p:spPr>
          <a:xfrm>
            <a:off x="133815" y="0"/>
            <a:ext cx="76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9172BB-FFC9-686E-96B2-92A82034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28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60E69-31B8-50B4-7F46-DBF6040AD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238250"/>
            <a:ext cx="5842000" cy="4381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0748D7-2CBA-9B39-54CF-D1ED3D0504B0}"/>
              </a:ext>
            </a:extLst>
          </p:cNvPr>
          <p:cNvSpPr txBox="1"/>
          <p:nvPr/>
        </p:nvSpPr>
        <p:spPr>
          <a:xfrm>
            <a:off x="144966" y="5943600"/>
            <a:ext cx="6918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MET6_run_ASCII2_MESOWEST.sh</a:t>
            </a:r>
          </a:p>
          <a:p>
            <a:r>
              <a:rPr lang="en-US" dirty="0" err="1"/>
              <a:t>OBS_base</a:t>
            </a:r>
            <a:r>
              <a:rPr lang="en-US" dirty="0"/>
              <a:t>=$MYLAB/DATA/MADIS/DEC2021_BOULDER_V2_MESOWEST/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593D0-80CE-D669-6D75-8AFA89AB7967}"/>
              </a:ext>
            </a:extLst>
          </p:cNvPr>
          <p:cNvSpPr txBox="1"/>
          <p:nvPr/>
        </p:nvSpPr>
        <p:spPr>
          <a:xfrm>
            <a:off x="267629" y="156117"/>
            <a:ext cx="5211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MESOWEST stations in COLORADO available in MADIS</a:t>
            </a:r>
          </a:p>
          <a:p>
            <a:r>
              <a:rPr lang="en-US" dirty="0"/>
              <a:t>Up to 329 stations depending on variable and time</a:t>
            </a:r>
          </a:p>
          <a:p>
            <a:r>
              <a:rPr lang="en-US" b="1" dirty="0"/>
              <a:t>Network averages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CC95B-9B2F-AE34-C26F-D5F2DDD3F330}"/>
              </a:ext>
            </a:extLst>
          </p:cNvPr>
          <p:cNvSpPr txBox="1"/>
          <p:nvPr/>
        </p:nvSpPr>
        <p:spPr>
          <a:xfrm>
            <a:off x="267629" y="3568390"/>
            <a:ext cx="2291397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T: cold bias</a:t>
            </a:r>
          </a:p>
          <a:p>
            <a:r>
              <a:rPr lang="en-US" dirty="0"/>
              <a:t>Td: wet bias</a:t>
            </a:r>
          </a:p>
          <a:p>
            <a:r>
              <a:rPr lang="en-US" dirty="0"/>
              <a:t>RH: high bias</a:t>
            </a:r>
          </a:p>
          <a:p>
            <a:r>
              <a:rPr lang="en-US" dirty="0"/>
              <a:t>Wind: overpredicted</a:t>
            </a:r>
          </a:p>
          <a:p>
            <a:r>
              <a:rPr lang="en-US" i="1" dirty="0"/>
              <a:t>[bias similar to RAWS]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3DD7B-850D-5EC0-49FB-C94AEDBE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3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4382962-8512-4A11-EE48-FE9BF500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0"/>
            <a:ext cx="1035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A5D28A-7C98-E915-F3B2-E0BC1F75E7ED}"/>
              </a:ext>
            </a:extLst>
          </p:cNvPr>
          <p:cNvSpPr txBox="1"/>
          <p:nvPr/>
        </p:nvSpPr>
        <p:spPr>
          <a:xfrm>
            <a:off x="133815" y="0"/>
            <a:ext cx="129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MESOWEST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FE8EC9-302A-43CB-7A9D-4AA68A54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3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F8034-11EE-7761-B772-15213FD6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AD9E5-A7DD-3C54-84BB-1C08C95E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Surface station comparison: WRF forecasts v. observations</a:t>
            </a:r>
          </a:p>
          <a:p>
            <a:r>
              <a:rPr lang="en-US" dirty="0"/>
              <a:t>Data sources:</a:t>
            </a:r>
          </a:p>
          <a:p>
            <a:pPr lvl="1"/>
            <a:r>
              <a:rPr lang="en-US" dirty="0"/>
              <a:t>Your WRF simulation of the Boulder windstorm of December 2021</a:t>
            </a:r>
          </a:p>
          <a:p>
            <a:pPr lvl="1"/>
            <a:r>
              <a:rPr lang="en-US" dirty="0"/>
              <a:t>Surface observations from the NOAA MADIS archive</a:t>
            </a:r>
          </a:p>
          <a:p>
            <a:pPr lvl="1"/>
            <a:r>
              <a:rPr lang="en-US" dirty="0"/>
              <a:t>Focus on near-surface temperature and wind speed for this example</a:t>
            </a:r>
          </a:p>
          <a:p>
            <a:r>
              <a:rPr lang="en-US" dirty="0"/>
              <a:t>Tools:</a:t>
            </a:r>
          </a:p>
          <a:p>
            <a:pPr lvl="1"/>
            <a:r>
              <a:rPr lang="en-US" dirty="0"/>
              <a:t>UPP (Unified Post Processor): convert WRF output to GRIB for MET</a:t>
            </a:r>
          </a:p>
          <a:p>
            <a:pPr lvl="1"/>
            <a:r>
              <a:rPr lang="en-US" dirty="0"/>
              <a:t>MET (Model Evaluation Tools): perform comparisons, compute statistics</a:t>
            </a:r>
          </a:p>
          <a:p>
            <a:pPr lvl="1"/>
            <a:r>
              <a:rPr lang="en-US" dirty="0"/>
              <a:t>Python for charts and maps, with topo maps from Google</a:t>
            </a:r>
          </a:p>
          <a:p>
            <a:r>
              <a:rPr lang="en-US" dirty="0"/>
              <a:t>Goal:</a:t>
            </a:r>
          </a:p>
          <a:p>
            <a:pPr lvl="1"/>
            <a:r>
              <a:rPr lang="en-US" dirty="0"/>
              <a:t>Assess how good WRF forecast skill is, and whether we need to reevaluate model configuration</a:t>
            </a:r>
          </a:p>
          <a:p>
            <a:pPr lvl="1"/>
            <a:r>
              <a:rPr lang="en-US" dirty="0"/>
              <a:t>Consider the question: are all surface observations created equal?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A2711-E01E-D301-ED2A-7635764B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22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E7372068-E67F-85C5-560F-DD4C71FE8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0"/>
            <a:ext cx="881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3C634-3EC5-E4C1-41FC-CA0BABF1B9BC}"/>
              </a:ext>
            </a:extLst>
          </p:cNvPr>
          <p:cNvSpPr txBox="1"/>
          <p:nvPr/>
        </p:nvSpPr>
        <p:spPr>
          <a:xfrm>
            <a:off x="133815" y="0"/>
            <a:ext cx="129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MESOWEST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CC996-E919-4094-FCB1-696C50FA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8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5D1892B6-20F5-B33E-76DB-5DC39E235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0"/>
            <a:ext cx="881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0B81-95D2-9B43-F612-92B57F24C1BA}"/>
              </a:ext>
            </a:extLst>
          </p:cNvPr>
          <p:cNvSpPr txBox="1"/>
          <p:nvPr/>
        </p:nvSpPr>
        <p:spPr>
          <a:xfrm>
            <a:off x="133815" y="0"/>
            <a:ext cx="129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MESOWEST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CD59DA-9D25-7D86-B54A-96F55D49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14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93AC8B-7B15-38FA-18EF-5F0AEBE1881C}"/>
              </a:ext>
            </a:extLst>
          </p:cNvPr>
          <p:cNvSpPr txBox="1"/>
          <p:nvPr/>
        </p:nvSpPr>
        <p:spPr>
          <a:xfrm>
            <a:off x="144966" y="5943600"/>
            <a:ext cx="6521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MET6_run_ASCII2_WXNET.sh</a:t>
            </a:r>
          </a:p>
          <a:p>
            <a:r>
              <a:rPr lang="en-US" dirty="0" err="1"/>
              <a:t>OBS_base</a:t>
            </a:r>
            <a:r>
              <a:rPr lang="en-US" dirty="0"/>
              <a:t>=$MYLAB/DATA/MADIS/DEC2021_BOULDER_V2_WXNET/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7C7AD-2669-1447-ED20-3DA354AB5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238250"/>
            <a:ext cx="5842000" cy="438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984C01-8995-3AFE-E14F-EDF0760E25F9}"/>
              </a:ext>
            </a:extLst>
          </p:cNvPr>
          <p:cNvSpPr txBox="1"/>
          <p:nvPr/>
        </p:nvSpPr>
        <p:spPr>
          <a:xfrm>
            <a:off x="267629" y="156117"/>
            <a:ext cx="5292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APRSWXNET stations in COLORADO available in MADIS</a:t>
            </a:r>
          </a:p>
          <a:p>
            <a:r>
              <a:rPr lang="en-US" dirty="0"/>
              <a:t>331 stations</a:t>
            </a:r>
          </a:p>
          <a:p>
            <a:r>
              <a:rPr lang="en-US" b="1" dirty="0"/>
              <a:t>Network averages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44E58-60EC-9570-1D0E-571711949E28}"/>
              </a:ext>
            </a:extLst>
          </p:cNvPr>
          <p:cNvSpPr txBox="1"/>
          <p:nvPr/>
        </p:nvSpPr>
        <p:spPr>
          <a:xfrm>
            <a:off x="267629" y="3568390"/>
            <a:ext cx="2616357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T: cold bias</a:t>
            </a:r>
          </a:p>
          <a:p>
            <a:r>
              <a:rPr lang="en-US" dirty="0"/>
              <a:t>Td: wet bias</a:t>
            </a:r>
          </a:p>
          <a:p>
            <a:r>
              <a:rPr lang="en-US" dirty="0"/>
              <a:t>RH: high bias</a:t>
            </a:r>
          </a:p>
          <a:p>
            <a:r>
              <a:rPr lang="en-US" dirty="0"/>
              <a:t>Wind: </a:t>
            </a:r>
            <a:r>
              <a:rPr lang="en-US" i="1" dirty="0">
                <a:solidFill>
                  <a:srgbClr val="FF0000"/>
                </a:solidFill>
              </a:rPr>
              <a:t>very overpredicted</a:t>
            </a:r>
          </a:p>
          <a:p>
            <a:r>
              <a:rPr lang="en-US" i="1" dirty="0"/>
              <a:t>[forecasts are fastest but</a:t>
            </a:r>
          </a:p>
          <a:p>
            <a:r>
              <a:rPr lang="en-US" i="1" dirty="0"/>
              <a:t> avg. </a:t>
            </a:r>
            <a:r>
              <a:rPr lang="en-US" i="1" dirty="0" err="1"/>
              <a:t>obs</a:t>
            </a:r>
            <a:r>
              <a:rPr lang="en-US" i="1" dirty="0"/>
              <a:t> wind is slowest!]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DC10F-DEA7-40E0-69CC-12BBFDA2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22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10117186-74BA-EB6E-1D9D-192C4E991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0"/>
            <a:ext cx="1035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A83296-5161-7FD3-4EC8-52A47521AC14}"/>
              </a:ext>
            </a:extLst>
          </p:cNvPr>
          <p:cNvSpPr txBox="1"/>
          <p:nvPr/>
        </p:nvSpPr>
        <p:spPr>
          <a:xfrm>
            <a:off x="133815" y="0"/>
            <a:ext cx="8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WXNET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052EB5-5567-F4BF-6D7A-E4F7E042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14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6F9AF2C-4134-C41E-6ECB-737F020A5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0"/>
            <a:ext cx="9569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C98B8E-A139-1485-8051-D5A4454DD762}"/>
              </a:ext>
            </a:extLst>
          </p:cNvPr>
          <p:cNvSpPr txBox="1"/>
          <p:nvPr/>
        </p:nvSpPr>
        <p:spPr>
          <a:xfrm>
            <a:off x="133815" y="0"/>
            <a:ext cx="8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WXNET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DFD8B-F6F7-70E6-FDFD-C46CBCFC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36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5EF051B0-27F4-4DBB-AD7B-473A222F3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0"/>
            <a:ext cx="9569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16D76-A6D8-4DC4-A170-2BEC10E3EF31}"/>
              </a:ext>
            </a:extLst>
          </p:cNvPr>
          <p:cNvSpPr txBox="1"/>
          <p:nvPr/>
        </p:nvSpPr>
        <p:spPr>
          <a:xfrm>
            <a:off x="133815" y="0"/>
            <a:ext cx="8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WXNET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81200F-48D9-603D-EAD1-9293548E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4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3C31C-C507-0143-CCDC-3E8C7D62E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1238250"/>
            <a:ext cx="5842000" cy="4381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491F86-4BFF-8499-656D-5009499BB1C0}"/>
              </a:ext>
            </a:extLst>
          </p:cNvPr>
          <p:cNvSpPr txBox="1"/>
          <p:nvPr/>
        </p:nvSpPr>
        <p:spPr>
          <a:xfrm>
            <a:off x="267629" y="156117"/>
            <a:ext cx="5087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COAGMET stations in COLORADO available in MADIS</a:t>
            </a:r>
          </a:p>
          <a:p>
            <a:r>
              <a:rPr lang="en-US" dirty="0"/>
              <a:t>62 stations</a:t>
            </a:r>
          </a:p>
          <a:p>
            <a:r>
              <a:rPr lang="en-US" b="1" dirty="0"/>
              <a:t>Network averages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AA40C-6258-E677-CCC2-C83EE78D2C8D}"/>
              </a:ext>
            </a:extLst>
          </p:cNvPr>
          <p:cNvSpPr txBox="1"/>
          <p:nvPr/>
        </p:nvSpPr>
        <p:spPr>
          <a:xfrm>
            <a:off x="144966" y="5943600"/>
            <a:ext cx="6794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MET6_COAGMET.sh</a:t>
            </a:r>
          </a:p>
          <a:p>
            <a:r>
              <a:rPr lang="en-US" dirty="0" err="1"/>
              <a:t>OBS_base</a:t>
            </a:r>
            <a:r>
              <a:rPr lang="en-US" dirty="0"/>
              <a:t>=$MYLAB/DATA/MADIS/DEC2021_BOULDER_V2_COAGMET/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1A49A-1D1E-1ED3-7F9B-D1BCE24A438D}"/>
              </a:ext>
            </a:extLst>
          </p:cNvPr>
          <p:cNvSpPr txBox="1"/>
          <p:nvPr/>
        </p:nvSpPr>
        <p:spPr>
          <a:xfrm>
            <a:off x="267629" y="3568390"/>
            <a:ext cx="2590196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T: cold bias</a:t>
            </a:r>
          </a:p>
          <a:p>
            <a:r>
              <a:rPr lang="en-US" dirty="0"/>
              <a:t>Td: wet bias</a:t>
            </a:r>
          </a:p>
          <a:p>
            <a:r>
              <a:rPr lang="en-US" dirty="0"/>
              <a:t>RH: high bias</a:t>
            </a:r>
          </a:p>
          <a:p>
            <a:r>
              <a:rPr lang="en-US" dirty="0"/>
              <a:t>Wind: overpredicted but</a:t>
            </a:r>
          </a:p>
          <a:p>
            <a:r>
              <a:rPr lang="en-US" dirty="0"/>
              <a:t>  not so bad</a:t>
            </a:r>
          </a:p>
          <a:p>
            <a:r>
              <a:rPr lang="en-US" i="1" dirty="0"/>
              <a:t>[These are 2m AGL winds,</a:t>
            </a:r>
          </a:p>
          <a:p>
            <a:r>
              <a:rPr lang="en-US" i="1" dirty="0"/>
              <a:t> but on farms and likely</a:t>
            </a:r>
          </a:p>
          <a:p>
            <a:r>
              <a:rPr lang="en-US" i="1" dirty="0"/>
              <a:t> well-exposed in winter]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AA349-D311-C936-8BB3-4578C8E4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80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E4A01553-7283-1743-1A2D-2ED664FCD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0"/>
            <a:ext cx="1035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C0D9E8-D2CD-09CB-FCA4-99E3AD43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65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3A0EAE0-2A03-6DD4-7323-34DED00FE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0"/>
            <a:ext cx="9339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582128-74B0-217A-8FC5-023CCA5C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14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15E2EE59-630F-A64B-38DA-5BBFB0E99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0"/>
            <a:ext cx="9339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3B3E45-D829-7206-56F6-C5BE3256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8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C507-946B-AF09-BF25-BC8900CC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Surface stations</a:t>
            </a:r>
            <a:br>
              <a:rPr lang="en-US" dirty="0"/>
            </a:br>
            <a:r>
              <a:rPr lang="en-US" sz="3200" dirty="0"/>
              <a:t>[keep in mind WRF forecasts “2 m T” and 10 m wind]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2E1ED-1CE6-B6E3-BD16-A30769084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ASOS</a:t>
            </a:r>
          </a:p>
          <a:p>
            <a:pPr lvl="1"/>
            <a:r>
              <a:rPr lang="en-US" dirty="0"/>
              <a:t>Primarily at airports</a:t>
            </a:r>
          </a:p>
          <a:p>
            <a:pPr lvl="1"/>
            <a:r>
              <a:rPr lang="en-US" dirty="0"/>
              <a:t>Sonic anemometers, nominally mounted at 10 m AGL, usually flat and well-exposed (but not always)</a:t>
            </a:r>
          </a:p>
          <a:p>
            <a:r>
              <a:rPr lang="en-US" dirty="0"/>
              <a:t>AWOS</a:t>
            </a:r>
          </a:p>
          <a:p>
            <a:pPr lvl="1"/>
            <a:r>
              <a:rPr lang="en-US" dirty="0"/>
              <a:t>Older installations, at smaller and lesser used airports; many commingled with ASOS in MADIS</a:t>
            </a:r>
          </a:p>
          <a:p>
            <a:r>
              <a:rPr lang="en-US" dirty="0"/>
              <a:t>RAWS</a:t>
            </a:r>
          </a:p>
          <a:p>
            <a:pPr lvl="1"/>
            <a:r>
              <a:rPr lang="en-US" dirty="0"/>
              <a:t>US Forest Service and other agencies, primarily sited on mountain slopes</a:t>
            </a:r>
          </a:p>
          <a:p>
            <a:pPr lvl="1"/>
            <a:r>
              <a:rPr lang="en-US" dirty="0"/>
              <a:t>Propeller or cup/vane anemometers nominally mounted at 6.1 m AGL</a:t>
            </a:r>
          </a:p>
          <a:p>
            <a:r>
              <a:rPr lang="en-US" dirty="0"/>
              <a:t>MESOWEST</a:t>
            </a:r>
          </a:p>
          <a:p>
            <a:pPr lvl="1"/>
            <a:r>
              <a:rPr lang="en-US" dirty="0"/>
              <a:t>An eclectic mix of stations, including many public utilities, and railroad </a:t>
            </a:r>
            <a:r>
              <a:rPr lang="en-US" dirty="0" err="1"/>
              <a:t>mesonets</a:t>
            </a:r>
            <a:endParaRPr lang="en-US" dirty="0"/>
          </a:p>
          <a:p>
            <a:pPr lvl="1"/>
            <a:r>
              <a:rPr lang="en-US" dirty="0"/>
              <a:t>Public utility </a:t>
            </a:r>
            <a:r>
              <a:rPr lang="en-US" dirty="0" err="1"/>
              <a:t>mesonets</a:t>
            </a:r>
            <a:r>
              <a:rPr lang="en-US" dirty="0"/>
              <a:t> often use propeller anemometers mounted at various heights, including 6.1 m AGL</a:t>
            </a:r>
          </a:p>
          <a:p>
            <a:r>
              <a:rPr lang="en-US" dirty="0"/>
              <a:t>APRSWXNET</a:t>
            </a:r>
          </a:p>
          <a:p>
            <a:pPr lvl="1"/>
            <a:r>
              <a:rPr lang="en-US" dirty="0"/>
              <a:t>A real polyglot mix of citizen- and corporate-owned weather stations</a:t>
            </a:r>
          </a:p>
          <a:p>
            <a:r>
              <a:rPr lang="en-US" dirty="0"/>
              <a:t>OTHER</a:t>
            </a:r>
          </a:p>
          <a:p>
            <a:pPr lvl="1"/>
            <a:r>
              <a:rPr lang="en-US" dirty="0"/>
              <a:t>Include agriculture stations, avalanche stations, roadway stations, </a:t>
            </a:r>
            <a:r>
              <a:rPr lang="en-US" dirty="0" err="1"/>
              <a:t>hydromet</a:t>
            </a:r>
            <a:r>
              <a:rPr lang="en-US" dirty="0"/>
              <a:t> stations,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5EB64-15B2-D78B-3ABF-BBCE429BB1C5}"/>
              </a:ext>
            </a:extLst>
          </p:cNvPr>
          <p:cNvSpPr txBox="1"/>
          <p:nvPr/>
        </p:nvSpPr>
        <p:spPr>
          <a:xfrm>
            <a:off x="133815" y="6088566"/>
            <a:ext cx="11465255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 are differences in instrument type (sonic vs. non-sonic anemometer), mounting height, instrument</a:t>
            </a:r>
          </a:p>
          <a:p>
            <a:r>
              <a:rPr lang="en-US" dirty="0">
                <a:solidFill>
                  <a:srgbClr val="FF0000"/>
                </a:solidFill>
              </a:rPr>
              <a:t>	characteristics (aspirated vs. non-aspirated), characteristic placement and exposure – and </a:t>
            </a:r>
            <a:r>
              <a:rPr lang="en-US" i="1" dirty="0">
                <a:solidFill>
                  <a:srgbClr val="FF0000"/>
                </a:solidFill>
              </a:rPr>
              <a:t>reason for placement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D2AA5-57E1-AF19-CD67-F354D717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6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97F4D-2715-510D-3C7D-231477C0D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7C785-A24E-0DE3-5E86-83D7E2C8C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a </a:t>
            </a:r>
            <a:r>
              <a:rPr lang="en-US" i="1" dirty="0"/>
              <a:t>lot</a:t>
            </a:r>
            <a:r>
              <a:rPr lang="en-US" dirty="0"/>
              <a:t> of surface stations but</a:t>
            </a:r>
          </a:p>
          <a:p>
            <a:pPr lvl="1"/>
            <a:r>
              <a:rPr lang="en-US" dirty="0"/>
              <a:t>Siting characteristics vary enormously, including location and exposure</a:t>
            </a:r>
          </a:p>
          <a:p>
            <a:pPr lvl="1"/>
            <a:r>
              <a:rPr lang="en-US" dirty="0"/>
              <a:t>Hardware and mounting heights vary a lot</a:t>
            </a:r>
          </a:p>
          <a:p>
            <a:pPr lvl="1"/>
            <a:r>
              <a:rPr lang="en-US" dirty="0">
                <a:sym typeface="Wingdings" pitchFamily="2" charset="2"/>
              </a:rPr>
              <a:t> purposes for these stations vary</a:t>
            </a:r>
          </a:p>
          <a:p>
            <a:r>
              <a:rPr lang="en-US" dirty="0">
                <a:sym typeface="Wingdings" pitchFamily="2" charset="2"/>
              </a:rPr>
              <a:t>We’re underpredicting winds at the best stations and have a pervasive cold temperature bias</a:t>
            </a:r>
          </a:p>
          <a:p>
            <a:pPr lvl="1"/>
            <a:r>
              <a:rPr lang="en-US" dirty="0">
                <a:sym typeface="Wingdings" pitchFamily="2" charset="2"/>
              </a:rPr>
              <a:t>Work on the model physics and maybe the initialization</a:t>
            </a:r>
          </a:p>
          <a:p>
            <a:pPr lvl="1"/>
            <a:r>
              <a:rPr lang="en-US" dirty="0">
                <a:sym typeface="Wingdings" pitchFamily="2" charset="2"/>
              </a:rPr>
              <a:t>Don’t pay attention to bad </a:t>
            </a:r>
            <a:r>
              <a:rPr lang="en-US" dirty="0" err="1">
                <a:sym typeface="Wingdings" pitchFamily="2" charset="2"/>
              </a:rPr>
              <a:t>obs</a:t>
            </a:r>
            <a:r>
              <a:rPr lang="en-US" dirty="0">
                <a:sym typeface="Wingdings" pitchFamily="2" charset="2"/>
              </a:rPr>
              <a:t>!</a:t>
            </a:r>
          </a:p>
          <a:p>
            <a:r>
              <a:rPr lang="en-US" dirty="0">
                <a:sym typeface="Wingdings" pitchFamily="2" charset="2"/>
              </a:rPr>
              <a:t>There is very little information available above 6-10 m AGL!</a:t>
            </a:r>
          </a:p>
          <a:p>
            <a:r>
              <a:rPr lang="en-US" dirty="0">
                <a:sym typeface="Wingdings" pitchFamily="2" charset="2"/>
              </a:rPr>
              <a:t>WRF and HRRR (WRF-based) surface verifications: many papers, but also see Cao and Fovell (2016, 2018), Wilson and Fovell (2016), Fovell and Cao (2017), Wilson and Fovell (2018), </a:t>
            </a:r>
            <a:r>
              <a:rPr lang="en-US" dirty="0" err="1">
                <a:sym typeface="Wingdings" pitchFamily="2" charset="2"/>
              </a:rPr>
              <a:t>Duine</a:t>
            </a:r>
            <a:r>
              <a:rPr lang="en-US" dirty="0">
                <a:sym typeface="Wingdings" pitchFamily="2" charset="2"/>
              </a:rPr>
              <a:t> et al. (2019), Fovell and Gallagher (2020, 2022)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F8A4-D676-97C5-E75D-48D29FD5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4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C752-D32F-6EDF-8F68-30DDB8B3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Boulder windstorm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3CFB9-7A43-A7B7-F439-217C5956D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Verification using MET against observations collected in Colorado and extracted from the NOAA MADIS public database</a:t>
            </a:r>
          </a:p>
          <a:p>
            <a:pPr lvl="1"/>
            <a:r>
              <a:rPr lang="en-US" dirty="0"/>
              <a:t>Our domain extended beyond Colorado’s state borders</a:t>
            </a:r>
          </a:p>
          <a:p>
            <a:r>
              <a:rPr lang="en-US" dirty="0"/>
              <a:t>MET interpolates forecast variables to observation stations’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coordinates</a:t>
            </a:r>
          </a:p>
          <a:p>
            <a:pPr lvl="1"/>
            <a:r>
              <a:rPr lang="en-US" dirty="0"/>
              <a:t>We’re not filtering for </a:t>
            </a:r>
            <a:r>
              <a:rPr lang="en-US" i="1" dirty="0"/>
              <a:t>elevation</a:t>
            </a:r>
            <a:r>
              <a:rPr lang="en-US" dirty="0"/>
              <a:t> differences between model and station</a:t>
            </a:r>
          </a:p>
          <a:p>
            <a:r>
              <a:rPr lang="en-US" dirty="0"/>
              <a:t>We have hourly output.  MET will find observations valid for as close to top-of-hour that are available</a:t>
            </a:r>
          </a:p>
          <a:p>
            <a:pPr lvl="1"/>
            <a:r>
              <a:rPr lang="en-US" dirty="0"/>
              <a:t>At an extreme, observations may be up to 30 min before or after model valid time</a:t>
            </a:r>
          </a:p>
          <a:p>
            <a:r>
              <a:rPr lang="en-US" dirty="0"/>
              <a:t>We start by verifying against all available observations. </a:t>
            </a:r>
            <a:r>
              <a:rPr lang="en-US" b="1" dirty="0"/>
              <a:t>Follow script.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285C1-7324-4BD8-E7F5-C56C9FEC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0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16A383-5B87-03AB-229E-8B99BD26A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Network- and station- averaged results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4B4B2BB-C693-73F7-BFC9-1229BC3BD2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9E8918-72C9-13D4-3AE4-A1D9477A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5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32FFB-5FA3-BE06-F695-EF95FE4303E9}"/>
              </a:ext>
            </a:extLst>
          </p:cNvPr>
          <p:cNvSpPr txBox="1"/>
          <p:nvPr/>
        </p:nvSpPr>
        <p:spPr>
          <a:xfrm>
            <a:off x="144966" y="5943600"/>
            <a:ext cx="5720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MET6_ALL.sh</a:t>
            </a:r>
          </a:p>
          <a:p>
            <a:r>
              <a:rPr lang="en-US" dirty="0" err="1"/>
              <a:t>OBS_base</a:t>
            </a:r>
            <a:r>
              <a:rPr lang="en-US" dirty="0"/>
              <a:t>=$MYLAB/DATA/MADIS/DEC2021_BOULDER_V2/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4E921-85DA-9CD3-FDD9-D8AE4B024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1238250"/>
            <a:ext cx="5842000" cy="4381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C232AD-7649-CF94-60F8-EBF5F0B94BFE}"/>
              </a:ext>
            </a:extLst>
          </p:cNvPr>
          <p:cNvSpPr txBox="1"/>
          <p:nvPr/>
        </p:nvSpPr>
        <p:spPr>
          <a:xfrm>
            <a:off x="267629" y="156117"/>
            <a:ext cx="5049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STATIONS in COLORADO available in MADIS</a:t>
            </a:r>
          </a:p>
          <a:p>
            <a:r>
              <a:rPr lang="en-US" dirty="0"/>
              <a:t>Up to 1050 stations depending on variable and time</a:t>
            </a:r>
          </a:p>
          <a:p>
            <a:r>
              <a:rPr lang="en-US" b="1" dirty="0"/>
              <a:t>Network averages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A791BD-EA41-A3C4-0D35-9E4359D48B95}"/>
              </a:ext>
            </a:extLst>
          </p:cNvPr>
          <p:cNvSpPr txBox="1"/>
          <p:nvPr/>
        </p:nvSpPr>
        <p:spPr>
          <a:xfrm>
            <a:off x="267629" y="3568390"/>
            <a:ext cx="2685094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T: cold bias</a:t>
            </a:r>
          </a:p>
          <a:p>
            <a:r>
              <a:rPr lang="en-US" dirty="0"/>
              <a:t>Td: wet bias</a:t>
            </a:r>
          </a:p>
          <a:p>
            <a:r>
              <a:rPr lang="en-US" dirty="0"/>
              <a:t>RH: high bias</a:t>
            </a:r>
          </a:p>
          <a:p>
            <a:r>
              <a:rPr lang="en-US" dirty="0"/>
              <a:t>Wind: very overpredicted, </a:t>
            </a:r>
          </a:p>
          <a:p>
            <a:r>
              <a:rPr lang="en-US" dirty="0"/>
              <a:t>  especially at peak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DF39-2664-479B-57AC-1EB66A9D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7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25BDC0D-6D5F-E85A-3B5E-9C30AF0BD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0"/>
            <a:ext cx="1035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63A8EB-1018-96DD-B633-B82948173DBE}"/>
              </a:ext>
            </a:extLst>
          </p:cNvPr>
          <p:cNvSpPr txBox="1"/>
          <p:nvPr/>
        </p:nvSpPr>
        <p:spPr>
          <a:xfrm>
            <a:off x="0" y="3077735"/>
            <a:ext cx="1667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Each dot is a station</a:t>
            </a:r>
          </a:p>
          <a:p>
            <a:r>
              <a:rPr lang="en-US" sz="1400" b="1" dirty="0"/>
              <a:t> averaged over 13 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14B3A-7178-0AAB-5DF5-A31B8A3D4264}"/>
              </a:ext>
            </a:extLst>
          </p:cNvPr>
          <p:cNvSpPr txBox="1"/>
          <p:nvPr/>
        </p:nvSpPr>
        <p:spPr>
          <a:xfrm>
            <a:off x="133815" y="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9FEF1-772D-4075-FC93-2B9EA45C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8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A114A11-B65D-0E62-5E0A-AA81DD3B7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0"/>
            <a:ext cx="9293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F52372-8E88-11D9-57AA-040529F395F0}"/>
              </a:ext>
            </a:extLst>
          </p:cNvPr>
          <p:cNvSpPr txBox="1"/>
          <p:nvPr/>
        </p:nvSpPr>
        <p:spPr>
          <a:xfrm>
            <a:off x="133815" y="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07234-9AB1-41D7-95A7-E654554A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E8208-0714-77ED-E9DD-F4A8F62D8221}"/>
              </a:ext>
            </a:extLst>
          </p:cNvPr>
          <p:cNvSpPr txBox="1"/>
          <p:nvPr/>
        </p:nvSpPr>
        <p:spPr>
          <a:xfrm>
            <a:off x="-22302" y="4327268"/>
            <a:ext cx="16217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 =</a:t>
            </a:r>
          </a:p>
          <a:p>
            <a:r>
              <a:rPr lang="en-US" dirty="0"/>
              <a:t> Boulder</a:t>
            </a:r>
          </a:p>
          <a:p>
            <a:endParaRPr lang="en-US" dirty="0"/>
          </a:p>
          <a:p>
            <a:r>
              <a:rPr lang="en-US" dirty="0"/>
              <a:t>Marker color:</a:t>
            </a:r>
          </a:p>
          <a:p>
            <a:r>
              <a:rPr lang="en-US" dirty="0"/>
              <a:t> red + bias</a:t>
            </a:r>
          </a:p>
          <a:p>
            <a:r>
              <a:rPr lang="en-US" dirty="0"/>
              <a:t> blue – bias</a:t>
            </a:r>
          </a:p>
          <a:p>
            <a:r>
              <a:rPr lang="en-US" dirty="0"/>
              <a:t> size ∝ bias size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995FF-F8E6-288F-5DAB-5769037A6E15}"/>
              </a:ext>
            </a:extLst>
          </p:cNvPr>
          <p:cNvSpPr txBox="1"/>
          <p:nvPr/>
        </p:nvSpPr>
        <p:spPr>
          <a:xfrm>
            <a:off x="10742612" y="5109854"/>
            <a:ext cx="1084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MADIS state</a:t>
            </a:r>
          </a:p>
          <a:p>
            <a:r>
              <a:rPr lang="en-US" sz="1400" i="1" dirty="0"/>
              <a:t> filtering is</a:t>
            </a:r>
          </a:p>
          <a:p>
            <a:r>
              <a:rPr lang="en-US" sz="1400" i="1" dirty="0"/>
              <a:t> imperfect</a:t>
            </a:r>
          </a:p>
        </p:txBody>
      </p:sp>
    </p:spTree>
    <p:extLst>
      <p:ext uri="{BB962C8B-B14F-4D97-AF65-F5344CB8AC3E}">
        <p14:creationId xmlns:p14="http://schemas.microsoft.com/office/powerpoint/2010/main" val="354334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DD848C1-5A79-0018-D2B3-095416A49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0"/>
            <a:ext cx="9293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4AADED-E7D8-3571-D960-EEA5444DCE06}"/>
              </a:ext>
            </a:extLst>
          </p:cNvPr>
          <p:cNvSpPr txBox="1"/>
          <p:nvPr/>
        </p:nvSpPr>
        <p:spPr>
          <a:xfrm>
            <a:off x="133815" y="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1AE564-61A6-2B1B-A01E-EC4BBF5B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47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4158</TotalTime>
  <Words>1037</Words>
  <Application>Microsoft Macintosh PowerPoint</Application>
  <PresentationFormat>Widescreen</PresentationFormat>
  <Paragraphs>183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Real-data WRF: Forecast verification</vt:lpstr>
      <vt:lpstr>Overview</vt:lpstr>
      <vt:lpstr>Surface stations [keep in mind WRF forecasts “2 m T” and 10 m wind]</vt:lpstr>
      <vt:lpstr>Boulder windstorm simulation</vt:lpstr>
      <vt:lpstr>Network- and station- averaged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Fovell, Robert</dc:creator>
  <cp:lastModifiedBy>Fovell, Robert</cp:lastModifiedBy>
  <cp:revision>19</cp:revision>
  <dcterms:created xsi:type="dcterms:W3CDTF">2023-04-28T18:36:29Z</dcterms:created>
  <dcterms:modified xsi:type="dcterms:W3CDTF">2023-05-01T19:00:38Z</dcterms:modified>
</cp:coreProperties>
</file>