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7" r:id="rId2"/>
    <p:sldId id="384" r:id="rId3"/>
    <p:sldId id="385" r:id="rId4"/>
    <p:sldId id="386" r:id="rId5"/>
    <p:sldId id="387" r:id="rId6"/>
    <p:sldId id="390" r:id="rId7"/>
    <p:sldId id="388" r:id="rId8"/>
    <p:sldId id="389" r:id="rId9"/>
    <p:sldId id="397" r:id="rId10"/>
    <p:sldId id="391" r:id="rId11"/>
    <p:sldId id="392" r:id="rId12"/>
    <p:sldId id="393" r:id="rId13"/>
    <p:sldId id="394" r:id="rId14"/>
    <p:sldId id="398" r:id="rId15"/>
    <p:sldId id="399" r:id="rId16"/>
    <p:sldId id="395" r:id="rId17"/>
    <p:sldId id="402" r:id="rId18"/>
    <p:sldId id="404" r:id="rId19"/>
    <p:sldId id="403" r:id="rId20"/>
    <p:sldId id="400" r:id="rId21"/>
    <p:sldId id="401" r:id="rId22"/>
    <p:sldId id="405" r:id="rId23"/>
    <p:sldId id="406" r:id="rId24"/>
    <p:sldId id="409" r:id="rId25"/>
    <p:sldId id="410" r:id="rId26"/>
    <p:sldId id="411" r:id="rId27"/>
    <p:sldId id="412" r:id="rId28"/>
    <p:sldId id="413" r:id="rId29"/>
    <p:sldId id="414" r:id="rId30"/>
    <p:sldId id="407" r:id="rId31"/>
    <p:sldId id="415" r:id="rId32"/>
    <p:sldId id="416" r:id="rId33"/>
    <p:sldId id="417" r:id="rId34"/>
    <p:sldId id="418" r:id="rId35"/>
    <p:sldId id="419" r:id="rId36"/>
    <p:sldId id="420" r:id="rId37"/>
    <p:sldId id="421" r:id="rId38"/>
    <p:sldId id="422" r:id="rId39"/>
    <p:sldId id="408" r:id="rId40"/>
    <p:sldId id="423" r:id="rId41"/>
    <p:sldId id="267" r:id="rId42"/>
    <p:sldId id="311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94"/>
    <p:restoredTop sz="93451"/>
  </p:normalViewPr>
  <p:slideViewPr>
    <p:cSldViewPr snapToGrid="0" snapToObjects="1" showGuides="1">
      <p:cViewPr varScale="1">
        <p:scale>
          <a:sx n="110" d="100"/>
          <a:sy n="110" d="100"/>
        </p:scale>
        <p:origin x="1008" y="184"/>
      </p:cViewPr>
      <p:guideLst>
        <p:guide orient="horz" pos="12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EC224-5007-1B47-A72E-F95A86A9DD75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410C1-516C-C343-A81B-B1C778D2E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010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5432B-B5EB-444A-927E-262FB0FFAB29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CC099-38B6-A843-AFE0-BD8A0316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94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4664-5E40-3940-A09D-A2EC6B9BCF73}" type="datetime1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6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134EC-3E29-3849-893E-59766E195294}" type="datetime1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8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37CD-5BA5-124F-9015-830A7A2853E4}" type="datetime1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AA0C-1926-7B4F-BFCE-009CD8569710}" type="datetime1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15BD-DD9A-4E4F-8A9E-55D8C8B1AFDD}" type="datetime1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9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38B60-9417-3143-873D-9BFEACC92525}" type="datetime1">
              <a:rPr lang="en-US" smtClean="0"/>
              <a:t>12/11/23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1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5B5-F3D7-F84D-B81A-E4AA236E6535}" type="datetime1">
              <a:rPr lang="en-US" smtClean="0"/>
              <a:t>12/11/23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6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8688-6B9B-7441-884D-9A787FE89895}" type="datetime1">
              <a:rPr lang="en-US" smtClean="0"/>
              <a:t>12/11/23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B269-366F-5C41-8C5E-4DF83D85BA31}" type="datetime1">
              <a:rPr lang="en-US" smtClean="0"/>
              <a:t>12/11/23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D367-457A-694A-A192-1EEB1FE96607}" type="datetime1">
              <a:rPr lang="en-US" smtClean="0"/>
              <a:t>12/11/23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7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3C90-58D5-0E48-967C-D068D5570CBF}" type="datetime1">
              <a:rPr lang="en-US" smtClean="0"/>
              <a:t>12/11/23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8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E9700-343D-2F4D-8C23-BDF8CE16F77B}" type="datetime1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AE3B-B44C-B04B-B31A-865FE2A29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2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rf-model/WPS.gi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mmm.ucar.edu/wrf/users/download/get_sources_wps_geog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mos.albany.edu/facstaff/rfovell/NWP/WRF_on_Mac/run_wrf_real.ipynb" TargetMode="External"/><Relationship Id="rId2" Type="http://schemas.openxmlformats.org/officeDocument/2006/relationships/hyperlink" Target="https://www.atmos.albany.edu/facstaff/rfovell/NWP/WRF_on_Ma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tmos.albany.edu/facstaff/rfovell/NWP/WRF_on_Mac/NNRP_DATA.tar.gz" TargetMode="External"/><Relationship Id="rId5" Type="http://schemas.openxmlformats.org/officeDocument/2006/relationships/hyperlink" Target="https://www.atmos.albany.edu/facstaff/rfovell/NWP/WRF_on_Mac/namelist.wps.PRISTINE" TargetMode="External"/><Relationship Id="rId4" Type="http://schemas.openxmlformats.org/officeDocument/2006/relationships/hyperlink" Target="https://www.atmos.albany.edu/facstaff/rfovell/NWP/WRF_on_Mac/namelist.input.PRISTIN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aconda.com/download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mmm.ucar.edu/wrf/users/docs/technote/v4_technote.pdf" TargetMode="External"/><Relationship Id="rId2" Type="http://schemas.openxmlformats.org/officeDocument/2006/relationships/hyperlink" Target="http://www2.mmm.ucar.edu/wrf/users/docs/user_guide_v4/contents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rew.sh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rf-model/WRF.g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WRF on Mac via </a:t>
            </a:r>
            <a:r>
              <a:rPr lang="en-US" dirty="0" err="1"/>
              <a:t>Jupyter</a:t>
            </a:r>
            <a:r>
              <a:rPr lang="en-US" dirty="0"/>
              <a:t> Notebook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ATM 419/563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Spring 2024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Fovell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C627-321C-7343-9187-AA9C204BAF47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129784-051F-BD45-9C2F-1175F3C6FDBE}"/>
              </a:ext>
            </a:extLst>
          </p:cNvPr>
          <p:cNvSpPr txBox="1"/>
          <p:nvPr/>
        </p:nvSpPr>
        <p:spPr>
          <a:xfrm>
            <a:off x="26831" y="662940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© Copyright 2024 Robert Fovell, Univ. at Albany, SUNY, </a:t>
            </a:r>
            <a:r>
              <a:rPr lang="en-US" sz="1000" dirty="0" err="1"/>
              <a:t>rfovell@albany.edu</a:t>
            </a:r>
            <a:endParaRPr lang="en-US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667E0F-D23D-F4FE-60FE-4487E52F0D36}"/>
              </a:ext>
            </a:extLst>
          </p:cNvPr>
          <p:cNvSpPr txBox="1"/>
          <p:nvPr/>
        </p:nvSpPr>
        <p:spPr>
          <a:xfrm>
            <a:off x="26831" y="104172"/>
            <a:ext cx="21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Version of 12/9/2023</a:t>
            </a:r>
          </a:p>
        </p:txBody>
      </p:sp>
    </p:spTree>
    <p:extLst>
      <p:ext uri="{BB962C8B-B14F-4D97-AF65-F5344CB8AC3E}">
        <p14:creationId xmlns:p14="http://schemas.microsoft.com/office/powerpoint/2010/main" val="3847831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4A3A-2A74-E86C-96DD-0D72A655E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Configure WRF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0F4E3-CA49-A426-3595-317EF191B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$ ./configure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04F33-EB0A-A8C8-F5D3-E711B6DF8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75508F-0DA1-72F3-8C4F-25356F32E169}"/>
              </a:ext>
            </a:extLst>
          </p:cNvPr>
          <p:cNvSpPr txBox="1"/>
          <p:nvPr/>
        </p:nvSpPr>
        <p:spPr>
          <a:xfrm>
            <a:off x="45034" y="2465407"/>
            <a:ext cx="9098966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Please select from among the following Darwin ARCH options: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1. (serial)   2.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3.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4.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PGI (pgf90/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5. (serial)   6.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7.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8.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INTEL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ifort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9. (serial)  10.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11.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12.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INTEL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ifort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/clang)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13. (serial)               14.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             GNU (g95/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15. (serial)  16.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17.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18.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GNU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gfortran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19. (serial)  20.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21.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22.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GNU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gfortran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/clang)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23. (serial)               24.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             IBM (xlf90_r/cc)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25. (serial)  26.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27.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28.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PGI (pgf90/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 -f90=pgf90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29. (serial)  30.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31.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32.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INTEL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ifort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 Open MPI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33. (serial)  34.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35.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dmpar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36.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dm+sm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  GNU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gfortran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 Open MPI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selection [1-36] : </a:t>
            </a:r>
          </a:p>
          <a:p>
            <a:endParaRPr lang="en-US" dirty="0"/>
          </a:p>
          <a:p>
            <a:r>
              <a:rPr lang="en-US" dirty="0">
                <a:sym typeface="Wingdings" pitchFamily="2" charset="2"/>
              </a:rPr>
              <a:t> enter 17 (</a:t>
            </a:r>
            <a:r>
              <a:rPr lang="en-US" dirty="0" err="1">
                <a:sym typeface="Wingdings" pitchFamily="2" charset="2"/>
              </a:rPr>
              <a:t>dmpar</a:t>
            </a:r>
            <a:r>
              <a:rPr lang="en-US" dirty="0">
                <a:sym typeface="Wingdings" pitchFamily="2" charset="2"/>
              </a:rPr>
              <a:t>, GNU </a:t>
            </a:r>
            <a:r>
              <a:rPr lang="en-US" dirty="0" err="1">
                <a:sym typeface="Wingdings" pitchFamily="2" charset="2"/>
              </a:rPr>
              <a:t>gfortran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dirty="0" err="1">
                <a:sym typeface="Wingdings" pitchFamily="2" charset="2"/>
              </a:rPr>
              <a:t>gcc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0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0B26-44E6-F334-A4D0-0686BA565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</a:t>
            </a:r>
            <a:r>
              <a:rPr lang="en-US" dirty="0" err="1"/>
              <a:t>configure.wrf</a:t>
            </a:r>
            <a:r>
              <a:rPr lang="en-US" dirty="0"/>
              <a:t> [optional]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2EC09-9C52-5C7C-9DFB-DF6BA84F0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Configure creates a text file called “</a:t>
            </a:r>
            <a:r>
              <a:rPr lang="en-US" dirty="0" err="1"/>
              <a:t>configure.wrf</a:t>
            </a:r>
            <a:r>
              <a:rPr lang="en-US" dirty="0"/>
              <a:t>”</a:t>
            </a:r>
          </a:p>
          <a:p>
            <a:r>
              <a:rPr lang="en-US" dirty="0"/>
              <a:t>In my environment, to get results independent of number of cores requested, I had to edit the FCOPTIM line to read</a:t>
            </a:r>
          </a:p>
          <a:p>
            <a:pPr marL="457200" lvl="1" indent="0">
              <a:buNone/>
            </a:pPr>
            <a:r>
              <a:rPr lang="en-US" sz="2400" dirty="0"/>
              <a:t>FCOPTIM         =       -O1 #-</a:t>
            </a:r>
            <a:r>
              <a:rPr lang="en-US" sz="2400" dirty="0" err="1"/>
              <a:t>ftree</a:t>
            </a:r>
            <a:r>
              <a:rPr lang="en-US" sz="2400" dirty="0"/>
              <a:t>-vectorize -</a:t>
            </a:r>
            <a:r>
              <a:rPr lang="en-US" sz="2400" dirty="0" err="1"/>
              <a:t>funroll</a:t>
            </a:r>
            <a:r>
              <a:rPr lang="en-US" sz="2400" dirty="0"/>
              <a:t>-loops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1FAD5-00DC-CB48-562D-235C2C96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61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AA2D5-AF3A-72C8-93C5-7EEDCEF3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 WRF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365B4-32A0-E211-93C9-10F01F67D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will take some time:</a:t>
            </a:r>
          </a:p>
          <a:p>
            <a:pPr marL="0" indent="0">
              <a:buNone/>
            </a:pPr>
            <a:r>
              <a:rPr lang="en-US" dirty="0"/>
              <a:t>	$ ./compile </a:t>
            </a:r>
            <a:r>
              <a:rPr lang="en-US" dirty="0" err="1"/>
              <a:t>em_real</a:t>
            </a:r>
            <a:endParaRPr lang="en-US" dirty="0"/>
          </a:p>
          <a:p>
            <a:r>
              <a:rPr lang="en-US" dirty="0"/>
              <a:t>This should result in the creation of these files in main/</a:t>
            </a:r>
          </a:p>
          <a:p>
            <a:pPr lvl="1"/>
            <a:r>
              <a:rPr lang="en-US" dirty="0" err="1"/>
              <a:t>real.exe</a:t>
            </a:r>
            <a:r>
              <a:rPr lang="en-US" dirty="0"/>
              <a:t>, </a:t>
            </a:r>
            <a:r>
              <a:rPr lang="en-US" dirty="0" err="1"/>
              <a:t>wrf.exe</a:t>
            </a:r>
            <a:r>
              <a:rPr lang="en-US" dirty="0"/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ndown.exe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tc.exe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If you need to start over (to select different compile options or make Registry modifications, for example), do ./clean –a and then redo ./configure.  The “clean” removes the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configure.wrf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file, if present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96A72-5E0D-C116-811F-D2226646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75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1A42-F039-AB2F-B9E1-B1EE50B4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WPS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2D1CD-515D-C2F6-07D7-D7EC28F3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 back to your home directory</a:t>
            </a:r>
          </a:p>
          <a:p>
            <a:pPr marL="457200" lvl="1" indent="0">
              <a:buNone/>
            </a:pPr>
            <a:r>
              <a:rPr lang="en-US" dirty="0"/>
              <a:t>$ cd</a:t>
            </a:r>
          </a:p>
          <a:p>
            <a:r>
              <a:rPr lang="en-US" dirty="0"/>
              <a:t>Get WPS</a:t>
            </a:r>
          </a:p>
          <a:p>
            <a:pPr marL="457200" lvl="1" indent="0">
              <a:buNone/>
            </a:pPr>
            <a:r>
              <a:rPr lang="en-US" dirty="0"/>
              <a:t>$ git clone </a:t>
            </a:r>
            <a:r>
              <a:rPr lang="en-US" dirty="0">
                <a:hlinkClick r:id="rId2"/>
              </a:rPr>
              <a:t>https://github.com/wrf-model/WPS.git</a:t>
            </a:r>
            <a:endParaRPr lang="en-US" dirty="0"/>
          </a:p>
          <a:p>
            <a:pPr lvl="1"/>
            <a:r>
              <a:rPr lang="en-US" dirty="0"/>
              <a:t>Installs into a new folder called WPS</a:t>
            </a:r>
          </a:p>
          <a:p>
            <a:pPr lvl="1"/>
            <a:r>
              <a:rPr lang="en-US" dirty="0"/>
              <a:t>Current version is 4.5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Expects to find WRF installation at ~/WRF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If you renamed the WRF folder, you need to modify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configure.wps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2C90A-ACA5-B54E-3F2C-5E14CE70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0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656E-A26C-010F-54BB-EA5ED9E6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up environment (</a:t>
            </a:r>
            <a:r>
              <a:rPr lang="en-US" dirty="0">
                <a:solidFill>
                  <a:srgbClr val="FF0000"/>
                </a:solidFill>
              </a:rPr>
              <a:t>Apple Silicon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530FF-B751-2D2D-A147-C15430173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presumes your shell is bash or </a:t>
            </a:r>
            <a:r>
              <a:rPr lang="en-US" dirty="0" err="1"/>
              <a:t>zsh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Execute these in Terminal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F89E1-5659-C346-CFED-D22F7BE3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99362-812B-0AF0-C806-E910F5CAA872}"/>
              </a:ext>
            </a:extLst>
          </p:cNvPr>
          <p:cNvSpPr txBox="1"/>
          <p:nvPr/>
        </p:nvSpPr>
        <p:spPr>
          <a:xfrm>
            <a:off x="1490398" y="2826127"/>
            <a:ext cx="576677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cd ~/WPS</a:t>
            </a:r>
          </a:p>
          <a:p>
            <a:r>
              <a:rPr lang="en-US" sz="1600" dirty="0"/>
              <a:t>export CC=/opt/homebrew/bin/gcc-13</a:t>
            </a:r>
          </a:p>
          <a:p>
            <a:r>
              <a:rPr lang="en-US" sz="1600" dirty="0"/>
              <a:t>export CXX=/opt/homebrew/bin/g++-13</a:t>
            </a:r>
          </a:p>
          <a:p>
            <a:r>
              <a:rPr lang="en-US" sz="1600" dirty="0"/>
              <a:t>export FC=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CFLAGS="-</a:t>
            </a:r>
            <a:r>
              <a:rPr lang="en-US" sz="1600" dirty="0" err="1"/>
              <a:t>fPIC</a:t>
            </a:r>
            <a:r>
              <a:rPr lang="en-US" sz="1600" dirty="0"/>
              <a:t> -</a:t>
            </a:r>
            <a:r>
              <a:rPr lang="en-US" sz="1600" dirty="0" err="1"/>
              <a:t>fPIE</a:t>
            </a:r>
            <a:r>
              <a:rPr lang="en-US" sz="1600" dirty="0"/>
              <a:t> -O3 -</a:t>
            </a:r>
            <a:r>
              <a:rPr lang="en-US" sz="1600" dirty="0" err="1"/>
              <a:t>Wno</a:t>
            </a:r>
            <a:r>
              <a:rPr lang="en-US" sz="1600" dirty="0"/>
              <a:t>-implicit-function-declaration"</a:t>
            </a:r>
          </a:p>
          <a:p>
            <a:r>
              <a:rPr lang="en-US" sz="1600" dirty="0"/>
              <a:t>export FCFLAGS=-m64</a:t>
            </a:r>
          </a:p>
          <a:p>
            <a:r>
              <a:rPr lang="en-US" sz="1600" dirty="0"/>
              <a:t>export F77=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FFLAGS=-m64</a:t>
            </a:r>
          </a:p>
          <a:p>
            <a:r>
              <a:rPr lang="en-US" sz="1600" dirty="0"/>
              <a:t>export DIR=/opt/homebrew</a:t>
            </a:r>
          </a:p>
          <a:p>
            <a:r>
              <a:rPr lang="en-US" sz="1600" dirty="0"/>
              <a:t>export LDFLAGS=-L$DIR/lib</a:t>
            </a:r>
          </a:p>
          <a:p>
            <a:r>
              <a:rPr lang="en-US" sz="1600" dirty="0"/>
              <a:t>export CPPFLAGS=-I$DIR/include</a:t>
            </a:r>
          </a:p>
          <a:p>
            <a:endParaRPr lang="en-US" sz="1600" dirty="0"/>
          </a:p>
          <a:p>
            <a:r>
              <a:rPr lang="en-US" sz="1600" dirty="0"/>
              <a:t>export NETCDF=/opt/homebrew/</a:t>
            </a:r>
          </a:p>
          <a:p>
            <a:r>
              <a:rPr lang="en-US" sz="1600" dirty="0"/>
              <a:t>export NETCDFINC=$NETCDF/include</a:t>
            </a:r>
          </a:p>
          <a:p>
            <a:r>
              <a:rPr lang="en-US" sz="1600" dirty="0"/>
              <a:t>export LD_LIBRARY_PATH=${NETCDF}/lib:${LD_LIBRARY_PATH}</a:t>
            </a:r>
          </a:p>
          <a:p>
            <a:r>
              <a:rPr lang="en-US" sz="1600" dirty="0"/>
              <a:t>export </a:t>
            </a:r>
            <a:r>
              <a:rPr lang="en-US" sz="1600" dirty="0" err="1"/>
              <a:t>NETCDF_classic</a:t>
            </a:r>
            <a:r>
              <a:rPr lang="en-US" sz="1600" dirty="0"/>
              <a:t>=1 </a:t>
            </a:r>
          </a:p>
        </p:txBody>
      </p:sp>
    </p:spTree>
    <p:extLst>
      <p:ext uri="{BB962C8B-B14F-4D97-AF65-F5344CB8AC3E}">
        <p14:creationId xmlns:p14="http://schemas.microsoft.com/office/powerpoint/2010/main" val="2866627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656E-A26C-010F-54BB-EA5ED9E6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up environment (</a:t>
            </a:r>
            <a:r>
              <a:rPr lang="en-US" dirty="0">
                <a:solidFill>
                  <a:srgbClr val="FF0000"/>
                </a:solidFill>
              </a:rPr>
              <a:t>Intel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530FF-B751-2D2D-A147-C15430173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presumes your shell is bash or </a:t>
            </a:r>
            <a:r>
              <a:rPr lang="en-US" dirty="0" err="1"/>
              <a:t>zsh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Execute these in Terminal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F89E1-5659-C346-CFED-D22F7BE3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99362-812B-0AF0-C806-E910F5CAA872}"/>
              </a:ext>
            </a:extLst>
          </p:cNvPr>
          <p:cNvSpPr txBox="1"/>
          <p:nvPr/>
        </p:nvSpPr>
        <p:spPr>
          <a:xfrm>
            <a:off x="1490398" y="2826127"/>
            <a:ext cx="576677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cd ~/WPS</a:t>
            </a:r>
          </a:p>
          <a:p>
            <a:r>
              <a:rPr lang="en-US" sz="1600" dirty="0"/>
              <a:t>export CC=/</a:t>
            </a:r>
            <a:r>
              <a:rPr lang="en-US" sz="1600" dirty="0" err="1"/>
              <a:t>usr</a:t>
            </a:r>
            <a:r>
              <a:rPr lang="en-US" sz="1600" dirty="0"/>
              <a:t>/local/bin/gcc-13</a:t>
            </a:r>
          </a:p>
          <a:p>
            <a:r>
              <a:rPr lang="en-US" sz="1600" dirty="0"/>
              <a:t>export CXX=/</a:t>
            </a:r>
            <a:r>
              <a:rPr lang="en-US" sz="1600" dirty="0" err="1"/>
              <a:t>usr</a:t>
            </a:r>
            <a:r>
              <a:rPr lang="en-US" sz="1600" dirty="0"/>
              <a:t>/local/bin/g++-13</a:t>
            </a:r>
          </a:p>
          <a:p>
            <a:r>
              <a:rPr lang="en-US" sz="1600" dirty="0"/>
              <a:t>export FC=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CFLAGS="-</a:t>
            </a:r>
            <a:r>
              <a:rPr lang="en-US" sz="1600" dirty="0" err="1"/>
              <a:t>fPIC</a:t>
            </a:r>
            <a:r>
              <a:rPr lang="en-US" sz="1600" dirty="0"/>
              <a:t> -</a:t>
            </a:r>
            <a:r>
              <a:rPr lang="en-US" sz="1600" dirty="0" err="1"/>
              <a:t>fPIE</a:t>
            </a:r>
            <a:r>
              <a:rPr lang="en-US" sz="1600" dirty="0"/>
              <a:t> -O3 -</a:t>
            </a:r>
            <a:r>
              <a:rPr lang="en-US" sz="1600" dirty="0" err="1"/>
              <a:t>Wno</a:t>
            </a:r>
            <a:r>
              <a:rPr lang="en-US" sz="1600" dirty="0"/>
              <a:t>-implicit-function-declaration"</a:t>
            </a:r>
          </a:p>
          <a:p>
            <a:r>
              <a:rPr lang="en-US" sz="1600" dirty="0"/>
              <a:t>export FCFLAGS=-m64</a:t>
            </a:r>
          </a:p>
          <a:p>
            <a:r>
              <a:rPr lang="en-US" sz="1600" dirty="0"/>
              <a:t>export F77=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FFLAGS=-m64</a:t>
            </a:r>
          </a:p>
          <a:p>
            <a:r>
              <a:rPr lang="en-US" sz="1600" dirty="0"/>
              <a:t>export DIR=/</a:t>
            </a:r>
            <a:r>
              <a:rPr lang="en-US" sz="1600" dirty="0" err="1"/>
              <a:t>usr</a:t>
            </a:r>
            <a:r>
              <a:rPr lang="en-US" sz="1600" dirty="0"/>
              <a:t>/local</a:t>
            </a:r>
          </a:p>
          <a:p>
            <a:r>
              <a:rPr lang="en-US" sz="1600" dirty="0"/>
              <a:t>export LDFLAGS=-L$DIR/lib</a:t>
            </a:r>
          </a:p>
          <a:p>
            <a:r>
              <a:rPr lang="en-US" sz="1600" dirty="0"/>
              <a:t>export CPPFLAGS=-I$DIR/include</a:t>
            </a:r>
          </a:p>
          <a:p>
            <a:endParaRPr lang="en-US" sz="1600" dirty="0"/>
          </a:p>
          <a:p>
            <a:r>
              <a:rPr lang="en-US" sz="1600" dirty="0"/>
              <a:t>export NETCDF=/</a:t>
            </a:r>
            <a:r>
              <a:rPr lang="en-US" sz="1600" dirty="0" err="1"/>
              <a:t>usr</a:t>
            </a:r>
            <a:r>
              <a:rPr lang="en-US" sz="1600" dirty="0"/>
              <a:t>/local/</a:t>
            </a:r>
          </a:p>
          <a:p>
            <a:r>
              <a:rPr lang="en-US" sz="1600" dirty="0"/>
              <a:t>export NETCDFINC=$NETCDF/include</a:t>
            </a:r>
          </a:p>
          <a:p>
            <a:r>
              <a:rPr lang="en-US" sz="1600" dirty="0"/>
              <a:t>export LD_LIBRARY_PATH=${NETCDF}/lib:${LD_LIBRARY_PATH}</a:t>
            </a:r>
          </a:p>
          <a:p>
            <a:r>
              <a:rPr lang="en-US" sz="1600" dirty="0"/>
              <a:t>export </a:t>
            </a:r>
            <a:r>
              <a:rPr lang="en-US" sz="1600" dirty="0" err="1"/>
              <a:t>NETCDF_classic</a:t>
            </a:r>
            <a:r>
              <a:rPr lang="en-US" sz="1600" dirty="0"/>
              <a:t>=1 </a:t>
            </a:r>
          </a:p>
        </p:txBody>
      </p:sp>
    </p:spTree>
    <p:extLst>
      <p:ext uri="{BB962C8B-B14F-4D97-AF65-F5344CB8AC3E}">
        <p14:creationId xmlns:p14="http://schemas.microsoft.com/office/powerpoint/2010/main" val="1421016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DE0C9-E1A7-A50F-CD6E-E3B49B8CD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Configure and compile WPS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D35A5-2181-B913-3042-7BA261D4C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$ </a:t>
            </a:r>
            <a:r>
              <a:rPr lang="en-US" dirty="0">
                <a:solidFill>
                  <a:srgbClr val="FF0000"/>
                </a:solidFill>
              </a:rPr>
              <a:t>./configure --build-grib2-libs</a:t>
            </a:r>
          </a:p>
          <a:p>
            <a:pPr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Select the option for </a:t>
            </a:r>
            <a:r>
              <a:rPr lang="en-US" dirty="0" err="1">
                <a:sym typeface="Wingdings" pitchFamily="2" charset="2"/>
              </a:rPr>
              <a:t>gcc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dirty="0" err="1">
                <a:sym typeface="Wingdings" pitchFamily="2" charset="2"/>
              </a:rPr>
              <a:t>gfortran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dmpar</a:t>
            </a:r>
            <a:r>
              <a:rPr lang="en-US" dirty="0">
                <a:sym typeface="Wingdings" pitchFamily="2" charset="2"/>
              </a:rPr>
              <a:t> (10)</a:t>
            </a:r>
          </a:p>
          <a:p>
            <a:pPr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This option will build needed Jasper libraries</a:t>
            </a:r>
          </a:p>
          <a:p>
            <a:pPr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This creates the file </a:t>
            </a:r>
            <a:r>
              <a:rPr lang="en-US" dirty="0" err="1">
                <a:sym typeface="Wingdings" pitchFamily="2" charset="2"/>
              </a:rPr>
              <a:t>configure.wps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$ ./compile</a:t>
            </a: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This should result in the creation of these files in ~WPS/</a:t>
            </a:r>
          </a:p>
          <a:p>
            <a:pPr lvl="1"/>
            <a:r>
              <a:rPr lang="en-US" dirty="0" err="1">
                <a:sym typeface="Wingdings" pitchFamily="2" charset="2"/>
              </a:rPr>
              <a:t>geogrid.exe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metgrid.exe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ungrib.exe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Make sure none of them are missing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If you need to start over (to select different compile options), do ./clean –a and then redo ./configure --build-grib2-libs.  The “clean” removes the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configure.wps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file, if present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Don’t forget the “--build-grib2-libs”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71CA0-8D6F-6C26-363F-81CD7276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39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D077-9E23-F134-9C0A-9204A987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geography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9C44A-681C-1336-7912-16A95E0EB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https://www2.mmm.ucar.edu/wrf/users/download/get_sources_wps_geog.html</a:t>
            </a:r>
            <a:endParaRPr lang="en-US" dirty="0"/>
          </a:p>
          <a:p>
            <a:pPr lvl="1"/>
            <a:r>
              <a:rPr lang="en-US" dirty="0"/>
              <a:t>Download one of the two datasets indicated on the next slide.</a:t>
            </a:r>
          </a:p>
          <a:p>
            <a:pPr lvl="1"/>
            <a:r>
              <a:rPr lang="en-US" dirty="0"/>
              <a:t>Create folder WPS_GEOGV4 in your home directory.  Place the *</a:t>
            </a:r>
            <a:r>
              <a:rPr lang="en-US" dirty="0" err="1"/>
              <a:t>tar.gz</a:t>
            </a:r>
            <a:r>
              <a:rPr lang="en-US" dirty="0"/>
              <a:t> file there and expand it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Note “Highest resolution of each mandatory field” expands to 30+ GB</a:t>
            </a:r>
          </a:p>
          <a:p>
            <a:pPr lvl="1"/>
            <a:r>
              <a:rPr lang="en-US" dirty="0"/>
              <a:t>My scripts expect to find these data in folder ~/WPS_GEOGV4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DDE4E-77CA-9205-A892-DA226DAD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14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D8B78-7201-C8B1-14A2-99287AAC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3C3296-F0FE-2702-7C59-50C16C767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27" y="527050"/>
            <a:ext cx="6489700" cy="58039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C289A7B3-D42C-2C1D-CAD0-5C80F5308D2D}"/>
              </a:ext>
            </a:extLst>
          </p:cNvPr>
          <p:cNvSpPr/>
          <p:nvPr/>
        </p:nvSpPr>
        <p:spPr>
          <a:xfrm>
            <a:off x="4016415" y="1307938"/>
            <a:ext cx="1388962" cy="15625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17E419-485A-FA89-7EB3-E3315F3392E6}"/>
              </a:ext>
            </a:extLst>
          </p:cNvPr>
          <p:cNvSpPr/>
          <p:nvPr/>
        </p:nvSpPr>
        <p:spPr>
          <a:xfrm>
            <a:off x="5141088" y="1668682"/>
            <a:ext cx="1388962" cy="156258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8DDE6A-B7B3-4CF2-F2DE-D9DF49E3B804}"/>
              </a:ext>
            </a:extLst>
          </p:cNvPr>
          <p:cNvSpPr txBox="1"/>
          <p:nvPr/>
        </p:nvSpPr>
        <p:spPr>
          <a:xfrm>
            <a:off x="6798012" y="178484"/>
            <a:ext cx="1643976" cy="6463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Click on one of</a:t>
            </a:r>
          </a:p>
          <a:p>
            <a:r>
              <a:rPr lang="en-US" dirty="0"/>
              <a:t> these two links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C40DBF-5BCD-CCB0-EE7C-CA33BFEC0576}"/>
              </a:ext>
            </a:extLst>
          </p:cNvPr>
          <p:cNvCxnSpPr/>
          <p:nvPr/>
        </p:nvCxnSpPr>
        <p:spPr>
          <a:xfrm flipH="1">
            <a:off x="5231757" y="659757"/>
            <a:ext cx="1566255" cy="7870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A2384F4-CBC8-AF1C-6353-CDCECFF747EB}"/>
              </a:ext>
            </a:extLst>
          </p:cNvPr>
          <p:cNvCxnSpPr/>
          <p:nvPr/>
        </p:nvCxnSpPr>
        <p:spPr>
          <a:xfrm flipH="1">
            <a:off x="6530050" y="824815"/>
            <a:ext cx="646254" cy="105028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748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A26B9-76C9-BD95-3C50-4C6AD2CC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Contents of ~/WPS_GEOGV4 after expansion [highest resolution data]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E3535-DC6E-F7A4-BA7E-B20BAC43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8D4A2-234B-0155-031C-A89A465EC437}"/>
              </a:ext>
            </a:extLst>
          </p:cNvPr>
          <p:cNvSpPr txBox="1"/>
          <p:nvPr/>
        </p:nvSpPr>
        <p:spPr>
          <a:xfrm>
            <a:off x="457200" y="1782501"/>
            <a:ext cx="603562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albedo_modis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				orogwd_30m/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greenfrac_fpar_modis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	soiltemp_1deg/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lai_modis_10m/			soiltype_bot_30s/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lai_modis_30s/			soiltype_top_30s/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maxsnowalb_modis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		topo_gmted2010_30s/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modis_landuse_20class_30s_with_lakes/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varsso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orogwd_10m/				varsso_10m/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orogwd_1deg/				varsso_2m/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orogwd_20m/				varsso_5m/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orogwd_2deg/</a:t>
            </a:r>
          </a:p>
        </p:txBody>
      </p:sp>
    </p:spTree>
    <p:extLst>
      <p:ext uri="{BB962C8B-B14F-4D97-AF65-F5344CB8AC3E}">
        <p14:creationId xmlns:p14="http://schemas.microsoft.com/office/powerpoint/2010/main" val="271851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3B512-926F-E76E-E357-B241C6DE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9D91B-5719-35CE-4F92-E9929F178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Compile and run the entire WRF workflow on a Mac, executed on multiple cores and controlled entirely from a </a:t>
            </a:r>
            <a:r>
              <a:rPr lang="en-US" dirty="0" err="1"/>
              <a:t>Jupyter</a:t>
            </a:r>
            <a:r>
              <a:rPr lang="en-US" dirty="0"/>
              <a:t> notebook</a:t>
            </a:r>
          </a:p>
          <a:p>
            <a:r>
              <a:rPr lang="en-US" dirty="0"/>
              <a:t>Requirements: Anaconda python and Homebrew</a:t>
            </a:r>
          </a:p>
          <a:p>
            <a:r>
              <a:rPr lang="en-US" dirty="0"/>
              <a:t>Additional files and data (in addition to WRF/WPS code and data) available at </a:t>
            </a:r>
            <a:r>
              <a:rPr lang="en-US" dirty="0">
                <a:hlinkClick r:id="rId2"/>
              </a:rPr>
              <a:t>https://www.atmos.albany.edu/facstaff/rfovell/NWP/WRF_on_Mac/</a:t>
            </a:r>
            <a:endParaRPr lang="en-US" dirty="0"/>
          </a:p>
          <a:p>
            <a:pPr lvl="1"/>
            <a:r>
              <a:rPr lang="en-US" dirty="0" err="1">
                <a:hlinkClick r:id="rId3"/>
              </a:rPr>
              <a:t>run_real_WRF.ipynb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namelist.input.PRISTINE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namelist.wps.PRISTINE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NNRP_DATA.tar.gz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929BE-FD39-2ABF-F180-5EBEC297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26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EA6E-4C63-F2B8-1E04-48C99F18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 “pristine” </a:t>
            </a:r>
            <a:r>
              <a:rPr lang="en-US" dirty="0" err="1"/>
              <a:t>namelists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F5EF9-AA2B-8E9C-1586-34D9233ED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namelist.input.PRISTINE</a:t>
            </a:r>
            <a:r>
              <a:rPr lang="en-US" dirty="0"/>
              <a:t> and </a:t>
            </a:r>
            <a:r>
              <a:rPr lang="en-US" dirty="0" err="1"/>
              <a:t>namelist.wps.PRISTINE</a:t>
            </a:r>
            <a:r>
              <a:rPr lang="en-US" dirty="0"/>
              <a:t> [see slide 2]</a:t>
            </a:r>
          </a:p>
          <a:p>
            <a:r>
              <a:rPr lang="en-US" dirty="0"/>
              <a:t>Place these files in ~/WRF/test/</a:t>
            </a:r>
            <a:r>
              <a:rPr lang="en-US" dirty="0" err="1"/>
              <a:t>em_real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Edit </a:t>
            </a:r>
            <a:r>
              <a:rPr lang="en-US" dirty="0" err="1">
                <a:solidFill>
                  <a:srgbClr val="FF0000"/>
                </a:solidFill>
              </a:rPr>
              <a:t>namelist.wps.PRISTINE</a:t>
            </a:r>
            <a:r>
              <a:rPr lang="en-US" dirty="0">
                <a:solidFill>
                  <a:srgbClr val="FF0000"/>
                </a:solidFill>
              </a:rPr>
              <a:t> to point to where you saved the WPS geography data</a:t>
            </a:r>
          </a:p>
          <a:p>
            <a:pPr marL="457200" lvl="1" indent="0">
              <a:buNone/>
            </a:pPr>
            <a:r>
              <a:rPr lang="en-US" dirty="0" err="1"/>
              <a:t>geog_data_path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'/Users/</a:t>
            </a:r>
            <a:r>
              <a:rPr lang="en-US" dirty="0" err="1">
                <a:solidFill>
                  <a:srgbClr val="FF0000"/>
                </a:solidFill>
              </a:rPr>
              <a:t>fovell</a:t>
            </a:r>
            <a:r>
              <a:rPr lang="en-US" dirty="0">
                <a:solidFill>
                  <a:srgbClr val="FF0000"/>
                </a:solidFill>
              </a:rPr>
              <a:t>/WPS_GEOGV4/</a:t>
            </a:r>
            <a:r>
              <a:rPr lang="en-US" dirty="0"/>
              <a:t>'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AD4340-F4D3-1627-71C8-4BB02376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36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0E127-48EC-0B72-5E73-4DD77802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WRF/WPS in notebook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FE6BE-D7C1-08F1-7A2E-19DF9522D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Obtain </a:t>
            </a:r>
            <a:r>
              <a:rPr lang="en-US" dirty="0" err="1"/>
              <a:t>run_real_wrf.ipynb</a:t>
            </a:r>
            <a:r>
              <a:rPr lang="en-US" dirty="0"/>
              <a:t> and place it somewhere in your home directory (perhaps in ~/WRF)</a:t>
            </a:r>
          </a:p>
          <a:p>
            <a:r>
              <a:rPr lang="en-US" dirty="0"/>
              <a:t>Starting in the directory you put the </a:t>
            </a:r>
            <a:r>
              <a:rPr lang="en-US" dirty="0" err="1"/>
              <a:t>run_real_wrf.ipynb</a:t>
            </a:r>
            <a:r>
              <a:rPr lang="en-US" dirty="0"/>
              <a:t> file, launch </a:t>
            </a:r>
            <a:r>
              <a:rPr lang="en-US" dirty="0" err="1"/>
              <a:t>jupyter</a:t>
            </a:r>
            <a:r>
              <a:rPr lang="en-US" dirty="0"/>
              <a:t> notebook from command line</a:t>
            </a:r>
          </a:p>
          <a:p>
            <a:pPr marL="457200" lvl="1" indent="0">
              <a:buNone/>
            </a:pPr>
            <a:r>
              <a:rPr lang="en-US" dirty="0"/>
              <a:t>$ </a:t>
            </a:r>
            <a:r>
              <a:rPr lang="en-US" dirty="0" err="1"/>
              <a:t>jupyter</a:t>
            </a:r>
            <a:r>
              <a:rPr lang="en-US" dirty="0"/>
              <a:t> notebook</a:t>
            </a:r>
          </a:p>
          <a:p>
            <a:r>
              <a:rPr lang="en-US" dirty="0"/>
              <a:t>Launch </a:t>
            </a:r>
            <a:r>
              <a:rPr lang="en-US" dirty="0" err="1"/>
              <a:t>run_real_wrf.ipynb</a:t>
            </a:r>
            <a:r>
              <a:rPr lang="en-US" dirty="0"/>
              <a:t>.  See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3EF12-91DF-05EE-CFAA-AB2FDBEC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02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528AA-8366-3589-F676-2B56BA899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notebook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AC1FA-A10C-728F-1463-041478C7D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notebook executes </a:t>
            </a:r>
            <a:r>
              <a:rPr lang="en-US" dirty="0" err="1"/>
              <a:t>geogrid.exe</a:t>
            </a:r>
            <a:r>
              <a:rPr lang="en-US" dirty="0"/>
              <a:t>, </a:t>
            </a:r>
            <a:r>
              <a:rPr lang="en-US" dirty="0" err="1"/>
              <a:t>metgrid.exe</a:t>
            </a:r>
            <a:r>
              <a:rPr lang="en-US" dirty="0"/>
              <a:t>, </a:t>
            </a:r>
            <a:r>
              <a:rPr lang="en-US" dirty="0" err="1"/>
              <a:t>real.exe</a:t>
            </a:r>
            <a:r>
              <a:rPr lang="en-US" dirty="0"/>
              <a:t>, and </a:t>
            </a:r>
            <a:r>
              <a:rPr lang="en-US" dirty="0" err="1"/>
              <a:t>wrf.exe</a:t>
            </a:r>
            <a:r>
              <a:rPr lang="en-US" dirty="0"/>
              <a:t> requesting 4 cores via </a:t>
            </a:r>
            <a:r>
              <a:rPr lang="en-US" dirty="0" err="1">
                <a:solidFill>
                  <a:srgbClr val="FF0000"/>
                </a:solidFill>
              </a:rPr>
              <a:t>mpirun</a:t>
            </a:r>
            <a:r>
              <a:rPr lang="en-US" dirty="0">
                <a:solidFill>
                  <a:srgbClr val="FF0000"/>
                </a:solidFill>
              </a:rPr>
              <a:t> –np 4</a:t>
            </a:r>
            <a:r>
              <a:rPr lang="en-US" dirty="0"/>
              <a:t>.  This can be changed.  Requesting additional cores may not be beneficial</a:t>
            </a:r>
          </a:p>
          <a:p>
            <a:r>
              <a:rPr lang="en-US" dirty="0"/>
              <a:t>The </a:t>
            </a:r>
            <a:r>
              <a:rPr lang="en-US" dirty="0" err="1"/>
              <a:t>ungrib.exe</a:t>
            </a:r>
            <a:r>
              <a:rPr lang="en-US" dirty="0"/>
              <a:t> program is </a:t>
            </a:r>
            <a:r>
              <a:rPr lang="en-US" dirty="0">
                <a:solidFill>
                  <a:srgbClr val="FF0000"/>
                </a:solidFill>
              </a:rPr>
              <a:t>NOT MPI</a:t>
            </a:r>
          </a:p>
          <a:p>
            <a:r>
              <a:rPr lang="en-US" dirty="0"/>
              <a:t>The notebook works on </a:t>
            </a:r>
            <a:r>
              <a:rPr lang="en-US" dirty="0">
                <a:solidFill>
                  <a:srgbClr val="FF0000"/>
                </a:solidFill>
              </a:rPr>
              <a:t>copies</a:t>
            </a:r>
            <a:r>
              <a:rPr lang="en-US" dirty="0"/>
              <a:t> of </a:t>
            </a:r>
            <a:r>
              <a:rPr lang="en-US" dirty="0" err="1"/>
              <a:t>namelist.wps.PRISTINE</a:t>
            </a:r>
            <a:r>
              <a:rPr lang="en-US" dirty="0"/>
              <a:t> and </a:t>
            </a:r>
            <a:r>
              <a:rPr lang="en-US" dirty="0" err="1"/>
              <a:t>namelist.input.PRISTINE</a:t>
            </a:r>
            <a:r>
              <a:rPr lang="en-US" dirty="0"/>
              <a:t> via gnu-sed [</a:t>
            </a:r>
            <a:r>
              <a:rPr lang="en-US" dirty="0" err="1"/>
              <a:t>gsed</a:t>
            </a:r>
            <a:r>
              <a:rPr lang="en-US" dirty="0"/>
              <a:t>]</a:t>
            </a:r>
          </a:p>
          <a:p>
            <a:r>
              <a:rPr lang="en-US" b="1" dirty="0">
                <a:solidFill>
                  <a:srgbClr val="FF0000"/>
                </a:solidFill>
              </a:rPr>
              <a:t>Editing of notebook is needed</a:t>
            </a:r>
          </a:p>
          <a:p>
            <a:r>
              <a:rPr lang="en-US" dirty="0"/>
              <a:t>Notebook is configured to run WRF in ~/WRF/test/</a:t>
            </a:r>
            <a:r>
              <a:rPr lang="en-US" dirty="0" err="1"/>
              <a:t>em_real</a:t>
            </a:r>
            <a:r>
              <a:rPr lang="en-US" dirty="0"/>
              <a:t> directory</a:t>
            </a:r>
          </a:p>
          <a:p>
            <a:r>
              <a:rPr lang="en-US" dirty="0"/>
              <a:t>Warning: notebook is configured to remove old files and outputs before running model again</a:t>
            </a:r>
          </a:p>
          <a:p>
            <a:r>
              <a:rPr lang="en-US" dirty="0"/>
              <a:t>In case of problems, I would </a:t>
            </a:r>
            <a:r>
              <a:rPr lang="en-US" dirty="0">
                <a:solidFill>
                  <a:srgbClr val="FF0000"/>
                </a:solidFill>
              </a:rPr>
              <a:t>restart and clear output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73E24-60C8-4231-C2E6-5A99D006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89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A2DC6-6E65-E3BD-5D76-B14CB13F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F9C1E-10B5-AED2-1A78-C508CB5AE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“Storm of the Century” 1993 March snowstorm, single 90 km domain, initialized from very coarse resolution NNRP</a:t>
            </a:r>
          </a:p>
          <a:p>
            <a:r>
              <a:rPr lang="en-US" dirty="0"/>
              <a:t>Get NNRP data [slide 2], unpack in ~/WRF/test/</a:t>
            </a:r>
            <a:r>
              <a:rPr lang="en-US" dirty="0" err="1"/>
              <a:t>em_real</a:t>
            </a:r>
            <a:endParaRPr lang="en-US" dirty="0"/>
          </a:p>
          <a:p>
            <a:pPr lvl="1"/>
            <a:r>
              <a:rPr lang="en-US" dirty="0"/>
              <a:t>Creates folder called NNRP_199303/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2D9D5-A38A-0827-EF1F-A552D1295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14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8991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%matplotlib inline</a:t>
            </a:r>
          </a:p>
          <a:p>
            <a:r>
              <a:rPr lang="en-US" dirty="0"/>
              <a:t>from math import pi, cos, sin</a:t>
            </a:r>
          </a:p>
          <a:p>
            <a:endParaRPr lang="en-US" dirty="0"/>
          </a:p>
          <a:p>
            <a:r>
              <a:rPr lang="en-US" dirty="0"/>
              <a:t>import datetime</a:t>
            </a:r>
          </a:p>
          <a:p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endParaRPr lang="en-US" dirty="0"/>
          </a:p>
          <a:p>
            <a:r>
              <a:rPr lang="en-US" dirty="0"/>
              <a:t>import netCDF4</a:t>
            </a:r>
          </a:p>
          <a:p>
            <a:r>
              <a:rPr lang="en-US" dirty="0"/>
              <a:t>from netCDF4 import Dataset</a:t>
            </a:r>
          </a:p>
          <a:p>
            <a:r>
              <a:rPr lang="en-US" dirty="0"/>
              <a:t>from </a:t>
            </a:r>
            <a:r>
              <a:rPr lang="en-US" dirty="0" err="1"/>
              <a:t>wrf</a:t>
            </a:r>
            <a:r>
              <a:rPr lang="en-US" dirty="0"/>
              <a:t> import (</a:t>
            </a:r>
            <a:r>
              <a:rPr lang="en-US" dirty="0" err="1"/>
              <a:t>getvar</a:t>
            </a:r>
            <a:r>
              <a:rPr lang="en-US" dirty="0"/>
              <a:t>, </a:t>
            </a:r>
            <a:r>
              <a:rPr lang="en-US" dirty="0" err="1"/>
              <a:t>to_np</a:t>
            </a:r>
            <a:r>
              <a:rPr lang="en-US" dirty="0"/>
              <a:t>, </a:t>
            </a:r>
            <a:r>
              <a:rPr lang="en-US" dirty="0" err="1"/>
              <a:t>get_cartopy</a:t>
            </a:r>
            <a:r>
              <a:rPr lang="en-US" dirty="0"/>
              <a:t>, </a:t>
            </a:r>
            <a:r>
              <a:rPr lang="en-US" dirty="0" err="1"/>
              <a:t>latlon_coords</a:t>
            </a:r>
            <a:r>
              <a:rPr lang="en-US" dirty="0"/>
              <a:t>, </a:t>
            </a:r>
            <a:r>
              <a:rPr lang="en-US" dirty="0" err="1"/>
              <a:t>vertcross</a:t>
            </a:r>
            <a:r>
              <a:rPr lang="en-US" dirty="0"/>
              <a:t>, </a:t>
            </a:r>
            <a:r>
              <a:rPr lang="en-US" dirty="0" err="1"/>
              <a:t>ll_to_xy</a:t>
            </a:r>
            <a:r>
              <a:rPr lang="en-US" dirty="0"/>
              <a:t>,</a:t>
            </a:r>
          </a:p>
          <a:p>
            <a:r>
              <a:rPr lang="en-US" dirty="0"/>
              <a:t>                 </a:t>
            </a:r>
            <a:r>
              <a:rPr lang="en-US" dirty="0" err="1"/>
              <a:t>cartopy_xlim</a:t>
            </a:r>
            <a:r>
              <a:rPr lang="en-US" dirty="0"/>
              <a:t>, </a:t>
            </a:r>
            <a:r>
              <a:rPr lang="en-US" dirty="0" err="1"/>
              <a:t>cartopy_ylim</a:t>
            </a:r>
            <a:r>
              <a:rPr lang="en-US" dirty="0"/>
              <a:t>, </a:t>
            </a:r>
            <a:r>
              <a:rPr lang="en-US" dirty="0" err="1"/>
              <a:t>interpline</a:t>
            </a:r>
            <a:r>
              <a:rPr lang="en-US" dirty="0"/>
              <a:t>, </a:t>
            </a:r>
            <a:r>
              <a:rPr lang="en-US" dirty="0" err="1"/>
              <a:t>CoordPair</a:t>
            </a:r>
            <a:r>
              <a:rPr lang="en-US" dirty="0"/>
              <a:t>, </a:t>
            </a:r>
            <a:r>
              <a:rPr lang="en-US" dirty="0" err="1"/>
              <a:t>destagger</a:t>
            </a:r>
            <a:r>
              <a:rPr lang="en-US" dirty="0"/>
              <a:t>, </a:t>
            </a:r>
            <a:r>
              <a:rPr lang="en-US" dirty="0" err="1"/>
              <a:t>interplevel</a:t>
            </a:r>
            <a:r>
              <a:rPr lang="en-US" dirty="0"/>
              <a:t>, ALL_TIMES)</a:t>
            </a:r>
          </a:p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matplotlib.cm</a:t>
            </a:r>
            <a:r>
              <a:rPr lang="en-US" dirty="0"/>
              <a:t> import </a:t>
            </a:r>
            <a:r>
              <a:rPr lang="en-US" dirty="0" err="1"/>
              <a:t>get_cmap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matplotlib.colors</a:t>
            </a:r>
            <a:r>
              <a:rPr lang="en-US" dirty="0"/>
              <a:t> import </a:t>
            </a:r>
            <a:r>
              <a:rPr lang="en-US" dirty="0" err="1"/>
              <a:t>LinearSegmentedColormap</a:t>
            </a:r>
            <a:endParaRPr lang="en-US" dirty="0"/>
          </a:p>
          <a:p>
            <a:endParaRPr lang="en-US" dirty="0"/>
          </a:p>
          <a:p>
            <a:r>
              <a:rPr lang="en-US" dirty="0"/>
              <a:t># </a:t>
            </a:r>
            <a:r>
              <a:rPr lang="en-US" dirty="0" err="1"/>
              <a:t>Cartopy</a:t>
            </a:r>
            <a:r>
              <a:rPr lang="en-US" dirty="0"/>
              <a:t> stuff</a:t>
            </a:r>
          </a:p>
          <a:p>
            <a:r>
              <a:rPr lang="en-US" dirty="0"/>
              <a:t>import </a:t>
            </a:r>
            <a:r>
              <a:rPr lang="en-US" dirty="0" err="1"/>
              <a:t>cartopy.crs</a:t>
            </a:r>
            <a:r>
              <a:rPr lang="en-US" dirty="0"/>
              <a:t> as </a:t>
            </a:r>
            <a:r>
              <a:rPr lang="en-US" dirty="0" err="1"/>
              <a:t>ccrs</a:t>
            </a:r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cartopy.feature</a:t>
            </a:r>
            <a:r>
              <a:rPr lang="en-US" dirty="0"/>
              <a:t> as </a:t>
            </a:r>
            <a:r>
              <a:rPr lang="en-US" dirty="0" err="1"/>
              <a:t>cf</a:t>
            </a:r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cartopy.geodesic</a:t>
            </a:r>
            <a:endParaRPr lang="en-US" dirty="0"/>
          </a:p>
          <a:p>
            <a:r>
              <a:rPr lang="en-US" dirty="0"/>
              <a:t>import shapely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E7B20E-CDE4-EB74-2EB4-DF7992AA5BF7}"/>
              </a:ext>
            </a:extLst>
          </p:cNvPr>
          <p:cNvSpPr txBox="1"/>
          <p:nvPr/>
        </p:nvSpPr>
        <p:spPr>
          <a:xfrm>
            <a:off x="4768770" y="5775767"/>
            <a:ext cx="2452916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Import needed modules</a:t>
            </a:r>
          </a:p>
        </p:txBody>
      </p:sp>
    </p:spTree>
    <p:extLst>
      <p:ext uri="{BB962C8B-B14F-4D97-AF65-F5344CB8AC3E}">
        <p14:creationId xmlns:p14="http://schemas.microsoft.com/office/powerpoint/2010/main" val="2201607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883556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 ------------------------------------------------------------------------------------------- #</a:t>
            </a:r>
          </a:p>
          <a:p>
            <a:r>
              <a:rPr lang="en-US" dirty="0"/>
              <a:t># move to our WRF run directory in the next cell</a:t>
            </a:r>
          </a:p>
          <a:p>
            <a:r>
              <a:rPr lang="en-US" dirty="0"/>
              <a:t>#</a:t>
            </a:r>
          </a:p>
          <a:p>
            <a:r>
              <a:rPr lang="en-US" dirty="0"/>
              <a:t># Expects to find WRF in ~/WRF and WPS in ~/WPS</a:t>
            </a:r>
          </a:p>
          <a:p>
            <a:r>
              <a:rPr lang="en-US" dirty="0"/>
              <a:t># Run directory is set to ~/WRF/test/</a:t>
            </a:r>
            <a:r>
              <a:rPr lang="en-US" dirty="0" err="1"/>
              <a:t>em_real</a:t>
            </a:r>
            <a:endParaRPr lang="en-US" dirty="0"/>
          </a:p>
          <a:p>
            <a:r>
              <a:rPr lang="en-US" dirty="0"/>
              <a:t># Expects to find </a:t>
            </a:r>
            <a:r>
              <a:rPr lang="en-US" dirty="0" err="1"/>
              <a:t>namelist.wps.PRISTINE</a:t>
            </a:r>
            <a:r>
              <a:rPr lang="en-US" dirty="0"/>
              <a:t> and </a:t>
            </a:r>
            <a:r>
              <a:rPr lang="en-US" dirty="0" err="1"/>
              <a:t>namelist.input.PRISTINE</a:t>
            </a:r>
            <a:r>
              <a:rPr lang="en-US" dirty="0"/>
              <a:t> in ~/WRF/test/</a:t>
            </a:r>
            <a:r>
              <a:rPr lang="en-US" dirty="0" err="1"/>
              <a:t>em_real</a:t>
            </a:r>
            <a:endParaRPr lang="en-US" dirty="0"/>
          </a:p>
          <a:p>
            <a:r>
              <a:rPr lang="en-US" dirty="0"/>
              <a:t># Not currently configured for more than 3 domains total (one parent, 2 nests)</a:t>
            </a:r>
          </a:p>
          <a:p>
            <a:r>
              <a:rPr lang="en-US" dirty="0"/>
              <a:t># Not currently configured for multiple </a:t>
            </a:r>
            <a:r>
              <a:rPr lang="en-US" dirty="0" err="1"/>
              <a:t>wrfout</a:t>
            </a:r>
            <a:r>
              <a:rPr lang="en-US" dirty="0"/>
              <a:t> files per domain</a:t>
            </a:r>
          </a:p>
          <a:p>
            <a:r>
              <a:rPr lang="en-US" dirty="0"/>
              <a:t># Currently configured to analyze wrfout_d01... file</a:t>
            </a:r>
          </a:p>
          <a:p>
            <a:r>
              <a:rPr lang="en-US" dirty="0"/>
              <a:t># ------------------------------------------------------------------------------------------- #</a:t>
            </a:r>
          </a:p>
          <a:p>
            <a:endParaRPr lang="en-US" dirty="0"/>
          </a:p>
          <a:p>
            <a:r>
              <a:rPr lang="en-US" dirty="0"/>
              <a:t># do initial clean-up and file linking</a:t>
            </a:r>
          </a:p>
          <a:p>
            <a:r>
              <a:rPr lang="en-US" dirty="0"/>
              <a:t>#</a:t>
            </a:r>
          </a:p>
          <a:p>
            <a:r>
              <a:rPr lang="en-US" dirty="0"/>
              <a:t># ANY EXISTING WRFOUT FILES WILL BE REMOVED</a:t>
            </a:r>
          </a:p>
          <a:p>
            <a:endParaRPr lang="en-US" dirty="0"/>
          </a:p>
          <a:p>
            <a:r>
              <a:rPr lang="en-US" dirty="0"/>
              <a:t># This notebook presumes existence of unmodified files "</a:t>
            </a:r>
            <a:r>
              <a:rPr lang="en-US" dirty="0" err="1"/>
              <a:t>namelist.input.PRISTINE</a:t>
            </a:r>
            <a:r>
              <a:rPr lang="en-US" dirty="0"/>
              <a:t>" </a:t>
            </a:r>
          </a:p>
          <a:p>
            <a:r>
              <a:rPr lang="en-US" dirty="0"/>
              <a:t>#  and "</a:t>
            </a:r>
            <a:r>
              <a:rPr lang="en-US" dirty="0" err="1"/>
              <a:t>namelist.wps.PRISTINE</a:t>
            </a:r>
            <a:r>
              <a:rPr lang="en-US" dirty="0"/>
              <a:t>" as starting points</a:t>
            </a:r>
          </a:p>
        </p:txBody>
      </p:sp>
    </p:spTree>
    <p:extLst>
      <p:ext uri="{BB962C8B-B14F-4D97-AF65-F5344CB8AC3E}">
        <p14:creationId xmlns:p14="http://schemas.microsoft.com/office/powerpoint/2010/main" val="2371141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2556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%cd ~/WRF/test/</a:t>
            </a:r>
            <a:r>
              <a:rPr lang="en-US" dirty="0" err="1"/>
              <a:t>em_real</a:t>
            </a:r>
            <a:endParaRPr lang="en-US" dirty="0"/>
          </a:p>
          <a:p>
            <a:r>
              <a:rPr lang="en-US" dirty="0"/>
              <a:t>%ls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D87362-B382-D2C4-5684-8F7B1C126BEE}"/>
              </a:ext>
            </a:extLst>
          </p:cNvPr>
          <p:cNvSpPr txBox="1"/>
          <p:nvPr/>
        </p:nvSpPr>
        <p:spPr>
          <a:xfrm>
            <a:off x="4768770" y="5775767"/>
            <a:ext cx="3449470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Move to the working directory and</a:t>
            </a:r>
          </a:p>
          <a:p>
            <a:r>
              <a:rPr lang="en-US" dirty="0"/>
              <a:t> list files</a:t>
            </a:r>
          </a:p>
        </p:txBody>
      </p:sp>
    </p:spTree>
    <p:extLst>
      <p:ext uri="{BB962C8B-B14F-4D97-AF65-F5344CB8AC3E}">
        <p14:creationId xmlns:p14="http://schemas.microsoft.com/office/powerpoint/2010/main" val="4052301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620746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echo " cleaning up and creating links"</a:t>
            </a:r>
          </a:p>
          <a:p>
            <a:r>
              <a:rPr lang="en-US" dirty="0"/>
              <a:t>\rm -rf </a:t>
            </a:r>
            <a:r>
              <a:rPr lang="en-US" dirty="0" err="1"/>
              <a:t>Vtable</a:t>
            </a:r>
            <a:endParaRPr lang="en-US" dirty="0"/>
          </a:p>
          <a:p>
            <a:r>
              <a:rPr lang="en-US" dirty="0"/>
              <a:t>\rm -rf GRIBFILE*</a:t>
            </a:r>
          </a:p>
          <a:p>
            <a:r>
              <a:rPr lang="en-US" dirty="0"/>
              <a:t>\rm -f </a:t>
            </a:r>
            <a:r>
              <a:rPr lang="en-US" dirty="0" err="1"/>
              <a:t>geo_em</a:t>
            </a:r>
            <a:r>
              <a:rPr lang="en-US" dirty="0"/>
              <a:t>*</a:t>
            </a:r>
          </a:p>
          <a:p>
            <a:r>
              <a:rPr lang="en-US" dirty="0"/>
              <a:t>\rm -f </a:t>
            </a:r>
            <a:r>
              <a:rPr lang="en-US" dirty="0" err="1"/>
              <a:t>setup_run.sh</a:t>
            </a:r>
            <a:endParaRPr lang="en-US" dirty="0"/>
          </a:p>
          <a:p>
            <a:r>
              <a:rPr lang="en-US" dirty="0"/>
              <a:t>\rm -f </a:t>
            </a:r>
            <a:r>
              <a:rPr lang="en-US" dirty="0" err="1"/>
              <a:t>namelist.input</a:t>
            </a:r>
            <a:endParaRPr lang="en-US" dirty="0"/>
          </a:p>
          <a:p>
            <a:r>
              <a:rPr lang="en-US" dirty="0"/>
              <a:t>\rm -f </a:t>
            </a:r>
            <a:r>
              <a:rPr lang="en-US" dirty="0" err="1"/>
              <a:t>namelist.wps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mkdir</a:t>
            </a:r>
            <a:r>
              <a:rPr lang="en-US" dirty="0"/>
              <a:t> -p geogrid</a:t>
            </a:r>
          </a:p>
          <a:p>
            <a:r>
              <a:rPr lang="en-US" dirty="0"/>
              <a:t>\cp -f ~/WPS/geogrid/GEOGRID.TBL.ARW geogrid/GEOGRID.TBL</a:t>
            </a:r>
          </a:p>
          <a:p>
            <a:r>
              <a:rPr lang="en-US" dirty="0" err="1"/>
              <a:t>mkdir</a:t>
            </a:r>
            <a:r>
              <a:rPr lang="en-US" dirty="0"/>
              <a:t> -p </a:t>
            </a:r>
            <a:r>
              <a:rPr lang="en-US" dirty="0" err="1"/>
              <a:t>metgrid</a:t>
            </a:r>
            <a:endParaRPr lang="en-US" dirty="0"/>
          </a:p>
          <a:p>
            <a:r>
              <a:rPr lang="en-US" dirty="0"/>
              <a:t>\cp -f ~/WPS/</a:t>
            </a:r>
            <a:r>
              <a:rPr lang="en-US" dirty="0" err="1"/>
              <a:t>metgrid</a:t>
            </a:r>
            <a:r>
              <a:rPr lang="en-US" dirty="0"/>
              <a:t>/METGRID.TBL.ARW </a:t>
            </a:r>
            <a:r>
              <a:rPr lang="en-US" dirty="0" err="1"/>
              <a:t>metgrid</a:t>
            </a:r>
            <a:r>
              <a:rPr lang="en-US" dirty="0"/>
              <a:t>/METGRID.TBL</a:t>
            </a:r>
          </a:p>
          <a:p>
            <a:endParaRPr lang="en-US" dirty="0"/>
          </a:p>
          <a:p>
            <a:r>
              <a:rPr lang="en-US" dirty="0"/>
              <a:t>\cp -f </a:t>
            </a:r>
            <a:r>
              <a:rPr lang="en-US" dirty="0" err="1"/>
              <a:t>namelist.input.PRISTINE</a:t>
            </a:r>
            <a:r>
              <a:rPr lang="en-US" dirty="0"/>
              <a:t> </a:t>
            </a:r>
            <a:r>
              <a:rPr lang="en-US" dirty="0" err="1"/>
              <a:t>namelist.input</a:t>
            </a:r>
            <a:endParaRPr lang="en-US" dirty="0"/>
          </a:p>
          <a:p>
            <a:r>
              <a:rPr lang="en-US" dirty="0"/>
              <a:t>\cp -f </a:t>
            </a:r>
            <a:r>
              <a:rPr lang="en-US" dirty="0" err="1"/>
              <a:t>namelist.wps.PRISTINE</a:t>
            </a:r>
            <a:r>
              <a:rPr lang="en-US" dirty="0"/>
              <a:t> </a:t>
            </a:r>
            <a:r>
              <a:rPr lang="en-US" dirty="0" err="1"/>
              <a:t>namelist.wps</a:t>
            </a:r>
            <a:endParaRPr lang="en-US" dirty="0"/>
          </a:p>
          <a:p>
            <a:endParaRPr lang="en-US" dirty="0"/>
          </a:p>
          <a:p>
            <a:r>
              <a:rPr lang="en-US" dirty="0"/>
              <a:t>\rm -f </a:t>
            </a:r>
            <a:r>
              <a:rPr lang="en-US" dirty="0" err="1"/>
              <a:t>wrfout</a:t>
            </a:r>
            <a:r>
              <a:rPr lang="en-US" dirty="0"/>
              <a:t>* </a:t>
            </a:r>
            <a:r>
              <a:rPr lang="en-US" dirty="0" err="1"/>
              <a:t>wrfinput</a:t>
            </a:r>
            <a:r>
              <a:rPr lang="en-US" dirty="0"/>
              <a:t>* </a:t>
            </a:r>
            <a:r>
              <a:rPr lang="en-US" dirty="0" err="1"/>
              <a:t>wrfbdy</a:t>
            </a:r>
            <a:r>
              <a:rPr lang="en-US" dirty="0"/>
              <a:t>* </a:t>
            </a:r>
            <a:r>
              <a:rPr lang="en-US" dirty="0" err="1"/>
              <a:t>rsl</a:t>
            </a:r>
            <a:r>
              <a:rPr lang="en-US" dirty="0"/>
              <a:t>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A9DFFD-0796-1409-27C1-5CDD493C218B}"/>
              </a:ext>
            </a:extLst>
          </p:cNvPr>
          <p:cNvSpPr txBox="1"/>
          <p:nvPr/>
        </p:nvSpPr>
        <p:spPr>
          <a:xfrm>
            <a:off x="4768770" y="5775767"/>
            <a:ext cx="3529492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Clean up and linking to needed files</a:t>
            </a:r>
          </a:p>
          <a:p>
            <a:r>
              <a:rPr lang="en-US" dirty="0"/>
              <a:t> prior to running workflow</a:t>
            </a:r>
          </a:p>
        </p:txBody>
      </p:sp>
    </p:spTree>
    <p:extLst>
      <p:ext uri="{BB962C8B-B14F-4D97-AF65-F5344CB8AC3E}">
        <p14:creationId xmlns:p14="http://schemas.microsoft.com/office/powerpoint/2010/main" val="1853893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933704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"setting up the domain..."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max_dom</a:t>
            </a:r>
            <a:r>
              <a:rPr lang="en-US" dirty="0"/>
              <a:t>=1                # number of domains to configure (hardcoded max 3 in this version)</a:t>
            </a:r>
          </a:p>
          <a:p>
            <a:r>
              <a:rPr lang="en-US" dirty="0"/>
              <a:t>export </a:t>
            </a:r>
            <a:r>
              <a:rPr lang="en-US" dirty="0" err="1"/>
              <a:t>e_we</a:t>
            </a:r>
            <a:r>
              <a:rPr lang="en-US" dirty="0"/>
              <a:t>="85,95,105"     # west-east dimensions of domains 1,2,3 (even if only one used)</a:t>
            </a:r>
          </a:p>
          <a:p>
            <a:r>
              <a:rPr lang="en-US" dirty="0"/>
              <a:t>export </a:t>
            </a:r>
            <a:r>
              <a:rPr lang="en-US" dirty="0" err="1"/>
              <a:t>e_sn</a:t>
            </a:r>
            <a:r>
              <a:rPr lang="en-US" dirty="0"/>
              <a:t>="56,85,94"         # south-north dimensions "</a:t>
            </a:r>
          </a:p>
          <a:p>
            <a:r>
              <a:rPr lang="en-US" dirty="0"/>
              <a:t>export </a:t>
            </a:r>
            <a:r>
              <a:rPr lang="en-US" dirty="0" err="1"/>
              <a:t>i_parent_start</a:t>
            </a:r>
            <a:r>
              <a:rPr lang="en-US" dirty="0"/>
              <a:t>="1,36,100"         # first digit always 1</a:t>
            </a:r>
          </a:p>
          <a:p>
            <a:r>
              <a:rPr lang="en-US" dirty="0"/>
              <a:t>export </a:t>
            </a:r>
            <a:r>
              <a:rPr lang="en-US" dirty="0" err="1"/>
              <a:t>j_parent_start</a:t>
            </a:r>
            <a:r>
              <a:rPr lang="en-US" dirty="0"/>
              <a:t>="1,7,36"           # first digit always 1</a:t>
            </a:r>
          </a:p>
          <a:p>
            <a:r>
              <a:rPr lang="en-US" dirty="0"/>
              <a:t>export dx=90000                          # presumes </a:t>
            </a:r>
            <a:r>
              <a:rPr lang="en-US" dirty="0" err="1"/>
              <a:t>dy</a:t>
            </a:r>
            <a:r>
              <a:rPr lang="en-US" dirty="0"/>
              <a:t>=dx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map_proj</a:t>
            </a:r>
            <a:r>
              <a:rPr lang="en-US" dirty="0"/>
              <a:t>='lambert'</a:t>
            </a:r>
          </a:p>
          <a:p>
            <a:r>
              <a:rPr lang="en-US" dirty="0"/>
              <a:t>export </a:t>
            </a:r>
            <a:r>
              <a:rPr lang="en-US" dirty="0" err="1"/>
              <a:t>ref_lat</a:t>
            </a:r>
            <a:r>
              <a:rPr lang="en-US" dirty="0"/>
              <a:t>=39.5</a:t>
            </a:r>
          </a:p>
          <a:p>
            <a:r>
              <a:rPr lang="en-US" dirty="0"/>
              <a:t>export </a:t>
            </a:r>
            <a:r>
              <a:rPr lang="en-US" dirty="0" err="1"/>
              <a:t>ref_lon</a:t>
            </a:r>
            <a:r>
              <a:rPr lang="en-US" dirty="0"/>
              <a:t>=-100</a:t>
            </a:r>
          </a:p>
          <a:p>
            <a:r>
              <a:rPr lang="en-US" dirty="0"/>
              <a:t>export </a:t>
            </a:r>
            <a:r>
              <a:rPr lang="en-US" dirty="0" err="1"/>
              <a:t>stand_lon</a:t>
            </a:r>
            <a:r>
              <a:rPr lang="en-US" dirty="0"/>
              <a:t>=-100</a:t>
            </a:r>
          </a:p>
          <a:p>
            <a:r>
              <a:rPr lang="en-US" dirty="0"/>
              <a:t>export truelat1=30</a:t>
            </a:r>
          </a:p>
          <a:p>
            <a:r>
              <a:rPr lang="en-US" dirty="0"/>
              <a:t>export truelat2=60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7383E1-14C9-8B79-8C9C-EDD8C69FCCDB}"/>
              </a:ext>
            </a:extLst>
          </p:cNvPr>
          <p:cNvSpPr txBox="1"/>
          <p:nvPr/>
        </p:nvSpPr>
        <p:spPr>
          <a:xfrm>
            <a:off x="4768770" y="5775767"/>
            <a:ext cx="2137508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Model domain setup</a:t>
            </a:r>
          </a:p>
        </p:txBody>
      </p:sp>
    </p:spTree>
    <p:extLst>
      <p:ext uri="{BB962C8B-B14F-4D97-AF65-F5344CB8AC3E}">
        <p14:creationId xmlns:p14="http://schemas.microsoft.com/office/powerpoint/2010/main" val="1346219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29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489076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"Look for Successful completion of geogrid"</a:t>
            </a:r>
          </a:p>
          <a:p>
            <a:endParaRPr lang="en-US" dirty="0"/>
          </a:p>
          <a:p>
            <a:r>
              <a:rPr lang="en-US" dirty="0"/>
              <a:t>time </a:t>
            </a:r>
            <a:r>
              <a:rPr lang="en-US" dirty="0" err="1"/>
              <a:t>mpirun</a:t>
            </a:r>
            <a:r>
              <a:rPr lang="en-US" dirty="0"/>
              <a:t> -np 2 ~/WPS/geogrid/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geogrid.exe</a:t>
            </a:r>
            <a:endParaRPr lang="en-US" dirty="0"/>
          </a:p>
          <a:p>
            <a:endParaRPr lang="en-US" dirty="0"/>
          </a:p>
          <a:p>
            <a:r>
              <a:rPr lang="en-US" dirty="0"/>
              <a:t>ls geo_em.d01.nc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48ABF3-ADC5-84CC-9FF0-268F00ABFD59}"/>
              </a:ext>
            </a:extLst>
          </p:cNvPr>
          <p:cNvSpPr txBox="1"/>
          <p:nvPr/>
        </p:nvSpPr>
        <p:spPr>
          <a:xfrm>
            <a:off x="4768770" y="5775767"/>
            <a:ext cx="271221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Run </a:t>
            </a:r>
            <a:r>
              <a:rPr lang="en-US" dirty="0" err="1"/>
              <a:t>geogrid.exe</a:t>
            </a:r>
            <a:r>
              <a:rPr lang="en-US" dirty="0"/>
              <a:t> on 2 cores</a:t>
            </a:r>
          </a:p>
        </p:txBody>
      </p:sp>
    </p:spTree>
    <p:extLst>
      <p:ext uri="{BB962C8B-B14F-4D97-AF65-F5344CB8AC3E}">
        <p14:creationId xmlns:p14="http://schemas.microsoft.com/office/powerpoint/2010/main" val="324575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2B656-4D92-5D0E-99BD-AD790A64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32F2C-1BA8-F434-A762-6E7F3C790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Knowledge of the WRF system and Mac Terminal (command line) necessary and expected</a:t>
            </a:r>
          </a:p>
          <a:p>
            <a:r>
              <a:rPr lang="en-US" dirty="0"/>
              <a:t>These instructions have not been tested on multiple machines and edge cases may remain undetected</a:t>
            </a:r>
          </a:p>
          <a:p>
            <a:r>
              <a:rPr lang="en-US" b="1" dirty="0">
                <a:solidFill>
                  <a:srgbClr val="FF0000"/>
                </a:solidFill>
              </a:rPr>
              <a:t>No warranty expressed or implied</a:t>
            </a:r>
          </a:p>
          <a:p>
            <a:r>
              <a:rPr lang="en-US" dirty="0">
                <a:solidFill>
                  <a:srgbClr val="0070C0"/>
                </a:solidFill>
              </a:rPr>
              <a:t>Administrator privileges are required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 my tests, shared memory (OpenMP,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smpar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 simulations are not thread safe.  Results vary (substantially) with number of threads requested.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 my tests, distributed memory (MPI,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dmpar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 simulations are (slightly) sensitive to the number of cores requested unless the optimization level is reduced from –O2 to –O1.  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This has to be done manually, by editing the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configure.wrf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file created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6A430-23B2-62A8-87BD-6A7539F2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789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12C45-3C8B-D825-913B-A7566B35A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30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5B17C30-C6AC-5AE7-65DD-82B630C58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825"/>
            <a:ext cx="9144000" cy="559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9594DA-1F33-6467-AEEB-B7B2BA973657}"/>
              </a:ext>
            </a:extLst>
          </p:cNvPr>
          <p:cNvSpPr txBox="1"/>
          <p:nvPr/>
        </p:nvSpPr>
        <p:spPr>
          <a:xfrm>
            <a:off x="312516" y="173620"/>
            <a:ext cx="655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Cell #7 reads in fields using </a:t>
            </a:r>
            <a:r>
              <a:rPr lang="en-US" dirty="0" err="1"/>
              <a:t>wrf</a:t>
            </a:r>
            <a:r>
              <a:rPr lang="en-US" dirty="0"/>
              <a:t>-python and plots the domain terrain</a:t>
            </a:r>
          </a:p>
        </p:txBody>
      </p:sp>
    </p:spTree>
    <p:extLst>
      <p:ext uri="{BB962C8B-B14F-4D97-AF65-F5344CB8AC3E}">
        <p14:creationId xmlns:p14="http://schemas.microsoft.com/office/powerpoint/2010/main" val="3976806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770236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"getting ready to run </a:t>
            </a:r>
            <a:r>
              <a:rPr lang="en-US" dirty="0" err="1"/>
              <a:t>ungrib</a:t>
            </a:r>
            <a:r>
              <a:rPr lang="en-US" dirty="0"/>
              <a:t>.  NOTE </a:t>
            </a:r>
            <a:r>
              <a:rPr lang="en-US" dirty="0" err="1"/>
              <a:t>max_dom</a:t>
            </a:r>
            <a:r>
              <a:rPr lang="en-US" dirty="0"/>
              <a:t> IS SPECIFIED AGAIN"</a:t>
            </a:r>
          </a:p>
          <a:p>
            <a:r>
              <a:rPr lang="en-US" dirty="0"/>
              <a:t>echo "for numbers &lt;10 LEADING ZEROES ARE REQUIRED (e.g., </a:t>
            </a:r>
            <a:r>
              <a:rPr lang="en-US" dirty="0" err="1"/>
              <a:t>start_month</a:t>
            </a:r>
            <a:r>
              <a:rPr lang="en-US" dirty="0"/>
              <a:t>=03)"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max_dom</a:t>
            </a:r>
            <a:r>
              <a:rPr lang="en-US" dirty="0"/>
              <a:t>=1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run_hours</a:t>
            </a:r>
            <a:r>
              <a:rPr lang="en-US" dirty="0"/>
              <a:t>=60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start_year</a:t>
            </a:r>
            <a:r>
              <a:rPr lang="en-US" dirty="0"/>
              <a:t>=1993</a:t>
            </a:r>
          </a:p>
          <a:p>
            <a:r>
              <a:rPr lang="en-US" dirty="0"/>
              <a:t>export </a:t>
            </a:r>
            <a:r>
              <a:rPr lang="en-US" dirty="0" err="1"/>
              <a:t>start_month</a:t>
            </a:r>
            <a:r>
              <a:rPr lang="en-US" dirty="0"/>
              <a:t>=03</a:t>
            </a:r>
          </a:p>
          <a:p>
            <a:r>
              <a:rPr lang="en-US" dirty="0"/>
              <a:t>export </a:t>
            </a:r>
            <a:r>
              <a:rPr lang="en-US" dirty="0" err="1"/>
              <a:t>start_day</a:t>
            </a:r>
            <a:r>
              <a:rPr lang="en-US" dirty="0"/>
              <a:t>=12</a:t>
            </a:r>
          </a:p>
          <a:p>
            <a:r>
              <a:rPr lang="en-US" dirty="0"/>
              <a:t>export </a:t>
            </a:r>
            <a:r>
              <a:rPr lang="en-US" dirty="0" err="1"/>
              <a:t>start_hour</a:t>
            </a:r>
            <a:r>
              <a:rPr lang="en-US" dirty="0"/>
              <a:t>=12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end_year</a:t>
            </a:r>
            <a:r>
              <a:rPr lang="en-US" dirty="0"/>
              <a:t>=1993</a:t>
            </a:r>
          </a:p>
          <a:p>
            <a:r>
              <a:rPr lang="en-US" dirty="0"/>
              <a:t>export </a:t>
            </a:r>
            <a:r>
              <a:rPr lang="en-US" dirty="0" err="1"/>
              <a:t>end_month</a:t>
            </a:r>
            <a:r>
              <a:rPr lang="en-US" dirty="0"/>
              <a:t>=03</a:t>
            </a:r>
          </a:p>
          <a:p>
            <a:r>
              <a:rPr lang="en-US" dirty="0"/>
              <a:t>export </a:t>
            </a:r>
            <a:r>
              <a:rPr lang="en-US" dirty="0" err="1"/>
              <a:t>end_day</a:t>
            </a:r>
            <a:r>
              <a:rPr lang="en-US" dirty="0"/>
              <a:t>=15</a:t>
            </a:r>
          </a:p>
          <a:p>
            <a:r>
              <a:rPr lang="en-US" dirty="0"/>
              <a:t>export </a:t>
            </a:r>
            <a:r>
              <a:rPr lang="en-US" dirty="0" err="1"/>
              <a:t>end_hour</a:t>
            </a:r>
            <a:r>
              <a:rPr lang="en-US" dirty="0"/>
              <a:t>=00</a:t>
            </a:r>
          </a:p>
          <a:p>
            <a:endParaRPr lang="en-US" dirty="0"/>
          </a:p>
          <a:p>
            <a:r>
              <a:rPr lang="en-US" dirty="0"/>
              <a:t>export </a:t>
            </a:r>
            <a:r>
              <a:rPr lang="en-US" dirty="0" err="1"/>
              <a:t>interval_seconds</a:t>
            </a:r>
            <a:r>
              <a:rPr lang="en-US" dirty="0"/>
              <a:t>=21600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4566B8-54EA-C0A8-F9F5-FF5D526C7ECA}"/>
              </a:ext>
            </a:extLst>
          </p:cNvPr>
          <p:cNvSpPr txBox="1"/>
          <p:nvPr/>
        </p:nvSpPr>
        <p:spPr>
          <a:xfrm>
            <a:off x="4768770" y="5775767"/>
            <a:ext cx="3677610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Set start and end time information, </a:t>
            </a:r>
          </a:p>
          <a:p>
            <a:r>
              <a:rPr lang="en-US" dirty="0"/>
              <a:t> interval between parent model data,</a:t>
            </a:r>
          </a:p>
          <a:p>
            <a:r>
              <a:rPr lang="en-US" dirty="0"/>
              <a:t> and model run time </a:t>
            </a:r>
          </a:p>
        </p:txBody>
      </p:sp>
    </p:spTree>
    <p:extLst>
      <p:ext uri="{BB962C8B-B14F-4D97-AF65-F5344CB8AC3E}">
        <p14:creationId xmlns:p14="http://schemas.microsoft.com/office/powerpoint/2010/main" val="2462265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886710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"run </a:t>
            </a:r>
            <a:r>
              <a:rPr lang="en-US" dirty="0" err="1"/>
              <a:t>ungrib.exe</a:t>
            </a:r>
            <a:r>
              <a:rPr lang="en-US" dirty="0"/>
              <a:t> after specifying appropriate </a:t>
            </a:r>
            <a:r>
              <a:rPr lang="en-US" dirty="0" err="1"/>
              <a:t>Vtable</a:t>
            </a:r>
            <a:r>
              <a:rPr lang="en-US" dirty="0"/>
              <a:t> and where parent model data are."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~/WPS/</a:t>
            </a:r>
            <a:r>
              <a:rPr lang="en-US" dirty="0" err="1"/>
              <a:t>link_grib.csh</a:t>
            </a:r>
            <a:r>
              <a:rPr lang="en-US" dirty="0"/>
              <a:t> NNRP_199303/* .</a:t>
            </a:r>
          </a:p>
          <a:p>
            <a:endParaRPr lang="en-US" dirty="0"/>
          </a:p>
          <a:p>
            <a:r>
              <a:rPr lang="en-US" dirty="0"/>
              <a:t>cp ~/WPS/</a:t>
            </a:r>
            <a:r>
              <a:rPr lang="en-US" dirty="0" err="1"/>
              <a:t>ungrib</a:t>
            </a:r>
            <a:r>
              <a:rPr lang="en-US" dirty="0"/>
              <a:t>/</a:t>
            </a:r>
            <a:r>
              <a:rPr lang="en-US" dirty="0" err="1"/>
              <a:t>Variable_Tables</a:t>
            </a:r>
            <a:r>
              <a:rPr lang="en-US" dirty="0"/>
              <a:t>/</a:t>
            </a:r>
            <a:r>
              <a:rPr lang="en-US" dirty="0" err="1"/>
              <a:t>Vtable.NNRP</a:t>
            </a:r>
            <a:r>
              <a:rPr lang="en-US" dirty="0"/>
              <a:t> </a:t>
            </a:r>
            <a:r>
              <a:rPr lang="en-US" dirty="0" err="1"/>
              <a:t>Vtable</a:t>
            </a:r>
            <a:endParaRPr lang="en-US" dirty="0"/>
          </a:p>
          <a:p>
            <a:endParaRPr lang="en-US" dirty="0"/>
          </a:p>
          <a:p>
            <a:r>
              <a:rPr lang="en-US" dirty="0"/>
              <a:t>~/WPS/</a:t>
            </a:r>
            <a:r>
              <a:rPr lang="en-US" dirty="0" err="1"/>
              <a:t>ungrib.exe</a:t>
            </a:r>
            <a:endParaRPr lang="en-US" dirty="0"/>
          </a:p>
          <a:p>
            <a:endParaRPr lang="en-US" dirty="0"/>
          </a:p>
          <a:p>
            <a:r>
              <a:rPr lang="en-US" dirty="0"/>
              <a:t>echo "check for successful completion, then run </a:t>
            </a:r>
            <a:r>
              <a:rPr lang="en-US" dirty="0" err="1"/>
              <a:t>metgrid</a:t>
            </a:r>
            <a:r>
              <a:rPr lang="en-US" dirty="0"/>
              <a:t>"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FEC667-C8B7-6B19-7C5B-3F6DB40022EF}"/>
              </a:ext>
            </a:extLst>
          </p:cNvPr>
          <p:cNvSpPr txBox="1"/>
          <p:nvPr/>
        </p:nvSpPr>
        <p:spPr>
          <a:xfrm>
            <a:off x="4768770" y="5775767"/>
            <a:ext cx="3978269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Link to parent model data, select </a:t>
            </a:r>
            <a:r>
              <a:rPr lang="en-US" dirty="0" err="1"/>
              <a:t>Vtable</a:t>
            </a:r>
            <a:r>
              <a:rPr lang="en-US" dirty="0"/>
              <a:t>,</a:t>
            </a:r>
          </a:p>
          <a:p>
            <a:r>
              <a:rPr lang="en-US" dirty="0"/>
              <a:t> and run </a:t>
            </a:r>
            <a:r>
              <a:rPr lang="en-US" dirty="0" err="1"/>
              <a:t>ungrib.exe</a:t>
            </a:r>
            <a:r>
              <a:rPr lang="en-US" dirty="0"/>
              <a:t> on one core only.</a:t>
            </a:r>
          </a:p>
          <a:p>
            <a:r>
              <a:rPr lang="en-US" dirty="0"/>
              <a:t> </a:t>
            </a:r>
            <a:r>
              <a:rPr lang="en-US" dirty="0" err="1"/>
              <a:t>Ungrib</a:t>
            </a:r>
            <a:r>
              <a:rPr lang="en-US" dirty="0"/>
              <a:t> is not an MPI program</a:t>
            </a:r>
          </a:p>
        </p:txBody>
      </p:sp>
    </p:spTree>
    <p:extLst>
      <p:ext uri="{BB962C8B-B14F-4D97-AF65-F5344CB8AC3E}">
        <p14:creationId xmlns:p14="http://schemas.microsoft.com/office/powerpoint/2010/main" val="8061234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Cells #10-11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886524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"running </a:t>
            </a:r>
            <a:r>
              <a:rPr lang="en-US" dirty="0" err="1"/>
              <a:t>metgrid</a:t>
            </a:r>
            <a:r>
              <a:rPr lang="en-US" dirty="0"/>
              <a:t>.  Check for successful completion"</a:t>
            </a:r>
          </a:p>
          <a:p>
            <a:endParaRPr lang="en-US" dirty="0"/>
          </a:p>
          <a:p>
            <a:r>
              <a:rPr lang="en-US" dirty="0"/>
              <a:t>time </a:t>
            </a:r>
            <a:r>
              <a:rPr lang="en-US" dirty="0" err="1"/>
              <a:t>mpirun</a:t>
            </a:r>
            <a:r>
              <a:rPr lang="en-US" dirty="0"/>
              <a:t> -np 4 ~/WPS/</a:t>
            </a:r>
            <a:r>
              <a:rPr lang="en-US" dirty="0" err="1"/>
              <a:t>metgrid</a:t>
            </a:r>
            <a:r>
              <a:rPr lang="en-US" dirty="0"/>
              <a:t>/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metgrid.exe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# next: set up real and </a:t>
            </a:r>
            <a:r>
              <a:rPr lang="en-US" dirty="0" err="1"/>
              <a:t>wrf</a:t>
            </a:r>
            <a:r>
              <a:rPr lang="en-US" dirty="0"/>
              <a:t> runs, specifying run hours, history interval, time step, </a:t>
            </a:r>
          </a:p>
          <a:p>
            <a:r>
              <a:rPr lang="en-US" dirty="0"/>
              <a:t># and model physics, etc.</a:t>
            </a:r>
          </a:p>
          <a:p>
            <a:r>
              <a:rPr lang="en-US" dirty="0"/>
              <a:t># number of domains to run needs to be reset</a:t>
            </a:r>
          </a:p>
          <a:p>
            <a:r>
              <a:rPr lang="en-US" dirty="0"/>
              <a:t># make sure </a:t>
            </a:r>
            <a:r>
              <a:rPr lang="en-US" dirty="0" err="1"/>
              <a:t>num_metgrid_levels</a:t>
            </a:r>
            <a:r>
              <a:rPr lang="en-US" dirty="0"/>
              <a:t> and </a:t>
            </a:r>
            <a:r>
              <a:rPr lang="en-US" dirty="0" err="1"/>
              <a:t>num_metgrid_soil_levels</a:t>
            </a:r>
            <a:r>
              <a:rPr lang="en-US" dirty="0"/>
              <a:t> are correctly specified below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02666C-6C06-584A-0FC1-46B8CF4EF8D2}"/>
              </a:ext>
            </a:extLst>
          </p:cNvPr>
          <p:cNvSpPr txBox="1"/>
          <p:nvPr/>
        </p:nvSpPr>
        <p:spPr>
          <a:xfrm>
            <a:off x="4768770" y="5775767"/>
            <a:ext cx="2743380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Run </a:t>
            </a:r>
            <a:r>
              <a:rPr lang="en-US" dirty="0" err="1"/>
              <a:t>metgrid.exe</a:t>
            </a:r>
            <a:r>
              <a:rPr lang="en-US" dirty="0"/>
              <a:t> on 4 cores</a:t>
            </a:r>
          </a:p>
        </p:txBody>
      </p:sp>
    </p:spTree>
    <p:extLst>
      <p:ext uri="{BB962C8B-B14F-4D97-AF65-F5344CB8AC3E}">
        <p14:creationId xmlns:p14="http://schemas.microsoft.com/office/powerpoint/2010/main" val="10080078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8549135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export </a:t>
            </a:r>
            <a:r>
              <a:rPr lang="en-US" sz="1400" dirty="0" err="1"/>
              <a:t>max_dom</a:t>
            </a:r>
            <a:r>
              <a:rPr lang="en-US" sz="1400" dirty="0"/>
              <a:t>=1                      # how many domains will be active in this run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history_interval</a:t>
            </a:r>
            <a:r>
              <a:rPr lang="en-US" sz="1400" dirty="0"/>
              <a:t>=360           # how often (in minutes) to write to </a:t>
            </a:r>
            <a:r>
              <a:rPr lang="en-US" sz="1400" dirty="0" err="1"/>
              <a:t>wrfout</a:t>
            </a:r>
            <a:r>
              <a:rPr lang="en-US" sz="1400" dirty="0"/>
              <a:t> file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time_step</a:t>
            </a:r>
            <a:r>
              <a:rPr lang="en-US" sz="1400" dirty="0"/>
              <a:t>=240                  # coarsest domain time step (</a:t>
            </a:r>
            <a:r>
              <a:rPr lang="en-US" sz="1400" dirty="0" err="1"/>
              <a:t>seconda</a:t>
            </a:r>
            <a:r>
              <a:rPr lang="en-US" sz="1400" dirty="0"/>
              <a:t>)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e_vert</a:t>
            </a:r>
            <a:r>
              <a:rPr lang="en-US" sz="1400" dirty="0"/>
              <a:t>=51                      # number of vertical levels requested</a:t>
            </a:r>
          </a:p>
          <a:p>
            <a:endParaRPr lang="en-US" sz="1400" dirty="0"/>
          </a:p>
          <a:p>
            <a:r>
              <a:rPr lang="en-US" sz="1400" dirty="0"/>
              <a:t># EDIT the next two lines.  Needs to match info in </a:t>
            </a:r>
            <a:r>
              <a:rPr lang="en-US" sz="1400" dirty="0" err="1"/>
              <a:t>met_em</a:t>
            </a:r>
            <a:r>
              <a:rPr lang="en-US" sz="1400" dirty="0"/>
              <a:t>* files. </a:t>
            </a:r>
          </a:p>
          <a:p>
            <a:r>
              <a:rPr lang="en-US" sz="1400" dirty="0"/>
              <a:t># Use </a:t>
            </a:r>
            <a:r>
              <a:rPr lang="en-US" sz="1400" dirty="0" err="1"/>
              <a:t>ncdump</a:t>
            </a:r>
            <a:r>
              <a:rPr lang="en-US" sz="1400" dirty="0"/>
              <a:t> -h on one of the met_em_d01* files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num_metgrid_levels</a:t>
            </a:r>
            <a:r>
              <a:rPr lang="en-US" sz="1400" dirty="0"/>
              <a:t>=18    # and look for "</a:t>
            </a:r>
            <a:r>
              <a:rPr lang="en-US" sz="1400" dirty="0" err="1"/>
              <a:t>num_metgrid_levels</a:t>
            </a:r>
            <a:r>
              <a:rPr lang="en-US" sz="1400" dirty="0"/>
              <a:t>" for this number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num_metgrid_soil_levels</a:t>
            </a:r>
            <a:r>
              <a:rPr lang="en-US" sz="1400" dirty="0"/>
              <a:t>=2  # and look for "num_st_layers","</a:t>
            </a:r>
            <a:r>
              <a:rPr lang="en-US" sz="1400" dirty="0" err="1"/>
              <a:t>num_sm_layers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/>
              <a:t>export </a:t>
            </a:r>
            <a:r>
              <a:rPr lang="en-US" sz="1400" dirty="0" err="1"/>
              <a:t>p_top_requested</a:t>
            </a:r>
            <a:r>
              <a:rPr lang="en-US" sz="1400" dirty="0"/>
              <a:t>=1000           # pressure at model top (Pascals); cannot exceed that provided by parent data</a:t>
            </a:r>
          </a:p>
          <a:p>
            <a:endParaRPr lang="en-US" sz="1400" dirty="0"/>
          </a:p>
          <a:p>
            <a:r>
              <a:rPr lang="en-US" sz="1400" dirty="0"/>
              <a:t># specify physics that are the same for each domain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mp_physics</a:t>
            </a:r>
            <a:r>
              <a:rPr lang="en-US" sz="1400" dirty="0"/>
              <a:t>=3                   # microphysics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ra_lw_physics</a:t>
            </a:r>
            <a:r>
              <a:rPr lang="en-US" sz="1400" dirty="0"/>
              <a:t>=1                # LW radiation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ra_sw_physics</a:t>
            </a:r>
            <a:r>
              <a:rPr lang="en-US" sz="1400" dirty="0"/>
              <a:t>=1                # SW radiation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radt</a:t>
            </a:r>
            <a:r>
              <a:rPr lang="en-US" sz="1400" dirty="0"/>
              <a:t>=10                        # radiation time step (minutes)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sf_surface_physics</a:t>
            </a:r>
            <a:r>
              <a:rPr lang="en-US" sz="1400" dirty="0"/>
              <a:t>=2           # land surface model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sf_sfclay_physics</a:t>
            </a:r>
            <a:r>
              <a:rPr lang="en-US" sz="1400" dirty="0"/>
              <a:t>=1            # surface layer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bl_pbl_physics</a:t>
            </a:r>
            <a:r>
              <a:rPr lang="en-US" sz="1400" dirty="0"/>
              <a:t>=11              # PBL scheme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# specify physics that can vary among domains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cu_physics</a:t>
            </a:r>
            <a:r>
              <a:rPr lang="en-US" sz="1400" dirty="0"/>
              <a:t>="3,3,0"             # cumulus scheme</a:t>
            </a:r>
          </a:p>
          <a:p>
            <a:r>
              <a:rPr lang="en-US" sz="1400" dirty="0"/>
              <a:t>export </a:t>
            </a:r>
            <a:r>
              <a:rPr lang="en-US" sz="1400" dirty="0" err="1"/>
              <a:t>cudt</a:t>
            </a:r>
            <a:r>
              <a:rPr lang="en-US" sz="1400" dirty="0"/>
              <a:t>="0,0,0"                   # cumulus time step (usually 0)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C0ABB9-54ED-2639-2E6F-7CCE796FC955}"/>
              </a:ext>
            </a:extLst>
          </p:cNvPr>
          <p:cNvSpPr txBox="1"/>
          <p:nvPr/>
        </p:nvSpPr>
        <p:spPr>
          <a:xfrm>
            <a:off x="4768770" y="5775767"/>
            <a:ext cx="3746731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Selections for common model options</a:t>
            </a:r>
          </a:p>
          <a:p>
            <a:r>
              <a:rPr lang="en-US" dirty="0"/>
              <a:t> and settings</a:t>
            </a:r>
          </a:p>
        </p:txBody>
      </p:sp>
    </p:spTree>
    <p:extLst>
      <p:ext uri="{BB962C8B-B14F-4D97-AF65-F5344CB8AC3E}">
        <p14:creationId xmlns:p14="http://schemas.microsoft.com/office/powerpoint/2010/main" val="2775031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69780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"run </a:t>
            </a:r>
            <a:r>
              <a:rPr lang="en-US" dirty="0" err="1"/>
              <a:t>real.exe</a:t>
            </a:r>
            <a:r>
              <a:rPr lang="en-US" dirty="0"/>
              <a:t>, check output for SUCCESS COMPLETE REAL_EM INIT"</a:t>
            </a:r>
          </a:p>
          <a:p>
            <a:endParaRPr lang="en-US" dirty="0"/>
          </a:p>
          <a:p>
            <a:r>
              <a:rPr lang="en-US" dirty="0"/>
              <a:t>\rm </a:t>
            </a:r>
            <a:r>
              <a:rPr lang="en-US" dirty="0" err="1"/>
              <a:t>rsl</a:t>
            </a:r>
            <a:r>
              <a:rPr lang="en-US" dirty="0"/>
              <a:t>.*</a:t>
            </a:r>
          </a:p>
          <a:p>
            <a:r>
              <a:rPr lang="en-US" dirty="0"/>
              <a:t>time </a:t>
            </a:r>
            <a:r>
              <a:rPr lang="en-US" dirty="0" err="1"/>
              <a:t>mpirun</a:t>
            </a:r>
            <a:r>
              <a:rPr lang="en-US" dirty="0"/>
              <a:t> -np 4 ./</a:t>
            </a:r>
            <a:r>
              <a:rPr lang="en-US" dirty="0" err="1"/>
              <a:t>real.exe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2823E9-17BC-B52A-B676-B96985266D0E}"/>
              </a:ext>
            </a:extLst>
          </p:cNvPr>
          <p:cNvSpPr txBox="1"/>
          <p:nvPr/>
        </p:nvSpPr>
        <p:spPr>
          <a:xfrm>
            <a:off x="4768770" y="5775767"/>
            <a:ext cx="2449838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Runs </a:t>
            </a:r>
            <a:r>
              <a:rPr lang="en-US" dirty="0" err="1"/>
              <a:t>real.exe</a:t>
            </a:r>
            <a:r>
              <a:rPr lang="en-US" dirty="0"/>
              <a:t> on 4 cores</a:t>
            </a:r>
          </a:p>
        </p:txBody>
      </p:sp>
    </p:spTree>
    <p:extLst>
      <p:ext uri="{BB962C8B-B14F-4D97-AF65-F5344CB8AC3E}">
        <p14:creationId xmlns:p14="http://schemas.microsoft.com/office/powerpoint/2010/main" val="39700365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50955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 LOOK for SUCCESS COMPLETE REAL_EM INIT"</a:t>
            </a:r>
          </a:p>
          <a:p>
            <a:endParaRPr lang="en-US" dirty="0"/>
          </a:p>
          <a:p>
            <a:r>
              <a:rPr lang="en-US" dirty="0"/>
              <a:t>tail rsl.out.0000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55AA1-4E64-8BFA-26F2-83A313680381}"/>
              </a:ext>
            </a:extLst>
          </p:cNvPr>
          <p:cNvSpPr txBox="1"/>
          <p:nvPr/>
        </p:nvSpPr>
        <p:spPr>
          <a:xfrm>
            <a:off x="4768770" y="5775767"/>
            <a:ext cx="3814699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Displays end of rsl.out.0000 output file</a:t>
            </a:r>
          </a:p>
          <a:p>
            <a:r>
              <a:rPr lang="en-US" dirty="0"/>
              <a:t> to check for successful completion</a:t>
            </a:r>
          </a:p>
        </p:txBody>
      </p:sp>
    </p:spTree>
    <p:extLst>
      <p:ext uri="{BB962C8B-B14F-4D97-AF65-F5344CB8AC3E}">
        <p14:creationId xmlns:p14="http://schemas.microsoft.com/office/powerpoint/2010/main" val="32898403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58324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 running WRF. WAIT for timing information to appear"</a:t>
            </a:r>
          </a:p>
          <a:p>
            <a:r>
              <a:rPr lang="en-US" dirty="0"/>
              <a:t>\rm </a:t>
            </a:r>
            <a:r>
              <a:rPr lang="en-US" dirty="0" err="1"/>
              <a:t>rsl</a:t>
            </a:r>
            <a:r>
              <a:rPr lang="en-US" dirty="0"/>
              <a:t>.*</a:t>
            </a:r>
          </a:p>
          <a:p>
            <a:r>
              <a:rPr lang="en-US" dirty="0"/>
              <a:t>time </a:t>
            </a:r>
            <a:r>
              <a:rPr lang="en-US" dirty="0" err="1"/>
              <a:t>mpirun</a:t>
            </a:r>
            <a:r>
              <a:rPr lang="en-US" dirty="0"/>
              <a:t> -np 4 ./</a:t>
            </a:r>
            <a:r>
              <a:rPr lang="en-US" dirty="0" err="1"/>
              <a:t>wrf.exe</a:t>
            </a:r>
            <a:endParaRPr lang="en-US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E4270C-BFA3-89CA-D03C-93F645079D99}"/>
              </a:ext>
            </a:extLst>
          </p:cNvPr>
          <p:cNvSpPr txBox="1"/>
          <p:nvPr/>
        </p:nvSpPr>
        <p:spPr>
          <a:xfrm>
            <a:off x="4768770" y="5775767"/>
            <a:ext cx="215142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Runs WRF on 4 cores</a:t>
            </a:r>
          </a:p>
        </p:txBody>
      </p:sp>
    </p:spTree>
    <p:extLst>
      <p:ext uri="{BB962C8B-B14F-4D97-AF65-F5344CB8AC3E}">
        <p14:creationId xmlns:p14="http://schemas.microsoft.com/office/powerpoint/2010/main" val="15180245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4BFC67-400D-67CE-E197-63FC478A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tour: Cell #16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634FC-B7DF-D94F-65B8-C2FB1A83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CE5225-3EE8-10CB-2086-2B9EC6003EC6}"/>
              </a:ext>
            </a:extLst>
          </p:cNvPr>
          <p:cNvSpPr txBox="1"/>
          <p:nvPr/>
        </p:nvSpPr>
        <p:spPr>
          <a:xfrm>
            <a:off x="0" y="1225689"/>
            <a:ext cx="87861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%%bash</a:t>
            </a:r>
          </a:p>
          <a:p>
            <a:endParaRPr lang="en-US" dirty="0"/>
          </a:p>
          <a:p>
            <a:r>
              <a:rPr lang="en-US" dirty="0"/>
              <a:t>echo " LOOK for SUCCESS COMPLETE WRF. The </a:t>
            </a:r>
            <a:r>
              <a:rPr lang="en-US" dirty="0" err="1"/>
              <a:t>wrfout</a:t>
            </a:r>
            <a:r>
              <a:rPr lang="en-US" dirty="0"/>
              <a:t> filename is changed to </a:t>
            </a:r>
            <a:r>
              <a:rPr lang="en-US" dirty="0" err="1"/>
              <a:t>wrfout_done</a:t>
            </a:r>
            <a:r>
              <a:rPr lang="en-US" dirty="0"/>
              <a:t>"</a:t>
            </a:r>
          </a:p>
          <a:p>
            <a:endParaRPr lang="en-US" dirty="0"/>
          </a:p>
          <a:p>
            <a:r>
              <a:rPr lang="en-US" dirty="0"/>
              <a:t>ls </a:t>
            </a:r>
            <a:r>
              <a:rPr lang="en-US" dirty="0" err="1"/>
              <a:t>wrfout</a:t>
            </a:r>
            <a:r>
              <a:rPr lang="en-US" dirty="0"/>
              <a:t>*</a:t>
            </a:r>
          </a:p>
          <a:p>
            <a:r>
              <a:rPr lang="en-US" dirty="0"/>
              <a:t>\rm -f </a:t>
            </a:r>
            <a:r>
              <a:rPr lang="en-US" dirty="0" err="1"/>
              <a:t>wrfout_done</a:t>
            </a:r>
            <a:endParaRPr lang="en-US" dirty="0"/>
          </a:p>
          <a:p>
            <a:r>
              <a:rPr lang="en-US" dirty="0"/>
              <a:t>cp -f </a:t>
            </a:r>
            <a:r>
              <a:rPr lang="en-US" dirty="0" err="1"/>
              <a:t>wrfout</a:t>
            </a:r>
            <a:r>
              <a:rPr lang="en-US" dirty="0"/>
              <a:t>* </a:t>
            </a:r>
            <a:r>
              <a:rPr lang="en-US" dirty="0" err="1"/>
              <a:t>wrfout_done</a:t>
            </a:r>
            <a:endParaRPr lang="en-US" dirty="0"/>
          </a:p>
          <a:p>
            <a:endParaRPr lang="en-US" dirty="0"/>
          </a:p>
          <a:p>
            <a:r>
              <a:rPr lang="en-US" dirty="0"/>
              <a:t>tail rsl.out.0000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B21CB7-DE39-842E-4740-D6757C901506}"/>
              </a:ext>
            </a:extLst>
          </p:cNvPr>
          <p:cNvSpPr txBox="1"/>
          <p:nvPr/>
        </p:nvSpPr>
        <p:spPr>
          <a:xfrm>
            <a:off x="4618299" y="5775767"/>
            <a:ext cx="4498796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Renames </a:t>
            </a:r>
            <a:r>
              <a:rPr lang="en-US" dirty="0" err="1"/>
              <a:t>wrfout</a:t>
            </a:r>
            <a:r>
              <a:rPr lang="en-US" dirty="0"/>
              <a:t> file to </a:t>
            </a:r>
            <a:r>
              <a:rPr lang="en-US" dirty="0" err="1"/>
              <a:t>wrfout_done</a:t>
            </a:r>
            <a:r>
              <a:rPr lang="en-US" dirty="0"/>
              <a:t> for ease</a:t>
            </a:r>
          </a:p>
          <a:p>
            <a:r>
              <a:rPr lang="en-US" dirty="0"/>
              <a:t> of processing. Displays end of rsl.out.0000 </a:t>
            </a:r>
          </a:p>
          <a:p>
            <a:r>
              <a:rPr lang="en-US" dirty="0"/>
              <a:t> output file to check for successful completion</a:t>
            </a:r>
          </a:p>
        </p:txBody>
      </p:sp>
    </p:spTree>
    <p:extLst>
      <p:ext uri="{BB962C8B-B14F-4D97-AF65-F5344CB8AC3E}">
        <p14:creationId xmlns:p14="http://schemas.microsoft.com/office/powerpoint/2010/main" val="14907916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4C46DA-9CED-08F8-E1C5-09A7B045A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39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76281E1-000E-B165-3718-8687DD9C4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0"/>
            <a:ext cx="7950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E7F898-DA13-F3DE-E4E4-7C9A7FF9F8B2}"/>
              </a:ext>
            </a:extLst>
          </p:cNvPr>
          <p:cNvSpPr txBox="1"/>
          <p:nvPr/>
        </p:nvSpPr>
        <p:spPr>
          <a:xfrm>
            <a:off x="4768770" y="5775767"/>
            <a:ext cx="3904915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Cells #17-18 read in fields from </a:t>
            </a:r>
            <a:r>
              <a:rPr lang="en-US" dirty="0" err="1"/>
              <a:t>wrfout</a:t>
            </a:r>
            <a:endParaRPr lang="en-US" dirty="0"/>
          </a:p>
          <a:p>
            <a:r>
              <a:rPr lang="en-US" dirty="0"/>
              <a:t> and computes/plots difference in snow</a:t>
            </a:r>
          </a:p>
          <a:p>
            <a:r>
              <a:rPr lang="en-US" dirty="0"/>
              <a:t> depth between final and initial times</a:t>
            </a:r>
          </a:p>
        </p:txBody>
      </p:sp>
    </p:spTree>
    <p:extLst>
      <p:ext uri="{BB962C8B-B14F-4D97-AF65-F5344CB8AC3E}">
        <p14:creationId xmlns:p14="http://schemas.microsoft.com/office/powerpoint/2010/main" val="101286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F3795-6D32-4F29-0C85-25C8BF041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Anaconda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B2CEA-CD5A-3DF6-44E0-C55D25AE3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Install Anaconda</a:t>
            </a:r>
          </a:p>
          <a:p>
            <a:pPr lvl="1"/>
            <a:r>
              <a:rPr lang="en-US" dirty="0">
                <a:hlinkClick r:id="rId2"/>
              </a:rPr>
              <a:t>https://www.anaconda.com/download</a:t>
            </a:r>
            <a:endParaRPr lang="en-US" dirty="0"/>
          </a:p>
          <a:p>
            <a:r>
              <a:rPr lang="en-US" dirty="0"/>
              <a:t>Install packages</a:t>
            </a:r>
          </a:p>
          <a:p>
            <a:pPr marL="457200" lvl="1" indent="0">
              <a:buNone/>
            </a:pPr>
            <a:r>
              <a:rPr lang="en-US" dirty="0"/>
              <a:t>$ </a:t>
            </a:r>
            <a:r>
              <a:rPr lang="en-US" dirty="0" err="1"/>
              <a:t>conda</a:t>
            </a:r>
            <a:r>
              <a:rPr lang="en-US" dirty="0"/>
              <a:t> install XXXX</a:t>
            </a:r>
          </a:p>
          <a:p>
            <a:pPr lvl="1"/>
            <a:r>
              <a:rPr lang="en-US" dirty="0"/>
              <a:t>matplotlib, xarray</a:t>
            </a:r>
            <a:r>
              <a:rPr lang="en-US" baseline="30000" dirty="0"/>
              <a:t>1</a:t>
            </a:r>
            <a:r>
              <a:rPr lang="en-US" dirty="0"/>
              <a:t>, pandas, </a:t>
            </a:r>
            <a:r>
              <a:rPr lang="en-US" dirty="0" err="1"/>
              <a:t>cartopy</a:t>
            </a:r>
            <a:r>
              <a:rPr lang="en-US" dirty="0"/>
              <a:t>, netCDF4</a:t>
            </a:r>
          </a:p>
          <a:p>
            <a:r>
              <a:rPr lang="en-US" dirty="0"/>
              <a:t>Then, install </a:t>
            </a:r>
            <a:r>
              <a:rPr lang="en-US" dirty="0" err="1"/>
              <a:t>wrf</a:t>
            </a:r>
            <a:r>
              <a:rPr lang="en-US" dirty="0"/>
              <a:t>-python</a:t>
            </a:r>
          </a:p>
          <a:p>
            <a:pPr marL="457200" lvl="1" indent="0">
              <a:buNone/>
            </a:pPr>
            <a:r>
              <a:rPr lang="en-US" dirty="0"/>
              <a:t>$ </a:t>
            </a:r>
            <a:r>
              <a:rPr lang="en-US" dirty="0" err="1"/>
              <a:t>conda</a:t>
            </a:r>
            <a:r>
              <a:rPr lang="en-US" dirty="0"/>
              <a:t> install -c </a:t>
            </a:r>
            <a:r>
              <a:rPr lang="en-US" dirty="0" err="1"/>
              <a:t>conda</a:t>
            </a:r>
            <a:r>
              <a:rPr lang="en-US" dirty="0"/>
              <a:t>-forge </a:t>
            </a:r>
            <a:r>
              <a:rPr lang="en-US" dirty="0" err="1"/>
              <a:t>wrf</a:t>
            </a:r>
            <a:r>
              <a:rPr lang="en-US" dirty="0"/>
              <a:t>-python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 had to “downgrade” Python to get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wrf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-python to work correctly.  Then install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wrf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-python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$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conda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install python=3.10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F84E3-A984-7E34-F130-234114AB7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BC1CF4-2BBD-E4FC-0CAD-A5118D145DBE}"/>
              </a:ext>
            </a:extLst>
          </p:cNvPr>
          <p:cNvSpPr txBox="1"/>
          <p:nvPr/>
        </p:nvSpPr>
        <p:spPr>
          <a:xfrm>
            <a:off x="312516" y="6356350"/>
            <a:ext cx="412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1</a:t>
            </a:r>
            <a:r>
              <a:rPr lang="en-US" dirty="0"/>
              <a:t>May already be installed in base package</a:t>
            </a:r>
          </a:p>
        </p:txBody>
      </p:sp>
    </p:spTree>
    <p:extLst>
      <p:ext uri="{BB962C8B-B14F-4D97-AF65-F5344CB8AC3E}">
        <p14:creationId xmlns:p14="http://schemas.microsoft.com/office/powerpoint/2010/main" val="40438874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57F953-B378-0000-CA6E-52A16B859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2BCA2-1F47-EE6B-429D-F3CD6D0DC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does not appear MYNN PBL is working with ice-free or simple ice microphysics.  Segmentation fault and memory access error.  This is not a </a:t>
            </a:r>
            <a:r>
              <a:rPr lang="en-US"/>
              <a:t>WRF-on-Mac problem.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48E09D-0433-D918-552E-FF3F13F5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644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WRFV4 users guide</a:t>
            </a:r>
          </a:p>
          <a:p>
            <a:pPr lvl="1"/>
            <a:r>
              <a:rPr lang="en-US" sz="2400" dirty="0">
                <a:hlinkClick r:id="rId2"/>
              </a:rPr>
              <a:t>http://www2.mmm.ucar.edu/wrf/users/docs/user_guide_v4/contents.html</a:t>
            </a:r>
            <a:endParaRPr lang="en-US" sz="2400" dirty="0"/>
          </a:p>
          <a:p>
            <a:r>
              <a:rPr lang="en-US" dirty="0"/>
              <a:t>Technical description of WRFV4 (PDF)</a:t>
            </a:r>
          </a:p>
          <a:p>
            <a:pPr lvl="1"/>
            <a:r>
              <a:rPr lang="en-US" sz="2400" dirty="0">
                <a:hlinkClick r:id="rId3"/>
              </a:rPr>
              <a:t>https://www2.mmm.ucar.edu/wrf/users/docs/technote/v4_technote.pdf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4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DF3EB3-8C9A-1D4E-BAED-79F67B9E59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[end]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E6AC1EF-F893-B24E-8C08-CDAD0FF338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3E120C-D5A8-5144-A572-7A7DB164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0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CEEC7-746F-8941-42E1-CC2918DB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Homebrew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613C-C485-6176-7066-810E46E3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Install Homebrew</a:t>
            </a:r>
          </a:p>
          <a:p>
            <a:pPr lvl="1"/>
            <a:r>
              <a:rPr lang="en-US" dirty="0">
                <a:hlinkClick r:id="rId2"/>
              </a:rPr>
              <a:t>https://brew.sh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Requires administrator privileges</a:t>
            </a:r>
          </a:p>
          <a:p>
            <a:r>
              <a:rPr lang="en-US" dirty="0"/>
              <a:t>Install packages [brew install XXXX]</a:t>
            </a:r>
          </a:p>
          <a:p>
            <a:pPr lvl="1"/>
            <a:r>
              <a:rPr lang="en-US" dirty="0" err="1"/>
              <a:t>gcc</a:t>
            </a:r>
            <a:r>
              <a:rPr lang="en-US" dirty="0"/>
              <a:t>, </a:t>
            </a:r>
            <a:r>
              <a:rPr lang="en-US" dirty="0" err="1"/>
              <a:t>netcdf</a:t>
            </a:r>
            <a:r>
              <a:rPr lang="en-US" dirty="0"/>
              <a:t>-cxx, </a:t>
            </a:r>
            <a:r>
              <a:rPr lang="en-US" dirty="0" err="1"/>
              <a:t>netcdf-fortran</a:t>
            </a:r>
            <a:r>
              <a:rPr lang="en-US" dirty="0"/>
              <a:t>, gnu-sed, </a:t>
            </a:r>
            <a:r>
              <a:rPr lang="en-US" dirty="0" err="1"/>
              <a:t>coreutils</a:t>
            </a:r>
            <a:r>
              <a:rPr lang="en-US" dirty="0"/>
              <a:t>, </a:t>
            </a:r>
            <a:r>
              <a:rPr lang="en-US" dirty="0" err="1"/>
              <a:t>mpich</a:t>
            </a:r>
            <a:r>
              <a:rPr lang="en-US" dirty="0"/>
              <a:t>, </a:t>
            </a:r>
            <a:r>
              <a:rPr lang="en-US" dirty="0" err="1"/>
              <a:t>ncview</a:t>
            </a:r>
            <a:endParaRPr lang="en-US" dirty="0"/>
          </a:p>
          <a:p>
            <a:pPr lvl="1"/>
            <a:r>
              <a:rPr lang="en-US" dirty="0"/>
              <a:t>You may also want to install </a:t>
            </a:r>
            <a:r>
              <a:rPr lang="en-US" dirty="0" err="1"/>
              <a:t>NetCDF</a:t>
            </a:r>
            <a:r>
              <a:rPr lang="en-US" dirty="0"/>
              <a:t> operators [</a:t>
            </a:r>
            <a:r>
              <a:rPr lang="en-US" dirty="0" err="1"/>
              <a:t>nco</a:t>
            </a:r>
            <a:r>
              <a:rPr lang="en-US" dirty="0"/>
              <a:t>]</a:t>
            </a:r>
          </a:p>
          <a:p>
            <a:r>
              <a:rPr lang="en-US" dirty="0"/>
              <a:t>Make </a:t>
            </a:r>
            <a:r>
              <a:rPr lang="en-US" dirty="0" err="1"/>
              <a:t>gcc</a:t>
            </a:r>
            <a:r>
              <a:rPr lang="en-US" dirty="0"/>
              <a:t> default C/C++ compiler</a:t>
            </a:r>
          </a:p>
          <a:p>
            <a:pPr marL="457200" lvl="1" indent="0">
              <a:buNone/>
            </a:pPr>
            <a:r>
              <a:rPr lang="en-US" dirty="0"/>
              <a:t>$ cd /opt/homebrew/bin [Apple Silicon] </a:t>
            </a:r>
            <a:r>
              <a:rPr lang="en-US" b="1" dirty="0"/>
              <a:t>or</a:t>
            </a:r>
          </a:p>
          <a:p>
            <a:pPr marL="457200" lvl="1" indent="0">
              <a:buNone/>
            </a:pPr>
            <a:r>
              <a:rPr lang="en-US" dirty="0"/>
              <a:t>$ cd /</a:t>
            </a:r>
            <a:r>
              <a:rPr lang="en-US" dirty="0" err="1"/>
              <a:t>usr</a:t>
            </a:r>
            <a:r>
              <a:rPr lang="en-US" dirty="0"/>
              <a:t>/local/bin [Intel]</a:t>
            </a:r>
          </a:p>
          <a:p>
            <a:pPr marL="457200" lvl="1" indent="0">
              <a:buNone/>
            </a:pPr>
            <a:r>
              <a:rPr lang="en-US" dirty="0"/>
              <a:t>$ ln -s gcc-13 </a:t>
            </a:r>
            <a:r>
              <a:rPr lang="en-US" dirty="0" err="1"/>
              <a:t>gcc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$ ln -s g++-13 g++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0C822-D547-220C-E70D-0605AB0B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5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A383-4DFB-B61E-7A44-9F176201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compilers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973F2-2CDD-2CA3-F5AF-77734F227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a Terminal window:</a:t>
            </a:r>
          </a:p>
          <a:p>
            <a:pPr marL="457200" lvl="1" indent="0">
              <a:buNone/>
            </a:pPr>
            <a:r>
              <a:rPr lang="en-US" dirty="0"/>
              <a:t>$ which </a:t>
            </a:r>
            <a:r>
              <a:rPr lang="en-US" dirty="0" err="1"/>
              <a:t>gcc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/opt/homebrew/bin/</a:t>
            </a:r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b="1" dirty="0"/>
              <a:t>or</a:t>
            </a:r>
            <a:r>
              <a:rPr lang="en-US" dirty="0"/>
              <a:t> /</a:t>
            </a:r>
            <a:r>
              <a:rPr lang="en-US" dirty="0" err="1"/>
              <a:t>usr</a:t>
            </a:r>
            <a:r>
              <a:rPr lang="en-US" dirty="0"/>
              <a:t>/local/bin/</a:t>
            </a:r>
            <a:r>
              <a:rPr lang="en-US" dirty="0" err="1"/>
              <a:t>gcc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$ </a:t>
            </a:r>
            <a:r>
              <a:rPr lang="en-US" dirty="0" err="1"/>
              <a:t>gcc</a:t>
            </a:r>
            <a:r>
              <a:rPr lang="en-US" dirty="0"/>
              <a:t> --version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gcc</a:t>
            </a:r>
            <a:r>
              <a:rPr lang="en-US" dirty="0"/>
              <a:t> (Homebrew GCC 13.2.0) 13.2.0</a:t>
            </a:r>
          </a:p>
          <a:p>
            <a:pPr marL="457200" lvl="1" indent="0">
              <a:buNone/>
            </a:pPr>
            <a:r>
              <a:rPr lang="en-US" dirty="0"/>
              <a:t>$ which </a:t>
            </a:r>
            <a:r>
              <a:rPr lang="en-US" dirty="0" err="1"/>
              <a:t>gfortran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/opt/homebrew/bin/</a:t>
            </a:r>
            <a:r>
              <a:rPr lang="en-US" dirty="0" err="1"/>
              <a:t>gfortran</a:t>
            </a:r>
            <a:r>
              <a:rPr lang="en-US" dirty="0"/>
              <a:t> </a:t>
            </a:r>
            <a:r>
              <a:rPr lang="en-US" b="1" dirty="0"/>
              <a:t>or</a:t>
            </a:r>
            <a:r>
              <a:rPr lang="en-US" dirty="0"/>
              <a:t> /</a:t>
            </a:r>
            <a:r>
              <a:rPr lang="en-US" dirty="0" err="1"/>
              <a:t>usr</a:t>
            </a:r>
            <a:r>
              <a:rPr lang="en-US" dirty="0"/>
              <a:t>/local/bin/</a:t>
            </a:r>
            <a:r>
              <a:rPr lang="en-US" dirty="0" err="1"/>
              <a:t>gfortran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$ </a:t>
            </a:r>
            <a:r>
              <a:rPr lang="en-US" dirty="0" err="1"/>
              <a:t>gfortran</a:t>
            </a:r>
            <a:r>
              <a:rPr lang="en-US" dirty="0"/>
              <a:t> --version</a:t>
            </a:r>
          </a:p>
          <a:p>
            <a:pPr marL="457200" lvl="1" indent="0">
              <a:buNone/>
            </a:pPr>
            <a:r>
              <a:rPr lang="en-US" dirty="0"/>
              <a:t>	GNU Fortran (Homebrew GCC 13.2.0) 13.2.0</a:t>
            </a:r>
          </a:p>
          <a:p>
            <a:r>
              <a:rPr lang="en-US" dirty="0"/>
              <a:t>You may have to open and use a new terminal window to activate these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779A4-48C2-7E81-9598-342980E4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3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5A528-9E31-E1E8-9810-7D202660A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WRF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34F17-880A-D29E-2F79-007AFF92A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sure you are in your home directory</a:t>
            </a:r>
          </a:p>
          <a:p>
            <a:pPr marL="457200" lvl="1" indent="0">
              <a:buNone/>
            </a:pPr>
            <a:r>
              <a:rPr lang="en-US" dirty="0"/>
              <a:t>$ cd</a:t>
            </a:r>
          </a:p>
          <a:p>
            <a:r>
              <a:rPr lang="en-US" dirty="0"/>
              <a:t>Get WRF</a:t>
            </a:r>
          </a:p>
          <a:p>
            <a:pPr marL="457200" lvl="1" indent="0">
              <a:buNone/>
            </a:pPr>
            <a:r>
              <a:rPr lang="en-US" dirty="0"/>
              <a:t>$ git clone </a:t>
            </a:r>
            <a:r>
              <a:rPr lang="en-US" dirty="0">
                <a:hlinkClick r:id="rId2"/>
              </a:rPr>
              <a:t>https://github.com/wrf-model/WRF.git</a:t>
            </a:r>
            <a:endParaRPr lang="en-US" dirty="0"/>
          </a:p>
          <a:p>
            <a:pPr lvl="1"/>
            <a:r>
              <a:rPr lang="en-US" dirty="0"/>
              <a:t>Installs into new folder called “WRF”</a:t>
            </a:r>
          </a:p>
          <a:p>
            <a:pPr lvl="1"/>
            <a:r>
              <a:rPr lang="en-US" dirty="0"/>
              <a:t>Current version is 4.5.1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00C85E-96F6-6085-15EA-D3426C71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2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656E-A26C-010F-54BB-EA5ED9E6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up environment (</a:t>
            </a:r>
            <a:r>
              <a:rPr lang="en-US" dirty="0">
                <a:solidFill>
                  <a:srgbClr val="FF0000"/>
                </a:solidFill>
              </a:rPr>
              <a:t>Apple Silicon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530FF-B751-2D2D-A147-C15430173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presumes your shell is bash or </a:t>
            </a:r>
            <a:r>
              <a:rPr lang="en-US" dirty="0" err="1"/>
              <a:t>zsh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Execute these in Terminal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F89E1-5659-C346-CFED-D22F7BE3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99362-812B-0AF0-C806-E910F5CAA872}"/>
              </a:ext>
            </a:extLst>
          </p:cNvPr>
          <p:cNvSpPr txBox="1"/>
          <p:nvPr/>
        </p:nvSpPr>
        <p:spPr>
          <a:xfrm>
            <a:off x="1490398" y="2826127"/>
            <a:ext cx="576677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cd ~/WRF</a:t>
            </a:r>
          </a:p>
          <a:p>
            <a:r>
              <a:rPr lang="en-US" sz="1600" dirty="0"/>
              <a:t>export CC=/opt/homebrew/bin/gcc-13</a:t>
            </a:r>
          </a:p>
          <a:p>
            <a:r>
              <a:rPr lang="en-US" sz="1600" dirty="0"/>
              <a:t>export CXX=/opt/homebrew/bin/g++-13</a:t>
            </a:r>
          </a:p>
          <a:p>
            <a:r>
              <a:rPr lang="en-US" sz="1600" dirty="0"/>
              <a:t>export FC=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CFLAGS="-</a:t>
            </a:r>
            <a:r>
              <a:rPr lang="en-US" sz="1600" dirty="0" err="1"/>
              <a:t>fPIC</a:t>
            </a:r>
            <a:r>
              <a:rPr lang="en-US" sz="1600" dirty="0"/>
              <a:t> -</a:t>
            </a:r>
            <a:r>
              <a:rPr lang="en-US" sz="1600" dirty="0" err="1"/>
              <a:t>fPIE</a:t>
            </a:r>
            <a:r>
              <a:rPr lang="en-US" sz="1600" dirty="0"/>
              <a:t> -O3 -</a:t>
            </a:r>
            <a:r>
              <a:rPr lang="en-US" sz="1600" dirty="0" err="1"/>
              <a:t>Wno</a:t>
            </a:r>
            <a:r>
              <a:rPr lang="en-US" sz="1600" dirty="0"/>
              <a:t>-implicit-function-declaration"</a:t>
            </a:r>
          </a:p>
          <a:p>
            <a:r>
              <a:rPr lang="en-US" sz="1600" dirty="0"/>
              <a:t>export FCFLAGS=-m64</a:t>
            </a:r>
          </a:p>
          <a:p>
            <a:r>
              <a:rPr lang="en-US" sz="1600" dirty="0"/>
              <a:t>export F77=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FFLAGS=-m64</a:t>
            </a:r>
          </a:p>
          <a:p>
            <a:r>
              <a:rPr lang="en-US" sz="1600" dirty="0"/>
              <a:t>export DIR=/opt/homebrew</a:t>
            </a:r>
          </a:p>
          <a:p>
            <a:r>
              <a:rPr lang="en-US" sz="1600" dirty="0"/>
              <a:t>export LDFLAGS=-L$DIR/lib</a:t>
            </a:r>
          </a:p>
          <a:p>
            <a:r>
              <a:rPr lang="en-US" sz="1600" dirty="0"/>
              <a:t>export CPPFLAGS=-I$DIR/include</a:t>
            </a:r>
          </a:p>
          <a:p>
            <a:endParaRPr lang="en-US" sz="1600" dirty="0"/>
          </a:p>
          <a:p>
            <a:r>
              <a:rPr lang="en-US" sz="1600" dirty="0"/>
              <a:t>export NETCDF=/opt/homebrew/</a:t>
            </a:r>
          </a:p>
          <a:p>
            <a:r>
              <a:rPr lang="en-US" sz="1600" dirty="0"/>
              <a:t>export NETCDFINC=$NETCDF/include</a:t>
            </a:r>
          </a:p>
          <a:p>
            <a:r>
              <a:rPr lang="en-US" sz="1600" dirty="0"/>
              <a:t>export LD_LIBRARY_PATH=${NETCDF}/lib:${LD_LIBRARY_PATH}</a:t>
            </a:r>
          </a:p>
          <a:p>
            <a:r>
              <a:rPr lang="en-US" sz="1600" dirty="0"/>
              <a:t>export </a:t>
            </a:r>
            <a:r>
              <a:rPr lang="en-US" sz="1600" dirty="0" err="1"/>
              <a:t>NETCDF_classic</a:t>
            </a:r>
            <a:r>
              <a:rPr lang="en-US" sz="1600" dirty="0"/>
              <a:t>=1 </a:t>
            </a:r>
          </a:p>
        </p:txBody>
      </p:sp>
    </p:spTree>
    <p:extLst>
      <p:ext uri="{BB962C8B-B14F-4D97-AF65-F5344CB8AC3E}">
        <p14:creationId xmlns:p14="http://schemas.microsoft.com/office/powerpoint/2010/main" val="4179156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656E-A26C-010F-54BB-EA5ED9E6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up environment (</a:t>
            </a:r>
            <a:r>
              <a:rPr lang="en-US" dirty="0">
                <a:solidFill>
                  <a:srgbClr val="FF0000"/>
                </a:solidFill>
              </a:rPr>
              <a:t>Intel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530FF-B751-2D2D-A147-C15430173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presumes your shell is bash or </a:t>
            </a:r>
            <a:r>
              <a:rPr lang="en-US" dirty="0" err="1"/>
              <a:t>zsh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Execute these in Terminal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F89E1-5659-C346-CFED-D22F7BE3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AE3B-B44C-B04B-B31A-865FE2A29197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99362-812B-0AF0-C806-E910F5CAA872}"/>
              </a:ext>
            </a:extLst>
          </p:cNvPr>
          <p:cNvSpPr txBox="1"/>
          <p:nvPr/>
        </p:nvSpPr>
        <p:spPr>
          <a:xfrm>
            <a:off x="1490398" y="2826127"/>
            <a:ext cx="576677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cd ~/WRF</a:t>
            </a:r>
          </a:p>
          <a:p>
            <a:r>
              <a:rPr lang="en-US" sz="1600" dirty="0"/>
              <a:t>export CC=/</a:t>
            </a:r>
            <a:r>
              <a:rPr lang="en-US" sz="1600" dirty="0" err="1"/>
              <a:t>usr</a:t>
            </a:r>
            <a:r>
              <a:rPr lang="en-US" sz="1600" dirty="0"/>
              <a:t>/local/bin/gcc-13</a:t>
            </a:r>
          </a:p>
          <a:p>
            <a:r>
              <a:rPr lang="en-US" sz="1600" dirty="0"/>
              <a:t>export CXX=/</a:t>
            </a:r>
            <a:r>
              <a:rPr lang="en-US" sz="1600" dirty="0" err="1"/>
              <a:t>usr</a:t>
            </a:r>
            <a:r>
              <a:rPr lang="en-US" sz="1600" dirty="0"/>
              <a:t>/local/bin/g++-13</a:t>
            </a:r>
          </a:p>
          <a:p>
            <a:r>
              <a:rPr lang="en-US" sz="1600" dirty="0"/>
              <a:t>export FC=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CFLAGS="-</a:t>
            </a:r>
            <a:r>
              <a:rPr lang="en-US" sz="1600" dirty="0" err="1"/>
              <a:t>fPIC</a:t>
            </a:r>
            <a:r>
              <a:rPr lang="en-US" sz="1600" dirty="0"/>
              <a:t> -</a:t>
            </a:r>
            <a:r>
              <a:rPr lang="en-US" sz="1600" dirty="0" err="1"/>
              <a:t>fPIE</a:t>
            </a:r>
            <a:r>
              <a:rPr lang="en-US" sz="1600" dirty="0"/>
              <a:t> -O3 -</a:t>
            </a:r>
            <a:r>
              <a:rPr lang="en-US" sz="1600" dirty="0" err="1"/>
              <a:t>Wno</a:t>
            </a:r>
            <a:r>
              <a:rPr lang="en-US" sz="1600" dirty="0"/>
              <a:t>-implicit-function-declaration"</a:t>
            </a:r>
          </a:p>
          <a:p>
            <a:r>
              <a:rPr lang="en-US" sz="1600" dirty="0"/>
              <a:t>export FCFLAGS=-m64</a:t>
            </a:r>
          </a:p>
          <a:p>
            <a:r>
              <a:rPr lang="en-US" sz="1600" dirty="0"/>
              <a:t>export F77=</a:t>
            </a:r>
            <a:r>
              <a:rPr lang="en-US" sz="1600" dirty="0" err="1"/>
              <a:t>gfortran</a:t>
            </a:r>
            <a:endParaRPr lang="en-US" sz="1600" dirty="0"/>
          </a:p>
          <a:p>
            <a:r>
              <a:rPr lang="en-US" sz="1600" dirty="0"/>
              <a:t>export FFLAGS=-m64</a:t>
            </a:r>
          </a:p>
          <a:p>
            <a:r>
              <a:rPr lang="en-US" sz="1600" dirty="0"/>
              <a:t>export DIR=/</a:t>
            </a:r>
            <a:r>
              <a:rPr lang="en-US" sz="1600" dirty="0" err="1"/>
              <a:t>usr</a:t>
            </a:r>
            <a:r>
              <a:rPr lang="en-US" sz="1600" dirty="0"/>
              <a:t>/local</a:t>
            </a:r>
          </a:p>
          <a:p>
            <a:r>
              <a:rPr lang="en-US" sz="1600" dirty="0"/>
              <a:t>export LDFLAGS=-L$DIR/lib</a:t>
            </a:r>
          </a:p>
          <a:p>
            <a:r>
              <a:rPr lang="en-US" sz="1600" dirty="0"/>
              <a:t>export CPPFLAGS=-I$DIR/include</a:t>
            </a:r>
          </a:p>
          <a:p>
            <a:endParaRPr lang="en-US" sz="1600" dirty="0"/>
          </a:p>
          <a:p>
            <a:r>
              <a:rPr lang="en-US" sz="1600" dirty="0"/>
              <a:t>export NETCDF=/</a:t>
            </a:r>
            <a:r>
              <a:rPr lang="en-US" sz="1600" dirty="0" err="1"/>
              <a:t>usr</a:t>
            </a:r>
            <a:r>
              <a:rPr lang="en-US" sz="1600" dirty="0"/>
              <a:t>/local/</a:t>
            </a:r>
          </a:p>
          <a:p>
            <a:r>
              <a:rPr lang="en-US" sz="1600" dirty="0"/>
              <a:t>export NETCDFINC=$NETCDF/include</a:t>
            </a:r>
          </a:p>
          <a:p>
            <a:r>
              <a:rPr lang="en-US" sz="1600" dirty="0"/>
              <a:t>export LD_LIBRARY_PATH=${NETCDF}/lib:${LD_LIBRARY_PATH}</a:t>
            </a:r>
          </a:p>
          <a:p>
            <a:r>
              <a:rPr lang="en-US" sz="1600" dirty="0"/>
              <a:t>export </a:t>
            </a:r>
            <a:r>
              <a:rPr lang="en-US" sz="1600" dirty="0" err="1"/>
              <a:t>NETCDF_classic</a:t>
            </a:r>
            <a:r>
              <a:rPr lang="en-US" sz="1600" dirty="0"/>
              <a:t>=1 </a:t>
            </a:r>
          </a:p>
        </p:txBody>
      </p:sp>
    </p:spTree>
    <p:extLst>
      <p:ext uri="{BB962C8B-B14F-4D97-AF65-F5344CB8AC3E}">
        <p14:creationId xmlns:p14="http://schemas.microsoft.com/office/powerpoint/2010/main" val="38288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26026</TotalTime>
  <Words>3816</Words>
  <Application>Microsoft Macintosh PowerPoint</Application>
  <PresentationFormat>On-screen Show (4:3)</PresentationFormat>
  <Paragraphs>499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Courier New</vt:lpstr>
      <vt:lpstr>Wingdings</vt:lpstr>
      <vt:lpstr>Office Theme</vt:lpstr>
      <vt:lpstr>WRF on Mac via Jupyter Notebook</vt:lpstr>
      <vt:lpstr>Objective</vt:lpstr>
      <vt:lpstr>Caveats</vt:lpstr>
      <vt:lpstr>Anaconda</vt:lpstr>
      <vt:lpstr>Homebrew</vt:lpstr>
      <vt:lpstr>Identify compilers</vt:lpstr>
      <vt:lpstr>Get WRF</vt:lpstr>
      <vt:lpstr>Set up environment (Apple Silicon)</vt:lpstr>
      <vt:lpstr>Set up environment (Intel)</vt:lpstr>
      <vt:lpstr>Configure WRF</vt:lpstr>
      <vt:lpstr>Modify configure.wrf [optional]</vt:lpstr>
      <vt:lpstr>Compile WRF</vt:lpstr>
      <vt:lpstr>Get WPS</vt:lpstr>
      <vt:lpstr>Set up environment (Apple Silicon)</vt:lpstr>
      <vt:lpstr>Set up environment (Intel)</vt:lpstr>
      <vt:lpstr>Configure and compile WPS</vt:lpstr>
      <vt:lpstr>Get geography data</vt:lpstr>
      <vt:lpstr>PowerPoint Presentation</vt:lpstr>
      <vt:lpstr>Contents of ~/WPS_GEOGV4 after expansion [highest resolution data]</vt:lpstr>
      <vt:lpstr>Obtain “pristine” namelists</vt:lpstr>
      <vt:lpstr>Running WRF/WPS in notebook</vt:lpstr>
      <vt:lpstr>Notes on notebook</vt:lpstr>
      <vt:lpstr>Test case</vt:lpstr>
      <vt:lpstr>Notebook tour: Cell #1</vt:lpstr>
      <vt:lpstr>Notebook tour: Cell #2</vt:lpstr>
      <vt:lpstr>Notebook tour: Cell #3</vt:lpstr>
      <vt:lpstr>Notebook tour: Cell #4</vt:lpstr>
      <vt:lpstr>Notebook tour: Cell #5</vt:lpstr>
      <vt:lpstr>Notebook tour: Cell #6</vt:lpstr>
      <vt:lpstr>PowerPoint Presentation</vt:lpstr>
      <vt:lpstr>Notebook tour: Cell #8</vt:lpstr>
      <vt:lpstr>Notebook tour: Cell #9</vt:lpstr>
      <vt:lpstr>Notebook tour: Cells #10-11</vt:lpstr>
      <vt:lpstr>Notebook tour: Cell #12</vt:lpstr>
      <vt:lpstr>Notebook tour: Cell #13</vt:lpstr>
      <vt:lpstr>Notebook tour: Cell #14</vt:lpstr>
      <vt:lpstr>Notebook tour: Cell #15</vt:lpstr>
      <vt:lpstr>Notebook tour: Cell #16</vt:lpstr>
      <vt:lpstr>PowerPoint Presentation</vt:lpstr>
      <vt:lpstr>Issues</vt:lpstr>
      <vt:lpstr>References</vt:lpstr>
      <vt:lpstr>[end]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Real-data WRF</dc:title>
  <dc:creator>Robert Fovell</dc:creator>
  <cp:lastModifiedBy>Fovell, Robert</cp:lastModifiedBy>
  <cp:revision>418</cp:revision>
  <cp:lastPrinted>2023-12-09T02:36:58Z</cp:lastPrinted>
  <dcterms:created xsi:type="dcterms:W3CDTF">2016-03-15T18:27:48Z</dcterms:created>
  <dcterms:modified xsi:type="dcterms:W3CDTF">2023-12-12T01:30:56Z</dcterms:modified>
</cp:coreProperties>
</file>