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30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  <p:sldId id="267" r:id="rId13"/>
    <p:sldId id="269" r:id="rId14"/>
    <p:sldId id="270" r:id="rId15"/>
    <p:sldId id="271" r:id="rId16"/>
    <p:sldId id="272" r:id="rId17"/>
    <p:sldId id="280" r:id="rId18"/>
    <p:sldId id="281" r:id="rId19"/>
    <p:sldId id="282" r:id="rId20"/>
    <p:sldId id="283" r:id="rId21"/>
    <p:sldId id="301" r:id="rId22"/>
    <p:sldId id="305" r:id="rId23"/>
    <p:sldId id="306" r:id="rId24"/>
    <p:sldId id="303" r:id="rId25"/>
    <p:sldId id="30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92"/>
    <p:restoredTop sz="93451"/>
  </p:normalViewPr>
  <p:slideViewPr>
    <p:cSldViewPr snapToGrid="0" snapToObjects="1" showGuides="1">
      <p:cViewPr varScale="1">
        <p:scale>
          <a:sx n="100" d="100"/>
          <a:sy n="100" d="100"/>
        </p:scale>
        <p:origin x="1160" y="168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72527-64C5-E94B-8B65-1DE4B0D9364B}" type="datetimeFigureOut">
              <a:rPr lang="en-US" smtClean="0"/>
              <a:t>3/6/23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48CF1-52B2-D143-A173-36A43926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594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F666D-A494-2B48-A5CD-81098F62C71A}" type="datetimeFigureOut">
              <a:rPr lang="en-US" smtClean="0"/>
              <a:t>3/6/23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2D063-3886-8E45-9F3F-242A595D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103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47487D-D4AF-CE41-A2B2-D96E0F664E7E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02E8356-B855-D34A-9780-E11EAD66A3F7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314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Also show multiple cells in conceptual model</a:t>
            </a:r>
          </a:p>
          <a:p>
            <a:pPr eaLnBrk="1" hangingPunct="1"/>
            <a:endParaRPr lang="en-US">
              <a:solidFill>
                <a:srgbClr val="000000"/>
              </a:solidFill>
              <a:latin typeface="Lucida Grande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7F49AF-073F-1140-A695-FAD70D2D2569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85AAE1-BB40-9647-8980-F1D7AD8899EE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27CD76-10C6-C54F-B8D4-8EAC33F33959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</a:t>
            </a:r>
            <a:r>
              <a:rPr lang="en-US" baseline="0" dirty="0"/>
              <a:t> a great bright band</a:t>
            </a:r>
            <a:r>
              <a:rPr lang="mr-IN" baseline="0" dirty="0"/>
              <a:t>…</a:t>
            </a:r>
            <a:endParaRPr lang="en-US" baseline="0" dirty="0"/>
          </a:p>
          <a:p>
            <a:r>
              <a:rPr lang="en-US" baseline="0" dirty="0"/>
              <a:t>2022 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2D063-3886-8E45-9F3F-242A595D9F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52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2022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2D063-3886-8E45-9F3F-242A595D9F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31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2022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2D063-3886-8E45-9F3F-242A595D9F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88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Diabatic forcing tends to be small-scale in space and time </a:t>
            </a:r>
            <a:r>
              <a:rPr lang="mr-IN" dirty="0"/>
              <a:t>–</a:t>
            </a:r>
            <a:r>
              <a:rPr lang="en-US" dirty="0"/>
              <a:t> that’s close to the noise</a:t>
            </a:r>
            <a:r>
              <a:rPr lang="en-US" baseline="0" dirty="0"/>
              <a:t> scale and don’t want to project those tendencies very far. 2022 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2D063-3886-8E45-9F3F-242A595D9FA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79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C3BE5B-FD4D-F44A-9529-72EBBC5E8448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222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Lucida Grande" charset="0"/>
              </a:rPr>
              <a:t>08jul03-KLNX-multicell.GIF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F5A21D9-416B-D54F-90B4-9687E86CA346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B4CCBB-EB54-2842-B7F6-A7C3D7E0FC34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638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98BB95-2948-3F4B-B595-395C93E0F1CC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65D7754-4AA0-114C-A9E4-B87F15D25F59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68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0A30B3-EDB2-F148-8D59-68CDBC0A99EA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710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D535C0C-AD09-A84E-B02D-68571C860C3E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Just looked at maturity up to now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08BF9A-8FE1-C84B-BE89-5116C0790BC9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863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827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Also show multiple cells in conceptual model</a:t>
            </a:r>
          </a:p>
          <a:p>
            <a:pPr eaLnBrk="1" hangingPunct="1"/>
            <a:endParaRPr lang="en-US">
              <a:solidFill>
                <a:srgbClr val="000000"/>
              </a:solidFill>
              <a:latin typeface="Lucida Grande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5444-F6D4-F14A-BDCF-6C7C40BF469B}" type="datetime1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2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E058-9F77-BE42-A0F5-6C3A294C4981}" type="datetime1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5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85A9-65C0-E945-90E1-C4443B320591}" type="datetime1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74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54EE8-DA70-6C47-BF0E-70509E23F598}" type="datetime1">
              <a:rPr lang="en-US" smtClean="0"/>
              <a:t>3/6/23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2EBF2-7795-3545-B2DE-91520C7DA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8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4E68-E0AC-B047-94DE-97E04C35BA9A}" type="datetime1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9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AC3C-B3AE-1C4F-8938-BEF9A194CED4}" type="datetime1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28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B8A4-D115-4B4C-B029-37631A3167EA}" type="datetime1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8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4A49-F362-4844-BF7A-849BB062A49B}" type="datetime1">
              <a:rPr lang="en-US" smtClean="0"/>
              <a:t>3/6/23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0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7BEC-7424-2742-AB51-B3EF143FCBE2}" type="datetime1">
              <a:rPr lang="en-US" smtClean="0"/>
              <a:t>3/6/23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5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37E0-04B1-4748-9B74-B1414EBE2C58}" type="datetime1">
              <a:rPr lang="en-US" smtClean="0"/>
              <a:t>3/6/23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71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79C7-F023-4B4C-9001-F7D7B805C026}" type="datetime1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9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9584-AD8F-EE4D-9510-690E5F66C767}" type="datetime1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0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16C2D-2DDC-5A45-89C9-9972F0B0647E}" type="datetime1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E91B4-5EF1-D943-87D1-B1737955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Cloud microphysics, Part 2</a:t>
            </a:r>
            <a:br>
              <a:rPr lang="en-US" dirty="0"/>
            </a:br>
            <a:r>
              <a:rPr lang="en-US" dirty="0"/>
              <a:t>(Squall line structure and</a:t>
            </a:r>
            <a:br>
              <a:rPr lang="en-US" dirty="0"/>
            </a:br>
            <a:r>
              <a:rPr lang="en-US" dirty="0"/>
              <a:t>in-class demo)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ATM 419/563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Spring 2023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Fovell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98CDD4-8177-2245-B8C1-C30FA9DBD83C}"/>
              </a:ext>
            </a:extLst>
          </p:cNvPr>
          <p:cNvSpPr txBox="1"/>
          <p:nvPr/>
        </p:nvSpPr>
        <p:spPr>
          <a:xfrm>
            <a:off x="26831" y="6629400"/>
            <a:ext cx="4113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© Copyright 2023 Robert Fovell, Univ. at Albany, SUNY, </a:t>
            </a:r>
            <a:r>
              <a:rPr lang="en-US" sz="1000" dirty="0" err="1"/>
              <a:t>rfovell@albany.edu</a:t>
            </a:r>
            <a:endParaRPr 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05C577-23CA-169C-2084-EA4933F1AB88}"/>
              </a:ext>
            </a:extLst>
          </p:cNvPr>
          <p:cNvSpPr txBox="1"/>
          <p:nvPr/>
        </p:nvSpPr>
        <p:spPr>
          <a:xfrm>
            <a:off x="26831" y="190500"/>
            <a:ext cx="6665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Script is </a:t>
            </a:r>
            <a:r>
              <a:rPr lang="en-US" b="1" dirty="0"/>
              <a:t>SQUALL_demonstration_Part1.pdf</a:t>
            </a:r>
          </a:p>
          <a:p>
            <a:r>
              <a:rPr lang="en-US" b="1" dirty="0">
                <a:highlight>
                  <a:srgbClr val="FFFF00"/>
                </a:highlight>
              </a:rPr>
              <a:t>PART 2 DUE DATE IS TUESDAY, MARCH 21</a:t>
            </a:r>
            <a:r>
              <a:rPr lang="en-US" b="1" baseline="30000" dirty="0">
                <a:highlight>
                  <a:srgbClr val="FFFF00"/>
                </a:highlight>
              </a:rPr>
              <a:t>ST</a:t>
            </a:r>
            <a:r>
              <a:rPr lang="en-US" b="1" dirty="0">
                <a:highlight>
                  <a:srgbClr val="FFFF00"/>
                </a:highlight>
              </a:rPr>
              <a:t>, BEFORE START OF CLASS</a:t>
            </a:r>
          </a:p>
        </p:txBody>
      </p:sp>
    </p:spTree>
    <p:extLst>
      <p:ext uri="{BB962C8B-B14F-4D97-AF65-F5344CB8AC3E}">
        <p14:creationId xmlns:p14="http://schemas.microsoft.com/office/powerpoint/2010/main" val="4063067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4" descr="leary_houze_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" y="609600"/>
            <a:ext cx="3665538" cy="5938838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98" name="Text Box 8"/>
          <p:cNvSpPr txBox="1">
            <a:spLocks noChangeArrowheads="1"/>
          </p:cNvSpPr>
          <p:nvPr/>
        </p:nvSpPr>
        <p:spPr bwMode="auto">
          <a:xfrm>
            <a:off x="5165725" y="1876425"/>
            <a:ext cx="3759563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0" dirty="0"/>
              <a:t>Life cycle of a tropical</a:t>
            </a:r>
          </a:p>
          <a:p>
            <a:r>
              <a:rPr lang="en-US" i="0" dirty="0"/>
              <a:t>squall line</a:t>
            </a:r>
          </a:p>
          <a:p>
            <a:r>
              <a:rPr lang="en-US" dirty="0"/>
              <a:t>(reversed for </a:t>
            </a:r>
            <a:r>
              <a:rPr lang="en-US" dirty="0" err="1"/>
              <a:t>midlatitudes</a:t>
            </a:r>
            <a:r>
              <a:rPr lang="en-US" dirty="0"/>
              <a:t>)</a:t>
            </a:r>
            <a:endParaRPr lang="en-US" i="0" dirty="0"/>
          </a:p>
        </p:txBody>
      </p:sp>
      <p:sp>
        <p:nvSpPr>
          <p:cNvPr id="80899" name="Text Box 9"/>
          <p:cNvSpPr txBox="1">
            <a:spLocks noChangeArrowheads="1"/>
          </p:cNvSpPr>
          <p:nvPr/>
        </p:nvSpPr>
        <p:spPr bwMode="auto">
          <a:xfrm>
            <a:off x="4572000" y="6257925"/>
            <a:ext cx="2649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BFBFBF"/>
                </a:solidFill>
              </a:rPr>
              <a:t>Leary and </a:t>
            </a:r>
            <a:r>
              <a:rPr lang="en-US" sz="1800" i="0" dirty="0" err="1">
                <a:solidFill>
                  <a:srgbClr val="BFBFBF"/>
                </a:solidFill>
              </a:rPr>
              <a:t>Houze</a:t>
            </a:r>
            <a:r>
              <a:rPr lang="en-US" sz="1800" i="0" dirty="0">
                <a:solidFill>
                  <a:srgbClr val="BFBFBF"/>
                </a:solidFill>
              </a:rPr>
              <a:t> (1979)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2EBF2-7795-3545-B2DE-91520C7DAB7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237957" y="1876425"/>
            <a:ext cx="1414808" cy="43815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950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multicell storm</a:t>
            </a:r>
          </a:p>
        </p:txBody>
      </p:sp>
      <p:pic>
        <p:nvPicPr>
          <p:cNvPr id="76802" name="Picture 4" descr="ray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00200"/>
            <a:ext cx="4306888" cy="2633663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304800" y="4386263"/>
            <a:ext cx="2420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chemeClr val="bg1">
                    <a:lumMod val="75000"/>
                  </a:schemeClr>
                </a:solidFill>
              </a:rPr>
              <a:t>Browning et al. (1976)</a:t>
            </a:r>
          </a:p>
        </p:txBody>
      </p:sp>
      <p:sp>
        <p:nvSpPr>
          <p:cNvPr id="76804" name="Text Box 10"/>
          <p:cNvSpPr txBox="1">
            <a:spLocks noChangeArrowheads="1"/>
          </p:cNvSpPr>
          <p:nvPr/>
        </p:nvSpPr>
        <p:spPr bwMode="auto">
          <a:xfrm>
            <a:off x="5013325" y="4086225"/>
            <a:ext cx="396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0"/>
              <a:t>Four cells at a single time</a:t>
            </a:r>
          </a:p>
          <a:p>
            <a:r>
              <a:rPr lang="en-US" i="0"/>
              <a:t>Or a single cell at four times</a:t>
            </a:r>
          </a:p>
        </p:txBody>
      </p:sp>
      <p:pic>
        <p:nvPicPr>
          <p:cNvPr id="6" name="Picture 1" descr="08jul03-KLNX-multicell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348" y="1600200"/>
            <a:ext cx="2330673" cy="2330673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4F09-CA6B-FE44-B484-367A59D9C4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47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4" name="Picture 1034" descr="ftan_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4129088"/>
            <a:ext cx="4545012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4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multicell storm</a:t>
            </a:r>
          </a:p>
        </p:txBody>
      </p:sp>
      <p:pic>
        <p:nvPicPr>
          <p:cNvPr id="78850" name="Picture 1027" descr="raym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00200"/>
            <a:ext cx="4306888" cy="2633663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1" name="Text Box 1028"/>
          <p:cNvSpPr txBox="1">
            <a:spLocks noChangeArrowheads="1"/>
          </p:cNvSpPr>
          <p:nvPr/>
        </p:nvSpPr>
        <p:spPr bwMode="auto">
          <a:xfrm>
            <a:off x="304800" y="4386263"/>
            <a:ext cx="2420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BFBFBF"/>
                </a:solidFill>
              </a:rPr>
              <a:t>Browning et al. (1976)</a:t>
            </a:r>
          </a:p>
        </p:txBody>
      </p:sp>
      <p:sp>
        <p:nvSpPr>
          <p:cNvPr id="78852" name="Text Box 1030"/>
          <p:cNvSpPr txBox="1">
            <a:spLocks noChangeArrowheads="1"/>
          </p:cNvSpPr>
          <p:nvPr/>
        </p:nvSpPr>
        <p:spPr bwMode="auto">
          <a:xfrm>
            <a:off x="1998663" y="5943600"/>
            <a:ext cx="2420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BFBFBF"/>
                </a:solidFill>
              </a:rPr>
              <a:t>Fovell and Tan (1998)</a:t>
            </a:r>
          </a:p>
        </p:txBody>
      </p:sp>
      <p:sp>
        <p:nvSpPr>
          <p:cNvPr id="78853" name="Text Box 1031"/>
          <p:cNvSpPr txBox="1">
            <a:spLocks noChangeArrowheads="1"/>
          </p:cNvSpPr>
          <p:nvPr/>
        </p:nvSpPr>
        <p:spPr bwMode="auto">
          <a:xfrm>
            <a:off x="4800600" y="2105025"/>
            <a:ext cx="38782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0"/>
              <a:t>Unsteadiness represents</a:t>
            </a:r>
          </a:p>
          <a:p>
            <a:r>
              <a:rPr lang="en-US" i="0"/>
              <a:t>episodic entrainment owing</a:t>
            </a:r>
          </a:p>
          <a:p>
            <a:r>
              <a:rPr lang="en-US" i="0"/>
              <a:t>to local buoyancy-induced</a:t>
            </a:r>
          </a:p>
          <a:p>
            <a:r>
              <a:rPr lang="en-US" i="0"/>
              <a:t>circulations.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4F09-CA6B-FE44-B484-367A59D9C4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88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severe squall line environment</a:t>
            </a:r>
          </a:p>
        </p:txBody>
      </p:sp>
      <p:pic>
        <p:nvPicPr>
          <p:cNvPr id="82946" name="Picture 4" descr="bluestein-jain-fig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2155825"/>
            <a:ext cx="5783263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xt Box 5"/>
          <p:cNvSpPr txBox="1">
            <a:spLocks noChangeArrowheads="1"/>
          </p:cNvSpPr>
          <p:nvPr/>
        </p:nvSpPr>
        <p:spPr bwMode="auto">
          <a:xfrm>
            <a:off x="1157288" y="5991225"/>
            <a:ext cx="6875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i="0"/>
              <a:t>From 10 years of severe spring Oklahoma storms</a:t>
            </a:r>
          </a:p>
        </p:txBody>
      </p:sp>
      <p:sp>
        <p:nvSpPr>
          <p:cNvPr id="82948" name="Text Box 6"/>
          <p:cNvSpPr txBox="1">
            <a:spLocks noChangeArrowheads="1"/>
          </p:cNvSpPr>
          <p:nvPr/>
        </p:nvSpPr>
        <p:spPr bwMode="auto">
          <a:xfrm>
            <a:off x="0" y="6491288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0" dirty="0">
                <a:solidFill>
                  <a:srgbClr val="BFBFBF"/>
                </a:solidFill>
              </a:rPr>
              <a:t>Bluestein and Jain (1985)</a:t>
            </a:r>
            <a:endParaRPr lang="en-US" i="0" dirty="0">
              <a:solidFill>
                <a:srgbClr val="BFBFB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1599" y="4820416"/>
            <a:ext cx="7012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Heights</a:t>
            </a:r>
          </a:p>
          <a:p>
            <a:r>
              <a:rPr lang="en-US" sz="1100" i="1" dirty="0"/>
              <a:t> km MSL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4F09-CA6B-FE44-B484-367A59D9C4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42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severe squall line environment</a:t>
            </a:r>
          </a:p>
        </p:txBody>
      </p:sp>
      <p:pic>
        <p:nvPicPr>
          <p:cNvPr id="84994" name="Picture 3" descr="bluestein-jain-fig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2155825"/>
            <a:ext cx="5783263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4F09-CA6B-FE44-B484-367A59D9C48B}" type="slidenum">
              <a:rPr lang="en-US" smtClean="0"/>
              <a:t>14</a:t>
            </a:fld>
            <a:endParaRPr lang="en-US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6491288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0" dirty="0">
                <a:solidFill>
                  <a:srgbClr val="BFBFBF"/>
                </a:solidFill>
              </a:rPr>
              <a:t>Bluestein and Jain (1985)</a:t>
            </a:r>
            <a:endParaRPr lang="en-US" i="0" dirty="0">
              <a:solidFill>
                <a:srgbClr val="BFBFB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8803" y="5498068"/>
            <a:ext cx="1328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(across-line)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3273" y="2449151"/>
            <a:ext cx="125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(along-line)</a:t>
            </a:r>
          </a:p>
        </p:txBody>
      </p:sp>
    </p:spTree>
    <p:extLst>
      <p:ext uri="{BB962C8B-B14F-4D97-AF65-F5344CB8AC3E}">
        <p14:creationId xmlns:p14="http://schemas.microsoft.com/office/powerpoint/2010/main" val="873814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severe squall line environment</a:t>
            </a:r>
          </a:p>
        </p:txBody>
      </p:sp>
      <p:pic>
        <p:nvPicPr>
          <p:cNvPr id="87042" name="Picture 3" descr="bluestein-jain-fig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2155825"/>
            <a:ext cx="5783263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4F09-CA6B-FE44-B484-367A59D9C48B}" type="slidenum">
              <a:rPr lang="en-US" smtClean="0"/>
              <a:t>15</a:t>
            </a:fld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6491288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0" dirty="0">
                <a:solidFill>
                  <a:srgbClr val="BFBFBF"/>
                </a:solidFill>
              </a:rPr>
              <a:t>Bluestein and Jain (1985)</a:t>
            </a:r>
            <a:endParaRPr lang="en-US" i="0" dirty="0">
              <a:solidFill>
                <a:srgbClr val="BFBFBF"/>
              </a:solidFill>
            </a:endParaRPr>
          </a:p>
        </p:txBody>
      </p:sp>
      <p:pic>
        <p:nvPicPr>
          <p:cNvPr id="3" name="Picture 2" descr="squall_wind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0" y="4533900"/>
            <a:ext cx="2425700" cy="2324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27625" y="6064250"/>
            <a:ext cx="17507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Ground</a:t>
            </a:r>
            <a:r>
              <a:rPr lang="en-US" sz="1600" i="1" dirty="0"/>
              <a:t> and </a:t>
            </a:r>
            <a:r>
              <a:rPr lang="en-US" sz="1600" i="1" dirty="0">
                <a:solidFill>
                  <a:srgbClr val="008000"/>
                </a:solidFill>
              </a:rPr>
              <a:t>storm</a:t>
            </a:r>
          </a:p>
          <a:p>
            <a:r>
              <a:rPr lang="en-US" sz="1600" i="1" dirty="0"/>
              <a:t>  relative winds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32003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Finish 2D squall-line demonstration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Lines 23-end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16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C68EB9-1599-DF41-9C21-35C440862FC7}"/>
              </a:ext>
            </a:extLst>
          </p:cNvPr>
          <p:cNvSpPr txBox="1"/>
          <p:nvPr/>
        </p:nvSpPr>
        <p:spPr>
          <a:xfrm>
            <a:off x="0" y="5812971"/>
            <a:ext cx="8796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WARNING: You may see small differences between your plots and mine, depending on what</a:t>
            </a:r>
          </a:p>
          <a:p>
            <a:r>
              <a:rPr lang="en-US" dirty="0"/>
              <a:t>hardware your simulation runs on… due to differences in computer chips</a:t>
            </a:r>
          </a:p>
        </p:txBody>
      </p:sp>
    </p:spTree>
    <p:extLst>
      <p:ext uri="{BB962C8B-B14F-4D97-AF65-F5344CB8AC3E}">
        <p14:creationId xmlns:p14="http://schemas.microsoft.com/office/powerpoint/2010/main" val="1178633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2D5E15-E228-B445-BE4A-4A18E7C99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890000" cy="686752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Reflectivity and horizontal wind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 descr="squall_atlanta_NEW20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" y="5589270"/>
            <a:ext cx="2708910" cy="12687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45" y="89972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"/>
                <a:cs typeface="Courier"/>
              </a:rPr>
              <a:t>reflec.gs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108669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9CC58A-E001-7546-9DC6-0028694C4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525"/>
            <a:ext cx="8890000" cy="6867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wind and </a:t>
            </a:r>
            <a:r>
              <a:rPr lang="en-US" dirty="0">
                <a:latin typeface="Symbol" charset="2"/>
                <a:cs typeface="Symbol" charset="2"/>
              </a:rPr>
              <a:t>q</a:t>
            </a:r>
            <a:r>
              <a:rPr lang="en-US" dirty="0"/>
              <a:t>’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845" y="89972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"/>
                <a:cs typeface="Courier"/>
              </a:rPr>
              <a:t>uthetap.gs</a:t>
            </a:r>
            <a:endParaRPr lang="en-US" dirty="0">
              <a:latin typeface="Courier"/>
              <a:cs typeface="Courier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188C91B-F5D1-F846-BB31-1D6EC0353AF2}"/>
              </a:ext>
            </a:extLst>
          </p:cNvPr>
          <p:cNvCxnSpPr>
            <a:cxnSpLocks/>
          </p:cNvCxnSpPr>
          <p:nvPr/>
        </p:nvCxnSpPr>
        <p:spPr>
          <a:xfrm flipH="1" flipV="1">
            <a:off x="5995851" y="5786847"/>
            <a:ext cx="653143" cy="7965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18950EB-FBE4-C04E-BE26-EDAE09FEC027}"/>
              </a:ext>
            </a:extLst>
          </p:cNvPr>
          <p:cNvSpPr txBox="1"/>
          <p:nvPr/>
        </p:nvSpPr>
        <p:spPr>
          <a:xfrm>
            <a:off x="6609805" y="6382476"/>
            <a:ext cx="184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Surface gust front</a:t>
            </a:r>
          </a:p>
        </p:txBody>
      </p:sp>
      <p:pic>
        <p:nvPicPr>
          <p:cNvPr id="8" name="Picture 7" descr="squall_atlanta_NEW203a">
            <a:extLst>
              <a:ext uri="{FF2B5EF4-FFF2-40B4-BE49-F238E27FC236}">
                <a16:creationId xmlns:a16="http://schemas.microsoft.com/office/drawing/2014/main" id="{5A37E4EF-1CF0-3D47-B87F-8F95522C6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" y="5589270"/>
            <a:ext cx="2708910" cy="12687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6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4F3ABE-68DC-744D-9FCA-E46EF990B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525"/>
            <a:ext cx="8890000" cy="6867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velocity and </a:t>
            </a:r>
            <a:r>
              <a:rPr lang="en-US" dirty="0">
                <a:latin typeface="Symbol" charset="2"/>
                <a:cs typeface="Symbol" charset="2"/>
              </a:rPr>
              <a:t>q</a:t>
            </a:r>
            <a:r>
              <a:rPr lang="en-US" dirty="0"/>
              <a:t>’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845" y="89972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"/>
                <a:cs typeface="Courier"/>
              </a:rPr>
              <a:t>wthetap.gs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56802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Start 2D squall-line demonstration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Read and do as instructed</a:t>
            </a:r>
          </a:p>
          <a:p>
            <a:r>
              <a:rPr lang="en-US" dirty="0"/>
              <a:t>in script lines 6-21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C68EB9-1599-DF41-9C21-35C440862FC7}"/>
              </a:ext>
            </a:extLst>
          </p:cNvPr>
          <p:cNvSpPr txBox="1"/>
          <p:nvPr/>
        </p:nvSpPr>
        <p:spPr>
          <a:xfrm>
            <a:off x="0" y="5812971"/>
            <a:ext cx="8796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WARNING: You may see small differences between your plots and mine, depending on what</a:t>
            </a:r>
          </a:p>
          <a:p>
            <a:r>
              <a:rPr lang="en-US" dirty="0"/>
              <a:t>hardware your simulation runs on… due to differences in computer chips</a:t>
            </a:r>
          </a:p>
        </p:txBody>
      </p:sp>
    </p:spTree>
    <p:extLst>
      <p:ext uri="{BB962C8B-B14F-4D97-AF65-F5344CB8AC3E}">
        <p14:creationId xmlns:p14="http://schemas.microsoft.com/office/powerpoint/2010/main" val="1239027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B8E147-44C9-A74C-90C2-8E283229C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890000" cy="6867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Vertical velocity and diabatic forcing from microphysics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845" y="89972"/>
            <a:ext cx="1846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"/>
                <a:cs typeface="Courier"/>
              </a:rPr>
              <a:t>wdiabatic.gs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82A232-B847-7B41-BEB1-A247FE335CD4}"/>
              </a:ext>
            </a:extLst>
          </p:cNvPr>
          <p:cNvSpPr txBox="1"/>
          <p:nvPr/>
        </p:nvSpPr>
        <p:spPr>
          <a:xfrm>
            <a:off x="3719" y="6519791"/>
            <a:ext cx="8978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Diabatic forcing tends to be small-scale in space and time </a:t>
            </a:r>
            <a:r>
              <a:rPr lang="mr-IN" sz="1200" dirty="0"/>
              <a:t>–</a:t>
            </a:r>
            <a:r>
              <a:rPr lang="en-US" sz="1200" dirty="0"/>
              <a:t> that’s close to the noise scale and don’t want to project those tendencies very far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88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B30DD1-7BD7-1040-8FB7-BD3FBB98ED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[continue following Part 1 script to end]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1EEEBB-AF54-C145-9D11-4EA734ADE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29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2D squall-line demonstration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22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C68EB9-1599-DF41-9C21-35C440862FC7}"/>
              </a:ext>
            </a:extLst>
          </p:cNvPr>
          <p:cNvSpPr txBox="1"/>
          <p:nvPr/>
        </p:nvSpPr>
        <p:spPr>
          <a:xfrm>
            <a:off x="0" y="5812971"/>
            <a:ext cx="8796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WARNING: You may see small differences between your plots and mine, depending on what</a:t>
            </a:r>
          </a:p>
          <a:p>
            <a:r>
              <a:rPr lang="en-US" dirty="0"/>
              <a:t>hardware your simulation runs on… due to differences in computer chips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D75A38A-1A38-C9D9-1319-8B4E37E874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Contributing to a microphysics ensemble for the squall line case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31BE5E-ECF6-C0E6-E4E9-FF913BD9D975}"/>
              </a:ext>
            </a:extLst>
          </p:cNvPr>
          <p:cNvSpPr txBox="1"/>
          <p:nvPr/>
        </p:nvSpPr>
        <p:spPr>
          <a:xfrm>
            <a:off x="152400" y="266700"/>
            <a:ext cx="8123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ADD YOUR ENSEMBLE MEMBER FILES TO $LAB/SQUALL BY START OF CLASS</a:t>
            </a:r>
          </a:p>
          <a:p>
            <a:r>
              <a:rPr lang="en-US" b="1" dirty="0">
                <a:highlight>
                  <a:srgbClr val="FFFF00"/>
                </a:highlight>
              </a:rPr>
              <a:t> ON TUESDAY, MARCH 21.  WE WILL EXAMINE THE ENSEMBLE DURING THAT CLASS.</a:t>
            </a:r>
          </a:p>
        </p:txBody>
      </p:sp>
    </p:spTree>
    <p:extLst>
      <p:ext uri="{BB962C8B-B14F-4D97-AF65-F5344CB8AC3E}">
        <p14:creationId xmlns:p14="http://schemas.microsoft.com/office/powerpoint/2010/main" val="352952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E7AC9-1003-371C-13C9-12E2CC33F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for squall ensemble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CA1132-C62D-B2E2-D963-C72B036A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23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33544A-223B-B7F2-ADAA-A2D252D63FB5}"/>
              </a:ext>
            </a:extLst>
          </p:cNvPr>
          <p:cNvSpPr txBox="1"/>
          <p:nvPr/>
        </p:nvSpPr>
        <p:spPr>
          <a:xfrm>
            <a:off x="292100" y="1473200"/>
            <a:ext cx="8132611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• Move into your SQUALL directory.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• Edit your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namelist.input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to set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mp_physics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to </a:t>
            </a:r>
            <a:r>
              <a:rPr lang="en-US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your assigned option (</a:t>
            </a:r>
            <a:r>
              <a:rPr lang="en-US" sz="1800" b="1" u="sng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see next slide</a:t>
            </a:r>
            <a:r>
              <a:rPr lang="en-US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)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• You may also need to change the value for</a:t>
            </a:r>
            <a:r>
              <a:rPr lang="en-US" sz="1800" b="1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hail_opt</a:t>
            </a:r>
            <a:endParaRPr lang="en-US" sz="1800" dirty="0">
              <a:solidFill>
                <a:schemeClr val="bg1">
                  <a:lumMod val="50000"/>
                </a:schemeClr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	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mp_physics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                         =  ##		{don’t use a leading zero}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$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srun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-p snow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ideal.exe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$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srun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-p snow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wrf.exe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• Unpack your simulation, using w2g and </a:t>
            </a:r>
            <a:r>
              <a:rPr lang="en-US" sz="1800" b="1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control_file.ensemble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[NOTE THIS!!!]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• Name your file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mp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## where ## is your microphysics option.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• </a:t>
            </a:r>
            <a:r>
              <a:rPr lang="en-US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If your option is &lt; 10, use leading zero (e.g., mp02, or mp07)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• If you are using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mp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=6 or 16 with hail, call the runs mp66 and mp77, respectively</a:t>
            </a:r>
            <a:endParaRPr lang="en-US" sz="1800" dirty="0">
              <a:solidFill>
                <a:schemeClr val="bg1">
                  <a:lumMod val="50000"/>
                </a:schemeClr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$ w2g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control_file.ensemble</a:t>
            </a:r>
            <a:r>
              <a:rPr lang="fr-FR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mp</a:t>
            </a:r>
            <a:r>
              <a:rPr lang="fr-FR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##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• Copy your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mp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##.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ctl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and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mp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##.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dat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files to $LAB/SQUALL/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• Please add your .</a:t>
            </a:r>
            <a:r>
              <a:rPr lang="en-US" dirty="0" err="1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ctl</a:t>
            </a:r>
            <a:r>
              <a:rPr lang="en-US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and .</a:t>
            </a:r>
            <a:r>
              <a:rPr lang="en-US" dirty="0" err="1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dat</a:t>
            </a:r>
            <a:r>
              <a:rPr lang="en-US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file to $LAB/SQUALL before class Tuesday, March 21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027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9AEC93-B194-70D0-3F6D-B158ABBEA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38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Part 2: squall ensemble assignments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0AF8EC-D263-843E-A9C0-AC552E0B9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FE51915-24AB-2855-D4BB-63EE2992DA52}"/>
              </a:ext>
            </a:extLst>
          </p:cNvPr>
          <p:cNvGraphicFramePr>
            <a:graphicFrameLocks noGrp="1"/>
          </p:cNvGraphicFramePr>
          <p:nvPr/>
        </p:nvGraphicFramePr>
        <p:xfrm>
          <a:off x="0" y="1330385"/>
          <a:ext cx="6892926" cy="5391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2485">
                  <a:extLst>
                    <a:ext uri="{9D8B030D-6E8A-4147-A177-3AD203B41FA5}">
                      <a16:colId xmlns:a16="http://schemas.microsoft.com/office/drawing/2014/main" val="1509760550"/>
                    </a:ext>
                  </a:extLst>
                </a:gridCol>
                <a:gridCol w="1169155">
                  <a:extLst>
                    <a:ext uri="{9D8B030D-6E8A-4147-A177-3AD203B41FA5}">
                      <a16:colId xmlns:a16="http://schemas.microsoft.com/office/drawing/2014/main" val="1269804890"/>
                    </a:ext>
                  </a:extLst>
                </a:gridCol>
                <a:gridCol w="719085">
                  <a:extLst>
                    <a:ext uri="{9D8B030D-6E8A-4147-A177-3AD203B41FA5}">
                      <a16:colId xmlns:a16="http://schemas.microsoft.com/office/drawing/2014/main" val="3665755937"/>
                    </a:ext>
                  </a:extLst>
                </a:gridCol>
                <a:gridCol w="1375225">
                  <a:extLst>
                    <a:ext uri="{9D8B030D-6E8A-4147-A177-3AD203B41FA5}">
                      <a16:colId xmlns:a16="http://schemas.microsoft.com/office/drawing/2014/main" val="2126788747"/>
                    </a:ext>
                  </a:extLst>
                </a:gridCol>
                <a:gridCol w="1372485">
                  <a:extLst>
                    <a:ext uri="{9D8B030D-6E8A-4147-A177-3AD203B41FA5}">
                      <a16:colId xmlns:a16="http://schemas.microsoft.com/office/drawing/2014/main" val="2913244073"/>
                    </a:ext>
                  </a:extLst>
                </a:gridCol>
                <a:gridCol w="884491">
                  <a:extLst>
                    <a:ext uri="{9D8B030D-6E8A-4147-A177-3AD203B41FA5}">
                      <a16:colId xmlns:a16="http://schemas.microsoft.com/office/drawing/2014/main" val="4239074459"/>
                    </a:ext>
                  </a:extLst>
                </a:gridCol>
              </a:tblGrid>
              <a:tr h="226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ensemble member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name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mp_physics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GrADS file name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scheme name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Note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3820045739"/>
                  </a:ext>
                </a:extLst>
              </a:tr>
              <a:tr h="2269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DEMO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Purdue Lin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3571277256"/>
                  </a:ext>
                </a:extLst>
              </a:tr>
              <a:tr h="26523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Barletta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Kessler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 reflectivity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3287196381"/>
                  </a:ext>
                </a:extLst>
              </a:tr>
              <a:tr h="2269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Colon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WSM3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761994013"/>
                  </a:ext>
                </a:extLst>
              </a:tr>
              <a:tr h="2269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Creighton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WSM6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898384556"/>
                  </a:ext>
                </a:extLst>
              </a:tr>
              <a:tr h="2269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Cubias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Goddard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3700411534"/>
                  </a:ext>
                </a:extLst>
              </a:tr>
              <a:tr h="2269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Due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Thompson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300135072"/>
                  </a:ext>
                </a:extLst>
              </a:tr>
              <a:tr h="2269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England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Millbrandt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3920249821"/>
                  </a:ext>
                </a:extLst>
              </a:tr>
              <a:tr h="2269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Liotta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Morrison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2338576846"/>
                  </a:ext>
                </a:extLst>
              </a:tr>
              <a:tr h="2269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Loffredo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SBU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1308857662"/>
                  </a:ext>
                </a:extLst>
              </a:tr>
              <a:tr h="2269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Lucy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WDM6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3648711105"/>
                  </a:ext>
                </a:extLst>
              </a:tr>
              <a:tr h="2269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O'Keefe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NSSL2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3310163090"/>
                  </a:ext>
                </a:extLst>
              </a:tr>
              <a:tr h="2269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Pagnotti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NSSL2_CCN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2273054782"/>
                  </a:ext>
                </a:extLst>
              </a:tr>
              <a:tr h="2269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Ryan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NSSL1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3094440639"/>
                  </a:ext>
                </a:extLst>
              </a:tr>
              <a:tr h="2269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Pena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NSSL1_LFO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1826086133"/>
                  </a:ext>
                </a:extLst>
              </a:tr>
              <a:tr h="2269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Barreto Schuler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WSM7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1448941281"/>
                  </a:ext>
                </a:extLst>
              </a:tr>
              <a:tr h="2269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Fovell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WDM7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4231963765"/>
                  </a:ext>
                </a:extLst>
              </a:tr>
              <a:tr h="2269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Fovell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Thompson_aerosol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595173136"/>
                  </a:ext>
                </a:extLst>
              </a:tr>
              <a:tr h="2269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Fovell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Morrison CESM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992980380"/>
                  </a:ext>
                </a:extLst>
              </a:tr>
              <a:tr h="28035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Fovell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mp66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WSM6_with_hail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(set hail_opt=1)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50538585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Fovell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mp77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WDM6_with_hail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(set hail_opt=1)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115903443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Fovell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HUJI_FAST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 reflectivity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1843275634"/>
                  </a:ext>
                </a:extLst>
              </a:tr>
              <a:tr h="2269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Fovell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mp32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HUJI_FULL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6783907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6C335D9-F14B-F765-193C-3BCEC1B53504}"/>
              </a:ext>
            </a:extLst>
          </p:cNvPr>
          <p:cNvSpPr txBox="1"/>
          <p:nvPr/>
        </p:nvSpPr>
        <p:spPr>
          <a:xfrm>
            <a:off x="6854826" y="1827054"/>
            <a:ext cx="23450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Squall ensemble</a:t>
            </a:r>
          </a:p>
          <a:p>
            <a:r>
              <a:rPr lang="en-US" dirty="0"/>
              <a:t> will have 22 members.</a:t>
            </a:r>
          </a:p>
          <a:p>
            <a:endParaRPr lang="en-US" dirty="0"/>
          </a:p>
          <a:p>
            <a:r>
              <a:rPr lang="en-US" dirty="0"/>
              <a:t>Ensemble member</a:t>
            </a:r>
          </a:p>
          <a:p>
            <a:r>
              <a:rPr lang="en-US" dirty="0"/>
              <a:t> number </a:t>
            </a:r>
          </a:p>
          <a:p>
            <a:r>
              <a:rPr lang="en-US" dirty="0"/>
              <a:t> ≠ scheme number</a:t>
            </a:r>
          </a:p>
        </p:txBody>
      </p:sp>
    </p:spTree>
    <p:extLst>
      <p:ext uri="{BB962C8B-B14F-4D97-AF65-F5344CB8AC3E}">
        <p14:creationId xmlns:p14="http://schemas.microsoft.com/office/powerpoint/2010/main" val="3792009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75FE35-D2A1-3D67-BC15-452F1F4511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[end]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C299F45-252B-9B0B-4272-FA9B5F52B0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3B1A02-E972-4A39-CC5A-DDF3B4F41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04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Definition of 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squall line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Glossary of Meteorology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(2000):</a:t>
            </a:r>
          </a:p>
          <a:p>
            <a:pPr eaLnBrk="1" hangingPunct="1">
              <a:buFontTx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“[A]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 line of active thunderstorms, either continuous or with breaks, including contiguous precipitation areas resulting from the existence of thunderstorms.”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4F09-CA6B-FE44-B484-367A59D9C4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-57732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8 July 2003, Lincoln, NE</a:t>
            </a:r>
          </a:p>
        </p:txBody>
      </p:sp>
      <p:pic>
        <p:nvPicPr>
          <p:cNvPr id="13314" name="Picture 1" descr="08jul03-KLNX-multicel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895156"/>
            <a:ext cx="5905500" cy="5905500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4F09-CA6B-FE44-B484-367A59D9C4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52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Squall line vertical x-section</a:t>
            </a:r>
          </a:p>
        </p:txBody>
      </p:sp>
      <p:pic>
        <p:nvPicPr>
          <p:cNvPr id="17410" name="Picture 10" descr="squall_atlanta_NEW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2500313"/>
            <a:ext cx="63754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4F09-CA6B-FE44-B484-367A59D9C4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1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028" descr="squall_atlanta_NEW2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2500313"/>
            <a:ext cx="63754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Squall line vertical x-section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4F09-CA6B-FE44-B484-367A59D9C4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8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squall_atlanta_NEW20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2500313"/>
            <a:ext cx="63754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Squall line vertical x-section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760205" y="5610225"/>
            <a:ext cx="57093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i="0" dirty="0"/>
              <a:t>Storm-relative flow in storm and </a:t>
            </a:r>
            <a:r>
              <a:rPr lang="en-US" i="0" u="sng" dirty="0">
                <a:solidFill>
                  <a:srgbClr val="FF0000"/>
                </a:solidFill>
              </a:rPr>
              <a:t>far-field</a:t>
            </a:r>
            <a:r>
              <a:rPr lang="en-US" i="0" dirty="0"/>
              <a:t>;</a:t>
            </a:r>
            <a:endParaRPr lang="en-US" i="0" u="sng" dirty="0"/>
          </a:p>
          <a:p>
            <a:pPr algn="ctr"/>
            <a:r>
              <a:rPr lang="en-US" i="0" dirty="0"/>
              <a:t>note vertical shear and </a:t>
            </a:r>
            <a:r>
              <a:rPr lang="en-US" i="0" u="sng" dirty="0" err="1">
                <a:solidFill>
                  <a:srgbClr val="FF0000"/>
                </a:solidFill>
              </a:rPr>
              <a:t>upshear</a:t>
            </a:r>
            <a:r>
              <a:rPr lang="en-US" i="0" u="sng" dirty="0">
                <a:solidFill>
                  <a:srgbClr val="FF0000"/>
                </a:solidFill>
              </a:rPr>
              <a:t> tilt </a:t>
            </a:r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6477000" y="3429000"/>
            <a:ext cx="1143000" cy="1828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i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4F09-CA6B-FE44-B484-367A59D9C4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4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squall_atlanta_NEW2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2500313"/>
            <a:ext cx="63754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Squall line vertical x-section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3057525" y="5610225"/>
            <a:ext cx="3081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i="0"/>
              <a:t>Radar echo envelope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4F09-CA6B-FE44-B484-367A59D9C4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82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028" descr="squall_atlanta_NEW2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2500313"/>
            <a:ext cx="63754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Squall line vertical x-section</a:t>
            </a:r>
          </a:p>
        </p:txBody>
      </p:sp>
      <p:sp>
        <p:nvSpPr>
          <p:cNvPr id="25603" name="Text Box 1029"/>
          <p:cNvSpPr txBox="1">
            <a:spLocks noChangeArrowheads="1"/>
          </p:cNvSpPr>
          <p:nvPr/>
        </p:nvSpPr>
        <p:spPr bwMode="auto">
          <a:xfrm>
            <a:off x="1404938" y="5610225"/>
            <a:ext cx="6418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i="0"/>
              <a:t>Principal echo features; implied multicellularity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4F09-CA6B-FE44-B484-367A59D9C4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10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33972</TotalTime>
  <Words>995</Words>
  <Application>Microsoft Macintosh PowerPoint</Application>
  <PresentationFormat>On-screen Show (4:3)</PresentationFormat>
  <Paragraphs>273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</vt:lpstr>
      <vt:lpstr>Courier</vt:lpstr>
      <vt:lpstr>Lucida Grande</vt:lpstr>
      <vt:lpstr>Symbol</vt:lpstr>
      <vt:lpstr>Office Theme</vt:lpstr>
      <vt:lpstr>Cloud microphysics, Part 2 (Squall line structure and in-class demo)</vt:lpstr>
      <vt:lpstr>Start 2D squall-line demonstration Part 1</vt:lpstr>
      <vt:lpstr>Definition of “squall line”</vt:lpstr>
      <vt:lpstr>8 July 2003, Lincoln, NE</vt:lpstr>
      <vt:lpstr>Squall line vertical x-section</vt:lpstr>
      <vt:lpstr>Squall line vertical x-section</vt:lpstr>
      <vt:lpstr>Squall line vertical x-section</vt:lpstr>
      <vt:lpstr>Squall line vertical x-section</vt:lpstr>
      <vt:lpstr>Squall line vertical x-section</vt:lpstr>
      <vt:lpstr>PowerPoint Presentation</vt:lpstr>
      <vt:lpstr>The multicell storm</vt:lpstr>
      <vt:lpstr>The multicell storm</vt:lpstr>
      <vt:lpstr>The severe squall line environment</vt:lpstr>
      <vt:lpstr>The severe squall line environment</vt:lpstr>
      <vt:lpstr>The severe squall line environment</vt:lpstr>
      <vt:lpstr>Finish 2D squall-line demonstration Part 1</vt:lpstr>
      <vt:lpstr>Reflectivity and horizontal wind</vt:lpstr>
      <vt:lpstr>Horizontal wind and q’</vt:lpstr>
      <vt:lpstr>Vertical velocity and q’</vt:lpstr>
      <vt:lpstr>Vertical velocity and diabatic forcing from microphysics</vt:lpstr>
      <vt:lpstr>[continue following Part 1 script to end]</vt:lpstr>
      <vt:lpstr>2D squall-line demonstration Part 2</vt:lpstr>
      <vt:lpstr>Simulation for squall ensemble</vt:lpstr>
      <vt:lpstr>Part 2: squall ensemble assignments</vt:lpstr>
      <vt:lpstr>[end]</vt:lpstr>
    </vt:vector>
  </TitlesOfParts>
  <Company>UCLA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Fovell</dc:creator>
  <cp:lastModifiedBy>Fovell, Robert</cp:lastModifiedBy>
  <cp:revision>164</cp:revision>
  <dcterms:created xsi:type="dcterms:W3CDTF">2017-03-02T16:42:38Z</dcterms:created>
  <dcterms:modified xsi:type="dcterms:W3CDTF">2023-03-07T03:08:58Z</dcterms:modified>
</cp:coreProperties>
</file>