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78" r:id="rId3"/>
    <p:sldId id="303" r:id="rId4"/>
    <p:sldId id="274" r:id="rId5"/>
    <p:sldId id="275" r:id="rId6"/>
    <p:sldId id="276" r:id="rId7"/>
    <p:sldId id="301" r:id="rId8"/>
    <p:sldId id="262" r:id="rId9"/>
    <p:sldId id="291" r:id="rId10"/>
    <p:sldId id="292" r:id="rId11"/>
    <p:sldId id="296" r:id="rId12"/>
    <p:sldId id="305" r:id="rId13"/>
    <p:sldId id="306" r:id="rId14"/>
    <p:sldId id="307" r:id="rId15"/>
    <p:sldId id="308" r:id="rId16"/>
    <p:sldId id="304" r:id="rId17"/>
    <p:sldId id="293" r:id="rId18"/>
    <p:sldId id="295" r:id="rId19"/>
    <p:sldId id="297" r:id="rId20"/>
    <p:sldId id="298" r:id="rId21"/>
    <p:sldId id="309" r:id="rId22"/>
    <p:sldId id="299" r:id="rId23"/>
    <p:sldId id="310" r:id="rId24"/>
    <p:sldId id="31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29"/>
    <p:restoredTop sz="93169"/>
  </p:normalViewPr>
  <p:slideViewPr>
    <p:cSldViewPr snapToGrid="0" snapToObjects="1" showGuides="1">
      <p:cViewPr varScale="1">
        <p:scale>
          <a:sx n="93" d="100"/>
          <a:sy n="93" d="100"/>
        </p:scale>
        <p:origin x="200" y="568"/>
      </p:cViewPr>
      <p:guideLst>
        <p:guide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72527-64C5-E94B-8B65-1DE4B0D9364B}" type="datetimeFigureOut">
              <a:rPr lang="en-US" smtClean="0"/>
              <a:t>3/23/23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48CF1-52B2-D143-A173-36A43926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594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F666D-A494-2B48-A5CD-81098F62C71A}" type="datetimeFigureOut">
              <a:rPr lang="en-US" smtClean="0"/>
              <a:t>3/23/23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2D063-3886-8E45-9F3F-242A595D9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103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Cut out assignment relating to this in 2023 owing to showcase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2D063-3886-8E45-9F3F-242A595D9F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22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35x as long; 100x as long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2D063-3886-8E45-9F3F-242A595D9F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99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of the MP schemes, Kessler, has ONLY </a:t>
            </a:r>
            <a:r>
              <a:rPr lang="en-US" dirty="0" err="1"/>
              <a:t>Qcloud</a:t>
            </a:r>
            <a:r>
              <a:rPr lang="en-US" dirty="0"/>
              <a:t> and </a:t>
            </a:r>
            <a:r>
              <a:rPr lang="en-US" dirty="0" err="1"/>
              <a:t>Qrain</a:t>
            </a:r>
            <a:r>
              <a:rPr lang="en-US" dirty="0"/>
              <a:t>, and so that’s the limiting</a:t>
            </a:r>
            <a:r>
              <a:rPr lang="en-US" baseline="0" dirty="0"/>
              <a:t> factor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2D063-3886-8E45-9F3F-242A595D9F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2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298BB95-2948-3F4B-B595-395C93E0F1CC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5444-F6D4-F14A-BDCF-6C7C40BF469B}" type="datetime1">
              <a:rPr lang="en-US" smtClean="0"/>
              <a:t>3/23/23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1B4-5EF1-D943-87D1-B1737955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22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E058-9F77-BE42-A0F5-6C3A294C4981}" type="datetime1">
              <a:rPr lang="en-US" smtClean="0"/>
              <a:t>3/23/23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1B4-5EF1-D943-87D1-B1737955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5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85A9-65C0-E945-90E1-C4443B320591}" type="datetime1">
              <a:rPr lang="en-US" smtClean="0"/>
              <a:t>3/23/23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1B4-5EF1-D943-87D1-B1737955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7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4E68-E0AC-B047-94DE-97E04C35BA9A}" type="datetime1">
              <a:rPr lang="en-US" smtClean="0"/>
              <a:t>3/23/23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1B4-5EF1-D943-87D1-B1737955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9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AC3C-B3AE-1C4F-8938-BEF9A194CED4}" type="datetime1">
              <a:rPr lang="en-US" smtClean="0"/>
              <a:t>3/23/23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1B4-5EF1-D943-87D1-B1737955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28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8B8A4-D115-4B4C-B029-37631A3167EA}" type="datetime1">
              <a:rPr lang="en-US" smtClean="0"/>
              <a:t>3/23/23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1B4-5EF1-D943-87D1-B1737955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86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4A49-F362-4844-BF7A-849BB062A49B}" type="datetime1">
              <a:rPr lang="en-US" smtClean="0"/>
              <a:t>3/23/23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1B4-5EF1-D943-87D1-B1737955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0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7BEC-7424-2742-AB51-B3EF143FCBE2}" type="datetime1">
              <a:rPr lang="en-US" smtClean="0"/>
              <a:t>3/23/23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1B4-5EF1-D943-87D1-B1737955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5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37E0-04B1-4748-9B74-B1414EBE2C58}" type="datetime1">
              <a:rPr lang="en-US" smtClean="0"/>
              <a:t>3/23/23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1B4-5EF1-D943-87D1-B1737955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71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79C7-F023-4B4C-9001-F7D7B805C026}" type="datetime1">
              <a:rPr lang="en-US" smtClean="0"/>
              <a:t>3/23/23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1B4-5EF1-D943-87D1-B1737955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9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9584-AD8F-EE4D-9510-690E5F66C767}" type="datetime1">
              <a:rPr lang="en-US" smtClean="0"/>
              <a:t>3/23/23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1B4-5EF1-D943-87D1-B1737955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04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16C2D-2DDC-5A45-89C9-9972F0B0647E}" type="datetime1">
              <a:rPr lang="en-US" smtClean="0"/>
              <a:t>3/23/23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E91B4-5EF1-D943-87D1-B1737955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Cloud microphysics, Part 3</a:t>
            </a:r>
            <a:br>
              <a:rPr lang="en-US" dirty="0"/>
            </a:br>
            <a:r>
              <a:rPr lang="en-US" dirty="0"/>
              <a:t>(Class ensemble experiment)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ATM 419/563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Spring 2023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Fovell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98CDD4-8177-2245-B8C1-C30FA9DBD83C}"/>
              </a:ext>
            </a:extLst>
          </p:cNvPr>
          <p:cNvSpPr txBox="1"/>
          <p:nvPr/>
        </p:nvSpPr>
        <p:spPr>
          <a:xfrm>
            <a:off x="26831" y="6629400"/>
            <a:ext cx="4113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© Copyright 2023 Robert Fovell, Univ. at Albany, SUNY, </a:t>
            </a:r>
            <a:r>
              <a:rPr lang="en-US" sz="1000" dirty="0" err="1"/>
              <a:t>rfovell@albany.edu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63067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032C12-CC90-6465-C063-7BB888147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90000" cy="68675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15A104-5C15-094B-A5DC-30223DE3E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1B4-5EF1-D943-87D1-B17379553AB7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F8030D-4578-D240-85A8-373C98E19CCE}"/>
              </a:ext>
            </a:extLst>
          </p:cNvPr>
          <p:cNvSpPr txBox="1"/>
          <p:nvPr/>
        </p:nvSpPr>
        <p:spPr>
          <a:xfrm>
            <a:off x="1214438" y="542925"/>
            <a:ext cx="4618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 e 14	(</a:t>
            </a:r>
            <a:r>
              <a:rPr lang="en-US" dirty="0" err="1"/>
              <a:t>mp</a:t>
            </a:r>
            <a:r>
              <a:rPr lang="en-US" dirty="0"/>
              <a:t> #21 NSSL’s version of Purdue Lin)</a:t>
            </a:r>
          </a:p>
        </p:txBody>
      </p:sp>
    </p:spTree>
    <p:extLst>
      <p:ext uri="{BB962C8B-B14F-4D97-AF65-F5344CB8AC3E}">
        <p14:creationId xmlns:p14="http://schemas.microsoft.com/office/powerpoint/2010/main" val="981634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260DB2-6586-74FE-4B85-6EACDD5A7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25"/>
            <a:ext cx="8890000" cy="68675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B62A0-A5F9-3A4B-BB64-25752A412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1B4-5EF1-D943-87D1-B17379553AB7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B4D485-D33C-3046-BC00-AC514D0BB55A}"/>
              </a:ext>
            </a:extLst>
          </p:cNvPr>
          <p:cNvSpPr txBox="1"/>
          <p:nvPr/>
        </p:nvSpPr>
        <p:spPr>
          <a:xfrm>
            <a:off x="1214438" y="542925"/>
            <a:ext cx="452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 e 17	(</a:t>
            </a:r>
            <a:r>
              <a:rPr lang="en-US" dirty="0" err="1"/>
              <a:t>mp</a:t>
            </a:r>
            <a:r>
              <a:rPr lang="en-US" dirty="0"/>
              <a:t> #28 Thompson aerosol scheme)</a:t>
            </a:r>
          </a:p>
        </p:txBody>
      </p:sp>
    </p:spTree>
    <p:extLst>
      <p:ext uri="{BB962C8B-B14F-4D97-AF65-F5344CB8AC3E}">
        <p14:creationId xmlns:p14="http://schemas.microsoft.com/office/powerpoint/2010/main" val="3969650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220DA4-DFC8-1DA5-FF73-C053ADB6A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1B4-5EF1-D943-87D1-B17379553AB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56D0C7-3919-E844-FC11-13B8D3CCB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90000" cy="6867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53A07A-5E59-A11E-DB7C-DC3DCB5749E9}"/>
              </a:ext>
            </a:extLst>
          </p:cNvPr>
          <p:cNvSpPr txBox="1"/>
          <p:nvPr/>
        </p:nvSpPr>
        <p:spPr>
          <a:xfrm>
            <a:off x="1214438" y="542925"/>
            <a:ext cx="4451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 e 2	(</a:t>
            </a:r>
            <a:r>
              <a:rPr lang="en-US" dirty="0" err="1"/>
              <a:t>mp</a:t>
            </a:r>
            <a:r>
              <a:rPr lang="en-US" dirty="0"/>
              <a:t> #1 Kessler warm rain scheme)</a:t>
            </a:r>
          </a:p>
        </p:txBody>
      </p:sp>
    </p:spTree>
    <p:extLst>
      <p:ext uri="{BB962C8B-B14F-4D97-AF65-F5344CB8AC3E}">
        <p14:creationId xmlns:p14="http://schemas.microsoft.com/office/powerpoint/2010/main" val="3347708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F51002-D698-8636-9775-BCD127AB0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90000" cy="68675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F796DE-D8E9-F6C9-A4B2-145FCBBF5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1B4-5EF1-D943-87D1-B17379553AB7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C5F7B7-411D-9F7A-58B6-F68C4DF2A6E7}"/>
              </a:ext>
            </a:extLst>
          </p:cNvPr>
          <p:cNvSpPr txBox="1"/>
          <p:nvPr/>
        </p:nvSpPr>
        <p:spPr>
          <a:xfrm>
            <a:off x="1214438" y="542925"/>
            <a:ext cx="251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 e 4	(</a:t>
            </a:r>
            <a:r>
              <a:rPr lang="en-US" dirty="0" err="1"/>
              <a:t>mp</a:t>
            </a:r>
            <a:r>
              <a:rPr lang="en-US" dirty="0"/>
              <a:t> #6 WSM6)</a:t>
            </a:r>
          </a:p>
        </p:txBody>
      </p:sp>
    </p:spTree>
    <p:extLst>
      <p:ext uri="{BB962C8B-B14F-4D97-AF65-F5344CB8AC3E}">
        <p14:creationId xmlns:p14="http://schemas.microsoft.com/office/powerpoint/2010/main" val="4144833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DAB434-5791-16D8-1CE7-8BE71E359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1B4-5EF1-D943-87D1-B17379553AB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D628DC-9272-8479-EA34-6117FE395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90000" cy="6867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F8478F-8D16-DECF-2C1F-79BC3042981C}"/>
              </a:ext>
            </a:extLst>
          </p:cNvPr>
          <p:cNvSpPr txBox="1"/>
          <p:nvPr/>
        </p:nvSpPr>
        <p:spPr>
          <a:xfrm>
            <a:off x="1214438" y="542925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 e 10	(</a:t>
            </a:r>
            <a:r>
              <a:rPr lang="en-US" dirty="0" err="1"/>
              <a:t>mp</a:t>
            </a:r>
            <a:r>
              <a:rPr lang="en-US" dirty="0"/>
              <a:t> #6 WDM6)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529F9E5-77AA-4A76-B288-BE25944CDFD3}"/>
              </a:ext>
            </a:extLst>
          </p:cNvPr>
          <p:cNvCxnSpPr/>
          <p:nvPr/>
        </p:nvCxnSpPr>
        <p:spPr>
          <a:xfrm flipH="1">
            <a:off x="7135091" y="3920836"/>
            <a:ext cx="1246909" cy="5541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354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25B56C-38A5-FF49-D25E-9B5F3A2DB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90000" cy="68675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024A59-C2A5-590F-4193-7D97F60E1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1B4-5EF1-D943-87D1-B17379553AB7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6BCBE9-7773-249A-80AE-B2427F27E4CB}"/>
              </a:ext>
            </a:extLst>
          </p:cNvPr>
          <p:cNvSpPr txBox="1"/>
          <p:nvPr/>
        </p:nvSpPr>
        <p:spPr>
          <a:xfrm>
            <a:off x="1214438" y="542925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 e 16	(</a:t>
            </a:r>
            <a:r>
              <a:rPr lang="en-US" dirty="0" err="1"/>
              <a:t>mp</a:t>
            </a:r>
            <a:r>
              <a:rPr lang="en-US" dirty="0"/>
              <a:t> #26 WDM7)</a:t>
            </a:r>
          </a:p>
        </p:txBody>
      </p:sp>
    </p:spTree>
    <p:extLst>
      <p:ext uri="{BB962C8B-B14F-4D97-AF65-F5344CB8AC3E}">
        <p14:creationId xmlns:p14="http://schemas.microsoft.com/office/powerpoint/2010/main" val="1925112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DE01BA-F4A6-B558-4B2B-7DE1A6BD3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90000" cy="68675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B62A0-A5F9-3A4B-BB64-25752A412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1B4-5EF1-D943-87D1-B17379553AB7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B4D485-D33C-3046-BC00-AC514D0BB55A}"/>
              </a:ext>
            </a:extLst>
          </p:cNvPr>
          <p:cNvSpPr txBox="1"/>
          <p:nvPr/>
        </p:nvSpPr>
        <p:spPr>
          <a:xfrm>
            <a:off x="1214438" y="542925"/>
            <a:ext cx="3506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 e 1	(</a:t>
            </a:r>
            <a:r>
              <a:rPr lang="en-US" dirty="0" err="1"/>
              <a:t>mp</a:t>
            </a:r>
            <a:r>
              <a:rPr lang="en-US" dirty="0"/>
              <a:t> #2 Purdue Lin, again)</a:t>
            </a:r>
          </a:p>
        </p:txBody>
      </p:sp>
    </p:spTree>
    <p:extLst>
      <p:ext uri="{BB962C8B-B14F-4D97-AF65-F5344CB8AC3E}">
        <p14:creationId xmlns:p14="http://schemas.microsoft.com/office/powerpoint/2010/main" val="3797217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341C4A-DB5F-104F-A8E8-28909B001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90000" cy="68675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C0A1B5-861F-664C-9FB9-FA586E711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1B4-5EF1-D943-87D1-B17379553AB7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6EDE3C-236E-6043-BDC9-E4CD7B63E340}"/>
              </a:ext>
            </a:extLst>
          </p:cNvPr>
          <p:cNvSpPr txBox="1"/>
          <p:nvPr/>
        </p:nvSpPr>
        <p:spPr>
          <a:xfrm>
            <a:off x="1214438" y="542925"/>
            <a:ext cx="5724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 e 22	(“full” bin microphysics scheme: 100x more time)</a:t>
            </a:r>
          </a:p>
        </p:txBody>
      </p:sp>
    </p:spTree>
    <p:extLst>
      <p:ext uri="{BB962C8B-B14F-4D97-AF65-F5344CB8AC3E}">
        <p14:creationId xmlns:p14="http://schemas.microsoft.com/office/powerpoint/2010/main" val="1192729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0926D5-2661-79B5-0889-D818C7F89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90000" cy="68675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C0A1B5-861F-664C-9FB9-FA586E711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1B4-5EF1-D943-87D1-B17379553AB7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6EDE3C-236E-6043-BDC9-E4CD7B63E340}"/>
              </a:ext>
            </a:extLst>
          </p:cNvPr>
          <p:cNvSpPr txBox="1"/>
          <p:nvPr/>
        </p:nvSpPr>
        <p:spPr>
          <a:xfrm>
            <a:off x="1214438" y="542925"/>
            <a:ext cx="5657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 e 21	(“fast” bin microphysics scheme: 35x more time)</a:t>
            </a:r>
          </a:p>
        </p:txBody>
      </p:sp>
    </p:spTree>
    <p:extLst>
      <p:ext uri="{BB962C8B-B14F-4D97-AF65-F5344CB8AC3E}">
        <p14:creationId xmlns:p14="http://schemas.microsoft.com/office/powerpoint/2010/main" val="1833983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A435B52-5CE8-5B0E-4F3C-9DCC43F10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90000" cy="68675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834B4F-907C-5C45-B0A7-6BEA3A58E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1B4-5EF1-D943-87D1-B17379553AB7}" type="slidenum">
              <a:rPr lang="en-US" smtClean="0"/>
              <a:t>19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C8CCFD-4B92-7122-1AC9-EE617F9C227E}"/>
              </a:ext>
            </a:extLst>
          </p:cNvPr>
          <p:cNvSpPr txBox="1"/>
          <p:nvPr/>
        </p:nvSpPr>
        <p:spPr>
          <a:xfrm>
            <a:off x="7827811" y="2355271"/>
            <a:ext cx="1336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 NSSL LFO</a:t>
            </a:r>
          </a:p>
          <a:p>
            <a:r>
              <a:rPr lang="en-US" dirty="0"/>
              <a:t>13 SBU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7B7EDB-12A5-89ED-927E-765FCB046922}"/>
              </a:ext>
            </a:extLst>
          </p:cNvPr>
          <p:cNvSpPr txBox="1"/>
          <p:nvPr/>
        </p:nvSpPr>
        <p:spPr>
          <a:xfrm>
            <a:off x="7796260" y="479425"/>
            <a:ext cx="116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 fast bin</a:t>
            </a:r>
          </a:p>
        </p:txBody>
      </p:sp>
    </p:spTree>
    <p:extLst>
      <p:ext uri="{BB962C8B-B14F-4D97-AF65-F5344CB8AC3E}">
        <p14:creationId xmlns:p14="http://schemas.microsoft.com/office/powerpoint/2010/main" val="493324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Timings for 2D squall case from 2017</a:t>
            </a:r>
            <a:br>
              <a:rPr lang="en-US" dirty="0"/>
            </a:br>
            <a:r>
              <a:rPr lang="en-US" dirty="0"/>
              <a:t>(older version of WRF)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1B4-5EF1-D943-87D1-B17379553AB7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 descr="2D_squall_microphysics_timing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765" y="1906270"/>
            <a:ext cx="6705600" cy="44500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33487" y="2557002"/>
            <a:ext cx="1579067" cy="29173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0EF6EC-5147-9F45-9D0D-DF38E780F5B3}"/>
              </a:ext>
            </a:extLst>
          </p:cNvPr>
          <p:cNvSpPr txBox="1"/>
          <p:nvPr/>
        </p:nvSpPr>
        <p:spPr>
          <a:xfrm>
            <a:off x="1965816" y="2527811"/>
            <a:ext cx="4993611" cy="369332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Timings for </a:t>
            </a:r>
            <a:r>
              <a:rPr lang="en-US" dirty="0">
                <a:solidFill>
                  <a:srgbClr val="FF0000"/>
                </a:solidFill>
              </a:rPr>
              <a:t>MP30</a:t>
            </a:r>
            <a:r>
              <a:rPr lang="en-US" dirty="0"/>
              <a:t> (6634 sec) and </a:t>
            </a:r>
            <a:r>
              <a:rPr lang="en-US" dirty="0">
                <a:solidFill>
                  <a:srgbClr val="FF0000"/>
                </a:solidFill>
              </a:rPr>
              <a:t>MP32</a:t>
            </a:r>
            <a:r>
              <a:rPr lang="en-US" dirty="0"/>
              <a:t> (19205 sec)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5B9FF8-3DF9-E34E-B032-E0AEC2B629B9}"/>
              </a:ext>
            </a:extLst>
          </p:cNvPr>
          <p:cNvSpPr txBox="1"/>
          <p:nvPr/>
        </p:nvSpPr>
        <p:spPr>
          <a:xfrm>
            <a:off x="0" y="6538912"/>
            <a:ext cx="5420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Scheme number = </a:t>
            </a:r>
            <a:r>
              <a:rPr lang="en-US" sz="1600" dirty="0" err="1"/>
              <a:t>mp_physics</a:t>
            </a:r>
            <a:r>
              <a:rPr lang="en-US" sz="1600" dirty="0"/>
              <a:t>, not ensemble member number</a:t>
            </a:r>
          </a:p>
        </p:txBody>
      </p:sp>
    </p:spTree>
    <p:extLst>
      <p:ext uri="{BB962C8B-B14F-4D97-AF65-F5344CB8AC3E}">
        <p14:creationId xmlns:p14="http://schemas.microsoft.com/office/powerpoint/2010/main" val="1841080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74A6976-8775-42ED-FC6B-10C4DA234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" y="0"/>
            <a:ext cx="8890000" cy="68675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AA1E50-EC97-0840-A623-D48852DA6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1B4-5EF1-D943-87D1-B17379553AB7}" type="slidenum">
              <a:rPr lang="en-US" smtClean="0"/>
              <a:t>20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1953E8-EF9C-7065-9574-36807C6355E3}"/>
              </a:ext>
            </a:extLst>
          </p:cNvPr>
          <p:cNvSpPr txBox="1"/>
          <p:nvPr/>
        </p:nvSpPr>
        <p:spPr>
          <a:xfrm>
            <a:off x="8047955" y="2620875"/>
            <a:ext cx="10470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 SBU</a:t>
            </a:r>
          </a:p>
          <a:p>
            <a:endParaRPr lang="en-US" dirty="0"/>
          </a:p>
          <a:p>
            <a:r>
              <a:rPr lang="en-US" dirty="0"/>
              <a:t>11 NSSL2</a:t>
            </a:r>
          </a:p>
        </p:txBody>
      </p:sp>
    </p:spTree>
    <p:extLst>
      <p:ext uri="{BB962C8B-B14F-4D97-AF65-F5344CB8AC3E}">
        <p14:creationId xmlns:p14="http://schemas.microsoft.com/office/powerpoint/2010/main" val="94717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BC1E0D-AEEB-57F6-FDAC-DFCB365D0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90000" cy="68675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7C713F-B560-BE4C-F3E5-BC2DF56F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1B4-5EF1-D943-87D1-B17379553AB7}" type="slidenum">
              <a:rPr lang="en-US" smtClean="0"/>
              <a:t>21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7A8A70-E74C-82CF-512C-6F8C483A1BFE}"/>
              </a:ext>
            </a:extLst>
          </p:cNvPr>
          <p:cNvSpPr txBox="1"/>
          <p:nvPr/>
        </p:nvSpPr>
        <p:spPr>
          <a:xfrm>
            <a:off x="4765964" y="969818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 NSSL2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5C875D-95E0-820E-3E94-1C3CC8261126}"/>
              </a:ext>
            </a:extLst>
          </p:cNvPr>
          <p:cNvSpPr txBox="1"/>
          <p:nvPr/>
        </p:nvSpPr>
        <p:spPr>
          <a:xfrm>
            <a:off x="7795554" y="4170216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bin schemes</a:t>
            </a:r>
          </a:p>
        </p:txBody>
      </p:sp>
    </p:spTree>
    <p:extLst>
      <p:ext uri="{BB962C8B-B14F-4D97-AF65-F5344CB8AC3E}">
        <p14:creationId xmlns:p14="http://schemas.microsoft.com/office/powerpoint/2010/main" val="3182380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9CAE58-A82F-6365-7289-9FEF5D6FF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25"/>
            <a:ext cx="8890000" cy="68675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6CC386-2F60-544F-BBC3-977874C7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1B4-5EF1-D943-87D1-B17379553AB7}" type="slidenum">
              <a:rPr lang="en-US" smtClean="0"/>
              <a:t>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620E5E-F5ED-6D11-042E-0F32E5E45873}"/>
              </a:ext>
            </a:extLst>
          </p:cNvPr>
          <p:cNvSpPr txBox="1"/>
          <p:nvPr/>
        </p:nvSpPr>
        <p:spPr>
          <a:xfrm>
            <a:off x="4904509" y="734291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 NSSL2</a:t>
            </a:r>
          </a:p>
        </p:txBody>
      </p:sp>
    </p:spTree>
    <p:extLst>
      <p:ext uri="{BB962C8B-B14F-4D97-AF65-F5344CB8AC3E}">
        <p14:creationId xmlns:p14="http://schemas.microsoft.com/office/powerpoint/2010/main" val="2148344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D581EE-C23F-F2A3-6CB2-A9C5C1C85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90000" cy="68675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A0475F-3675-318C-1206-FCD2F7A35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1B4-5EF1-D943-87D1-B17379553AB7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1CEFEB-E837-C116-8001-D10A86CEE7C4}"/>
              </a:ext>
            </a:extLst>
          </p:cNvPr>
          <p:cNvSpPr txBox="1"/>
          <p:nvPr/>
        </p:nvSpPr>
        <p:spPr>
          <a:xfrm>
            <a:off x="8535957" y="3424237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SBU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0EE41A-0240-BF78-8A5A-DBAF347FB3D6}"/>
              </a:ext>
            </a:extLst>
          </p:cNvPr>
          <p:cNvSpPr txBox="1"/>
          <p:nvPr/>
        </p:nvSpPr>
        <p:spPr>
          <a:xfrm>
            <a:off x="8452791" y="621416"/>
            <a:ext cx="457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507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806A50-8D2F-D25B-20F0-A90B442C9B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[end]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4D72A78-B2CE-FAB1-4CC4-F5C6508A0A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33FF3D-F699-B000-75C1-09A183EE4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1B4-5EF1-D943-87D1-B17379553AB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16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9AEC93-B194-70D0-3F6D-B158ABBEA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3838"/>
            <a:ext cx="8229600" cy="1143000"/>
          </a:xfrm>
        </p:spPr>
        <p:txBody>
          <a:bodyPr/>
          <a:lstStyle/>
          <a:p>
            <a:r>
              <a:rPr lang="en-US" dirty="0"/>
              <a:t>Squall ensemble assignments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0AF8EC-D263-843E-A9C0-AC552E0B9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1B4-5EF1-D943-87D1-B17379553AB7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FE51915-24AB-2855-D4BB-63EE2992DA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872489"/>
              </p:ext>
            </p:extLst>
          </p:nvPr>
        </p:nvGraphicFramePr>
        <p:xfrm>
          <a:off x="0" y="1330385"/>
          <a:ext cx="6892926" cy="53910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2485">
                  <a:extLst>
                    <a:ext uri="{9D8B030D-6E8A-4147-A177-3AD203B41FA5}">
                      <a16:colId xmlns:a16="http://schemas.microsoft.com/office/drawing/2014/main" val="1509760550"/>
                    </a:ext>
                  </a:extLst>
                </a:gridCol>
                <a:gridCol w="1169155">
                  <a:extLst>
                    <a:ext uri="{9D8B030D-6E8A-4147-A177-3AD203B41FA5}">
                      <a16:colId xmlns:a16="http://schemas.microsoft.com/office/drawing/2014/main" val="1269804890"/>
                    </a:ext>
                  </a:extLst>
                </a:gridCol>
                <a:gridCol w="719085">
                  <a:extLst>
                    <a:ext uri="{9D8B030D-6E8A-4147-A177-3AD203B41FA5}">
                      <a16:colId xmlns:a16="http://schemas.microsoft.com/office/drawing/2014/main" val="3665755937"/>
                    </a:ext>
                  </a:extLst>
                </a:gridCol>
                <a:gridCol w="1375225">
                  <a:extLst>
                    <a:ext uri="{9D8B030D-6E8A-4147-A177-3AD203B41FA5}">
                      <a16:colId xmlns:a16="http://schemas.microsoft.com/office/drawing/2014/main" val="2126788747"/>
                    </a:ext>
                  </a:extLst>
                </a:gridCol>
                <a:gridCol w="1372485">
                  <a:extLst>
                    <a:ext uri="{9D8B030D-6E8A-4147-A177-3AD203B41FA5}">
                      <a16:colId xmlns:a16="http://schemas.microsoft.com/office/drawing/2014/main" val="2913244073"/>
                    </a:ext>
                  </a:extLst>
                </a:gridCol>
                <a:gridCol w="884491">
                  <a:extLst>
                    <a:ext uri="{9D8B030D-6E8A-4147-A177-3AD203B41FA5}">
                      <a16:colId xmlns:a16="http://schemas.microsoft.com/office/drawing/2014/main" val="4239074459"/>
                    </a:ext>
                  </a:extLst>
                </a:gridCol>
              </a:tblGrid>
              <a:tr h="226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ensemble member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name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mp_physics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GrADS file name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scheme name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Note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3820045739"/>
                  </a:ext>
                </a:extLst>
              </a:tr>
              <a:tr h="22695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DEMO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mp02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Purdue Lin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3571277256"/>
                  </a:ext>
                </a:extLst>
              </a:tr>
              <a:tr h="26523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Barletta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mp01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Kessler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no reflectivity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3287196381"/>
                  </a:ext>
                </a:extLst>
              </a:tr>
              <a:tr h="22695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Colon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mp03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WSM3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761994013"/>
                  </a:ext>
                </a:extLst>
              </a:tr>
              <a:tr h="22695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Creighton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mp06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WSM6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898384556"/>
                  </a:ext>
                </a:extLst>
              </a:tr>
              <a:tr h="22695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Cubias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mp07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Goddard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3700411534"/>
                  </a:ext>
                </a:extLst>
              </a:tr>
              <a:tr h="22695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Due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mp08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Thompson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300135072"/>
                  </a:ext>
                </a:extLst>
              </a:tr>
              <a:tr h="22695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England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mp09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Millbrandt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3920249821"/>
                  </a:ext>
                </a:extLst>
              </a:tr>
              <a:tr h="22695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Liotta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mp10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Morrison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2338576846"/>
                  </a:ext>
                </a:extLst>
              </a:tr>
              <a:tr h="22695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Loffredo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mp13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SBU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1308857662"/>
                  </a:ext>
                </a:extLst>
              </a:tr>
              <a:tr h="22695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Lucy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mp16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WDM6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3648711105"/>
                  </a:ext>
                </a:extLst>
              </a:tr>
              <a:tr h="22695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O'Keefe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mp17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NSSL2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3310163090"/>
                  </a:ext>
                </a:extLst>
              </a:tr>
              <a:tr h="22695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Pagnotti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mp18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NSSL2_CCN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2273054782"/>
                  </a:ext>
                </a:extLst>
              </a:tr>
              <a:tr h="22695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Ryan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mp19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NSSL1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3094440639"/>
                  </a:ext>
                </a:extLst>
              </a:tr>
              <a:tr h="22695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Pena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mp21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NSSL1_LFO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1826086133"/>
                  </a:ext>
                </a:extLst>
              </a:tr>
              <a:tr h="22695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Barreto Schuler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mp24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WSM7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1448941281"/>
                  </a:ext>
                </a:extLst>
              </a:tr>
              <a:tr h="22695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Fovell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mp26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WDM7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4231963765"/>
                  </a:ext>
                </a:extLst>
              </a:tr>
              <a:tr h="22695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Fovell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mp28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Thompson_aerosol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595173136"/>
                  </a:ext>
                </a:extLst>
              </a:tr>
              <a:tr h="22695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Fovell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mp40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Morrison CESM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992980380"/>
                  </a:ext>
                </a:extLst>
              </a:tr>
              <a:tr h="28035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Fovell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mp66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WSM6_with_hail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(set hail_opt=1)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50538585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Fovell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mp77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WDM6_with_hail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(set hail_opt=1)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1159034438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Fovell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mp30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HUJI_FAST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no reflectivity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1843275634"/>
                  </a:ext>
                </a:extLst>
              </a:tr>
              <a:tr h="22695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Fovell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mp32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HUJI_FULL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4" marR="7694" marT="7694" marB="0" anchor="b"/>
                </a:tc>
                <a:extLst>
                  <a:ext uri="{0D108BD9-81ED-4DB2-BD59-A6C34878D82A}">
                    <a16:rowId xmlns:a16="http://schemas.microsoft.com/office/drawing/2014/main" val="67839078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6C335D9-F14B-F765-193C-3BCEC1B53504}"/>
              </a:ext>
            </a:extLst>
          </p:cNvPr>
          <p:cNvSpPr txBox="1"/>
          <p:nvPr/>
        </p:nvSpPr>
        <p:spPr>
          <a:xfrm>
            <a:off x="6854826" y="1827054"/>
            <a:ext cx="23450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Squall ensemble</a:t>
            </a:r>
          </a:p>
          <a:p>
            <a:r>
              <a:rPr lang="en-US" dirty="0"/>
              <a:t> will have </a:t>
            </a:r>
            <a:r>
              <a:rPr lang="en-US" b="1" dirty="0"/>
              <a:t>22 members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Ensemble member</a:t>
            </a:r>
          </a:p>
          <a:p>
            <a:r>
              <a:rPr lang="en-US" b="1" dirty="0">
                <a:solidFill>
                  <a:srgbClr val="FF0000"/>
                </a:solidFill>
              </a:rPr>
              <a:t> number </a:t>
            </a:r>
          </a:p>
          <a:p>
            <a:r>
              <a:rPr lang="en-US" b="1" dirty="0">
                <a:solidFill>
                  <a:srgbClr val="FF0000"/>
                </a:solidFill>
              </a:rPr>
              <a:t> ≠ scheme number</a:t>
            </a:r>
          </a:p>
        </p:txBody>
      </p:sp>
    </p:spTree>
    <p:extLst>
      <p:ext uri="{BB962C8B-B14F-4D97-AF65-F5344CB8AC3E}">
        <p14:creationId xmlns:p14="http://schemas.microsoft.com/office/powerpoint/2010/main" val="3792009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GrADS</a:t>
            </a:r>
            <a:r>
              <a:rPr lang="en-US" dirty="0"/>
              <a:t> ensemble dimension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1B4-5EF1-D943-87D1-B17379553A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4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Ensembles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In addition to 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dirty="0"/>
              <a:t>, and </a:t>
            </a:r>
            <a:r>
              <a:rPr lang="en-US" i="1" dirty="0"/>
              <a:t>t</a:t>
            </a:r>
            <a:r>
              <a:rPr lang="en-US" dirty="0"/>
              <a:t>, </a:t>
            </a:r>
            <a:r>
              <a:rPr lang="en-US" dirty="0" err="1"/>
              <a:t>GrADS</a:t>
            </a:r>
            <a:r>
              <a:rPr lang="en-US" dirty="0"/>
              <a:t> has an ensemble dimension (</a:t>
            </a:r>
            <a:r>
              <a:rPr lang="en-US" i="1" dirty="0"/>
              <a:t>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This permits you to access all of your ensemble members from a </a:t>
            </a:r>
            <a:r>
              <a:rPr lang="en-US" b="1" dirty="0"/>
              <a:t>single control file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Every member has to be </a:t>
            </a:r>
            <a:r>
              <a:rPr lang="en-US" b="1" dirty="0">
                <a:solidFill>
                  <a:srgbClr val="FF0000"/>
                </a:solidFill>
              </a:rPr>
              <a:t>identical</a:t>
            </a:r>
            <a:r>
              <a:rPr lang="en-US" dirty="0">
                <a:solidFill>
                  <a:srgbClr val="FF0000"/>
                </a:solidFill>
              </a:rPr>
              <a:t> (time, resolution, physical dimensions, </a:t>
            </a:r>
            <a:r>
              <a:rPr lang="en-US" i="1" u="sng" dirty="0">
                <a:solidFill>
                  <a:srgbClr val="FF0000"/>
                </a:solidFill>
              </a:rPr>
              <a:t>fields available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dirty="0"/>
              <a:t>For the microphysics runs, field availability is the limiting factor.  Only QCLOUD and QRAIN are common to ALL microphysics schemes.  Most (not all) of the ice-bearing schemes also have QICE, QSNOW, AND QGRAUP. Some also have QHAIL</a:t>
            </a:r>
          </a:p>
          <a:p>
            <a:pPr lvl="1"/>
            <a:r>
              <a:rPr lang="en-US" dirty="0"/>
              <a:t>Our 2023 class ensemble will </a:t>
            </a:r>
            <a:r>
              <a:rPr lang="en-US" dirty="0" err="1"/>
              <a:t>encorporate</a:t>
            </a:r>
            <a:r>
              <a:rPr lang="en-US" dirty="0"/>
              <a:t> virtually </a:t>
            </a:r>
            <a:r>
              <a:rPr lang="en-US" dirty="0" err="1"/>
              <a:t>evey</a:t>
            </a:r>
            <a:r>
              <a:rPr lang="en-US" dirty="0"/>
              <a:t> scheme available in WRF.  As a consequence, only QCLOUD and QRAIN will be retained in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control_file.ensemble</a:t>
            </a:r>
            <a:r>
              <a:rPr lang="en-US" dirty="0"/>
              <a:t>.  Other microphysical variables, if present, and/or extra fields associated with double-moment schemes, will be ignored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1B4-5EF1-D943-87D1-B17379553A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88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Courier"/>
                <a:cs typeface="Courier"/>
              </a:rPr>
              <a:t>mp_ensemble.ctl</a:t>
            </a:r>
            <a:endParaRPr lang="en-US" sz="4000" dirty="0">
              <a:latin typeface="Courier"/>
              <a:cs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1B4-5EF1-D943-87D1-B17379553AB7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507506"/>
            <a:ext cx="944200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"/>
                <a:cs typeface="Courier"/>
              </a:rPr>
              <a:t>dset</a:t>
            </a:r>
            <a:r>
              <a:rPr lang="en-US" sz="1600" dirty="0">
                <a:latin typeface="Courier"/>
                <a:cs typeface="Courier"/>
              </a:rPr>
              <a:t> ^</a:t>
            </a:r>
            <a:r>
              <a:rPr lang="en-US" sz="1600" dirty="0" err="1">
                <a:latin typeface="Courier"/>
                <a:cs typeface="Courier"/>
              </a:rPr>
              <a:t>mp</a:t>
            </a:r>
            <a:r>
              <a:rPr lang="en-US" sz="1600" b="1" dirty="0" err="1">
                <a:solidFill>
                  <a:srgbClr val="FF0000"/>
                </a:solidFill>
                <a:latin typeface="Courier"/>
                <a:cs typeface="Courier"/>
              </a:rPr>
              <a:t>%e</a:t>
            </a:r>
            <a:r>
              <a:rPr lang="en-US" sz="1600" dirty="0" err="1">
                <a:latin typeface="Courier"/>
                <a:cs typeface="Courier"/>
              </a:rPr>
              <a:t>.dat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 err="1">
                <a:latin typeface="Courier"/>
                <a:cs typeface="Courier"/>
              </a:rPr>
              <a:t>undef</a:t>
            </a:r>
            <a:r>
              <a:rPr lang="en-US" sz="1600" dirty="0">
                <a:latin typeface="Courier"/>
                <a:cs typeface="Courier"/>
              </a:rPr>
              <a:t> 1.e35</a:t>
            </a:r>
          </a:p>
          <a:p>
            <a:r>
              <a:rPr lang="en-US" sz="1600" dirty="0">
                <a:latin typeface="Courier"/>
                <a:cs typeface="Courier"/>
              </a:rPr>
              <a:t>options template</a:t>
            </a:r>
          </a:p>
          <a:p>
            <a:r>
              <a:rPr lang="en-US" sz="1600" dirty="0" err="1">
                <a:latin typeface="Courier"/>
                <a:cs typeface="Courier"/>
              </a:rPr>
              <a:t>edef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22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b="1" dirty="0">
                <a:solidFill>
                  <a:schemeClr val="accent6"/>
                </a:solidFill>
                <a:latin typeface="Courier"/>
                <a:cs typeface="Courier"/>
              </a:rPr>
              <a:t>NAMES</a:t>
            </a:r>
            <a:r>
              <a:rPr lang="en-US" sz="1600" dirty="0">
                <a:latin typeface="Courier"/>
                <a:cs typeface="Courier"/>
              </a:rPr>
              <a:t> 02 01 03 06 07 08 09 10 13 16 17 18 19 21 24 26 28 40 [more] </a:t>
            </a:r>
          </a:p>
          <a:p>
            <a:r>
              <a:rPr lang="en-US" sz="1600" dirty="0" err="1">
                <a:latin typeface="Courier"/>
                <a:cs typeface="Courier"/>
              </a:rPr>
              <a:t>xdef</a:t>
            </a:r>
            <a:r>
              <a:rPr lang="en-US" sz="1600" dirty="0">
                <a:latin typeface="Courier"/>
                <a:cs typeface="Courier"/>
              </a:rPr>
              <a:t>   201 linear 0 0.0001</a:t>
            </a:r>
          </a:p>
          <a:p>
            <a:r>
              <a:rPr lang="en-US" sz="1600" dirty="0" err="1">
                <a:latin typeface="Courier"/>
                <a:cs typeface="Courier"/>
              </a:rPr>
              <a:t>ydef</a:t>
            </a:r>
            <a:r>
              <a:rPr lang="en-US" sz="1600" dirty="0">
                <a:latin typeface="Courier"/>
                <a:cs typeface="Courier"/>
              </a:rPr>
              <a:t>     1 linear 0 0.0001</a:t>
            </a:r>
          </a:p>
          <a:p>
            <a:r>
              <a:rPr lang="en-US" sz="1600" dirty="0" err="1">
                <a:latin typeface="Courier"/>
                <a:cs typeface="Courier"/>
              </a:rPr>
              <a:t>zdef</a:t>
            </a:r>
            <a:r>
              <a:rPr lang="en-US" sz="1600" dirty="0">
                <a:latin typeface="Courier"/>
                <a:cs typeface="Courier"/>
              </a:rPr>
              <a:t>   80 levels</a:t>
            </a:r>
          </a:p>
          <a:p>
            <a:r>
              <a:rPr lang="de-DE" sz="1600" dirty="0">
                <a:latin typeface="Courier"/>
                <a:cs typeface="Courier"/>
              </a:rPr>
              <a:t>[etc.]</a:t>
            </a:r>
            <a:endParaRPr lang="en-US" sz="1600" dirty="0">
              <a:latin typeface="Courier"/>
              <a:cs typeface="Couri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9000" y="3936995"/>
            <a:ext cx="613637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uses the </a:t>
            </a:r>
            <a:r>
              <a:rPr lang="en-US" b="1" dirty="0">
                <a:solidFill>
                  <a:srgbClr val="0000FF"/>
                </a:solidFill>
              </a:rPr>
              <a:t>template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option.</a:t>
            </a:r>
          </a:p>
          <a:p>
            <a:r>
              <a:rPr lang="en-US" dirty="0"/>
              <a:t>Filenames are declared with a wildcard: here “</a:t>
            </a:r>
            <a:r>
              <a:rPr lang="en-US" b="1" dirty="0">
                <a:solidFill>
                  <a:srgbClr val="FF0000"/>
                </a:solidFill>
              </a:rPr>
              <a:t>%e</a:t>
            </a:r>
            <a:r>
              <a:rPr lang="en-US" dirty="0"/>
              <a:t>”</a:t>
            </a:r>
          </a:p>
          <a:p>
            <a:r>
              <a:rPr lang="en-US" dirty="0"/>
              <a:t>The </a:t>
            </a:r>
            <a:r>
              <a:rPr lang="en-US" b="1" dirty="0" err="1">
                <a:solidFill>
                  <a:srgbClr val="008000"/>
                </a:solidFill>
              </a:rPr>
              <a:t>edef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/>
              <a:t>line fills in the values for %e: 02, 10, 89, etc.</a:t>
            </a:r>
          </a:p>
          <a:p>
            <a:r>
              <a:rPr lang="en-US" dirty="0"/>
              <a:t>These values are filenames (hence </a:t>
            </a:r>
            <a:r>
              <a:rPr lang="en-US" b="1" dirty="0">
                <a:solidFill>
                  <a:schemeClr val="accent6"/>
                </a:solidFill>
              </a:rPr>
              <a:t>NAMES</a:t>
            </a:r>
            <a:r>
              <a:rPr lang="en-US" dirty="0"/>
              <a:t> is declared)</a:t>
            </a:r>
          </a:p>
          <a:p>
            <a:endParaRPr lang="en-US" dirty="0"/>
          </a:p>
          <a:p>
            <a:r>
              <a:rPr lang="en-US" dirty="0"/>
              <a:t>In this example, there are </a:t>
            </a:r>
            <a:r>
              <a:rPr lang="en-US" b="1" dirty="0">
                <a:solidFill>
                  <a:srgbClr val="FF0000"/>
                </a:solidFill>
              </a:rPr>
              <a:t>22</a:t>
            </a:r>
            <a:r>
              <a:rPr lang="en-US" dirty="0"/>
              <a:t> ensemble members</a:t>
            </a:r>
          </a:p>
          <a:p>
            <a:r>
              <a:rPr lang="en-US" dirty="0"/>
              <a:t>	Member 1 is mp02, member 12 is mp18</a:t>
            </a:r>
            <a:r>
              <a:rPr lang="mr-IN" dirty="0"/>
              <a:t>…</a:t>
            </a:r>
            <a:endParaRPr lang="en-US" dirty="0"/>
          </a:p>
          <a:p>
            <a:endParaRPr lang="en-US" dirty="0"/>
          </a:p>
          <a:p>
            <a:r>
              <a:rPr lang="en-US" dirty="0"/>
              <a:t>What follows (</a:t>
            </a:r>
            <a:r>
              <a:rPr lang="en-US" i="1" dirty="0" err="1"/>
              <a:t>tdef</a:t>
            </a:r>
            <a:r>
              <a:rPr lang="en-US" i="1" dirty="0"/>
              <a:t>, </a:t>
            </a:r>
            <a:r>
              <a:rPr lang="en-US" i="1" dirty="0" err="1"/>
              <a:t>xdef</a:t>
            </a:r>
            <a:r>
              <a:rPr lang="en-US" i="1" dirty="0"/>
              <a:t>, </a:t>
            </a:r>
            <a:r>
              <a:rPr lang="en-US" i="1" dirty="0" err="1"/>
              <a:t>ydef</a:t>
            </a:r>
            <a:r>
              <a:rPr lang="en-US" i="1" dirty="0"/>
              <a:t>, </a:t>
            </a:r>
            <a:r>
              <a:rPr lang="en-US" dirty="0"/>
              <a:t>fields) </a:t>
            </a:r>
            <a:r>
              <a:rPr lang="en-US" b="1" dirty="0"/>
              <a:t>must be identical for, and </a:t>
            </a:r>
          </a:p>
          <a:p>
            <a:r>
              <a:rPr lang="en-US" b="1" dirty="0"/>
              <a:t>	compatible with, each of the ensemble members 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1E71F7-A1CC-B34C-A13D-97DA896D6EC0}"/>
              </a:ext>
            </a:extLst>
          </p:cNvPr>
          <p:cNvSpPr txBox="1"/>
          <p:nvPr/>
        </p:nvSpPr>
        <p:spPr>
          <a:xfrm>
            <a:off x="92597" y="115747"/>
            <a:ext cx="6880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created this file starting with the control file from one of the members</a:t>
            </a:r>
          </a:p>
        </p:txBody>
      </p:sp>
    </p:spTree>
    <p:extLst>
      <p:ext uri="{BB962C8B-B14F-4D97-AF65-F5344CB8AC3E}">
        <p14:creationId xmlns:p14="http://schemas.microsoft.com/office/powerpoint/2010/main" val="158779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 2D squall-line demonstration</a:t>
            </a:r>
            <a:br>
              <a:rPr lang="en-US" dirty="0"/>
            </a:br>
            <a:r>
              <a:rPr lang="en-US" dirty="0"/>
              <a:t>Part 2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Read and do as instructed in lines 6-14 of script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1B4-5EF1-D943-87D1-B17379553A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14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6" descr="squall_atlanta_NEW20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2500313"/>
            <a:ext cx="6375400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Squall line vertical x-section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1760205" y="5610225"/>
            <a:ext cx="57093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i="0" dirty="0"/>
              <a:t>Storm-relative flow in storm and </a:t>
            </a:r>
            <a:r>
              <a:rPr lang="en-US" i="0" u="sng" dirty="0">
                <a:solidFill>
                  <a:srgbClr val="FF0000"/>
                </a:solidFill>
              </a:rPr>
              <a:t>far-field</a:t>
            </a:r>
            <a:r>
              <a:rPr lang="en-US" i="0" dirty="0"/>
              <a:t>;</a:t>
            </a:r>
            <a:endParaRPr lang="en-US" i="0" u="sng" dirty="0"/>
          </a:p>
          <a:p>
            <a:pPr algn="ctr"/>
            <a:r>
              <a:rPr lang="en-US" i="0" dirty="0"/>
              <a:t>note vertical shear and </a:t>
            </a:r>
            <a:r>
              <a:rPr lang="en-US" i="0" u="sng" dirty="0" err="1">
                <a:solidFill>
                  <a:srgbClr val="FF0000"/>
                </a:solidFill>
              </a:rPr>
              <a:t>upshear</a:t>
            </a:r>
            <a:r>
              <a:rPr lang="en-US" i="0" u="sng" dirty="0">
                <a:solidFill>
                  <a:srgbClr val="FF0000"/>
                </a:solidFill>
              </a:rPr>
              <a:t> tilt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4F09-CA6B-FE44-B484-367A59D9C48B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3D8C1D-E3FD-DB46-2532-37BE94E099A6}"/>
              </a:ext>
            </a:extLst>
          </p:cNvPr>
          <p:cNvSpPr txBox="1"/>
          <p:nvPr/>
        </p:nvSpPr>
        <p:spPr>
          <a:xfrm>
            <a:off x="138545" y="6441222"/>
            <a:ext cx="1392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From Part #2</a:t>
            </a:r>
          </a:p>
        </p:txBody>
      </p:sp>
    </p:spTree>
    <p:extLst>
      <p:ext uri="{BB962C8B-B14F-4D97-AF65-F5344CB8AC3E}">
        <p14:creationId xmlns:p14="http://schemas.microsoft.com/office/powerpoint/2010/main" val="2178444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DE01BA-F4A6-B558-4B2B-7DE1A6BD3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90000" cy="68675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B62A0-A5F9-3A4B-BB64-25752A412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1B4-5EF1-D943-87D1-B17379553AB7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B4D485-D33C-3046-BC00-AC514D0BB55A}"/>
              </a:ext>
            </a:extLst>
          </p:cNvPr>
          <p:cNvSpPr txBox="1"/>
          <p:nvPr/>
        </p:nvSpPr>
        <p:spPr>
          <a:xfrm>
            <a:off x="1214438" y="542925"/>
            <a:ext cx="2895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 e 1	(</a:t>
            </a:r>
            <a:r>
              <a:rPr lang="en-US" dirty="0" err="1"/>
              <a:t>mp</a:t>
            </a:r>
            <a:r>
              <a:rPr lang="en-US" dirty="0"/>
              <a:t> #2 Purdue Lin)</a:t>
            </a:r>
          </a:p>
        </p:txBody>
      </p:sp>
    </p:spTree>
    <p:extLst>
      <p:ext uri="{BB962C8B-B14F-4D97-AF65-F5344CB8AC3E}">
        <p14:creationId xmlns:p14="http://schemas.microsoft.com/office/powerpoint/2010/main" val="1701115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31179</TotalTime>
  <Words>822</Words>
  <Application>Microsoft Macintosh PowerPoint</Application>
  <PresentationFormat>On-screen Show (4:3)</PresentationFormat>
  <Paragraphs>221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Courier</vt:lpstr>
      <vt:lpstr>Courier New</vt:lpstr>
      <vt:lpstr>Office Theme</vt:lpstr>
      <vt:lpstr>Cloud microphysics, Part 3 (Class ensemble experiment)</vt:lpstr>
      <vt:lpstr>Timings for 2D squall case from 2017 (older version of WRF)</vt:lpstr>
      <vt:lpstr>Squall ensemble assignments 2023</vt:lpstr>
      <vt:lpstr>GrADS ensemble dimension</vt:lpstr>
      <vt:lpstr>Ensembles</vt:lpstr>
      <vt:lpstr>mp_ensemble.ctl</vt:lpstr>
      <vt:lpstr>Do 2D squall-line demonstration Part 2</vt:lpstr>
      <vt:lpstr>Squall line vertical x-section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[end]</vt:lpstr>
    </vt:vector>
  </TitlesOfParts>
  <Company>UCLA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Fovell</dc:creator>
  <cp:lastModifiedBy>Fovell, Robert</cp:lastModifiedBy>
  <cp:revision>194</cp:revision>
  <dcterms:created xsi:type="dcterms:W3CDTF">2017-03-02T16:42:38Z</dcterms:created>
  <dcterms:modified xsi:type="dcterms:W3CDTF">2023-03-23T13:47:47Z</dcterms:modified>
</cp:coreProperties>
</file>