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44"/>
  </p:notesMasterIdLst>
  <p:sldIdLst>
    <p:sldId id="256" r:id="rId2"/>
    <p:sldId id="257" r:id="rId3"/>
    <p:sldId id="258" r:id="rId4"/>
    <p:sldId id="259" r:id="rId5"/>
    <p:sldId id="260" r:id="rId6"/>
    <p:sldId id="261" r:id="rId7"/>
    <p:sldId id="264" r:id="rId8"/>
    <p:sldId id="265" r:id="rId9"/>
    <p:sldId id="263" r:id="rId10"/>
    <p:sldId id="266" r:id="rId11"/>
    <p:sldId id="267" r:id="rId12"/>
    <p:sldId id="270" r:id="rId13"/>
    <p:sldId id="272" r:id="rId14"/>
    <p:sldId id="271" r:id="rId15"/>
    <p:sldId id="269" r:id="rId16"/>
    <p:sldId id="273" r:id="rId17"/>
    <p:sldId id="274" r:id="rId18"/>
    <p:sldId id="275" r:id="rId19"/>
    <p:sldId id="280" r:id="rId20"/>
    <p:sldId id="281" r:id="rId21"/>
    <p:sldId id="282" r:id="rId22"/>
    <p:sldId id="283" r:id="rId23"/>
    <p:sldId id="284" r:id="rId24"/>
    <p:sldId id="287" r:id="rId25"/>
    <p:sldId id="285" r:id="rId26"/>
    <p:sldId id="286" r:id="rId27"/>
    <p:sldId id="290" r:id="rId28"/>
    <p:sldId id="288" r:id="rId29"/>
    <p:sldId id="289" r:id="rId30"/>
    <p:sldId id="277" r:id="rId31"/>
    <p:sldId id="276" r:id="rId32"/>
    <p:sldId id="278" r:id="rId33"/>
    <p:sldId id="279" r:id="rId34"/>
    <p:sldId id="297" r:id="rId35"/>
    <p:sldId id="298" r:id="rId36"/>
    <p:sldId id="291" r:id="rId37"/>
    <p:sldId id="292" r:id="rId38"/>
    <p:sldId id="293" r:id="rId39"/>
    <p:sldId id="299" r:id="rId40"/>
    <p:sldId id="294" r:id="rId41"/>
    <p:sldId id="295"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6" d="100"/>
          <a:sy n="96"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123"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124"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125"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126" name="PlaceHolder 5"/>
          <p:cNvSpPr>
            <a:spLocks noGrp="1"/>
          </p:cNvSpPr>
          <p:nvPr>
            <p:ph type="sldNum"/>
          </p:nvPr>
        </p:nvSpPr>
        <p:spPr>
          <a:xfrm>
            <a:off x="4399200" y="9555480"/>
            <a:ext cx="3372840" cy="502560"/>
          </a:xfrm>
          <a:prstGeom prst="rect">
            <a:avLst/>
          </a:prstGeom>
        </p:spPr>
        <p:txBody>
          <a:bodyPr lIns="0" tIns="0" rIns="0" bIns="0" anchor="b"/>
          <a:lstStyle/>
          <a:p>
            <a:pPr algn="r"/>
            <a:fld id="{34C321BA-01B6-4A87-870E-25C50F2F67B9}" type="slidenum">
              <a:rPr lang="en-US" sz="1400" spc="-1">
                <a:latin typeface="Times New Roman"/>
              </a:rPr>
              <a:t>‹#›</a:t>
            </a:fld>
            <a:endParaRPr/>
          </a:p>
        </p:txBody>
      </p:sp>
    </p:spTree>
    <p:extLst>
      <p:ext uri="{BB962C8B-B14F-4D97-AF65-F5344CB8AC3E}">
        <p14:creationId xmlns:p14="http://schemas.microsoft.com/office/powerpoint/2010/main" val="3596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body"/>
          </p:nvPr>
        </p:nvSpPr>
        <p:spPr>
          <a:xfrm>
            <a:off x="700920" y="4415760"/>
            <a:ext cx="5607720" cy="4182840"/>
          </a:xfrm>
          <a:prstGeom prst="rect">
            <a:avLst/>
          </a:prstGeom>
        </p:spPr>
        <p:txBody>
          <a:bodyPr lIns="93240" tIns="46440" rIns="93240" bIns="46440"/>
          <a:lstStyle/>
          <a:p>
            <a:endParaRPr/>
          </a:p>
        </p:txBody>
      </p:sp>
      <p:sp>
        <p:nvSpPr>
          <p:cNvPr id="159" name="CustomShape 2"/>
          <p:cNvSpPr/>
          <p:nvPr/>
        </p:nvSpPr>
        <p:spPr>
          <a:xfrm>
            <a:off x="3970800" y="8830080"/>
            <a:ext cx="3036960" cy="4640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18744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F2C88F9A-5710-49F5-8E2D-740917CC4082}" type="slidenum">
              <a:rPr lang="en-US" sz="1300" spc="-1">
                <a:latin typeface="Arial"/>
              </a:rPr>
              <a:t>20</a:t>
            </a:fld>
            <a:endParaRPr/>
          </a:p>
        </p:txBody>
      </p:sp>
      <p:sp>
        <p:nvSpPr>
          <p:cNvPr id="303"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98822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0C166670-960C-4D03-9FBE-FA2FD765DB5D}" type="slidenum">
              <a:rPr lang="en-US" sz="1300" spc="-1">
                <a:latin typeface="Arial"/>
              </a:rPr>
              <a:t>21</a:t>
            </a:fld>
            <a:endParaRPr/>
          </a:p>
        </p:txBody>
      </p:sp>
      <p:sp>
        <p:nvSpPr>
          <p:cNvPr id="305"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8836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02A5E9FF-79F1-4D23-B350-075CB9895039}" type="slidenum">
              <a:rPr lang="en-US" sz="1300" spc="-1">
                <a:latin typeface="Arial"/>
              </a:rPr>
              <a:t>22</a:t>
            </a:fld>
            <a:endParaRPr/>
          </a:p>
        </p:txBody>
      </p:sp>
      <p:sp>
        <p:nvSpPr>
          <p:cNvPr id="307"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389251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0CC49F30-48F0-49F7-A380-A31BD87482AA}" type="slidenum">
              <a:rPr lang="en-US" sz="1300" spc="-1">
                <a:latin typeface="Arial"/>
              </a:rPr>
              <a:t>23</a:t>
            </a:fld>
            <a:endParaRPr/>
          </a:p>
        </p:txBody>
      </p:sp>
      <p:sp>
        <p:nvSpPr>
          <p:cNvPr id="313"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111556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1004A086-EE02-4A4F-A614-ED5EBE429F47}" type="slidenum">
              <a:rPr lang="en-US" sz="1300" spc="-1">
                <a:latin typeface="Arial"/>
              </a:rPr>
              <a:t>24</a:t>
            </a:fld>
            <a:endParaRPr/>
          </a:p>
        </p:txBody>
      </p:sp>
      <p:sp>
        <p:nvSpPr>
          <p:cNvPr id="315"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328221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731880" y="4560480"/>
            <a:ext cx="5851440" cy="4319640"/>
          </a:xfrm>
          <a:prstGeom prst="rect">
            <a:avLst/>
          </a:prstGeom>
          <a:noFill/>
          <a:ln>
            <a:noFill/>
          </a:ln>
        </p:spPr>
      </p:sp>
      <p:sp>
        <p:nvSpPr>
          <p:cNvPr id="292" name="CustomShape 2"/>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fld id="{72453622-BFD4-4593-B7B7-BC6A5C5F00BC}" type="slidenum">
              <a:rPr lang="en-US" sz="1300" spc="-1">
                <a:latin typeface="Arial"/>
              </a:rPr>
              <a:t>25</a:t>
            </a:fld>
            <a:endParaRPr/>
          </a:p>
        </p:txBody>
      </p:sp>
    </p:spTree>
    <p:extLst>
      <p:ext uri="{BB962C8B-B14F-4D97-AF65-F5344CB8AC3E}">
        <p14:creationId xmlns:p14="http://schemas.microsoft.com/office/powerpoint/2010/main" val="415563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731880" y="4560480"/>
            <a:ext cx="5851440" cy="4319640"/>
          </a:xfrm>
          <a:prstGeom prst="rect">
            <a:avLst/>
          </a:prstGeom>
          <a:noFill/>
          <a:ln>
            <a:noFill/>
          </a:ln>
        </p:spPr>
        <p:txBody>
          <a:bodyPr lIns="96840" tIns="48240" rIns="96840" bIns="48240"/>
          <a:lstStyle/>
          <a:p>
            <a:pPr marL="216000" indent="-216000">
              <a:buClr>
                <a:srgbClr val="FFFFFF"/>
              </a:buClr>
              <a:buSzPct val="45000"/>
              <a:buFont typeface="StarSymbol"/>
              <a:buChar char=""/>
            </a:pPr>
            <a:r>
              <a:rPr lang="en-US" sz="1200" spc="-1">
                <a:latin typeface="Arial"/>
              </a:rPr>
              <a:t>Image from USGS (retrieved from http://pubs.usgs.gov/fs/1997/fs113-97/ on 2014-08-27 , copyrights may apply)</a:t>
            </a:r>
            <a:endParaRPr/>
          </a:p>
          <a:p>
            <a:pPr marL="216000" indent="-216000">
              <a:buClr>
                <a:srgbClr val="FFFFFF"/>
              </a:buClr>
              <a:buSzPct val="45000"/>
              <a:buFont typeface="StarSymbol"/>
              <a:buChar char=""/>
            </a:pPr>
            <a:r>
              <a:rPr lang="en-US" sz="1200" spc="-1">
                <a:latin typeface="Arial"/>
              </a:rPr>
              <a:t> </a:t>
            </a:r>
            <a:endParaRPr/>
          </a:p>
        </p:txBody>
      </p:sp>
      <p:sp>
        <p:nvSpPr>
          <p:cNvPr id="294" name="CustomShape 2"/>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fld id="{E198299D-DF4A-4D20-A7AE-3798EE5BDBAD}" type="slidenum">
              <a:rPr lang="en-US" sz="1300" spc="-1">
                <a:latin typeface="Arial"/>
              </a:rPr>
              <a:t>26</a:t>
            </a:fld>
            <a:endParaRPr/>
          </a:p>
        </p:txBody>
      </p:sp>
    </p:spTree>
    <p:extLst>
      <p:ext uri="{BB962C8B-B14F-4D97-AF65-F5344CB8AC3E}">
        <p14:creationId xmlns:p14="http://schemas.microsoft.com/office/powerpoint/2010/main" val="36468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1EF8C918-8F8F-4FE6-93B4-040FA9FF33C8}" type="slidenum">
              <a:rPr lang="en-US" sz="1300" spc="-1">
                <a:latin typeface="Arial"/>
              </a:rPr>
              <a:t>27</a:t>
            </a:fld>
            <a:endParaRPr/>
          </a:p>
        </p:txBody>
      </p:sp>
      <p:sp>
        <p:nvSpPr>
          <p:cNvPr id="321"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15106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1EF8C918-8F8F-4FE6-93B4-040FA9FF33C8}" type="slidenum">
              <a:rPr lang="en-US" sz="1300" spc="-1">
                <a:latin typeface="Arial"/>
              </a:rPr>
              <a:t>28</a:t>
            </a:fld>
            <a:endParaRPr/>
          </a:p>
        </p:txBody>
      </p:sp>
      <p:sp>
        <p:nvSpPr>
          <p:cNvPr id="321"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88973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marL="216000" indent="-216000" algn="r">
              <a:buClr>
                <a:srgbClr val="FFFFFF"/>
              </a:buClr>
              <a:buSzPct val="45000"/>
              <a:buFont typeface="StarSymbol"/>
              <a:buChar char=""/>
            </a:pPr>
            <a:fld id="{1EF8C918-8F8F-4FE6-93B4-040FA9FF33C8}" type="slidenum">
              <a:rPr lang="en-US" sz="1300" spc="-1">
                <a:latin typeface="Arial"/>
              </a:rPr>
              <a:t>29</a:t>
            </a:fld>
            <a:endParaRPr/>
          </a:p>
        </p:txBody>
      </p:sp>
      <p:sp>
        <p:nvSpPr>
          <p:cNvPr id="321"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19989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The AMO is an ongoing series of long-duration changes in the sea surface temperature of the North Atlantic Ocean, with cool and warm phases that may last for 20-40 years at a time and a difference of about 1°F between extremes. These changes are natural and have been occurring for at least the last 1,000 years.</a:t>
            </a:r>
            <a:endParaRPr/>
          </a:p>
          <a:p>
            <a:endParaRPr/>
          </a:p>
          <a:p>
            <a:endParaRPr/>
          </a:p>
          <a:p>
            <a:r>
              <a:rPr lang="en-US" sz="2000" spc="-1">
                <a:latin typeface="Arial"/>
              </a:rPr>
              <a:t>See:</a:t>
            </a:r>
            <a:endParaRPr/>
          </a:p>
          <a:p>
            <a:endParaRPr/>
          </a:p>
          <a:p>
            <a:r>
              <a:rPr lang="en-US" sz="2000" spc="-1">
                <a:latin typeface="Arial"/>
              </a:rPr>
              <a:t>http://www.aoml.noaa.gov/phod/amo_faq.php</a:t>
            </a:r>
            <a:endParaRPr/>
          </a:p>
          <a:p>
            <a:endParaRPr/>
          </a:p>
        </p:txBody>
      </p:sp>
    </p:spTree>
    <p:extLst>
      <p:ext uri="{BB962C8B-B14F-4D97-AF65-F5344CB8AC3E}">
        <p14:creationId xmlns:p14="http://schemas.microsoft.com/office/powerpoint/2010/main" val="18842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Note: remember our calculation of a heat content change for 1 yr of radiative imbalance:</a:t>
            </a:r>
            <a:endParaRPr/>
          </a:p>
          <a:p>
            <a:endParaRPr/>
          </a:p>
          <a:p>
            <a:r>
              <a:rPr lang="en-US" sz="2000" spc="-1">
                <a:latin typeface="Arial"/>
              </a:rPr>
              <a:t>2.38 W/m^2 over one year were good enough to give us 1 deg C warming for the upper 25m</a:t>
            </a:r>
            <a:endParaRPr/>
          </a:p>
          <a:p>
            <a:r>
              <a:rPr lang="en-US" sz="2000" spc="-1">
                <a:latin typeface="Arial"/>
              </a:rPr>
              <a:t>And the energy amounted to 3.8*10^22 Joules.</a:t>
            </a:r>
            <a:endParaRPr/>
          </a:p>
          <a:p>
            <a:endParaRPr/>
          </a:p>
          <a:p>
            <a:endParaRPr/>
          </a:p>
          <a:p>
            <a:r>
              <a:rPr lang="en-US" sz="2000" spc="-1">
                <a:latin typeface="Arial"/>
              </a:rPr>
              <a:t>Now from the scale of the units we can see here we are in the same order of magnitude, taking the longer years into account. We have yet to calculate the radiative forcing, and what causes the radiative imbalance.</a:t>
            </a:r>
            <a:endParaRPr/>
          </a:p>
          <a:p>
            <a:endParaRPr/>
          </a:p>
        </p:txBody>
      </p:sp>
    </p:spTree>
    <p:extLst>
      <p:ext uri="{BB962C8B-B14F-4D97-AF65-F5344CB8AC3E}">
        <p14:creationId xmlns:p14="http://schemas.microsoft.com/office/powerpoint/2010/main" val="1759420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fld id="{ECE16CF8-2CC8-4B44-B9E0-8B7C274743DF}" type="slidenum">
              <a:rPr lang="en-US" sz="1300" spc="-1">
                <a:latin typeface="Arial"/>
              </a:rPr>
              <a:t>40</a:t>
            </a:fld>
            <a:endParaRPr/>
          </a:p>
        </p:txBody>
      </p:sp>
      <p:sp>
        <p:nvSpPr>
          <p:cNvPr id="323"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53061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fld id="{4E7774A4-2857-4EDB-A698-70C428C358EB}" type="slidenum">
              <a:rPr lang="en-US" sz="1300" spc="-1">
                <a:latin typeface="Arial"/>
              </a:rPr>
              <a:t>42</a:t>
            </a:fld>
            <a:endParaRPr/>
          </a:p>
        </p:txBody>
      </p:sp>
      <p:sp>
        <p:nvSpPr>
          <p:cNvPr id="325"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199285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3"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21954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5"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11502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731880" y="4560480"/>
            <a:ext cx="5851440" cy="4319640"/>
          </a:xfrm>
          <a:prstGeom prst="rect">
            <a:avLst/>
          </a:prstGeom>
        </p:spPr>
        <p:txBody>
          <a:bodyPr lIns="0" tIns="0" rIns="0" bIns="0"/>
          <a:lstStyle/>
          <a:p>
            <a:r>
              <a:rPr lang="en-US" sz="2000" spc="-1">
                <a:latin typeface="Arial"/>
              </a:rPr>
              <a:t>A further noteworthy article in this context:  https://www.washingtonpost.com/news/energy-environment/wp/2015/03/10/floridas-ban-of-the-term-climate-change-is-straight-out-of-the-bush-playbook/</a:t>
            </a:r>
            <a:endParaRPr/>
          </a:p>
        </p:txBody>
      </p:sp>
    </p:spTree>
    <p:extLst>
      <p:ext uri="{BB962C8B-B14F-4D97-AF65-F5344CB8AC3E}">
        <p14:creationId xmlns:p14="http://schemas.microsoft.com/office/powerpoint/2010/main" val="272097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731880" y="4560480"/>
            <a:ext cx="5851440" cy="4319640"/>
          </a:xfrm>
          <a:prstGeom prst="rect">
            <a:avLst/>
          </a:prstGeom>
        </p:spPr>
        <p:txBody>
          <a:bodyPr lIns="0" tIns="0" rIns="0" bIns="0"/>
          <a:lstStyle/>
          <a:p>
            <a:r>
              <a:rPr lang="en-US" sz="2000" spc="-1">
                <a:latin typeface="Arial"/>
              </a:rPr>
              <a:t>A further noteworthy article in this context:  https://www.washingtonpost.com/news/energy-environment/wp/2015/03/10/floridas-ban-of-the-term-climate-change-is-straight-out-of-the-bush-playbook/</a:t>
            </a:r>
            <a:endParaRPr/>
          </a:p>
        </p:txBody>
      </p:sp>
    </p:spTree>
    <p:extLst>
      <p:ext uri="{BB962C8B-B14F-4D97-AF65-F5344CB8AC3E}">
        <p14:creationId xmlns:p14="http://schemas.microsoft.com/office/powerpoint/2010/main" val="87186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Note: But what about rainfall isn't rainfall a good indicator of climate change, too?</a:t>
            </a:r>
            <a:endParaRPr/>
          </a:p>
          <a:p>
            <a:endParaRPr/>
          </a:p>
          <a:p>
            <a:r>
              <a:rPr lang="en-US" sz="2000" spc="-1">
                <a:latin typeface="Arial"/>
              </a:rPr>
              <a:t>Yes and no: Global average rainfall less certain than temperatures, sea level, and mnay of the other observations. </a:t>
            </a:r>
            <a:endParaRPr/>
          </a:p>
          <a:p>
            <a:r>
              <a:rPr lang="en-US" sz="2000" spc="-1">
                <a:latin typeface="Arial"/>
              </a:rPr>
              <a:t>That is because the precipitation change is not</a:t>
            </a:r>
            <a:endParaRPr/>
          </a:p>
          <a:p>
            <a:r>
              <a:rPr lang="en-US" sz="2000" spc="-1">
                <a:latin typeface="Arial"/>
              </a:rPr>
              <a:t>Only positive but also negative in some regions.</a:t>
            </a:r>
            <a:endParaRPr/>
          </a:p>
          <a:p>
            <a:endParaRPr/>
          </a:p>
          <a:p>
            <a:r>
              <a:rPr lang="en-US" sz="2000" spc="-1">
                <a:latin typeface="Arial"/>
              </a:rPr>
              <a:t>Variables with  only one possible sign in the change are clearer global average indicators.</a:t>
            </a:r>
            <a:endParaRPr/>
          </a:p>
          <a:p>
            <a:endParaRPr/>
          </a:p>
        </p:txBody>
      </p:sp>
    </p:spTree>
    <p:extLst>
      <p:ext uri="{BB962C8B-B14F-4D97-AF65-F5344CB8AC3E}">
        <p14:creationId xmlns:p14="http://schemas.microsoft.com/office/powerpoint/2010/main" val="161266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Note: But what about rainfall isn't rainfall a good indicator of climate change, too?</a:t>
            </a:r>
            <a:endParaRPr/>
          </a:p>
          <a:p>
            <a:endParaRPr/>
          </a:p>
          <a:p>
            <a:r>
              <a:rPr lang="en-US" sz="2000" spc="-1">
                <a:latin typeface="Arial"/>
              </a:rPr>
              <a:t>Yes and no: Global average rainfall less certain than temperatures, sea level, and mnay of the other observations. </a:t>
            </a:r>
            <a:endParaRPr/>
          </a:p>
          <a:p>
            <a:r>
              <a:rPr lang="en-US" sz="2000" spc="-1">
                <a:latin typeface="Arial"/>
              </a:rPr>
              <a:t>That is because the precipitation change is not</a:t>
            </a:r>
            <a:endParaRPr/>
          </a:p>
          <a:p>
            <a:r>
              <a:rPr lang="en-US" sz="2000" spc="-1">
                <a:latin typeface="Arial"/>
              </a:rPr>
              <a:t>Only positive but also negative in some regions.</a:t>
            </a:r>
            <a:endParaRPr/>
          </a:p>
          <a:p>
            <a:endParaRPr/>
          </a:p>
          <a:p>
            <a:r>
              <a:rPr lang="en-US" sz="2000" spc="-1">
                <a:latin typeface="Arial"/>
              </a:rPr>
              <a:t>Variables with  only one possible sign in the change are clearer global average indicators.</a:t>
            </a:r>
            <a:endParaRPr/>
          </a:p>
          <a:p>
            <a:endParaRPr/>
          </a:p>
        </p:txBody>
      </p:sp>
    </p:spTree>
    <p:extLst>
      <p:ext uri="{BB962C8B-B14F-4D97-AF65-F5344CB8AC3E}">
        <p14:creationId xmlns:p14="http://schemas.microsoft.com/office/powerpoint/2010/main" val="346890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4143240" y="9120240"/>
            <a:ext cx="3170520" cy="47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fld id="{63F5A0BF-2667-4049-BE4D-C7802BF6FDE8}" type="slidenum">
              <a:rPr lang="en-US" sz="1300" spc="-1">
                <a:latin typeface="Arial"/>
              </a:rPr>
              <a:t>19</a:t>
            </a:fld>
            <a:endParaRPr/>
          </a:p>
        </p:txBody>
      </p:sp>
      <p:sp>
        <p:nvSpPr>
          <p:cNvPr id="301" name="TextShape 2"/>
          <p:cNvSpPr txBox="1"/>
          <p:nvPr/>
        </p:nvSpPr>
        <p:spPr>
          <a:xfrm>
            <a:off x="731880" y="4560480"/>
            <a:ext cx="5851440" cy="4319640"/>
          </a:xfrm>
          <a:prstGeom prst="rect">
            <a:avLst/>
          </a:prstGeom>
          <a:noFill/>
          <a:ln>
            <a:noFill/>
          </a:ln>
        </p:spPr>
      </p:sp>
    </p:spTree>
    <p:extLst>
      <p:ext uri="{BB962C8B-B14F-4D97-AF65-F5344CB8AC3E}">
        <p14:creationId xmlns:p14="http://schemas.microsoft.com/office/powerpoint/2010/main" val="248612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110" name="PlaceHolder 2"/>
          <p:cNvSpPr>
            <a:spLocks noGrp="1"/>
          </p:cNvSpPr>
          <p:nvPr>
            <p:ph type="body"/>
          </p:nvPr>
        </p:nvSpPr>
        <p:spPr>
          <a:xfrm>
            <a:off x="612720" y="1600200"/>
            <a:ext cx="8152560" cy="2143800"/>
          </a:xfrm>
          <a:prstGeom prst="rect">
            <a:avLst/>
          </a:prstGeom>
        </p:spPr>
        <p:txBody>
          <a:bodyPr lIns="0" tIns="0" rIns="0" bIns="0"/>
          <a:lstStyle/>
          <a:p>
            <a:endParaRPr/>
          </a:p>
        </p:txBody>
      </p:sp>
      <p:sp>
        <p:nvSpPr>
          <p:cNvPr id="111" name="PlaceHolder 3"/>
          <p:cNvSpPr>
            <a:spLocks noGrp="1"/>
          </p:cNvSpPr>
          <p:nvPr>
            <p:ph type="body"/>
          </p:nvPr>
        </p:nvSpPr>
        <p:spPr>
          <a:xfrm>
            <a:off x="612720" y="3948120"/>
            <a:ext cx="8152560" cy="2143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612720" y="1600200"/>
            <a:ext cx="3978360" cy="2143800"/>
          </a:xfrm>
          <a:prstGeom prst="rect">
            <a:avLst/>
          </a:prstGeom>
        </p:spPr>
        <p:txBody>
          <a:bodyPr lIns="0" tIns="0" rIns="0" bIns="0"/>
          <a:lstStyle/>
          <a:p>
            <a:endParaRPr/>
          </a:p>
        </p:txBody>
      </p:sp>
      <p:sp>
        <p:nvSpPr>
          <p:cNvPr id="114" name="PlaceHolder 3"/>
          <p:cNvSpPr>
            <a:spLocks noGrp="1"/>
          </p:cNvSpPr>
          <p:nvPr>
            <p:ph type="body"/>
          </p:nvPr>
        </p:nvSpPr>
        <p:spPr>
          <a:xfrm>
            <a:off x="4790520" y="1600200"/>
            <a:ext cx="3978360" cy="2143800"/>
          </a:xfrm>
          <a:prstGeom prst="rect">
            <a:avLst/>
          </a:prstGeom>
        </p:spPr>
        <p:txBody>
          <a:bodyPr lIns="0" tIns="0" rIns="0" bIns="0"/>
          <a:lstStyle/>
          <a:p>
            <a:endParaRPr/>
          </a:p>
        </p:txBody>
      </p:sp>
      <p:sp>
        <p:nvSpPr>
          <p:cNvPr id="115" name="PlaceHolder 4"/>
          <p:cNvSpPr>
            <a:spLocks noGrp="1"/>
          </p:cNvSpPr>
          <p:nvPr>
            <p:ph type="body"/>
          </p:nvPr>
        </p:nvSpPr>
        <p:spPr>
          <a:xfrm>
            <a:off x="4790520" y="3948120"/>
            <a:ext cx="3978360" cy="2143800"/>
          </a:xfrm>
          <a:prstGeom prst="rect">
            <a:avLst/>
          </a:prstGeom>
        </p:spPr>
        <p:txBody>
          <a:bodyPr lIns="0" tIns="0" rIns="0" bIns="0"/>
          <a:lstStyle/>
          <a:p>
            <a:endParaRPr/>
          </a:p>
        </p:txBody>
      </p:sp>
      <p:sp>
        <p:nvSpPr>
          <p:cNvPr id="116" name="PlaceHolder 5"/>
          <p:cNvSpPr>
            <a:spLocks noGrp="1"/>
          </p:cNvSpPr>
          <p:nvPr>
            <p:ph type="body"/>
          </p:nvPr>
        </p:nvSpPr>
        <p:spPr>
          <a:xfrm>
            <a:off x="612720" y="3948120"/>
            <a:ext cx="3978360" cy="2143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118" name="PlaceHolder 2"/>
          <p:cNvSpPr>
            <a:spLocks noGrp="1"/>
          </p:cNvSpPr>
          <p:nvPr>
            <p:ph type="body"/>
          </p:nvPr>
        </p:nvSpPr>
        <p:spPr>
          <a:xfrm>
            <a:off x="612720" y="1600200"/>
            <a:ext cx="8152560" cy="4494960"/>
          </a:xfrm>
          <a:prstGeom prst="rect">
            <a:avLst/>
          </a:prstGeom>
        </p:spPr>
        <p:txBody>
          <a:bodyPr lIns="0" tIns="0" rIns="0" bIns="0"/>
          <a:lstStyle/>
          <a:p>
            <a:endParaRPr/>
          </a:p>
        </p:txBody>
      </p:sp>
      <p:sp>
        <p:nvSpPr>
          <p:cNvPr id="119" name="PlaceHolder 3"/>
          <p:cNvSpPr>
            <a:spLocks noGrp="1"/>
          </p:cNvSpPr>
          <p:nvPr>
            <p:ph type="body"/>
          </p:nvPr>
        </p:nvSpPr>
        <p:spPr>
          <a:xfrm>
            <a:off x="612720" y="1600200"/>
            <a:ext cx="8152560" cy="4494960"/>
          </a:xfrm>
          <a:prstGeom prst="rect">
            <a:avLst/>
          </a:prstGeom>
        </p:spPr>
        <p:txBody>
          <a:bodyPr lIns="0" tIns="0" rIns="0" bIns="0"/>
          <a:lstStyle/>
          <a:p>
            <a:endParaRPr/>
          </a:p>
        </p:txBody>
      </p:sp>
      <p:pic>
        <p:nvPicPr>
          <p:cNvPr id="120" name="Picture 119"/>
          <p:cNvPicPr/>
          <p:nvPr/>
        </p:nvPicPr>
        <p:blipFill>
          <a:blip r:embed="rId2"/>
          <a:stretch/>
        </p:blipFill>
        <p:spPr>
          <a:xfrm>
            <a:off x="1871280" y="1600200"/>
            <a:ext cx="5635440" cy="4494960"/>
          </a:xfrm>
          <a:prstGeom prst="rect">
            <a:avLst/>
          </a:prstGeom>
          <a:ln>
            <a:noFill/>
          </a:ln>
        </p:spPr>
      </p:pic>
      <p:pic>
        <p:nvPicPr>
          <p:cNvPr id="121" name="Picture 120"/>
          <p:cNvPicPr/>
          <p:nvPr/>
        </p:nvPicPr>
        <p:blipFill>
          <a:blip r:embed="rId2"/>
          <a:stretch/>
        </p:blipFill>
        <p:spPr>
          <a:xfrm>
            <a:off x="1871280" y="1600200"/>
            <a:ext cx="5635440" cy="44949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89" name="PlaceHolder 2"/>
          <p:cNvSpPr>
            <a:spLocks noGrp="1"/>
          </p:cNvSpPr>
          <p:nvPr>
            <p:ph type="subTitle"/>
          </p:nvPr>
        </p:nvSpPr>
        <p:spPr>
          <a:xfrm>
            <a:off x="612720" y="1600200"/>
            <a:ext cx="8152560" cy="44949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91" name="PlaceHolder 2"/>
          <p:cNvSpPr>
            <a:spLocks noGrp="1"/>
          </p:cNvSpPr>
          <p:nvPr>
            <p:ph type="body"/>
          </p:nvPr>
        </p:nvSpPr>
        <p:spPr>
          <a:xfrm>
            <a:off x="612720" y="1600200"/>
            <a:ext cx="8152560" cy="4494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612720" y="1600200"/>
            <a:ext cx="3978360" cy="4494960"/>
          </a:xfrm>
          <a:prstGeom prst="rect">
            <a:avLst/>
          </a:prstGeom>
        </p:spPr>
        <p:txBody>
          <a:bodyPr lIns="0" tIns="0" rIns="0" bIns="0"/>
          <a:lstStyle/>
          <a:p>
            <a:endParaRPr/>
          </a:p>
        </p:txBody>
      </p:sp>
      <p:sp>
        <p:nvSpPr>
          <p:cNvPr id="94" name="PlaceHolder 3"/>
          <p:cNvSpPr>
            <a:spLocks noGrp="1"/>
          </p:cNvSpPr>
          <p:nvPr>
            <p:ph type="body"/>
          </p:nvPr>
        </p:nvSpPr>
        <p:spPr>
          <a:xfrm>
            <a:off x="4790520" y="1600200"/>
            <a:ext cx="3978360" cy="4494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12720" y="228600"/>
            <a:ext cx="8152560" cy="4590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98" name="PlaceHolder 2"/>
          <p:cNvSpPr>
            <a:spLocks noGrp="1"/>
          </p:cNvSpPr>
          <p:nvPr>
            <p:ph type="body"/>
          </p:nvPr>
        </p:nvSpPr>
        <p:spPr>
          <a:xfrm>
            <a:off x="612720" y="1600200"/>
            <a:ext cx="3978360" cy="2143800"/>
          </a:xfrm>
          <a:prstGeom prst="rect">
            <a:avLst/>
          </a:prstGeom>
        </p:spPr>
        <p:txBody>
          <a:bodyPr lIns="0" tIns="0" rIns="0" bIns="0"/>
          <a:lstStyle/>
          <a:p>
            <a:endParaRPr/>
          </a:p>
        </p:txBody>
      </p:sp>
      <p:sp>
        <p:nvSpPr>
          <p:cNvPr id="99" name="PlaceHolder 3"/>
          <p:cNvSpPr>
            <a:spLocks noGrp="1"/>
          </p:cNvSpPr>
          <p:nvPr>
            <p:ph type="body"/>
          </p:nvPr>
        </p:nvSpPr>
        <p:spPr>
          <a:xfrm>
            <a:off x="612720" y="3948120"/>
            <a:ext cx="3978360" cy="2143800"/>
          </a:xfrm>
          <a:prstGeom prst="rect">
            <a:avLst/>
          </a:prstGeom>
        </p:spPr>
        <p:txBody>
          <a:bodyPr lIns="0" tIns="0" rIns="0" bIns="0"/>
          <a:lstStyle/>
          <a:p>
            <a:endParaRPr/>
          </a:p>
        </p:txBody>
      </p:sp>
      <p:sp>
        <p:nvSpPr>
          <p:cNvPr id="100" name="PlaceHolder 4"/>
          <p:cNvSpPr>
            <a:spLocks noGrp="1"/>
          </p:cNvSpPr>
          <p:nvPr>
            <p:ph type="body"/>
          </p:nvPr>
        </p:nvSpPr>
        <p:spPr>
          <a:xfrm>
            <a:off x="4790520" y="1600200"/>
            <a:ext cx="3978360" cy="4494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102" name="PlaceHolder 2"/>
          <p:cNvSpPr>
            <a:spLocks noGrp="1"/>
          </p:cNvSpPr>
          <p:nvPr>
            <p:ph type="body"/>
          </p:nvPr>
        </p:nvSpPr>
        <p:spPr>
          <a:xfrm>
            <a:off x="612720" y="1600200"/>
            <a:ext cx="3978360" cy="4494960"/>
          </a:xfrm>
          <a:prstGeom prst="rect">
            <a:avLst/>
          </a:prstGeom>
        </p:spPr>
        <p:txBody>
          <a:bodyPr lIns="0" tIns="0" rIns="0" bIns="0"/>
          <a:lstStyle/>
          <a:p>
            <a:endParaRPr/>
          </a:p>
        </p:txBody>
      </p:sp>
      <p:sp>
        <p:nvSpPr>
          <p:cNvPr id="103" name="PlaceHolder 3"/>
          <p:cNvSpPr>
            <a:spLocks noGrp="1"/>
          </p:cNvSpPr>
          <p:nvPr>
            <p:ph type="body"/>
          </p:nvPr>
        </p:nvSpPr>
        <p:spPr>
          <a:xfrm>
            <a:off x="4790520" y="1600200"/>
            <a:ext cx="3978360" cy="2143800"/>
          </a:xfrm>
          <a:prstGeom prst="rect">
            <a:avLst/>
          </a:prstGeom>
        </p:spPr>
        <p:txBody>
          <a:bodyPr lIns="0" tIns="0" rIns="0" bIns="0"/>
          <a:lstStyle/>
          <a:p>
            <a:endParaRPr/>
          </a:p>
        </p:txBody>
      </p:sp>
      <p:sp>
        <p:nvSpPr>
          <p:cNvPr id="104" name="PlaceHolder 4"/>
          <p:cNvSpPr>
            <a:spLocks noGrp="1"/>
          </p:cNvSpPr>
          <p:nvPr>
            <p:ph type="body"/>
          </p:nvPr>
        </p:nvSpPr>
        <p:spPr>
          <a:xfrm>
            <a:off x="4790520" y="3948120"/>
            <a:ext cx="3978360" cy="2143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12720" y="228600"/>
            <a:ext cx="8152560" cy="990000"/>
          </a:xfrm>
          <a:prstGeom prst="rect">
            <a:avLst/>
          </a:prstGeom>
        </p:spPr>
        <p:txBody>
          <a:bodyPr lIns="0" tIns="0" rIns="0" bIns="0" anchor="ctr"/>
          <a:lstStyle/>
          <a:p>
            <a:pPr algn="ctr"/>
            <a:endParaRPr/>
          </a:p>
        </p:txBody>
      </p:sp>
      <p:sp>
        <p:nvSpPr>
          <p:cNvPr id="106" name="PlaceHolder 2"/>
          <p:cNvSpPr>
            <a:spLocks noGrp="1"/>
          </p:cNvSpPr>
          <p:nvPr>
            <p:ph type="body"/>
          </p:nvPr>
        </p:nvSpPr>
        <p:spPr>
          <a:xfrm>
            <a:off x="612720" y="1600200"/>
            <a:ext cx="3978360" cy="2143800"/>
          </a:xfrm>
          <a:prstGeom prst="rect">
            <a:avLst/>
          </a:prstGeom>
        </p:spPr>
        <p:txBody>
          <a:bodyPr lIns="0" tIns="0" rIns="0" bIns="0"/>
          <a:lstStyle/>
          <a:p>
            <a:endParaRPr/>
          </a:p>
        </p:txBody>
      </p:sp>
      <p:sp>
        <p:nvSpPr>
          <p:cNvPr id="107" name="PlaceHolder 3"/>
          <p:cNvSpPr>
            <a:spLocks noGrp="1"/>
          </p:cNvSpPr>
          <p:nvPr>
            <p:ph type="body"/>
          </p:nvPr>
        </p:nvSpPr>
        <p:spPr>
          <a:xfrm>
            <a:off x="4790520" y="1600200"/>
            <a:ext cx="3978360" cy="2143800"/>
          </a:xfrm>
          <a:prstGeom prst="rect">
            <a:avLst/>
          </a:prstGeom>
        </p:spPr>
        <p:txBody>
          <a:bodyPr lIns="0" tIns="0" rIns="0" bIns="0"/>
          <a:lstStyle/>
          <a:p>
            <a:endParaRPr/>
          </a:p>
        </p:txBody>
      </p:sp>
      <p:sp>
        <p:nvSpPr>
          <p:cNvPr id="108" name="PlaceHolder 4"/>
          <p:cNvSpPr>
            <a:spLocks noGrp="1"/>
          </p:cNvSpPr>
          <p:nvPr>
            <p:ph type="body"/>
          </p:nvPr>
        </p:nvSpPr>
        <p:spPr>
          <a:xfrm>
            <a:off x="612720" y="3948120"/>
            <a:ext cx="8152560" cy="2143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83" name="CustomShape 1"/>
          <p:cNvSpPr/>
          <p:nvPr/>
        </p:nvSpPr>
        <p:spPr>
          <a:xfrm>
            <a:off x="0" y="1234440"/>
            <a:ext cx="9143280" cy="31932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4" name="CustomShape 2"/>
          <p:cNvSpPr/>
          <p:nvPr/>
        </p:nvSpPr>
        <p:spPr>
          <a:xfrm>
            <a:off x="0" y="1280160"/>
            <a:ext cx="532800" cy="227880"/>
          </a:xfrm>
          <a:prstGeom prst="rect">
            <a:avLst/>
          </a:prstGeom>
          <a:solidFill>
            <a:srgbClr val="438086"/>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5" name="CustomShape 3"/>
          <p:cNvSpPr/>
          <p:nvPr/>
        </p:nvSpPr>
        <p:spPr>
          <a:xfrm>
            <a:off x="590400" y="1280160"/>
            <a:ext cx="8552880" cy="227880"/>
          </a:xfrm>
          <a:prstGeom prst="rect">
            <a:avLst/>
          </a:prstGeom>
          <a:solidFill>
            <a:srgbClr val="53548A"/>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6"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87"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nvironment.yale.edu/poe/v201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ca2014.globalchange.gov/"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climatecentral.org/gallery/graphics/the-10-hottest-years-on-record"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nsidc.org/arcticseaicenews/charctic-interactive-sea-ice-graph/" TargetMode="Externa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nvironment.yale.edu/poe/v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304920" y="4495680"/>
            <a:ext cx="8457480" cy="14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r>
              <a:rPr lang="en-US" sz="4400" strike="noStrike" cap="all" spc="-1">
                <a:solidFill>
                  <a:srgbClr val="3E3F67"/>
                </a:solidFill>
                <a:uFill>
                  <a:solidFill>
                    <a:srgbClr val="FFFFFF"/>
                  </a:solidFill>
                </a:uFill>
                <a:latin typeface="Tw Cen MT"/>
              </a:rPr>
              <a:t>Climate Change</a:t>
            </a:r>
            <a:endParaRPr/>
          </a:p>
        </p:txBody>
      </p:sp>
      <p:sp>
        <p:nvSpPr>
          <p:cNvPr id="128" name="CustomShape 2"/>
          <p:cNvSpPr/>
          <p:nvPr/>
        </p:nvSpPr>
        <p:spPr>
          <a:xfrm>
            <a:off x="2362320" y="6095880"/>
            <a:ext cx="6323760" cy="68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2600" strike="noStrike" spc="-1" dirty="0">
                <a:solidFill>
                  <a:srgbClr val="000000"/>
                </a:solidFill>
                <a:uFill>
                  <a:solidFill>
                    <a:srgbClr val="FFFFFF"/>
                  </a:solidFill>
                </a:uFill>
                <a:latin typeface="Tw Cen MT"/>
              </a:rPr>
              <a:t>Oliver Elison Timm ATM 306 Fall </a:t>
            </a:r>
            <a:r>
              <a:rPr lang="en-US" sz="2600" strike="noStrike" spc="-1" dirty="0" smtClean="0">
                <a:solidFill>
                  <a:srgbClr val="000000"/>
                </a:solidFill>
                <a:uFill>
                  <a:solidFill>
                    <a:srgbClr val="FFFFFF"/>
                  </a:solidFill>
                </a:uFill>
                <a:latin typeface="Tw Cen MT"/>
              </a:rPr>
              <a:t>2016</a:t>
            </a:r>
            <a:endParaRPr dirty="0"/>
          </a:p>
        </p:txBody>
      </p:sp>
      <p:sp>
        <p:nvSpPr>
          <p:cNvPr id="129" name="CustomShape 3"/>
          <p:cNvSpPr/>
          <p:nvPr/>
        </p:nvSpPr>
        <p:spPr>
          <a:xfrm>
            <a:off x="76320" y="6248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FFFFFF"/>
                </a:solidFill>
                <a:uFill>
                  <a:solidFill>
                    <a:srgbClr val="FFFFFF"/>
                  </a:solidFill>
                </a:uFill>
                <a:latin typeface="Tw Cen MT"/>
                <a:ea typeface="DejaVu Sans"/>
              </a:rPr>
              <a:t>Lecture 7</a:t>
            </a:r>
            <a:endParaRPr/>
          </a:p>
        </p:txBody>
      </p:sp>
      <p:sp>
        <p:nvSpPr>
          <p:cNvPr id="130" name="TextShape 4"/>
          <p:cNvSpPr txBox="1"/>
          <p:nvPr/>
        </p:nvSpPr>
        <p:spPr>
          <a:xfrm>
            <a:off x="1253520" y="1834920"/>
            <a:ext cx="6811560" cy="2369160"/>
          </a:xfrm>
          <a:prstGeom prst="rect">
            <a:avLst/>
          </a:prstGeom>
          <a:noFill/>
          <a:ln>
            <a:noFill/>
          </a:ln>
        </p:spPr>
        <p:txBody>
          <a:bodyPr lIns="90000" tIns="45000" rIns="90000" bIns="45000"/>
          <a:lstStyle/>
          <a:p>
            <a:r>
              <a:rPr lang="en-US" sz="3200" b="1" spc="-1" dirty="0" smtClean="0">
                <a:latin typeface="Arial"/>
              </a:rPr>
              <a:t>Indicators of climate change, causes of climate change &amp; </a:t>
            </a:r>
            <a:endParaRPr dirty="0" smtClean="0"/>
          </a:p>
          <a:p>
            <a:r>
              <a:rPr lang="en-US" sz="3200" b="1" spc="-1" dirty="0" smtClean="0">
                <a:latin typeface="Arial"/>
              </a:rPr>
              <a:t>modeling of future climate change</a:t>
            </a:r>
            <a:endParaRPr dirty="0" smtClean="0"/>
          </a:p>
          <a:p>
            <a:r>
              <a:rPr lang="en-US" sz="3200" b="1" spc="-1" dirty="0" smtClean="0">
                <a:latin typeface="Arial"/>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2"/>
          <p:cNvSpPr/>
          <p:nvPr/>
        </p:nvSpPr>
        <p:spPr>
          <a:xfrm>
            <a:off x="1057523" y="4708785"/>
            <a:ext cx="74264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800" spc="-1" dirty="0">
                <a:latin typeface="Arial"/>
              </a:rPr>
              <a:t>Across all age groups, fewer US citizens accept global warming now than five years ago. Data taken from Pew Research (2011).</a:t>
            </a:r>
            <a:endParaRPr dirty="0"/>
          </a:p>
        </p:txBody>
      </p:sp>
      <p:sp>
        <p:nvSpPr>
          <p:cNvPr id="2" name="TextBox 1"/>
          <p:cNvSpPr txBox="1"/>
          <p:nvPr/>
        </p:nvSpPr>
        <p:spPr>
          <a:xfrm>
            <a:off x="815010" y="5846766"/>
            <a:ext cx="67784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More information shown by state (county level) can be found at </a:t>
            </a:r>
            <a:br>
              <a:rPr lang="en-US" dirty="0" smtClean="0"/>
            </a:br>
            <a:r>
              <a:rPr lang="en-US" dirty="0" smtClean="0">
                <a:hlinkClick r:id="rId3"/>
              </a:rPr>
              <a:t>Yale’s “Climate Opinion Maps (2014)”</a:t>
            </a:r>
            <a:endParaRPr lang="en-US" dirty="0"/>
          </a:p>
        </p:txBody>
      </p:sp>
      <p:pic>
        <p:nvPicPr>
          <p:cNvPr id="3" name="Picture 2"/>
          <p:cNvPicPr>
            <a:picLocks noChangeAspect="1"/>
          </p:cNvPicPr>
          <p:nvPr/>
        </p:nvPicPr>
        <p:blipFill>
          <a:blip r:embed="rId4"/>
          <a:stretch>
            <a:fillRect/>
          </a:stretch>
        </p:blipFill>
        <p:spPr>
          <a:xfrm>
            <a:off x="249819" y="167730"/>
            <a:ext cx="8894181" cy="5354477"/>
          </a:xfrm>
          <a:prstGeom prst="rect">
            <a:avLst/>
          </a:prstGeom>
        </p:spPr>
      </p:pic>
    </p:spTree>
    <p:extLst>
      <p:ext uri="{BB962C8B-B14F-4D97-AF65-F5344CB8AC3E}">
        <p14:creationId xmlns:p14="http://schemas.microsoft.com/office/powerpoint/2010/main" val="211174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577566" y="280349"/>
            <a:ext cx="8314793" cy="1001880"/>
          </a:xfrm>
          <a:prstGeom prst="rect">
            <a:avLst/>
          </a:prstGeom>
          <a:noFill/>
          <a:ln>
            <a:noFill/>
          </a:ln>
        </p:spPr>
        <p:txBody>
          <a:bodyPr lIns="90000" tIns="45000" rIns="90000" bIns="45000"/>
          <a:lstStyle/>
          <a:p>
            <a:pPr algn="ctr"/>
            <a:r>
              <a:rPr lang="en-US" sz="3200" spc="-1" dirty="0" smtClean="0">
                <a:latin typeface="Arial"/>
              </a:rPr>
              <a:t>Intergovernmental Panel on Climate Change (IPCC) </a:t>
            </a:r>
            <a:endParaRPr dirty="0"/>
          </a:p>
          <a:p>
            <a:endParaRPr dirty="0"/>
          </a:p>
        </p:txBody>
      </p:sp>
      <p:sp>
        <p:nvSpPr>
          <p:cNvPr id="139" name="TextShape 2"/>
          <p:cNvSpPr txBox="1"/>
          <p:nvPr/>
        </p:nvSpPr>
        <p:spPr>
          <a:xfrm>
            <a:off x="182879" y="1600200"/>
            <a:ext cx="8861729" cy="489204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smtClean="0">
                <a:latin typeface="Arial"/>
              </a:rPr>
              <a:t>The IPCC was stablished </a:t>
            </a:r>
            <a:r>
              <a:rPr lang="en-US" sz="2400" spc="-1" dirty="0">
                <a:latin typeface="Arial"/>
              </a:rPr>
              <a:t>by the United Nations Environment </a:t>
            </a:r>
            <a:r>
              <a:rPr lang="en-US" sz="2400" spc="-1" dirty="0" err="1">
                <a:latin typeface="Arial"/>
              </a:rPr>
              <a:t>Programme</a:t>
            </a:r>
            <a:r>
              <a:rPr lang="en-US" sz="2400" spc="-1" dirty="0">
                <a:latin typeface="Arial"/>
              </a:rPr>
              <a:t> (UNEP)
and the World Meteorological Organization (WMO) in 1988</a:t>
            </a:r>
            <a:endParaRPr dirty="0"/>
          </a:p>
          <a:p>
            <a:pPr marL="864000" lvl="1" indent="-324000">
              <a:buClr>
                <a:srgbClr val="FFFFFF"/>
              </a:buClr>
              <a:buSzPct val="75000"/>
              <a:buFont typeface="StarSymbol"/>
              <a:buChar char=""/>
            </a:pPr>
            <a:endParaRPr lang="en-US" sz="2400" i="1" spc="-1" dirty="0" smtClean="0">
              <a:latin typeface="Arial"/>
            </a:endParaRPr>
          </a:p>
          <a:p>
            <a:pPr marL="540000" lvl="1">
              <a:buClr>
                <a:srgbClr val="FFFFFF"/>
              </a:buClr>
              <a:buSzPct val="75000"/>
            </a:pPr>
            <a:r>
              <a:rPr lang="en-US" sz="2400" i="1" spc="-1" dirty="0" smtClean="0">
                <a:latin typeface="Arial"/>
              </a:rPr>
              <a:t>“[…] </a:t>
            </a:r>
            <a:r>
              <a:rPr lang="en-US" sz="2400" i="1" spc="-1" dirty="0">
                <a:latin typeface="Arial"/>
              </a:rPr>
              <a:t>to provide the world with a clear scientific view on the current state of knowledge in climate change and its potential environmental  and socio-economic impacts.”</a:t>
            </a:r>
            <a:endParaRPr dirty="0"/>
          </a:p>
          <a:p>
            <a:pPr marL="540000" lvl="1">
              <a:buClr>
                <a:srgbClr val="FFFFFF"/>
              </a:buClr>
              <a:buSzPct val="75000"/>
            </a:pPr>
            <a:r>
              <a:rPr lang="en-US" sz="1200" spc="-1" dirty="0">
                <a:latin typeface="Arial"/>
              </a:rPr>
              <a:t>(quote from the official IPPC web page ww.ipcc.ch retrieved Nov. 2015)</a:t>
            </a:r>
            <a:endParaRPr sz="1200" dirty="0"/>
          </a:p>
          <a:p>
            <a:pPr marL="864000" lvl="1" indent="-324000">
              <a:buClr>
                <a:srgbClr val="FFFFFF"/>
              </a:buClr>
              <a:buSzPct val="75000"/>
              <a:buFont typeface="StarSymbol"/>
              <a:buChar char=""/>
            </a:pPr>
            <a:r>
              <a:rPr lang="en-US" sz="2400" i="1" spc="-1" dirty="0">
                <a:latin typeface="Arial"/>
              </a:rPr>
              <a:t> </a:t>
            </a:r>
            <a:endParaRPr dirty="0"/>
          </a:p>
          <a:p>
            <a:pPr marL="432000" indent="-324000">
              <a:buClr>
                <a:srgbClr val="FFFFFF"/>
              </a:buClr>
              <a:buSzPct val="45000"/>
              <a:buFont typeface="StarSymbol"/>
              <a:buChar char=""/>
            </a:pPr>
            <a:r>
              <a:rPr lang="en-US" sz="2400" spc="-1" dirty="0">
                <a:latin typeface="Arial"/>
              </a:rPr>
              <a:t> </a:t>
            </a:r>
            <a:endParaRPr dirty="0"/>
          </a:p>
        </p:txBody>
      </p:sp>
    </p:spTree>
    <p:extLst>
      <p:ext uri="{BB962C8B-B14F-4D97-AF65-F5344CB8AC3E}">
        <p14:creationId xmlns:p14="http://schemas.microsoft.com/office/powerpoint/2010/main" val="48138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577566" y="280349"/>
            <a:ext cx="8314793" cy="1001880"/>
          </a:xfrm>
          <a:prstGeom prst="rect">
            <a:avLst/>
          </a:prstGeom>
          <a:noFill/>
          <a:ln>
            <a:noFill/>
          </a:ln>
        </p:spPr>
        <p:txBody>
          <a:bodyPr lIns="90000" tIns="45000" rIns="90000" bIns="45000"/>
          <a:lstStyle/>
          <a:p>
            <a:pPr algn="ctr"/>
            <a:r>
              <a:rPr lang="en-US" sz="3200" spc="-1" dirty="0" smtClean="0">
                <a:latin typeface="Arial"/>
              </a:rPr>
              <a:t>Intergovernmental Panel on Climate Change (IPCC) </a:t>
            </a:r>
            <a:endParaRPr dirty="0"/>
          </a:p>
          <a:p>
            <a:endParaRPr dirty="0"/>
          </a:p>
        </p:txBody>
      </p:sp>
      <p:pic>
        <p:nvPicPr>
          <p:cNvPr id="140" name="Picture 139"/>
          <p:cNvPicPr/>
          <p:nvPr/>
        </p:nvPicPr>
        <p:blipFill>
          <a:blip r:embed="rId2"/>
          <a:stretch/>
        </p:blipFill>
        <p:spPr>
          <a:xfrm>
            <a:off x="6035040" y="1711080"/>
            <a:ext cx="2857320" cy="3866760"/>
          </a:xfrm>
          <a:prstGeom prst="rect">
            <a:avLst/>
          </a:prstGeom>
          <a:ln>
            <a:noFill/>
          </a:ln>
        </p:spPr>
      </p:pic>
      <p:pic>
        <p:nvPicPr>
          <p:cNvPr id="5" name="Picture 4"/>
          <p:cNvPicPr>
            <a:picLocks noChangeAspect="1"/>
          </p:cNvPicPr>
          <p:nvPr/>
        </p:nvPicPr>
        <p:blipFill>
          <a:blip r:embed="rId3"/>
          <a:stretch>
            <a:fillRect/>
          </a:stretch>
        </p:blipFill>
        <p:spPr>
          <a:xfrm>
            <a:off x="178904" y="1711078"/>
            <a:ext cx="5856136" cy="4666427"/>
          </a:xfrm>
          <a:prstGeom prst="rect">
            <a:avLst/>
          </a:prstGeom>
        </p:spPr>
      </p:pic>
      <p:sp>
        <p:nvSpPr>
          <p:cNvPr id="2" name="Rectangle 1"/>
          <p:cNvSpPr/>
          <p:nvPr/>
        </p:nvSpPr>
        <p:spPr>
          <a:xfrm>
            <a:off x="417443" y="4065104"/>
            <a:ext cx="1292087" cy="1639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35040" y="1711078"/>
            <a:ext cx="2857319" cy="3866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06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577566" y="280349"/>
            <a:ext cx="8314793" cy="1001880"/>
          </a:xfrm>
          <a:prstGeom prst="rect">
            <a:avLst/>
          </a:prstGeom>
          <a:noFill/>
          <a:ln>
            <a:noFill/>
          </a:ln>
        </p:spPr>
        <p:txBody>
          <a:bodyPr lIns="90000" tIns="45000" rIns="90000" bIns="45000"/>
          <a:lstStyle/>
          <a:p>
            <a:pPr algn="ctr"/>
            <a:r>
              <a:rPr lang="en-US" sz="3200" spc="-1" dirty="0" smtClean="0">
                <a:latin typeface="Arial"/>
              </a:rPr>
              <a:t>Intergovernmental Panel on Climate Change (IPCC) </a:t>
            </a:r>
            <a:endParaRPr dirty="0"/>
          </a:p>
          <a:p>
            <a:endParaRPr dirty="0"/>
          </a:p>
        </p:txBody>
      </p:sp>
      <p:pic>
        <p:nvPicPr>
          <p:cNvPr id="140" name="Picture 139"/>
          <p:cNvPicPr/>
          <p:nvPr/>
        </p:nvPicPr>
        <p:blipFill>
          <a:blip r:embed="rId2"/>
          <a:stretch/>
        </p:blipFill>
        <p:spPr>
          <a:xfrm>
            <a:off x="6035040" y="1711080"/>
            <a:ext cx="2857320" cy="3866760"/>
          </a:xfrm>
          <a:prstGeom prst="rect">
            <a:avLst/>
          </a:prstGeom>
          <a:ln>
            <a:noFill/>
          </a:ln>
        </p:spPr>
      </p:pic>
      <p:sp>
        <p:nvSpPr>
          <p:cNvPr id="7" name="Rectangle 6"/>
          <p:cNvSpPr/>
          <p:nvPr/>
        </p:nvSpPr>
        <p:spPr>
          <a:xfrm>
            <a:off x="6035040" y="1711078"/>
            <a:ext cx="2857319" cy="3866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79927347"/>
              </p:ext>
            </p:extLst>
          </p:nvPr>
        </p:nvGraphicFramePr>
        <p:xfrm>
          <a:off x="683356" y="1711078"/>
          <a:ext cx="5003942" cy="3976687"/>
        </p:xfrm>
        <a:graphic>
          <a:graphicData uri="http://schemas.openxmlformats.org/drawingml/2006/table">
            <a:tbl>
              <a:tblPr/>
              <a:tblGrid>
                <a:gridCol w="5003942"/>
              </a:tblGrid>
              <a:tr h="3976687">
                <a:tc>
                  <a:txBody>
                    <a:bodyPr/>
                    <a:lstStyle/>
                    <a:p>
                      <a:pPr algn="l"/>
                      <a:r>
                        <a:rPr lang="en-US" sz="1600" dirty="0"/>
                        <a:t>More than 830 Authors and Review Editors from over 80 countries were selected to form the Author teams that produced the Fifth Assessment Report (AR5).They in turn drew on the work of over 1,000 Contributing Authors and about 2,000 expert reviewers who provided over 140,000 review comments. </a:t>
                      </a:r>
                      <a:br>
                        <a:rPr lang="en-US" sz="1600" dirty="0"/>
                      </a:br>
                      <a:r>
                        <a:rPr lang="en-US" sz="1600" dirty="0"/>
                        <a:t> </a:t>
                      </a:r>
                      <a:br>
                        <a:rPr lang="en-US" sz="1600" dirty="0"/>
                      </a:br>
                      <a:r>
                        <a:rPr lang="en-US" sz="1600" dirty="0"/>
                        <a:t> </a:t>
                      </a:r>
                      <a:br>
                        <a:rPr lang="en-US" sz="1600" dirty="0"/>
                      </a:br>
                      <a:r>
                        <a:rPr lang="en-US" sz="1600" dirty="0"/>
                        <a:t>For the Fourth Assessment Report (AR4) released in 2007, over 3,500 experts coming from more than 130 countries contributed to the report (+450 Lead Authors, +800 Contributing Authors, and +2,500 expert reviewers providing over 90,000 review comments). </a:t>
                      </a:r>
                    </a:p>
                  </a:txBody>
                  <a:tcPr marL="82710" marR="82710" marT="82710" marB="82710">
                    <a:lnL>
                      <a:noFill/>
                    </a:lnL>
                    <a:lnR>
                      <a:noFill/>
                    </a:lnR>
                    <a:lnT>
                      <a:noFill/>
                    </a:lnT>
                    <a:lnB>
                      <a:noFill/>
                    </a:lnB>
                  </a:tcPr>
                </a:tc>
              </a:tr>
            </a:tbl>
          </a:graphicData>
        </a:graphic>
      </p:graphicFrame>
      <p:sp>
        <p:nvSpPr>
          <p:cNvPr id="4" name="Rectangle 1"/>
          <p:cNvSpPr>
            <a:spLocks noChangeArrowheads="1"/>
          </p:cNvSpPr>
          <p:nvPr/>
        </p:nvSpPr>
        <p:spPr bwMode="auto">
          <a:xfrm>
            <a:off x="683427" y="17110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134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617760" y="822960"/>
            <a:ext cx="7886160" cy="1001880"/>
          </a:xfrm>
          <a:prstGeom prst="rect">
            <a:avLst/>
          </a:prstGeom>
          <a:noFill/>
          <a:ln>
            <a:noFill/>
          </a:ln>
        </p:spPr>
        <p:txBody>
          <a:bodyPr lIns="90000" tIns="45000" rIns="90000" bIns="45000"/>
          <a:lstStyle/>
          <a:p>
            <a:r>
              <a:rPr lang="en-US" sz="3200" spc="-1">
                <a:latin typeface="Arial"/>
              </a:rPr>
              <a:t>Observational evidence for climate change</a:t>
            </a:r>
            <a:endParaRPr/>
          </a:p>
          <a:p>
            <a:endParaRPr/>
          </a:p>
        </p:txBody>
      </p:sp>
      <p:sp>
        <p:nvSpPr>
          <p:cNvPr id="142" name="TextShape 2"/>
          <p:cNvSpPr txBox="1"/>
          <p:nvPr/>
        </p:nvSpPr>
        <p:spPr>
          <a:xfrm>
            <a:off x="182880" y="1600200"/>
            <a:ext cx="5728680" cy="489204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a:latin typeface="Arial"/>
              </a:rPr>
              <a:t>The fifth assessment report of working group 1 (AR5) was published 2013</a:t>
            </a:r>
            <a:endParaRPr dirty="0"/>
          </a:p>
          <a:p>
            <a:pPr marL="864000" lvl="1" indent="-324000">
              <a:buClr>
                <a:srgbClr val="FFFFFF"/>
              </a:buClr>
              <a:buSzPct val="75000"/>
              <a:buFont typeface="StarSymbol"/>
              <a:buChar char=""/>
            </a:pPr>
            <a:r>
              <a:rPr lang="en-US" sz="2400" spc="-1" dirty="0">
                <a:latin typeface="Arial"/>
              </a:rPr>
              <a:t> </a:t>
            </a:r>
            <a:endParaRPr dirty="0"/>
          </a:p>
          <a:p>
            <a:pPr marL="432000" indent="-324000">
              <a:buClr>
                <a:srgbClr val="FFFFFF"/>
              </a:buClr>
              <a:buSzPct val="45000"/>
              <a:buFont typeface="StarSymbol"/>
              <a:buChar char=""/>
            </a:pPr>
            <a:r>
              <a:rPr lang="en-US" sz="2400" spc="-1" dirty="0">
                <a:latin typeface="Arial"/>
              </a:rPr>
              <a:t> </a:t>
            </a:r>
            <a:endParaRPr dirty="0"/>
          </a:p>
          <a:p>
            <a:pPr marL="864000" lvl="1" indent="-324000">
              <a:buClr>
                <a:srgbClr val="FFFFFF"/>
              </a:buClr>
              <a:buSzPct val="75000"/>
              <a:buFont typeface="StarSymbol"/>
              <a:buChar char=""/>
            </a:pPr>
            <a:r>
              <a:rPr lang="en-US" sz="2400" spc="-1" dirty="0">
                <a:latin typeface="Arial"/>
              </a:rPr>
              <a:t> </a:t>
            </a:r>
            <a:endParaRPr dirty="0"/>
          </a:p>
          <a:p>
            <a:pPr marL="432000" indent="-324000">
              <a:buClr>
                <a:srgbClr val="FFFFFF"/>
              </a:buClr>
              <a:buSzPct val="45000"/>
              <a:buFont typeface="StarSymbol"/>
              <a:buChar char=""/>
            </a:pPr>
            <a:r>
              <a:rPr lang="en-US" sz="2400" spc="-1" dirty="0">
                <a:latin typeface="Arial"/>
              </a:rPr>
              <a:t> </a:t>
            </a:r>
            <a:endParaRPr dirty="0"/>
          </a:p>
        </p:txBody>
      </p:sp>
      <p:pic>
        <p:nvPicPr>
          <p:cNvPr id="143" name="Picture 142"/>
          <p:cNvPicPr/>
          <p:nvPr/>
        </p:nvPicPr>
        <p:blipFill>
          <a:blip r:embed="rId2"/>
          <a:stretch/>
        </p:blipFill>
        <p:spPr>
          <a:xfrm>
            <a:off x="6035040" y="1711080"/>
            <a:ext cx="2857320" cy="3866760"/>
          </a:xfrm>
          <a:prstGeom prst="rect">
            <a:avLst/>
          </a:prstGeom>
          <a:ln>
            <a:noFill/>
          </a:ln>
        </p:spPr>
      </p:pic>
      <p:sp>
        <p:nvSpPr>
          <p:cNvPr id="144" name="CustomShape 3"/>
          <p:cNvSpPr/>
          <p:nvPr/>
        </p:nvSpPr>
        <p:spPr>
          <a:xfrm>
            <a:off x="365760" y="2596320"/>
            <a:ext cx="5669280" cy="4023360"/>
          </a:xfrm>
          <a:custGeom>
            <a:avLst/>
            <a:gdLst/>
            <a:ahLst/>
            <a:cxnLst/>
            <a:rect l="0" t="0" r="r" b="b"/>
            <a:pathLst>
              <a:path w="15750" h="11178">
                <a:moveTo>
                  <a:pt x="7874" y="0"/>
                </a:moveTo>
                <a:lnTo>
                  <a:pt x="15749" y="11177"/>
                </a:lnTo>
                <a:lnTo>
                  <a:pt x="0" y="11177"/>
                </a:lnTo>
                <a:lnTo>
                  <a:pt x="7874" y="0"/>
                </a:lnTo>
              </a:path>
            </a:pathLst>
          </a:custGeom>
          <a:solidFill>
            <a:srgbClr val="FFFF99"/>
          </a:solidFill>
          <a:ln>
            <a:solidFill>
              <a:srgbClr val="3465A4"/>
            </a:solidFill>
          </a:ln>
        </p:spPr>
        <p:style>
          <a:lnRef idx="0">
            <a:scrgbClr r="0" g="0" b="0"/>
          </a:lnRef>
          <a:fillRef idx="0">
            <a:scrgbClr r="0" g="0" b="0"/>
          </a:fillRef>
          <a:effectRef idx="0">
            <a:scrgbClr r="0" g="0" b="0"/>
          </a:effectRef>
          <a:fontRef idx="minor"/>
        </p:style>
      </p:sp>
      <p:sp>
        <p:nvSpPr>
          <p:cNvPr id="145" name="Line 4"/>
          <p:cNvSpPr/>
          <p:nvPr/>
        </p:nvSpPr>
        <p:spPr>
          <a:xfrm>
            <a:off x="2011680" y="4297680"/>
            <a:ext cx="237744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146" name="Line 5"/>
          <p:cNvSpPr/>
          <p:nvPr/>
        </p:nvSpPr>
        <p:spPr>
          <a:xfrm>
            <a:off x="2690640" y="3278160"/>
            <a:ext cx="100584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147" name="TextShape 6"/>
          <p:cNvSpPr txBox="1"/>
          <p:nvPr/>
        </p:nvSpPr>
        <p:spPr>
          <a:xfrm>
            <a:off x="2854080" y="2926080"/>
            <a:ext cx="676080" cy="346320"/>
          </a:xfrm>
          <a:prstGeom prst="rect">
            <a:avLst/>
          </a:prstGeom>
          <a:noFill/>
          <a:ln>
            <a:noFill/>
          </a:ln>
        </p:spPr>
        <p:txBody>
          <a:bodyPr lIns="90000" tIns="45000" rIns="90000" bIns="45000"/>
          <a:lstStyle/>
          <a:p>
            <a:r>
              <a:rPr lang="en-US" sz="1800" spc="-1">
                <a:latin typeface="Arial"/>
              </a:rPr>
              <a:t>SPM</a:t>
            </a:r>
            <a:endParaRPr/>
          </a:p>
        </p:txBody>
      </p:sp>
      <p:sp>
        <p:nvSpPr>
          <p:cNvPr id="148" name="TextShape 7"/>
          <p:cNvSpPr txBox="1"/>
          <p:nvPr/>
        </p:nvSpPr>
        <p:spPr>
          <a:xfrm>
            <a:off x="2854080" y="3981960"/>
            <a:ext cx="525224" cy="346320"/>
          </a:xfrm>
          <a:prstGeom prst="rect">
            <a:avLst/>
          </a:prstGeom>
          <a:noFill/>
          <a:ln>
            <a:noFill/>
          </a:ln>
        </p:spPr>
        <p:txBody>
          <a:bodyPr lIns="90000" tIns="45000" rIns="90000" bIns="45000"/>
          <a:lstStyle/>
          <a:p>
            <a:r>
              <a:rPr lang="en-US" sz="1800" spc="-1" dirty="0">
                <a:latin typeface="Arial"/>
              </a:rPr>
              <a:t>TS</a:t>
            </a:r>
            <a:endParaRPr dirty="0"/>
          </a:p>
        </p:txBody>
      </p:sp>
      <p:sp>
        <p:nvSpPr>
          <p:cNvPr id="149" name="TextShape 8"/>
          <p:cNvSpPr txBox="1"/>
          <p:nvPr/>
        </p:nvSpPr>
        <p:spPr>
          <a:xfrm>
            <a:off x="2468880" y="5394960"/>
            <a:ext cx="1337808" cy="346320"/>
          </a:xfrm>
          <a:prstGeom prst="rect">
            <a:avLst/>
          </a:prstGeom>
          <a:noFill/>
          <a:ln>
            <a:noFill/>
          </a:ln>
        </p:spPr>
        <p:txBody>
          <a:bodyPr lIns="90000" tIns="45000" rIns="90000" bIns="45000"/>
          <a:lstStyle/>
          <a:p>
            <a:r>
              <a:rPr lang="en-US" sz="1800" spc="-1" dirty="0">
                <a:latin typeface="Arial"/>
              </a:rPr>
              <a:t>Full </a:t>
            </a:r>
            <a:r>
              <a:rPr lang="en-US" sz="1800" spc="-1" dirty="0" smtClean="0">
                <a:latin typeface="Arial"/>
              </a:rPr>
              <a:t>Report</a:t>
            </a:r>
            <a:endParaRPr dirty="0"/>
          </a:p>
        </p:txBody>
      </p:sp>
      <p:sp>
        <p:nvSpPr>
          <p:cNvPr id="150" name="TextShape 9"/>
          <p:cNvSpPr txBox="1"/>
          <p:nvPr/>
        </p:nvSpPr>
        <p:spPr>
          <a:xfrm>
            <a:off x="197280" y="2552400"/>
            <a:ext cx="2911680" cy="602280"/>
          </a:xfrm>
          <a:prstGeom prst="rect">
            <a:avLst/>
          </a:prstGeom>
          <a:noFill/>
          <a:ln>
            <a:noFill/>
          </a:ln>
        </p:spPr>
        <p:txBody>
          <a:bodyPr lIns="90000" tIns="45000" rIns="90000" bIns="45000"/>
          <a:lstStyle/>
          <a:p>
            <a:r>
              <a:rPr lang="en-US" sz="1800" spc="-1">
                <a:latin typeface="Arial"/>
              </a:rPr>
              <a:t>Summary for Policymakers</a:t>
            </a:r>
            <a:endParaRPr/>
          </a:p>
          <a:p>
            <a:r>
              <a:rPr lang="en-US" sz="1800" spc="-1">
                <a:latin typeface="Arial"/>
              </a:rPr>
              <a:t>(SPM)</a:t>
            </a:r>
            <a:endParaRPr/>
          </a:p>
        </p:txBody>
      </p:sp>
      <p:sp>
        <p:nvSpPr>
          <p:cNvPr id="151" name="TextShape 10"/>
          <p:cNvSpPr txBox="1"/>
          <p:nvPr/>
        </p:nvSpPr>
        <p:spPr>
          <a:xfrm>
            <a:off x="182520" y="3339000"/>
            <a:ext cx="2174040" cy="602280"/>
          </a:xfrm>
          <a:prstGeom prst="rect">
            <a:avLst/>
          </a:prstGeom>
          <a:noFill/>
          <a:ln>
            <a:noFill/>
          </a:ln>
        </p:spPr>
        <p:txBody>
          <a:bodyPr lIns="90000" tIns="45000" rIns="90000" bIns="45000"/>
          <a:lstStyle/>
          <a:p>
            <a:r>
              <a:rPr lang="en-US" sz="1800" spc="-1" dirty="0">
                <a:latin typeface="Arial"/>
              </a:rPr>
              <a:t>Technical Summary</a:t>
            </a:r>
            <a:endParaRPr dirty="0"/>
          </a:p>
          <a:p>
            <a:r>
              <a:rPr lang="en-US" sz="1800" spc="-1" dirty="0">
                <a:latin typeface="Arial"/>
              </a:rPr>
              <a:t>(TS)</a:t>
            </a:r>
            <a:endParaRPr dirty="0"/>
          </a:p>
        </p:txBody>
      </p:sp>
    </p:spTree>
    <p:extLst>
      <p:ext uri="{BB962C8B-B14F-4D97-AF65-F5344CB8AC3E}">
        <p14:creationId xmlns:p14="http://schemas.microsoft.com/office/powerpoint/2010/main" val="387056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617760" y="822960"/>
            <a:ext cx="7886160" cy="1001880"/>
          </a:xfrm>
          <a:prstGeom prst="rect">
            <a:avLst/>
          </a:prstGeom>
          <a:noFill/>
          <a:ln>
            <a:noFill/>
          </a:ln>
        </p:spPr>
        <p:txBody>
          <a:bodyPr lIns="90000" tIns="45000" rIns="90000" bIns="45000"/>
          <a:lstStyle/>
          <a:p>
            <a:r>
              <a:rPr lang="en-US" sz="3200" spc="-1" dirty="0" smtClean="0">
                <a:latin typeface="Arial"/>
              </a:rPr>
              <a:t>National climate change reports:</a:t>
            </a:r>
            <a:endParaRPr dirty="0"/>
          </a:p>
          <a:p>
            <a:endParaRPr dirty="0"/>
          </a:p>
        </p:txBody>
      </p:sp>
      <p:sp>
        <p:nvSpPr>
          <p:cNvPr id="153" name="TextShape 2"/>
          <p:cNvSpPr txBox="1"/>
          <p:nvPr/>
        </p:nvSpPr>
        <p:spPr>
          <a:xfrm>
            <a:off x="110880" y="1600200"/>
            <a:ext cx="5728680" cy="489204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a:latin typeface="Arial"/>
              </a:rPr>
              <a:t> </a:t>
            </a:r>
            <a:endParaRPr dirty="0"/>
          </a:p>
          <a:p>
            <a:pPr marL="432000" indent="-324000">
              <a:buClr>
                <a:srgbClr val="FFFFFF"/>
              </a:buClr>
              <a:buSzPct val="45000"/>
              <a:buFont typeface="StarSymbol"/>
              <a:buChar char=""/>
            </a:pPr>
            <a:r>
              <a:rPr lang="en-US" sz="2400" spc="-1" dirty="0">
                <a:latin typeface="Arial"/>
              </a:rPr>
              <a:t>The National Climate Assessment provides a look at climate change impacts on the U.S </a:t>
            </a:r>
            <a:endParaRPr lang="en-US" sz="2400" spc="-1" dirty="0" smtClean="0">
              <a:latin typeface="Arial"/>
            </a:endParaRPr>
          </a:p>
          <a:p>
            <a:pPr marL="432000" indent="-324000">
              <a:buClr>
                <a:srgbClr val="FFFFFF"/>
              </a:buClr>
              <a:buSzPct val="45000"/>
              <a:buFont typeface="StarSymbol"/>
              <a:buChar char=""/>
            </a:pPr>
            <a:r>
              <a:rPr lang="en-US" sz="2400" spc="-1" dirty="0" smtClean="0">
                <a:latin typeface="Arial"/>
              </a:rPr>
              <a:t>(</a:t>
            </a:r>
            <a:r>
              <a:rPr lang="en-US" sz="2400" spc="-1" dirty="0">
                <a:latin typeface="Arial"/>
              </a:rPr>
              <a:t>published </a:t>
            </a:r>
            <a:r>
              <a:rPr lang="en-US" sz="2400" spc="-1" dirty="0" smtClean="0">
                <a:latin typeface="Arial"/>
              </a:rPr>
              <a:t>2013/14)</a:t>
            </a:r>
            <a:endParaRPr dirty="0"/>
          </a:p>
          <a:p>
            <a:pPr marL="432000" indent="-324000">
              <a:buClr>
                <a:srgbClr val="FFFFFF"/>
              </a:buClr>
              <a:buSzPct val="45000"/>
              <a:buFont typeface="StarSymbol"/>
              <a:buChar char=""/>
            </a:pPr>
            <a:r>
              <a:rPr lang="en-US" sz="2400" spc="-1" dirty="0">
                <a:latin typeface="Arial"/>
              </a:rPr>
              <a:t> </a:t>
            </a:r>
            <a:endParaRPr dirty="0"/>
          </a:p>
          <a:p>
            <a:pPr marL="432000" indent="-324000">
              <a:buClr>
                <a:srgbClr val="FFFFFF"/>
              </a:buClr>
              <a:buSzPct val="45000"/>
              <a:buFont typeface="StarSymbol"/>
              <a:buChar char=""/>
            </a:pPr>
            <a:r>
              <a:rPr lang="en-US" sz="2400" spc="-1" dirty="0" smtClean="0">
                <a:latin typeface="Arial"/>
              </a:rPr>
              <a:t>Similar </a:t>
            </a:r>
            <a:r>
              <a:rPr lang="en-US" sz="2400" spc="-1" dirty="0">
                <a:latin typeface="Arial"/>
              </a:rPr>
              <a:t>to IPCC it provides policymakers and other non-experts
with a compact summary of the 
latest knowledge. </a:t>
            </a:r>
            <a:r>
              <a:rPr lang="en-US" sz="2400" spc="-1" dirty="0" smtClean="0">
                <a:latin typeface="Arial"/>
              </a:rPr>
              <a:t/>
            </a:r>
            <a:br>
              <a:rPr lang="en-US" sz="2400" spc="-1" dirty="0" smtClean="0">
                <a:latin typeface="Arial"/>
              </a:rPr>
            </a:br>
            <a:endParaRPr dirty="0"/>
          </a:p>
          <a:p>
            <a:pPr marL="432000" indent="-324000">
              <a:buClr>
                <a:srgbClr val="FFFFFF"/>
              </a:buClr>
              <a:buSzPct val="45000"/>
              <a:buFont typeface="StarSymbol"/>
              <a:buChar char=""/>
            </a:pPr>
            <a:r>
              <a:rPr lang="en-US" sz="2400" spc="-1" dirty="0">
                <a:latin typeface="Arial"/>
              </a:rPr>
              <a:t>Focused more on the impacts than the 
physics of climate </a:t>
            </a:r>
            <a:r>
              <a:rPr lang="en-US" sz="2400" spc="-1" dirty="0" smtClean="0">
                <a:latin typeface="Arial"/>
              </a:rPr>
              <a:t>change.</a:t>
            </a:r>
            <a:endParaRPr dirty="0"/>
          </a:p>
        </p:txBody>
      </p:sp>
      <p:pic>
        <p:nvPicPr>
          <p:cNvPr id="154" name="Picture 153">
            <a:hlinkClick r:id="rId2"/>
          </p:cNvPr>
          <p:cNvPicPr/>
          <p:nvPr/>
        </p:nvPicPr>
        <p:blipFill>
          <a:blip r:embed="rId3"/>
          <a:stretch/>
        </p:blipFill>
        <p:spPr>
          <a:xfrm>
            <a:off x="5797800" y="2125440"/>
            <a:ext cx="3290760" cy="3732480"/>
          </a:xfrm>
          <a:prstGeom prst="rect">
            <a:avLst/>
          </a:prstGeom>
          <a:ln>
            <a:noFill/>
          </a:ln>
        </p:spPr>
      </p:pic>
      <p:sp>
        <p:nvSpPr>
          <p:cNvPr id="2" name="TextBox 1"/>
          <p:cNvSpPr txBox="1"/>
          <p:nvPr/>
        </p:nvSpPr>
        <p:spPr>
          <a:xfrm>
            <a:off x="5797800" y="5934670"/>
            <a:ext cx="3223959" cy="923330"/>
          </a:xfrm>
          <a:prstGeom prst="rect">
            <a:avLst/>
          </a:prstGeom>
          <a:noFill/>
        </p:spPr>
        <p:txBody>
          <a:bodyPr wrap="none" rtlCol="0">
            <a:spAutoFit/>
          </a:bodyPr>
          <a:lstStyle/>
          <a:p>
            <a:r>
              <a:rPr lang="en-US" dirty="0" smtClean="0"/>
              <a:t>A </a:t>
            </a:r>
            <a:r>
              <a:rPr lang="en-US" dirty="0" smtClean="0">
                <a:hlinkClick r:id="rId2"/>
              </a:rPr>
              <a:t>web page</a:t>
            </a:r>
            <a:r>
              <a:rPr lang="en-US" dirty="0" smtClean="0"/>
              <a:t> provides access</a:t>
            </a:r>
          </a:p>
          <a:p>
            <a:r>
              <a:rPr lang="en-US" dirty="0" smtClean="0"/>
              <a:t>to the report using interactive </a:t>
            </a:r>
            <a:br>
              <a:rPr lang="en-US" dirty="0" smtClean="0"/>
            </a:br>
            <a:r>
              <a:rPr lang="en-US" dirty="0" smtClean="0"/>
              <a:t>web-design technologies</a:t>
            </a:r>
            <a:endParaRPr lang="en-US" dirty="0"/>
          </a:p>
        </p:txBody>
      </p:sp>
    </p:spTree>
    <p:extLst>
      <p:ext uri="{BB962C8B-B14F-4D97-AF65-F5344CB8AC3E}">
        <p14:creationId xmlns:p14="http://schemas.microsoft.com/office/powerpoint/2010/main" val="378183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548640" y="186840"/>
            <a:ext cx="7886160" cy="1001880"/>
          </a:xfrm>
          <a:prstGeom prst="rect">
            <a:avLst/>
          </a:prstGeom>
          <a:noFill/>
          <a:ln>
            <a:noFill/>
          </a:ln>
        </p:spPr>
        <p:txBody>
          <a:bodyPr lIns="90000" tIns="45000" rIns="90000" bIns="45000"/>
          <a:lstStyle/>
          <a:p>
            <a:r>
              <a:rPr lang="en-US" sz="3200" spc="-1">
                <a:latin typeface="Arial"/>
              </a:rPr>
              <a:t>Observational evidence for climate change</a:t>
            </a:r>
            <a:endParaRPr/>
          </a:p>
          <a:p>
            <a:endParaRPr/>
          </a:p>
        </p:txBody>
      </p:sp>
      <p:pic>
        <p:nvPicPr>
          <p:cNvPr id="156" name="Picture 155"/>
          <p:cNvPicPr/>
          <p:nvPr/>
        </p:nvPicPr>
        <p:blipFill>
          <a:blip r:embed="rId3"/>
          <a:stretch/>
        </p:blipFill>
        <p:spPr>
          <a:xfrm>
            <a:off x="1516680" y="1600200"/>
            <a:ext cx="6327720" cy="4998240"/>
          </a:xfrm>
          <a:prstGeom prst="rect">
            <a:avLst/>
          </a:prstGeom>
          <a:ln>
            <a:noFill/>
          </a:ln>
        </p:spPr>
      </p:pic>
      <p:sp>
        <p:nvSpPr>
          <p:cNvPr id="157" name="TextShape 2"/>
          <p:cNvSpPr txBox="1"/>
          <p:nvPr/>
        </p:nvSpPr>
        <p:spPr>
          <a:xfrm>
            <a:off x="1156680" y="1600200"/>
            <a:ext cx="8321040" cy="41148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a:latin typeface="Arial"/>
              </a:rPr>
              <a:t>IPCC WG1 AR, Report Ch. 2( FAQ 2.2, Fig 1)</a:t>
            </a:r>
            <a:endParaRPr/>
          </a:p>
        </p:txBody>
      </p:sp>
    </p:spTree>
    <p:extLst>
      <p:ext uri="{BB962C8B-B14F-4D97-AF65-F5344CB8AC3E}">
        <p14:creationId xmlns:p14="http://schemas.microsoft.com/office/powerpoint/2010/main" val="287970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p:cNvPicPr/>
          <p:nvPr/>
        </p:nvPicPr>
        <p:blipFill>
          <a:blip r:embed="rId3"/>
          <a:stretch/>
        </p:blipFill>
        <p:spPr>
          <a:xfrm>
            <a:off x="360" y="914400"/>
            <a:ext cx="9143640" cy="5895360"/>
          </a:xfrm>
          <a:prstGeom prst="rect">
            <a:avLst/>
          </a:prstGeom>
          <a:ln>
            <a:noFill/>
          </a:ln>
        </p:spPr>
      </p:pic>
      <p:sp>
        <p:nvSpPr>
          <p:cNvPr id="159" name="TextShape 1"/>
          <p:cNvSpPr txBox="1"/>
          <p:nvPr/>
        </p:nvSpPr>
        <p:spPr>
          <a:xfrm>
            <a:off x="548640" y="186840"/>
            <a:ext cx="7886160" cy="1001880"/>
          </a:xfrm>
          <a:prstGeom prst="rect">
            <a:avLst/>
          </a:prstGeom>
          <a:noFill/>
          <a:ln>
            <a:noFill/>
          </a:ln>
        </p:spPr>
        <p:txBody>
          <a:bodyPr lIns="90000" tIns="45000" rIns="90000" bIns="45000"/>
          <a:lstStyle/>
          <a:p>
            <a:r>
              <a:rPr lang="en-US" sz="3200" spc="-1">
                <a:latin typeface="Arial"/>
              </a:rPr>
              <a:t>Observational evidence for climate change</a:t>
            </a:r>
            <a:endParaRPr/>
          </a:p>
          <a:p>
            <a:endParaRPr/>
          </a:p>
        </p:txBody>
      </p:sp>
      <p:sp>
        <p:nvSpPr>
          <p:cNvPr id="160" name="TextShape 2"/>
          <p:cNvSpPr txBox="1"/>
          <p:nvPr/>
        </p:nvSpPr>
        <p:spPr>
          <a:xfrm>
            <a:off x="182880" y="1600200"/>
            <a:ext cx="5728680" cy="489204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a:latin typeface="Arial"/>
              </a:rPr>
              <a:t>http://nca2014.globalchange.gov/report</a:t>
            </a:r>
            <a:endParaRPr/>
          </a:p>
        </p:txBody>
      </p:sp>
    </p:spTree>
    <p:extLst>
      <p:ext uri="{BB962C8B-B14F-4D97-AF65-F5344CB8AC3E}">
        <p14:creationId xmlns:p14="http://schemas.microsoft.com/office/powerpoint/2010/main" val="382868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Changes in surface temperatures 
over land and ocean</a:t>
            </a:r>
            <a:endParaRPr/>
          </a:p>
        </p:txBody>
      </p:sp>
      <p:pic>
        <p:nvPicPr>
          <p:cNvPr id="173" name="Picture 172"/>
          <p:cNvPicPr/>
          <p:nvPr/>
        </p:nvPicPr>
        <p:blipFill>
          <a:blip r:embed="rId2"/>
          <a:stretch/>
        </p:blipFill>
        <p:spPr>
          <a:xfrm>
            <a:off x="3474720" y="1596600"/>
            <a:ext cx="5648400" cy="4640760"/>
          </a:xfrm>
          <a:prstGeom prst="rect">
            <a:avLst/>
          </a:prstGeom>
          <a:ln>
            <a:noFill/>
          </a:ln>
        </p:spPr>
      </p:pic>
      <p:pic>
        <p:nvPicPr>
          <p:cNvPr id="174" name="Picture 173"/>
          <p:cNvPicPr/>
          <p:nvPr/>
        </p:nvPicPr>
        <p:blipFill>
          <a:blip r:embed="rId3"/>
          <a:stretch/>
        </p:blipFill>
        <p:spPr>
          <a:xfrm>
            <a:off x="3826800" y="6212520"/>
            <a:ext cx="5288040" cy="561600"/>
          </a:xfrm>
          <a:prstGeom prst="rect">
            <a:avLst/>
          </a:prstGeom>
          <a:ln>
            <a:noFill/>
          </a:ln>
        </p:spPr>
      </p:pic>
      <p:sp>
        <p:nvSpPr>
          <p:cNvPr id="175" name="TextShape 2"/>
          <p:cNvSpPr txBox="1"/>
          <p:nvPr/>
        </p:nvSpPr>
        <p:spPr>
          <a:xfrm>
            <a:off x="182880" y="1737360"/>
            <a:ext cx="3200400" cy="137016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1800" spc="-1">
                <a:latin typeface="Arial"/>
              </a:rPr>
              <a:t>Land temperatures have increased more than ocean sea surface temperatures (or air temperature over ocean)</a:t>
            </a:r>
            <a:endParaRPr/>
          </a:p>
        </p:txBody>
      </p:sp>
      <p:sp>
        <p:nvSpPr>
          <p:cNvPr id="176" name="Line 3"/>
          <p:cNvSpPr/>
          <p:nvPr/>
        </p:nvSpPr>
        <p:spPr>
          <a:xfrm flipH="1">
            <a:off x="4206240" y="201168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
        <p:nvSpPr>
          <p:cNvPr id="177" name="Line 4"/>
          <p:cNvSpPr/>
          <p:nvPr/>
        </p:nvSpPr>
        <p:spPr>
          <a:xfrm flipH="1">
            <a:off x="4297680" y="280368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
        <p:nvSpPr>
          <p:cNvPr id="178" name="Line 5"/>
          <p:cNvSpPr/>
          <p:nvPr/>
        </p:nvSpPr>
        <p:spPr>
          <a:xfrm flipH="1">
            <a:off x="4206240" y="356616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
        <p:nvSpPr>
          <p:cNvPr id="179" name="Line 6"/>
          <p:cNvSpPr/>
          <p:nvPr/>
        </p:nvSpPr>
        <p:spPr>
          <a:xfrm flipH="1">
            <a:off x="4297680" y="429768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
        <p:nvSpPr>
          <p:cNvPr id="180" name="Line 7"/>
          <p:cNvSpPr/>
          <p:nvPr/>
        </p:nvSpPr>
        <p:spPr>
          <a:xfrm flipH="1">
            <a:off x="4206240" y="495720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
        <p:nvSpPr>
          <p:cNvPr id="181" name="Line 8"/>
          <p:cNvSpPr/>
          <p:nvPr/>
        </p:nvSpPr>
        <p:spPr>
          <a:xfrm flipH="1">
            <a:off x="4261680" y="5760720"/>
            <a:ext cx="4754880" cy="0"/>
          </a:xfrm>
          <a:prstGeom prst="line">
            <a:avLst/>
          </a:prstGeom>
          <a:ln>
            <a:solidFill>
              <a:srgbClr val="FF33FF"/>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79434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 descr="PastTMap1901"/>
          <p:cNvPicPr/>
          <p:nvPr/>
        </p:nvPicPr>
        <p:blipFill>
          <a:blip r:embed="rId3"/>
          <a:stretch/>
        </p:blipFill>
        <p:spPr>
          <a:xfrm>
            <a:off x="2194560" y="1755720"/>
            <a:ext cx="6949440" cy="4111560"/>
          </a:xfrm>
          <a:prstGeom prst="rect">
            <a:avLst/>
          </a:prstGeom>
          <a:ln>
            <a:noFill/>
          </a:ln>
        </p:spPr>
      </p:pic>
      <p:pic>
        <p:nvPicPr>
          <p:cNvPr id="216" name="Picture 3" descr="PastTMapLegend"/>
          <p:cNvPicPr/>
          <p:nvPr/>
        </p:nvPicPr>
        <p:blipFill>
          <a:blip r:embed="rId4"/>
          <a:stretch/>
        </p:blipFill>
        <p:spPr>
          <a:xfrm>
            <a:off x="2122560" y="5924880"/>
            <a:ext cx="6949440" cy="753120"/>
          </a:xfrm>
          <a:prstGeom prst="rect">
            <a:avLst/>
          </a:prstGeom>
          <a:ln>
            <a:noFill/>
          </a:ln>
        </p:spPr>
      </p:pic>
      <p:sp>
        <p:nvSpPr>
          <p:cNvPr id="217" name="TextShape 1"/>
          <p:cNvSpPr txBox="1"/>
          <p:nvPr/>
        </p:nvSpPr>
        <p:spPr>
          <a:xfrm>
            <a:off x="534960" y="731520"/>
            <a:ext cx="8652600" cy="544680"/>
          </a:xfrm>
          <a:prstGeom prst="rect">
            <a:avLst/>
          </a:prstGeom>
          <a:noFill/>
          <a:ln>
            <a:noFill/>
          </a:ln>
        </p:spPr>
        <p:txBody>
          <a:bodyPr lIns="90000" tIns="45000" rIns="90000" bIns="45000"/>
          <a:lstStyle/>
          <a:p>
            <a:r>
              <a:rPr lang="en-US" sz="3200" spc="-1">
                <a:latin typeface="Arial"/>
              </a:rPr>
              <a:t>Spatial pattern of surface temperature changes</a:t>
            </a:r>
            <a:endParaRPr/>
          </a:p>
        </p:txBody>
      </p:sp>
    </p:spTree>
    <p:extLst>
      <p:ext uri="{BB962C8B-B14F-4D97-AF65-F5344CB8AC3E}">
        <p14:creationId xmlns:p14="http://schemas.microsoft.com/office/powerpoint/2010/main" val="217671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612720" y="98640"/>
            <a:ext cx="8152560" cy="1250280"/>
          </a:xfrm>
          <a:prstGeom prst="rect">
            <a:avLst/>
          </a:prstGeom>
          <a:noFill/>
          <a:ln>
            <a:noFill/>
          </a:ln>
        </p:spPr>
        <p:txBody>
          <a:bodyPr lIns="0" tIns="0" rIns="0" bIns="0" anchor="ctr"/>
          <a:lstStyle/>
          <a:p>
            <a:pPr marL="216000" indent="-216000" algn="ctr">
              <a:buClr>
                <a:srgbClr val="FFFFFF"/>
              </a:buClr>
              <a:buSzPct val="45000"/>
              <a:buFont typeface="StarSymbol"/>
              <a:buChar char=""/>
            </a:pPr>
            <a:r>
              <a:rPr lang="en-US" sz="4400" spc="-1">
                <a:latin typeface="Arial"/>
                <a:ea typeface="AdvP3EB21F"/>
              </a:rPr>
              <a:t>Objectives</a:t>
            </a:r>
            <a:endParaRPr/>
          </a:p>
        </p:txBody>
      </p:sp>
      <p:sp>
        <p:nvSpPr>
          <p:cNvPr id="132" name="TextShape 2"/>
          <p:cNvSpPr txBox="1"/>
          <p:nvPr/>
        </p:nvSpPr>
        <p:spPr>
          <a:xfrm>
            <a:off x="416880" y="1744827"/>
            <a:ext cx="8348400" cy="4494960"/>
          </a:xfrm>
          <a:prstGeom prst="rect">
            <a:avLst/>
          </a:prstGeom>
          <a:noFill/>
          <a:ln>
            <a:noFill/>
          </a:ln>
        </p:spPr>
        <p:txBody>
          <a:bodyPr lIns="0" tIns="0" rIns="0" bIns="0"/>
          <a:lstStyle/>
          <a:p>
            <a:pPr marL="450900" indent="-342900">
              <a:lnSpc>
                <a:spcPct val="150000"/>
              </a:lnSpc>
              <a:buClr>
                <a:schemeClr val="tx1"/>
              </a:buClr>
              <a:buSzPct val="75000"/>
              <a:buFontTx/>
              <a:buChar char="•"/>
            </a:pPr>
            <a:r>
              <a:rPr lang="en-US" sz="2400" spc="-1" dirty="0" smtClean="0">
                <a:latin typeface="Arial" panose="020B0604020202020204" pitchFamily="34" charset="0"/>
                <a:ea typeface="AdvP3EB21F"/>
                <a:cs typeface="Arial" panose="020B0604020202020204" pitchFamily="34" charset="0"/>
              </a:rPr>
              <a:t>Introduce </a:t>
            </a:r>
            <a:r>
              <a:rPr lang="en-US" sz="2400" spc="-1" dirty="0">
                <a:latin typeface="Arial" panose="020B0604020202020204" pitchFamily="34" charset="0"/>
                <a:ea typeface="AdvP3EB21F"/>
                <a:cs typeface="Arial" panose="020B0604020202020204" pitchFamily="34" charset="0"/>
              </a:rPr>
              <a:t>concepts of </a:t>
            </a:r>
            <a:endParaRPr lang="en-US" sz="2400" spc="-1" dirty="0" smtClean="0">
              <a:latin typeface="Arial" panose="020B0604020202020204" pitchFamily="34" charset="0"/>
              <a:ea typeface="AdvP3EB21F"/>
              <a:cs typeface="Arial" panose="020B0604020202020204" pitchFamily="34" charset="0"/>
            </a:endParaRPr>
          </a:p>
          <a:p>
            <a:pPr marL="908100" lvl="1" indent="-342900">
              <a:lnSpc>
                <a:spcPct val="150000"/>
              </a:lnSpc>
              <a:buClr>
                <a:schemeClr val="tx1"/>
              </a:buClr>
              <a:buSzPct val="75000"/>
              <a:buFontTx/>
              <a:buChar char="•"/>
            </a:pPr>
            <a:r>
              <a:rPr lang="en-US" sz="2400" spc="-1" dirty="0" smtClean="0">
                <a:latin typeface="Arial" panose="020B0604020202020204" pitchFamily="34" charset="0"/>
                <a:ea typeface="AdvP3EB21F"/>
                <a:cs typeface="Arial" panose="020B0604020202020204" pitchFamily="34" charset="0"/>
              </a:rPr>
              <a:t>Climate forcing</a:t>
            </a:r>
          </a:p>
          <a:p>
            <a:pPr marL="908100" lvl="1" indent="-342900">
              <a:lnSpc>
                <a:spcPct val="150000"/>
              </a:lnSpc>
              <a:buClr>
                <a:schemeClr val="tx1"/>
              </a:buClr>
              <a:buSzPct val="75000"/>
              <a:buFontTx/>
              <a:buChar char="•"/>
            </a:pPr>
            <a:r>
              <a:rPr lang="en-US" sz="2400" spc="-1" dirty="0">
                <a:latin typeface="Arial" panose="020B0604020202020204" pitchFamily="34" charset="0"/>
                <a:ea typeface="AdvP3EB21F"/>
                <a:cs typeface="Arial" panose="020B0604020202020204" pitchFamily="34" charset="0"/>
              </a:rPr>
              <a:t>C</a:t>
            </a:r>
            <a:r>
              <a:rPr lang="en-US" sz="2400" spc="-1" dirty="0" smtClean="0">
                <a:latin typeface="Arial" panose="020B0604020202020204" pitchFamily="34" charset="0"/>
                <a:ea typeface="AdvP3EB21F"/>
                <a:cs typeface="Arial" panose="020B0604020202020204" pitchFamily="34" charset="0"/>
              </a:rPr>
              <a:t>limate sensitivity</a:t>
            </a:r>
          </a:p>
          <a:p>
            <a:pPr marL="908100" lvl="1" indent="-342900">
              <a:lnSpc>
                <a:spcPct val="150000"/>
              </a:lnSpc>
              <a:buClr>
                <a:schemeClr val="tx1"/>
              </a:buClr>
              <a:buSzPct val="75000"/>
              <a:buFontTx/>
              <a:buChar char="•"/>
            </a:pPr>
            <a:r>
              <a:rPr lang="en-US" sz="2400" spc="-1" dirty="0" smtClean="0">
                <a:latin typeface="Arial" panose="020B0604020202020204" pitchFamily="34" charset="0"/>
                <a:cs typeface="Arial" panose="020B0604020202020204" pitchFamily="34" charset="0"/>
              </a:rPr>
              <a:t>Fossil fuel consumption and </a:t>
            </a:r>
            <a:r>
              <a:rPr lang="en-US" sz="2400" spc="-1" dirty="0">
                <a:latin typeface="Arial" panose="020B0604020202020204" pitchFamily="34" charset="0"/>
                <a:cs typeface="Arial" panose="020B0604020202020204" pitchFamily="34" charset="0"/>
              </a:rPr>
              <a:t>g</a:t>
            </a:r>
            <a:r>
              <a:rPr lang="en-US" sz="2400" spc="-1" dirty="0" smtClean="0">
                <a:latin typeface="Arial" panose="020B0604020202020204" pitchFamily="34" charset="0"/>
                <a:cs typeface="Arial" panose="020B0604020202020204" pitchFamily="34" charset="0"/>
              </a:rPr>
              <a:t>reenhouse gas concentrations</a:t>
            </a:r>
            <a:endParaRPr sz="2400" dirty="0">
              <a:latin typeface="Arial" panose="020B0604020202020204" pitchFamily="34" charset="0"/>
              <a:cs typeface="Arial" panose="020B0604020202020204" pitchFamily="34" charset="0"/>
            </a:endParaRPr>
          </a:p>
          <a:p>
            <a:pPr marL="908100" lvl="1" indent="-342900">
              <a:lnSpc>
                <a:spcPct val="150000"/>
              </a:lnSpc>
              <a:buClr>
                <a:schemeClr val="tx1"/>
              </a:buClr>
              <a:buSzPct val="75000"/>
              <a:buFontTx/>
              <a:buChar char="•"/>
            </a:pPr>
            <a:r>
              <a:rPr lang="en-US" sz="2400" spc="-1" dirty="0" smtClean="0">
                <a:latin typeface="Arial" panose="020B0604020202020204" pitchFamily="34" charset="0"/>
                <a:ea typeface="AdvP3EB21F"/>
                <a:cs typeface="Arial" panose="020B0604020202020204" pitchFamily="34" charset="0"/>
              </a:rPr>
              <a:t>Emission scenarios and Representative Concentration Pathways (RPCs) </a:t>
            </a:r>
          </a:p>
          <a:p>
            <a:pPr marL="908100" lvl="1" indent="-342900">
              <a:lnSpc>
                <a:spcPct val="150000"/>
              </a:lnSpc>
              <a:buClr>
                <a:schemeClr val="tx1"/>
              </a:buClr>
              <a:buSzPct val="75000"/>
              <a:buFontTx/>
              <a:buChar char="•"/>
            </a:pPr>
            <a:r>
              <a:rPr lang="en-US" sz="2400" spc="-1" dirty="0" smtClean="0">
                <a:latin typeface="Arial" panose="020B0604020202020204" pitchFamily="34" charset="0"/>
                <a:ea typeface="AdvP3EB21F"/>
                <a:cs typeface="Arial" panose="020B0604020202020204" pitchFamily="34" charset="0"/>
              </a:rPr>
              <a:t>Climate </a:t>
            </a:r>
            <a:r>
              <a:rPr lang="en-US" sz="2400" spc="-1" dirty="0">
                <a:latin typeface="Arial" panose="020B0604020202020204" pitchFamily="34" charset="0"/>
                <a:ea typeface="AdvP3EB21F"/>
                <a:cs typeface="Arial" panose="020B0604020202020204" pitchFamily="34" charset="0"/>
              </a:rPr>
              <a:t>change projections with general circulation models (GCMs</a:t>
            </a:r>
            <a:r>
              <a:rPr lang="en-US" sz="2400" spc="-1" dirty="0" smtClean="0">
                <a:latin typeface="Arial" panose="020B0604020202020204" pitchFamily="34" charset="0"/>
                <a:ea typeface="AdvP3EB21F"/>
                <a:cs typeface="Arial" panose="020B0604020202020204" pitchFamily="34" charset="0"/>
              </a:rPr>
              <a:t>) </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 descr="PastTMapLegend"/>
          <p:cNvPicPr/>
          <p:nvPr/>
        </p:nvPicPr>
        <p:blipFill>
          <a:blip r:embed="rId3"/>
          <a:stretch/>
        </p:blipFill>
        <p:spPr>
          <a:xfrm>
            <a:off x="1920240" y="5902200"/>
            <a:ext cx="7132320" cy="772920"/>
          </a:xfrm>
          <a:prstGeom prst="rect">
            <a:avLst/>
          </a:prstGeom>
          <a:ln>
            <a:noFill/>
          </a:ln>
        </p:spPr>
      </p:pic>
      <p:pic>
        <p:nvPicPr>
          <p:cNvPr id="219" name="Picture 3" descr="PastTMap1910"/>
          <p:cNvPicPr/>
          <p:nvPr/>
        </p:nvPicPr>
        <p:blipFill>
          <a:blip r:embed="rId4"/>
          <a:stretch/>
        </p:blipFill>
        <p:spPr>
          <a:xfrm>
            <a:off x="1920240" y="1828800"/>
            <a:ext cx="7132320" cy="4172760"/>
          </a:xfrm>
          <a:prstGeom prst="rect">
            <a:avLst/>
          </a:prstGeom>
          <a:ln>
            <a:noFill/>
          </a:ln>
        </p:spPr>
      </p:pic>
      <p:sp>
        <p:nvSpPr>
          <p:cNvPr id="220" name="TextShape 1"/>
          <p:cNvSpPr txBox="1"/>
          <p:nvPr/>
        </p:nvSpPr>
        <p:spPr>
          <a:xfrm>
            <a:off x="535320" y="710640"/>
            <a:ext cx="8652600" cy="544680"/>
          </a:xfrm>
          <a:prstGeom prst="rect">
            <a:avLst/>
          </a:prstGeom>
          <a:noFill/>
          <a:ln>
            <a:noFill/>
          </a:ln>
        </p:spPr>
        <p:txBody>
          <a:bodyPr lIns="90000" tIns="45000" rIns="90000" bIns="45000"/>
          <a:lstStyle/>
          <a:p>
            <a:r>
              <a:rPr lang="en-US" sz="3200" spc="-1">
                <a:latin typeface="Arial"/>
              </a:rPr>
              <a:t>Spatial pattern of surface temperature changes</a:t>
            </a:r>
            <a:endParaRPr/>
          </a:p>
        </p:txBody>
      </p:sp>
    </p:spTree>
    <p:extLst>
      <p:ext uri="{BB962C8B-B14F-4D97-AF65-F5344CB8AC3E}">
        <p14:creationId xmlns:p14="http://schemas.microsoft.com/office/powerpoint/2010/main" val="160643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 descr="PastTMapLegend"/>
          <p:cNvPicPr/>
          <p:nvPr/>
        </p:nvPicPr>
        <p:blipFill>
          <a:blip r:embed="rId3"/>
          <a:stretch/>
        </p:blipFill>
        <p:spPr>
          <a:xfrm>
            <a:off x="2194560" y="5943600"/>
            <a:ext cx="7315200" cy="792720"/>
          </a:xfrm>
          <a:prstGeom prst="rect">
            <a:avLst/>
          </a:prstGeom>
          <a:ln>
            <a:noFill/>
          </a:ln>
        </p:spPr>
      </p:pic>
      <p:pic>
        <p:nvPicPr>
          <p:cNvPr id="222" name="Picture 3" descr="PastTMap1946"/>
          <p:cNvPicPr/>
          <p:nvPr/>
        </p:nvPicPr>
        <p:blipFill>
          <a:blip r:embed="rId4"/>
          <a:stretch/>
        </p:blipFill>
        <p:spPr>
          <a:xfrm>
            <a:off x="2121034" y="1828800"/>
            <a:ext cx="6822000" cy="3957120"/>
          </a:xfrm>
          <a:prstGeom prst="rect">
            <a:avLst/>
          </a:prstGeom>
          <a:ln>
            <a:noFill/>
          </a:ln>
        </p:spPr>
      </p:pic>
      <p:sp>
        <p:nvSpPr>
          <p:cNvPr id="223" name="TextShape 1"/>
          <p:cNvSpPr txBox="1"/>
          <p:nvPr/>
        </p:nvSpPr>
        <p:spPr>
          <a:xfrm>
            <a:off x="535680" y="711000"/>
            <a:ext cx="8652600" cy="544680"/>
          </a:xfrm>
          <a:prstGeom prst="rect">
            <a:avLst/>
          </a:prstGeom>
          <a:noFill/>
          <a:ln>
            <a:noFill/>
          </a:ln>
        </p:spPr>
        <p:txBody>
          <a:bodyPr lIns="90000" tIns="45000" rIns="90000" bIns="45000"/>
          <a:lstStyle/>
          <a:p>
            <a:r>
              <a:rPr lang="en-US" sz="3200" spc="-1">
                <a:latin typeface="Arial"/>
              </a:rPr>
              <a:t>Spatial pattern of surface temperature changes</a:t>
            </a:r>
            <a:endParaRPr/>
          </a:p>
        </p:txBody>
      </p:sp>
    </p:spTree>
    <p:extLst>
      <p:ext uri="{BB962C8B-B14F-4D97-AF65-F5344CB8AC3E}">
        <p14:creationId xmlns:p14="http://schemas.microsoft.com/office/powerpoint/2010/main" val="222844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descr="PastTMapLegend"/>
          <p:cNvPicPr/>
          <p:nvPr/>
        </p:nvPicPr>
        <p:blipFill>
          <a:blip r:embed="rId3"/>
          <a:stretch/>
        </p:blipFill>
        <p:spPr>
          <a:xfrm>
            <a:off x="1828800" y="6072840"/>
            <a:ext cx="7246080" cy="785160"/>
          </a:xfrm>
          <a:prstGeom prst="rect">
            <a:avLst/>
          </a:prstGeom>
          <a:ln>
            <a:noFill/>
          </a:ln>
        </p:spPr>
      </p:pic>
      <p:pic>
        <p:nvPicPr>
          <p:cNvPr id="225" name="Picture 3" descr="PastTMaps"/>
          <p:cNvPicPr/>
          <p:nvPr/>
        </p:nvPicPr>
        <p:blipFill>
          <a:blip r:embed="rId4"/>
          <a:stretch/>
        </p:blipFill>
        <p:spPr>
          <a:xfrm>
            <a:off x="1715760" y="1759680"/>
            <a:ext cx="7359120" cy="4183200"/>
          </a:xfrm>
          <a:prstGeom prst="rect">
            <a:avLst/>
          </a:prstGeom>
          <a:ln>
            <a:noFill/>
          </a:ln>
        </p:spPr>
      </p:pic>
      <p:sp>
        <p:nvSpPr>
          <p:cNvPr id="226" name="TextShape 1"/>
          <p:cNvSpPr txBox="1"/>
          <p:nvPr/>
        </p:nvSpPr>
        <p:spPr>
          <a:xfrm>
            <a:off x="535680" y="711000"/>
            <a:ext cx="8652600" cy="544680"/>
          </a:xfrm>
          <a:prstGeom prst="rect">
            <a:avLst/>
          </a:prstGeom>
          <a:noFill/>
          <a:ln>
            <a:noFill/>
          </a:ln>
        </p:spPr>
        <p:txBody>
          <a:bodyPr lIns="90000" tIns="45000" rIns="90000" bIns="45000"/>
          <a:lstStyle/>
          <a:p>
            <a:r>
              <a:rPr lang="en-US" sz="3200" spc="-1">
                <a:latin typeface="Arial"/>
              </a:rPr>
              <a:t>Spatial pattern of surface temperature changes</a:t>
            </a:r>
            <a:endParaRPr/>
          </a:p>
        </p:txBody>
      </p:sp>
    </p:spTree>
    <p:extLst>
      <p:ext uri="{BB962C8B-B14F-4D97-AF65-F5344CB8AC3E}">
        <p14:creationId xmlns:p14="http://schemas.microsoft.com/office/powerpoint/2010/main" val="1592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p:cNvPicPr/>
          <p:nvPr/>
        </p:nvPicPr>
        <p:blipFill>
          <a:blip r:embed="rId3"/>
          <a:srcRect l="5249" t="12554" r="4499" b="4828"/>
          <a:stretch/>
        </p:blipFill>
        <p:spPr>
          <a:xfrm>
            <a:off x="188577" y="380880"/>
            <a:ext cx="8985240" cy="5846760"/>
          </a:xfrm>
          <a:prstGeom prst="rect">
            <a:avLst/>
          </a:prstGeom>
          <a:ln>
            <a:noFill/>
          </a:ln>
        </p:spPr>
      </p:pic>
    </p:spTree>
    <p:extLst>
      <p:ext uri="{BB962C8B-B14F-4D97-AF65-F5344CB8AC3E}">
        <p14:creationId xmlns:p14="http://schemas.microsoft.com/office/powerpoint/2010/main" val="394400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2"/>
          <p:cNvPicPr/>
          <p:nvPr/>
        </p:nvPicPr>
        <p:blipFill>
          <a:blip r:embed="rId3"/>
          <a:srcRect l="5249" t="12554" r="5249" b="4828"/>
          <a:stretch/>
        </p:blipFill>
        <p:spPr>
          <a:xfrm>
            <a:off x="231840" y="437322"/>
            <a:ext cx="8912160" cy="5848200"/>
          </a:xfrm>
          <a:prstGeom prst="rect">
            <a:avLst/>
          </a:prstGeom>
          <a:ln>
            <a:noFill/>
          </a:ln>
        </p:spPr>
      </p:pic>
    </p:spTree>
    <p:extLst>
      <p:ext uri="{BB962C8B-B14F-4D97-AF65-F5344CB8AC3E}">
        <p14:creationId xmlns:p14="http://schemas.microsoft.com/office/powerpoint/2010/main" val="109947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
          <p:cNvPicPr/>
          <p:nvPr/>
        </p:nvPicPr>
        <p:blipFill>
          <a:blip r:embed="rId3"/>
          <a:stretch/>
        </p:blipFill>
        <p:spPr>
          <a:xfrm>
            <a:off x="2491200" y="1920240"/>
            <a:ext cx="6553080" cy="4759920"/>
          </a:xfrm>
          <a:prstGeom prst="rect">
            <a:avLst/>
          </a:prstGeom>
          <a:ln>
            <a:noFill/>
          </a:ln>
        </p:spPr>
      </p:pic>
      <p:sp>
        <p:nvSpPr>
          <p:cNvPr id="194" name="TextShape 1"/>
          <p:cNvSpPr txBox="1"/>
          <p:nvPr/>
        </p:nvSpPr>
        <p:spPr>
          <a:xfrm>
            <a:off x="650645" y="197295"/>
            <a:ext cx="7971480" cy="999000"/>
          </a:xfrm>
          <a:prstGeom prst="rect">
            <a:avLst/>
          </a:prstGeom>
          <a:noFill/>
          <a:ln>
            <a:noFill/>
          </a:ln>
        </p:spPr>
        <p:txBody>
          <a:bodyPr lIns="90000" tIns="45000" rIns="90000" bIns="45000"/>
          <a:lstStyle/>
          <a:p>
            <a:r>
              <a:rPr lang="en-US" sz="3200" spc="-1" dirty="0">
                <a:latin typeface="Arial"/>
              </a:rPr>
              <a:t>Natural variability: 
El Ni</a:t>
            </a:r>
            <a:r>
              <a:rPr lang="en-US" sz="3200" spc="-1" dirty="0">
                <a:latin typeface="Arial"/>
                <a:ea typeface="Arial"/>
              </a:rPr>
              <a:t>ñ</a:t>
            </a:r>
            <a:r>
              <a:rPr lang="en-US" sz="3200" spc="-1" dirty="0">
                <a:latin typeface="Arial"/>
              </a:rPr>
              <a:t>o globally warmer than La Ni</a:t>
            </a:r>
            <a:r>
              <a:rPr lang="en-US" sz="3200" spc="-1" dirty="0">
                <a:latin typeface="Arial"/>
                <a:ea typeface="Arial"/>
              </a:rPr>
              <a:t>ñ</a:t>
            </a:r>
            <a:r>
              <a:rPr lang="en-US" sz="3200" spc="-1" dirty="0">
                <a:latin typeface="Arial"/>
              </a:rPr>
              <a:t>a years</a:t>
            </a:r>
            <a:endParaRPr dirty="0"/>
          </a:p>
        </p:txBody>
      </p:sp>
      <p:sp>
        <p:nvSpPr>
          <p:cNvPr id="195" name="TextShape 2"/>
          <p:cNvSpPr txBox="1"/>
          <p:nvPr/>
        </p:nvSpPr>
        <p:spPr>
          <a:xfrm>
            <a:off x="186840" y="2032741"/>
            <a:ext cx="2198551" cy="1813701"/>
          </a:xfrm>
          <a:prstGeom prst="rect">
            <a:avLst/>
          </a:prstGeom>
          <a:noFill/>
          <a:ln>
            <a:noFill/>
          </a:ln>
        </p:spPr>
        <p:txBody>
          <a:bodyPr lIns="90000" tIns="45000" rIns="90000" bIns="45000"/>
          <a:lstStyle/>
          <a:p>
            <a:r>
              <a:rPr lang="en-US" sz="2400" spc="-1" dirty="0">
                <a:solidFill>
                  <a:srgbClr val="FF0000"/>
                </a:solidFill>
                <a:latin typeface="Arial"/>
              </a:rPr>
              <a:t>Red </a:t>
            </a:r>
            <a:r>
              <a:rPr lang="en-US" sz="2400" spc="-1" dirty="0" smtClean="0">
                <a:solidFill>
                  <a:srgbClr val="FF0000"/>
                </a:solidFill>
                <a:latin typeface="Arial"/>
              </a:rPr>
              <a:t>marks</a:t>
            </a:r>
            <a:r>
              <a:rPr lang="en-US" sz="2400" spc="-1" dirty="0" smtClean="0">
                <a:latin typeface="Arial"/>
              </a:rPr>
              <a:t>:</a:t>
            </a:r>
            <a:br>
              <a:rPr lang="en-US" sz="2400" spc="-1" dirty="0" smtClean="0">
                <a:latin typeface="Arial"/>
              </a:rPr>
            </a:br>
            <a:r>
              <a:rPr lang="en-US" sz="2400" spc="-1" dirty="0" smtClean="0">
                <a:latin typeface="Arial"/>
              </a:rPr>
              <a:t>El </a:t>
            </a:r>
            <a:r>
              <a:rPr lang="en-US" sz="2400" spc="-1" dirty="0">
                <a:latin typeface="Arial"/>
              </a:rPr>
              <a:t>Ni</a:t>
            </a:r>
            <a:r>
              <a:rPr lang="en-US" sz="2400" spc="-1" dirty="0">
                <a:latin typeface="Arial"/>
                <a:ea typeface="Arial"/>
              </a:rPr>
              <a:t>ñ</a:t>
            </a:r>
            <a:r>
              <a:rPr lang="en-US" sz="2400" spc="-1" dirty="0">
                <a:latin typeface="Arial"/>
              </a:rPr>
              <a:t>o</a:t>
            </a:r>
            <a:endParaRPr dirty="0"/>
          </a:p>
          <a:p>
            <a:endParaRPr dirty="0"/>
          </a:p>
          <a:p>
            <a:r>
              <a:rPr lang="en-US" sz="2400" spc="-1" dirty="0">
                <a:solidFill>
                  <a:srgbClr val="00B0F0"/>
                </a:solidFill>
                <a:latin typeface="Arial"/>
              </a:rPr>
              <a:t>Blue</a:t>
            </a:r>
            <a:r>
              <a:rPr lang="en-US" sz="2400" spc="-1" dirty="0">
                <a:latin typeface="Arial"/>
              </a:rPr>
              <a:t>: La Ni</a:t>
            </a:r>
            <a:r>
              <a:rPr lang="en-US" sz="2400" spc="-1" dirty="0">
                <a:latin typeface="Arial"/>
                <a:ea typeface="Arial"/>
              </a:rPr>
              <a:t>ñ</a:t>
            </a:r>
            <a:r>
              <a:rPr lang="en-US" sz="2400" spc="-1" dirty="0">
                <a:latin typeface="Arial"/>
              </a:rPr>
              <a:t>a   </a:t>
            </a:r>
            <a:endParaRPr dirty="0"/>
          </a:p>
        </p:txBody>
      </p:sp>
      <p:sp>
        <p:nvSpPr>
          <p:cNvPr id="2" name="TextBox 1"/>
          <p:cNvSpPr txBox="1"/>
          <p:nvPr/>
        </p:nvSpPr>
        <p:spPr>
          <a:xfrm>
            <a:off x="281354" y="4059534"/>
            <a:ext cx="2249334" cy="923330"/>
          </a:xfrm>
          <a:prstGeom prst="rect">
            <a:avLst/>
          </a:prstGeom>
          <a:noFill/>
        </p:spPr>
        <p:txBody>
          <a:bodyPr wrap="none" rtlCol="0">
            <a:spAutoFit/>
          </a:bodyPr>
          <a:lstStyle/>
          <a:p>
            <a:r>
              <a:rPr lang="en-US" dirty="0" smtClean="0"/>
              <a:t>El Nino years are</a:t>
            </a:r>
          </a:p>
          <a:p>
            <a:r>
              <a:rPr lang="en-US" dirty="0" smtClean="0"/>
              <a:t>usually warmer than</a:t>
            </a:r>
            <a:br>
              <a:rPr lang="en-US" dirty="0" smtClean="0"/>
            </a:br>
            <a:r>
              <a:rPr lang="en-US" dirty="0" smtClean="0"/>
              <a:t>normal* </a:t>
            </a:r>
          </a:p>
        </p:txBody>
      </p:sp>
      <p:sp>
        <p:nvSpPr>
          <p:cNvPr id="3" name="TextBox 2"/>
          <p:cNvSpPr txBox="1"/>
          <p:nvPr/>
        </p:nvSpPr>
        <p:spPr>
          <a:xfrm>
            <a:off x="186840" y="6559311"/>
            <a:ext cx="4698722" cy="646331"/>
          </a:xfrm>
          <a:prstGeom prst="rect">
            <a:avLst/>
          </a:prstGeom>
          <a:noFill/>
        </p:spPr>
        <p:txBody>
          <a:bodyPr wrap="none" rtlCol="0">
            <a:spAutoFit/>
          </a:bodyPr>
          <a:lstStyle/>
          <a:p>
            <a:r>
              <a:rPr lang="en-US" dirty="0" smtClean="0"/>
              <a:t>(*compared with the years before and after) </a:t>
            </a:r>
          </a:p>
          <a:p>
            <a:endParaRPr lang="en-US" dirty="0"/>
          </a:p>
        </p:txBody>
      </p:sp>
    </p:spTree>
    <p:extLst>
      <p:ext uri="{BB962C8B-B14F-4D97-AF65-F5344CB8AC3E}">
        <p14:creationId xmlns:p14="http://schemas.microsoft.com/office/powerpoint/2010/main" val="323550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
          <p:cNvPicPr/>
          <p:nvPr/>
        </p:nvPicPr>
        <p:blipFill>
          <a:blip r:embed="rId3"/>
          <a:stretch/>
        </p:blipFill>
        <p:spPr>
          <a:xfrm>
            <a:off x="2197800" y="1523880"/>
            <a:ext cx="7098480" cy="5156280"/>
          </a:xfrm>
          <a:prstGeom prst="rect">
            <a:avLst/>
          </a:prstGeom>
          <a:ln>
            <a:noFill/>
          </a:ln>
        </p:spPr>
      </p:pic>
      <p:pic>
        <p:nvPicPr>
          <p:cNvPr id="197" name="Picture 3" descr="Eruption column of volcanic ash and gas rising above Mount Pinatubo on June 12, 1991"/>
          <p:cNvPicPr/>
          <p:nvPr/>
        </p:nvPicPr>
        <p:blipFill>
          <a:blip r:embed="rId4"/>
          <a:stretch/>
        </p:blipFill>
        <p:spPr>
          <a:xfrm>
            <a:off x="654120" y="2027880"/>
            <a:ext cx="2054160" cy="1371600"/>
          </a:xfrm>
          <a:prstGeom prst="rect">
            <a:avLst/>
          </a:prstGeom>
          <a:ln>
            <a:noFill/>
          </a:ln>
        </p:spPr>
      </p:pic>
      <p:sp>
        <p:nvSpPr>
          <p:cNvPr id="198" name="CustomShape 1"/>
          <p:cNvSpPr/>
          <p:nvPr/>
        </p:nvSpPr>
        <p:spPr>
          <a:xfrm>
            <a:off x="649800" y="3447720"/>
            <a:ext cx="2289960" cy="642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800" spc="-1">
                <a:latin typeface="Arial"/>
              </a:rPr>
              <a:t>Mt Pinatubo eruption</a:t>
            </a:r>
            <a:endParaRPr/>
          </a:p>
          <a:p>
            <a:r>
              <a:rPr lang="en-US" sz="1800" spc="-1">
                <a:latin typeface="Arial"/>
              </a:rPr>
              <a:t>(date: 1991-06-15)</a:t>
            </a:r>
            <a:endParaRPr/>
          </a:p>
        </p:txBody>
      </p:sp>
      <p:cxnSp>
        <p:nvCxnSpPr>
          <p:cNvPr id="199" name="Line 2"/>
          <p:cNvCxnSpPr>
            <a:stCxn id="197" idx="3"/>
          </p:cNvCxnSpPr>
          <p:nvPr/>
        </p:nvCxnSpPr>
        <p:spPr>
          <a:xfrm>
            <a:off x="2708280" y="2713680"/>
            <a:ext cx="3808440" cy="1673640"/>
          </a:xfrm>
          <a:prstGeom prst="straightConnector1">
            <a:avLst/>
          </a:prstGeom>
          <a:ln w="25560">
            <a:solidFill>
              <a:srgbClr val="BBE0E3"/>
            </a:solidFill>
            <a:miter/>
            <a:tailEnd type="arrow" w="med" len="med"/>
          </a:ln>
        </p:spPr>
      </p:cxnSp>
      <p:sp>
        <p:nvSpPr>
          <p:cNvPr id="200" name="CustomShape 3"/>
          <p:cNvSpPr/>
          <p:nvPr/>
        </p:nvSpPr>
        <p:spPr>
          <a:xfrm rot="1440000">
            <a:off x="2856600" y="2991240"/>
            <a:ext cx="314496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600" spc="-1">
                <a:solidFill>
                  <a:srgbClr val="3C8C93"/>
                </a:solidFill>
                <a:latin typeface="Arial"/>
              </a:rPr>
              <a:t>Cooling effect in an El Niño-year </a:t>
            </a:r>
            <a:endParaRPr/>
          </a:p>
        </p:txBody>
      </p:sp>
      <p:sp>
        <p:nvSpPr>
          <p:cNvPr id="201" name="TextShape 4"/>
          <p:cNvSpPr txBox="1"/>
          <p:nvPr/>
        </p:nvSpPr>
        <p:spPr>
          <a:xfrm>
            <a:off x="546120" y="278280"/>
            <a:ext cx="6663960" cy="999000"/>
          </a:xfrm>
          <a:prstGeom prst="rect">
            <a:avLst/>
          </a:prstGeom>
          <a:noFill/>
          <a:ln>
            <a:noFill/>
          </a:ln>
        </p:spPr>
        <p:txBody>
          <a:bodyPr lIns="90000" tIns="45000" rIns="90000" bIns="45000"/>
          <a:lstStyle/>
          <a:p>
            <a:r>
              <a:rPr lang="en-US" sz="3200" spc="-1">
                <a:latin typeface="Arial"/>
              </a:rPr>
              <a:t>Strong volcanic eruptions 
lead to surface temperature cooling </a:t>
            </a:r>
            <a:endParaRPr/>
          </a:p>
        </p:txBody>
      </p:sp>
    </p:spTree>
    <p:extLst>
      <p:ext uri="{BB962C8B-B14F-4D97-AF65-F5344CB8AC3E}">
        <p14:creationId xmlns:p14="http://schemas.microsoft.com/office/powerpoint/2010/main" val="403625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533520" y="533520"/>
            <a:ext cx="807696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3200" spc="-1">
                <a:latin typeface="Arial"/>
              </a:rPr>
              <a:t>The 10 warmest years on record:</a:t>
            </a:r>
            <a:endParaRPr/>
          </a:p>
        </p:txBody>
      </p:sp>
      <p:sp>
        <p:nvSpPr>
          <p:cNvPr id="245" name="TextShape 2"/>
          <p:cNvSpPr txBox="1"/>
          <p:nvPr/>
        </p:nvSpPr>
        <p:spPr>
          <a:xfrm>
            <a:off x="1371600" y="6145560"/>
            <a:ext cx="7511040" cy="346680"/>
          </a:xfrm>
          <a:prstGeom prst="rect">
            <a:avLst/>
          </a:prstGeom>
          <a:noFill/>
          <a:ln>
            <a:noFill/>
          </a:ln>
        </p:spPr>
        <p:txBody>
          <a:bodyPr lIns="90000" tIns="45000" rIns="90000" bIns="45000"/>
          <a:lstStyle/>
          <a:p>
            <a:r>
              <a:rPr lang="en-US" sz="1800" spc="-1">
                <a:latin typeface="Arial"/>
              </a:rPr>
              <a:t>http://www.climatecentral.org/gallery/graphics/10-warmest-years-globally</a:t>
            </a:r>
            <a:endParaRPr/>
          </a:p>
        </p:txBody>
      </p:sp>
      <p:pic>
        <p:nvPicPr>
          <p:cNvPr id="246" name="Picture 245"/>
          <p:cNvPicPr/>
          <p:nvPr/>
        </p:nvPicPr>
        <p:blipFill>
          <a:blip r:embed="rId3"/>
          <a:stretch/>
        </p:blipFill>
        <p:spPr>
          <a:xfrm>
            <a:off x="2926080" y="1737360"/>
            <a:ext cx="6074640" cy="3414600"/>
          </a:xfrm>
          <a:prstGeom prst="rect">
            <a:avLst/>
          </a:prstGeom>
          <a:ln>
            <a:noFill/>
          </a:ln>
        </p:spPr>
      </p:pic>
    </p:spTree>
    <p:extLst>
      <p:ext uri="{BB962C8B-B14F-4D97-AF65-F5344CB8AC3E}">
        <p14:creationId xmlns:p14="http://schemas.microsoft.com/office/powerpoint/2010/main" val="11789795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533520" y="533520"/>
            <a:ext cx="807696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3200" spc="-1">
                <a:latin typeface="Arial"/>
              </a:rPr>
              <a:t>The 10 warmest years on record:</a:t>
            </a:r>
            <a:endParaRPr/>
          </a:p>
        </p:txBody>
      </p:sp>
      <p:sp>
        <p:nvSpPr>
          <p:cNvPr id="245" name="TextShape 2"/>
          <p:cNvSpPr txBox="1"/>
          <p:nvPr/>
        </p:nvSpPr>
        <p:spPr>
          <a:xfrm>
            <a:off x="665922" y="6145560"/>
            <a:ext cx="8216718" cy="346680"/>
          </a:xfrm>
          <a:prstGeom prst="rect">
            <a:avLst/>
          </a:prstGeom>
          <a:noFill/>
          <a:ln>
            <a:noFill/>
          </a:ln>
        </p:spPr>
        <p:txBody>
          <a:bodyPr lIns="90000" tIns="45000" rIns="90000" bIns="45000"/>
          <a:lstStyle/>
          <a:p>
            <a:r>
              <a:rPr lang="en-US" spc="-1" dirty="0">
                <a:hlinkClick r:id="rId3"/>
              </a:rPr>
              <a:t>http://</a:t>
            </a:r>
            <a:r>
              <a:rPr lang="en-US" spc="-1" dirty="0" smtClean="0">
                <a:hlinkClick r:id="rId3"/>
              </a:rPr>
              <a:t>www.climatecentral.org/gallery/graphics/the-10-hottest-years-on-record</a:t>
            </a:r>
            <a:endParaRPr lang="en-US" spc="-1" dirty="0" smtClean="0"/>
          </a:p>
          <a:p>
            <a:r>
              <a:rPr lang="en-US" spc="-1" dirty="0" smtClean="0"/>
              <a:t>(retrieved Nov 2016)</a:t>
            </a:r>
            <a:endParaRPr dirty="0"/>
          </a:p>
        </p:txBody>
      </p:sp>
      <p:pic>
        <p:nvPicPr>
          <p:cNvPr id="3" name="Picture 2"/>
          <p:cNvPicPr>
            <a:picLocks noChangeAspect="1"/>
          </p:cNvPicPr>
          <p:nvPr/>
        </p:nvPicPr>
        <p:blipFill>
          <a:blip r:embed="rId4"/>
          <a:stretch>
            <a:fillRect/>
          </a:stretch>
        </p:blipFill>
        <p:spPr>
          <a:xfrm>
            <a:off x="2462790" y="1992796"/>
            <a:ext cx="6419850" cy="3429000"/>
          </a:xfrm>
          <a:prstGeom prst="rect">
            <a:avLst/>
          </a:prstGeom>
        </p:spPr>
      </p:pic>
    </p:spTree>
    <p:extLst>
      <p:ext uri="{BB962C8B-B14F-4D97-AF65-F5344CB8AC3E}">
        <p14:creationId xmlns:p14="http://schemas.microsoft.com/office/powerpoint/2010/main" val="38981187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533520" y="533520"/>
            <a:ext cx="807696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3200" spc="-1">
                <a:latin typeface="Arial"/>
              </a:rPr>
              <a:t>The 10 warmest years on record:</a:t>
            </a:r>
            <a:endParaRPr/>
          </a:p>
        </p:txBody>
      </p:sp>
      <p:pic>
        <p:nvPicPr>
          <p:cNvPr id="2" name="Picture 1"/>
          <p:cNvPicPr>
            <a:picLocks noChangeAspect="1"/>
          </p:cNvPicPr>
          <p:nvPr/>
        </p:nvPicPr>
        <p:blipFill>
          <a:blip r:embed="rId3"/>
          <a:stretch>
            <a:fillRect/>
          </a:stretch>
        </p:blipFill>
        <p:spPr>
          <a:xfrm>
            <a:off x="2495623" y="1723280"/>
            <a:ext cx="6387017" cy="4422280"/>
          </a:xfrm>
          <a:prstGeom prst="rect">
            <a:avLst/>
          </a:prstGeom>
        </p:spPr>
      </p:pic>
      <p:sp>
        <p:nvSpPr>
          <p:cNvPr id="3" name="Rectangle 2"/>
          <p:cNvSpPr/>
          <p:nvPr/>
        </p:nvSpPr>
        <p:spPr>
          <a:xfrm>
            <a:off x="258417" y="6230700"/>
            <a:ext cx="8428383" cy="523220"/>
          </a:xfrm>
          <a:prstGeom prst="rect">
            <a:avLst/>
          </a:prstGeom>
        </p:spPr>
        <p:txBody>
          <a:bodyPr wrap="square">
            <a:spAutoFit/>
          </a:bodyPr>
          <a:lstStyle/>
          <a:p>
            <a:r>
              <a:rPr lang="en-US" sz="1400" dirty="0" smtClean="0"/>
              <a:t>http://www.nasa.gov/press-release/nasa-noaa-analyses-reveal-record-shattering-global-warm-temperatures-in-2015</a:t>
            </a:r>
            <a:endParaRPr lang="en-US" sz="1400" dirty="0"/>
          </a:p>
        </p:txBody>
      </p:sp>
    </p:spTree>
    <p:extLst>
      <p:ext uri="{BB962C8B-B14F-4D97-AF65-F5344CB8AC3E}">
        <p14:creationId xmlns:p14="http://schemas.microsoft.com/office/powerpoint/2010/main" val="29907996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Reminder: What is 'climate'?</a:t>
            </a:r>
            <a:endParaRPr/>
          </a:p>
        </p:txBody>
      </p:sp>
      <p:sp>
        <p:nvSpPr>
          <p:cNvPr id="134" name="TextShape 2"/>
          <p:cNvSpPr txBox="1"/>
          <p:nvPr/>
        </p:nvSpPr>
        <p:spPr>
          <a:xfrm>
            <a:off x="612719" y="1600200"/>
            <a:ext cx="7905115" cy="4494960"/>
          </a:xfrm>
          <a:prstGeom prst="rect">
            <a:avLst/>
          </a:prstGeom>
          <a:noFill/>
          <a:ln>
            <a:noFill/>
          </a:ln>
        </p:spPr>
        <p:txBody>
          <a:bodyPr lIns="0" tIns="0" rIns="0" bIns="0"/>
          <a:lstStyle/>
          <a:p>
            <a:pPr marL="450900" indent="-342900">
              <a:buClr>
                <a:schemeClr val="tx1"/>
              </a:buClr>
              <a:buSzPct val="75000"/>
              <a:buFont typeface="Arial" panose="020B0604020202020204" pitchFamily="34" charset="0"/>
              <a:buChar char="•"/>
            </a:pPr>
            <a:r>
              <a:rPr lang="en-US" sz="2400" spc="-1" dirty="0">
                <a:latin typeface="Arial" panose="020B0604020202020204" pitchFamily="34" charset="0"/>
                <a:cs typeface="Arial" panose="020B0604020202020204" pitchFamily="34" charset="0"/>
              </a:rPr>
              <a:t>The </a:t>
            </a:r>
            <a:r>
              <a:rPr lang="en-US" sz="2400" spc="-1" dirty="0">
                <a:solidFill>
                  <a:srgbClr val="0000FF"/>
                </a:solidFill>
                <a:latin typeface="Arial" panose="020B0604020202020204" pitchFamily="34" charset="0"/>
                <a:cs typeface="Arial" panose="020B0604020202020204" pitchFamily="34" charset="0"/>
              </a:rPr>
              <a:t>statistical description in terms of the average and variability</a:t>
            </a:r>
            <a:r>
              <a:rPr lang="en-US" sz="2400" spc="-1" dirty="0">
                <a:latin typeface="Arial" panose="020B0604020202020204" pitchFamily="34" charset="0"/>
                <a:cs typeface="Arial" panose="020B0604020202020204" pitchFamily="34" charset="0"/>
              </a:rPr>
              <a:t> of relevant quantities over a period of </a:t>
            </a:r>
            <a:r>
              <a:rPr lang="en-US" sz="2400" spc="-1" dirty="0" smtClean="0">
                <a:latin typeface="Arial" panose="020B0604020202020204" pitchFamily="34" charset="0"/>
                <a:cs typeface="Arial" panose="020B0604020202020204" pitchFamily="34" charset="0"/>
              </a:rPr>
              <a:t>time</a:t>
            </a:r>
            <a:br>
              <a:rPr lang="en-US" sz="2400" spc="-1" dirty="0" smtClean="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450900" indent="-342900">
              <a:buClr>
                <a:schemeClr val="tx1"/>
              </a:buClr>
              <a:buSzPct val="75000"/>
              <a:buFont typeface="Arial" panose="020B0604020202020204" pitchFamily="34" charset="0"/>
              <a:buChar char="•"/>
            </a:pPr>
            <a:r>
              <a:rPr lang="en-US" sz="2400" spc="-1" dirty="0">
                <a:latin typeface="Arial" panose="020B0604020202020204" pitchFamily="34" charset="0"/>
                <a:cs typeface="Arial" panose="020B0604020202020204" pitchFamily="34" charset="0"/>
              </a:rPr>
              <a:t>The classical period is 30 years, as defined by the World Meteorological Organization, WMO</a:t>
            </a:r>
            <a:r>
              <a:rPr lang="en-US" sz="2400" spc="-1" dirty="0" smtClean="0">
                <a:latin typeface="Arial" panose="020B0604020202020204" pitchFamily="34" charset="0"/>
                <a:cs typeface="Arial" panose="020B0604020202020204" pitchFamily="34" charset="0"/>
              </a:rPr>
              <a:t>).</a:t>
            </a:r>
            <a:br>
              <a:rPr lang="en-US" sz="2400" spc="-1" dirty="0" smtClean="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450900" indent="-342900">
              <a:buClr>
                <a:schemeClr val="tx1"/>
              </a:buClr>
              <a:buSzPct val="75000"/>
              <a:buFont typeface="Arial" panose="020B0604020202020204" pitchFamily="34" charset="0"/>
              <a:buChar char="•"/>
            </a:pPr>
            <a:r>
              <a:rPr lang="en-US" sz="2400" spc="-1" dirty="0">
                <a:latin typeface="Arial" panose="020B0604020202020204" pitchFamily="34" charset="0"/>
                <a:cs typeface="Arial" panose="020B0604020202020204" pitchFamily="34" charset="0"/>
              </a:rPr>
              <a:t>These relevant quantities are most often surface variables such as temperature, precipitation, and wind</a:t>
            </a:r>
            <a:r>
              <a:rPr lang="en-US" sz="2400" spc="-1" dirty="0" smtClean="0">
                <a:latin typeface="Arial" panose="020B0604020202020204" pitchFamily="34" charset="0"/>
                <a:cs typeface="Arial" panose="020B0604020202020204" pitchFamily="34" charset="0"/>
              </a:rPr>
              <a:t>.</a:t>
            </a:r>
            <a:br>
              <a:rPr lang="en-US" sz="2400" spc="-1" dirty="0" smtClean="0">
                <a:latin typeface="Arial" panose="020B0604020202020204" pitchFamily="34" charset="0"/>
                <a:cs typeface="Arial" panose="020B0604020202020204" pitchFamily="34" charset="0"/>
              </a:rPr>
            </a:br>
            <a:r>
              <a:rPr lang="en-US" sz="2400" spc="-1" dirty="0" smtClean="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450900" indent="-342900">
              <a:buClr>
                <a:schemeClr val="tx1"/>
              </a:buClr>
              <a:buSzPct val="75000"/>
              <a:buFont typeface="Arial" panose="020B0604020202020204" pitchFamily="34" charset="0"/>
              <a:buChar char="•"/>
            </a:pPr>
            <a:r>
              <a:rPr lang="en-US" sz="2400" spc="-1" dirty="0">
                <a:latin typeface="Arial" panose="020B0604020202020204" pitchFamily="34" charset="0"/>
                <a:cs typeface="Arial" panose="020B0604020202020204" pitchFamily="34" charset="0"/>
              </a:rPr>
              <a:t>Climate in a wider sense is the state, including a statistical description, of the </a:t>
            </a:r>
            <a:r>
              <a:rPr lang="en-US" sz="2400" u="sng" spc="-1" dirty="0">
                <a:uFill>
                  <a:solidFill>
                    <a:srgbClr val="FFFFFF"/>
                  </a:solidFill>
                </a:uFill>
                <a:latin typeface="Arial" panose="020B0604020202020204" pitchFamily="34" charset="0"/>
                <a:cs typeface="Arial" panose="020B0604020202020204" pitchFamily="34" charset="0"/>
              </a:rPr>
              <a:t>climate system</a:t>
            </a:r>
            <a:r>
              <a:rPr lang="en-US" sz="2400" spc="-1"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285750" indent="-285750">
              <a:buClr>
                <a:schemeClr val="tx1"/>
              </a:buClr>
              <a:buSzPct val="75000"/>
              <a:buFont typeface="Arial" panose="020B0604020202020204" pitchFamily="34" charset="0"/>
              <a:buChar char="•"/>
            </a:pPr>
            <a:endParaRPr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Changes in tropospheric temperature and 
upper ocean heat content changes</a:t>
            </a:r>
            <a:endParaRPr/>
          </a:p>
        </p:txBody>
      </p:sp>
      <p:sp>
        <p:nvSpPr>
          <p:cNvPr id="186" name="TextShape 2"/>
          <p:cNvSpPr txBox="1"/>
          <p:nvPr/>
        </p:nvSpPr>
        <p:spPr>
          <a:xfrm>
            <a:off x="182880" y="1737360"/>
            <a:ext cx="3200400" cy="469764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1800" spc="-1">
                <a:latin typeface="Arial"/>
              </a:rPr>
              <a:t>Tropospheric temperature changes are obtained from</a:t>
            </a:r>
            <a:endParaRPr/>
          </a:p>
          <a:p>
            <a:pPr marL="216000" indent="-216000">
              <a:buClr>
                <a:srgbClr val="FFFFFF"/>
              </a:buClr>
              <a:buSzPct val="45000"/>
              <a:buFont typeface="StarSymbol"/>
              <a:buChar char=""/>
            </a:pPr>
            <a:r>
              <a:rPr lang="en-US" sz="1800" spc="-1">
                <a:latin typeface="Arial"/>
              </a:rPr>
              <a:t>radiosondes (weather ballons, and from 1970s on satellites)
 </a:t>
            </a:r>
            <a:endParaRPr/>
          </a:p>
          <a:p>
            <a:pPr marL="216000" indent="-216000">
              <a:buClr>
                <a:srgbClr val="FFFFFF"/>
              </a:buClr>
              <a:buSzPct val="45000"/>
              <a:buFont typeface="StarSymbol"/>
              <a:buChar char=""/>
            </a:pPr>
            <a:r>
              <a:rPr lang="en-US" sz="1800" spc="-1">
                <a:latin typeface="Arial"/>
              </a:rPr>
              <a:t>More than 90% of the excess in the TOA radiative energy imbalance has been estimated to be stored in the upper ocean 700m</a:t>
            </a:r>
            <a:endParaRPr/>
          </a:p>
        </p:txBody>
      </p:sp>
      <p:pic>
        <p:nvPicPr>
          <p:cNvPr id="187" name="Picture 186"/>
          <p:cNvPicPr/>
          <p:nvPr/>
        </p:nvPicPr>
        <p:blipFill>
          <a:blip r:embed="rId3"/>
          <a:stretch/>
        </p:blipFill>
        <p:spPr>
          <a:xfrm>
            <a:off x="5120640" y="1613160"/>
            <a:ext cx="3949200" cy="4330440"/>
          </a:xfrm>
          <a:prstGeom prst="rect">
            <a:avLst/>
          </a:prstGeom>
          <a:ln>
            <a:noFill/>
          </a:ln>
        </p:spPr>
      </p:pic>
      <p:pic>
        <p:nvPicPr>
          <p:cNvPr id="188" name="Picture 187"/>
          <p:cNvPicPr/>
          <p:nvPr/>
        </p:nvPicPr>
        <p:blipFill>
          <a:blip r:embed="rId4"/>
          <a:stretch/>
        </p:blipFill>
        <p:spPr>
          <a:xfrm>
            <a:off x="5231520" y="6083280"/>
            <a:ext cx="3272400" cy="817560"/>
          </a:xfrm>
          <a:prstGeom prst="rect">
            <a:avLst/>
          </a:prstGeom>
          <a:ln>
            <a:noFill/>
          </a:ln>
        </p:spPr>
      </p:pic>
    </p:spTree>
    <p:extLst>
      <p:ext uri="{BB962C8B-B14F-4D97-AF65-F5344CB8AC3E}">
        <p14:creationId xmlns:p14="http://schemas.microsoft.com/office/powerpoint/2010/main" val="66666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Changes in sea level 
and Arctic sea ice (summer)</a:t>
            </a:r>
            <a:endParaRPr/>
          </a:p>
        </p:txBody>
      </p:sp>
      <p:sp>
        <p:nvSpPr>
          <p:cNvPr id="183" name="TextShape 2"/>
          <p:cNvSpPr txBox="1"/>
          <p:nvPr/>
        </p:nvSpPr>
        <p:spPr>
          <a:xfrm>
            <a:off x="182880" y="1737360"/>
            <a:ext cx="3200400" cy="341784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1800" spc="-1">
                <a:latin typeface="Arial"/>
              </a:rPr>
              <a:t>Sea level has been increasing globally
 </a:t>
            </a:r>
            <a:endParaRPr/>
          </a:p>
          <a:p>
            <a:pPr marL="216000" indent="-216000">
              <a:buClr>
                <a:srgbClr val="FFFFFF"/>
              </a:buClr>
              <a:buSzPct val="45000"/>
              <a:buFont typeface="StarSymbol"/>
              <a:buChar char=""/>
            </a:pPr>
            <a:r>
              <a:rPr lang="en-US" sz="1800" spc="-1">
                <a:latin typeface="Arial"/>
              </a:rPr>
              <a:t>Summer Arctic sea ice</a:t>
            </a:r>
            <a:endParaRPr/>
          </a:p>
          <a:p>
            <a:pPr marL="216000" indent="-216000">
              <a:buClr>
                <a:srgbClr val="FFFFFF"/>
              </a:buClr>
              <a:buSzPct val="45000"/>
              <a:buFont typeface="StarSymbol"/>
              <a:buChar char=""/>
            </a:pPr>
            <a:r>
              <a:rPr lang="en-US" sz="1800" spc="-1">
                <a:latin typeface="Arial"/>
              </a:rPr>
              <a:t>is decreasing (more rapidly in recent years)</a:t>
            </a:r>
            <a:endParaRPr/>
          </a:p>
          <a:p>
            <a:pPr marL="216000" indent="-216000">
              <a:buClr>
                <a:srgbClr val="FFFFFF"/>
              </a:buClr>
              <a:buSzPct val="45000"/>
              <a:buFont typeface="StarSymbol"/>
              <a:buChar char=""/>
            </a:pPr>
            <a:r>
              <a:rPr lang="en-US" sz="1800" spc="-1">
                <a:latin typeface="Arial"/>
              </a:rPr>
              <a:t> </a:t>
            </a:r>
            <a:endParaRPr/>
          </a:p>
        </p:txBody>
      </p:sp>
      <p:pic>
        <p:nvPicPr>
          <p:cNvPr id="184" name="Picture 183"/>
          <p:cNvPicPr/>
          <p:nvPr/>
        </p:nvPicPr>
        <p:blipFill>
          <a:blip r:embed="rId2"/>
          <a:stretch/>
        </p:blipFill>
        <p:spPr>
          <a:xfrm>
            <a:off x="3291840" y="1737360"/>
            <a:ext cx="5726520" cy="3589560"/>
          </a:xfrm>
          <a:prstGeom prst="rect">
            <a:avLst/>
          </a:prstGeom>
          <a:ln>
            <a:noFill/>
          </a:ln>
        </p:spPr>
      </p:pic>
    </p:spTree>
    <p:extLst>
      <p:ext uri="{BB962C8B-B14F-4D97-AF65-F5344CB8AC3E}">
        <p14:creationId xmlns:p14="http://schemas.microsoft.com/office/powerpoint/2010/main" val="278048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Changes in sea level 
and Arctic sea ice (summer)</a:t>
            </a:r>
            <a:endParaRPr/>
          </a:p>
        </p:txBody>
      </p:sp>
      <p:sp>
        <p:nvSpPr>
          <p:cNvPr id="183" name="TextShape 2"/>
          <p:cNvSpPr txBox="1"/>
          <p:nvPr/>
        </p:nvSpPr>
        <p:spPr>
          <a:xfrm>
            <a:off x="182880" y="1737360"/>
            <a:ext cx="3200400" cy="341784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1800" spc="-1" dirty="0" smtClean="0">
                <a:latin typeface="Arial"/>
              </a:rPr>
              <a:t>Summer </a:t>
            </a:r>
            <a:r>
              <a:rPr lang="en-US" sz="1800" spc="-1" dirty="0">
                <a:latin typeface="Arial"/>
              </a:rPr>
              <a:t>Arctic sea ice</a:t>
            </a:r>
            <a:endParaRPr dirty="0"/>
          </a:p>
          <a:p>
            <a:pPr marL="216000" indent="-216000">
              <a:buClr>
                <a:srgbClr val="FFFFFF"/>
              </a:buClr>
              <a:buSzPct val="45000"/>
              <a:buFont typeface="StarSymbol"/>
              <a:buChar char=""/>
            </a:pPr>
            <a:r>
              <a:rPr lang="en-US" sz="1800" spc="-1" dirty="0">
                <a:latin typeface="Arial"/>
              </a:rPr>
              <a:t>is decreasing (more rapidly in recent years</a:t>
            </a:r>
            <a:r>
              <a:rPr lang="en-US" sz="1800" spc="-1" dirty="0" smtClean="0">
                <a:latin typeface="Arial"/>
              </a:rPr>
              <a:t>)</a:t>
            </a:r>
          </a:p>
          <a:p>
            <a:pPr marL="216000" indent="-216000">
              <a:buClr>
                <a:srgbClr val="FFFFFF"/>
              </a:buClr>
              <a:buSzPct val="45000"/>
              <a:buFont typeface="StarSymbol"/>
              <a:buChar char=""/>
            </a:pPr>
            <a:endParaRPr lang="en-US" spc="-1" dirty="0">
              <a:latin typeface="Arial"/>
            </a:endParaRPr>
          </a:p>
          <a:p>
            <a:pPr marL="216000" indent="-216000">
              <a:buClr>
                <a:srgbClr val="FFFFFF"/>
              </a:buClr>
              <a:buSzPct val="45000"/>
              <a:buFont typeface="StarSymbol"/>
              <a:buChar char=""/>
            </a:pPr>
            <a:r>
              <a:rPr lang="en-US" spc="-1" dirty="0" smtClean="0">
                <a:latin typeface="Arial"/>
              </a:rPr>
              <a:t>2007, 2012 year with unusually low sea ice extents observed.</a:t>
            </a:r>
            <a:endParaRPr dirty="0"/>
          </a:p>
          <a:p>
            <a:pPr marL="216000" indent="-216000">
              <a:buClr>
                <a:srgbClr val="FFFFFF"/>
              </a:buClr>
              <a:buSzPct val="45000"/>
              <a:buFont typeface="StarSymbol"/>
              <a:buChar char=""/>
            </a:pPr>
            <a:r>
              <a:rPr lang="en-US" sz="1800" spc="-1" dirty="0">
                <a:latin typeface="Arial"/>
              </a:rPr>
              <a:t> </a:t>
            </a:r>
            <a:endParaRPr lang="en-US" sz="1800" spc="-1" dirty="0" smtClean="0">
              <a:latin typeface="Arial"/>
            </a:endParaRPr>
          </a:p>
          <a:p>
            <a:pPr marL="216000" indent="-216000">
              <a:buClr>
                <a:srgbClr val="FFFFFF"/>
              </a:buClr>
              <a:buSzPct val="45000"/>
              <a:buFont typeface="StarSymbol"/>
              <a:buChar char=""/>
            </a:pPr>
            <a:r>
              <a:rPr lang="en-US" spc="-1" dirty="0" smtClean="0">
                <a:latin typeface="Arial"/>
              </a:rPr>
              <a:t>(black is the average </a:t>
            </a:r>
          </a:p>
          <a:p>
            <a:pPr marL="216000" indent="-216000">
              <a:buClr>
                <a:srgbClr val="FFFFFF"/>
              </a:buClr>
              <a:buSzPct val="45000"/>
              <a:buFont typeface="StarSymbol"/>
              <a:buChar char=""/>
            </a:pPr>
            <a:r>
              <a:rPr lang="en-US" spc="-1" dirty="0" smtClean="0">
                <a:latin typeface="Arial"/>
              </a:rPr>
              <a:t>1981-2010;</a:t>
            </a:r>
          </a:p>
          <a:p>
            <a:pPr marL="216000" indent="-216000">
              <a:buClr>
                <a:srgbClr val="FFFFFF"/>
              </a:buClr>
              <a:buSzPct val="45000"/>
              <a:buFont typeface="StarSymbol"/>
              <a:buChar char=""/>
            </a:pPr>
            <a:r>
              <a:rPr lang="en-US" spc="-1" dirty="0">
                <a:latin typeface="Arial"/>
              </a:rPr>
              <a:t>g</a:t>
            </a:r>
            <a:r>
              <a:rPr lang="en-US" spc="-1" dirty="0" smtClean="0">
                <a:latin typeface="Arial"/>
              </a:rPr>
              <a:t>ray shading the 2-sigma</a:t>
            </a:r>
          </a:p>
          <a:p>
            <a:pPr marL="216000" indent="-216000">
              <a:buClr>
                <a:srgbClr val="FFFFFF"/>
              </a:buClr>
              <a:buSzPct val="45000"/>
              <a:buFont typeface="StarSymbol"/>
              <a:buChar char=""/>
            </a:pPr>
            <a:r>
              <a:rPr lang="en-US" spc="-1" dirty="0">
                <a:latin typeface="Arial"/>
              </a:rPr>
              <a:t>s</a:t>
            </a:r>
            <a:r>
              <a:rPr lang="en-US" spc="-1" dirty="0" smtClean="0">
                <a:latin typeface="Arial"/>
              </a:rPr>
              <a:t>tandard </a:t>
            </a:r>
            <a:r>
              <a:rPr lang="en-US" spc="-1" dirty="0" smtClean="0">
                <a:latin typeface="Arial"/>
              </a:rPr>
              <a:t>deviation)</a:t>
            </a:r>
          </a:p>
          <a:p>
            <a:pPr marL="216000" indent="-216000">
              <a:buClr>
                <a:srgbClr val="FFFFFF"/>
              </a:buClr>
              <a:buSzPct val="45000"/>
              <a:buFont typeface="StarSymbol"/>
              <a:buChar char=""/>
            </a:pPr>
            <a:r>
              <a:rPr lang="en-US" spc="-1" dirty="0" smtClean="0">
                <a:latin typeface="Arial"/>
              </a:rPr>
              <a:t> </a:t>
            </a:r>
            <a:endParaRPr lang="en-US" dirty="0" smtClean="0"/>
          </a:p>
        </p:txBody>
      </p:sp>
      <p:pic>
        <p:nvPicPr>
          <p:cNvPr id="2" name="Picture 1"/>
          <p:cNvPicPr>
            <a:picLocks noChangeAspect="1"/>
          </p:cNvPicPr>
          <p:nvPr/>
        </p:nvPicPr>
        <p:blipFill>
          <a:blip r:embed="rId2"/>
          <a:stretch>
            <a:fillRect/>
          </a:stretch>
        </p:blipFill>
        <p:spPr>
          <a:xfrm>
            <a:off x="3383280" y="1898374"/>
            <a:ext cx="5695327" cy="4437200"/>
          </a:xfrm>
          <a:prstGeom prst="rect">
            <a:avLst/>
          </a:prstGeom>
        </p:spPr>
      </p:pic>
      <p:sp>
        <p:nvSpPr>
          <p:cNvPr id="3" name="Rectangle 2"/>
          <p:cNvSpPr/>
          <p:nvPr/>
        </p:nvSpPr>
        <p:spPr>
          <a:xfrm>
            <a:off x="308113" y="6211669"/>
            <a:ext cx="7881730" cy="923330"/>
          </a:xfrm>
          <a:prstGeom prst="rect">
            <a:avLst/>
          </a:prstGeom>
        </p:spPr>
        <p:txBody>
          <a:bodyPr wrap="square">
            <a:spAutoFit/>
          </a:bodyPr>
          <a:lstStyle/>
          <a:p>
            <a:r>
              <a:rPr lang="en-US" dirty="0" smtClean="0"/>
              <a:t>National Snow Ice Data Center </a:t>
            </a:r>
          </a:p>
          <a:p>
            <a:r>
              <a:rPr lang="en-US" dirty="0" smtClean="0">
                <a:hlinkClick r:id="rId3"/>
              </a:rPr>
              <a:t>http://nsidc.org/arcticseaicenews/charctic-interactive-sea-ice-graph/</a:t>
            </a:r>
            <a:endParaRPr lang="en-US" dirty="0" smtClean="0"/>
          </a:p>
          <a:p>
            <a:endParaRPr lang="en-US" dirty="0"/>
          </a:p>
        </p:txBody>
      </p:sp>
      <p:sp>
        <p:nvSpPr>
          <p:cNvPr id="4" name="Rectangle 3"/>
          <p:cNvSpPr/>
          <p:nvPr/>
        </p:nvSpPr>
        <p:spPr>
          <a:xfrm>
            <a:off x="5311471" y="2410095"/>
            <a:ext cx="4572000" cy="646331"/>
          </a:xfrm>
          <a:prstGeom prst="rect">
            <a:avLst/>
          </a:prstGeom>
        </p:spPr>
        <p:txBody>
          <a:bodyPr>
            <a:spAutoFit/>
          </a:bodyPr>
          <a:lstStyle/>
          <a:p>
            <a:pPr marL="216000" indent="-216000">
              <a:buClr>
                <a:srgbClr val="FFFFFF"/>
              </a:buClr>
              <a:buSzPct val="45000"/>
              <a:buFont typeface="StarSymbol"/>
              <a:buChar char=""/>
            </a:pPr>
            <a:r>
              <a:rPr lang="en-US" dirty="0" smtClean="0"/>
              <a:t>sea ice extent </a:t>
            </a:r>
          </a:p>
          <a:p>
            <a:pPr marL="216000" indent="-216000">
              <a:buClr>
                <a:srgbClr val="FFFFFF"/>
              </a:buClr>
              <a:buSzPct val="45000"/>
              <a:buFont typeface="StarSymbol"/>
              <a:buChar char=""/>
            </a:pPr>
            <a:r>
              <a:rPr lang="en-US" dirty="0" smtClean="0"/>
              <a:t>(million square km)</a:t>
            </a:r>
          </a:p>
        </p:txBody>
      </p:sp>
    </p:spTree>
    <p:extLst>
      <p:ext uri="{BB962C8B-B14F-4D97-AF65-F5344CB8AC3E}">
        <p14:creationId xmlns:p14="http://schemas.microsoft.com/office/powerpoint/2010/main" val="178412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Changes in sea level 
and Arctic sea ice (summer)</a:t>
            </a:r>
            <a:endParaRPr/>
          </a:p>
        </p:txBody>
      </p:sp>
      <p:sp>
        <p:nvSpPr>
          <p:cNvPr id="183" name="TextShape 2"/>
          <p:cNvSpPr txBox="1"/>
          <p:nvPr/>
        </p:nvSpPr>
        <p:spPr>
          <a:xfrm>
            <a:off x="182880" y="1737360"/>
            <a:ext cx="3200400" cy="341784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1800" spc="-1" dirty="0" smtClean="0">
                <a:latin typeface="Arial"/>
              </a:rPr>
              <a:t>Summer </a:t>
            </a:r>
            <a:r>
              <a:rPr lang="en-US" sz="1800" spc="-1" dirty="0">
                <a:latin typeface="Arial"/>
              </a:rPr>
              <a:t>Arctic sea ice</a:t>
            </a:r>
            <a:endParaRPr dirty="0"/>
          </a:p>
          <a:p>
            <a:pPr marL="216000" indent="-216000">
              <a:buClr>
                <a:srgbClr val="FFFFFF"/>
              </a:buClr>
              <a:buSzPct val="45000"/>
              <a:buFont typeface="StarSymbol"/>
              <a:buChar char=""/>
            </a:pPr>
            <a:r>
              <a:rPr lang="en-US" sz="1800" spc="-1" dirty="0">
                <a:latin typeface="Arial"/>
              </a:rPr>
              <a:t>is decreasing (more rapidly in recent years</a:t>
            </a:r>
            <a:r>
              <a:rPr lang="en-US" sz="1800" spc="-1" dirty="0" smtClean="0">
                <a:latin typeface="Arial"/>
              </a:rPr>
              <a:t>)</a:t>
            </a:r>
          </a:p>
          <a:p>
            <a:pPr marL="216000" indent="-216000">
              <a:buClr>
                <a:srgbClr val="FFFFFF"/>
              </a:buClr>
              <a:buSzPct val="45000"/>
              <a:buFont typeface="StarSymbol"/>
              <a:buChar char=""/>
            </a:pPr>
            <a:endParaRPr lang="en-US" spc="-1" dirty="0">
              <a:latin typeface="Arial"/>
            </a:endParaRPr>
          </a:p>
          <a:p>
            <a:pPr marL="216000" indent="-216000">
              <a:buClr>
                <a:srgbClr val="FFFFFF"/>
              </a:buClr>
              <a:buSzPct val="45000"/>
              <a:buFont typeface="StarSymbol"/>
              <a:buChar char=""/>
            </a:pPr>
            <a:r>
              <a:rPr lang="en-US" spc="-1" dirty="0" smtClean="0">
                <a:latin typeface="Arial"/>
              </a:rPr>
              <a:t>2007, 2012 year with unusually low sea ice extents observed.</a:t>
            </a:r>
            <a:endParaRPr dirty="0"/>
          </a:p>
          <a:p>
            <a:pPr marL="216000" indent="-216000">
              <a:buClr>
                <a:srgbClr val="FFFFFF"/>
              </a:buClr>
              <a:buSzPct val="45000"/>
              <a:buFont typeface="StarSymbol"/>
              <a:buChar char=""/>
            </a:pPr>
            <a:r>
              <a:rPr lang="en-US" sz="1800" spc="-1" dirty="0">
                <a:latin typeface="Arial"/>
              </a:rPr>
              <a:t> </a:t>
            </a:r>
            <a:endParaRPr lang="en-US" sz="1800" spc="-1" dirty="0" smtClean="0">
              <a:latin typeface="Arial"/>
            </a:endParaRPr>
          </a:p>
          <a:p>
            <a:pPr marL="216000" indent="-216000">
              <a:buClr>
                <a:srgbClr val="FFFFFF"/>
              </a:buClr>
              <a:buSzPct val="45000"/>
              <a:buFont typeface="StarSymbol"/>
              <a:buChar char=""/>
            </a:pPr>
            <a:r>
              <a:rPr lang="en-US" spc="-1" dirty="0" smtClean="0">
                <a:latin typeface="Arial"/>
              </a:rPr>
              <a:t>(black is the 1981-2010 average</a:t>
            </a:r>
            <a:r>
              <a:rPr lang="en-US" dirty="0"/>
              <a:t> </a:t>
            </a:r>
            <a:r>
              <a:rPr lang="en-US" dirty="0" smtClean="0"/>
              <a:t>sea ice extent </a:t>
            </a:r>
          </a:p>
          <a:p>
            <a:pPr marL="216000" indent="-216000">
              <a:buClr>
                <a:srgbClr val="FFFFFF"/>
              </a:buClr>
              <a:buSzPct val="45000"/>
              <a:buFont typeface="StarSymbol"/>
              <a:buChar char=""/>
            </a:pPr>
            <a:r>
              <a:rPr lang="en-US" dirty="0" smtClean="0"/>
              <a:t>(million square km)</a:t>
            </a:r>
          </a:p>
          <a:p>
            <a:pPr marL="216000" indent="-216000">
              <a:buClr>
                <a:srgbClr val="FFFFFF"/>
              </a:buClr>
              <a:buSzPct val="45000"/>
              <a:buFont typeface="StarSymbol"/>
              <a:buChar char=""/>
            </a:pPr>
            <a:endParaRPr lang="en-US" dirty="0"/>
          </a:p>
          <a:p>
            <a:pPr marL="216000" indent="-216000">
              <a:buClr>
                <a:srgbClr val="FFFFFF"/>
              </a:buClr>
              <a:buSzPct val="45000"/>
              <a:buFont typeface="StarSymbol"/>
              <a:buChar char=""/>
            </a:pPr>
            <a:endParaRPr lang="en-US" dirty="0" smtClean="0"/>
          </a:p>
          <a:p>
            <a:pPr marL="216000" indent="-216000">
              <a:buClr>
                <a:srgbClr val="FFFFFF"/>
              </a:buClr>
              <a:buSzPct val="45000"/>
              <a:buFont typeface="StarSymbol"/>
              <a:buChar char=""/>
            </a:pPr>
            <a:endParaRPr lang="en-US" dirty="0"/>
          </a:p>
          <a:p>
            <a:pPr marL="216000" indent="-216000">
              <a:buClr>
                <a:srgbClr val="FFFFFF"/>
              </a:buClr>
              <a:buSzPct val="45000"/>
              <a:buFont typeface="StarSymbol"/>
              <a:buChar char=""/>
            </a:pPr>
            <a:endParaRPr lang="en-US" dirty="0" smtClean="0"/>
          </a:p>
        </p:txBody>
      </p:sp>
      <p:sp>
        <p:nvSpPr>
          <p:cNvPr id="3" name="Rectangle 2"/>
          <p:cNvSpPr/>
          <p:nvPr/>
        </p:nvSpPr>
        <p:spPr>
          <a:xfrm>
            <a:off x="308113" y="6211669"/>
            <a:ext cx="7881730" cy="646331"/>
          </a:xfrm>
          <a:prstGeom prst="rect">
            <a:avLst/>
          </a:prstGeom>
        </p:spPr>
        <p:txBody>
          <a:bodyPr wrap="square">
            <a:spAutoFit/>
          </a:bodyPr>
          <a:lstStyle/>
          <a:p>
            <a:r>
              <a:rPr lang="en-US" dirty="0" smtClean="0"/>
              <a:t>National Snow Ice Data Center </a:t>
            </a:r>
          </a:p>
          <a:p>
            <a:r>
              <a:rPr lang="en-US" dirty="0" smtClean="0"/>
              <a:t>(image retrieved Nov 2016)</a:t>
            </a:r>
          </a:p>
        </p:txBody>
      </p:sp>
      <p:pic>
        <p:nvPicPr>
          <p:cNvPr id="2050" name="Picture 2" descr="http://nsidc.org/arcticseaicenews/files/2016/11/Fig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279" y="1620078"/>
            <a:ext cx="4181297" cy="49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59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612720" y="98640"/>
            <a:ext cx="8152560" cy="1250280"/>
          </a:xfrm>
          <a:prstGeom prst="rect">
            <a:avLst/>
          </a:prstGeom>
          <a:noFill/>
          <a:ln>
            <a:noFill/>
          </a:ln>
        </p:spPr>
        <p:txBody>
          <a:bodyPr lIns="0" tIns="0" rIns="0" bIns="0" anchor="ctr"/>
          <a:lstStyle/>
          <a:p>
            <a:pPr algn="ctr"/>
            <a:r>
              <a:rPr lang="en-US" sz="4400" spc="-1">
                <a:latin typeface="Arial"/>
              </a:rPr>
              <a:t>Other indicators of a globally warming climate</a:t>
            </a:r>
            <a:endParaRPr/>
          </a:p>
        </p:txBody>
      </p:sp>
      <p:sp>
        <p:nvSpPr>
          <p:cNvPr id="253" name="TextShape 2"/>
          <p:cNvSpPr txBox="1"/>
          <p:nvPr/>
        </p:nvSpPr>
        <p:spPr>
          <a:xfrm>
            <a:off x="612720" y="1600200"/>
            <a:ext cx="8152560" cy="449496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a:latin typeface="Arial"/>
              </a:rPr>
              <a:t>Land snow cover: 
March/April snow cover
</a:t>
            </a:r>
            <a:r>
              <a:rPr lang="en-US" sz="2400" spc="-1" dirty="0" smtClean="0">
                <a:latin typeface="Arial"/>
              </a:rPr>
              <a:t>in </a:t>
            </a:r>
            <a:r>
              <a:rPr lang="en-US" sz="2400" spc="-1" dirty="0">
                <a:latin typeface="Arial"/>
              </a:rPr>
              <a:t>northern hemisphere</a:t>
            </a:r>
            <a:endParaRPr dirty="0"/>
          </a:p>
          <a:p>
            <a:pPr marL="432000" indent="-324000">
              <a:buClr>
                <a:srgbClr val="FFFFFF"/>
              </a:buClr>
              <a:buSzPct val="45000"/>
              <a:buFont typeface="StarSymbol"/>
              <a:buChar char=""/>
            </a:pPr>
            <a:r>
              <a:rPr lang="en-US" sz="2400" spc="-1" dirty="0">
                <a:latin typeface="Arial"/>
              </a:rPr>
              <a:t>glaciers mass balance:</a:t>
            </a:r>
            <a:endParaRPr dirty="0"/>
          </a:p>
          <a:p>
            <a:pPr marL="432000" indent="-324000">
              <a:buClr>
                <a:srgbClr val="FFFFFF"/>
              </a:buClr>
              <a:buSzPct val="45000"/>
              <a:buFont typeface="StarSymbol"/>
              <a:buChar char=""/>
            </a:pPr>
            <a:r>
              <a:rPr lang="en-US" sz="2400" spc="-1" dirty="0">
                <a:latin typeface="Arial"/>
              </a:rPr>
              <a:t> </a:t>
            </a:r>
            <a:endParaRPr dirty="0"/>
          </a:p>
        </p:txBody>
      </p:sp>
      <p:pic>
        <p:nvPicPr>
          <p:cNvPr id="254" name="Picture 253"/>
          <p:cNvPicPr/>
          <p:nvPr/>
        </p:nvPicPr>
        <p:blipFill>
          <a:blip r:embed="rId2"/>
          <a:stretch/>
        </p:blipFill>
        <p:spPr>
          <a:xfrm>
            <a:off x="5481720" y="1828800"/>
            <a:ext cx="3479400" cy="4724280"/>
          </a:xfrm>
          <a:prstGeom prst="rect">
            <a:avLst/>
          </a:prstGeom>
          <a:ln>
            <a:noFill/>
          </a:ln>
        </p:spPr>
      </p:pic>
    </p:spTree>
    <p:extLst>
      <p:ext uri="{BB962C8B-B14F-4D97-AF65-F5344CB8AC3E}">
        <p14:creationId xmlns:p14="http://schemas.microsoft.com/office/powerpoint/2010/main" val="3672031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612720" y="98640"/>
            <a:ext cx="8152560" cy="1250280"/>
          </a:xfrm>
          <a:prstGeom prst="rect">
            <a:avLst/>
          </a:prstGeom>
          <a:noFill/>
          <a:ln>
            <a:noFill/>
          </a:ln>
        </p:spPr>
        <p:txBody>
          <a:bodyPr lIns="0" tIns="0" rIns="0" bIns="0" anchor="ctr"/>
          <a:lstStyle/>
          <a:p>
            <a:pPr algn="ctr"/>
            <a:r>
              <a:rPr lang="en-US" sz="4400" spc="-1">
                <a:latin typeface="Arial"/>
              </a:rPr>
              <a:t>Other indicators of a globally warming climate</a:t>
            </a:r>
            <a:endParaRPr/>
          </a:p>
        </p:txBody>
      </p:sp>
      <p:sp>
        <p:nvSpPr>
          <p:cNvPr id="256" name="TextShape 2"/>
          <p:cNvSpPr txBox="1"/>
          <p:nvPr/>
        </p:nvSpPr>
        <p:spPr>
          <a:xfrm>
            <a:off x="612720" y="1600200"/>
            <a:ext cx="8152560" cy="449496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a:latin typeface="Arial"/>
              </a:rPr>
              <a:t>Specific humidity at surface </a:t>
            </a:r>
            <a:endParaRPr/>
          </a:p>
          <a:p>
            <a:pPr marL="432000" indent="-324000">
              <a:buClr>
                <a:srgbClr val="FFFFFF"/>
              </a:buClr>
              <a:buSzPct val="45000"/>
              <a:buFont typeface="StarSymbol"/>
              <a:buChar char=""/>
            </a:pPr>
            <a:r>
              <a:rPr lang="en-US" sz="2400" spc="-1">
                <a:latin typeface="Arial"/>
              </a:rPr>
              <a:t>has increased </a:t>
            </a:r>
            <a:endParaRPr/>
          </a:p>
          <a:p>
            <a:pPr marL="432000" indent="-324000">
              <a:buClr>
                <a:srgbClr val="FFFFFF"/>
              </a:buClr>
              <a:buSzPct val="45000"/>
              <a:buFont typeface="StarSymbol"/>
              <a:buChar char=""/>
            </a:pPr>
            <a:r>
              <a:rPr lang="en-US" sz="2400" spc="-1">
                <a:latin typeface="Arial"/>
              </a:rPr>
              <a:t>over land and ocean</a:t>
            </a:r>
            <a:endParaRPr/>
          </a:p>
          <a:p>
            <a:pPr marL="432000" indent="-324000">
              <a:buClr>
                <a:srgbClr val="FFFFFF"/>
              </a:buClr>
              <a:buSzPct val="45000"/>
              <a:buFont typeface="StarSymbol"/>
              <a:buChar char=""/>
            </a:pPr>
            <a:r>
              <a:rPr lang="en-US" sz="2400" spc="-1">
                <a:latin typeface="Arial"/>
              </a:rPr>
              <a:t> </a:t>
            </a:r>
            <a:endParaRPr/>
          </a:p>
          <a:p>
            <a:pPr marL="432000" indent="-324000">
              <a:buClr>
                <a:srgbClr val="FFFFFF"/>
              </a:buClr>
              <a:buSzPct val="45000"/>
              <a:buFont typeface="StarSymbol"/>
              <a:buChar char=""/>
            </a:pPr>
            <a:r>
              <a:rPr lang="en-US" sz="2400" spc="-1">
                <a:latin typeface="Arial"/>
              </a:rPr>
              <a:t>Note: short records</a:t>
            </a:r>
            <a:endParaRPr/>
          </a:p>
          <a:p>
            <a:pPr marL="432000" indent="-324000">
              <a:buClr>
                <a:srgbClr val="FFFFFF"/>
              </a:buClr>
              <a:buSzPct val="45000"/>
              <a:buFont typeface="StarSymbol"/>
              <a:buChar char=""/>
            </a:pPr>
            <a:r>
              <a:rPr lang="en-US" sz="2400" spc="-1">
                <a:latin typeface="Arial"/>
              </a:rPr>
              <a:t> </a:t>
            </a:r>
            <a:endParaRPr/>
          </a:p>
        </p:txBody>
      </p:sp>
      <p:pic>
        <p:nvPicPr>
          <p:cNvPr id="257" name="Picture 256"/>
          <p:cNvPicPr/>
          <p:nvPr/>
        </p:nvPicPr>
        <p:blipFill>
          <a:blip r:embed="rId2"/>
          <a:stretch/>
        </p:blipFill>
        <p:spPr>
          <a:xfrm>
            <a:off x="5015160" y="1795680"/>
            <a:ext cx="3819240" cy="4992480"/>
          </a:xfrm>
          <a:prstGeom prst="rect">
            <a:avLst/>
          </a:prstGeom>
          <a:ln>
            <a:noFill/>
          </a:ln>
        </p:spPr>
      </p:pic>
    </p:spTree>
    <p:extLst>
      <p:ext uri="{BB962C8B-B14F-4D97-AF65-F5344CB8AC3E}">
        <p14:creationId xmlns:p14="http://schemas.microsoft.com/office/powerpoint/2010/main" val="241066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612720" y="98640"/>
            <a:ext cx="8152560" cy="1250280"/>
          </a:xfrm>
          <a:prstGeom prst="rect">
            <a:avLst/>
          </a:prstGeom>
          <a:noFill/>
          <a:ln>
            <a:noFill/>
          </a:ln>
        </p:spPr>
        <p:txBody>
          <a:bodyPr lIns="0" tIns="0" rIns="0" bIns="0" anchor="ctr"/>
          <a:lstStyle/>
          <a:p>
            <a:pPr algn="ctr"/>
            <a:r>
              <a:rPr lang="en-US" sz="4400" spc="-1">
                <a:latin typeface="Arial"/>
              </a:rPr>
              <a:t>Indicators of a globally warming climate: Global precipitation?</a:t>
            </a:r>
            <a:endParaRPr/>
          </a:p>
        </p:txBody>
      </p:sp>
      <p:sp>
        <p:nvSpPr>
          <p:cNvPr id="259" name="TextShape 2"/>
          <p:cNvSpPr txBox="1"/>
          <p:nvPr/>
        </p:nvSpPr>
        <p:spPr>
          <a:xfrm>
            <a:off x="85945" y="1647720"/>
            <a:ext cx="8262923" cy="83052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a:latin typeface="Arial"/>
              </a:rPr>
              <a:t>Globally averaged precipitation 
(land-based station data)</a:t>
            </a:r>
            <a:endParaRPr dirty="0"/>
          </a:p>
        </p:txBody>
      </p:sp>
      <p:pic>
        <p:nvPicPr>
          <p:cNvPr id="260" name="Picture 259"/>
          <p:cNvPicPr/>
          <p:nvPr/>
        </p:nvPicPr>
        <p:blipFill>
          <a:blip r:embed="rId2"/>
          <a:stretch/>
        </p:blipFill>
        <p:spPr>
          <a:xfrm>
            <a:off x="3920040" y="2360880"/>
            <a:ext cx="5085000" cy="4155840"/>
          </a:xfrm>
          <a:prstGeom prst="rect">
            <a:avLst/>
          </a:prstGeom>
          <a:ln>
            <a:noFill/>
          </a:ln>
        </p:spPr>
      </p:pic>
      <p:sp>
        <p:nvSpPr>
          <p:cNvPr id="261" name="TextShape 3"/>
          <p:cNvSpPr txBox="1"/>
          <p:nvPr/>
        </p:nvSpPr>
        <p:spPr>
          <a:xfrm>
            <a:off x="182880" y="2718720"/>
            <a:ext cx="3420720" cy="1896120"/>
          </a:xfrm>
          <a:prstGeom prst="rect">
            <a:avLst/>
          </a:prstGeom>
          <a:noFill/>
          <a:ln>
            <a:noFill/>
          </a:ln>
        </p:spPr>
        <p:txBody>
          <a:bodyPr lIns="90000" tIns="45000" rIns="90000" bIns="45000"/>
          <a:lstStyle/>
          <a:p>
            <a:r>
              <a:rPr lang="en-US" sz="1600" strike="noStrike" spc="-1" dirty="0">
                <a:solidFill>
                  <a:srgbClr val="343434"/>
                </a:solidFill>
                <a:uFill>
                  <a:solidFill>
                    <a:srgbClr val="FFFFFF"/>
                  </a:solidFill>
                </a:uFill>
                <a:latin typeface="Times New Roman"/>
                <a:ea typeface="Times New Roman"/>
              </a:rPr>
              <a:t>“For the third consecutive year, annual precipitation was near average on balance for land-based rain gauges around the globe. Precipitation for 2014 was 0.52 mm (0.02 inch) below the 1961–1990 average of 1,033 mm (40.7 inches)” </a:t>
            </a:r>
            <a:endParaRPr dirty="0"/>
          </a:p>
          <a:p>
            <a:endParaRPr dirty="0"/>
          </a:p>
        </p:txBody>
      </p:sp>
      <p:sp>
        <p:nvSpPr>
          <p:cNvPr id="262" name="TextShape 4"/>
          <p:cNvSpPr txBox="1"/>
          <p:nvPr/>
        </p:nvSpPr>
        <p:spPr>
          <a:xfrm>
            <a:off x="327600" y="6262920"/>
            <a:ext cx="7017480" cy="541800"/>
          </a:xfrm>
          <a:prstGeom prst="rect">
            <a:avLst/>
          </a:prstGeom>
          <a:noFill/>
          <a:ln>
            <a:noFill/>
          </a:ln>
        </p:spPr>
        <p:txBody>
          <a:bodyPr lIns="90000" tIns="45000" rIns="90000" bIns="45000"/>
          <a:lstStyle/>
          <a:p>
            <a:r>
              <a:rPr lang="en-US" sz="1600" strike="noStrike" spc="-1" dirty="0" smtClean="0">
                <a:solidFill>
                  <a:srgbClr val="343434"/>
                </a:solidFill>
                <a:uFill>
                  <a:solidFill>
                    <a:srgbClr val="FFFFFF"/>
                  </a:solidFill>
                </a:uFill>
                <a:latin typeface="Times New Roman"/>
                <a:ea typeface="Times New Roman"/>
              </a:rPr>
              <a:t>retrieved </a:t>
            </a:r>
            <a:r>
              <a:rPr lang="en-US" sz="1600" strike="noStrike" spc="-1" dirty="0">
                <a:solidFill>
                  <a:srgbClr val="343434"/>
                </a:solidFill>
                <a:uFill>
                  <a:solidFill>
                    <a:srgbClr val="FFFFFF"/>
                  </a:solidFill>
                </a:uFill>
                <a:latin typeface="Times New Roman"/>
                <a:ea typeface="Times New Roman"/>
              </a:rPr>
              <a:t>on November 4, 2015 from http://www.ncdc.noaa.gov/sotc/global/201413.</a:t>
            </a:r>
            <a:endParaRPr dirty="0"/>
          </a:p>
        </p:txBody>
      </p:sp>
      <p:sp>
        <p:nvSpPr>
          <p:cNvPr id="263" name="TextShape 5"/>
          <p:cNvSpPr txBox="1"/>
          <p:nvPr/>
        </p:nvSpPr>
        <p:spPr>
          <a:xfrm>
            <a:off x="265680" y="5105880"/>
            <a:ext cx="2721240" cy="858240"/>
          </a:xfrm>
          <a:prstGeom prst="rect">
            <a:avLst/>
          </a:prstGeom>
          <a:noFill/>
          <a:ln>
            <a:noFill/>
          </a:ln>
        </p:spPr>
        <p:txBody>
          <a:bodyPr lIns="90000" tIns="45000" rIns="90000" bIns="45000"/>
          <a:lstStyle/>
          <a:p>
            <a:r>
              <a:rPr lang="en-US" sz="1800" spc="-1">
                <a:latin typeface="Arial"/>
              </a:rPr>
              <a:t>Source: NOAA 
National Centers for 
Environmental Prediction</a:t>
            </a:r>
            <a:endParaRPr/>
          </a:p>
        </p:txBody>
      </p:sp>
    </p:spTree>
    <p:extLst>
      <p:ext uri="{BB962C8B-B14F-4D97-AF65-F5344CB8AC3E}">
        <p14:creationId xmlns:p14="http://schemas.microsoft.com/office/powerpoint/2010/main" val="2711541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612720" y="98640"/>
            <a:ext cx="8152560" cy="1250280"/>
          </a:xfrm>
          <a:prstGeom prst="rect">
            <a:avLst/>
          </a:prstGeom>
          <a:noFill/>
          <a:ln>
            <a:noFill/>
          </a:ln>
        </p:spPr>
        <p:txBody>
          <a:bodyPr lIns="0" tIns="0" rIns="0" bIns="0" anchor="ctr"/>
          <a:lstStyle/>
          <a:p>
            <a:pPr algn="ctr"/>
            <a:r>
              <a:rPr lang="en-US" sz="4400" spc="-1">
                <a:latin typeface="Arial"/>
              </a:rPr>
              <a:t>Pattern of Precipitation trends </a:t>
            </a:r>
            <a:endParaRPr/>
          </a:p>
        </p:txBody>
      </p:sp>
      <p:sp>
        <p:nvSpPr>
          <p:cNvPr id="265" name="TextShape 2"/>
          <p:cNvSpPr txBox="1"/>
          <p:nvPr/>
        </p:nvSpPr>
        <p:spPr>
          <a:xfrm>
            <a:off x="171464" y="1708200"/>
            <a:ext cx="2782753" cy="4494960"/>
          </a:xfrm>
          <a:prstGeom prst="rect">
            <a:avLst/>
          </a:prstGeom>
          <a:noFill/>
          <a:ln>
            <a:noFill/>
          </a:ln>
        </p:spPr>
        <p:txBody>
          <a:bodyPr lIns="0" tIns="0" rIns="0" bIns="0"/>
          <a:lstStyle/>
          <a:p>
            <a:r>
              <a:rPr lang="en-US" sz="1600" spc="-1" dirty="0">
                <a:latin typeface="+mj-lt"/>
              </a:rPr>
              <a:t>Statistical tests</a:t>
            </a:r>
            <a:endParaRPr sz="1600" dirty="0">
              <a:latin typeface="+mj-lt"/>
            </a:endParaRPr>
          </a:p>
          <a:p>
            <a:r>
              <a:rPr lang="en-US" sz="1600" spc="-1" dirty="0">
                <a:latin typeface="+mj-lt"/>
              </a:rPr>
              <a:t>were conducted
on each regional</a:t>
            </a:r>
            <a:endParaRPr sz="1600" dirty="0">
              <a:latin typeface="+mj-lt"/>
            </a:endParaRPr>
          </a:p>
          <a:p>
            <a:r>
              <a:rPr lang="en-US" sz="1600" spc="-1" dirty="0">
                <a:latin typeface="+mj-lt"/>
              </a:rPr>
              <a:t>trend </a:t>
            </a:r>
            <a:r>
              <a:rPr lang="en-US" sz="1600" spc="-1" dirty="0" smtClean="0">
                <a:latin typeface="+mj-lt"/>
              </a:rPr>
              <a:t>estimate</a:t>
            </a:r>
          </a:p>
          <a:p>
            <a:endParaRPr sz="1600" dirty="0">
              <a:latin typeface="+mj-lt"/>
            </a:endParaRPr>
          </a:p>
          <a:p>
            <a:r>
              <a:rPr lang="en-US" sz="1600" spc="-1" dirty="0">
                <a:latin typeface="+mj-lt"/>
              </a:rPr>
              <a:t>few regions show </a:t>
            </a:r>
            <a:endParaRPr sz="1600" dirty="0">
              <a:latin typeface="+mj-lt"/>
            </a:endParaRPr>
          </a:p>
          <a:p>
            <a:r>
              <a:rPr lang="en-US" sz="1600" spc="-1" dirty="0">
                <a:latin typeface="+mj-lt"/>
              </a:rPr>
              <a:t>significant </a:t>
            </a:r>
            <a:endParaRPr sz="1600" dirty="0">
              <a:latin typeface="+mj-lt"/>
            </a:endParaRPr>
          </a:p>
          <a:p>
            <a:r>
              <a:rPr lang="en-US" sz="1600" spc="-1" dirty="0">
                <a:latin typeface="+mj-lt"/>
              </a:rPr>
              <a:t>long-term </a:t>
            </a:r>
            <a:r>
              <a:rPr lang="en-US" sz="1600" spc="-1" dirty="0" smtClean="0">
                <a:latin typeface="+mj-lt"/>
              </a:rPr>
              <a:t>trends</a:t>
            </a:r>
          </a:p>
          <a:p>
            <a:r>
              <a:rPr lang="en-US" sz="1600" spc="-1" dirty="0" smtClean="0">
                <a:latin typeface="+mj-lt"/>
              </a:rPr>
              <a:t>(they are marked</a:t>
            </a:r>
          </a:p>
          <a:p>
            <a:r>
              <a:rPr lang="en-US" sz="1600" spc="-1" dirty="0" smtClean="0">
                <a:latin typeface="+mj-lt"/>
              </a:rPr>
              <a:t>With a small ‘x’ in the map.</a:t>
            </a:r>
          </a:p>
          <a:p>
            <a:endParaRPr lang="en-US" sz="2400" spc="-1" dirty="0">
              <a:latin typeface="Arial"/>
            </a:endParaRPr>
          </a:p>
          <a:p>
            <a:r>
              <a:rPr lang="en-US" sz="1600" spc="-1" dirty="0" smtClean="0">
                <a:latin typeface="Arial"/>
              </a:rPr>
              <a:t>Note: NE US shows a strong</a:t>
            </a:r>
          </a:p>
          <a:p>
            <a:r>
              <a:rPr lang="en-US" sz="1600" spc="-1" dirty="0">
                <a:latin typeface="Arial"/>
              </a:rPr>
              <a:t>u</a:t>
            </a:r>
            <a:r>
              <a:rPr lang="en-US" sz="1600" spc="-1" dirty="0" smtClean="0">
                <a:latin typeface="Arial"/>
              </a:rPr>
              <a:t>pward trend in average </a:t>
            </a:r>
          </a:p>
          <a:p>
            <a:r>
              <a:rPr lang="en-US" sz="1600" spc="-1" dirty="0" smtClean="0">
                <a:latin typeface="Arial"/>
              </a:rPr>
              <a:t>(and extreme heavy rain events)</a:t>
            </a:r>
            <a:endParaRPr sz="1600" dirty="0"/>
          </a:p>
        </p:txBody>
      </p:sp>
      <p:pic>
        <p:nvPicPr>
          <p:cNvPr id="266" name="Picture 265"/>
          <p:cNvPicPr/>
          <p:nvPr/>
        </p:nvPicPr>
        <p:blipFill>
          <a:blip r:embed="rId2"/>
          <a:stretch/>
        </p:blipFill>
        <p:spPr>
          <a:xfrm>
            <a:off x="2767680" y="1600200"/>
            <a:ext cx="6559200" cy="5218560"/>
          </a:xfrm>
          <a:prstGeom prst="rect">
            <a:avLst/>
          </a:prstGeom>
          <a:ln>
            <a:noFill/>
          </a:ln>
        </p:spPr>
      </p:pic>
    </p:spTree>
    <p:extLst>
      <p:ext uri="{BB962C8B-B14F-4D97-AF65-F5344CB8AC3E}">
        <p14:creationId xmlns:p14="http://schemas.microsoft.com/office/powerpoint/2010/main" val="47268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66"/>
          <p:cNvPicPr/>
          <p:nvPr/>
        </p:nvPicPr>
        <p:blipFill>
          <a:blip r:embed="rId2"/>
          <a:stretch/>
        </p:blipFill>
        <p:spPr>
          <a:xfrm>
            <a:off x="-2880" y="1291680"/>
            <a:ext cx="9143640" cy="4649760"/>
          </a:xfrm>
          <a:prstGeom prst="rect">
            <a:avLst/>
          </a:prstGeom>
          <a:ln>
            <a:noFill/>
          </a:ln>
        </p:spPr>
      </p:pic>
      <p:pic>
        <p:nvPicPr>
          <p:cNvPr id="268" name="Picture 267"/>
          <p:cNvPicPr/>
          <p:nvPr/>
        </p:nvPicPr>
        <p:blipFill>
          <a:blip r:embed="rId3"/>
          <a:stretch/>
        </p:blipFill>
        <p:spPr>
          <a:xfrm>
            <a:off x="4644000" y="1269000"/>
            <a:ext cx="4518000" cy="3303000"/>
          </a:xfrm>
          <a:prstGeom prst="rect">
            <a:avLst/>
          </a:prstGeom>
          <a:ln>
            <a:noFill/>
          </a:ln>
        </p:spPr>
      </p:pic>
      <p:sp>
        <p:nvSpPr>
          <p:cNvPr id="269" name="TextShape 1"/>
          <p:cNvSpPr txBox="1"/>
          <p:nvPr/>
        </p:nvSpPr>
        <p:spPr>
          <a:xfrm>
            <a:off x="612720" y="228600"/>
            <a:ext cx="8152560" cy="990000"/>
          </a:xfrm>
          <a:prstGeom prst="rect">
            <a:avLst/>
          </a:prstGeom>
          <a:noFill/>
          <a:ln>
            <a:noFill/>
          </a:ln>
        </p:spPr>
        <p:txBody>
          <a:bodyPr lIns="0" tIns="0" rIns="0" bIns="0" anchor="ctr"/>
          <a:lstStyle/>
          <a:p>
            <a:pPr algn="ctr"/>
            <a:r>
              <a:rPr lang="en-US" sz="4400" spc="-1">
                <a:latin typeface="Arial"/>
              </a:rPr>
              <a:t>Atmospheric Carbon Dioxide</a:t>
            </a:r>
            <a:endParaRPr/>
          </a:p>
        </p:txBody>
      </p:sp>
      <p:sp>
        <p:nvSpPr>
          <p:cNvPr id="270" name="TextShape 2"/>
          <p:cNvSpPr txBox="1"/>
          <p:nvPr/>
        </p:nvSpPr>
        <p:spPr>
          <a:xfrm>
            <a:off x="365760" y="6000840"/>
            <a:ext cx="8686800" cy="399960"/>
          </a:xfrm>
          <a:prstGeom prst="rect">
            <a:avLst/>
          </a:prstGeom>
          <a:noFill/>
          <a:ln>
            <a:noFill/>
          </a:ln>
        </p:spPr>
        <p:txBody>
          <a:bodyPr lIns="90000" tIns="45000" rIns="90000" bIns="45000"/>
          <a:lstStyle/>
          <a:p>
            <a:r>
              <a:rPr lang="en-US" sz="1800" spc="-1">
                <a:latin typeface="Arial"/>
              </a:rPr>
              <a:t>Background  picture: source NPR</a:t>
            </a:r>
            <a:endParaRPr/>
          </a:p>
        </p:txBody>
      </p:sp>
    </p:spTree>
    <p:extLst>
      <p:ext uri="{BB962C8B-B14F-4D97-AF65-F5344CB8AC3E}">
        <p14:creationId xmlns:p14="http://schemas.microsoft.com/office/powerpoint/2010/main" val="3536472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19" y="228600"/>
            <a:ext cx="8450893" cy="990000"/>
          </a:xfrm>
        </p:spPr>
        <p:txBody>
          <a:bodyPr/>
          <a:lstStyle/>
          <a:p>
            <a:r>
              <a:rPr lang="en-US" sz="3200" dirty="0" smtClean="0"/>
              <a:t>What causes the widespread warming trend and the associated environmental changes?</a:t>
            </a:r>
            <a:endParaRPr lang="en-US" sz="3200" dirty="0"/>
          </a:p>
        </p:txBody>
      </p:sp>
      <p:sp>
        <p:nvSpPr>
          <p:cNvPr id="3" name="TextBox 2"/>
          <p:cNvSpPr txBox="1"/>
          <p:nvPr/>
        </p:nvSpPr>
        <p:spPr>
          <a:xfrm>
            <a:off x="612719" y="2176670"/>
            <a:ext cx="7853432" cy="3970318"/>
          </a:xfrm>
          <a:prstGeom prst="rect">
            <a:avLst/>
          </a:prstGeom>
          <a:noFill/>
        </p:spPr>
        <p:txBody>
          <a:bodyPr wrap="none" rtlCol="0">
            <a:spAutoFit/>
          </a:bodyPr>
          <a:lstStyle/>
          <a:p>
            <a:r>
              <a:rPr lang="en-US" dirty="0" smtClean="0"/>
              <a:t>Researchers are confronted with two questions when it comes to </a:t>
            </a:r>
            <a:br>
              <a:rPr lang="en-US" dirty="0" smtClean="0"/>
            </a:br>
            <a:r>
              <a:rPr lang="en-US" dirty="0" smtClean="0"/>
              <a:t>observation-based climate change investigations:</a:t>
            </a:r>
          </a:p>
          <a:p>
            <a:endParaRPr lang="en-US" dirty="0"/>
          </a:p>
          <a:p>
            <a:r>
              <a:rPr lang="en-US" dirty="0" smtClean="0"/>
              <a:t>(a) Can we detect a change in the climate system or environment that is </a:t>
            </a:r>
            <a:br>
              <a:rPr lang="en-US" dirty="0" smtClean="0"/>
            </a:br>
            <a:r>
              <a:rPr lang="en-US" dirty="0" smtClean="0"/>
              <a:t>consistent with a global warming trend?</a:t>
            </a:r>
          </a:p>
          <a:p>
            <a:endParaRPr lang="en-US" dirty="0" smtClean="0"/>
          </a:p>
          <a:p>
            <a:r>
              <a:rPr lang="en-US" dirty="0" smtClean="0"/>
              <a:t>This is the </a:t>
            </a:r>
            <a:r>
              <a:rPr lang="en-US" b="1" dirty="0" smtClean="0"/>
              <a:t>detection problem</a:t>
            </a:r>
          </a:p>
          <a:p>
            <a:endParaRPr lang="en-US" dirty="0"/>
          </a:p>
          <a:p>
            <a:r>
              <a:rPr lang="en-US" dirty="0" smtClean="0"/>
              <a:t>(b) Once we have found a significant change in the system, the question is:</a:t>
            </a:r>
          </a:p>
          <a:p>
            <a:r>
              <a:rPr lang="en-US" dirty="0" smtClean="0"/>
              <a:t>“What caused this change?”</a:t>
            </a:r>
          </a:p>
          <a:p>
            <a:endParaRPr lang="en-US" dirty="0"/>
          </a:p>
          <a:p>
            <a:r>
              <a:rPr lang="en-US" dirty="0" smtClean="0"/>
              <a:t>This problem (or question) is known as the </a:t>
            </a:r>
            <a:r>
              <a:rPr lang="en-US" b="1" dirty="0" smtClean="0"/>
              <a:t>attribution problem </a:t>
            </a:r>
          </a:p>
          <a:p>
            <a:r>
              <a:rPr lang="en-US" dirty="0" smtClean="0"/>
              <a:t>(we need to attribute the change to the right physical cause or causes)</a:t>
            </a:r>
          </a:p>
          <a:p>
            <a:r>
              <a:rPr lang="en-US" dirty="0" smtClean="0"/>
              <a:t> </a:t>
            </a:r>
            <a:endParaRPr lang="en-US" dirty="0"/>
          </a:p>
        </p:txBody>
      </p:sp>
    </p:spTree>
    <p:extLst>
      <p:ext uri="{BB962C8B-B14F-4D97-AF65-F5344CB8AC3E}">
        <p14:creationId xmlns:p14="http://schemas.microsoft.com/office/powerpoint/2010/main" val="52520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12720" y="228600"/>
            <a:ext cx="8152560" cy="990000"/>
          </a:xfrm>
          <a:prstGeom prst="rect">
            <a:avLst/>
          </a:prstGeom>
          <a:noFill/>
          <a:ln>
            <a:noFill/>
          </a:ln>
        </p:spPr>
        <p:txBody>
          <a:bodyPr lIns="0" tIns="0" rIns="0" bIns="0" anchor="ctr"/>
          <a:lstStyle/>
          <a:p>
            <a:pPr algn="ctr"/>
            <a:r>
              <a:rPr lang="en-US" sz="4400" spc="-1" dirty="0">
                <a:latin typeface="Arial"/>
              </a:rPr>
              <a:t>What is the 'climate </a:t>
            </a:r>
            <a:r>
              <a:rPr lang="en-US" sz="4400" spc="-1" dirty="0" smtClean="0">
                <a:latin typeface="Arial"/>
              </a:rPr>
              <a:t>system‘?</a:t>
            </a:r>
            <a:endParaRPr dirty="0"/>
          </a:p>
        </p:txBody>
      </p:sp>
      <p:sp>
        <p:nvSpPr>
          <p:cNvPr id="136" name="TextShape 2"/>
          <p:cNvSpPr txBox="1"/>
          <p:nvPr/>
        </p:nvSpPr>
        <p:spPr>
          <a:xfrm>
            <a:off x="612720" y="1689651"/>
            <a:ext cx="7434000" cy="4494960"/>
          </a:xfrm>
          <a:prstGeom prst="rect">
            <a:avLst/>
          </a:prstGeom>
          <a:noFill/>
          <a:ln>
            <a:noFill/>
          </a:ln>
        </p:spPr>
        <p:txBody>
          <a:bodyPr lIns="0" tIns="0" rIns="0" bIns="0"/>
          <a:lstStyle/>
          <a:p>
            <a:r>
              <a:rPr lang="en-US" sz="2000" b="1" spc="-1" dirty="0">
                <a:latin typeface="Arial"/>
              </a:rPr>
              <a:t>The </a:t>
            </a:r>
            <a:r>
              <a:rPr lang="en-US" sz="2000" b="1" u="sng" spc="-1" dirty="0">
                <a:uFill>
                  <a:solidFill>
                    <a:srgbClr val="FFFFFF"/>
                  </a:solidFill>
                </a:uFill>
                <a:latin typeface="Arial"/>
              </a:rPr>
              <a:t>climate system</a:t>
            </a:r>
            <a:r>
              <a:rPr lang="en-US" sz="2000" b="1" spc="-1" dirty="0">
                <a:latin typeface="Arial"/>
              </a:rPr>
              <a:t> is the complex system consisting of five major components: </a:t>
            </a:r>
            <a:endParaRPr dirty="0"/>
          </a:p>
          <a:p>
            <a:endParaRPr dirty="0"/>
          </a:p>
          <a:p>
            <a:r>
              <a:rPr lang="en-US" sz="2000" b="1" spc="-1" dirty="0">
                <a:latin typeface="Arial"/>
              </a:rPr>
              <a:t>the </a:t>
            </a:r>
            <a:r>
              <a:rPr lang="en-US" sz="2000" b="1" spc="-1" dirty="0">
                <a:solidFill>
                  <a:srgbClr val="3333FF"/>
                </a:solidFill>
                <a:latin typeface="Arial"/>
              </a:rPr>
              <a:t>atmosphere</a:t>
            </a:r>
            <a:r>
              <a:rPr lang="en-US" sz="2000" b="1" spc="-1" dirty="0">
                <a:latin typeface="Arial"/>
              </a:rPr>
              <a:t>, the </a:t>
            </a:r>
            <a:r>
              <a:rPr lang="en-US" sz="2000" b="1" spc="-1" dirty="0">
                <a:solidFill>
                  <a:srgbClr val="3333FF"/>
                </a:solidFill>
                <a:latin typeface="Arial"/>
              </a:rPr>
              <a:t>hydrosphere</a:t>
            </a:r>
            <a:r>
              <a:rPr lang="en-US" sz="2000" b="1" spc="-1" dirty="0">
                <a:latin typeface="Arial"/>
              </a:rPr>
              <a:t>, the </a:t>
            </a:r>
            <a:r>
              <a:rPr lang="en-US" sz="2000" b="1" spc="-1" dirty="0">
                <a:solidFill>
                  <a:srgbClr val="3333FF"/>
                </a:solidFill>
                <a:latin typeface="Arial"/>
              </a:rPr>
              <a:t>cryosphere</a:t>
            </a:r>
            <a:r>
              <a:rPr lang="en-US" sz="2000" b="1" spc="-1" dirty="0">
                <a:latin typeface="Arial"/>
              </a:rPr>
              <a:t>, the </a:t>
            </a:r>
            <a:r>
              <a:rPr lang="en-US" sz="2000" b="1" spc="-1" dirty="0">
                <a:solidFill>
                  <a:srgbClr val="3333FF"/>
                </a:solidFill>
                <a:latin typeface="Arial"/>
              </a:rPr>
              <a:t>lithosphere</a:t>
            </a:r>
            <a:r>
              <a:rPr lang="en-US" sz="2000" b="1" spc="-1" dirty="0">
                <a:latin typeface="Arial"/>
              </a:rPr>
              <a:t> and the </a:t>
            </a:r>
            <a:r>
              <a:rPr lang="en-US" sz="2000" b="1" spc="-1" dirty="0">
                <a:solidFill>
                  <a:srgbClr val="3333FF"/>
                </a:solidFill>
                <a:latin typeface="Arial"/>
              </a:rPr>
              <a:t>biosphere</a:t>
            </a:r>
            <a:r>
              <a:rPr lang="en-US" sz="2000" b="1" spc="-1" dirty="0">
                <a:latin typeface="Arial"/>
              </a:rPr>
              <a:t>, and the interactions between them. </a:t>
            </a:r>
            <a:endParaRPr dirty="0"/>
          </a:p>
          <a:p>
            <a:endParaRPr dirty="0"/>
          </a:p>
          <a:p>
            <a:r>
              <a:rPr lang="en-US" sz="2000" b="1" spc="-1" dirty="0">
                <a:latin typeface="Arial"/>
              </a:rPr>
              <a:t>The </a:t>
            </a:r>
            <a:r>
              <a:rPr lang="en-US" sz="2000" b="1" u="sng" spc="-1" dirty="0">
                <a:uFill>
                  <a:solidFill>
                    <a:srgbClr val="FFFFFF"/>
                  </a:solidFill>
                </a:uFill>
                <a:latin typeface="Arial"/>
              </a:rPr>
              <a:t>climate system</a:t>
            </a:r>
            <a:r>
              <a:rPr lang="en-US" sz="2000" b="1" spc="-1" dirty="0">
                <a:latin typeface="Arial"/>
              </a:rPr>
              <a:t> evolves in time under the influence of its own </a:t>
            </a:r>
            <a:r>
              <a:rPr lang="en-US" sz="2000" b="1" spc="-1" dirty="0">
                <a:solidFill>
                  <a:srgbClr val="3333FF"/>
                </a:solidFill>
                <a:latin typeface="Arial"/>
              </a:rPr>
              <a:t>internal dynamics</a:t>
            </a:r>
            <a:r>
              <a:rPr lang="en-US" sz="2000" b="1" spc="-1" dirty="0">
                <a:latin typeface="Arial"/>
              </a:rPr>
              <a:t> and because of </a:t>
            </a:r>
            <a:r>
              <a:rPr lang="en-US" sz="2000" b="1" spc="-1" dirty="0">
                <a:solidFill>
                  <a:srgbClr val="3333FF"/>
                </a:solidFill>
                <a:latin typeface="Arial"/>
              </a:rPr>
              <a:t>external </a:t>
            </a:r>
            <a:r>
              <a:rPr lang="en-US" sz="2000" b="1" spc="-1" dirty="0" err="1">
                <a:solidFill>
                  <a:srgbClr val="3333FF"/>
                </a:solidFill>
                <a:latin typeface="Arial"/>
              </a:rPr>
              <a:t>forcings</a:t>
            </a:r>
            <a:r>
              <a:rPr lang="en-US" sz="2000" b="1" spc="-1" dirty="0">
                <a:latin typeface="Arial"/>
              </a:rPr>
              <a:t> such as volcanic eruptions, solar variations, and human-induced </a:t>
            </a:r>
            <a:r>
              <a:rPr lang="en-US" sz="2000" b="1" spc="-1" dirty="0" err="1">
                <a:latin typeface="Arial"/>
              </a:rPr>
              <a:t>forcings</a:t>
            </a:r>
            <a:r>
              <a:rPr lang="en-US" sz="2000" b="1" spc="-1" dirty="0">
                <a:latin typeface="Arial"/>
              </a:rPr>
              <a:t> such as the changing composition of the atmosphere and land-use change.</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380880" y="228600"/>
            <a:ext cx="86868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1" spc="-1">
                <a:latin typeface="Arial"/>
              </a:rPr>
              <a:t>Global average temperature has increased by 0.85°C (1880-2012)</a:t>
            </a:r>
            <a:endParaRPr/>
          </a:p>
        </p:txBody>
      </p:sp>
      <p:pic>
        <p:nvPicPr>
          <p:cNvPr id="272" name="Picture 271"/>
          <p:cNvPicPr/>
          <p:nvPr/>
        </p:nvPicPr>
        <p:blipFill>
          <a:blip r:embed="rId3"/>
          <a:stretch/>
        </p:blipFill>
        <p:spPr>
          <a:xfrm>
            <a:off x="1645920" y="1645920"/>
            <a:ext cx="7315560" cy="4648680"/>
          </a:xfrm>
          <a:prstGeom prst="rect">
            <a:avLst/>
          </a:prstGeom>
          <a:ln>
            <a:noFill/>
          </a:ln>
        </p:spPr>
      </p:pic>
      <p:sp>
        <p:nvSpPr>
          <p:cNvPr id="273" name="TextShape 2"/>
          <p:cNvSpPr txBox="1"/>
          <p:nvPr/>
        </p:nvSpPr>
        <p:spPr>
          <a:xfrm>
            <a:off x="4342680" y="6420240"/>
            <a:ext cx="4626360" cy="346320"/>
          </a:xfrm>
          <a:prstGeom prst="rect">
            <a:avLst/>
          </a:prstGeom>
          <a:noFill/>
          <a:ln>
            <a:noFill/>
          </a:ln>
        </p:spPr>
        <p:txBody>
          <a:bodyPr lIns="90000" tIns="45000" rIns="90000" bIns="45000"/>
          <a:lstStyle/>
          <a:p>
            <a:r>
              <a:rPr lang="en-US" sz="1800" spc="-1">
                <a:latin typeface="Arial"/>
              </a:rPr>
              <a:t>National Climate Assessment Report (2013)</a:t>
            </a:r>
            <a:endParaRPr/>
          </a:p>
        </p:txBody>
      </p:sp>
    </p:spTree>
    <p:extLst>
      <p:ext uri="{BB962C8B-B14F-4D97-AF65-F5344CB8AC3E}">
        <p14:creationId xmlns:p14="http://schemas.microsoft.com/office/powerpoint/2010/main" val="3724289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273"/>
          <p:cNvPicPr/>
          <p:nvPr/>
        </p:nvPicPr>
        <p:blipFill>
          <a:blip r:embed="rId2"/>
          <a:stretch/>
        </p:blipFill>
        <p:spPr>
          <a:xfrm>
            <a:off x="-2880" y="1291680"/>
            <a:ext cx="9143640" cy="4649760"/>
          </a:xfrm>
          <a:prstGeom prst="rect">
            <a:avLst/>
          </a:prstGeom>
          <a:ln>
            <a:noFill/>
          </a:ln>
        </p:spPr>
      </p:pic>
      <p:pic>
        <p:nvPicPr>
          <p:cNvPr id="275" name="Picture 274"/>
          <p:cNvPicPr/>
          <p:nvPr/>
        </p:nvPicPr>
        <p:blipFill>
          <a:blip r:embed="rId3"/>
          <a:stretch/>
        </p:blipFill>
        <p:spPr>
          <a:xfrm>
            <a:off x="4644000" y="1269000"/>
            <a:ext cx="4518000" cy="3303000"/>
          </a:xfrm>
          <a:prstGeom prst="rect">
            <a:avLst/>
          </a:prstGeom>
          <a:ln>
            <a:noFill/>
          </a:ln>
        </p:spPr>
      </p:pic>
      <p:sp>
        <p:nvSpPr>
          <p:cNvPr id="276" name="TextShape 1"/>
          <p:cNvSpPr txBox="1"/>
          <p:nvPr/>
        </p:nvSpPr>
        <p:spPr>
          <a:xfrm>
            <a:off x="612720" y="228600"/>
            <a:ext cx="8152560" cy="990000"/>
          </a:xfrm>
          <a:prstGeom prst="rect">
            <a:avLst/>
          </a:prstGeom>
          <a:noFill/>
          <a:ln>
            <a:noFill/>
          </a:ln>
        </p:spPr>
        <p:txBody>
          <a:bodyPr lIns="0" tIns="0" rIns="0" bIns="0" anchor="ctr"/>
          <a:lstStyle/>
          <a:p>
            <a:pPr algn="ctr"/>
            <a:r>
              <a:rPr lang="en-US" sz="4400" spc="-1">
                <a:latin typeface="Arial"/>
              </a:rPr>
              <a:t>Atmospheric Carbon Dioxide</a:t>
            </a:r>
            <a:endParaRPr/>
          </a:p>
        </p:txBody>
      </p:sp>
      <p:sp>
        <p:nvSpPr>
          <p:cNvPr id="277" name="TextShape 2"/>
          <p:cNvSpPr txBox="1"/>
          <p:nvPr/>
        </p:nvSpPr>
        <p:spPr>
          <a:xfrm>
            <a:off x="365760" y="6000840"/>
            <a:ext cx="8686800" cy="399960"/>
          </a:xfrm>
          <a:prstGeom prst="rect">
            <a:avLst/>
          </a:prstGeom>
          <a:noFill/>
          <a:ln>
            <a:noFill/>
          </a:ln>
        </p:spPr>
        <p:txBody>
          <a:bodyPr lIns="90000" tIns="45000" rIns="90000" bIns="45000"/>
          <a:lstStyle/>
          <a:p>
            <a:r>
              <a:rPr lang="en-US" sz="1800" spc="-1">
                <a:latin typeface="Arial"/>
              </a:rPr>
              <a:t>Background  picture: source NPR</a:t>
            </a:r>
            <a:endParaRPr/>
          </a:p>
        </p:txBody>
      </p:sp>
    </p:spTree>
    <p:extLst>
      <p:ext uri="{BB962C8B-B14F-4D97-AF65-F5344CB8AC3E}">
        <p14:creationId xmlns:p14="http://schemas.microsoft.com/office/powerpoint/2010/main" val="257380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380880" y="228600"/>
            <a:ext cx="86868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1" spc="-1">
                <a:latin typeface="Arial"/>
              </a:rPr>
              <a:t>Global average temperature has increased by 0.85°C (1880-2012)</a:t>
            </a:r>
            <a:endParaRPr/>
          </a:p>
        </p:txBody>
      </p:sp>
      <p:pic>
        <p:nvPicPr>
          <p:cNvPr id="279" name="Picture 278"/>
          <p:cNvPicPr/>
          <p:nvPr/>
        </p:nvPicPr>
        <p:blipFill>
          <a:blip r:embed="rId3"/>
          <a:stretch/>
        </p:blipFill>
        <p:spPr>
          <a:xfrm>
            <a:off x="1645920" y="1645920"/>
            <a:ext cx="7315560" cy="4648680"/>
          </a:xfrm>
          <a:prstGeom prst="rect">
            <a:avLst/>
          </a:prstGeom>
          <a:ln>
            <a:noFill/>
          </a:ln>
        </p:spPr>
      </p:pic>
      <p:sp>
        <p:nvSpPr>
          <p:cNvPr id="280" name="TextShape 2"/>
          <p:cNvSpPr txBox="1"/>
          <p:nvPr/>
        </p:nvSpPr>
        <p:spPr>
          <a:xfrm>
            <a:off x="4342680" y="6420240"/>
            <a:ext cx="4626360" cy="346320"/>
          </a:xfrm>
          <a:prstGeom prst="rect">
            <a:avLst/>
          </a:prstGeom>
          <a:noFill/>
          <a:ln>
            <a:noFill/>
          </a:ln>
        </p:spPr>
        <p:txBody>
          <a:bodyPr lIns="90000" tIns="45000" rIns="90000" bIns="45000"/>
          <a:lstStyle/>
          <a:p>
            <a:r>
              <a:rPr lang="en-US" sz="1800" spc="-1">
                <a:latin typeface="Arial"/>
              </a:rPr>
              <a:t>National Climate Assessment Report (2013)</a:t>
            </a:r>
            <a:endParaRPr/>
          </a:p>
        </p:txBody>
      </p:sp>
    </p:spTree>
    <p:extLst>
      <p:ext uri="{BB962C8B-B14F-4D97-AF65-F5344CB8AC3E}">
        <p14:creationId xmlns:p14="http://schemas.microsoft.com/office/powerpoint/2010/main" val="41217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612720" y="228600"/>
            <a:ext cx="8152560" cy="990000"/>
          </a:xfrm>
          <a:prstGeom prst="rect">
            <a:avLst/>
          </a:prstGeom>
          <a:noFill/>
          <a:ln>
            <a:noFill/>
          </a:ln>
        </p:spPr>
        <p:txBody>
          <a:bodyPr lIns="0" tIns="0" rIns="0" bIns="0" anchor="ctr"/>
          <a:lstStyle/>
          <a:p>
            <a:pPr algn="ctr"/>
            <a:r>
              <a:rPr lang="en-US" sz="4400" spc="-1" dirty="0">
                <a:latin typeface="Arial"/>
              </a:rPr>
              <a:t>What is 'climate </a:t>
            </a:r>
            <a:r>
              <a:rPr lang="en-US" sz="4400" spc="-1" dirty="0" smtClean="0">
                <a:latin typeface="Arial"/>
              </a:rPr>
              <a:t>change‘?</a:t>
            </a:r>
            <a:endParaRPr dirty="0"/>
          </a:p>
        </p:txBody>
      </p:sp>
      <p:sp>
        <p:nvSpPr>
          <p:cNvPr id="138" name="TextShape 2"/>
          <p:cNvSpPr txBox="1"/>
          <p:nvPr/>
        </p:nvSpPr>
        <p:spPr>
          <a:xfrm>
            <a:off x="612720" y="1600200"/>
            <a:ext cx="7434000" cy="4494960"/>
          </a:xfrm>
          <a:prstGeom prst="rect">
            <a:avLst/>
          </a:prstGeom>
          <a:noFill/>
          <a:ln>
            <a:noFill/>
          </a:ln>
        </p:spPr>
        <p:txBody>
          <a:bodyPr lIns="0" tIns="0" rIns="0" bIns="0"/>
          <a:lstStyle/>
          <a:p>
            <a:r>
              <a:rPr lang="en-US" sz="2000" b="1" spc="-1">
                <a:latin typeface="Arial"/>
              </a:rPr>
              <a:t>A statistically significant variation in either the </a:t>
            </a:r>
            <a:r>
              <a:rPr lang="en-US" sz="2000" b="1" spc="-1">
                <a:solidFill>
                  <a:srgbClr val="3333FF"/>
                </a:solidFill>
                <a:latin typeface="Arial"/>
              </a:rPr>
              <a:t>mean state</a:t>
            </a:r>
            <a:r>
              <a:rPr lang="en-US" sz="2000" b="1" spc="-1">
                <a:latin typeface="Arial"/>
              </a:rPr>
              <a:t> of the climate or in its </a:t>
            </a:r>
            <a:r>
              <a:rPr lang="en-US" sz="2000" b="1" spc="-1">
                <a:solidFill>
                  <a:srgbClr val="3333FF"/>
                </a:solidFill>
                <a:latin typeface="Arial"/>
              </a:rPr>
              <a:t>variability</a:t>
            </a:r>
            <a:r>
              <a:rPr lang="en-US" sz="2000" b="1" spc="-1">
                <a:latin typeface="Arial"/>
              </a:rPr>
              <a:t>, persisting for an extended period (typically decades or longer).</a:t>
            </a:r>
            <a:endParaRPr/>
          </a:p>
          <a:p>
            <a:endParaRPr/>
          </a:p>
          <a:p>
            <a:r>
              <a:rPr lang="en-US" sz="2000" b="1" spc="-1">
                <a:latin typeface="Arial"/>
              </a:rPr>
              <a:t>Climate change may be due to natural internal processes or external forcings, or to persistent anthropogenic changes in the composition of the atmosphere or in land use.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3200" y="1975320"/>
            <a:ext cx="9051840" cy="2923920"/>
          </a:xfrm>
          <a:prstGeom prst="rect">
            <a:avLst/>
          </a:prstGeom>
          <a:noFill/>
          <a:ln>
            <a:noFill/>
          </a:ln>
        </p:spPr>
        <p:txBody>
          <a:bodyPr lIns="90000" tIns="45000" rIns="90000" bIns="45000"/>
          <a:lstStyle/>
          <a:p>
            <a:r>
              <a:rPr lang="ja-JP" sz="2000" b="1" spc="-1" dirty="0">
                <a:latin typeface="Arial"/>
              </a:rPr>
              <a:t>“</a:t>
            </a:r>
            <a:r>
              <a:rPr lang="en-US" sz="2000" b="1" spc="-1" dirty="0">
                <a:solidFill>
                  <a:srgbClr val="3333FF"/>
                </a:solidFill>
                <a:latin typeface="Arial"/>
              </a:rPr>
              <a:t>Global </a:t>
            </a:r>
            <a:r>
              <a:rPr lang="en-US" sz="2000" b="1" spc="-1" dirty="0" smtClean="0">
                <a:solidFill>
                  <a:srgbClr val="3333FF"/>
                </a:solidFill>
                <a:latin typeface="Arial"/>
              </a:rPr>
              <a:t>warming</a:t>
            </a:r>
            <a:r>
              <a:rPr lang="ja-JP" sz="2000" b="1" spc="-1" dirty="0">
                <a:solidFill>
                  <a:srgbClr val="3333FF"/>
                </a:solidFill>
                <a:latin typeface="Arial"/>
              </a:rPr>
              <a:t>”</a:t>
            </a:r>
            <a:r>
              <a:rPr lang="en-US" sz="2000" b="1" spc="-1" dirty="0">
                <a:latin typeface="Arial"/>
              </a:rPr>
              <a:t> is</a:t>
            </a:r>
            <a:r>
              <a:rPr lang="en-US" sz="2000" spc="-1" dirty="0">
                <a:latin typeface="Arial"/>
              </a:rPr>
              <a:t> </a:t>
            </a:r>
            <a:r>
              <a:rPr lang="en-US" sz="2000" b="1" spc="-1" dirty="0">
                <a:latin typeface="Arial"/>
              </a:rPr>
              <a:t>an increase over time of the average temperature of Earth's atmosphere and oceans.</a:t>
            </a:r>
            <a:endParaRPr dirty="0"/>
          </a:p>
          <a:p>
            <a:endParaRPr dirty="0"/>
          </a:p>
          <a:p>
            <a:r>
              <a:rPr lang="en-US" sz="2000" b="1" spc="-1" dirty="0">
                <a:latin typeface="Arial"/>
              </a:rPr>
              <a:t>Use of the term </a:t>
            </a:r>
            <a:r>
              <a:rPr lang="ja-JP" sz="2000" b="1" spc="-1" dirty="0" smtClean="0">
                <a:latin typeface="Arial"/>
              </a:rPr>
              <a:t>“</a:t>
            </a:r>
            <a:r>
              <a:rPr lang="en-US" altLang="ja-JP" sz="2000" b="1" spc="-1" dirty="0">
                <a:latin typeface="Arial"/>
              </a:rPr>
              <a:t>g</a:t>
            </a:r>
            <a:r>
              <a:rPr lang="en-US" sz="2000" b="1" spc="-1" dirty="0" smtClean="0">
                <a:latin typeface="Arial"/>
              </a:rPr>
              <a:t>lobal warming</a:t>
            </a:r>
            <a:r>
              <a:rPr lang="en-US" sz="2000" b="1" spc="-1" dirty="0">
                <a:latin typeface="Arial"/>
              </a:rPr>
              <a:t>" generally implies a human influence — the more neutral term </a:t>
            </a:r>
            <a:r>
              <a:rPr lang="ja-JP" sz="2000" b="1" spc="-1" dirty="0">
                <a:latin typeface="Arial"/>
              </a:rPr>
              <a:t>“</a:t>
            </a:r>
            <a:r>
              <a:rPr lang="en-US" sz="2000" b="1" spc="-1" dirty="0">
                <a:solidFill>
                  <a:srgbClr val="3333FF"/>
                </a:solidFill>
                <a:latin typeface="Arial"/>
              </a:rPr>
              <a:t>climate change</a:t>
            </a:r>
            <a:r>
              <a:rPr lang="ja-JP" sz="2000" b="1" spc="-1" dirty="0">
                <a:latin typeface="Arial"/>
              </a:rPr>
              <a:t>”</a:t>
            </a:r>
            <a:r>
              <a:rPr lang="en-US" sz="2000" b="1" spc="-1" dirty="0">
                <a:latin typeface="Arial"/>
              </a:rPr>
              <a:t> should be used for a change in climate with no presumption as to cause and no characterization of the kind of change involved.</a:t>
            </a:r>
            <a:endParaRPr dirty="0"/>
          </a:p>
          <a:p>
            <a:endParaRPr dirty="0"/>
          </a:p>
          <a:p>
            <a:r>
              <a:rPr lang="en-US" sz="2000" b="1" spc="-1" dirty="0">
                <a:latin typeface="Arial"/>
              </a:rPr>
              <a:t>Sometimes the term "</a:t>
            </a:r>
            <a:r>
              <a:rPr lang="en-US" sz="2000" b="1" spc="-1" dirty="0">
                <a:solidFill>
                  <a:srgbClr val="3333FF"/>
                </a:solidFill>
                <a:latin typeface="Arial"/>
              </a:rPr>
              <a:t>anthropogenic climate change</a:t>
            </a:r>
            <a:r>
              <a:rPr lang="en-US" sz="2000" b="1" spc="-1" dirty="0">
                <a:latin typeface="Arial"/>
              </a:rPr>
              <a:t>" is used to indicate the presumption of human influence.</a:t>
            </a:r>
            <a:endParaRPr dirty="0"/>
          </a:p>
        </p:txBody>
      </p:sp>
      <p:sp>
        <p:nvSpPr>
          <p:cNvPr id="140" name="TextShape 2"/>
          <p:cNvSpPr txBox="1"/>
          <p:nvPr/>
        </p:nvSpPr>
        <p:spPr>
          <a:xfrm>
            <a:off x="612720" y="228600"/>
            <a:ext cx="8152560" cy="990000"/>
          </a:xfrm>
          <a:prstGeom prst="rect">
            <a:avLst/>
          </a:prstGeom>
          <a:noFill/>
          <a:ln>
            <a:noFill/>
          </a:ln>
        </p:spPr>
        <p:txBody>
          <a:bodyPr lIns="0" tIns="0" rIns="0" bIns="0" anchor="ctr"/>
          <a:lstStyle/>
          <a:p>
            <a:pPr algn="ctr"/>
            <a:r>
              <a:rPr lang="en-US" sz="4400" spc="-1" dirty="0">
                <a:latin typeface="Arial"/>
              </a:rPr>
              <a:t>What is </a:t>
            </a:r>
            <a:r>
              <a:rPr lang="en-US" sz="4400" spc="-1" dirty="0" smtClean="0">
                <a:latin typeface="Arial"/>
              </a:rPr>
              <a:t>‘global </a:t>
            </a:r>
            <a:r>
              <a:rPr lang="en-US" sz="4400" spc="-1" dirty="0">
                <a:latin typeface="Arial"/>
              </a:rPr>
              <a:t>w</a:t>
            </a:r>
            <a:r>
              <a:rPr lang="en-US" sz="4400" spc="-1" dirty="0" smtClean="0">
                <a:latin typeface="Arial"/>
              </a:rPr>
              <a:t>arming</a:t>
            </a:r>
            <a:r>
              <a:rPr lang="en-US" sz="4400" spc="-1" dirty="0">
                <a:latin typeface="Arial"/>
              </a:rPr>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
          <p:cNvPicPr/>
          <p:nvPr/>
        </p:nvPicPr>
        <p:blipFill>
          <a:blip r:embed="rId3"/>
          <a:stretch/>
        </p:blipFill>
        <p:spPr>
          <a:xfrm>
            <a:off x="3712680" y="1261800"/>
            <a:ext cx="5434200" cy="5522760"/>
          </a:xfrm>
          <a:prstGeom prst="rect">
            <a:avLst/>
          </a:prstGeom>
          <a:ln>
            <a:noFill/>
          </a:ln>
        </p:spPr>
      </p:pic>
      <p:sp>
        <p:nvSpPr>
          <p:cNvPr id="149" name="CustomShape 1"/>
          <p:cNvSpPr/>
          <p:nvPr/>
        </p:nvSpPr>
        <p:spPr>
          <a:xfrm>
            <a:off x="2133720" y="231840"/>
            <a:ext cx="570384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50" name="CustomShape 2"/>
          <p:cNvSpPr/>
          <p:nvPr/>
        </p:nvSpPr>
        <p:spPr>
          <a:xfrm>
            <a:off x="7156440" y="6491160"/>
            <a:ext cx="19836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800" b="1" spc="-1">
                <a:latin typeface="Arial"/>
              </a:rPr>
              <a:t>Burroughs, 2007</a:t>
            </a:r>
            <a:endParaRPr/>
          </a:p>
        </p:txBody>
      </p:sp>
      <p:sp>
        <p:nvSpPr>
          <p:cNvPr id="151" name="CustomShape 3"/>
          <p:cNvSpPr/>
          <p:nvPr/>
        </p:nvSpPr>
        <p:spPr>
          <a:xfrm>
            <a:off x="1198080" y="1769760"/>
            <a:ext cx="245448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2000" spc="-1">
                <a:latin typeface="Arial"/>
              </a:rPr>
              <a:t>Climate variability – </a:t>
            </a:r>
            <a:endParaRPr/>
          </a:p>
          <a:p>
            <a:r>
              <a:rPr lang="en-US" sz="2000" spc="-1">
                <a:latin typeface="Arial"/>
              </a:rPr>
              <a:t>Stationary climate</a:t>
            </a:r>
            <a:endParaRPr/>
          </a:p>
        </p:txBody>
      </p:sp>
      <p:sp>
        <p:nvSpPr>
          <p:cNvPr id="152" name="CustomShape 4"/>
          <p:cNvSpPr/>
          <p:nvPr/>
        </p:nvSpPr>
        <p:spPr>
          <a:xfrm>
            <a:off x="1198080" y="2684160"/>
            <a:ext cx="2157480" cy="3448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2000" spc="-1">
                <a:latin typeface="Arial"/>
              </a:rPr>
              <a:t>Climate change –</a:t>
            </a:r>
            <a:endParaRPr/>
          </a:p>
          <a:p>
            <a:r>
              <a:rPr lang="en-US" sz="2000" spc="-1">
                <a:latin typeface="Arial"/>
              </a:rPr>
              <a:t>Downward trend</a:t>
            </a:r>
            <a:endParaRPr/>
          </a:p>
          <a:p>
            <a:r>
              <a:rPr lang="en-US" sz="2000" spc="-1">
                <a:latin typeface="Arial"/>
              </a:rPr>
              <a:t>(e.g. cooling)</a:t>
            </a:r>
            <a:endParaRPr/>
          </a:p>
          <a:p>
            <a:r>
              <a:rPr lang="en-US" sz="2000" spc="-1">
                <a:latin typeface="Arial"/>
              </a:rPr>
              <a:t> </a:t>
            </a:r>
            <a:endParaRPr/>
          </a:p>
          <a:p>
            <a:r>
              <a:rPr lang="en-US" sz="2000" spc="-1">
                <a:latin typeface="Arial"/>
              </a:rPr>
              <a:t> </a:t>
            </a:r>
            <a:endParaRPr/>
          </a:p>
          <a:p>
            <a:r>
              <a:rPr lang="en-US" sz="2000" spc="-1">
                <a:latin typeface="Arial"/>
              </a:rPr>
              <a:t> </a:t>
            </a:r>
            <a:endParaRPr/>
          </a:p>
          <a:p>
            <a:r>
              <a:rPr lang="en-US" sz="2000" spc="-1">
                <a:latin typeface="Arial"/>
              </a:rPr>
              <a:t>Periodic change</a:t>
            </a:r>
            <a:endParaRPr/>
          </a:p>
          <a:p>
            <a:r>
              <a:rPr lang="en-US" sz="2000" spc="-1">
                <a:latin typeface="Arial"/>
              </a:rPr>
              <a:t> </a:t>
            </a:r>
            <a:endParaRPr/>
          </a:p>
          <a:p>
            <a:r>
              <a:rPr lang="en-US" sz="2000" spc="-1">
                <a:latin typeface="Arial"/>
              </a:rPr>
              <a:t> </a:t>
            </a:r>
            <a:endParaRPr/>
          </a:p>
          <a:p>
            <a:r>
              <a:rPr lang="en-US" sz="2000" spc="-1">
                <a:latin typeface="Arial"/>
              </a:rPr>
              <a:t> </a:t>
            </a:r>
            <a:endParaRPr/>
          </a:p>
          <a:p>
            <a:r>
              <a:rPr lang="en-US" sz="2000" spc="-1">
                <a:latin typeface="Arial"/>
              </a:rPr>
              <a:t>Abrupt change</a:t>
            </a:r>
            <a:endParaRPr/>
          </a:p>
        </p:txBody>
      </p:sp>
      <p:sp>
        <p:nvSpPr>
          <p:cNvPr id="153" name="TextShape 5"/>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Climate change signals in time series
(</a:t>
            </a:r>
            <a:r>
              <a:rPr lang="en-US" sz="2400" spc="-1">
                <a:latin typeface="Arial"/>
              </a:rPr>
              <a:t>e.g. global temperature time series, ENSO index, etc</a:t>
            </a:r>
            <a:r>
              <a:rPr lang="en-US" sz="3200" spc="-1">
                <a:latin typeface="Arial"/>
              </a:rPr>
              <a: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2">
                                            <p:txEl>
                                              <p:pRg st="0" end="1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52">
                                            <p:txEl>
                                              <p:pRg st="17" end="3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52">
                                            <p:txEl>
                                              <p:pRg st="32" end="4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2">
                                            <p:txEl>
                                              <p:pRg st="50" end="6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52">
                                            <p:txEl>
                                              <p:pRg st="69" end="8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7156440" y="6491160"/>
            <a:ext cx="19836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800" b="1" spc="-1">
                <a:latin typeface="Arial"/>
              </a:rPr>
              <a:t>Burroughs, 2007</a:t>
            </a:r>
            <a:endParaRPr/>
          </a:p>
        </p:txBody>
      </p:sp>
      <p:pic>
        <p:nvPicPr>
          <p:cNvPr id="155" name="Picture 4"/>
          <p:cNvPicPr/>
          <p:nvPr/>
        </p:nvPicPr>
        <p:blipFill>
          <a:blip r:embed="rId3"/>
          <a:stretch/>
        </p:blipFill>
        <p:spPr>
          <a:xfrm>
            <a:off x="4114800" y="1711800"/>
            <a:ext cx="5029200" cy="5152680"/>
          </a:xfrm>
          <a:prstGeom prst="rect">
            <a:avLst/>
          </a:prstGeom>
          <a:ln>
            <a:noFill/>
          </a:ln>
        </p:spPr>
      </p:pic>
      <p:sp>
        <p:nvSpPr>
          <p:cNvPr id="156" name="CustomShape 2"/>
          <p:cNvSpPr/>
          <p:nvPr/>
        </p:nvSpPr>
        <p:spPr>
          <a:xfrm>
            <a:off x="604440" y="1810440"/>
            <a:ext cx="3231720" cy="4667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2000" spc="-1">
                <a:latin typeface="Arial"/>
              </a:rPr>
              <a:t>Stationary mean  but
doubling of amplitude of
variability
 </a:t>
            </a:r>
            <a:endParaRPr/>
          </a:p>
          <a:p>
            <a:r>
              <a:rPr lang="en-US" sz="2000" spc="-1">
                <a:latin typeface="Arial"/>
              </a:rPr>
              <a:t> </a:t>
            </a:r>
            <a:endParaRPr/>
          </a:p>
          <a:p>
            <a:r>
              <a:rPr lang="en-US" sz="2000" spc="-1">
                <a:latin typeface="Arial"/>
              </a:rPr>
              <a:t>Linear trend and change in
variability</a:t>
            </a:r>
            <a:endParaRPr/>
          </a:p>
          <a:p>
            <a:r>
              <a:rPr lang="en-US" sz="2000" spc="-1">
                <a:latin typeface="Arial"/>
              </a:rPr>
              <a:t> </a:t>
            </a:r>
            <a:endParaRPr/>
          </a:p>
          <a:p>
            <a:r>
              <a:rPr lang="en-US" sz="2000" spc="-1">
                <a:latin typeface="Arial"/>
              </a:rPr>
              <a:t> </a:t>
            </a:r>
            <a:endParaRPr/>
          </a:p>
          <a:p>
            <a:r>
              <a:rPr lang="en-US" sz="2000" spc="-1">
                <a:latin typeface="Arial"/>
              </a:rPr>
              <a:t> </a:t>
            </a:r>
            <a:endParaRPr/>
          </a:p>
          <a:p>
            <a:r>
              <a:rPr lang="en-US" sz="2000" spc="-1">
                <a:latin typeface="Arial"/>
              </a:rPr>
              <a:t> </a:t>
            </a:r>
            <a:endParaRPr/>
          </a:p>
          <a:p>
            <a:r>
              <a:rPr lang="en-US" sz="2000" spc="-1">
                <a:latin typeface="Arial"/>
              </a:rPr>
              <a:t>Abrupt change and change
in variability</a:t>
            </a:r>
            <a:endParaRPr/>
          </a:p>
          <a:p>
            <a:r>
              <a:rPr lang="en-US" sz="2000" spc="-1">
                <a:latin typeface="Arial"/>
              </a:rPr>
              <a:t> </a:t>
            </a:r>
            <a:endParaRPr/>
          </a:p>
        </p:txBody>
      </p:sp>
      <p:sp>
        <p:nvSpPr>
          <p:cNvPr id="157" name="TextShape 3"/>
          <p:cNvSpPr txBox="1"/>
          <p:nvPr/>
        </p:nvSpPr>
        <p:spPr>
          <a:xfrm>
            <a:off x="612720" y="228600"/>
            <a:ext cx="8152560" cy="990000"/>
          </a:xfrm>
          <a:prstGeom prst="rect">
            <a:avLst/>
          </a:prstGeom>
          <a:noFill/>
          <a:ln>
            <a:noFill/>
          </a:ln>
        </p:spPr>
        <p:txBody>
          <a:bodyPr lIns="0" tIns="0" rIns="0" bIns="0" anchor="ctr"/>
          <a:lstStyle/>
          <a:p>
            <a:pPr algn="ctr"/>
            <a:r>
              <a:rPr lang="en-US" sz="3200" spc="-1">
                <a:latin typeface="Arial"/>
              </a:rPr>
              <a:t>Climate change signals in time series
(</a:t>
            </a:r>
            <a:r>
              <a:rPr lang="en-US" sz="2400" spc="-1">
                <a:latin typeface="Arial"/>
              </a:rPr>
              <a:t>e.g. global temperature time series, ENSO index, etc</a:t>
            </a:r>
            <a:r>
              <a:rPr lang="en-US" sz="3200" spc="-1">
                <a:latin typeface="Arial"/>
              </a:rPr>
              <a: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6">
                                            <p:txEl>
                                              <p:pRg st="0" end="6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6">
                                            <p:txEl>
                                              <p:pRg st="61" end="10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6">
                                            <p:txEl>
                                              <p:pRg st="104" end="14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2"/>
          <p:cNvPicPr/>
          <p:nvPr/>
        </p:nvPicPr>
        <p:blipFill>
          <a:blip r:embed="rId3"/>
          <a:stretch/>
        </p:blipFill>
        <p:spPr>
          <a:xfrm>
            <a:off x="1375576" y="1561305"/>
            <a:ext cx="6300360" cy="3147480"/>
          </a:xfrm>
          <a:prstGeom prst="rect">
            <a:avLst/>
          </a:prstGeom>
          <a:ln>
            <a:noFill/>
          </a:ln>
        </p:spPr>
      </p:pic>
      <p:sp>
        <p:nvSpPr>
          <p:cNvPr id="145" name="CustomShape 1"/>
          <p:cNvSpPr/>
          <p:nvPr/>
        </p:nvSpPr>
        <p:spPr>
          <a:xfrm>
            <a:off x="1600200" y="304920"/>
            <a:ext cx="52617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2400" b="1" spc="-1">
                <a:solidFill>
                  <a:srgbClr val="FF0000"/>
                </a:solidFill>
                <a:latin typeface="Arial"/>
              </a:rPr>
              <a:t>An update on US public perception</a:t>
            </a:r>
            <a:endParaRPr/>
          </a:p>
        </p:txBody>
      </p:sp>
      <p:sp>
        <p:nvSpPr>
          <p:cNvPr id="146" name="CustomShape 2"/>
          <p:cNvSpPr/>
          <p:nvPr/>
        </p:nvSpPr>
        <p:spPr>
          <a:xfrm>
            <a:off x="1057523" y="4708785"/>
            <a:ext cx="74264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800" spc="-1" dirty="0">
                <a:latin typeface="Arial"/>
              </a:rPr>
              <a:t>Across all age groups, fewer US citizens accept global warming now than five years ago. Data taken from Pew Research (2011).</a:t>
            </a:r>
            <a:endParaRPr dirty="0"/>
          </a:p>
        </p:txBody>
      </p:sp>
      <p:sp>
        <p:nvSpPr>
          <p:cNvPr id="147" name="CustomShape 3"/>
          <p:cNvSpPr/>
          <p:nvPr/>
        </p:nvSpPr>
        <p:spPr>
          <a:xfrm>
            <a:off x="3017520" y="1725034"/>
            <a:ext cx="39664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800" spc="-1" dirty="0">
                <a:latin typeface="Arial"/>
              </a:rPr>
              <a:t>Inman, Nature Climate Change, 2012</a:t>
            </a:r>
            <a:endParaRPr dirty="0"/>
          </a:p>
        </p:txBody>
      </p:sp>
      <p:sp>
        <p:nvSpPr>
          <p:cNvPr id="2" name="TextBox 1"/>
          <p:cNvSpPr txBox="1"/>
          <p:nvPr/>
        </p:nvSpPr>
        <p:spPr>
          <a:xfrm>
            <a:off x="1258671" y="5505450"/>
            <a:ext cx="6212278"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More information shown by state (county level) can be found at </a:t>
            </a:r>
            <a:br>
              <a:rPr lang="en-US" dirty="0" smtClean="0"/>
            </a:br>
            <a:r>
              <a:rPr lang="en-US" dirty="0" smtClean="0">
                <a:hlinkClick r:id="rId4"/>
              </a:rPr>
              <a:t>Yale’s “Climate Opinion Maps (2014)”</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1451</Words>
  <Application>Microsoft Office PowerPoint</Application>
  <PresentationFormat>On-screen Show (4:3)</PresentationFormat>
  <Paragraphs>258</Paragraphs>
  <Slides>42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AdvP3EB21F</vt:lpstr>
      <vt:lpstr>Arial</vt:lpstr>
      <vt:lpstr>DejaVu Sans</vt:lpstr>
      <vt:lpstr>StarSymbol</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causes the widespread warming trend and the associated environmental changes?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The El Nino Southern Oscillation (ENSO)</dc:title>
  <dc:creator>sws97rs</dc:creator>
  <cp:lastModifiedBy>Elison Timm, Oliver</cp:lastModifiedBy>
  <cp:revision>224</cp:revision>
  <dcterms:created xsi:type="dcterms:W3CDTF">2014-10-08T09:29:19Z</dcterms:created>
  <dcterms:modified xsi:type="dcterms:W3CDTF">2016-11-07T19:12:21Z</dcterms:modified>
  <dc:language>en-US</dc:language>
</cp:coreProperties>
</file>