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76" r:id="rId1"/>
  </p:sldMasterIdLst>
  <p:notesMasterIdLst>
    <p:notesMasterId r:id="rId51"/>
  </p:notesMasterIdLst>
  <p:sldIdLst>
    <p:sldId id="256" r:id="rId2"/>
    <p:sldId id="305" r:id="rId3"/>
    <p:sldId id="261" r:id="rId4"/>
    <p:sldId id="262" r:id="rId5"/>
    <p:sldId id="257" r:id="rId6"/>
    <p:sldId id="258" r:id="rId7"/>
    <p:sldId id="259" r:id="rId8"/>
    <p:sldId id="260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8" r:id="rId48"/>
    <p:sldId id="306" r:id="rId49"/>
    <p:sldId id="307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3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0" name="CustomShape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1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lnTo>
                  <a:pt x="0" y="25396"/>
                </a:lnTo>
                <a:cubicBezTo>
                  <a:pt x="0" y="25398"/>
                  <a:pt x="2" y="25400"/>
                  <a:pt x="4" y="25400"/>
                </a:cubicBezTo>
                <a:lnTo>
                  <a:pt x="19046" y="25400"/>
                </a:lnTo>
                <a:cubicBezTo>
                  <a:pt x="19048" y="25400"/>
                  <a:pt x="19051" y="25398"/>
                  <a:pt x="19051" y="25396"/>
                </a:cubicBezTo>
                <a:lnTo>
                  <a:pt x="19051" y="4"/>
                </a:lnTo>
                <a:cubicBezTo>
                  <a:pt x="19051" y="2"/>
                  <a:pt x="19048" y="0"/>
                  <a:pt x="19046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0" y="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4"/>
          <p:cNvSpPr/>
          <p:nvPr/>
        </p:nvSpPr>
        <p:spPr>
          <a:xfrm>
            <a:off x="3884760" y="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notes format</a:t>
            </a:r>
          </a:p>
        </p:txBody>
      </p:sp>
      <p:sp>
        <p:nvSpPr>
          <p:cNvPr id="44" name="CustomShape 6"/>
          <p:cNvSpPr/>
          <p:nvPr/>
        </p:nvSpPr>
        <p:spPr>
          <a:xfrm>
            <a:off x="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PlaceHolder 7"/>
          <p:cNvSpPr>
            <a:spLocks noGrp="1"/>
          </p:cNvSpPr>
          <p:nvPr>
            <p:ph type="sldNum"/>
          </p:nvPr>
        </p:nvSpPr>
        <p:spPr>
          <a:xfrm>
            <a:off x="3884760" y="8685000"/>
            <a:ext cx="2970000" cy="455400"/>
          </a:xfrm>
          <a:prstGeom prst="rect">
            <a:avLst/>
          </a:prstGeom>
        </p:spPr>
        <p:txBody>
          <a:bodyPr lIns="90000" tIns="46800" rIns="90000" bIns="46800" anchor="b"/>
          <a:lstStyle/>
          <a:p>
            <a:pPr algn="r"/>
            <a:fld id="{91302061-84CC-4AFB-9291-E6A29BBF2E25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‹#›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77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.ocean.dal.ca/~kelley/seawater/density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F8553856-CF59-4A57-B22F-0B965B6251C7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447982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E9B3FF55-3413-4A66-AC89-B8CC779B789E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851061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121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A902B8DC-7CC7-4F7C-81E3-BFEF83AEB12B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611632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6A41E39B-B2E8-4625-B2EA-9B6DE23E5C47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67722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http://www.antarcticglaciers.org/glaciers-and-climate/sea-level-rise-2/recovering-from-an-ice-age/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0A11CF80-6EF7-433A-9433-DD741C319E07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7137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http://www.nrcan.gc.ca/earth-sciences/geomatics/geodetic-reference-systems/tools-applications/3d-networks/9082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88A59AFB-D24D-4EED-97CB-470EA2C585A7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103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36FDBE3E-017D-4462-B6E3-7B3E8DEF51D8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16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421460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4181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Work at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3CC93DC4-66BB-4D17-98FE-F078A17D0E58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605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696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F8553856-CF59-4A57-B22F-0B965B6251C7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28496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Source: http://dusk.geo.orst.edu/oceans/lec14H.html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Note sigma is density-1000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60A8CA86-0456-4C51-9064-1D58697637C3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 can go to a online calculation</a:t>
            </a:r>
            <a:r>
              <a:rPr lang="en-US" baseline="0" dirty="0" smtClean="0"/>
              <a:t> tool </a:t>
            </a:r>
            <a:r>
              <a:rPr lang="en-US" sz="1200" b="0" strike="noStrike" spc="-1" dirty="0" smtClean="0">
                <a:solidFill>
                  <a:srgbClr val="CCCCFF"/>
                </a:solidFill>
                <a:uFill>
                  <a:solidFill>
                    <a:srgbClr val="FFFFFF"/>
                  </a:solidFill>
                </a:uFill>
                <a:latin typeface="+mn-lt"/>
                <a:hlinkClick r:id="rId3"/>
              </a:rPr>
              <a:t>http://www.phys.ocean.dal.ca/~kelley/seawater/density.html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</a:t>
            </a:r>
          </a:p>
          <a:p>
            <a:r>
              <a:rPr lang="en-US" dirty="0" smtClean="0"/>
              <a:t>for</a:t>
            </a:r>
            <a:r>
              <a:rPr lang="en-US" baseline="0" dirty="0" smtClean="0"/>
              <a:t> the density calculation. Once you have the density, you can get for any fixed water mass the volume. </a:t>
            </a:r>
          </a:p>
          <a:p>
            <a:r>
              <a:rPr lang="en-US" baseline="0" dirty="0" smtClean="0"/>
              <a:t>A change in density per degree warming can be approximated  as a linear change. You pick your water mass with a current T,S (average value) and then mark get the difference in density when you go to </a:t>
            </a:r>
            <a:r>
              <a:rPr lang="en-US" baseline="0" dirty="0" err="1" smtClean="0"/>
              <a:t>T+deltaT</a:t>
            </a:r>
            <a:r>
              <a:rPr lang="en-US" baseline="0" dirty="0" smtClean="0"/>
              <a:t>, 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the pressure increases with depth: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decibar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c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onvenient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unit because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drostatic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pressure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increases by about one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decibar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mete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(or ~ 1 atmosphere every 10 meters). </a:t>
            </a:r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1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F2641C96-F7FB-4E2B-BD02-33109418F2A4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669145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58337817-7F73-42A2-8611-EB0BDE259C26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147995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56A8EFD4-A496-4A1A-813D-029F8C1F0D0A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23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960432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680C2564-5981-495E-9BFB-C17FFA847F05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492860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1600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8269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8B98B774-B288-476E-BC73-4B35E5FB762D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27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4323334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7909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850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8262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036CE23C-085B-4091-AA88-CCC79F63EC5A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92052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BA5E575D-FABC-4481-9869-6F3EFBE68068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96070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35374BDC-DE75-4F33-B2E1-C5A48C96B28F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6431837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1E87C370-2778-429D-89A6-966F9A1B0FC9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33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541089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90794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EADCDFDB-805A-4D7C-8851-AB2E7D52F192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487021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05769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56930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F5FD8012-51AC-4430-8CA9-FA38688D1C51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38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8920559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0919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1111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19349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244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738BC595-78DB-4A0E-9E90-AB0761464054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6729538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87549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53339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FC82CA52-BF28-4A8F-B385-749B4B9470EE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45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84744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C0EDD227-D189-43C5-9A8C-C0C96928E65E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46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3024259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0632A3DE-50DD-46A3-B13C-FCE12998C043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48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Nicholls and </a:t>
            </a:r>
            <a:r>
              <a:rPr lang="en-US" sz="1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Cazenave,Science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, 2010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325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/>
            <a:fld id="{66C317F8-E48D-49E5-85CF-DF2BCDAEDD51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49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458410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1581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3110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5176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Meltwater</a:t>
            </a:r>
            <a:r>
              <a:rPr lang="en-US" baseline="0" dirty="0" smtClean="0"/>
              <a:t> Pulse 1A is associated with an extremely rapid disintegration of the </a:t>
            </a:r>
            <a:r>
              <a:rPr lang="en-US" baseline="0" dirty="0" err="1" smtClean="0"/>
              <a:t>Laurentide</a:t>
            </a:r>
            <a:r>
              <a:rPr lang="en-US" baseline="0" dirty="0" smtClean="0"/>
              <a:t> Ice Sheet. In addition contributions from Antarctic ice melt has further accelerated the seas level rise. The event was ‘short-lived’ probably 800-1200a long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46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768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1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560" cy="99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5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12720" y="3948120"/>
            <a:ext cx="81525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94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560" cy="99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790520" y="1600200"/>
            <a:ext cx="39783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790520" y="3948120"/>
            <a:ext cx="39783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12720" y="3948120"/>
            <a:ext cx="39783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7979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560" cy="99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560" cy="4494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560" cy="4494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20" name="Picture 119"/>
          <p:cNvPicPr/>
          <p:nvPr/>
        </p:nvPicPr>
        <p:blipFill>
          <a:blip r:embed="rId2"/>
          <a:stretch/>
        </p:blipFill>
        <p:spPr>
          <a:xfrm>
            <a:off x="1871280" y="1600200"/>
            <a:ext cx="5635440" cy="4494960"/>
          </a:xfrm>
          <a:prstGeom prst="rect">
            <a:avLst/>
          </a:prstGeom>
          <a:ln>
            <a:noFill/>
          </a:ln>
        </p:spPr>
      </p:pic>
      <p:pic>
        <p:nvPicPr>
          <p:cNvPr id="121" name="Picture 120"/>
          <p:cNvPicPr/>
          <p:nvPr/>
        </p:nvPicPr>
        <p:blipFill>
          <a:blip r:embed="rId2"/>
          <a:stretch/>
        </p:blipFill>
        <p:spPr>
          <a:xfrm>
            <a:off x="1871280" y="1600200"/>
            <a:ext cx="5635440" cy="4494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63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560" cy="99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12720" y="1600200"/>
            <a:ext cx="8152560" cy="4494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268685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560" cy="99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8152560" cy="4494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5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560" cy="99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4494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790520" y="1600200"/>
            <a:ext cx="3978360" cy="4494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49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560" cy="99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18723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12720" y="228600"/>
            <a:ext cx="8152560" cy="459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72563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560" cy="99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12720" y="3948120"/>
            <a:ext cx="39783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790520" y="1600200"/>
            <a:ext cx="3978360" cy="4494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44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560" cy="99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4494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790520" y="1600200"/>
            <a:ext cx="39783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790520" y="3948120"/>
            <a:ext cx="39783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75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12720" y="228600"/>
            <a:ext cx="8152560" cy="990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12720" y="1600200"/>
            <a:ext cx="39783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790520" y="1600200"/>
            <a:ext cx="39783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12720" y="3948120"/>
            <a:ext cx="8152560" cy="2143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03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0" y="1234440"/>
            <a:ext cx="9143280" cy="31932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dist="2988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2"/>
          <p:cNvSpPr/>
          <p:nvPr/>
        </p:nvSpPr>
        <p:spPr>
          <a:xfrm>
            <a:off x="0" y="1280160"/>
            <a:ext cx="532800" cy="227880"/>
          </a:xfrm>
          <a:prstGeom prst="rect">
            <a:avLst/>
          </a:prstGeom>
          <a:solidFill>
            <a:srgbClr val="438086"/>
          </a:solidFill>
          <a:ln w="50760">
            <a:noFill/>
          </a:ln>
          <a:effectLst>
            <a:outerShdw dist="2988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3"/>
          <p:cNvSpPr/>
          <p:nvPr/>
        </p:nvSpPr>
        <p:spPr>
          <a:xfrm>
            <a:off x="590400" y="1280160"/>
            <a:ext cx="8552880" cy="227880"/>
          </a:xfrm>
          <a:prstGeom prst="rect">
            <a:avLst/>
          </a:prstGeom>
          <a:solidFill>
            <a:srgbClr val="53548A"/>
          </a:solidFill>
          <a:ln w="50760">
            <a:noFill/>
          </a:ln>
          <a:effectLst>
            <a:outerShdw dist="2988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323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.ocean.dal.ca/~kelley/seawater/density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eorge_W._Bush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/>
        </p:nvPicPr>
        <p:blipFill>
          <a:blip r:embed="rId3"/>
          <a:stretch/>
        </p:blipFill>
        <p:spPr>
          <a:xfrm>
            <a:off x="0" y="1542960"/>
            <a:ext cx="9144000" cy="531504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Sea level changes</a:t>
            </a:r>
            <a:endParaRPr 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/>
          <p:nvPr/>
        </p:nvPicPr>
        <p:blipFill>
          <a:blip r:embed="rId3"/>
          <a:stretch/>
        </p:blipFill>
        <p:spPr>
          <a:xfrm>
            <a:off x="457200" y="274680"/>
            <a:ext cx="8229600" cy="585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/>
          <p:nvPr/>
        </p:nvPicPr>
        <p:blipFill>
          <a:blip r:embed="rId3"/>
          <a:stretch/>
        </p:blipFill>
        <p:spPr>
          <a:xfrm>
            <a:off x="0" y="380880"/>
            <a:ext cx="9144000" cy="6215040"/>
          </a:xfrm>
          <a:prstGeom prst="rect">
            <a:avLst/>
          </a:prstGeom>
          <a:ln>
            <a:noFill/>
          </a:ln>
        </p:spPr>
      </p:pic>
      <p:sp>
        <p:nvSpPr>
          <p:cNvPr id="73" name="CustomShape 1"/>
          <p:cNvSpPr/>
          <p:nvPr/>
        </p:nvSpPr>
        <p:spPr>
          <a:xfrm>
            <a:off x="304920" y="76320"/>
            <a:ext cx="830556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/>
            <a:r>
              <a:rPr lang="en-US" sz="2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Location of tide gauges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5181480" y="6400800"/>
            <a:ext cx="38383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IPCC, AR5, WG1, Chapter 3, [2013]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/>
          <p:nvPr/>
        </p:nvPicPr>
        <p:blipFill>
          <a:blip r:embed="rId3"/>
          <a:stretch/>
        </p:blipFill>
        <p:spPr>
          <a:xfrm>
            <a:off x="282163" y="1712315"/>
            <a:ext cx="3963033" cy="5145685"/>
          </a:xfrm>
          <a:prstGeom prst="rect">
            <a:avLst/>
          </a:prstGeom>
          <a:ln>
            <a:noFill/>
          </a:ln>
        </p:spPr>
      </p:pic>
      <p:sp>
        <p:nvSpPr>
          <p:cNvPr id="70" name="CustomShape 1"/>
          <p:cNvSpPr/>
          <p:nvPr/>
        </p:nvSpPr>
        <p:spPr>
          <a:xfrm>
            <a:off x="4865798" y="3642558"/>
            <a:ext cx="3657600" cy="91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SLR influenced locally by subsidence (Texas) and isostatic rebound (Alaska) </a:t>
            </a:r>
            <a:endParaRPr lang="en-US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rebound of the Earth’s solid crust is a result of the last glaciation. The weight of the ice</a:t>
            </a:r>
            <a:b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pushed down the crust (due to viscous-elastic processes in the underlying asthenosphere) and this is slowly recovering. </a:t>
            </a:r>
          </a:p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This isostatic adjustment process is still going on in North America</a:t>
            </a: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nd Scandinavia and parts of Europe (and other parts of the globe)</a:t>
            </a:r>
          </a:p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CustomShape 2"/>
          <p:cNvSpPr/>
          <p:nvPr/>
        </p:nvSpPr>
        <p:spPr>
          <a:xfrm>
            <a:off x="2263680" y="6489720"/>
            <a:ext cx="68803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r"/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Source: Permanent Service for Mean Sea Level (PSMSL) data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dur="indefinite" fill="hold" nodeType="clickEffect">
                      <p:stCondLst>
                        <p:cond delay="indefinite"/>
                      </p:stCondLst>
                      <p:childTnLst>
                        <p:par>
                          <p:cTn id="4" dur="indefinite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dur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2133720" y="6389701"/>
            <a:ext cx="548640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 Global Change Research Program, 2009</a:t>
            </a:r>
          </a:p>
        </p:txBody>
      </p:sp>
      <p:pic>
        <p:nvPicPr>
          <p:cNvPr id="76" name="Picture 75"/>
          <p:cNvPicPr/>
          <p:nvPr/>
        </p:nvPicPr>
        <p:blipFill>
          <a:blip r:embed="rId3"/>
          <a:stretch/>
        </p:blipFill>
        <p:spPr>
          <a:xfrm>
            <a:off x="1654138" y="1674688"/>
            <a:ext cx="5813341" cy="4573832"/>
          </a:xfrm>
          <a:prstGeom prst="rect">
            <a:avLst/>
          </a:prstGeom>
          <a:ln>
            <a:noFill/>
          </a:ln>
        </p:spPr>
      </p:pic>
      <p:sp>
        <p:nvSpPr>
          <p:cNvPr id="77" name="CustomShape 2"/>
          <p:cNvSpPr/>
          <p:nvPr/>
        </p:nvSpPr>
        <p:spPr>
          <a:xfrm>
            <a:off x="2133720" y="304920"/>
            <a:ext cx="429264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000" b="1" strike="noStrike" spc="-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Observed sea level rise 1958-2008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457200" y="27468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Glacial Isostatic Adjustment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Picture 78"/>
          <p:cNvPicPr/>
          <p:nvPr/>
        </p:nvPicPr>
        <p:blipFill>
          <a:blip r:embed="rId3"/>
          <a:stretch/>
        </p:blipFill>
        <p:spPr>
          <a:xfrm>
            <a:off x="1365120" y="1665360"/>
            <a:ext cx="6413760" cy="4395600"/>
          </a:xfrm>
          <a:prstGeom prst="rect">
            <a:avLst/>
          </a:prstGeom>
          <a:ln>
            <a:noFill/>
          </a:ln>
        </p:spPr>
      </p:pic>
      <p:sp>
        <p:nvSpPr>
          <p:cNvPr id="80" name="CustomShape 2"/>
          <p:cNvSpPr/>
          <p:nvPr/>
        </p:nvSpPr>
        <p:spPr>
          <a:xfrm>
            <a:off x="20880" y="6319800"/>
            <a:ext cx="888300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http://www.antarcticglaciers.org/glaciers-and-climate/sea-level-rise-2/recovering-from-an-ice-age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</a:t>
            </a:r>
          </a:p>
        </p:txBody>
      </p:sp>
      <p:sp>
        <p:nvSpPr>
          <p:cNvPr id="81" name="CustomShape 3"/>
          <p:cNvSpPr/>
          <p:nvPr/>
        </p:nvSpPr>
        <p:spPr>
          <a:xfrm>
            <a:off x="7010280" y="5562720"/>
            <a:ext cx="81324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mm/yr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57200" y="27468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Glacial isostatic adjustment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" name="Picture 82"/>
          <p:cNvPicPr/>
          <p:nvPr/>
        </p:nvPicPr>
        <p:blipFill>
          <a:blip r:embed="rId3"/>
          <a:stretch/>
        </p:blipFill>
        <p:spPr>
          <a:xfrm>
            <a:off x="1309680" y="1417680"/>
            <a:ext cx="6524640" cy="4432320"/>
          </a:xfrm>
          <a:prstGeom prst="rect">
            <a:avLst/>
          </a:prstGeom>
          <a:ln>
            <a:noFill/>
          </a:ln>
        </p:spPr>
      </p:pic>
      <p:sp>
        <p:nvSpPr>
          <p:cNvPr id="84" name="CustomShape 2"/>
          <p:cNvSpPr/>
          <p:nvPr/>
        </p:nvSpPr>
        <p:spPr>
          <a:xfrm>
            <a:off x="304920" y="6127560"/>
            <a:ext cx="807660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Repeated GPS observations at Canadian base network stations have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permitted the detection of vertical uplift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6477120" y="6491160"/>
            <a:ext cx="258120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IPCC, AR4, WG1, 2007</a:t>
            </a:r>
          </a:p>
        </p:txBody>
      </p:sp>
      <p:pic>
        <p:nvPicPr>
          <p:cNvPr id="86" name="Picture 85"/>
          <p:cNvPicPr/>
          <p:nvPr/>
        </p:nvPicPr>
        <p:blipFill>
          <a:blip r:embed="rId3"/>
          <a:stretch/>
        </p:blipFill>
        <p:spPr>
          <a:xfrm>
            <a:off x="71919" y="1559840"/>
            <a:ext cx="5822728" cy="5142216"/>
          </a:xfrm>
          <a:prstGeom prst="rect">
            <a:avLst/>
          </a:prstGeom>
          <a:ln>
            <a:noFill/>
          </a:ln>
        </p:spPr>
      </p:pic>
      <p:sp>
        <p:nvSpPr>
          <p:cNvPr id="87" name="CustomShape 2"/>
          <p:cNvSpPr/>
          <p:nvPr/>
        </p:nvSpPr>
        <p:spPr>
          <a:xfrm>
            <a:off x="457560" y="533520"/>
            <a:ext cx="758592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000" b="1" strike="noStrike" spc="-1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20th century sea-level rise (departures from 1961-90 average)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6477120" y="1559840"/>
            <a:ext cx="2571840" cy="375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Red: reconstructed
(+ 90% confidence intervals)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 dirty="0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Blue: coastal tide
gauge measurements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Black: satellite altimetry</a:t>
            </a: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sp>
        <p:nvSpPr>
          <p:cNvPr id="89" name="CustomShape 4"/>
          <p:cNvSpPr/>
          <p:nvPr/>
        </p:nvSpPr>
        <p:spPr>
          <a:xfrm>
            <a:off x="860310" y="1817780"/>
            <a:ext cx="3465110" cy="1618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20</a:t>
            </a:r>
            <a:r>
              <a:rPr lang="en-US" sz="20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th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century sea-level rise: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~1.7 mm/</a:t>
            </a:r>
            <a:r>
              <a:rPr lang="en-US" sz="2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yr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(based on </a:t>
            </a:r>
            <a:r>
              <a:rPr lang="ja-JP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‘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stable</a:t>
            </a:r>
            <a:r>
              <a:rPr lang="ja-JP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’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estimates)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dur="indefinite" fill="hold" nodeType="clickEffect">
                      <p:stCondLst>
                        <p:cond delay="indefinite"/>
                      </p:stCondLst>
                      <p:childTnLst>
                        <p:par>
                          <p:cTn id="4" dur="indefinite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dur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1231920" y="6324480"/>
            <a:ext cx="44197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Milne et al., Nature Geoscience, 2009</a:t>
            </a:r>
          </a:p>
        </p:txBody>
      </p:sp>
      <p:pic>
        <p:nvPicPr>
          <p:cNvPr id="102" name="Picture 101"/>
          <p:cNvPicPr/>
          <p:nvPr/>
        </p:nvPicPr>
        <p:blipFill>
          <a:blip r:embed="rId3"/>
          <a:stretch/>
        </p:blipFill>
        <p:spPr>
          <a:xfrm>
            <a:off x="844560" y="1600200"/>
            <a:ext cx="7454880" cy="4525920"/>
          </a:xfrm>
          <a:prstGeom prst="rect">
            <a:avLst/>
          </a:prstGeom>
          <a:ln>
            <a:noFill/>
          </a:ln>
        </p:spPr>
      </p:pic>
      <p:sp>
        <p:nvSpPr>
          <p:cNvPr id="103" name="TextShape 2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causes for s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level 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rise:</a:t>
            </a:r>
          </a:p>
          <a:p>
            <a:pPr algn="ctr"/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Attribution to the sources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457200" y="39994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Contribution by source to total sea-level rise (1993-2009</a:t>
            </a:r>
            <a:r>
              <a:rPr lang="en-US" sz="3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algn="ctr"/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5" name="Picture 104"/>
          <p:cNvPicPr/>
          <p:nvPr/>
        </p:nvPicPr>
        <p:blipFill>
          <a:blip r:embed="rId3"/>
          <a:stretch/>
        </p:blipFill>
        <p:spPr>
          <a:xfrm>
            <a:off x="1066680" y="2215942"/>
            <a:ext cx="6875640" cy="40770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0" y="6488668"/>
            <a:ext cx="5077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Source: Nicholls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and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Cazenave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Science (2010)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457200" y="262154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Contribution by source to total sea-level rise (1993-2009</a:t>
            </a:r>
            <a:r>
              <a:rPr lang="en-US" sz="3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1143000" y="5410080"/>
            <a:ext cx="6934320" cy="1143000"/>
          </a:xfrm>
          <a:prstGeom prst="rect">
            <a:avLst/>
          </a:prstGeom>
          <a:solidFill>
            <a:srgbClr val="FFFFFF"/>
          </a:solidFill>
          <a:ln w="9360">
            <a:solidFill>
              <a:srgbClr val="B6DCDF"/>
            </a:solidFill>
            <a:miter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Years 1993-2009:  on average 3.3 mm/yr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(compared with the trend since 1950s of ~ 1.7mm/yr, we see accelerated sea level increase)</a:t>
            </a:r>
          </a:p>
        </p:txBody>
      </p:sp>
      <p:pic>
        <p:nvPicPr>
          <p:cNvPr id="108" name="Picture 107"/>
          <p:cNvPicPr/>
          <p:nvPr/>
        </p:nvPicPr>
        <p:blipFill>
          <a:blip r:embed="rId3"/>
          <a:stretch/>
        </p:blipFill>
        <p:spPr>
          <a:xfrm>
            <a:off x="1714680" y="1981080"/>
            <a:ext cx="5715000" cy="333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Sea level changes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7263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457200" y="27468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Thermal </a:t>
            </a:r>
            <a:r>
              <a:rPr lang="en-US" sz="3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expansion (density </a:t>
            </a:r>
            <a:r>
              <a:rPr lang="en-US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water)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406080" y="1497235"/>
            <a:ext cx="8229600" cy="452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1280" indent="-341280"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Equation of state for sea water is a function of temperature, salinity, and pressure</a:t>
            </a:r>
          </a:p>
          <a:p>
            <a:pPr marL="341280" indent="-341280"/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pc="-1" dirty="0" smtClean="0">
                <a:solidFill>
                  <a:srgbClr val="CCCCFF"/>
                </a:solidFill>
                <a:uFill>
                  <a:solidFill>
                    <a:srgbClr val="FFFFFF"/>
                  </a:solidFill>
                </a:uFill>
                <a:hlinkClick r:id="rId3"/>
              </a:rPr>
              <a:t>density calculator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1280" indent="-341280"/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5551200" y="2906640"/>
            <a:ext cx="252324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Non-linear relationship </a:t>
            </a:r>
          </a:p>
        </p:txBody>
      </p:sp>
      <p:pic>
        <p:nvPicPr>
          <p:cNvPr id="112" name="Picture 111"/>
          <p:cNvPicPr/>
          <p:nvPr/>
        </p:nvPicPr>
        <p:blipFill>
          <a:blip r:embed="rId4"/>
          <a:stretch/>
        </p:blipFill>
        <p:spPr>
          <a:xfrm>
            <a:off x="738360" y="2666880"/>
            <a:ext cx="4821120" cy="3578400"/>
          </a:xfrm>
          <a:prstGeom prst="rect">
            <a:avLst/>
          </a:prstGeom>
          <a:ln>
            <a:noFill/>
          </a:ln>
        </p:spPr>
      </p:pic>
      <p:cxnSp>
        <p:nvCxnSpPr>
          <p:cNvPr id="113" name="Line 4"/>
          <p:cNvCxnSpPr/>
          <p:nvPr/>
        </p:nvCxnSpPr>
        <p:spPr>
          <a:xfrm flipV="1">
            <a:off x="4876920" y="3142800"/>
            <a:ext cx="2160" cy="267120"/>
          </a:xfrm>
          <a:prstGeom prst="straightConnector1">
            <a:avLst/>
          </a:prstGeom>
          <a:ln w="25560">
            <a:solidFill>
              <a:srgbClr val="FF0000"/>
            </a:solidFill>
            <a:miter/>
            <a:tailEnd type="triangle" w="med" len="med"/>
          </a:ln>
        </p:spPr>
      </p:cxnSp>
      <p:cxnSp>
        <p:nvCxnSpPr>
          <p:cNvPr id="114" name="Line 5"/>
          <p:cNvCxnSpPr/>
          <p:nvPr/>
        </p:nvCxnSpPr>
        <p:spPr>
          <a:xfrm flipV="1">
            <a:off x="2133720" y="4571280"/>
            <a:ext cx="2160" cy="268920"/>
          </a:xfrm>
          <a:prstGeom prst="straightConnector1">
            <a:avLst/>
          </a:prstGeom>
          <a:ln w="25560">
            <a:solidFill>
              <a:srgbClr val="FF0000"/>
            </a:solidFill>
            <a:miter/>
            <a:tailEnd type="triangle" w="med" len="med"/>
          </a:ln>
        </p:spPr>
      </p:cxnSp>
      <p:sp>
        <p:nvSpPr>
          <p:cNvPr id="115" name="CustomShape 6"/>
          <p:cNvSpPr/>
          <p:nvPr/>
        </p:nvSpPr>
        <p:spPr>
          <a:xfrm>
            <a:off x="5602320" y="3382920"/>
            <a:ext cx="3173760" cy="2562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fixed degree warming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changes density more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salty warm waters than in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cold less salty waters: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detailed calculations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sea-level rise must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consider the spatial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pattern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ocean warming  </a:t>
            </a:r>
          </a:p>
        </p:txBody>
      </p:sp>
      <p:sp>
        <p:nvSpPr>
          <p:cNvPr id="116" name="CustomShape 7"/>
          <p:cNvSpPr/>
          <p:nvPr/>
        </p:nvSpPr>
        <p:spPr>
          <a:xfrm>
            <a:off x="765000" y="6404040"/>
            <a:ext cx="37558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Note: Sigma is density-1000kg/m^3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5181480" y="6400800"/>
            <a:ext cx="38383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IPCC, AR5, WG1, Chapter 3, [2013]</a:t>
            </a:r>
          </a:p>
        </p:txBody>
      </p:sp>
      <p:sp>
        <p:nvSpPr>
          <p:cNvPr id="129" name="CustomShape 2"/>
          <p:cNvSpPr/>
          <p:nvPr/>
        </p:nvSpPr>
        <p:spPr>
          <a:xfrm>
            <a:off x="383040" y="304920"/>
            <a:ext cx="85780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400" b="0" strike="noStrike" spc="-1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ocean is expanding because its heat content is increasing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228600" y="3581280"/>
            <a:ext cx="609480" cy="2133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4"/>
          <p:cNvSpPr/>
          <p:nvPr/>
        </p:nvSpPr>
        <p:spPr>
          <a:xfrm>
            <a:off x="7315200" y="1523880"/>
            <a:ext cx="228600" cy="2667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2" name="Picture 131"/>
          <p:cNvPicPr/>
          <p:nvPr/>
        </p:nvPicPr>
        <p:blipFill>
          <a:blip r:embed="rId3"/>
          <a:stretch/>
        </p:blipFill>
        <p:spPr>
          <a:xfrm>
            <a:off x="1568463" y="1637264"/>
            <a:ext cx="5975337" cy="3888032"/>
          </a:xfrm>
          <a:prstGeom prst="rect">
            <a:avLst/>
          </a:prstGeom>
          <a:ln>
            <a:noFill/>
          </a:ln>
        </p:spPr>
      </p:pic>
      <p:sp>
        <p:nvSpPr>
          <p:cNvPr id="133" name="CustomShape 5"/>
          <p:cNvSpPr/>
          <p:nvPr/>
        </p:nvSpPr>
        <p:spPr>
          <a:xfrm>
            <a:off x="304920" y="5638680"/>
            <a:ext cx="8534160" cy="64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Observation-based estimates of annual global mean upper (0–700 m) ocean heat content in ZJ (Zetajoules, 1 ZJ = </a:t>
            </a: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</a:t>
            </a:r>
            <a:r>
              <a:rPr lang="fr-F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21</a:t>
            </a: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Joules)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5181480" y="6400800"/>
            <a:ext cx="38383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IPCC, AR5, WG1, Chapter 3, [2013]</a:t>
            </a:r>
          </a:p>
        </p:txBody>
      </p:sp>
      <p:sp>
        <p:nvSpPr>
          <p:cNvPr id="135" name="CustomShape 2"/>
          <p:cNvSpPr/>
          <p:nvPr/>
        </p:nvSpPr>
        <p:spPr>
          <a:xfrm>
            <a:off x="762120" y="304920"/>
            <a:ext cx="773064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000" b="1" strike="noStrike" spc="-1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ocean is expanding because its heat content is increasing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6" name="Picture 135"/>
          <p:cNvPicPr/>
          <p:nvPr/>
        </p:nvPicPr>
        <p:blipFill>
          <a:blip r:embed="rId3"/>
          <a:stretch/>
        </p:blipFill>
        <p:spPr>
          <a:xfrm>
            <a:off x="0" y="914400"/>
            <a:ext cx="9144000" cy="5025960"/>
          </a:xfrm>
          <a:prstGeom prst="rect">
            <a:avLst/>
          </a:prstGeom>
          <a:ln>
            <a:noFill/>
          </a:ln>
        </p:spPr>
      </p:pic>
      <p:sp>
        <p:nvSpPr>
          <p:cNvPr id="137" name="CustomShape 3"/>
          <p:cNvSpPr/>
          <p:nvPr/>
        </p:nvSpPr>
        <p:spPr>
          <a:xfrm>
            <a:off x="228600" y="3581280"/>
            <a:ext cx="609480" cy="2133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4"/>
          <p:cNvSpPr/>
          <p:nvPr/>
        </p:nvSpPr>
        <p:spPr>
          <a:xfrm>
            <a:off x="838080" y="4191120"/>
            <a:ext cx="6705720" cy="2133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Globally-averaged temperature anomaly (time versus depth, colors and grey contours in </a:t>
            </a:r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</a:t>
            </a: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C) relative to the 1971–2010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mean.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5"/>
          <p:cNvSpPr/>
          <p:nvPr/>
        </p:nvSpPr>
        <p:spPr>
          <a:xfrm>
            <a:off x="7315200" y="1523880"/>
            <a:ext cx="228600" cy="2667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6"/>
          <p:cNvSpPr/>
          <p:nvPr/>
        </p:nvSpPr>
        <p:spPr>
          <a:xfrm>
            <a:off x="533520" y="4648320"/>
            <a:ext cx="7010280" cy="64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Globally-averaged temperature anomaly (time versus depth, colors and grey contours in deg C) relative to the 1971–2010 mean.</a:t>
            </a:r>
          </a:p>
        </p:txBody>
      </p:sp>
      <p:sp>
        <p:nvSpPr>
          <p:cNvPr id="141" name="CustomShape 7"/>
          <p:cNvSpPr/>
          <p:nvPr/>
        </p:nvSpPr>
        <p:spPr>
          <a:xfrm>
            <a:off x="4114800" y="838080"/>
            <a:ext cx="1066680" cy="381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6477120" y="6491160"/>
            <a:ext cx="258120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IPCC, AR4, WG1, 2007</a:t>
            </a:r>
          </a:p>
        </p:txBody>
      </p:sp>
      <p:pic>
        <p:nvPicPr>
          <p:cNvPr id="143" name="Picture 142"/>
          <p:cNvPicPr/>
          <p:nvPr/>
        </p:nvPicPr>
        <p:blipFill>
          <a:blip r:embed="rId3"/>
          <a:stretch/>
        </p:blipFill>
        <p:spPr>
          <a:xfrm>
            <a:off x="0" y="533520"/>
            <a:ext cx="8610480" cy="5137200"/>
          </a:xfrm>
          <a:prstGeom prst="rect">
            <a:avLst/>
          </a:prstGeom>
          <a:ln>
            <a:noFill/>
          </a:ln>
        </p:spPr>
      </p:pic>
      <p:sp>
        <p:nvSpPr>
          <p:cNvPr id="144" name="CustomShape 2"/>
          <p:cNvSpPr/>
          <p:nvPr/>
        </p:nvSpPr>
        <p:spPr>
          <a:xfrm>
            <a:off x="1067040" y="304920"/>
            <a:ext cx="723672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 estimates of changes in upper 700 m ocean heat content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304920" y="5943600"/>
            <a:ext cx="709956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Depends on 3-dimensional distribution of ocean temperature change
(expansion rate is temperature- and pressure- dependent)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6477120" y="6491160"/>
            <a:ext cx="258120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IPCC, AR4, WG1, 2007</a:t>
            </a:r>
          </a:p>
        </p:txBody>
      </p:sp>
      <p:sp>
        <p:nvSpPr>
          <p:cNvPr id="147" name="CustomShape 2"/>
          <p:cNvSpPr/>
          <p:nvPr/>
        </p:nvSpPr>
        <p:spPr>
          <a:xfrm>
            <a:off x="838080" y="457200"/>
            <a:ext cx="692460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000" b="1" strike="noStrike" spc="-1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SLR due to thermal expansion of upper ocean (0-700 m)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Picture 147"/>
          <p:cNvPicPr/>
          <p:nvPr/>
        </p:nvPicPr>
        <p:blipFill>
          <a:blip r:embed="rId3"/>
          <a:stretch/>
        </p:blipFill>
        <p:spPr>
          <a:xfrm>
            <a:off x="1066680" y="838080"/>
            <a:ext cx="5762880" cy="5534280"/>
          </a:xfrm>
          <a:prstGeom prst="rect">
            <a:avLst/>
          </a:prstGeom>
          <a:ln>
            <a:noFill/>
          </a:ln>
        </p:spPr>
      </p:pic>
      <p:sp>
        <p:nvSpPr>
          <p:cNvPr id="149" name="CustomShape 3"/>
          <p:cNvSpPr/>
          <p:nvPr/>
        </p:nvSpPr>
        <p:spPr>
          <a:xfrm>
            <a:off x="6858000" y="1523880"/>
            <a:ext cx="2073240" cy="4208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Contribution from thermal expansion: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 0.4 mm yr</a:t>
            </a:r>
            <a:r>
              <a:rPr lang="en-US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-1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(1961-2003)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 1.6 mm yr</a:t>
            </a:r>
            <a:r>
              <a:rPr lang="en-US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-1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(1993-2003; probably an overestimation))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(compared to ~ 2.8 mm yr</a:t>
            </a:r>
            <a:r>
              <a:rPr lang="en-US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-1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total SLR)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/>
          <p:cNvPicPr/>
          <p:nvPr/>
        </p:nvPicPr>
        <p:blipFill>
          <a:blip r:embed="rId3"/>
          <a:stretch/>
        </p:blipFill>
        <p:spPr>
          <a:xfrm>
            <a:off x="3143892" y="1777428"/>
            <a:ext cx="5842788" cy="4183811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1677960" y="182520"/>
            <a:ext cx="600228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Assessments of future sea-level rise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168787" y="1551960"/>
            <a:ext cx="2707977" cy="530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Global mean sea
level evolution over
the 20</a:t>
            </a:r>
            <a:r>
              <a:rPr lang="en-US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21</a:t>
            </a:r>
            <a:r>
              <a:rPr lang="en-US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
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centuries.</a:t>
            </a:r>
          </a:p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 curve: tide</a:t>
            </a:r>
          </a:p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gauge measurements</a:t>
            </a:r>
          </a:p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black curve: altimetry
record (zoomed over
the 1993</a:t>
            </a:r>
            <a:r>
              <a:rPr lang="en-US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2009 time</a:t>
            </a:r>
          </a:p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span)
 </a:t>
            </a:r>
          </a:p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shaded light blue:
IPCC AR4 (A1FI
scenario)
 </a:t>
            </a:r>
          </a:p>
          <a:p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Bars: semi-empirical
projections</a:t>
            </a:r>
          </a:p>
        </p:txBody>
      </p:sp>
      <p:sp>
        <p:nvSpPr>
          <p:cNvPr id="153" name="CustomShape 3"/>
          <p:cNvSpPr/>
          <p:nvPr/>
        </p:nvSpPr>
        <p:spPr>
          <a:xfrm>
            <a:off x="6172200" y="6095880"/>
            <a:ext cx="2575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Nicholls and Cazenave,
Science, 2010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57200" y="27468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Global sea level is expected to rise, but
large uncertainty in projections by year 2100.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" name="Picture 154"/>
          <p:cNvPicPr/>
          <p:nvPr/>
        </p:nvPicPr>
        <p:blipFill>
          <a:blip r:embed="rId3"/>
          <a:stretch/>
        </p:blipFill>
        <p:spPr>
          <a:xfrm>
            <a:off x="487440" y="1219320"/>
            <a:ext cx="8151840" cy="4495680"/>
          </a:xfrm>
          <a:prstGeom prst="rect">
            <a:avLst/>
          </a:prstGeom>
          <a:ln>
            <a:noFill/>
          </a:ln>
        </p:spPr>
      </p:pic>
      <p:sp>
        <p:nvSpPr>
          <p:cNvPr id="156" name="CustomShape 2"/>
          <p:cNvSpPr/>
          <p:nvPr/>
        </p:nvSpPr>
        <p:spPr>
          <a:xfrm>
            <a:off x="457200" y="5781600"/>
            <a:ext cx="8381880" cy="916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Figure from NOAA Technical Report OAR CPO-1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Global Sea Level Rise Scenarios for the United States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National Climate Assessment (Parris et al, 2012)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1341720" y="2038320"/>
            <a:ext cx="4207680" cy="82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marL="284040" indent="-284040"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Expansion due to warming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4040" indent="-284040"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Melting of glaciers, ice caps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4"/>
          <p:cNvSpPr/>
          <p:nvPr/>
        </p:nvSpPr>
        <p:spPr>
          <a:xfrm>
            <a:off x="6962400" y="4278240"/>
            <a:ext cx="11181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8-12inch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5"/>
          <p:cNvSpPr/>
          <p:nvPr/>
        </p:nvSpPr>
        <p:spPr>
          <a:xfrm>
            <a:off x="7018560" y="3282840"/>
            <a:ext cx="4993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2ft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6"/>
          <p:cNvSpPr/>
          <p:nvPr/>
        </p:nvSpPr>
        <p:spPr>
          <a:xfrm>
            <a:off x="7010640" y="2209680"/>
            <a:ext cx="4993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4ft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6324480" y="6400800"/>
            <a:ext cx="261900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IPCC, AR5, SPM [2013]</a:t>
            </a:r>
          </a:p>
        </p:txBody>
      </p:sp>
      <p:sp>
        <p:nvSpPr>
          <p:cNvPr id="162" name="CustomShape 2"/>
          <p:cNvSpPr/>
          <p:nvPr/>
        </p:nvSpPr>
        <p:spPr>
          <a:xfrm>
            <a:off x="182520" y="27000"/>
            <a:ext cx="769104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Future sea level rise: even at the lowest estimates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projections exceed rates of change from the last centuries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3" name="Picture 162"/>
          <p:cNvPicPr/>
          <p:nvPr/>
        </p:nvPicPr>
        <p:blipFill>
          <a:blip r:embed="rId3"/>
          <a:stretch/>
        </p:blipFill>
        <p:spPr>
          <a:xfrm>
            <a:off x="647271" y="1811129"/>
            <a:ext cx="5445154" cy="4734061"/>
          </a:xfrm>
          <a:prstGeom prst="rect">
            <a:avLst/>
          </a:prstGeom>
          <a:ln>
            <a:noFill/>
          </a:ln>
        </p:spPr>
      </p:pic>
      <p:sp>
        <p:nvSpPr>
          <p:cNvPr id="164" name="CustomShape 3"/>
          <p:cNvSpPr/>
          <p:nvPr/>
        </p:nvSpPr>
        <p:spPr>
          <a:xfrm>
            <a:off x="6324480" y="1811129"/>
            <a:ext cx="2743200" cy="311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Compilation of paleo sea level data, tide gauge data, altimeter data and central estimates and likely ranges for projections of global-mean sea level rise for RCP2.6 (blue) and RCP8.5 (red) scenarios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relative to pre-industrial values.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4"/>
          <p:cNvPicPr/>
          <p:nvPr/>
        </p:nvPicPr>
        <p:blipFill>
          <a:blip r:embed="rId3"/>
          <a:stretch/>
        </p:blipFill>
        <p:spPr>
          <a:xfrm>
            <a:off x="184934" y="1635698"/>
            <a:ext cx="4591905" cy="5130141"/>
          </a:xfrm>
          <a:prstGeom prst="rect">
            <a:avLst/>
          </a:prstGeom>
          <a:ln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1905120" y="228600"/>
            <a:ext cx="462924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long-term outlook on sea level rise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5181120" y="6400800"/>
            <a:ext cx="39646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IPCC, AR5, WG1, Chapter 13, [2013]</a:t>
            </a:r>
          </a:p>
        </p:txBody>
      </p:sp>
      <p:sp>
        <p:nvSpPr>
          <p:cNvPr id="168" name="CustomShape 3"/>
          <p:cNvSpPr/>
          <p:nvPr/>
        </p:nvSpPr>
        <p:spPr>
          <a:xfrm>
            <a:off x="4872519" y="1635699"/>
            <a:ext cx="3978360" cy="530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 level changes is a slow response process: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Long-term projections of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0.3-0.6 by year 2100 when CO</a:t>
            </a:r>
            <a:r>
              <a:rPr lang="en-US" sz="1800" b="0" strike="noStrike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stays below 500ppmv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0.5-1m by year 2100 in high emissions scenario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By 2500 thermal expansion glaciers and ice sheets could lead to much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Higher sea level changes.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/>
          <p:cNvPicPr/>
          <p:nvPr/>
        </p:nvPicPr>
        <p:blipFill>
          <a:blip r:embed="rId3"/>
          <a:stretch/>
        </p:blipFill>
        <p:spPr>
          <a:xfrm>
            <a:off x="392865" y="1603800"/>
            <a:ext cx="4047375" cy="5317184"/>
          </a:xfrm>
          <a:prstGeom prst="rect">
            <a:avLst/>
          </a:prstGeom>
          <a:ln>
            <a:noFill/>
          </a:ln>
        </p:spPr>
      </p:pic>
      <p:sp>
        <p:nvSpPr>
          <p:cNvPr id="170" name="CustomShape 1"/>
          <p:cNvSpPr/>
          <p:nvPr/>
        </p:nvSpPr>
        <p:spPr>
          <a:xfrm>
            <a:off x="1905120" y="228600"/>
            <a:ext cx="462924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long-term outlook on sea level rise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5181120" y="6400800"/>
            <a:ext cx="39646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IPCC, AR5, WG1, Chapter 13, [2013]</a:t>
            </a:r>
          </a:p>
        </p:txBody>
      </p:sp>
      <p:pic>
        <p:nvPicPr>
          <p:cNvPr id="172" name="Picture 171"/>
          <p:cNvPicPr/>
          <p:nvPr/>
        </p:nvPicPr>
        <p:blipFill>
          <a:blip r:embed="rId4"/>
          <a:stretch/>
        </p:blipFill>
        <p:spPr>
          <a:xfrm>
            <a:off x="4243227" y="1646280"/>
            <a:ext cx="4819773" cy="3138480"/>
          </a:xfrm>
          <a:prstGeom prst="rect">
            <a:avLst/>
          </a:prstGeom>
          <a:ln>
            <a:noFill/>
          </a:ln>
        </p:spPr>
      </p:pic>
      <p:sp>
        <p:nvSpPr>
          <p:cNvPr id="173" name="CustomShape 3"/>
          <p:cNvSpPr/>
          <p:nvPr/>
        </p:nvSpPr>
        <p:spPr>
          <a:xfrm>
            <a:off x="4440240" y="1680856"/>
            <a:ext cx="4589640" cy="63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Hamburg, Germany, Feb 16th to 17</a:t>
            </a:r>
            <a:r>
              <a:rPr lang="en-US" sz="1800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1962 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(5.7m above mean sea level)</a:t>
            </a:r>
          </a:p>
        </p:txBody>
      </p:sp>
      <p:sp>
        <p:nvSpPr>
          <p:cNvPr id="174" name="Line 4"/>
          <p:cNvSpPr/>
          <p:nvPr/>
        </p:nvSpPr>
        <p:spPr>
          <a:xfrm flipH="1">
            <a:off x="3953065" y="2059693"/>
            <a:ext cx="390240" cy="64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Some important terms used for global sea level (and changes)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" name="Picture 59"/>
          <p:cNvPicPr/>
          <p:nvPr/>
        </p:nvPicPr>
        <p:blipFill>
          <a:blip r:embed="rId3"/>
          <a:stretch/>
        </p:blipFill>
        <p:spPr>
          <a:xfrm>
            <a:off x="639720" y="1600200"/>
            <a:ext cx="8321760" cy="3724200"/>
          </a:xfrm>
          <a:prstGeom prst="rect">
            <a:avLst/>
          </a:prstGeom>
          <a:ln>
            <a:noFill/>
          </a:ln>
        </p:spPr>
      </p:pic>
      <p:sp>
        <p:nvSpPr>
          <p:cNvPr id="61" name="CustomShape 3"/>
          <p:cNvSpPr/>
          <p:nvPr/>
        </p:nvSpPr>
        <p:spPr>
          <a:xfrm>
            <a:off x="362362" y="5887260"/>
            <a:ext cx="3989520" cy="63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 WG1 AR5, Ch. 13 (Figure 13.1)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380880" y="152280"/>
            <a:ext cx="8305920" cy="1384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Why does sea level rise matter? 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1066680" y="1981080"/>
            <a:ext cx="7391520" cy="411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1280" indent="-3412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World</a:t>
            </a:r>
            <a:r>
              <a:rPr lang="ja-JP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’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 population in coastal zones</a:t>
            </a:r>
          </a:p>
          <a:p>
            <a:pPr marL="741240" lvl="1" indent="-284040">
              <a:lnSpc>
                <a:spcPct val="15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MS PGothic"/>
              </a:rPr>
              <a:t>21% live within 30 km from the coast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741240" lvl="1" indent="-284040">
              <a:lnSpc>
                <a:spcPct val="15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MS PGothic"/>
              </a:rPr>
              <a:t>37% live within 100 km from the coast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741240" lvl="1" indent="-284040">
              <a:lnSpc>
                <a:spcPct val="15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MS PGothic"/>
              </a:rPr>
              <a:t>Higher populations and GDP along coast lines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741240" lvl="1" indent="-284040">
              <a:lnSpc>
                <a:spcPct val="15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MS PGothic"/>
              </a:rPr>
              <a:t>compared to their nation</a:t>
            </a:r>
            <a:r>
              <a:rPr lang="ja-JP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MS PGothic"/>
              </a:rPr>
              <a:t>’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MS PGothic"/>
              </a:rPr>
              <a:t>s average
→ high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MS PGothic"/>
              </a:rPr>
              <a:t>vulnerability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dur="indefinite" fill="hold" nodeType="clickEffect">
                      <p:stCondLst>
                        <p:cond delay="indefinite"/>
                      </p:stCondLst>
                      <p:childTnLst>
                        <p:par>
                          <p:cTn id="4" dur="indefinite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dur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dur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36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dur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72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dur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09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6172200" y="6095880"/>
            <a:ext cx="2575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Nicholls and Cazenave,
Science, 2010</a:t>
            </a:r>
          </a:p>
        </p:txBody>
      </p:sp>
      <p:sp>
        <p:nvSpPr>
          <p:cNvPr id="180" name="CustomShape 2"/>
          <p:cNvSpPr/>
          <p:nvPr/>
        </p:nvSpPr>
        <p:spPr>
          <a:xfrm>
            <a:off x="1523880" y="228600"/>
            <a:ext cx="624852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Regions vulnerable to coastal flooding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3"/>
          <p:cNvSpPr/>
          <p:nvPr/>
        </p:nvSpPr>
        <p:spPr>
          <a:xfrm>
            <a:off x="304920" y="5715000"/>
            <a:ext cx="586728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→ </a:t>
            </a: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Regions of highest risk: coastal zones with 
     dense population, low elevations, strong
     subsidence &amp; low adaptive capacity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Picture 181"/>
          <p:cNvPicPr/>
          <p:nvPr/>
        </p:nvPicPr>
        <p:blipFill>
          <a:blip r:embed="rId3"/>
          <a:stretch/>
        </p:blipFill>
        <p:spPr>
          <a:xfrm>
            <a:off x="533520" y="914400"/>
            <a:ext cx="7920000" cy="446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6477120" y="6491160"/>
            <a:ext cx="258120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IPCC, AR4, WG2, 2007</a:t>
            </a:r>
          </a:p>
        </p:txBody>
      </p:sp>
      <p:pic>
        <p:nvPicPr>
          <p:cNvPr id="184" name="Picture 183"/>
          <p:cNvPicPr/>
          <p:nvPr/>
        </p:nvPicPr>
        <p:blipFill>
          <a:blip r:embed="rId3"/>
          <a:stretch/>
        </p:blipFill>
        <p:spPr>
          <a:xfrm>
            <a:off x="152280" y="914400"/>
            <a:ext cx="8839440" cy="4376880"/>
          </a:xfrm>
          <a:prstGeom prst="rect">
            <a:avLst/>
          </a:prstGeom>
          <a:ln>
            <a:noFill/>
          </a:ln>
        </p:spPr>
      </p:pic>
      <p:sp>
        <p:nvSpPr>
          <p:cNvPr id="185" name="CustomShape 2"/>
          <p:cNvSpPr/>
          <p:nvPr/>
        </p:nvSpPr>
        <p:spPr>
          <a:xfrm>
            <a:off x="380880" y="0"/>
            <a:ext cx="8305920" cy="1384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2400" b="1" strike="noStrike" spc="-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Vulnerability of coastal deltas to sea-level rise by 2050
(following current sea-level trends)</a:t>
            </a:r>
            <a:r>
              <a:rPr lang="en-US" sz="2400" b="0" strike="noStrike" spc="-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1142640" y="5410080"/>
            <a:ext cx="4539240" cy="916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Extreme: 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 1 million people displaced</a:t>
            </a:r>
          </a:p>
          <a:p>
            <a:r>
              <a:rPr lang="en-US" sz="1800" b="0" strike="noStrike" spc="-1">
                <a:solidFill>
                  <a:srgbClr val="996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High: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	50,000 -1 million people displaced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Medium: 5,000  -50,000 people displaced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86"/>
          <p:cNvPicPr/>
          <p:nvPr/>
        </p:nvPicPr>
        <p:blipFill>
          <a:blip r:embed="rId3"/>
          <a:stretch/>
        </p:blipFill>
        <p:spPr>
          <a:xfrm>
            <a:off x="5178174" y="1736332"/>
            <a:ext cx="3526265" cy="4410307"/>
          </a:xfrm>
          <a:prstGeom prst="rect">
            <a:avLst/>
          </a:prstGeom>
          <a:ln>
            <a:noFill/>
          </a:ln>
        </p:spPr>
      </p:pic>
      <p:pic>
        <p:nvPicPr>
          <p:cNvPr id="188" name="Picture 187"/>
          <p:cNvPicPr/>
          <p:nvPr/>
        </p:nvPicPr>
        <p:blipFill>
          <a:blip r:embed="rId4"/>
          <a:stretch/>
        </p:blipFill>
        <p:spPr>
          <a:xfrm>
            <a:off x="1273995" y="3456610"/>
            <a:ext cx="3246634" cy="2690029"/>
          </a:xfrm>
          <a:prstGeom prst="rect">
            <a:avLst/>
          </a:prstGeom>
          <a:ln w="12600">
            <a:solidFill>
              <a:srgbClr val="000000"/>
            </a:solidFill>
            <a:miter/>
          </a:ln>
        </p:spPr>
      </p:pic>
      <p:sp>
        <p:nvSpPr>
          <p:cNvPr id="189" name="CustomShape 1"/>
          <p:cNvSpPr/>
          <p:nvPr/>
        </p:nvSpPr>
        <p:spPr>
          <a:xfrm>
            <a:off x="0" y="93600"/>
            <a:ext cx="914400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/>
            <a:r>
              <a:rPr lang="en-GB" sz="2400" b="1" strike="noStrike" spc="-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Sea-level transgression scenarios for Bangladesh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6019920" y="6400800"/>
            <a:ext cx="273960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GB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Adapted from Milliman </a:t>
            </a:r>
            <a:r>
              <a:rPr lang="en-GB" sz="12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et al.</a:t>
            </a:r>
            <a:r>
              <a:rPr lang="en-GB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(1989).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380879" y="2209680"/>
            <a:ext cx="4139749" cy="1246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Bangladesh is projected to lose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 17% of its land area with 
a sea level rise of 1 m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1"/>
          <p:cNvPicPr/>
          <p:nvPr/>
        </p:nvPicPr>
        <p:blipFill>
          <a:blip r:embed="rId3"/>
          <a:stretch/>
        </p:blipFill>
        <p:spPr>
          <a:xfrm>
            <a:off x="0" y="660240"/>
            <a:ext cx="9144000" cy="552132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 rot="16200000">
            <a:off x="6599160" y="2274840"/>
            <a:ext cx="378180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NAS, Abrupt Climate Change, 2013</a:t>
            </a:r>
          </a:p>
        </p:txBody>
      </p:sp>
      <p:sp>
        <p:nvSpPr>
          <p:cNvPr id="194" name="CustomShape 2"/>
          <p:cNvSpPr/>
          <p:nvPr/>
        </p:nvSpPr>
        <p:spPr>
          <a:xfrm>
            <a:off x="533880" y="228600"/>
            <a:ext cx="7809840" cy="39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000" b="1" strike="noStrike" spc="-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Percentage of US population living near the coast is increasing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94"/>
          <p:cNvPicPr/>
          <p:nvPr/>
        </p:nvPicPr>
        <p:blipFill>
          <a:blip r:embed="rId3"/>
          <a:stretch/>
        </p:blipFill>
        <p:spPr>
          <a:xfrm>
            <a:off x="366565" y="1797978"/>
            <a:ext cx="8458200" cy="411480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1752480" y="409680"/>
            <a:ext cx="5516280" cy="45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400" b="1" strike="noStrike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USGS assessment of US coastal risk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96"/>
          <p:cNvPicPr/>
          <p:nvPr/>
        </p:nvPicPr>
        <p:blipFill>
          <a:blip r:embed="rId3"/>
          <a:stretch/>
        </p:blipFill>
        <p:spPr>
          <a:xfrm>
            <a:off x="554803" y="1725878"/>
            <a:ext cx="5729039" cy="4547332"/>
          </a:xfrm>
          <a:prstGeom prst="rect">
            <a:avLst/>
          </a:prstGeom>
          <a:ln>
            <a:noFill/>
          </a:ln>
        </p:spPr>
      </p:pic>
      <p:sp>
        <p:nvSpPr>
          <p:cNvPr id="198" name="CustomShape 1"/>
          <p:cNvSpPr/>
          <p:nvPr/>
        </p:nvSpPr>
        <p:spPr>
          <a:xfrm>
            <a:off x="5700240" y="6489720"/>
            <a:ext cx="34437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Overpeck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&amp; Weiss, PNAS, 2009</a:t>
            </a:r>
          </a:p>
        </p:txBody>
      </p:sp>
      <p:sp>
        <p:nvSpPr>
          <p:cNvPr id="2" name="Rectangle 1"/>
          <p:cNvSpPr/>
          <p:nvPr/>
        </p:nvSpPr>
        <p:spPr>
          <a:xfrm>
            <a:off x="554803" y="840181"/>
            <a:ext cx="3540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 smtClean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</a:rPr>
              <a:t>Assessment </a:t>
            </a:r>
            <a:r>
              <a:rPr lang="en-US" b="1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</a:rPr>
              <a:t>of US coastal risk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457200" y="27468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Island nations at risk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457200" y="1600200"/>
            <a:ext cx="8229600" cy="452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1280" indent="-341280"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http://theislandpresident.com/synopsis/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1" name="Picture 200"/>
          <p:cNvPicPr/>
          <p:nvPr/>
        </p:nvPicPr>
        <p:blipFill>
          <a:blip r:embed="rId3"/>
          <a:stretch/>
        </p:blipFill>
        <p:spPr>
          <a:xfrm>
            <a:off x="1219320" y="2209680"/>
            <a:ext cx="6553080" cy="4367160"/>
          </a:xfrm>
          <a:prstGeom prst="rect">
            <a:avLst/>
          </a:prstGeom>
          <a:ln>
            <a:noFill/>
          </a:ln>
        </p:spPr>
      </p:pic>
      <p:sp>
        <p:nvSpPr>
          <p:cNvPr id="202" name="CustomShape 3"/>
          <p:cNvSpPr/>
          <p:nvPr/>
        </p:nvSpPr>
        <p:spPr>
          <a:xfrm>
            <a:off x="1752480" y="6124680"/>
            <a:ext cx="57099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Malé, capital of the Maldives (~100,000 inhabitants)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457200" y="27468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2"/>
          <p:cNvSpPr/>
          <p:nvPr/>
        </p:nvSpPr>
        <p:spPr>
          <a:xfrm>
            <a:off x="457200" y="1600200"/>
            <a:ext cx="8229600" cy="452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Picture 204"/>
          <p:cNvPicPr/>
          <p:nvPr/>
        </p:nvPicPr>
        <p:blipFill>
          <a:blip r:embed="rId3"/>
          <a:stretch/>
        </p:blipFill>
        <p:spPr>
          <a:xfrm>
            <a:off x="228600" y="152280"/>
            <a:ext cx="8763120" cy="651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457200" y="45720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Northwestern Hawaiian Islands
National Monument</a:t>
            </a: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228600" y="6059520"/>
            <a:ext cx="8763120" cy="642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http://en.wikipedia.org/wiki/Papah%C4%81naumoku%C4%81kea_Marine_National_Monument</a:t>
            </a:r>
          </a:p>
        </p:txBody>
      </p:sp>
      <p:pic>
        <p:nvPicPr>
          <p:cNvPr id="208" name="Picture 207"/>
          <p:cNvPicPr/>
          <p:nvPr/>
        </p:nvPicPr>
        <p:blipFill>
          <a:blip r:embed="rId3"/>
          <a:stretch/>
        </p:blipFill>
        <p:spPr>
          <a:xfrm>
            <a:off x="1119240" y="1617840"/>
            <a:ext cx="6905520" cy="417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Some important terms used for global sea level (and changes)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Relative sea level (RSL)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: the height of the ocean surface at any given location, or sea level, is measured  with respect to the surface of the solid Earth. (Measured at tide gauge stations)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Geocentric sea level (GSL)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: sea level is measured in a geocentric system: relative to a reference ellipsoid (from satellite observations)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Mean sea level (MSL):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time-average height at a location.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Global mean sea level (GMSL): 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 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Averaged spatially we 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obtain </a:t>
            </a:r>
          </a:p>
          <a:p>
            <a:pPr>
              <a:lnSpc>
                <a:spcPct val="100000"/>
              </a:lnSpc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(and in time)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4" name="Picture 63"/>
          <p:cNvPicPr/>
          <p:nvPr/>
        </p:nvPicPr>
        <p:blipFill>
          <a:blip r:embed="rId3"/>
          <a:stretch/>
        </p:blipFill>
        <p:spPr>
          <a:xfrm>
            <a:off x="4278960" y="3565440"/>
            <a:ext cx="4754520" cy="2127240"/>
          </a:xfrm>
          <a:prstGeom prst="rect">
            <a:avLst/>
          </a:prstGeom>
          <a:ln>
            <a:noFill/>
          </a:ln>
        </p:spPr>
      </p:pic>
      <p:sp>
        <p:nvSpPr>
          <p:cNvPr id="65" name="CustomShape 3"/>
          <p:cNvSpPr/>
          <p:nvPr/>
        </p:nvSpPr>
        <p:spPr>
          <a:xfrm>
            <a:off x="125280" y="6126120"/>
            <a:ext cx="3989520" cy="63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 WG1 AR5, Ch. 13 (Figure 13.1)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457200" y="-108612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Papahānaumokuākea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Marine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National Monument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360360" y="6400800"/>
            <a:ext cx="36295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http://en.wikipedia.org/wiki/Laysan</a:t>
            </a:r>
          </a:p>
        </p:txBody>
      </p:sp>
      <p:pic>
        <p:nvPicPr>
          <p:cNvPr id="211" name="Picture 210"/>
          <p:cNvPicPr/>
          <p:nvPr/>
        </p:nvPicPr>
        <p:blipFill>
          <a:blip r:embed="rId3"/>
          <a:stretch/>
        </p:blipFill>
        <p:spPr>
          <a:xfrm>
            <a:off x="438120" y="1914480"/>
            <a:ext cx="2438280" cy="3343320"/>
          </a:xfrm>
          <a:prstGeom prst="rect">
            <a:avLst/>
          </a:prstGeom>
          <a:ln>
            <a:noFill/>
          </a:ln>
        </p:spPr>
      </p:pic>
      <p:sp>
        <p:nvSpPr>
          <p:cNvPr id="212" name="CustomShape 3"/>
          <p:cNvSpPr/>
          <p:nvPr/>
        </p:nvSpPr>
        <p:spPr>
          <a:xfrm>
            <a:off x="360360" y="6178680"/>
            <a:ext cx="565956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http://en.wikipedia.org/wiki/Laysan_albatross</a:t>
            </a:r>
          </a:p>
        </p:txBody>
      </p:sp>
      <p:sp>
        <p:nvSpPr>
          <p:cNvPr id="213" name="CustomShape 4"/>
          <p:cNvSpPr/>
          <p:nvPr/>
        </p:nvSpPr>
        <p:spPr>
          <a:xfrm>
            <a:off x="4419720" y="4838760"/>
            <a:ext cx="4572000" cy="91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http://en.wikipedia.org/wiki/Papah%C4%81naumoku%C4%81kea_Marine_National_Monument</a:t>
            </a:r>
          </a:p>
        </p:txBody>
      </p:sp>
      <p:pic>
        <p:nvPicPr>
          <p:cNvPr id="214" name="Picture 213"/>
          <p:cNvPicPr/>
          <p:nvPr/>
        </p:nvPicPr>
        <p:blipFill>
          <a:blip r:embed="rId4"/>
          <a:stretch/>
        </p:blipFill>
        <p:spPr>
          <a:xfrm>
            <a:off x="4538520" y="1919160"/>
            <a:ext cx="4148280" cy="2679840"/>
          </a:xfrm>
          <a:prstGeom prst="rect">
            <a:avLst/>
          </a:prstGeom>
          <a:ln>
            <a:noFill/>
          </a:ln>
        </p:spPr>
      </p:pic>
      <p:sp>
        <p:nvSpPr>
          <p:cNvPr id="215" name="CustomShape 5"/>
          <p:cNvSpPr/>
          <p:nvPr/>
        </p:nvSpPr>
        <p:spPr>
          <a:xfrm>
            <a:off x="4538520" y="1981080"/>
            <a:ext cx="359604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Laysan atoll (~ 1 x 2 miles in size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2"/>
          <p:cNvSpPr/>
          <p:nvPr/>
        </p:nvSpPr>
        <p:spPr>
          <a:xfrm>
            <a:off x="4959000" y="6473880"/>
            <a:ext cx="36295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http://en.wikipedia.org/wiki/Laysan</a:t>
            </a:r>
          </a:p>
        </p:txBody>
      </p:sp>
      <p:sp>
        <p:nvSpPr>
          <p:cNvPr id="218" name="CustomShape 3"/>
          <p:cNvSpPr/>
          <p:nvPr/>
        </p:nvSpPr>
        <p:spPr>
          <a:xfrm>
            <a:off x="144603" y="6473880"/>
            <a:ext cx="4814397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http://en.wikipedia.org/wiki/Laysan_albatross</a:t>
            </a:r>
          </a:p>
        </p:txBody>
      </p:sp>
      <p:sp>
        <p:nvSpPr>
          <p:cNvPr id="219" name="CustomShape 4"/>
          <p:cNvSpPr/>
          <p:nvPr/>
        </p:nvSpPr>
        <p:spPr>
          <a:xfrm>
            <a:off x="5029200" y="4554720"/>
            <a:ext cx="3035160" cy="93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600" b="0" strike="noStrike" spc="-1" dirty="0">
                <a:solidFill>
                  <a:srgbClr val="CCCC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George W. Bush</a:t>
            </a: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signing proclamation to establish the monument on June 15, 2006.</a:t>
            </a:r>
          </a:p>
        </p:txBody>
      </p:sp>
      <p:sp>
        <p:nvSpPr>
          <p:cNvPr id="220" name="CustomShape 5"/>
          <p:cNvSpPr/>
          <p:nvPr/>
        </p:nvSpPr>
        <p:spPr>
          <a:xfrm>
            <a:off x="4538520" y="1981080"/>
            <a:ext cx="359604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Laysan atoll (~ 1 x 2 miles in size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1" name="Picture 220"/>
          <p:cNvPicPr/>
          <p:nvPr/>
        </p:nvPicPr>
        <p:blipFill>
          <a:blip r:embed="rId4"/>
          <a:stretch/>
        </p:blipFill>
        <p:spPr>
          <a:xfrm>
            <a:off x="48240" y="1638180"/>
            <a:ext cx="4910760" cy="3524220"/>
          </a:xfrm>
          <a:prstGeom prst="rect">
            <a:avLst/>
          </a:prstGeom>
          <a:ln>
            <a:noFill/>
          </a:ln>
        </p:spPr>
      </p:pic>
      <p:pic>
        <p:nvPicPr>
          <p:cNvPr id="222" name="Picture 221"/>
          <p:cNvPicPr/>
          <p:nvPr/>
        </p:nvPicPr>
        <p:blipFill>
          <a:blip r:embed="rId5"/>
          <a:stretch/>
        </p:blipFill>
        <p:spPr>
          <a:xfrm>
            <a:off x="5029200" y="1946160"/>
            <a:ext cx="3035160" cy="2527560"/>
          </a:xfrm>
          <a:prstGeom prst="rect">
            <a:avLst/>
          </a:prstGeom>
          <a:ln>
            <a:noFill/>
          </a:ln>
        </p:spPr>
      </p:pic>
      <p:sp>
        <p:nvSpPr>
          <p:cNvPr id="223" name="CustomShape 6"/>
          <p:cNvSpPr/>
          <p:nvPr/>
        </p:nvSpPr>
        <p:spPr>
          <a:xfrm>
            <a:off x="252540" y="5235413"/>
            <a:ext cx="3507802" cy="83220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 a small change in sea level </a:t>
            </a:r>
            <a:b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makes colonies more likely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suffer from storm swells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57200" y="27468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 level rise will also have other impacts besides flooding: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457200" y="1417680"/>
            <a:ext cx="8229600" cy="452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2720" indent="-341280"/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Coastal erosion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Rising water tables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Saltwater intrusion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Biological effects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/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685800" y="4038480"/>
            <a:ext cx="4165920" cy="222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→ Many potentially affected areas: 
    - </a:t>
            </a: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water resources
    - agriculture
    - human health
    - fisheries
    - tourism
    - human settlements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dur="indefinite" fill="hold" nodeType="clickEffect">
                      <p:stCondLst>
                        <p:cond delay="indefinite"/>
                      </p:stCondLst>
                      <p:childTnLst>
                        <p:par>
                          <p:cTn id="4" dur="indefinite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dur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26"/>
          <p:cNvPicPr/>
          <p:nvPr/>
        </p:nvPicPr>
        <p:blipFill>
          <a:blip r:embed="rId3"/>
          <a:stretch/>
        </p:blipFill>
        <p:spPr>
          <a:xfrm>
            <a:off x="3821040" y="2560680"/>
            <a:ext cx="5113440" cy="398952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457200" y="92160"/>
            <a:ext cx="6710400" cy="3960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Scientists are concerned about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West Antarctic Ice Sheet (WAIS) stability: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Marine Ice Sheet Instability: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Grounding line retreat can destabilize the inland ice sheets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retreat and associated thinning of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Pine Island (PIG),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Thwaites (TG)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Smith glaciers</a:t>
            </a:r>
            <a:r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utiger LT Pro 57 Condensed;Fr"/>
                <a:ea typeface="Frutiger LT Pro 57 Condensed;Fr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28"/>
          <p:cNvPicPr/>
          <p:nvPr/>
        </p:nvPicPr>
        <p:blipFill>
          <a:blip r:embed="rId3"/>
          <a:stretch/>
        </p:blipFill>
        <p:spPr>
          <a:xfrm>
            <a:off x="1828800" y="1006560"/>
            <a:ext cx="7105680" cy="5543640"/>
          </a:xfrm>
          <a:prstGeom prst="rect">
            <a:avLst/>
          </a:prstGeom>
          <a:ln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457200" y="92160"/>
            <a:ext cx="6710400" cy="2314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Scientists are concerned about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West Antarctic Ice Sheet (WAIS) stability: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0"/>
          <p:cNvPicPr/>
          <p:nvPr/>
        </p:nvPicPr>
        <p:blipFill>
          <a:blip r:embed="rId3"/>
          <a:srcRect t="24374"/>
          <a:stretch/>
        </p:blipFill>
        <p:spPr>
          <a:xfrm>
            <a:off x="380880" y="1066680"/>
            <a:ext cx="8534520" cy="5257800"/>
          </a:xfrm>
          <a:prstGeom prst="rect">
            <a:avLst/>
          </a:prstGeom>
          <a:ln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4038480" y="762120"/>
            <a:ext cx="106704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2"/>
          <p:cNvSpPr/>
          <p:nvPr/>
        </p:nvSpPr>
        <p:spPr>
          <a:xfrm>
            <a:off x="304920" y="0"/>
            <a:ext cx="861048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fr-FR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</a:t>
            </a:r>
            <a:r>
              <a:rPr lang="fr-FR" sz="2000" b="1" strike="noStrike" spc="-1" baseline="-2500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fr-FR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concentrations, temperature and sea level continue to rise long after emissions are reduced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457200" y="27468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2400" b="1" strike="noStrike" spc="-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228600" y="1720921"/>
            <a:ext cx="8915400" cy="5029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1280" indent="-34128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 levels are rising at accelerated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rates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oastal areas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 be greatly impacted by sea-level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rise</a:t>
            </a:r>
          </a:p>
          <a:p>
            <a:pPr>
              <a:lnSpc>
                <a:spcPct val="80000"/>
              </a:lnSpc>
              <a:buClr>
                <a:srgbClr val="000000"/>
              </a:buClr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Reducing greenhouse gas emissions would reduce 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rate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although there is a clear long-term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‘commitment’ (due to the inertia of the system)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There are many uncertainties about global warming and sea-level rise, (role of ice sheets); more research is needed to reduce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these uncertainties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41280">
              <a:lnSpc>
                <a:spcPct val="80000"/>
              </a:lnSpc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Given the challenges of protecting low-lying coastlines, infrastructure &amp; life, coastal ecosystems, planning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adaptation should take place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now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lnSpc>
                <a:spcPct val="8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Note of caution: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33575" y="2126751"/>
            <a:ext cx="881042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Individual locations such as islands in the tropical Pacific </a:t>
            </a:r>
            <a:br>
              <a:rPr lang="en-US" sz="2400" dirty="0"/>
            </a:br>
            <a:r>
              <a:rPr lang="en-US" sz="2400" dirty="0" smtClean="0"/>
              <a:t>can </a:t>
            </a:r>
            <a:r>
              <a:rPr lang="en-US" sz="2400" dirty="0"/>
              <a:t>have a wind-driven sea level change </a:t>
            </a:r>
            <a:r>
              <a:rPr lang="en-US" sz="2400" dirty="0" smtClean="0"/>
              <a:t>component  that </a:t>
            </a:r>
          </a:p>
          <a:p>
            <a:r>
              <a:rPr lang="en-US" sz="2400" dirty="0" smtClean="0"/>
              <a:t>leads </a:t>
            </a:r>
            <a:r>
              <a:rPr lang="en-US" sz="2400" dirty="0"/>
              <a:t>to much faster sea level change </a:t>
            </a:r>
            <a:r>
              <a:rPr lang="en-US" sz="2400" dirty="0" smtClean="0"/>
              <a:t>rates </a:t>
            </a:r>
            <a:r>
              <a:rPr lang="en-US" sz="2400" dirty="0"/>
              <a:t>in recent decades.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This local trend pattern must be distinguished from the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climate </a:t>
            </a:r>
            <a:r>
              <a:rPr lang="en-US" sz="2400" dirty="0"/>
              <a:t>change related trends.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78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4756935" y="6215400"/>
            <a:ext cx="4223593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1523880" y="228600"/>
            <a:ext cx="624852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2000" b="1" strike="noStrike" spc="-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 Level Rise between 1992 and 2007 (mm/yr)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" name="Picture 91"/>
          <p:cNvPicPr/>
          <p:nvPr/>
        </p:nvPicPr>
        <p:blipFill>
          <a:blip r:embed="rId3"/>
          <a:srcRect t="6754"/>
          <a:stretch/>
        </p:blipFill>
        <p:spPr>
          <a:xfrm>
            <a:off x="1523880" y="1668043"/>
            <a:ext cx="5912777" cy="3678557"/>
          </a:xfrm>
          <a:prstGeom prst="rect">
            <a:avLst/>
          </a:prstGeom>
          <a:ln>
            <a:noFill/>
          </a:ln>
        </p:spPr>
      </p:pic>
      <p:sp>
        <p:nvSpPr>
          <p:cNvPr id="93" name="CustomShape 3"/>
          <p:cNvSpPr/>
          <p:nvPr/>
        </p:nvSpPr>
        <p:spPr>
          <a:xfrm>
            <a:off x="121458" y="6105400"/>
            <a:ext cx="853416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→ 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some regions (e.g., western Pacific), sea level has risen up to three 
     times faster than the global mean since 1993.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CustomShape 4"/>
          <p:cNvSpPr/>
          <p:nvPr/>
        </p:nvSpPr>
        <p:spPr>
          <a:xfrm>
            <a:off x="121458" y="5346600"/>
            <a:ext cx="9366480" cy="70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buClr>
                <a:srgbClr val="000000"/>
              </a:buClr>
              <a:buFont typeface="Arial"/>
              <a:buChar char="-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Spatial patterns reflect decadal variability not long-term trends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000000"/>
              </a:buClr>
              <a:buFont typeface="Arial"/>
              <a:buChar char="-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much of spatial variability related to changes in ocean</a:t>
            </a:r>
            <a:r>
              <a:rPr lang="ja-JP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’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 thermal structure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4340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dur="indefinite" fill="hold" nodeType="clickEffect">
                      <p:stCondLst>
                        <p:cond delay="indefinite"/>
                      </p:stCondLst>
                      <p:childTnLst>
                        <p:par>
                          <p:cTn id="4" dur="indefinite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dur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1523880" y="228600"/>
            <a:ext cx="624852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2000" b="1" strike="noStrike" spc="-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 Level Rise between 1992 and 2007 (mm/yr)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" name="Picture 95"/>
          <p:cNvPicPr/>
          <p:nvPr/>
        </p:nvPicPr>
        <p:blipFill>
          <a:blip r:embed="rId3"/>
          <a:srcRect t="6754"/>
          <a:stretch/>
        </p:blipFill>
        <p:spPr>
          <a:xfrm>
            <a:off x="885410" y="1730340"/>
            <a:ext cx="7238880" cy="4406760"/>
          </a:xfrm>
          <a:prstGeom prst="rect">
            <a:avLst/>
          </a:prstGeom>
          <a:ln>
            <a:noFill/>
          </a:ln>
        </p:spPr>
      </p:pic>
      <p:sp>
        <p:nvSpPr>
          <p:cNvPr id="97" name="CustomShape 2"/>
          <p:cNvSpPr/>
          <p:nvPr/>
        </p:nvSpPr>
        <p:spPr>
          <a:xfrm>
            <a:off x="2799340" y="2397780"/>
            <a:ext cx="5029200" cy="368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Wind-stress explains most of the Pacific pattern </a:t>
            </a:r>
          </a:p>
        </p:txBody>
      </p:sp>
      <p:cxnSp>
        <p:nvCxnSpPr>
          <p:cNvPr id="98" name="Line 3"/>
          <p:cNvCxnSpPr/>
          <p:nvPr/>
        </p:nvCxnSpPr>
        <p:spPr>
          <a:xfrm flipH="1">
            <a:off x="2007870" y="2766060"/>
            <a:ext cx="991440" cy="686520"/>
          </a:xfrm>
          <a:prstGeom prst="straightConnector1">
            <a:avLst/>
          </a:prstGeom>
          <a:ln w="25560">
            <a:solidFill>
              <a:srgbClr val="FFFFFF"/>
            </a:solidFill>
            <a:miter/>
            <a:tailEnd type="triangle" w="med" len="med"/>
          </a:ln>
        </p:spPr>
      </p:cxnSp>
      <p:cxnSp>
        <p:nvCxnSpPr>
          <p:cNvPr id="99" name="Line 4"/>
          <p:cNvCxnSpPr/>
          <p:nvPr/>
        </p:nvCxnSpPr>
        <p:spPr>
          <a:xfrm>
            <a:off x="2998950" y="2781900"/>
            <a:ext cx="838800" cy="533880"/>
          </a:xfrm>
          <a:prstGeom prst="straightConnector1">
            <a:avLst/>
          </a:prstGeom>
          <a:ln w="25560">
            <a:solidFill>
              <a:srgbClr val="FFFFFF"/>
            </a:solidFill>
            <a:miter/>
            <a:tailEnd type="triangle" w="med" len="med"/>
          </a:ln>
        </p:spPr>
      </p:cxnSp>
      <p:sp>
        <p:nvSpPr>
          <p:cNvPr id="100" name="CustomShape 5"/>
          <p:cNvSpPr/>
          <p:nvPr/>
        </p:nvSpPr>
        <p:spPr>
          <a:xfrm>
            <a:off x="533520" y="6400800"/>
            <a:ext cx="34815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Timmermann et al, J. Clim, 2010</a:t>
            </a:r>
          </a:p>
        </p:txBody>
      </p:sp>
    </p:spTree>
    <p:extLst>
      <p:ext uri="{BB962C8B-B14F-4D97-AF65-F5344CB8AC3E}">
        <p14:creationId xmlns:p14="http://schemas.microsoft.com/office/powerpoint/2010/main" val="333311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457200" y="274320"/>
            <a:ext cx="856154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r>
              <a:rPr lang="en-US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brief review of p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ast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 level changes</a:t>
            </a:r>
          </a:p>
        </p:txBody>
      </p:sp>
      <p:sp>
        <p:nvSpPr>
          <p:cNvPr id="49" name="TextShape 2"/>
          <p:cNvSpPr txBox="1"/>
          <p:nvPr/>
        </p:nvSpPr>
        <p:spPr>
          <a:xfrm>
            <a:off x="623170" y="1625252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During the last 3 million years: 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98480" lvl="1" indent="-3412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global 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mean sea level has exceeded 5 m above present </a:t>
            </a:r>
            <a:r>
              <a:rPr lang="en-US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sea level (very 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high confidence)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Last high-stand was during the last interglacial period </a:t>
            </a:r>
            <a:r>
              <a:rPr lang="en-US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(~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129 to </a:t>
            </a:r>
            <a:r>
              <a:rPr lang="en-US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116,000 years before present); 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
during the last interglacial the estimated global temperatures were 2 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deg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 C warmer than the pre-industrial times (19</a:t>
            </a:r>
            <a:r>
              <a:rPr lang="en-US" sz="2400" b="1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th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 century).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Past sea level changes</a:t>
            </a:r>
          </a:p>
        </p:txBody>
      </p:sp>
      <p:sp>
        <p:nvSpPr>
          <p:cNvPr id="51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Global mean sea level rose 2 to 3 m to near present-day levels between 7000-3000 years ago.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57 Condensed;Fr"/>
              </a:rPr>
              <a:t>Last 2000 years before present, fluctuations in global mean sea level were less than 25 cm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Frutiger LT Pro 47 Light Cn;Fru"/>
              </a:rPr>
              <a:t>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</a:t>
            </a:r>
            <a:r>
              <a:rPr lang="en-US" sz="4400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century sea level changes</a:t>
            </a:r>
          </a:p>
        </p:txBody>
      </p:sp>
      <p:sp>
        <p:nvSpPr>
          <p:cNvPr id="53" name="TextShape 2"/>
          <p:cNvSpPr txBox="1"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marL="341280" indent="-3412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lobal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 level increased at a rate of </a:t>
            </a:r>
            <a:r>
              <a:rPr lang="en-US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1.5-1.9mm/</a:t>
            </a:r>
            <a:r>
              <a:rPr lang="en-US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yr</a:t>
            </a:r>
            <a:r>
              <a:rPr lang="en-US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between years 1901-2010 (estimated from observations)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Since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1993 the rate was about </a:t>
            </a:r>
            <a:r>
              <a:rPr lang="en-US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3.2mm/</a:t>
            </a:r>
            <a:r>
              <a:rPr lang="en-US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yr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(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2.8-3.6)</a:t>
            </a:r>
          </a:p>
          <a:p>
            <a:pPr marL="798480" lvl="1" indent="-3412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Primary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contributors are thermal expansion of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water</a:t>
            </a:r>
          </a:p>
          <a:p>
            <a:pPr marL="798480" lvl="1" indent="-3412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elting glaciers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98480" lvl="1" indent="-3412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Contributions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from Greenland ice sheet and Antarctic ice sheets have increased since 1990s.</a:t>
            </a:r>
          </a:p>
        </p:txBody>
      </p:sp>
      <p:sp>
        <p:nvSpPr>
          <p:cNvPr id="54" name="CustomShape 3"/>
          <p:cNvSpPr/>
          <p:nvPr/>
        </p:nvSpPr>
        <p:spPr>
          <a:xfrm>
            <a:off x="182520" y="6400800"/>
            <a:ext cx="5900760" cy="54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 WG1 AR5 report, Chapter 13, executive summary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457200" y="128160"/>
            <a:ext cx="8229600" cy="14353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/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Rate of Global Sea Level Change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CustomShape 3"/>
          <p:cNvSpPr/>
          <p:nvPr/>
        </p:nvSpPr>
        <p:spPr>
          <a:xfrm>
            <a:off x="182520" y="6400800"/>
            <a:ext cx="8504280" cy="54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IPCC WG1 AR5 report,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Chapter 5. FAQ 5.2 (Chapter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13, executive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summar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0" y="1665155"/>
            <a:ext cx="7446962" cy="4735645"/>
          </a:xfrm>
          <a:prstGeom prst="rect">
            <a:avLst/>
          </a:prstGeom>
        </p:spPr>
      </p:pic>
      <p:sp>
        <p:nvSpPr>
          <p:cNvPr id="56" name="TextShape 2"/>
          <p:cNvSpPr txBox="1"/>
          <p:nvPr/>
        </p:nvSpPr>
        <p:spPr>
          <a:xfrm>
            <a:off x="7014577" y="2693097"/>
            <a:ext cx="2129423" cy="176617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>
              <a:buClr>
                <a:srgbClr val="000000"/>
              </a:buClr>
            </a:pP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is very likely that the 21</a:t>
            </a:r>
            <a:r>
              <a:rPr lang="en-US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century sea level rise will be at a higher rate than in the 20</a:t>
            </a:r>
            <a:r>
              <a:rPr lang="en-US" b="0" strike="noStrike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</a:t>
            </a:r>
            <a:r>
              <a:rPr lang="en-US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century 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66852" y="5210827"/>
            <a:ext cx="424753" cy="40083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457200" y="274680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Measurements of global sea-level rise</a:t>
            </a:r>
          </a:p>
        </p:txBody>
      </p:sp>
      <p:sp>
        <p:nvSpPr>
          <p:cNvPr id="67" name="CustomShape 2"/>
          <p:cNvSpPr/>
          <p:nvPr/>
        </p:nvSpPr>
        <p:spPr>
          <a:xfrm>
            <a:off x="457200" y="1600200"/>
            <a:ext cx="8229600" cy="452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1280" indent="-341280"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Tide-gauges: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lvl="1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	+ long-term observations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lvl="1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	- local factors can bias the readings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1280" indent="-341280"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Satellite data: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lvl="1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	+ near-global coverage, high precision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lvl="1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	- short observational records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2425</TotalTime>
  <Words>1717</Words>
  <Application>Microsoft Office PowerPoint</Application>
  <PresentationFormat>On-screen Show (4:3)</PresentationFormat>
  <Paragraphs>296</Paragraphs>
  <Slides>49</Slides>
  <Notes>48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MS PGothic</vt:lpstr>
      <vt:lpstr>Arial</vt:lpstr>
      <vt:lpstr>DejaVu Sans</vt:lpstr>
      <vt:lpstr>Frutiger LT Pro 47 Light Cn;Fru</vt:lpstr>
      <vt:lpstr>Frutiger LT Pro 57 Condensed;Fr</vt:lpstr>
      <vt:lpstr>StarSymbol</vt:lpstr>
      <vt:lpstr>Times New Roman</vt:lpstr>
      <vt:lpstr>Office Theme</vt:lpstr>
      <vt:lpstr>Sea level changes</vt:lpstr>
      <vt:lpstr>Sea level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 of caution: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Mathias Vuille</dc:creator>
  <dc:description/>
  <cp:lastModifiedBy>Elison Timm, Oliver</cp:lastModifiedBy>
  <cp:revision>138</cp:revision>
  <dcterms:created xsi:type="dcterms:W3CDTF">2009-08-24T17:10:34Z</dcterms:created>
  <dcterms:modified xsi:type="dcterms:W3CDTF">2016-11-14T15:55:35Z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lpwstr>1</vt:lpwstr>
  </property>
</Properties>
</file>