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700" r:id="rId1"/>
    <p:sldMasterId id="2147483714" r:id="rId2"/>
    <p:sldMasterId id="2147483726" r:id="rId3"/>
  </p:sldMasterIdLst>
  <p:notesMasterIdLst>
    <p:notesMasterId r:id="rId39"/>
  </p:notesMasterIdLst>
  <p:sldIdLst>
    <p:sldId id="256" r:id="rId4"/>
    <p:sldId id="258" r:id="rId5"/>
    <p:sldId id="297" r:id="rId6"/>
    <p:sldId id="298" r:id="rId7"/>
    <p:sldId id="301" r:id="rId8"/>
    <p:sldId id="302" r:id="rId9"/>
    <p:sldId id="305" r:id="rId10"/>
    <p:sldId id="300" r:id="rId11"/>
    <p:sldId id="308" r:id="rId12"/>
    <p:sldId id="264" r:id="rId13"/>
    <p:sldId id="304" r:id="rId14"/>
    <p:sldId id="266" r:id="rId15"/>
    <p:sldId id="306" r:id="rId16"/>
    <p:sldId id="307" r:id="rId17"/>
    <p:sldId id="269" r:id="rId18"/>
    <p:sldId id="303" r:id="rId19"/>
    <p:sldId id="299" r:id="rId20"/>
    <p:sldId id="263" r:id="rId21"/>
    <p:sldId id="271" r:id="rId22"/>
    <p:sldId id="273" r:id="rId23"/>
    <p:sldId id="272" r:id="rId24"/>
    <p:sldId id="274" r:id="rId25"/>
    <p:sldId id="270" r:id="rId26"/>
    <p:sldId id="309" r:id="rId27"/>
    <p:sldId id="275" r:id="rId28"/>
    <p:sldId id="276" r:id="rId29"/>
    <p:sldId id="277" r:id="rId30"/>
    <p:sldId id="310" r:id="rId31"/>
    <p:sldId id="279" r:id="rId32"/>
    <p:sldId id="280" r:id="rId33"/>
    <p:sldId id="278" r:id="rId34"/>
    <p:sldId id="281" r:id="rId35"/>
    <p:sldId id="282" r:id="rId36"/>
    <p:sldId id="311" r:id="rId37"/>
    <p:sldId id="312" r:id="rId3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913" autoAdjust="0"/>
    <p:restoredTop sz="94660"/>
  </p:normalViewPr>
  <p:slideViewPr>
    <p:cSldViewPr snapToGrid="0">
      <p:cViewPr varScale="1">
        <p:scale>
          <a:sx n="95" d="100"/>
          <a:sy n="95" d="100"/>
        </p:scale>
        <p:origin x="78" y="1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74" d="100"/>
          <a:sy n="74" d="100"/>
        </p:scale>
        <p:origin x="1986" y="5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notesMaster" Target="notesMasters/notesMaster1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theme" Target="theme/theme1.xml"/><Relationship Id="rId7" Type="http://schemas.openxmlformats.org/officeDocument/2006/relationships/slide" Target="slides/slide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presProps" Target="pres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tableStyles" Target="tableStyles.xml"/><Relationship Id="rId8" Type="http://schemas.openxmlformats.org/officeDocument/2006/relationships/slide" Target="slides/slide5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PlaceHolder 1"/>
          <p:cNvSpPr>
            <a:spLocks noGrp="1"/>
          </p:cNvSpPr>
          <p:nvPr>
            <p:ph type="body"/>
          </p:nvPr>
        </p:nvSpPr>
        <p:spPr>
          <a:xfrm>
            <a:off x="777240" y="4777560"/>
            <a:ext cx="6217560" cy="4525920"/>
          </a:xfrm>
          <a:prstGeom prst="rect">
            <a:avLst/>
          </a:prstGeom>
        </p:spPr>
        <p:txBody>
          <a:bodyPr lIns="0" tIns="0" rIns="0" bIns="0"/>
          <a:lstStyle/>
          <a:p>
            <a:r>
              <a:rPr lang="en-US" sz="2000" spc="-1">
                <a:latin typeface="Arial"/>
              </a:rPr>
              <a:t>Click to edit the notes format</a:t>
            </a:r>
            <a:endParaRPr/>
          </a:p>
        </p:txBody>
      </p:sp>
      <p:sp>
        <p:nvSpPr>
          <p:cNvPr id="162" name="PlaceHolder 2"/>
          <p:cNvSpPr>
            <a:spLocks noGrp="1"/>
          </p:cNvSpPr>
          <p:nvPr>
            <p:ph type="hdr"/>
          </p:nvPr>
        </p:nvSpPr>
        <p:spPr>
          <a:xfrm>
            <a:off x="0" y="0"/>
            <a:ext cx="3372840" cy="502560"/>
          </a:xfrm>
          <a:prstGeom prst="rect">
            <a:avLst/>
          </a:prstGeom>
        </p:spPr>
        <p:txBody>
          <a:bodyPr lIns="0" tIns="0" rIns="0" bIns="0"/>
          <a:lstStyle/>
          <a:p>
            <a:r>
              <a:rPr lang="en-US" sz="1400" spc="-1">
                <a:latin typeface="Times New Roman"/>
              </a:rPr>
              <a:t>&lt;header&gt;</a:t>
            </a:r>
            <a:endParaRPr/>
          </a:p>
        </p:txBody>
      </p:sp>
      <p:sp>
        <p:nvSpPr>
          <p:cNvPr id="163" name="PlaceHolder 3"/>
          <p:cNvSpPr>
            <a:spLocks noGrp="1"/>
          </p:cNvSpPr>
          <p:nvPr>
            <p:ph type="dt"/>
          </p:nvPr>
        </p:nvSpPr>
        <p:spPr>
          <a:xfrm>
            <a:off x="4399200" y="0"/>
            <a:ext cx="3372840" cy="502560"/>
          </a:xfrm>
          <a:prstGeom prst="rect">
            <a:avLst/>
          </a:prstGeom>
        </p:spPr>
        <p:txBody>
          <a:bodyPr lIns="0" tIns="0" rIns="0" bIns="0"/>
          <a:lstStyle/>
          <a:p>
            <a:pPr algn="r"/>
            <a:r>
              <a:rPr lang="en-US" sz="1400" spc="-1">
                <a:latin typeface="Times New Roman"/>
              </a:rPr>
              <a:t>&lt;date/time&gt;</a:t>
            </a:r>
            <a:endParaRPr/>
          </a:p>
        </p:txBody>
      </p:sp>
      <p:sp>
        <p:nvSpPr>
          <p:cNvPr id="164" name="PlaceHolder 4"/>
          <p:cNvSpPr>
            <a:spLocks noGrp="1"/>
          </p:cNvSpPr>
          <p:nvPr>
            <p:ph type="ftr"/>
          </p:nvPr>
        </p:nvSpPr>
        <p:spPr>
          <a:xfrm>
            <a:off x="0" y="9555480"/>
            <a:ext cx="3372840" cy="502560"/>
          </a:xfrm>
          <a:prstGeom prst="rect">
            <a:avLst/>
          </a:prstGeom>
        </p:spPr>
        <p:txBody>
          <a:bodyPr lIns="0" tIns="0" rIns="0" bIns="0" anchor="b"/>
          <a:lstStyle/>
          <a:p>
            <a:r>
              <a:rPr lang="en-US" sz="1400" spc="-1">
                <a:latin typeface="Times New Roman"/>
              </a:rPr>
              <a:t>&lt;footer&gt;</a:t>
            </a:r>
            <a:endParaRPr/>
          </a:p>
        </p:txBody>
      </p:sp>
      <p:sp>
        <p:nvSpPr>
          <p:cNvPr id="165" name="PlaceHolder 5"/>
          <p:cNvSpPr>
            <a:spLocks noGrp="1"/>
          </p:cNvSpPr>
          <p:nvPr>
            <p:ph type="sldNum"/>
          </p:nvPr>
        </p:nvSpPr>
        <p:spPr>
          <a:xfrm>
            <a:off x="4399200" y="9555480"/>
            <a:ext cx="3372840" cy="502560"/>
          </a:xfrm>
          <a:prstGeom prst="rect">
            <a:avLst/>
          </a:prstGeom>
        </p:spPr>
        <p:txBody>
          <a:bodyPr lIns="0" tIns="0" rIns="0" bIns="0" anchor="b"/>
          <a:lstStyle/>
          <a:p>
            <a:pPr algn="r"/>
            <a:fld id="{0E63EBE1-2744-4BA9-B6A1-42E6310A4D44}" type="slidenum">
              <a:rPr lang="en-US" sz="1400" spc="-1">
                <a:latin typeface="Times New Roman"/>
              </a:rPr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5403023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" name="PlaceHolder 1"/>
          <p:cNvSpPr>
            <a:spLocks noGrp="1"/>
          </p:cNvSpPr>
          <p:nvPr>
            <p:ph type="body"/>
          </p:nvPr>
        </p:nvSpPr>
        <p:spPr>
          <a:xfrm>
            <a:off x="700920" y="4415760"/>
            <a:ext cx="5607720" cy="4182840"/>
          </a:xfrm>
          <a:prstGeom prst="rect">
            <a:avLst/>
          </a:prstGeom>
        </p:spPr>
        <p:txBody>
          <a:bodyPr lIns="93240" tIns="46440" rIns="93240" bIns="46440"/>
          <a:lstStyle/>
          <a:p>
            <a:endParaRPr/>
          </a:p>
        </p:txBody>
      </p:sp>
      <p:sp>
        <p:nvSpPr>
          <p:cNvPr id="331" name="CustomShape 2"/>
          <p:cNvSpPr/>
          <p:nvPr/>
        </p:nvSpPr>
        <p:spPr>
          <a:xfrm>
            <a:off x="3970800" y="8830080"/>
            <a:ext cx="3036960" cy="4640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3240" tIns="46440" rIns="93240" bIns="46440" anchor="b"/>
          <a:lstStyle/>
          <a:p>
            <a:pPr algn="r">
              <a:lnSpc>
                <a:spcPct val="100000"/>
              </a:lnSpc>
            </a:pPr>
            <a:fld id="{B7984DF6-2F24-46B8-AEC9-EC04C1924086}" type="slidenum">
              <a:rPr lang="en-US" sz="120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+mn-lt"/>
                <a:ea typeface="+mn-ea"/>
              </a:rPr>
              <a:t>1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17106154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93750" indent="-285750">
              <a:buClr>
                <a:srgbClr val="FFFFFF"/>
              </a:buClr>
              <a:buSzPct val="45000"/>
              <a:buFont typeface="Symbol" panose="05050102010706020507" pitchFamily="18" charset="2"/>
              <a:buChar char="Þ"/>
            </a:pPr>
            <a:r>
              <a:rPr lang="en-US" dirty="0"/>
              <a:t>With finer grid spacing, the time stepping must be become finer, too. Climate models use integration steps now as short as a few minutes from one step to the next in the simulation!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algn="r"/>
            <a:fld id="{0E63EBE1-2744-4BA9-B6A1-42E6310A4D44}" type="slidenum">
              <a:rPr lang="en-US" sz="1400" spc="-1" smtClean="0">
                <a:latin typeface="Times New Roman"/>
              </a:rPr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586502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93750" indent="-285750">
              <a:buClr>
                <a:srgbClr val="FFFFFF"/>
              </a:buClr>
              <a:buSzPct val="45000"/>
              <a:buFont typeface="Symbol" panose="05050102010706020507" pitchFamily="18" charset="2"/>
              <a:buChar char="Þ"/>
            </a:pPr>
            <a:r>
              <a:rPr lang="en-US" dirty="0"/>
              <a:t>With finer grid spacing, the time stepping must be become finer, too. Climate models use integration steps now as short as a few minutes from one step to the next in the simulation!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algn="r"/>
            <a:fld id="{0E63EBE1-2744-4BA9-B6A1-42E6310A4D44}" type="slidenum">
              <a:rPr lang="en-US" sz="1400" spc="-1" smtClean="0">
                <a:latin typeface="Times New Roman"/>
              </a:rPr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395890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" name="TextShape 1"/>
          <p:cNvSpPr txBox="1"/>
          <p:nvPr/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333" name="CustomShape 2"/>
          <p:cNvSpPr/>
          <p:nvPr/>
        </p:nvSpPr>
        <p:spPr>
          <a:xfrm>
            <a:off x="3884760" y="8685360"/>
            <a:ext cx="2971800" cy="45720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 anchor="b"/>
          <a:lstStyle/>
          <a:p>
            <a:pPr algn="r"/>
            <a:fld id="{663A6F1E-81B8-4B50-A1B8-7888E522D449}" type="slidenum">
              <a:rPr lang="en-US" sz="1200" spc="-1">
                <a:latin typeface="Arial"/>
              </a:rPr>
              <a:t>12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07770747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4" name="TextShape 1"/>
          <p:cNvSpPr txBox="1"/>
          <p:nvPr/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335" name="CustomShape 2"/>
          <p:cNvSpPr/>
          <p:nvPr/>
        </p:nvSpPr>
        <p:spPr>
          <a:xfrm>
            <a:off x="3884760" y="8685360"/>
            <a:ext cx="2971800" cy="45720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 anchor="b"/>
          <a:lstStyle/>
          <a:p>
            <a:pPr marL="216000" indent="-216000" algn="r">
              <a:buClr>
                <a:srgbClr val="FFFFFF"/>
              </a:buClr>
              <a:buSzPct val="45000"/>
              <a:buFont typeface="Wingdings" charset="2"/>
              <a:buChar char=""/>
            </a:pPr>
            <a:fld id="{D996D553-B55C-4A3D-973E-434002051ACA}" type="slidenum">
              <a:rPr lang="en-US" sz="1200" spc="-1">
                <a:latin typeface="Arial"/>
              </a:rPr>
              <a:t>13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54333936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6" name="CustomShape 1"/>
          <p:cNvSpPr/>
          <p:nvPr/>
        </p:nvSpPr>
        <p:spPr>
          <a:xfrm>
            <a:off x="3884760" y="8685360"/>
            <a:ext cx="2971800" cy="45720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 anchor="b"/>
          <a:lstStyle/>
          <a:p>
            <a:pPr marL="216000" indent="-216000" algn="r">
              <a:buClr>
                <a:srgbClr val="FFFFFF"/>
              </a:buClr>
              <a:buSzPct val="45000"/>
              <a:buFont typeface="Wingdings" charset="2"/>
              <a:buChar char=""/>
            </a:pPr>
            <a:fld id="{231578C1-8719-4B82-946B-A1DA8DB61138}" type="slidenum">
              <a:rPr lang="en-US" sz="1200" spc="-1">
                <a:latin typeface="Arial"/>
              </a:rPr>
              <a:t>14</a:t>
            </a:fld>
            <a:endParaRPr/>
          </a:p>
        </p:txBody>
      </p:sp>
      <p:sp>
        <p:nvSpPr>
          <p:cNvPr id="337" name="TextShape 2"/>
          <p:cNvSpPr txBox="1"/>
          <p:nvPr/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259626537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Figure from </a:t>
            </a:r>
            <a:r>
              <a:rPr lang="en-US" dirty="0" err="1" smtClean="0"/>
              <a:t>Neelin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algn="r"/>
            <a:fld id="{0E63EBE1-2744-4BA9-B6A1-42E6310A4D44}" type="slidenum">
              <a:rPr lang="en-US" sz="1400" spc="-1" smtClean="0">
                <a:latin typeface="Times New Roman"/>
              </a:rPr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21968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373915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TM30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PlaceHolder 1"/>
          <p:cNvSpPr>
            <a:spLocks noGrp="1"/>
          </p:cNvSpPr>
          <p:nvPr>
            <p:ph type="title"/>
          </p:nvPr>
        </p:nvSpPr>
        <p:spPr>
          <a:xfrm>
            <a:off x="612720" y="228600"/>
            <a:ext cx="8152560" cy="990000"/>
          </a:xfrm>
          <a:prstGeom prst="rect">
            <a:avLst/>
          </a:prstGeom>
        </p:spPr>
        <p:txBody>
          <a:bodyPr lIns="0" tIns="0" rIns="0" bIns="0" anchor="ctr"/>
          <a:lstStyle>
            <a:lvl1pPr>
              <a:defRPr sz="3200"/>
            </a:lvl1pPr>
          </a:lstStyle>
          <a:p>
            <a:pPr algn="ctr"/>
            <a:endParaRPr dirty="0"/>
          </a:p>
        </p:txBody>
      </p:sp>
      <p:sp>
        <p:nvSpPr>
          <p:cNvPr id="106" name="PlaceHolder 2"/>
          <p:cNvSpPr>
            <a:spLocks noGrp="1"/>
          </p:cNvSpPr>
          <p:nvPr>
            <p:ph type="body"/>
          </p:nvPr>
        </p:nvSpPr>
        <p:spPr>
          <a:xfrm>
            <a:off x="612720" y="1600200"/>
            <a:ext cx="3978360" cy="2143800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/>
            </a:lvl1pPr>
          </a:lstStyle>
          <a:p>
            <a:endParaRPr dirty="0"/>
          </a:p>
        </p:txBody>
      </p:sp>
      <p:sp>
        <p:nvSpPr>
          <p:cNvPr id="107" name="PlaceHolder 3"/>
          <p:cNvSpPr>
            <a:spLocks noGrp="1"/>
          </p:cNvSpPr>
          <p:nvPr>
            <p:ph type="body"/>
          </p:nvPr>
        </p:nvSpPr>
        <p:spPr>
          <a:xfrm>
            <a:off x="4790520" y="1600200"/>
            <a:ext cx="3978360" cy="2143800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/>
            </a:lvl1pPr>
          </a:lstStyle>
          <a:p>
            <a:endParaRPr dirty="0"/>
          </a:p>
        </p:txBody>
      </p:sp>
      <p:sp>
        <p:nvSpPr>
          <p:cNvPr id="108" name="PlaceHolder 4"/>
          <p:cNvSpPr>
            <a:spLocks noGrp="1"/>
          </p:cNvSpPr>
          <p:nvPr>
            <p:ph type="body"/>
          </p:nvPr>
        </p:nvSpPr>
        <p:spPr>
          <a:xfrm>
            <a:off x="612720" y="3948120"/>
            <a:ext cx="8152560" cy="2143800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/>
            </a:lvl1pPr>
          </a:lstStyle>
          <a:p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>
          <a:xfrm>
            <a:off x="612775" y="6197600"/>
            <a:ext cx="8151813" cy="558800"/>
          </a:xfrm>
        </p:spPr>
        <p:txBody>
          <a:bodyPr/>
          <a:lstStyle>
            <a:lvl1pPr marL="0" indent="0">
              <a:buNone/>
              <a:defRPr sz="180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2200809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PlaceHolder 1"/>
          <p:cNvSpPr>
            <a:spLocks noGrp="1"/>
          </p:cNvSpPr>
          <p:nvPr>
            <p:ph type="title"/>
          </p:nvPr>
        </p:nvSpPr>
        <p:spPr>
          <a:xfrm>
            <a:off x="612720" y="228600"/>
            <a:ext cx="8152560" cy="9900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110" name="PlaceHolder 2"/>
          <p:cNvSpPr>
            <a:spLocks noGrp="1"/>
          </p:cNvSpPr>
          <p:nvPr>
            <p:ph type="body"/>
          </p:nvPr>
        </p:nvSpPr>
        <p:spPr>
          <a:xfrm>
            <a:off x="612720" y="1600200"/>
            <a:ext cx="8152560" cy="214380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11" name="PlaceHolder 3"/>
          <p:cNvSpPr>
            <a:spLocks noGrp="1"/>
          </p:cNvSpPr>
          <p:nvPr>
            <p:ph type="body"/>
          </p:nvPr>
        </p:nvSpPr>
        <p:spPr>
          <a:xfrm>
            <a:off x="612720" y="3948120"/>
            <a:ext cx="8152560" cy="214380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75637304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PlaceHolder 1"/>
          <p:cNvSpPr>
            <a:spLocks noGrp="1"/>
          </p:cNvSpPr>
          <p:nvPr>
            <p:ph type="title"/>
          </p:nvPr>
        </p:nvSpPr>
        <p:spPr>
          <a:xfrm>
            <a:off x="612720" y="228600"/>
            <a:ext cx="8152560" cy="9900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113" name="PlaceHolder 2"/>
          <p:cNvSpPr>
            <a:spLocks noGrp="1"/>
          </p:cNvSpPr>
          <p:nvPr>
            <p:ph type="body"/>
          </p:nvPr>
        </p:nvSpPr>
        <p:spPr>
          <a:xfrm>
            <a:off x="612720" y="1600200"/>
            <a:ext cx="3978360" cy="214380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14" name="PlaceHolder 3"/>
          <p:cNvSpPr>
            <a:spLocks noGrp="1"/>
          </p:cNvSpPr>
          <p:nvPr>
            <p:ph type="body"/>
          </p:nvPr>
        </p:nvSpPr>
        <p:spPr>
          <a:xfrm>
            <a:off x="4790520" y="1600200"/>
            <a:ext cx="3978360" cy="214380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15" name="PlaceHolder 4"/>
          <p:cNvSpPr>
            <a:spLocks noGrp="1"/>
          </p:cNvSpPr>
          <p:nvPr>
            <p:ph type="body"/>
          </p:nvPr>
        </p:nvSpPr>
        <p:spPr>
          <a:xfrm>
            <a:off x="4790520" y="3948120"/>
            <a:ext cx="3978360" cy="214380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16" name="PlaceHolder 5"/>
          <p:cNvSpPr>
            <a:spLocks noGrp="1"/>
          </p:cNvSpPr>
          <p:nvPr>
            <p:ph type="body"/>
          </p:nvPr>
        </p:nvSpPr>
        <p:spPr>
          <a:xfrm>
            <a:off x="612720" y="3948120"/>
            <a:ext cx="3978360" cy="214380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65582462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PlaceHolder 1"/>
          <p:cNvSpPr>
            <a:spLocks noGrp="1"/>
          </p:cNvSpPr>
          <p:nvPr>
            <p:ph type="title"/>
          </p:nvPr>
        </p:nvSpPr>
        <p:spPr>
          <a:xfrm>
            <a:off x="612720" y="228600"/>
            <a:ext cx="8152560" cy="9900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118" name="PlaceHolder 2"/>
          <p:cNvSpPr>
            <a:spLocks noGrp="1"/>
          </p:cNvSpPr>
          <p:nvPr>
            <p:ph type="body"/>
          </p:nvPr>
        </p:nvSpPr>
        <p:spPr>
          <a:xfrm>
            <a:off x="612720" y="1600200"/>
            <a:ext cx="8152560" cy="44949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19" name="PlaceHolder 3"/>
          <p:cNvSpPr>
            <a:spLocks noGrp="1"/>
          </p:cNvSpPr>
          <p:nvPr>
            <p:ph type="body"/>
          </p:nvPr>
        </p:nvSpPr>
        <p:spPr>
          <a:xfrm>
            <a:off x="612720" y="1600200"/>
            <a:ext cx="8152560" cy="44949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pic>
        <p:nvPicPr>
          <p:cNvPr id="120" name="Picture 119"/>
          <p:cNvPicPr/>
          <p:nvPr/>
        </p:nvPicPr>
        <p:blipFill>
          <a:blip r:embed="rId2"/>
          <a:stretch/>
        </p:blipFill>
        <p:spPr>
          <a:xfrm>
            <a:off x="1871280" y="1600200"/>
            <a:ext cx="5635440" cy="4494960"/>
          </a:xfrm>
          <a:prstGeom prst="rect">
            <a:avLst/>
          </a:prstGeom>
          <a:ln>
            <a:noFill/>
          </a:ln>
        </p:spPr>
      </p:pic>
      <p:pic>
        <p:nvPicPr>
          <p:cNvPr id="121" name="Picture 120"/>
          <p:cNvPicPr/>
          <p:nvPr/>
        </p:nvPicPr>
        <p:blipFill>
          <a:blip r:embed="rId2"/>
          <a:stretch/>
        </p:blipFill>
        <p:spPr>
          <a:xfrm>
            <a:off x="1871280" y="1600200"/>
            <a:ext cx="5635440" cy="4494960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497474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4D0F4A-E83A-481E-8A83-8759C227CB74}" type="datetimeFigureOut">
              <a:rPr lang="en-US" smtClean="0"/>
              <a:t>11/23/2016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0D76BB-902C-4E51-81CA-C83E1C48F7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097026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4D0F4A-E83A-481E-8A83-8759C227CB74}" type="datetimeFigureOut">
              <a:rPr lang="en-US" smtClean="0"/>
              <a:t>11/23/2016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0D76BB-902C-4E51-81CA-C83E1C48F7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922366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4D0F4A-E83A-481E-8A83-8759C227CB74}" type="datetimeFigureOut">
              <a:rPr lang="en-US" smtClean="0"/>
              <a:t>11/23/2016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0D76BB-902C-4E51-81CA-C83E1C48F7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379948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4D0F4A-E83A-481E-8A83-8759C227CB74}" type="datetimeFigureOut">
              <a:rPr lang="en-US" smtClean="0"/>
              <a:t>11/23/2016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0D76BB-902C-4E51-81CA-C83E1C48F7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667150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4D0F4A-E83A-481E-8A83-8759C227CB74}" type="datetimeFigureOut">
              <a:rPr lang="en-US" smtClean="0"/>
              <a:t>11/23/2016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0D76BB-902C-4E51-81CA-C83E1C48F7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316110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4D0F4A-E83A-481E-8A83-8759C227CB74}" type="datetimeFigureOut">
              <a:rPr lang="en-US" smtClean="0"/>
              <a:t>11/23/2016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0D76BB-902C-4E51-81CA-C83E1C48F7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97802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PlaceHolder 1"/>
          <p:cNvSpPr>
            <a:spLocks noGrp="1"/>
          </p:cNvSpPr>
          <p:nvPr>
            <p:ph type="title"/>
          </p:nvPr>
        </p:nvSpPr>
        <p:spPr>
          <a:xfrm>
            <a:off x="612720" y="228600"/>
            <a:ext cx="8152560" cy="9900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89" name="PlaceHolder 2"/>
          <p:cNvSpPr>
            <a:spLocks noGrp="1"/>
          </p:cNvSpPr>
          <p:nvPr>
            <p:ph type="subTitle"/>
          </p:nvPr>
        </p:nvSpPr>
        <p:spPr>
          <a:xfrm>
            <a:off x="612720" y="1600200"/>
            <a:ext cx="8152560" cy="44949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</p:spTree>
    <p:extLst>
      <p:ext uri="{BB962C8B-B14F-4D97-AF65-F5344CB8AC3E}">
        <p14:creationId xmlns:p14="http://schemas.microsoft.com/office/powerpoint/2010/main" val="329313619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4D0F4A-E83A-481E-8A83-8759C227CB74}" type="datetimeFigureOut">
              <a:rPr lang="en-US" smtClean="0"/>
              <a:t>11/23/2016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0D76BB-902C-4E51-81CA-C83E1C48F7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17471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4D0F4A-E83A-481E-8A83-8759C227CB74}" type="datetimeFigureOut">
              <a:rPr lang="en-US" smtClean="0"/>
              <a:t>11/23/2016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0D76BB-902C-4E51-81CA-C83E1C48F7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185405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4D0F4A-E83A-481E-8A83-8759C227CB74}" type="datetimeFigureOut">
              <a:rPr lang="en-US" smtClean="0"/>
              <a:t>11/23/2016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0D76BB-902C-4E51-81CA-C83E1C48F7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932587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4D0F4A-E83A-481E-8A83-8759C227CB74}" type="datetimeFigureOut">
              <a:rPr lang="en-US" smtClean="0"/>
              <a:t>11/23/2016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0D76BB-902C-4E51-81CA-C83E1C48F7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432591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7626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4D0F4A-E83A-481E-8A83-8759C227CB74}" type="datetimeFigureOut">
              <a:rPr lang="en-US" smtClean="0"/>
              <a:t>11/23/2016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0D76BB-902C-4E51-81CA-C83E1C48F7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130423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>
            <a:normAutofit/>
          </a:bodyPr>
          <a:lstStyle>
            <a:lvl1pPr algn="ctr">
              <a:defRPr sz="32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4D0F4A-E83A-481E-8A83-8759C227CB74}" type="datetimeFigureOut">
              <a:rPr lang="en-US" smtClean="0"/>
              <a:t>11/23/2016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0D76BB-902C-4E51-81CA-C83E1C48F7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039034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4D0F4A-E83A-481E-8A83-8759C227CB74}" type="datetimeFigureOut">
              <a:rPr lang="en-US" smtClean="0"/>
              <a:t>11/23/2016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0D76BB-902C-4E51-81CA-C83E1C48F7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77436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>
            <a:normAutofit/>
          </a:bodyPr>
          <a:lstStyle>
            <a:lvl1pPr>
              <a:defRPr sz="3200" baseline="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4D0F4A-E83A-481E-8A83-8759C227CB74}" type="datetimeFigureOut">
              <a:rPr lang="en-US" smtClean="0"/>
              <a:t>11/23/2016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0D76BB-902C-4E51-81CA-C83E1C48F7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681352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4D0F4A-E83A-481E-8A83-8759C227CB74}" type="datetimeFigureOut">
              <a:rPr lang="en-US" smtClean="0"/>
              <a:t>11/23/2016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0D76BB-902C-4E51-81CA-C83E1C48F7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638038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>
            <a:lvl1pPr>
              <a:defRPr sz="2400"/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>
            <a:lvl1pPr>
              <a:defRPr sz="2400"/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4D0F4A-E83A-481E-8A83-8759C227CB74}" type="datetimeFigureOut">
              <a:rPr lang="en-US" smtClean="0"/>
              <a:t>11/23/2016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0D76BB-902C-4E51-81CA-C83E1C48F7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72003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ATM306 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PlaceHolder 1"/>
          <p:cNvSpPr>
            <a:spLocks noGrp="1"/>
          </p:cNvSpPr>
          <p:nvPr>
            <p:ph type="title"/>
          </p:nvPr>
        </p:nvSpPr>
        <p:spPr>
          <a:xfrm>
            <a:off x="612720" y="228600"/>
            <a:ext cx="8152560" cy="990000"/>
          </a:xfrm>
          <a:prstGeom prst="rect">
            <a:avLst/>
          </a:prstGeom>
        </p:spPr>
        <p:txBody>
          <a:bodyPr lIns="0" tIns="0" rIns="0" bIns="0" anchor="ctr"/>
          <a:lstStyle>
            <a:lvl1pPr>
              <a:defRPr sz="3200"/>
            </a:lvl1pPr>
          </a:lstStyle>
          <a:p>
            <a:pPr algn="ctr"/>
            <a:endParaRPr dirty="0"/>
          </a:p>
        </p:txBody>
      </p:sp>
      <p:sp>
        <p:nvSpPr>
          <p:cNvPr id="91" name="PlaceHolder 2"/>
          <p:cNvSpPr>
            <a:spLocks noGrp="1"/>
          </p:cNvSpPr>
          <p:nvPr>
            <p:ph type="body"/>
          </p:nvPr>
        </p:nvSpPr>
        <p:spPr>
          <a:xfrm>
            <a:off x="612720" y="1600200"/>
            <a:ext cx="8152560" cy="4494960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ct val="120000"/>
              </a:lnSpc>
              <a:defRPr sz="2400">
                <a:latin typeface="+mn-lt"/>
              </a:defRPr>
            </a:lvl1pPr>
          </a:lstStyle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87675814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4D0F4A-E83A-481E-8A83-8759C227CB74}" type="datetimeFigureOut">
              <a:rPr lang="en-US" smtClean="0"/>
              <a:t>11/23/2016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0D76BB-902C-4E51-81CA-C83E1C48F7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800950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4D0F4A-E83A-481E-8A83-8759C227CB74}" type="datetimeFigureOut">
              <a:rPr lang="en-US" smtClean="0"/>
              <a:t>11/23/2016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0D76BB-902C-4E51-81CA-C83E1C48F7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427650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4D0F4A-E83A-481E-8A83-8759C227CB74}" type="datetimeFigureOut">
              <a:rPr lang="en-US" smtClean="0"/>
              <a:t>11/23/2016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0D76BB-902C-4E51-81CA-C83E1C48F7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761699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4D0F4A-E83A-481E-8A83-8759C227CB74}" type="datetimeFigureOut">
              <a:rPr lang="en-US" smtClean="0"/>
              <a:t>11/23/2016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0D76BB-902C-4E51-81CA-C83E1C48F7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349791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4D0F4A-E83A-481E-8A83-8759C227CB74}" type="datetimeFigureOut">
              <a:rPr lang="en-US" smtClean="0"/>
              <a:t>11/23/2016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0D76BB-902C-4E51-81CA-C83E1C48F7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001647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7626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4D0F4A-E83A-481E-8A83-8759C227CB74}" type="datetimeFigureOut">
              <a:rPr lang="en-US" smtClean="0"/>
              <a:t>11/23/2016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0D76BB-902C-4E51-81CA-C83E1C48F7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05914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02681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PlaceHolder 1"/>
          <p:cNvSpPr>
            <a:spLocks noGrp="1"/>
          </p:cNvSpPr>
          <p:nvPr>
            <p:ph type="title"/>
          </p:nvPr>
        </p:nvSpPr>
        <p:spPr>
          <a:xfrm>
            <a:off x="612720" y="228600"/>
            <a:ext cx="8152560" cy="9900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93" name="PlaceHolder 2"/>
          <p:cNvSpPr>
            <a:spLocks noGrp="1"/>
          </p:cNvSpPr>
          <p:nvPr>
            <p:ph type="body"/>
          </p:nvPr>
        </p:nvSpPr>
        <p:spPr>
          <a:xfrm>
            <a:off x="612720" y="1600200"/>
            <a:ext cx="3978360" cy="44949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94" name="PlaceHolder 3"/>
          <p:cNvSpPr>
            <a:spLocks noGrp="1"/>
          </p:cNvSpPr>
          <p:nvPr>
            <p:ph type="body"/>
          </p:nvPr>
        </p:nvSpPr>
        <p:spPr>
          <a:xfrm>
            <a:off x="4790520" y="1600200"/>
            <a:ext cx="3978360" cy="44949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9474075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PlaceHolder 1"/>
          <p:cNvSpPr>
            <a:spLocks noGrp="1"/>
          </p:cNvSpPr>
          <p:nvPr>
            <p:ph type="title"/>
          </p:nvPr>
        </p:nvSpPr>
        <p:spPr>
          <a:xfrm>
            <a:off x="612720" y="228600"/>
            <a:ext cx="8152560" cy="9900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</p:spTree>
    <p:extLst>
      <p:ext uri="{BB962C8B-B14F-4D97-AF65-F5344CB8AC3E}">
        <p14:creationId xmlns:p14="http://schemas.microsoft.com/office/powerpoint/2010/main" val="39418932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PlaceHolder 1"/>
          <p:cNvSpPr>
            <a:spLocks noGrp="1"/>
          </p:cNvSpPr>
          <p:nvPr>
            <p:ph type="subTitle"/>
          </p:nvPr>
        </p:nvSpPr>
        <p:spPr>
          <a:xfrm>
            <a:off x="612720" y="228600"/>
            <a:ext cx="8152560" cy="45903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</p:spTree>
    <p:extLst>
      <p:ext uri="{BB962C8B-B14F-4D97-AF65-F5344CB8AC3E}">
        <p14:creationId xmlns:p14="http://schemas.microsoft.com/office/powerpoint/2010/main" val="42245640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PlaceHolder 1"/>
          <p:cNvSpPr>
            <a:spLocks noGrp="1"/>
          </p:cNvSpPr>
          <p:nvPr>
            <p:ph type="title"/>
          </p:nvPr>
        </p:nvSpPr>
        <p:spPr>
          <a:xfrm>
            <a:off x="612720" y="228600"/>
            <a:ext cx="8152560" cy="9900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98" name="PlaceHolder 2"/>
          <p:cNvSpPr>
            <a:spLocks noGrp="1"/>
          </p:cNvSpPr>
          <p:nvPr>
            <p:ph type="body"/>
          </p:nvPr>
        </p:nvSpPr>
        <p:spPr>
          <a:xfrm>
            <a:off x="612720" y="1600200"/>
            <a:ext cx="3978360" cy="214380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99" name="PlaceHolder 3"/>
          <p:cNvSpPr>
            <a:spLocks noGrp="1"/>
          </p:cNvSpPr>
          <p:nvPr>
            <p:ph type="body"/>
          </p:nvPr>
        </p:nvSpPr>
        <p:spPr>
          <a:xfrm>
            <a:off x="612720" y="3948120"/>
            <a:ext cx="3978360" cy="214380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00" name="PlaceHolder 4"/>
          <p:cNvSpPr>
            <a:spLocks noGrp="1"/>
          </p:cNvSpPr>
          <p:nvPr>
            <p:ph type="body"/>
          </p:nvPr>
        </p:nvSpPr>
        <p:spPr>
          <a:xfrm>
            <a:off x="4790520" y="1600200"/>
            <a:ext cx="3978360" cy="44949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8926532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PlaceHolder 1"/>
          <p:cNvSpPr>
            <a:spLocks noGrp="1"/>
          </p:cNvSpPr>
          <p:nvPr>
            <p:ph type="title"/>
          </p:nvPr>
        </p:nvSpPr>
        <p:spPr>
          <a:xfrm>
            <a:off x="612720" y="228600"/>
            <a:ext cx="8340780" cy="990000"/>
          </a:xfrm>
          <a:prstGeom prst="rect">
            <a:avLst/>
          </a:prstGeom>
        </p:spPr>
        <p:txBody>
          <a:bodyPr lIns="0" tIns="0" rIns="0" bIns="0" anchor="ctr"/>
          <a:lstStyle>
            <a:lvl1pPr>
              <a:defRPr sz="3200"/>
            </a:lvl1pPr>
          </a:lstStyle>
          <a:p>
            <a:pPr algn="ctr"/>
            <a:endParaRPr dirty="0"/>
          </a:p>
        </p:txBody>
      </p:sp>
      <p:sp>
        <p:nvSpPr>
          <p:cNvPr id="102" name="PlaceHolder 2"/>
          <p:cNvSpPr>
            <a:spLocks noGrp="1"/>
          </p:cNvSpPr>
          <p:nvPr>
            <p:ph type="body"/>
          </p:nvPr>
        </p:nvSpPr>
        <p:spPr>
          <a:xfrm>
            <a:off x="612720" y="1600200"/>
            <a:ext cx="3978360" cy="44949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03" name="PlaceHolder 3"/>
          <p:cNvSpPr>
            <a:spLocks noGrp="1"/>
          </p:cNvSpPr>
          <p:nvPr>
            <p:ph type="body"/>
          </p:nvPr>
        </p:nvSpPr>
        <p:spPr>
          <a:xfrm>
            <a:off x="4790520" y="1600200"/>
            <a:ext cx="4162980" cy="2143800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/>
            </a:lvl1pPr>
          </a:lstStyle>
          <a:p>
            <a:endParaRPr dirty="0"/>
          </a:p>
        </p:txBody>
      </p:sp>
      <p:sp>
        <p:nvSpPr>
          <p:cNvPr id="104" name="PlaceHolder 4"/>
          <p:cNvSpPr>
            <a:spLocks noGrp="1"/>
          </p:cNvSpPr>
          <p:nvPr>
            <p:ph type="body"/>
          </p:nvPr>
        </p:nvSpPr>
        <p:spPr>
          <a:xfrm>
            <a:off x="4790520" y="3948120"/>
            <a:ext cx="4162980" cy="2143800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/>
            </a:lvl1pPr>
          </a:lstStyle>
          <a:p>
            <a:endParaRPr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/>
          </p:nvPr>
        </p:nvSpPr>
        <p:spPr>
          <a:xfrm>
            <a:off x="612775" y="6223000"/>
            <a:ext cx="8340725" cy="5461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74109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5"/>
          <a:tile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CustomShape 1"/>
          <p:cNvSpPr/>
          <p:nvPr/>
        </p:nvSpPr>
        <p:spPr>
          <a:xfrm>
            <a:off x="0" y="1234440"/>
            <a:ext cx="9143280" cy="319320"/>
          </a:xfrm>
          <a:prstGeom prst="rect">
            <a:avLst/>
          </a:prstGeom>
          <a:solidFill>
            <a:srgbClr val="FFFFFF"/>
          </a:solidFill>
          <a:ln w="50760">
            <a:noFill/>
          </a:ln>
          <a:effectLst>
            <a:outerShdw dist="29880" dir="5400000">
              <a:srgbClr val="000000">
                <a:alpha val="45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84" name="CustomShape 2"/>
          <p:cNvSpPr/>
          <p:nvPr/>
        </p:nvSpPr>
        <p:spPr>
          <a:xfrm>
            <a:off x="0" y="1280160"/>
            <a:ext cx="532800" cy="227880"/>
          </a:xfrm>
          <a:prstGeom prst="rect">
            <a:avLst/>
          </a:prstGeom>
          <a:solidFill>
            <a:srgbClr val="438086"/>
          </a:solidFill>
          <a:ln w="50760">
            <a:noFill/>
          </a:ln>
          <a:effectLst>
            <a:outerShdw dist="29880" dir="5400000">
              <a:srgbClr val="000000">
                <a:alpha val="45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85" name="CustomShape 3"/>
          <p:cNvSpPr/>
          <p:nvPr/>
        </p:nvSpPr>
        <p:spPr>
          <a:xfrm>
            <a:off x="590400" y="1280160"/>
            <a:ext cx="8552880" cy="227880"/>
          </a:xfrm>
          <a:prstGeom prst="rect">
            <a:avLst/>
          </a:prstGeom>
          <a:solidFill>
            <a:srgbClr val="53548A"/>
          </a:solidFill>
          <a:ln w="50760">
            <a:noFill/>
          </a:ln>
          <a:effectLst>
            <a:outerShdw dist="29880" dir="5400000">
              <a:srgbClr val="000000">
                <a:alpha val="45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86" name="PlaceHolder 4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r>
              <a:rPr lang="en-US" sz="4400" spc="-1">
                <a:latin typeface="Arial"/>
              </a:rPr>
              <a:t>Click to edit the title text format</a:t>
            </a:r>
            <a:endParaRPr/>
          </a:p>
        </p:txBody>
      </p:sp>
      <p:sp>
        <p:nvSpPr>
          <p:cNvPr id="87" name="PlaceHolder 5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/>
          <a:lstStyle/>
          <a:p>
            <a:pPr marL="432000" indent="-324000">
              <a:buClr>
                <a:srgbClr val="FFFFFF"/>
              </a:buClr>
              <a:buSzPct val="45000"/>
              <a:buFont typeface="StarSymbol"/>
              <a:buChar char=""/>
            </a:pPr>
            <a:r>
              <a:rPr lang="en-US" sz="3200" spc="-1">
                <a:latin typeface="Arial"/>
              </a:rPr>
              <a:t>Click to edit the outline text format</a:t>
            </a:r>
            <a:endParaRPr/>
          </a:p>
          <a:p>
            <a:pPr marL="864000" lvl="1" indent="-324000">
              <a:buClr>
                <a:srgbClr val="FFFFFF"/>
              </a:buClr>
              <a:buSzPct val="75000"/>
              <a:buFont typeface="StarSymbol"/>
              <a:buChar char=""/>
            </a:pPr>
            <a:r>
              <a:rPr lang="en-US" sz="2800" spc="-1">
                <a:latin typeface="Arial"/>
              </a:rPr>
              <a:t>Second Outline Level</a:t>
            </a:r>
            <a:endParaRPr/>
          </a:p>
          <a:p>
            <a:pPr marL="1296000" lvl="2" indent="-288000">
              <a:buClr>
                <a:srgbClr val="FFFFFF"/>
              </a:buClr>
              <a:buSzPct val="45000"/>
              <a:buFont typeface="StarSymbol"/>
              <a:buChar char=""/>
            </a:pPr>
            <a:r>
              <a:rPr lang="en-US" sz="2400" spc="-1">
                <a:latin typeface="Arial"/>
              </a:rPr>
              <a:t>Third Outline Level</a:t>
            </a:r>
            <a:endParaRPr/>
          </a:p>
          <a:p>
            <a:pPr marL="1728000" lvl="3" indent="-216000">
              <a:buClr>
                <a:srgbClr val="FFFFFF"/>
              </a:buClr>
              <a:buSzPct val="75000"/>
              <a:buFont typeface="StarSymbol"/>
              <a:buChar char=""/>
            </a:pPr>
            <a:r>
              <a:rPr lang="en-US" sz="2000" spc="-1">
                <a:latin typeface="Arial"/>
              </a:rPr>
              <a:t>Fourth Outline Level</a:t>
            </a:r>
            <a:endParaRPr/>
          </a:p>
          <a:p>
            <a:pPr marL="2160000" lvl="4" indent="-216000">
              <a:buClr>
                <a:srgbClr val="FFFFFF"/>
              </a:buClr>
              <a:buSzPct val="45000"/>
              <a:buFont typeface="StarSymbol"/>
              <a:buChar char=""/>
            </a:pPr>
            <a:r>
              <a:rPr lang="en-US" sz="2000" spc="-1">
                <a:latin typeface="Arial"/>
              </a:rPr>
              <a:t>Fifth Outline Level</a:t>
            </a:r>
            <a:endParaRPr/>
          </a:p>
          <a:p>
            <a:pPr marL="2592000" lvl="5" indent="-216000">
              <a:buClr>
                <a:srgbClr val="FFFFFF"/>
              </a:buClr>
              <a:buSzPct val="45000"/>
              <a:buFont typeface="StarSymbol"/>
              <a:buChar char=""/>
            </a:pPr>
            <a:r>
              <a:rPr lang="en-US" sz="2000" spc="-1">
                <a:latin typeface="Arial"/>
              </a:rPr>
              <a:t>Sixth Outline Level</a:t>
            </a:r>
            <a:endParaRPr/>
          </a:p>
          <a:p>
            <a:pPr marL="3024000" lvl="6" indent="-216000">
              <a:buClr>
                <a:srgbClr val="FFFFFF"/>
              </a:buClr>
              <a:buSzPct val="45000"/>
              <a:buFont typeface="StarSymbol"/>
              <a:buChar char=""/>
            </a:pPr>
            <a:r>
              <a:rPr lang="en-US" sz="2000" spc="-1">
                <a:latin typeface="Arial"/>
              </a:rPr>
              <a:t>Seventh Outline Level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31120412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  <p:sldLayoutId id="2147483702" r:id="rId2"/>
    <p:sldLayoutId id="2147483703" r:id="rId3"/>
    <p:sldLayoutId id="2147483713" r:id="rId4"/>
    <p:sldLayoutId id="2147483704" r:id="rId5"/>
    <p:sldLayoutId id="2147483705" r:id="rId6"/>
    <p:sldLayoutId id="2147483706" r:id="rId7"/>
    <p:sldLayoutId id="2147483707" r:id="rId8"/>
    <p:sldLayoutId id="2147483708" r:id="rId9"/>
    <p:sldLayoutId id="2147483709" r:id="rId10"/>
    <p:sldLayoutId id="2147483710" r:id="rId11"/>
    <p:sldLayoutId id="2147483711" r:id="rId12"/>
    <p:sldLayoutId id="2147483712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17122" y="365125"/>
            <a:ext cx="7698228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7122" y="1825625"/>
            <a:ext cx="7698227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0" y="6487336"/>
            <a:ext cx="98249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4D0F4A-E83A-481E-8A83-8759C227CB74}" type="datetimeFigureOut">
              <a:rPr lang="en-US" smtClean="0"/>
              <a:t>11/23/2016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64596" y="6481796"/>
            <a:ext cx="60797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45939" y="6481458"/>
            <a:ext cx="86940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0D76BB-902C-4E51-81CA-C83E1C48F7C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36294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5" r:id="rId1"/>
    <p:sldLayoutId id="2147483716" r:id="rId2"/>
    <p:sldLayoutId id="2147483717" r:id="rId3"/>
    <p:sldLayoutId id="2147483718" r:id="rId4"/>
    <p:sldLayoutId id="2147483719" r:id="rId5"/>
    <p:sldLayoutId id="2147483720" r:id="rId6"/>
    <p:sldLayoutId id="2147483721" r:id="rId7"/>
    <p:sldLayoutId id="2147483722" r:id="rId8"/>
    <p:sldLayoutId id="2147483723" r:id="rId9"/>
    <p:sldLayoutId id="2147483724" r:id="rId10"/>
    <p:sldLayoutId id="214748372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4D0F4A-E83A-481E-8A83-8759C227CB74}" type="datetimeFigureOut">
              <a:rPr lang="en-US" smtClean="0"/>
              <a:t>11/23/2016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0D76BB-902C-4E51-81CA-C83E1C48F7C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0864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7" r:id="rId1"/>
    <p:sldLayoutId id="2147483728" r:id="rId2"/>
    <p:sldLayoutId id="2147483729" r:id="rId3"/>
    <p:sldLayoutId id="2147483730" r:id="rId4"/>
    <p:sldLayoutId id="2147483731" r:id="rId5"/>
    <p:sldLayoutId id="2147483732" r:id="rId6"/>
    <p:sldLayoutId id="2147483733" r:id="rId7"/>
    <p:sldLayoutId id="2147483734" r:id="rId8"/>
    <p:sldLayoutId id="2147483735" r:id="rId9"/>
    <p:sldLayoutId id="2147483736" r:id="rId10"/>
    <p:sldLayoutId id="214748373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3.png"/><Relationship Id="rId4" Type="http://schemas.openxmlformats.org/officeDocument/2006/relationships/image" Target="../media/image1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gfdl.noaa.gov/html5-video/?width=940&amp;height=527&amp;vid=CM2.6_FLOR_SST_NA&amp;title=CM2.6%20and%20CM2.5FLOR%20Sea%20Surface%20Temperature%20Simulation" TargetMode="Externa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wm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5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5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5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://www.albany.edu/ir/onlineSIRF-FAQ.html" TargetMode="External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5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wmf"/><Relationship Id="rId1" Type="http://schemas.openxmlformats.org/officeDocument/2006/relationships/slideLayout" Target="../slideLayouts/slideLayout5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5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e-education.psu.edu/meteo469/node/213" TargetMode="External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wmf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CustomShape 1"/>
          <p:cNvSpPr/>
          <p:nvPr/>
        </p:nvSpPr>
        <p:spPr>
          <a:xfrm>
            <a:off x="304920" y="4495680"/>
            <a:ext cx="8457480" cy="14472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/>
          <a:lstStyle/>
          <a:p>
            <a:pPr algn="r"/>
            <a:r>
              <a:rPr lang="en-US" sz="4400" strike="noStrike" cap="all" spc="-1">
                <a:solidFill>
                  <a:srgbClr val="3E3F67"/>
                </a:solidFill>
                <a:uFill>
                  <a:solidFill>
                    <a:srgbClr val="FFFFFF"/>
                  </a:solidFill>
                </a:uFill>
                <a:latin typeface="Tw Cen MT"/>
              </a:rPr>
              <a:t>Climate Change</a:t>
            </a:r>
            <a:endParaRPr/>
          </a:p>
        </p:txBody>
      </p:sp>
      <p:sp>
        <p:nvSpPr>
          <p:cNvPr id="167" name="CustomShape 2"/>
          <p:cNvSpPr/>
          <p:nvPr/>
        </p:nvSpPr>
        <p:spPr>
          <a:xfrm>
            <a:off x="2362320" y="6095880"/>
            <a:ext cx="6323760" cy="6850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algn="r">
              <a:lnSpc>
                <a:spcPct val="100000"/>
              </a:lnSpc>
            </a:pPr>
            <a:r>
              <a:rPr lang="en-US" sz="26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w Cen MT"/>
              </a:rPr>
              <a:t>Oliver Elison Timm ATM 306 Fall </a:t>
            </a:r>
            <a:r>
              <a:rPr lang="en-US" sz="260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w Cen MT"/>
              </a:rPr>
              <a:t>2016</a:t>
            </a:r>
            <a:endParaRPr dirty="0"/>
          </a:p>
        </p:txBody>
      </p:sp>
      <p:sp>
        <p:nvSpPr>
          <p:cNvPr id="168" name="CustomShape 3"/>
          <p:cNvSpPr/>
          <p:nvPr/>
        </p:nvSpPr>
        <p:spPr>
          <a:xfrm>
            <a:off x="76320" y="6248520"/>
            <a:ext cx="2056680" cy="3643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en-US" sz="1800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Tw Cen MT"/>
                <a:ea typeface="DejaVu Sans"/>
              </a:rPr>
              <a:t>Lecture 8</a:t>
            </a:r>
            <a:endParaRPr/>
          </a:p>
        </p:txBody>
      </p:sp>
      <p:sp>
        <p:nvSpPr>
          <p:cNvPr id="169" name="TextShape 4"/>
          <p:cNvSpPr txBox="1"/>
          <p:nvPr/>
        </p:nvSpPr>
        <p:spPr>
          <a:xfrm>
            <a:off x="2455920" y="2194560"/>
            <a:ext cx="6720120" cy="101700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r>
              <a:rPr lang="en-US" sz="3200" b="1" spc="-1" dirty="0">
                <a:latin typeface="Arial"/>
              </a:rPr>
              <a:t>Climate change scenarios of the</a:t>
            </a:r>
            <a:endParaRPr dirty="0"/>
          </a:p>
          <a:p>
            <a:r>
              <a:rPr lang="en-US" sz="3200" b="1" spc="-1" dirty="0" smtClean="0">
                <a:latin typeface="Arial"/>
              </a:rPr>
              <a:t>21st century: Model simulations </a:t>
            </a:r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TextShape 2"/>
          <p:cNvSpPr txBox="1"/>
          <p:nvPr/>
        </p:nvSpPr>
        <p:spPr>
          <a:xfrm>
            <a:off x="182880" y="1600200"/>
            <a:ext cx="5760720" cy="3214991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/>
          <a:p>
            <a:pPr marL="393750" indent="-285750">
              <a:buClr>
                <a:srgbClr val="FFFFFF"/>
              </a:buClr>
              <a:buSzPct val="45000"/>
              <a:buFont typeface="Arial" panose="020B0604020202020204" pitchFamily="34" charset="0"/>
              <a:buChar char="•"/>
            </a:pPr>
            <a:endParaRPr lang="en-US" dirty="0" smtClean="0">
              <a:latin typeface="+mj-lt"/>
            </a:endParaRPr>
          </a:p>
          <a:p>
            <a:pPr marL="393750" indent="-285750">
              <a:buClr>
                <a:srgbClr val="FFFFFF"/>
              </a:buClr>
              <a:buSzPct val="45000"/>
              <a:buFont typeface="Arial" panose="020B0604020202020204" pitchFamily="34" charset="0"/>
              <a:buChar char="•"/>
            </a:pPr>
            <a:r>
              <a:rPr lang="en-US" dirty="0" smtClean="0">
                <a:latin typeface="+mj-lt"/>
              </a:rPr>
              <a:t>If the average grid point spacing is 100km apart from the neighboring grid points, it represents an area of</a:t>
            </a:r>
          </a:p>
          <a:p>
            <a:pPr marL="393750" indent="-285750">
              <a:buClr>
                <a:srgbClr val="FFFFFF"/>
              </a:buClr>
              <a:buSzPct val="45000"/>
              <a:buFont typeface="Arial" panose="020B0604020202020204" pitchFamily="34" charset="0"/>
              <a:buChar char="•"/>
            </a:pPr>
            <a:endParaRPr lang="en-US" dirty="0" smtClean="0">
              <a:latin typeface="+mj-lt"/>
            </a:endParaRPr>
          </a:p>
          <a:p>
            <a:pPr marL="393750" indent="-285750">
              <a:buClr>
                <a:srgbClr val="FFFFFF"/>
              </a:buClr>
              <a:buSzPct val="45000"/>
              <a:buFont typeface="Arial" panose="020B0604020202020204" pitchFamily="34" charset="0"/>
              <a:buChar char="•"/>
            </a:pPr>
            <a:r>
              <a:rPr lang="en-US" dirty="0" smtClean="0">
                <a:latin typeface="+mj-lt"/>
              </a:rPr>
              <a:t>100km*100km = 10,000 </a:t>
            </a:r>
            <a:r>
              <a:rPr lang="en-US" dirty="0" smtClean="0"/>
              <a:t>km</a:t>
            </a:r>
            <a:r>
              <a:rPr lang="en-US" baseline="30000" dirty="0" smtClean="0"/>
              <a:t>2 </a:t>
            </a:r>
            <a:r>
              <a:rPr lang="en-US" dirty="0" smtClean="0"/>
              <a:t>= 10</a:t>
            </a:r>
            <a:r>
              <a:rPr lang="en-US" baseline="30000" dirty="0" smtClean="0"/>
              <a:t>10</a:t>
            </a:r>
            <a:r>
              <a:rPr lang="en-US" dirty="0" smtClean="0"/>
              <a:t> m</a:t>
            </a:r>
            <a:r>
              <a:rPr lang="en-US" baseline="30000" dirty="0" smtClean="0"/>
              <a:t>2</a:t>
            </a:r>
            <a:endParaRPr lang="en-US" dirty="0" smtClean="0"/>
          </a:p>
          <a:p>
            <a:pPr marL="393750" indent="-285750">
              <a:buClr>
                <a:srgbClr val="FFFFFF"/>
              </a:buClr>
              <a:buSzPct val="45000"/>
              <a:buFont typeface="Arial" panose="020B0604020202020204" pitchFamily="34" charset="0"/>
              <a:buChar char="•"/>
            </a:pPr>
            <a:endParaRPr lang="en-US" dirty="0">
              <a:latin typeface="+mj-lt"/>
            </a:endParaRPr>
          </a:p>
          <a:p>
            <a:pPr marL="393750" indent="-285750">
              <a:buClr>
                <a:srgbClr val="FFFFFF"/>
              </a:buClr>
              <a:buSzPct val="45000"/>
              <a:buFont typeface="Arial" panose="020B0604020202020204" pitchFamily="34" charset="0"/>
              <a:buChar char="•"/>
            </a:pPr>
            <a:r>
              <a:rPr lang="en-US" dirty="0" smtClean="0">
                <a:latin typeface="+mj-lt"/>
              </a:rPr>
              <a:t> Earth area is </a:t>
            </a:r>
            <a:r>
              <a:rPr lang="en-US" dirty="0" smtClean="0"/>
              <a:t>510,072,000 km</a:t>
            </a:r>
            <a:r>
              <a:rPr lang="en-US" baseline="30000" dirty="0" smtClean="0"/>
              <a:t>2 </a:t>
            </a:r>
            <a:r>
              <a:rPr lang="en-US" dirty="0" smtClean="0"/>
              <a:t> = 5.10*10</a:t>
            </a:r>
            <a:r>
              <a:rPr lang="en-US" baseline="30000" dirty="0" smtClean="0"/>
              <a:t>14 </a:t>
            </a:r>
            <a:r>
              <a:rPr lang="en-US" dirty="0" smtClean="0"/>
              <a:t>m</a:t>
            </a:r>
            <a:r>
              <a:rPr lang="en-US" baseline="30000" dirty="0" smtClean="0"/>
              <a:t>2</a:t>
            </a:r>
          </a:p>
          <a:p>
            <a:pPr marL="393750" indent="-285750">
              <a:buClr>
                <a:srgbClr val="FFFFFF"/>
              </a:buClr>
              <a:buSzPct val="45000"/>
              <a:buFont typeface="Arial" panose="020B0604020202020204" pitchFamily="34" charset="0"/>
              <a:buChar char="•"/>
            </a:pPr>
            <a:endParaRPr lang="en-US" baseline="30000" dirty="0"/>
          </a:p>
          <a:p>
            <a:pPr marL="393750" indent="-285750">
              <a:buClr>
                <a:srgbClr val="FFFFFF"/>
              </a:buClr>
              <a:buSzPct val="45000"/>
              <a:buFont typeface="Symbol" panose="05050102010706020507" pitchFamily="18" charset="2"/>
              <a:buChar char="Þ"/>
            </a:pPr>
            <a:r>
              <a:rPr lang="en-US" dirty="0" smtClean="0"/>
              <a:t>~ 50,000 horizontal grid points</a:t>
            </a:r>
          </a:p>
          <a:p>
            <a:pPr marL="393750" indent="-285750">
              <a:buClr>
                <a:srgbClr val="FFFFFF"/>
              </a:buClr>
              <a:buSzPct val="45000"/>
              <a:buFont typeface="Symbol" panose="05050102010706020507" pitchFamily="18" charset="2"/>
              <a:buChar char="Þ"/>
            </a:pPr>
            <a:endParaRPr lang="en-US" dirty="0"/>
          </a:p>
          <a:p>
            <a:pPr marL="393750" indent="-285750">
              <a:buClr>
                <a:srgbClr val="FFFFFF"/>
              </a:buClr>
              <a:buSzPct val="45000"/>
              <a:buFont typeface="Symbol" panose="05050102010706020507" pitchFamily="18" charset="2"/>
              <a:buChar char="Þ"/>
            </a:pPr>
            <a:r>
              <a:rPr lang="en-US" dirty="0" smtClean="0"/>
              <a:t>With 20 vertical levels </a:t>
            </a:r>
          </a:p>
          <a:p>
            <a:pPr marL="393750" indent="-285750">
              <a:buClr>
                <a:srgbClr val="FFFFFF"/>
              </a:buClr>
              <a:buSzPct val="45000"/>
              <a:buFont typeface="Symbol" panose="05050102010706020507" pitchFamily="18" charset="2"/>
              <a:buChar char="Þ"/>
            </a:pPr>
            <a:r>
              <a:rPr lang="en-US" dirty="0" smtClean="0"/>
              <a:t>=&gt;  ~ 100,000 grid points </a:t>
            </a:r>
          </a:p>
          <a:p>
            <a:pPr marL="393750" indent="-285750">
              <a:buClr>
                <a:srgbClr val="FFFFFF"/>
              </a:buClr>
              <a:buSzPct val="45000"/>
              <a:buFont typeface="Symbol" panose="05050102010706020507" pitchFamily="18" charset="2"/>
              <a:buChar char="Þ"/>
            </a:pPr>
            <a:endParaRPr lang="en-US" dirty="0"/>
          </a:p>
          <a:p>
            <a:pPr marL="108000">
              <a:buClr>
                <a:srgbClr val="FFFFFF"/>
              </a:buClr>
              <a:buSzPct val="45000"/>
            </a:pPr>
            <a:endParaRPr lang="en-US" baseline="30000" dirty="0"/>
          </a:p>
          <a:p>
            <a:pPr marL="108000">
              <a:buClr>
                <a:srgbClr val="FFFFFF"/>
              </a:buClr>
              <a:buSzPct val="45000"/>
            </a:pPr>
            <a:endParaRPr lang="en-US" dirty="0"/>
          </a:p>
          <a:p>
            <a:pPr marL="393750" indent="-285750">
              <a:buClr>
                <a:srgbClr val="FFFFFF"/>
              </a:buClr>
              <a:buSzPct val="45000"/>
              <a:buFont typeface="Arial" panose="020B0604020202020204" pitchFamily="34" charset="0"/>
              <a:buChar char="•"/>
            </a:pPr>
            <a:endParaRPr lang="en-US" baseline="30000" dirty="0" smtClean="0">
              <a:latin typeface="+mj-lt"/>
            </a:endParaRPr>
          </a:p>
          <a:p>
            <a:pPr marL="393750" indent="-285750">
              <a:buClr>
                <a:srgbClr val="FFFFFF"/>
              </a:buClr>
              <a:buSzPct val="45000"/>
              <a:buFont typeface="Arial" panose="020B0604020202020204" pitchFamily="34" charset="0"/>
              <a:buChar char="•"/>
            </a:pPr>
            <a:endParaRPr dirty="0">
              <a:latin typeface="+mj-lt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How many grid points do you have in a model with 100km X 100km resolution ?</a:t>
            </a:r>
            <a:endParaRPr lang="en-US" sz="3200" dirty="0"/>
          </a:p>
        </p:txBody>
      </p:sp>
      <p:sp>
        <p:nvSpPr>
          <p:cNvPr id="4" name="TextBox 3"/>
          <p:cNvSpPr txBox="1"/>
          <p:nvPr/>
        </p:nvSpPr>
        <p:spPr>
          <a:xfrm>
            <a:off x="97277" y="5457217"/>
            <a:ext cx="7864653" cy="160043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93750" indent="-285750">
              <a:buClr>
                <a:srgbClr val="FFFFFF"/>
              </a:buClr>
              <a:buSzPct val="45000"/>
              <a:buFont typeface="Arial" panose="020B0604020202020204" pitchFamily="34" charset="0"/>
              <a:buChar char="•"/>
            </a:pPr>
            <a:r>
              <a:rPr lang="en-US" sz="1600" dirty="0" smtClean="0"/>
              <a:t>Notes: </a:t>
            </a:r>
          </a:p>
          <a:p>
            <a:pPr marL="393750" indent="-285750">
              <a:buClr>
                <a:srgbClr val="FFFFFF"/>
              </a:buClr>
              <a:buSzPct val="45000"/>
              <a:buFont typeface="Arial" panose="020B0604020202020204" pitchFamily="34" charset="0"/>
              <a:buChar char="•"/>
            </a:pPr>
            <a:endParaRPr lang="en-US" sz="1600" dirty="0" smtClean="0"/>
          </a:p>
          <a:p>
            <a:pPr marL="393750" indent="-285750">
              <a:buClr>
                <a:srgbClr val="FFFFFF"/>
              </a:buClr>
              <a:buSzPct val="45000"/>
              <a:buFont typeface="Arial" panose="020B0604020202020204" pitchFamily="34" charset="0"/>
              <a:buChar char="•"/>
            </a:pPr>
            <a:r>
              <a:rPr lang="en-US" sz="1600" dirty="0" smtClean="0"/>
              <a:t>For comparison: one </a:t>
            </a:r>
            <a:r>
              <a:rPr lang="en-US" sz="1600" dirty="0"/>
              <a:t>NFL football field is about 5,000 m</a:t>
            </a:r>
            <a:r>
              <a:rPr lang="en-US" sz="1600" baseline="30000" dirty="0"/>
              <a:t>2</a:t>
            </a:r>
            <a:r>
              <a:rPr lang="en-US" sz="1600" dirty="0"/>
              <a:t> </a:t>
            </a:r>
            <a:endParaRPr lang="en-US" sz="1600" dirty="0" smtClean="0"/>
          </a:p>
          <a:p>
            <a:pPr marL="393750" indent="-285750">
              <a:buClr>
                <a:srgbClr val="FFFFFF"/>
              </a:buClr>
              <a:buSzPct val="45000"/>
              <a:buFont typeface="Arial" panose="020B0604020202020204" pitchFamily="34" charset="0"/>
              <a:buChar char="•"/>
            </a:pPr>
            <a:r>
              <a:rPr lang="en-US" sz="1600" dirty="0"/>
              <a:t>NY State </a:t>
            </a:r>
            <a:r>
              <a:rPr lang="en-US" sz="1600" dirty="0" smtClean="0"/>
              <a:t>has 141,300 km</a:t>
            </a:r>
            <a:r>
              <a:rPr lang="en-US" sz="1600" baseline="30000" dirty="0" smtClean="0"/>
              <a:t>2</a:t>
            </a:r>
            <a:r>
              <a:rPr lang="en-US" sz="1600" dirty="0" smtClean="0"/>
              <a:t> (data from Wikipedia)</a:t>
            </a:r>
          </a:p>
          <a:p>
            <a:pPr marL="393750" indent="-285750">
              <a:buClr>
                <a:srgbClr val="FFFFFF"/>
              </a:buClr>
              <a:buSzPct val="45000"/>
              <a:buFont typeface="Arial" panose="020B0604020202020204" pitchFamily="34" charset="0"/>
              <a:buChar char="•"/>
            </a:pPr>
            <a:r>
              <a:rPr lang="en-US" sz="1600" dirty="0" smtClean="0"/>
              <a:t>One </a:t>
            </a:r>
            <a:r>
              <a:rPr lang="en-US" sz="1600" dirty="0"/>
              <a:t>grid point represents temperature, winds, humidity for this </a:t>
            </a:r>
            <a:r>
              <a:rPr lang="en-US" sz="1600" dirty="0" smtClean="0"/>
              <a:t>area (air volume)</a:t>
            </a:r>
            <a:endParaRPr lang="en-US" sz="1600" dirty="0"/>
          </a:p>
          <a:p>
            <a:endParaRPr lang="en-US" sz="1600" dirty="0"/>
          </a:p>
        </p:txBody>
      </p:sp>
      <p:cxnSp>
        <p:nvCxnSpPr>
          <p:cNvPr id="7" name="Straight Connector 6"/>
          <p:cNvCxnSpPr/>
          <p:nvPr/>
        </p:nvCxnSpPr>
        <p:spPr>
          <a:xfrm>
            <a:off x="564080" y="5437764"/>
            <a:ext cx="7349210" cy="1945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ounded Rectangle 8"/>
          <p:cNvSpPr/>
          <p:nvPr/>
        </p:nvSpPr>
        <p:spPr>
          <a:xfrm>
            <a:off x="5573949" y="2811294"/>
            <a:ext cx="2387981" cy="2003897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For a doubling of grid resolution </a:t>
            </a:r>
            <a:r>
              <a:rPr lang="en-US" dirty="0" smtClean="0"/>
              <a:t>it </a:t>
            </a:r>
            <a:r>
              <a:rPr lang="en-US" dirty="0"/>
              <a:t>takes 10 times more computing (CPU) time.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Improved climate model resolution supported by technological development </a:t>
            </a:r>
            <a:endParaRPr lang="en-US" sz="3200" dirty="0"/>
          </a:p>
        </p:txBody>
      </p:sp>
      <p:sp>
        <p:nvSpPr>
          <p:cNvPr id="4" name="TextBox 3"/>
          <p:cNvSpPr txBox="1"/>
          <p:nvPr/>
        </p:nvSpPr>
        <p:spPr>
          <a:xfrm>
            <a:off x="311161" y="5948949"/>
            <a:ext cx="293971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08000">
              <a:buClr>
                <a:srgbClr val="FFFFFF"/>
              </a:buClr>
              <a:buSzPct val="45000"/>
            </a:pPr>
            <a:r>
              <a:rPr lang="en-US" sz="1600" dirty="0" smtClean="0"/>
              <a:t> </a:t>
            </a:r>
          </a:p>
          <a:p>
            <a:pPr marL="393750" indent="-285750">
              <a:buClr>
                <a:srgbClr val="FFFFFF"/>
              </a:buClr>
              <a:buSzPct val="45000"/>
              <a:buFont typeface="Arial" panose="020B0604020202020204" pitchFamily="34" charset="0"/>
              <a:buChar char="•"/>
            </a:pPr>
            <a:endParaRPr lang="en-US" sz="1600" dirty="0" smtClean="0"/>
          </a:p>
          <a:p>
            <a:r>
              <a:rPr lang="en-US" sz="1600" dirty="0" smtClean="0"/>
              <a:t>From Wikipedia: Moore’s Law</a:t>
            </a:r>
            <a:endParaRPr lang="en-US" sz="1600" dirty="0"/>
          </a:p>
        </p:txBody>
      </p:sp>
      <p:pic>
        <p:nvPicPr>
          <p:cNvPr id="1028" name="Picture 4" descr="https://upload.wikimedia.org/wikipedia/commons/thumb/0/00/Transistor_Count_and_Moore%27s_Law_-_2011.svg/800px-Transistor_Count_and_Moore%27s_Law_-_2011.svg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5096" y="1559067"/>
            <a:ext cx="6070184" cy="54555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47472" y="2645923"/>
            <a:ext cx="203132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Computer power </a:t>
            </a:r>
            <a:br>
              <a:rPr lang="en-US" dirty="0" smtClean="0"/>
            </a:br>
            <a:r>
              <a:rPr lang="en-US" dirty="0" smtClean="0"/>
              <a:t>increase supports</a:t>
            </a:r>
          </a:p>
          <a:p>
            <a:r>
              <a:rPr lang="en-US" dirty="0"/>
              <a:t>i</a:t>
            </a:r>
            <a:r>
              <a:rPr lang="en-US" dirty="0" smtClean="0"/>
              <a:t>ncreasing climate</a:t>
            </a:r>
          </a:p>
          <a:p>
            <a:r>
              <a:rPr lang="en-US" dirty="0"/>
              <a:t>m</a:t>
            </a:r>
            <a:r>
              <a:rPr lang="en-US" dirty="0" smtClean="0"/>
              <a:t>odel resolution</a:t>
            </a:r>
            <a:endParaRPr lang="en-US" dirty="0"/>
          </a:p>
        </p:txBody>
      </p:sp>
      <p:cxnSp>
        <p:nvCxnSpPr>
          <p:cNvPr id="6" name="Straight Connector 5"/>
          <p:cNvCxnSpPr/>
          <p:nvPr/>
        </p:nvCxnSpPr>
        <p:spPr>
          <a:xfrm flipV="1">
            <a:off x="4027251" y="3239311"/>
            <a:ext cx="3268494" cy="972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flipV="1">
            <a:off x="3946187" y="3807341"/>
            <a:ext cx="3268494" cy="972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6449438" y="3846252"/>
            <a:ext cx="9728" cy="235026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7039584" y="3246087"/>
            <a:ext cx="42152" cy="301852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75589704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TextShape 1"/>
          <p:cNvSpPr txBox="1"/>
          <p:nvPr/>
        </p:nvSpPr>
        <p:spPr>
          <a:xfrm>
            <a:off x="457200" y="18288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marL="216000" indent="-216000" algn="ctr"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en-US" sz="2400" b="1" spc="-1">
                <a:latin typeface="Arial"/>
              </a:rPr>
              <a:t>Example of modern computational methods: Nonhydrostatic Icosahedral Atmospheric Model (NICAM)</a:t>
            </a:r>
            <a:endParaRPr/>
          </a:p>
        </p:txBody>
      </p:sp>
      <p:sp>
        <p:nvSpPr>
          <p:cNvPr id="201" name="TextShape 2"/>
          <p:cNvSpPr txBox="1"/>
          <p:nvPr/>
        </p:nvSpPr>
        <p:spPr>
          <a:xfrm>
            <a:off x="457200" y="1600200"/>
            <a:ext cx="8229600" cy="4525920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 marL="432000" indent="-324000"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en-US" sz="2400" spc="-1">
                <a:latin typeface="Arial"/>
              </a:rPr>
              <a:t>Grid designs that avoid pole singularity, and allow for equal fine-scale resolution around the globe.</a:t>
            </a:r>
            <a:endParaRPr/>
          </a:p>
        </p:txBody>
      </p:sp>
      <p:pic>
        <p:nvPicPr>
          <p:cNvPr id="202" name="Picture 2"/>
          <p:cNvPicPr/>
          <p:nvPr/>
        </p:nvPicPr>
        <p:blipFill>
          <a:blip r:embed="rId3"/>
          <a:stretch/>
        </p:blipFill>
        <p:spPr>
          <a:xfrm>
            <a:off x="4570560" y="3046320"/>
            <a:ext cx="3363840" cy="3292560"/>
          </a:xfrm>
          <a:prstGeom prst="rect">
            <a:avLst/>
          </a:prstGeom>
          <a:ln>
            <a:noFill/>
          </a:ln>
        </p:spPr>
      </p:pic>
      <p:pic>
        <p:nvPicPr>
          <p:cNvPr id="203" name="Picture 3"/>
          <p:cNvPicPr/>
          <p:nvPr/>
        </p:nvPicPr>
        <p:blipFill>
          <a:blip r:embed="rId4"/>
          <a:stretch/>
        </p:blipFill>
        <p:spPr>
          <a:xfrm>
            <a:off x="4572000" y="2438280"/>
            <a:ext cx="3362400" cy="685800"/>
          </a:xfrm>
          <a:prstGeom prst="rect">
            <a:avLst/>
          </a:prstGeom>
          <a:ln>
            <a:noFill/>
          </a:ln>
        </p:spPr>
      </p:pic>
      <p:pic>
        <p:nvPicPr>
          <p:cNvPr id="204" name="Picture 4"/>
          <p:cNvPicPr/>
          <p:nvPr/>
        </p:nvPicPr>
        <p:blipFill>
          <a:blip r:embed="rId5"/>
          <a:stretch/>
        </p:blipFill>
        <p:spPr>
          <a:xfrm>
            <a:off x="685800" y="3216240"/>
            <a:ext cx="3178080" cy="3062160"/>
          </a:xfrm>
          <a:prstGeom prst="rect">
            <a:avLst/>
          </a:prstGeom>
          <a:ln>
            <a:noFill/>
          </a:ln>
        </p:spPr>
      </p:pic>
      <p:sp>
        <p:nvSpPr>
          <p:cNvPr id="205" name="CustomShape 3"/>
          <p:cNvSpPr/>
          <p:nvPr/>
        </p:nvSpPr>
        <p:spPr>
          <a:xfrm>
            <a:off x="457200" y="6411960"/>
            <a:ext cx="4592880" cy="36828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D9D9D9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6800" rIns="90000" bIns="46800"/>
          <a:lstStyle/>
          <a:p>
            <a:r>
              <a:rPr lang="en-US" sz="1800" spc="-1">
                <a:latin typeface="Arial"/>
              </a:rPr>
              <a:t>Satoh et al, J. Computational Physics, 2008</a:t>
            </a:r>
            <a:endParaRPr/>
          </a:p>
        </p:txBody>
      </p:sp>
      <p:sp>
        <p:nvSpPr>
          <p:cNvPr id="206" name="CustomShape 4"/>
          <p:cNvSpPr/>
          <p:nvPr/>
        </p:nvSpPr>
        <p:spPr>
          <a:xfrm>
            <a:off x="4510080" y="6093000"/>
            <a:ext cx="3327840" cy="3070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6800" rIns="90000" bIns="46800"/>
          <a:lstStyle/>
          <a:p>
            <a:pPr>
              <a:lnSpc>
                <a:spcPct val="100000"/>
              </a:lnSpc>
            </a:pPr>
            <a:r>
              <a:rPr lang="en-US" sz="1400" spc="-1">
                <a:solidFill>
                  <a:srgbClr val="FFFFFF"/>
                </a:solidFill>
                <a:latin typeface="Arial"/>
                <a:ea typeface="ＭＳ Ｐゴシック"/>
              </a:rPr>
              <a:t>http://www.jamstec.go.jp/e/hot_pictures/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TextShape 1"/>
          <p:cNvSpPr txBox="1"/>
          <p:nvPr/>
        </p:nvSpPr>
        <p:spPr>
          <a:xfrm>
            <a:off x="457200" y="27432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marL="216000" indent="-216000" algn="ctr"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en-US" sz="3200" b="1" spc="-1">
                <a:latin typeface="Arial"/>
              </a:rPr>
              <a:t>Nonhydrostatic ICosahedral Atmospheric Model (NICAM)</a:t>
            </a:r>
            <a:endParaRPr/>
          </a:p>
        </p:txBody>
      </p:sp>
      <p:sp>
        <p:nvSpPr>
          <p:cNvPr id="208" name="TextShape 2"/>
          <p:cNvSpPr txBox="1"/>
          <p:nvPr/>
        </p:nvSpPr>
        <p:spPr>
          <a:xfrm>
            <a:off x="457200" y="1600200"/>
            <a:ext cx="8229600" cy="4525920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 marL="432000" indent="-324000"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en-US" sz="2000" spc="-1" dirty="0">
                <a:latin typeface="Arial"/>
              </a:rPr>
              <a:t>3.5km global resolution, cloud resolving model, 
convective cloud processes 
</a:t>
            </a:r>
            <a:endParaRPr dirty="0"/>
          </a:p>
        </p:txBody>
      </p:sp>
      <p:pic>
        <p:nvPicPr>
          <p:cNvPr id="209" name="Picture 2"/>
          <p:cNvPicPr/>
          <p:nvPr/>
        </p:nvPicPr>
        <p:blipFill>
          <a:blip r:embed="rId3"/>
          <a:stretch/>
        </p:blipFill>
        <p:spPr>
          <a:xfrm>
            <a:off x="4570560" y="3046320"/>
            <a:ext cx="3363840" cy="3292560"/>
          </a:xfrm>
          <a:prstGeom prst="rect">
            <a:avLst/>
          </a:prstGeom>
          <a:ln>
            <a:noFill/>
          </a:ln>
        </p:spPr>
      </p:pic>
      <p:pic>
        <p:nvPicPr>
          <p:cNvPr id="210" name="Picture 3"/>
          <p:cNvPicPr/>
          <p:nvPr/>
        </p:nvPicPr>
        <p:blipFill>
          <a:blip r:embed="rId4"/>
          <a:stretch/>
        </p:blipFill>
        <p:spPr>
          <a:xfrm>
            <a:off x="4572000" y="2438280"/>
            <a:ext cx="3362400" cy="685800"/>
          </a:xfrm>
          <a:prstGeom prst="rect">
            <a:avLst/>
          </a:prstGeom>
          <a:ln>
            <a:noFill/>
          </a:ln>
        </p:spPr>
      </p:pic>
      <p:sp>
        <p:nvSpPr>
          <p:cNvPr id="211" name="CustomShape 3"/>
          <p:cNvSpPr/>
          <p:nvPr/>
        </p:nvSpPr>
        <p:spPr>
          <a:xfrm>
            <a:off x="457200" y="6411960"/>
            <a:ext cx="4592880" cy="36828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D9D9D9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6800" rIns="90000" bIns="46800"/>
          <a:lstStyle/>
          <a:p>
            <a:r>
              <a:rPr lang="en-US" sz="1800" spc="-1">
                <a:latin typeface="Arial"/>
              </a:rPr>
              <a:t>Satoh et al, J. Computational Physics, 2008</a:t>
            </a:r>
            <a:endParaRPr/>
          </a:p>
        </p:txBody>
      </p:sp>
      <p:sp>
        <p:nvSpPr>
          <p:cNvPr id="212" name="CustomShape 4"/>
          <p:cNvSpPr/>
          <p:nvPr/>
        </p:nvSpPr>
        <p:spPr>
          <a:xfrm>
            <a:off x="4510080" y="6093000"/>
            <a:ext cx="3327840" cy="3070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6800" rIns="90000" bIns="46800"/>
          <a:lstStyle/>
          <a:p>
            <a:pPr>
              <a:lnSpc>
                <a:spcPct val="100000"/>
              </a:lnSpc>
            </a:pPr>
            <a:r>
              <a:rPr lang="en-US" sz="1400" spc="-1">
                <a:solidFill>
                  <a:srgbClr val="FFFFFF"/>
                </a:solidFill>
                <a:latin typeface="Arial"/>
                <a:ea typeface="ＭＳ Ｐゴシック"/>
              </a:rPr>
              <a:t>http://www.jamstec.go.jp/e/hot_pictures/</a:t>
            </a:r>
            <a:endParaRPr/>
          </a:p>
        </p:txBody>
      </p:sp>
      <p:pic>
        <p:nvPicPr>
          <p:cNvPr id="213" name="Picture 2"/>
          <p:cNvPicPr/>
          <p:nvPr/>
        </p:nvPicPr>
        <p:blipFill>
          <a:blip r:embed="rId5"/>
          <a:stretch/>
        </p:blipFill>
        <p:spPr>
          <a:xfrm>
            <a:off x="934920" y="3144960"/>
            <a:ext cx="3179880" cy="3203280"/>
          </a:xfrm>
          <a:prstGeom prst="rect">
            <a:avLst/>
          </a:prstGeom>
          <a:ln>
            <a:noFill/>
          </a:ln>
        </p:spPr>
      </p:pic>
      <p:sp>
        <p:nvSpPr>
          <p:cNvPr id="214" name="CustomShape 5"/>
          <p:cNvSpPr/>
          <p:nvPr/>
        </p:nvSpPr>
        <p:spPr>
          <a:xfrm>
            <a:off x="1066680" y="3124080"/>
            <a:ext cx="2366280" cy="52020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6800" rIns="90000" bIns="46800"/>
          <a:lstStyle/>
          <a:p>
            <a:pPr>
              <a:lnSpc>
                <a:spcPct val="100000"/>
              </a:lnSpc>
            </a:pPr>
            <a:r>
              <a:rPr lang="en-US" sz="1400" spc="-1">
                <a:solidFill>
                  <a:srgbClr val="FFFFFF"/>
                </a:solidFill>
                <a:latin typeface="Arial"/>
                <a:ea typeface="ＭＳ Ｐゴシック"/>
              </a:rPr>
              <a:t>3.5km horizontal resolution,</a:t>
            </a:r>
            <a:endParaRPr/>
          </a:p>
          <a:p>
            <a:pPr>
              <a:lnSpc>
                <a:spcPct val="100000"/>
              </a:lnSpc>
            </a:pPr>
            <a:r>
              <a:rPr lang="en-US" sz="1400" spc="-1">
                <a:solidFill>
                  <a:srgbClr val="FFFFFF"/>
                </a:solidFill>
                <a:latin typeface="Arial"/>
                <a:ea typeface="ＭＳ Ｐゴシック"/>
              </a:rPr>
              <a:t>10^9 nodes, 15s time step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3665348613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CustomShape 1"/>
          <p:cNvSpPr/>
          <p:nvPr/>
        </p:nvSpPr>
        <p:spPr>
          <a:xfrm>
            <a:off x="7010280" y="6491160"/>
            <a:ext cx="2160000" cy="36828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6800" rIns="90000" bIns="46800"/>
          <a:lstStyle/>
          <a:p>
            <a:pPr marL="216000" indent="-216000"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en-US" sz="1800" spc="-1">
                <a:latin typeface="Arial"/>
              </a:rPr>
              <a:t>Miura et al., 2007</a:t>
            </a:r>
            <a:endParaRPr/>
          </a:p>
        </p:txBody>
      </p:sp>
      <p:pic>
        <p:nvPicPr>
          <p:cNvPr id="216" name="Picture 3"/>
          <p:cNvPicPr/>
          <p:nvPr/>
        </p:nvPicPr>
        <p:blipFill>
          <a:blip r:embed="rId3"/>
          <a:stretch/>
        </p:blipFill>
        <p:spPr>
          <a:xfrm>
            <a:off x="304920" y="304920"/>
            <a:ext cx="3233520" cy="6324480"/>
          </a:xfrm>
          <a:prstGeom prst="rect">
            <a:avLst/>
          </a:prstGeom>
          <a:ln>
            <a:noFill/>
          </a:ln>
        </p:spPr>
      </p:pic>
      <p:sp>
        <p:nvSpPr>
          <p:cNvPr id="217" name="CustomShape 2"/>
          <p:cNvSpPr/>
          <p:nvPr/>
        </p:nvSpPr>
        <p:spPr>
          <a:xfrm>
            <a:off x="3710160" y="2661480"/>
            <a:ext cx="5029200" cy="43628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/>
          <a:lstStyle/>
          <a:p>
            <a:pPr>
              <a:buFont typeface="Arial"/>
              <a:buChar char="•"/>
            </a:pPr>
            <a:r>
              <a:rPr lang="en-US" sz="2000" spc="-1" dirty="0">
                <a:latin typeface="Arial"/>
              </a:rPr>
              <a:t> Earth Simulator simulation at 3.5-km resolution</a:t>
            </a:r>
            <a:endParaRPr dirty="0"/>
          </a:p>
          <a:p>
            <a:r>
              <a:rPr lang="en-US" sz="2000" spc="-1" dirty="0">
                <a:latin typeface="Arial"/>
              </a:rPr>
              <a:t> </a:t>
            </a:r>
            <a:r>
              <a:rPr lang="en-US" sz="2000" spc="-1" dirty="0" smtClean="0">
                <a:latin typeface="Arial"/>
              </a:rPr>
              <a:t>compared with </a:t>
            </a:r>
            <a:endParaRPr dirty="0"/>
          </a:p>
          <a:p>
            <a:pPr>
              <a:buFont typeface="Arial"/>
              <a:buChar char="•"/>
            </a:pPr>
            <a:r>
              <a:rPr lang="en-US" sz="2000" spc="-1" dirty="0">
                <a:latin typeface="Arial"/>
              </a:rPr>
              <a:t> Infrared image from the Multi-Functional Transport Satellite (MTSAT-1R) </a:t>
            </a:r>
            <a:endParaRPr dirty="0"/>
          </a:p>
          <a:p>
            <a:pPr marL="216000" indent="-216000"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en-US" sz="2000" spc="-1" dirty="0">
                <a:latin typeface="Arial"/>
                <a:ea typeface="Arial"/>
              </a:rPr>
              <a:t> </a:t>
            </a:r>
            <a:endParaRPr dirty="0"/>
          </a:p>
          <a:p>
            <a:pPr marL="216000" indent="-216000"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en-US" sz="2000" spc="-1" dirty="0">
                <a:latin typeface="Arial"/>
                <a:ea typeface="Arial"/>
              </a:rPr>
              <a:t>→ which one is which?</a:t>
            </a:r>
            <a:endParaRPr dirty="0"/>
          </a:p>
          <a:p>
            <a:pPr marL="216000" indent="-216000"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en-US" sz="2000" spc="-1" dirty="0">
                <a:latin typeface="Arial"/>
                <a:ea typeface="Arial"/>
              </a:rPr>
              <a:t>
→ more realistic cloud-resolving simulations will become</a:t>
            </a:r>
            <a:endParaRPr dirty="0"/>
          </a:p>
          <a:p>
            <a:pPr marL="216000" indent="-216000"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en-US" sz="2000" spc="-1" dirty="0">
                <a:latin typeface="Arial"/>
                <a:ea typeface="Arial"/>
              </a:rPr>
              <a:t>possible in near future! (currently it is too</a:t>
            </a:r>
            <a:endParaRPr dirty="0"/>
          </a:p>
          <a:p>
            <a:pPr marL="216000" indent="-216000"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en-US" sz="2000" spc="-1" dirty="0">
                <a:latin typeface="Arial"/>
                <a:ea typeface="Arial"/>
              </a:rPr>
              <a:t>costly to simulate a 100 years into the future</a:t>
            </a:r>
            <a:endParaRPr dirty="0"/>
          </a:p>
          <a:p>
            <a:pPr marL="216000" indent="-216000"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en-US" sz="2000" spc="-1" dirty="0">
                <a:latin typeface="Arial"/>
                <a:ea typeface="Arial"/>
              </a:rPr>
              <a:t> </a:t>
            </a:r>
            <a:endParaRPr dirty="0"/>
          </a:p>
        </p:txBody>
      </p:sp>
      <p:sp>
        <p:nvSpPr>
          <p:cNvPr id="218" name="CustomShape 3"/>
          <p:cNvSpPr/>
          <p:nvPr/>
        </p:nvSpPr>
        <p:spPr>
          <a:xfrm>
            <a:off x="3541320" y="1730160"/>
            <a:ext cx="5221800" cy="10087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6800" rIns="90000" bIns="46800"/>
          <a:lstStyle/>
          <a:p>
            <a:pPr marL="216000" indent="-216000"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en-US" sz="2000" spc="-1">
                <a:latin typeface="Arial"/>
              </a:rPr>
              <a:t>Snapshot: </a:t>
            </a:r>
            <a:endParaRPr/>
          </a:p>
          <a:p>
            <a:pPr marL="216000" indent="-216000"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en-US" sz="2000" spc="-1">
                <a:latin typeface="Arial"/>
              </a:rPr>
              <a:t>outgoing longwave radiation at 00:00 UTC,
31 December 2006</a:t>
            </a:r>
            <a:endParaRPr/>
          </a:p>
        </p:txBody>
      </p:sp>
      <p:sp>
        <p:nvSpPr>
          <p:cNvPr id="219" name="CustomShape 4"/>
          <p:cNvSpPr/>
          <p:nvPr/>
        </p:nvSpPr>
        <p:spPr>
          <a:xfrm>
            <a:off x="4648320" y="241200"/>
            <a:ext cx="4298400" cy="100872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6800" rIns="90000" bIns="46800"/>
          <a:lstStyle/>
          <a:p>
            <a:r>
              <a:rPr lang="en-US" sz="2000" spc="-1">
                <a:solidFill>
                  <a:srgbClr val="000000"/>
                </a:solidFill>
                <a:latin typeface="Arial"/>
              </a:rPr>
              <a:t>Example from NICAM 3.5 km </a:t>
            </a:r>
            <a:endParaRPr/>
          </a:p>
          <a:p>
            <a:r>
              <a:rPr lang="en-US" sz="2000" spc="-1">
                <a:solidFill>
                  <a:srgbClr val="000000"/>
                </a:solidFill>
                <a:latin typeface="Arial"/>
              </a:rPr>
              <a:t>resolution GCM: Clouds in</a:t>
            </a:r>
            <a:endParaRPr/>
          </a:p>
          <a:p>
            <a:r>
              <a:rPr lang="en-US" sz="2000" spc="-1">
                <a:solidFill>
                  <a:srgbClr val="000000"/>
                </a:solidFill>
                <a:latin typeface="Arial"/>
              </a:rPr>
              <a:t>GCM and from satellite observations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3084457167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TextShape 2"/>
          <p:cNvSpPr txBox="1"/>
          <p:nvPr/>
        </p:nvSpPr>
        <p:spPr>
          <a:xfrm>
            <a:off x="612720" y="98640"/>
            <a:ext cx="8152560" cy="125028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/>
          <a:p>
            <a:pPr algn="ctr"/>
            <a:r>
              <a:rPr lang="en-US" sz="4400" spc="-1">
                <a:latin typeface="Arial"/>
              </a:rPr>
              <a:t>Example of high-resolution ocean modeling</a:t>
            </a:r>
            <a:endParaRPr/>
          </a:p>
        </p:txBody>
      </p:sp>
      <p:sp>
        <p:nvSpPr>
          <p:cNvPr id="222" name="TextShape 3"/>
          <p:cNvSpPr txBox="1"/>
          <p:nvPr/>
        </p:nvSpPr>
        <p:spPr>
          <a:xfrm>
            <a:off x="612720" y="1600200"/>
            <a:ext cx="8152560" cy="449496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/>
          <a:p>
            <a:pPr marL="432000" indent="-324000"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en-US" sz="2400" spc="-1" dirty="0">
                <a:latin typeface="Arial"/>
              </a:rPr>
              <a:t>Coupled atmosphere ocean models resolve now eddies in the ocean (0.1 degree resolution)</a:t>
            </a:r>
            <a:endParaRPr sz="2400" dirty="0"/>
          </a:p>
        </p:txBody>
      </p:sp>
      <p:sp>
        <p:nvSpPr>
          <p:cNvPr id="223" name="CustomShape 4"/>
          <p:cNvSpPr/>
          <p:nvPr/>
        </p:nvSpPr>
        <p:spPr>
          <a:xfrm>
            <a:off x="1005840" y="3291840"/>
            <a:ext cx="3566160" cy="640080"/>
          </a:xfrm>
          <a:prstGeom prst="rect">
            <a:avLst/>
          </a:prstGeom>
          <a:solidFill>
            <a:srgbClr val="729FCF"/>
          </a:solidFill>
          <a:ln>
            <a:solidFill>
              <a:srgbClr val="3465A4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ctr"/>
          <a:lstStyle/>
          <a:p>
            <a:pPr algn="ctr"/>
            <a:r>
              <a:rPr lang="en-US" sz="1800" spc="-1" dirty="0">
                <a:latin typeface="Arial"/>
                <a:hlinkClick r:id="rId2"/>
              </a:rPr>
              <a:t>Link to GFDL animation</a:t>
            </a:r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/>
              <a:t>Numerical simulation of </a:t>
            </a:r>
            <a:r>
              <a:rPr lang="en-US" sz="3200" dirty="0" smtClean="0"/>
              <a:t>climate</a:t>
            </a:r>
            <a:endParaRPr lang="en-US" sz="32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96768" y="1634247"/>
            <a:ext cx="4181840" cy="509851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26460" y="1838528"/>
            <a:ext cx="4698459" cy="45858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For each grid point dynamical equations (acceleration forces acting on the air/ ocean parcels) must be </a:t>
            </a:r>
            <a:r>
              <a:rPr lang="en-US" sz="1600" dirty="0" smtClean="0"/>
              <a:t>computed</a:t>
            </a:r>
          </a:p>
          <a:p>
            <a:endParaRPr lang="en-US" sz="1600" dirty="0"/>
          </a:p>
          <a:p>
            <a:r>
              <a:rPr lang="en-US" sz="1600" dirty="0" smtClean="0"/>
              <a:t>In </a:t>
            </a:r>
            <a:r>
              <a:rPr lang="en-US" sz="1600" dirty="0"/>
              <a:t>addition physical processes must be calculated</a:t>
            </a:r>
            <a:r>
              <a:rPr lang="en-US" sz="1600" dirty="0" smtClean="0"/>
              <a:t>:</a:t>
            </a:r>
          </a:p>
          <a:p>
            <a:endParaRPr lang="en-US" sz="1600" dirty="0"/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1600" dirty="0"/>
              <a:t>Heating/cooling rates by radiation, heat advection (by winds)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1600" dirty="0"/>
              <a:t>Hydrological processes: rainfall, evaporation, cloud processes (and chemical reactions)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1600" dirty="0"/>
              <a:t>Sea ice formation, or melting and sea ice transport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1600" dirty="0"/>
              <a:t>Momentum, heat, mass exchanges at the interfaces between ocean-ice-land-atmosphere</a:t>
            </a:r>
          </a:p>
          <a:p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2063233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Numerical simulation of </a:t>
            </a:r>
            <a:r>
              <a:rPr lang="en-US" dirty="0" smtClean="0"/>
              <a:t>climate</a:t>
            </a:r>
            <a:endParaRPr lang="en-US" dirty="0"/>
          </a:p>
        </p:txBody>
      </p:sp>
      <p:pic>
        <p:nvPicPr>
          <p:cNvPr id="10" name="Picture 2"/>
          <p:cNvPicPr>
            <a:picLocks noChangeAspect="1"/>
          </p:cNvPicPr>
          <p:nvPr/>
        </p:nvPicPr>
        <p:blipFill>
          <a:blip r:embed="rId2"/>
          <a:stretch/>
        </p:blipFill>
        <p:spPr>
          <a:xfrm>
            <a:off x="5042224" y="1582433"/>
            <a:ext cx="4019079" cy="4954554"/>
          </a:xfrm>
          <a:prstGeom prst="rect">
            <a:avLst/>
          </a:prstGeom>
          <a:ln>
            <a:noFill/>
          </a:ln>
        </p:spPr>
      </p:pic>
      <p:sp>
        <p:nvSpPr>
          <p:cNvPr id="3" name="TextBox 2"/>
          <p:cNvSpPr txBox="1"/>
          <p:nvPr/>
        </p:nvSpPr>
        <p:spPr>
          <a:xfrm>
            <a:off x="116732" y="1750979"/>
            <a:ext cx="4795736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Besides the numerical resolution, </a:t>
            </a:r>
            <a:br>
              <a:rPr lang="en-US" sz="1600" dirty="0"/>
            </a:br>
            <a:r>
              <a:rPr lang="en-US" sz="1600" dirty="0"/>
              <a:t>a better </a:t>
            </a:r>
            <a:r>
              <a:rPr lang="en-US" sz="1600" dirty="0" smtClean="0"/>
              <a:t>representation </a:t>
            </a:r>
            <a:r>
              <a:rPr lang="en-US" sz="1600" dirty="0"/>
              <a:t>of physical</a:t>
            </a:r>
            <a:br>
              <a:rPr lang="en-US" sz="1600" dirty="0"/>
            </a:br>
            <a:r>
              <a:rPr lang="en-US" sz="1600" dirty="0"/>
              <a:t>and chemical </a:t>
            </a:r>
            <a:r>
              <a:rPr lang="en-US" sz="1600" dirty="0" smtClean="0"/>
              <a:t>processes is developed:</a:t>
            </a:r>
            <a:br>
              <a:rPr lang="en-US" sz="1600" dirty="0" smtClean="0"/>
            </a:br>
            <a:endParaRPr lang="en-US" sz="1600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dirty="0"/>
              <a:t>Simple ‘swamp’ oceans were replaced </a:t>
            </a:r>
            <a:br>
              <a:rPr lang="en-US" sz="1600" dirty="0"/>
            </a:br>
            <a:r>
              <a:rPr lang="en-US" sz="1600" dirty="0"/>
              <a:t>by fully 3-dimensional ocean circulation </a:t>
            </a:r>
            <a:br>
              <a:rPr lang="en-US" sz="1600" dirty="0"/>
            </a:br>
            <a:r>
              <a:rPr lang="en-US" sz="1600" dirty="0"/>
              <a:t>models (including sea ice)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dirty="0"/>
              <a:t>Atmospheric chemistry </a:t>
            </a:r>
            <a:br>
              <a:rPr lang="en-US" sz="1600" dirty="0"/>
            </a:br>
            <a:r>
              <a:rPr lang="en-US" sz="1600" dirty="0"/>
              <a:t>(</a:t>
            </a:r>
            <a:r>
              <a:rPr lang="en-US" sz="1600" dirty="0" err="1"/>
              <a:t>e.g</a:t>
            </a:r>
            <a:r>
              <a:rPr lang="en-US" sz="1600" dirty="0"/>
              <a:t> ozone, aerosols) is now simulated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dirty="0"/>
              <a:t>Some models have dynamic vegetation</a:t>
            </a:r>
            <a:br>
              <a:rPr lang="en-US" sz="1600" dirty="0"/>
            </a:br>
            <a:r>
              <a:rPr lang="en-US" sz="1600" dirty="0" smtClean="0"/>
              <a:t>together </a:t>
            </a:r>
            <a:r>
              <a:rPr lang="en-US" sz="1600" dirty="0"/>
              <a:t>with more sophisticated</a:t>
            </a:r>
            <a:br>
              <a:rPr lang="en-US" sz="1600" dirty="0"/>
            </a:br>
            <a:r>
              <a:rPr lang="en-US" sz="1600" dirty="0"/>
              <a:t>land-atmosphere-vegetation interactions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dirty="0"/>
              <a:t>A few models (</a:t>
            </a:r>
            <a:r>
              <a:rPr lang="en-US" sz="1600" i="1" dirty="0"/>
              <a:t>Earth system models</a:t>
            </a:r>
            <a:r>
              <a:rPr lang="en-US" sz="1600" dirty="0"/>
              <a:t>) </a:t>
            </a:r>
            <a:br>
              <a:rPr lang="en-US" sz="1600" dirty="0"/>
            </a:br>
            <a:r>
              <a:rPr lang="en-US" sz="1600" dirty="0"/>
              <a:t>include now an active ocean carbon cycle (chemical </a:t>
            </a:r>
            <a:r>
              <a:rPr lang="en-US" sz="1600" dirty="0" smtClean="0"/>
              <a:t>+ </a:t>
            </a:r>
            <a:r>
              <a:rPr lang="en-US" sz="1600" dirty="0"/>
              <a:t>biological processes)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dirty="0"/>
              <a:t>Ice sheet models are still in progress to</a:t>
            </a:r>
            <a:br>
              <a:rPr lang="en-US" sz="1600" dirty="0"/>
            </a:br>
            <a:r>
              <a:rPr lang="en-US" sz="1600" dirty="0"/>
              <a:t>be fully coupled and implemented into</a:t>
            </a:r>
            <a:br>
              <a:rPr lang="en-US" sz="1600" dirty="0"/>
            </a:br>
            <a:r>
              <a:rPr lang="en-US" sz="1600" dirty="0"/>
              <a:t>the next generation climate models.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28006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TextShape 1"/>
          <p:cNvSpPr txBox="1"/>
          <p:nvPr/>
        </p:nvSpPr>
        <p:spPr>
          <a:xfrm>
            <a:off x="548640" y="369720"/>
            <a:ext cx="7886160" cy="100188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r>
              <a:rPr lang="en-US" sz="2800" spc="-1" dirty="0">
                <a:latin typeface="Arial"/>
              </a:rPr>
              <a:t>Numerical simulation </a:t>
            </a:r>
            <a:r>
              <a:rPr lang="en-US" sz="2800" spc="-1" dirty="0" smtClean="0">
                <a:latin typeface="Arial"/>
              </a:rPr>
              <a:t>of </a:t>
            </a:r>
            <a:r>
              <a:rPr lang="en-US" sz="2800" spc="-1" dirty="0">
                <a:latin typeface="Arial"/>
              </a:rPr>
              <a:t>climate</a:t>
            </a:r>
            <a:endParaRPr dirty="0"/>
          </a:p>
        </p:txBody>
      </p:sp>
      <p:sp>
        <p:nvSpPr>
          <p:cNvPr id="186" name="TextShape 2"/>
          <p:cNvSpPr txBox="1"/>
          <p:nvPr/>
        </p:nvSpPr>
        <p:spPr>
          <a:xfrm>
            <a:off x="144780" y="1737360"/>
            <a:ext cx="3840480" cy="48920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/>
          <a:p>
            <a:pPr marL="432000" indent="-324000"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en-US" sz="2000" spc="-1" dirty="0">
                <a:latin typeface="Arial"/>
              </a:rPr>
              <a:t>Latest model developments
include also interactive 
land ice (Greenland, Antarctica, glaciers)</a:t>
            </a:r>
            <a:endParaRPr dirty="0"/>
          </a:p>
        </p:txBody>
      </p:sp>
      <p:pic>
        <p:nvPicPr>
          <p:cNvPr id="187" name="Picture 1"/>
          <p:cNvPicPr/>
          <p:nvPr/>
        </p:nvPicPr>
        <p:blipFill>
          <a:blip r:embed="rId2"/>
          <a:stretch/>
        </p:blipFill>
        <p:spPr>
          <a:xfrm>
            <a:off x="3784320" y="1737360"/>
            <a:ext cx="5323680" cy="448056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TextShape 1"/>
          <p:cNvSpPr txBox="1"/>
          <p:nvPr/>
        </p:nvSpPr>
        <p:spPr>
          <a:xfrm>
            <a:off x="612720" y="228600"/>
            <a:ext cx="8152560" cy="9900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/>
          <a:p>
            <a:pPr algn="ctr"/>
            <a:r>
              <a:rPr lang="en-US" sz="2800" spc="-1">
                <a:latin typeface="Arial"/>
              </a:rPr>
              <a:t>Application of climate models: Development, testing, and climate scenario simulation</a:t>
            </a:r>
            <a:endParaRPr/>
          </a:p>
        </p:txBody>
      </p:sp>
      <p:pic>
        <p:nvPicPr>
          <p:cNvPr id="227" name="Picture 226"/>
          <p:cNvPicPr/>
          <p:nvPr/>
        </p:nvPicPr>
        <p:blipFill>
          <a:blip r:embed="rId2"/>
          <a:stretch/>
        </p:blipFill>
        <p:spPr>
          <a:xfrm>
            <a:off x="1097280" y="1755360"/>
            <a:ext cx="6858000" cy="4919760"/>
          </a:xfrm>
          <a:prstGeom prst="rect">
            <a:avLst/>
          </a:prstGeom>
          <a:ln>
            <a:noFill/>
          </a:ln>
        </p:spPr>
      </p:pic>
      <p:sp>
        <p:nvSpPr>
          <p:cNvPr id="228" name="TextShape 2"/>
          <p:cNvSpPr txBox="1"/>
          <p:nvPr/>
        </p:nvSpPr>
        <p:spPr>
          <a:xfrm>
            <a:off x="5394960" y="1608840"/>
            <a:ext cx="3373920" cy="1114200"/>
          </a:xfrm>
          <a:prstGeom prst="rect">
            <a:avLst/>
          </a:prstGeom>
          <a:solidFill>
            <a:srgbClr val="CCFFCC"/>
          </a:solidFill>
          <a:ln>
            <a:noFill/>
          </a:ln>
        </p:spPr>
        <p:txBody>
          <a:bodyPr lIns="90000" tIns="45000" rIns="90000" bIns="45000"/>
          <a:lstStyle/>
          <a:p>
            <a:r>
              <a:rPr lang="en-US" sz="1800" spc="-1" dirty="0">
                <a:latin typeface="Arial"/>
              </a:rPr>
              <a:t>Observations are of utmost importance for development, </a:t>
            </a:r>
            <a:endParaRPr dirty="0"/>
          </a:p>
          <a:p>
            <a:r>
              <a:rPr lang="en-US" sz="1800" spc="-1" dirty="0">
                <a:latin typeface="Arial"/>
              </a:rPr>
              <a:t>testing (validation) of climate models</a:t>
            </a:r>
            <a:endParaRPr dirty="0"/>
          </a:p>
        </p:txBody>
      </p:sp>
      <p:sp>
        <p:nvSpPr>
          <p:cNvPr id="229" name="TextShape 3"/>
          <p:cNvSpPr txBox="1"/>
          <p:nvPr/>
        </p:nvSpPr>
        <p:spPr>
          <a:xfrm>
            <a:off x="281520" y="6164280"/>
            <a:ext cx="8039880" cy="6022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lIns="90000" tIns="45000" rIns="90000" bIns="45000"/>
          <a:lstStyle/>
          <a:p>
            <a:r>
              <a:rPr lang="en-US" sz="1800" spc="-1">
                <a:latin typeface="Arial"/>
              </a:rPr>
              <a:t>Chapter 3 in Goosse, </a:t>
            </a:r>
            <a:r>
              <a:rPr lang="en-US" sz="180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 Unicode MS"/>
              </a:rPr>
              <a:t>Introduction to climate dynamics and climate modelling 
http://www.climate.be/textbook </a:t>
            </a:r>
            <a:r>
              <a:rPr lang="en-US" sz="1800" spc="-1">
                <a:latin typeface="Arial"/>
              </a:rPr>
              <a:t> 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Climate change simulations</a:t>
            </a:r>
            <a:endParaRPr lang="en-US" dirty="0"/>
          </a:p>
        </p:txBody>
      </p:sp>
      <p:sp>
        <p:nvSpPr>
          <p:cNvPr id="173" name="TextShape 2"/>
          <p:cNvSpPr txBox="1"/>
          <p:nvPr/>
        </p:nvSpPr>
        <p:spPr>
          <a:xfrm>
            <a:off x="612720" y="1600200"/>
            <a:ext cx="8152560" cy="449496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/>
          <a:p>
            <a:r>
              <a:rPr lang="en-US" sz="2400" dirty="0"/>
              <a:t>Objectives: </a:t>
            </a:r>
            <a:r>
              <a:rPr lang="en-US" sz="2400" dirty="0" smtClean="0"/>
              <a:t>Provide </a:t>
            </a:r>
            <a:r>
              <a:rPr lang="en-US" sz="2400" dirty="0"/>
              <a:t>an overview on how climate </a:t>
            </a:r>
            <a:r>
              <a:rPr lang="en-US" sz="2400" dirty="0" smtClean="0"/>
              <a:t>scientists simulate </a:t>
            </a:r>
            <a:r>
              <a:rPr lang="en-US" sz="2400" dirty="0"/>
              <a:t>the future climate</a:t>
            </a:r>
            <a:br>
              <a:rPr lang="en-US" sz="2400" dirty="0"/>
            </a:br>
            <a:endParaRPr lang="en-US" sz="2400" dirty="0"/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/>
              <a:t>Overview about climate models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en-US" sz="2000" dirty="0" smtClean="0"/>
              <a:t>Hierarchy </a:t>
            </a:r>
            <a:r>
              <a:rPr lang="en-US" sz="2000" dirty="0"/>
              <a:t>of climate models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en-US" sz="2000" dirty="0"/>
              <a:t>Coupled atmosphere-ocean general circulation models </a:t>
            </a:r>
            <a:br>
              <a:rPr lang="en-US" sz="2000" dirty="0"/>
            </a:br>
            <a:endParaRPr lang="en-US" sz="2000" dirty="0"/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/>
              <a:t>Climate forcing: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en-US" sz="2000" dirty="0"/>
              <a:t>Radiative forcing concept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en-US" sz="2000" dirty="0"/>
              <a:t>Representative Concentrations Pathway (RCP</a:t>
            </a:r>
            <a:r>
              <a:rPr lang="en-US" sz="2000" dirty="0" smtClean="0"/>
              <a:t>)</a:t>
            </a:r>
            <a:br>
              <a:rPr lang="en-US" sz="2000" dirty="0" smtClean="0"/>
            </a:br>
            <a:endParaRPr lang="en-US" sz="2000" dirty="0"/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/>
              <a:t>Climate sensitivity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en-US" sz="2000" dirty="0"/>
              <a:t>Feedbacks in the climate system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/>
          </p:nvPr>
        </p:nvSpPr>
        <p:spPr/>
        <p:txBody>
          <a:bodyPr>
            <a:normAutofit/>
          </a:bodyPr>
          <a:lstStyle/>
          <a:p>
            <a:pPr lvl="2"/>
            <a:endParaRPr lang="en-US" dirty="0" smtClean="0"/>
          </a:p>
          <a:p>
            <a:pPr lvl="1"/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TextShape 1"/>
          <p:cNvSpPr txBox="1"/>
          <p:nvPr/>
        </p:nvSpPr>
        <p:spPr>
          <a:xfrm>
            <a:off x="612720" y="98640"/>
            <a:ext cx="8152560" cy="125028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/>
          <a:p>
            <a:pPr algn="ctr"/>
            <a:r>
              <a:rPr lang="en-US" sz="3200" spc="-1" dirty="0">
                <a:latin typeface="Arial"/>
              </a:rPr>
              <a:t>Representation of land vegetation in a climate model</a:t>
            </a:r>
            <a:endParaRPr sz="3200" dirty="0"/>
          </a:p>
        </p:txBody>
      </p:sp>
      <p:pic>
        <p:nvPicPr>
          <p:cNvPr id="234" name="Picture 233"/>
          <p:cNvPicPr/>
          <p:nvPr/>
        </p:nvPicPr>
        <p:blipFill>
          <a:blip r:embed="rId2"/>
          <a:stretch/>
        </p:blipFill>
        <p:spPr>
          <a:xfrm>
            <a:off x="835200" y="1645920"/>
            <a:ext cx="7668720" cy="4935240"/>
          </a:xfrm>
          <a:prstGeom prst="rect">
            <a:avLst/>
          </a:prstGeom>
          <a:ln>
            <a:noFill/>
          </a:ln>
        </p:spPr>
      </p:pic>
      <p:sp>
        <p:nvSpPr>
          <p:cNvPr id="235" name="TextShape 2"/>
          <p:cNvSpPr txBox="1"/>
          <p:nvPr/>
        </p:nvSpPr>
        <p:spPr>
          <a:xfrm>
            <a:off x="281880" y="6164640"/>
            <a:ext cx="8039880" cy="6022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lIns="90000" tIns="45000" rIns="90000" bIns="45000"/>
          <a:lstStyle/>
          <a:p>
            <a:r>
              <a:rPr lang="en-US" sz="1800" spc="-1">
                <a:latin typeface="Arial"/>
              </a:rPr>
              <a:t>Chapter 3 in Goosse, </a:t>
            </a:r>
            <a:r>
              <a:rPr lang="en-US" sz="180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 Unicode MS"/>
              </a:rPr>
              <a:t>Introduction to climate dynamics and climate modelling 
http://www.climate.be/textbook </a:t>
            </a:r>
            <a:r>
              <a:rPr lang="en-US" sz="1800" spc="-1">
                <a:latin typeface="Arial"/>
              </a:rPr>
              <a:t> 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TextShape 1"/>
          <p:cNvSpPr txBox="1"/>
          <p:nvPr/>
        </p:nvSpPr>
        <p:spPr>
          <a:xfrm>
            <a:off x="612720" y="98640"/>
            <a:ext cx="8152560" cy="125028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/>
          <a:p>
            <a:pPr algn="ctr"/>
            <a:r>
              <a:rPr lang="en-US" sz="3200" spc="-1" dirty="0">
                <a:latin typeface="Arial"/>
              </a:rPr>
              <a:t>Representation of sea ice in a climate model</a:t>
            </a:r>
            <a:endParaRPr sz="3200" dirty="0"/>
          </a:p>
        </p:txBody>
      </p:sp>
      <p:pic>
        <p:nvPicPr>
          <p:cNvPr id="231" name="Picture 230"/>
          <p:cNvPicPr/>
          <p:nvPr/>
        </p:nvPicPr>
        <p:blipFill>
          <a:blip r:embed="rId2"/>
          <a:stretch/>
        </p:blipFill>
        <p:spPr>
          <a:xfrm>
            <a:off x="2651760" y="1645920"/>
            <a:ext cx="6320160" cy="4516200"/>
          </a:xfrm>
          <a:prstGeom prst="rect">
            <a:avLst/>
          </a:prstGeom>
          <a:ln>
            <a:noFill/>
          </a:ln>
        </p:spPr>
      </p:pic>
      <p:sp>
        <p:nvSpPr>
          <p:cNvPr id="232" name="TextShape 2"/>
          <p:cNvSpPr txBox="1"/>
          <p:nvPr/>
        </p:nvSpPr>
        <p:spPr>
          <a:xfrm>
            <a:off x="281880" y="6164640"/>
            <a:ext cx="8039880" cy="6022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lIns="90000" tIns="45000" rIns="90000" bIns="45000"/>
          <a:lstStyle/>
          <a:p>
            <a:r>
              <a:rPr lang="en-US" sz="1800" spc="-1">
                <a:latin typeface="Arial"/>
              </a:rPr>
              <a:t>Chapter 3 in Goosse, </a:t>
            </a:r>
            <a:r>
              <a:rPr lang="en-US" sz="180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 Unicode MS"/>
              </a:rPr>
              <a:t>Introduction to climate dynamics and climate modelling 
http://www.climate.be/textbook </a:t>
            </a:r>
            <a:r>
              <a:rPr lang="en-US" sz="1800" spc="-1">
                <a:latin typeface="Arial"/>
              </a:rPr>
              <a:t> 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TextShape 1"/>
          <p:cNvSpPr txBox="1"/>
          <p:nvPr/>
        </p:nvSpPr>
        <p:spPr>
          <a:xfrm>
            <a:off x="612720" y="228600"/>
            <a:ext cx="8152560" cy="9900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/>
          <a:p>
            <a:pPr algn="ctr"/>
            <a:r>
              <a:rPr lang="en-US" sz="2800" spc="-1">
                <a:latin typeface="Arial"/>
              </a:rPr>
              <a:t>Processes involved in ice-sheet modeling</a:t>
            </a:r>
            <a:endParaRPr/>
          </a:p>
        </p:txBody>
      </p:sp>
      <p:pic>
        <p:nvPicPr>
          <p:cNvPr id="237" name="Picture 236"/>
          <p:cNvPicPr/>
          <p:nvPr/>
        </p:nvPicPr>
        <p:blipFill>
          <a:blip r:embed="rId2"/>
          <a:stretch/>
        </p:blipFill>
        <p:spPr>
          <a:xfrm>
            <a:off x="855360" y="1920240"/>
            <a:ext cx="6917040" cy="4384080"/>
          </a:xfrm>
          <a:prstGeom prst="rect">
            <a:avLst/>
          </a:prstGeom>
          <a:ln>
            <a:noFill/>
          </a:ln>
        </p:spPr>
      </p:pic>
      <p:sp>
        <p:nvSpPr>
          <p:cNvPr id="238" name="TextShape 2"/>
          <p:cNvSpPr txBox="1"/>
          <p:nvPr/>
        </p:nvSpPr>
        <p:spPr>
          <a:xfrm>
            <a:off x="5577840" y="1828800"/>
            <a:ext cx="3097800" cy="85824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r>
              <a:rPr lang="en-US" sz="1600" spc="-1" dirty="0">
                <a:latin typeface="+mj-lt"/>
              </a:rPr>
              <a:t>(1) Surface Mass Balance:</a:t>
            </a:r>
            <a:endParaRPr sz="1600" dirty="0">
              <a:latin typeface="+mj-lt"/>
            </a:endParaRPr>
          </a:p>
          <a:p>
            <a:r>
              <a:rPr lang="en-US" sz="1600" spc="-1" dirty="0">
                <a:latin typeface="+mj-lt"/>
              </a:rPr>
              <a:t>Accumulation – Ablation</a:t>
            </a:r>
            <a:endParaRPr sz="1600" dirty="0">
              <a:latin typeface="+mj-lt"/>
            </a:endParaRPr>
          </a:p>
          <a:p>
            <a:r>
              <a:rPr lang="en-US" sz="1600" spc="-1" dirty="0">
                <a:latin typeface="+mj-lt"/>
              </a:rPr>
              <a:t>(surface melting - refreezing)</a:t>
            </a:r>
            <a:endParaRPr sz="1600" dirty="0">
              <a:latin typeface="+mj-lt"/>
            </a:endParaRPr>
          </a:p>
        </p:txBody>
      </p:sp>
      <p:sp>
        <p:nvSpPr>
          <p:cNvPr id="239" name="CustomShape 3"/>
          <p:cNvSpPr/>
          <p:nvPr/>
        </p:nvSpPr>
        <p:spPr>
          <a:xfrm>
            <a:off x="4572000" y="1920240"/>
            <a:ext cx="182880" cy="274320"/>
          </a:xfrm>
          <a:custGeom>
            <a:avLst/>
            <a:gdLst/>
            <a:ahLst/>
            <a:cxnLst/>
            <a:rect l="l" t="t" r="r" b="b"/>
            <a:pathLst>
              <a:path w="153" h="132">
                <a:moveTo>
                  <a:pt x="123" y="39"/>
                </a:moveTo>
                <a:cubicBezTo>
                  <a:pt x="116" y="26"/>
                  <a:pt x="113" y="13"/>
                  <a:pt x="114" y="0"/>
                </a:cubicBezTo>
                <a:cubicBezTo>
                  <a:pt x="103" y="7"/>
                  <a:pt x="90" y="11"/>
                  <a:pt x="76" y="11"/>
                </a:cubicBezTo>
                <a:cubicBezTo>
                  <a:pt x="62" y="11"/>
                  <a:pt x="49" y="7"/>
                  <a:pt x="38" y="0"/>
                </a:cubicBezTo>
                <a:cubicBezTo>
                  <a:pt x="37" y="0"/>
                  <a:pt x="37" y="0"/>
                  <a:pt x="37" y="0"/>
                </a:cubicBezTo>
                <a:cubicBezTo>
                  <a:pt x="38" y="13"/>
                  <a:pt x="35" y="27"/>
                  <a:pt x="28" y="39"/>
                </a:cubicBezTo>
                <a:cubicBezTo>
                  <a:pt x="22" y="51"/>
                  <a:pt x="11" y="60"/>
                  <a:pt x="0" y="66"/>
                </a:cubicBezTo>
                <a:cubicBezTo>
                  <a:pt x="0" y="66"/>
                  <a:pt x="0" y="66"/>
                  <a:pt x="0" y="66"/>
                </a:cubicBezTo>
                <a:cubicBezTo>
                  <a:pt x="0" y="67"/>
                  <a:pt x="0" y="67"/>
                  <a:pt x="0" y="67"/>
                </a:cubicBezTo>
                <a:cubicBezTo>
                  <a:pt x="12" y="73"/>
                  <a:pt x="22" y="82"/>
                  <a:pt x="28" y="93"/>
                </a:cubicBezTo>
                <a:cubicBezTo>
                  <a:pt x="35" y="105"/>
                  <a:pt x="38" y="119"/>
                  <a:pt x="38" y="131"/>
                </a:cubicBezTo>
                <a:cubicBezTo>
                  <a:pt x="38" y="132"/>
                  <a:pt x="38" y="132"/>
                  <a:pt x="38" y="132"/>
                </a:cubicBezTo>
                <a:cubicBezTo>
                  <a:pt x="38" y="132"/>
                  <a:pt x="38" y="132"/>
                  <a:pt x="38" y="132"/>
                </a:cubicBezTo>
                <a:cubicBezTo>
                  <a:pt x="49" y="125"/>
                  <a:pt x="62" y="121"/>
                  <a:pt x="76" y="121"/>
                </a:cubicBezTo>
                <a:cubicBezTo>
                  <a:pt x="90" y="121"/>
                  <a:pt x="103" y="125"/>
                  <a:pt x="114" y="132"/>
                </a:cubicBezTo>
                <a:cubicBezTo>
                  <a:pt x="114" y="132"/>
                  <a:pt x="114" y="132"/>
                  <a:pt x="114" y="132"/>
                </a:cubicBezTo>
                <a:cubicBezTo>
                  <a:pt x="113" y="119"/>
                  <a:pt x="116" y="106"/>
                  <a:pt x="123" y="93"/>
                </a:cubicBezTo>
                <a:cubicBezTo>
                  <a:pt x="130" y="81"/>
                  <a:pt x="141" y="72"/>
                  <a:pt x="153" y="66"/>
                </a:cubicBezTo>
                <a:cubicBezTo>
                  <a:pt x="153" y="66"/>
                  <a:pt x="153" y="66"/>
                  <a:pt x="153" y="66"/>
                </a:cubicBezTo>
                <a:cubicBezTo>
                  <a:pt x="141" y="60"/>
                  <a:pt x="130" y="51"/>
                  <a:pt x="123" y="39"/>
                </a:cubicBezTo>
                <a:close/>
              </a:path>
            </a:pathLst>
          </a:custGeom>
          <a:solidFill>
            <a:srgbClr val="EEEEEE"/>
          </a:solidFill>
          <a:ln>
            <a:solidFill>
              <a:srgbClr val="EEEEEE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40" name="CustomShape 4"/>
          <p:cNvSpPr/>
          <p:nvPr/>
        </p:nvSpPr>
        <p:spPr>
          <a:xfrm>
            <a:off x="4937760" y="2011680"/>
            <a:ext cx="182880" cy="274320"/>
          </a:xfrm>
          <a:custGeom>
            <a:avLst/>
            <a:gdLst/>
            <a:ahLst/>
            <a:cxnLst/>
            <a:rect l="l" t="t" r="r" b="b"/>
            <a:pathLst>
              <a:path w="153" h="132">
                <a:moveTo>
                  <a:pt x="123" y="39"/>
                </a:moveTo>
                <a:cubicBezTo>
                  <a:pt x="116" y="26"/>
                  <a:pt x="113" y="13"/>
                  <a:pt x="114" y="0"/>
                </a:cubicBezTo>
                <a:cubicBezTo>
                  <a:pt x="103" y="7"/>
                  <a:pt x="90" y="11"/>
                  <a:pt x="76" y="11"/>
                </a:cubicBezTo>
                <a:cubicBezTo>
                  <a:pt x="62" y="11"/>
                  <a:pt x="49" y="7"/>
                  <a:pt x="38" y="0"/>
                </a:cubicBezTo>
                <a:cubicBezTo>
                  <a:pt x="37" y="0"/>
                  <a:pt x="37" y="0"/>
                  <a:pt x="37" y="0"/>
                </a:cubicBezTo>
                <a:cubicBezTo>
                  <a:pt x="38" y="13"/>
                  <a:pt x="35" y="27"/>
                  <a:pt x="28" y="39"/>
                </a:cubicBezTo>
                <a:cubicBezTo>
                  <a:pt x="22" y="51"/>
                  <a:pt x="11" y="60"/>
                  <a:pt x="0" y="66"/>
                </a:cubicBezTo>
                <a:cubicBezTo>
                  <a:pt x="0" y="66"/>
                  <a:pt x="0" y="66"/>
                  <a:pt x="0" y="66"/>
                </a:cubicBezTo>
                <a:cubicBezTo>
                  <a:pt x="0" y="67"/>
                  <a:pt x="0" y="67"/>
                  <a:pt x="0" y="67"/>
                </a:cubicBezTo>
                <a:cubicBezTo>
                  <a:pt x="12" y="73"/>
                  <a:pt x="22" y="82"/>
                  <a:pt x="28" y="93"/>
                </a:cubicBezTo>
                <a:cubicBezTo>
                  <a:pt x="35" y="105"/>
                  <a:pt x="38" y="119"/>
                  <a:pt x="38" y="131"/>
                </a:cubicBezTo>
                <a:cubicBezTo>
                  <a:pt x="38" y="132"/>
                  <a:pt x="38" y="132"/>
                  <a:pt x="38" y="132"/>
                </a:cubicBezTo>
                <a:cubicBezTo>
                  <a:pt x="38" y="132"/>
                  <a:pt x="38" y="132"/>
                  <a:pt x="38" y="132"/>
                </a:cubicBezTo>
                <a:cubicBezTo>
                  <a:pt x="49" y="125"/>
                  <a:pt x="62" y="121"/>
                  <a:pt x="76" y="121"/>
                </a:cubicBezTo>
                <a:cubicBezTo>
                  <a:pt x="90" y="121"/>
                  <a:pt x="103" y="125"/>
                  <a:pt x="114" y="132"/>
                </a:cubicBezTo>
                <a:cubicBezTo>
                  <a:pt x="114" y="132"/>
                  <a:pt x="114" y="132"/>
                  <a:pt x="114" y="132"/>
                </a:cubicBezTo>
                <a:cubicBezTo>
                  <a:pt x="113" y="119"/>
                  <a:pt x="116" y="106"/>
                  <a:pt x="123" y="93"/>
                </a:cubicBezTo>
                <a:cubicBezTo>
                  <a:pt x="130" y="81"/>
                  <a:pt x="141" y="72"/>
                  <a:pt x="153" y="66"/>
                </a:cubicBezTo>
                <a:cubicBezTo>
                  <a:pt x="153" y="66"/>
                  <a:pt x="153" y="66"/>
                  <a:pt x="153" y="66"/>
                </a:cubicBezTo>
                <a:cubicBezTo>
                  <a:pt x="141" y="60"/>
                  <a:pt x="130" y="51"/>
                  <a:pt x="123" y="39"/>
                </a:cubicBezTo>
                <a:close/>
              </a:path>
            </a:pathLst>
          </a:custGeom>
          <a:solidFill>
            <a:srgbClr val="EEEEEE"/>
          </a:solidFill>
          <a:ln>
            <a:solidFill>
              <a:srgbClr val="EEEEEE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41" name="CustomShape 5"/>
          <p:cNvSpPr/>
          <p:nvPr/>
        </p:nvSpPr>
        <p:spPr>
          <a:xfrm>
            <a:off x="5212080" y="2103120"/>
            <a:ext cx="182880" cy="274320"/>
          </a:xfrm>
          <a:custGeom>
            <a:avLst/>
            <a:gdLst/>
            <a:ahLst/>
            <a:cxnLst/>
            <a:rect l="l" t="t" r="r" b="b"/>
            <a:pathLst>
              <a:path w="153" h="132">
                <a:moveTo>
                  <a:pt x="123" y="39"/>
                </a:moveTo>
                <a:cubicBezTo>
                  <a:pt x="116" y="26"/>
                  <a:pt x="113" y="13"/>
                  <a:pt x="114" y="0"/>
                </a:cubicBezTo>
                <a:cubicBezTo>
                  <a:pt x="103" y="7"/>
                  <a:pt x="90" y="11"/>
                  <a:pt x="76" y="11"/>
                </a:cubicBezTo>
                <a:cubicBezTo>
                  <a:pt x="62" y="11"/>
                  <a:pt x="49" y="7"/>
                  <a:pt x="38" y="0"/>
                </a:cubicBezTo>
                <a:cubicBezTo>
                  <a:pt x="37" y="0"/>
                  <a:pt x="37" y="0"/>
                  <a:pt x="37" y="0"/>
                </a:cubicBezTo>
                <a:cubicBezTo>
                  <a:pt x="38" y="13"/>
                  <a:pt x="35" y="27"/>
                  <a:pt x="28" y="39"/>
                </a:cubicBezTo>
                <a:cubicBezTo>
                  <a:pt x="22" y="51"/>
                  <a:pt x="11" y="60"/>
                  <a:pt x="0" y="66"/>
                </a:cubicBezTo>
                <a:cubicBezTo>
                  <a:pt x="0" y="66"/>
                  <a:pt x="0" y="66"/>
                  <a:pt x="0" y="66"/>
                </a:cubicBezTo>
                <a:cubicBezTo>
                  <a:pt x="0" y="67"/>
                  <a:pt x="0" y="67"/>
                  <a:pt x="0" y="67"/>
                </a:cubicBezTo>
                <a:cubicBezTo>
                  <a:pt x="12" y="73"/>
                  <a:pt x="22" y="82"/>
                  <a:pt x="28" y="93"/>
                </a:cubicBezTo>
                <a:cubicBezTo>
                  <a:pt x="35" y="105"/>
                  <a:pt x="38" y="119"/>
                  <a:pt x="38" y="131"/>
                </a:cubicBezTo>
                <a:cubicBezTo>
                  <a:pt x="38" y="132"/>
                  <a:pt x="38" y="132"/>
                  <a:pt x="38" y="132"/>
                </a:cubicBezTo>
                <a:cubicBezTo>
                  <a:pt x="38" y="132"/>
                  <a:pt x="38" y="132"/>
                  <a:pt x="38" y="132"/>
                </a:cubicBezTo>
                <a:cubicBezTo>
                  <a:pt x="49" y="125"/>
                  <a:pt x="62" y="121"/>
                  <a:pt x="76" y="121"/>
                </a:cubicBezTo>
                <a:cubicBezTo>
                  <a:pt x="90" y="121"/>
                  <a:pt x="103" y="125"/>
                  <a:pt x="114" y="132"/>
                </a:cubicBezTo>
                <a:cubicBezTo>
                  <a:pt x="114" y="132"/>
                  <a:pt x="114" y="132"/>
                  <a:pt x="114" y="132"/>
                </a:cubicBezTo>
                <a:cubicBezTo>
                  <a:pt x="113" y="119"/>
                  <a:pt x="116" y="106"/>
                  <a:pt x="123" y="93"/>
                </a:cubicBezTo>
                <a:cubicBezTo>
                  <a:pt x="130" y="81"/>
                  <a:pt x="141" y="72"/>
                  <a:pt x="153" y="66"/>
                </a:cubicBezTo>
                <a:cubicBezTo>
                  <a:pt x="153" y="66"/>
                  <a:pt x="153" y="66"/>
                  <a:pt x="153" y="66"/>
                </a:cubicBezTo>
                <a:cubicBezTo>
                  <a:pt x="141" y="60"/>
                  <a:pt x="130" y="51"/>
                  <a:pt x="123" y="39"/>
                </a:cubicBezTo>
                <a:close/>
              </a:path>
            </a:pathLst>
          </a:custGeom>
          <a:solidFill>
            <a:srgbClr val="EEEEEE"/>
          </a:solidFill>
          <a:ln>
            <a:solidFill>
              <a:srgbClr val="EEEEEE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42" name="CustomShape 6"/>
          <p:cNvSpPr/>
          <p:nvPr/>
        </p:nvSpPr>
        <p:spPr>
          <a:xfrm>
            <a:off x="4663440" y="2286000"/>
            <a:ext cx="182880" cy="274320"/>
          </a:xfrm>
          <a:custGeom>
            <a:avLst/>
            <a:gdLst/>
            <a:ahLst/>
            <a:cxnLst/>
            <a:rect l="l" t="t" r="r" b="b"/>
            <a:pathLst>
              <a:path w="153" h="132">
                <a:moveTo>
                  <a:pt x="123" y="39"/>
                </a:moveTo>
                <a:cubicBezTo>
                  <a:pt x="116" y="26"/>
                  <a:pt x="113" y="13"/>
                  <a:pt x="114" y="0"/>
                </a:cubicBezTo>
                <a:cubicBezTo>
                  <a:pt x="103" y="7"/>
                  <a:pt x="90" y="11"/>
                  <a:pt x="76" y="11"/>
                </a:cubicBezTo>
                <a:cubicBezTo>
                  <a:pt x="62" y="11"/>
                  <a:pt x="49" y="7"/>
                  <a:pt x="38" y="0"/>
                </a:cubicBezTo>
                <a:cubicBezTo>
                  <a:pt x="37" y="0"/>
                  <a:pt x="37" y="0"/>
                  <a:pt x="37" y="0"/>
                </a:cubicBezTo>
                <a:cubicBezTo>
                  <a:pt x="38" y="13"/>
                  <a:pt x="35" y="27"/>
                  <a:pt x="28" y="39"/>
                </a:cubicBezTo>
                <a:cubicBezTo>
                  <a:pt x="22" y="51"/>
                  <a:pt x="11" y="60"/>
                  <a:pt x="0" y="66"/>
                </a:cubicBezTo>
                <a:cubicBezTo>
                  <a:pt x="0" y="66"/>
                  <a:pt x="0" y="66"/>
                  <a:pt x="0" y="66"/>
                </a:cubicBezTo>
                <a:cubicBezTo>
                  <a:pt x="0" y="67"/>
                  <a:pt x="0" y="67"/>
                  <a:pt x="0" y="67"/>
                </a:cubicBezTo>
                <a:cubicBezTo>
                  <a:pt x="12" y="73"/>
                  <a:pt x="22" y="82"/>
                  <a:pt x="28" y="93"/>
                </a:cubicBezTo>
                <a:cubicBezTo>
                  <a:pt x="35" y="105"/>
                  <a:pt x="38" y="119"/>
                  <a:pt x="38" y="131"/>
                </a:cubicBezTo>
                <a:cubicBezTo>
                  <a:pt x="38" y="132"/>
                  <a:pt x="38" y="132"/>
                  <a:pt x="38" y="132"/>
                </a:cubicBezTo>
                <a:cubicBezTo>
                  <a:pt x="38" y="132"/>
                  <a:pt x="38" y="132"/>
                  <a:pt x="38" y="132"/>
                </a:cubicBezTo>
                <a:cubicBezTo>
                  <a:pt x="49" y="125"/>
                  <a:pt x="62" y="121"/>
                  <a:pt x="76" y="121"/>
                </a:cubicBezTo>
                <a:cubicBezTo>
                  <a:pt x="90" y="121"/>
                  <a:pt x="103" y="125"/>
                  <a:pt x="114" y="132"/>
                </a:cubicBezTo>
                <a:cubicBezTo>
                  <a:pt x="114" y="132"/>
                  <a:pt x="114" y="132"/>
                  <a:pt x="114" y="132"/>
                </a:cubicBezTo>
                <a:cubicBezTo>
                  <a:pt x="113" y="119"/>
                  <a:pt x="116" y="106"/>
                  <a:pt x="123" y="93"/>
                </a:cubicBezTo>
                <a:cubicBezTo>
                  <a:pt x="130" y="81"/>
                  <a:pt x="141" y="72"/>
                  <a:pt x="153" y="66"/>
                </a:cubicBezTo>
                <a:cubicBezTo>
                  <a:pt x="153" y="66"/>
                  <a:pt x="153" y="66"/>
                  <a:pt x="153" y="66"/>
                </a:cubicBezTo>
                <a:cubicBezTo>
                  <a:pt x="141" y="60"/>
                  <a:pt x="130" y="51"/>
                  <a:pt x="123" y="39"/>
                </a:cubicBezTo>
                <a:close/>
              </a:path>
            </a:pathLst>
          </a:custGeom>
          <a:solidFill>
            <a:srgbClr val="EEEEEE"/>
          </a:solidFill>
          <a:ln>
            <a:solidFill>
              <a:srgbClr val="EEEEEE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43" name="CustomShape 7"/>
          <p:cNvSpPr/>
          <p:nvPr/>
        </p:nvSpPr>
        <p:spPr>
          <a:xfrm>
            <a:off x="5029200" y="2377440"/>
            <a:ext cx="182880" cy="274320"/>
          </a:xfrm>
          <a:custGeom>
            <a:avLst/>
            <a:gdLst/>
            <a:ahLst/>
            <a:cxnLst/>
            <a:rect l="l" t="t" r="r" b="b"/>
            <a:pathLst>
              <a:path w="153" h="132">
                <a:moveTo>
                  <a:pt x="123" y="39"/>
                </a:moveTo>
                <a:cubicBezTo>
                  <a:pt x="116" y="26"/>
                  <a:pt x="113" y="13"/>
                  <a:pt x="114" y="0"/>
                </a:cubicBezTo>
                <a:cubicBezTo>
                  <a:pt x="103" y="7"/>
                  <a:pt x="90" y="11"/>
                  <a:pt x="76" y="11"/>
                </a:cubicBezTo>
                <a:cubicBezTo>
                  <a:pt x="62" y="11"/>
                  <a:pt x="49" y="7"/>
                  <a:pt x="38" y="0"/>
                </a:cubicBezTo>
                <a:cubicBezTo>
                  <a:pt x="37" y="0"/>
                  <a:pt x="37" y="0"/>
                  <a:pt x="37" y="0"/>
                </a:cubicBezTo>
                <a:cubicBezTo>
                  <a:pt x="38" y="13"/>
                  <a:pt x="35" y="27"/>
                  <a:pt x="28" y="39"/>
                </a:cubicBezTo>
                <a:cubicBezTo>
                  <a:pt x="22" y="51"/>
                  <a:pt x="11" y="60"/>
                  <a:pt x="0" y="66"/>
                </a:cubicBezTo>
                <a:cubicBezTo>
                  <a:pt x="0" y="66"/>
                  <a:pt x="0" y="66"/>
                  <a:pt x="0" y="66"/>
                </a:cubicBezTo>
                <a:cubicBezTo>
                  <a:pt x="0" y="67"/>
                  <a:pt x="0" y="67"/>
                  <a:pt x="0" y="67"/>
                </a:cubicBezTo>
                <a:cubicBezTo>
                  <a:pt x="12" y="73"/>
                  <a:pt x="22" y="82"/>
                  <a:pt x="28" y="93"/>
                </a:cubicBezTo>
                <a:cubicBezTo>
                  <a:pt x="35" y="105"/>
                  <a:pt x="38" y="119"/>
                  <a:pt x="38" y="131"/>
                </a:cubicBezTo>
                <a:cubicBezTo>
                  <a:pt x="38" y="132"/>
                  <a:pt x="38" y="132"/>
                  <a:pt x="38" y="132"/>
                </a:cubicBezTo>
                <a:cubicBezTo>
                  <a:pt x="38" y="132"/>
                  <a:pt x="38" y="132"/>
                  <a:pt x="38" y="132"/>
                </a:cubicBezTo>
                <a:cubicBezTo>
                  <a:pt x="49" y="125"/>
                  <a:pt x="62" y="121"/>
                  <a:pt x="76" y="121"/>
                </a:cubicBezTo>
                <a:cubicBezTo>
                  <a:pt x="90" y="121"/>
                  <a:pt x="103" y="125"/>
                  <a:pt x="114" y="132"/>
                </a:cubicBezTo>
                <a:cubicBezTo>
                  <a:pt x="114" y="132"/>
                  <a:pt x="114" y="132"/>
                  <a:pt x="114" y="132"/>
                </a:cubicBezTo>
                <a:cubicBezTo>
                  <a:pt x="113" y="119"/>
                  <a:pt x="116" y="106"/>
                  <a:pt x="123" y="93"/>
                </a:cubicBezTo>
                <a:cubicBezTo>
                  <a:pt x="130" y="81"/>
                  <a:pt x="141" y="72"/>
                  <a:pt x="153" y="66"/>
                </a:cubicBezTo>
                <a:cubicBezTo>
                  <a:pt x="153" y="66"/>
                  <a:pt x="153" y="66"/>
                  <a:pt x="153" y="66"/>
                </a:cubicBezTo>
                <a:cubicBezTo>
                  <a:pt x="141" y="60"/>
                  <a:pt x="130" y="51"/>
                  <a:pt x="123" y="39"/>
                </a:cubicBezTo>
                <a:close/>
              </a:path>
            </a:pathLst>
          </a:custGeom>
          <a:solidFill>
            <a:srgbClr val="EEEEEE"/>
          </a:solidFill>
          <a:ln>
            <a:solidFill>
              <a:srgbClr val="EEEEEE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44" name="TextShape 8"/>
          <p:cNvSpPr txBox="1"/>
          <p:nvPr/>
        </p:nvSpPr>
        <p:spPr>
          <a:xfrm>
            <a:off x="1844640" y="1920240"/>
            <a:ext cx="1995840" cy="34632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r>
              <a:rPr lang="en-US" sz="1600" spc="-1" dirty="0">
                <a:latin typeface="Arial"/>
              </a:rPr>
              <a:t>(2) Flow of the ice</a:t>
            </a:r>
            <a:endParaRPr sz="1600" dirty="0"/>
          </a:p>
        </p:txBody>
      </p:sp>
      <p:sp>
        <p:nvSpPr>
          <p:cNvPr id="245" name="Line 9"/>
          <p:cNvSpPr/>
          <p:nvPr/>
        </p:nvSpPr>
        <p:spPr>
          <a:xfrm>
            <a:off x="3291840" y="2266560"/>
            <a:ext cx="1097280" cy="1573920"/>
          </a:xfrm>
          <a:prstGeom prst="line">
            <a:avLst/>
          </a:prstGeom>
          <a:ln>
            <a:solidFill>
              <a:srgbClr val="000000"/>
            </a:solidFill>
            <a:tailEnd type="triangl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46" name="TextShape 10"/>
          <p:cNvSpPr txBox="1"/>
          <p:nvPr/>
        </p:nvSpPr>
        <p:spPr>
          <a:xfrm>
            <a:off x="6492240" y="3017520"/>
            <a:ext cx="2565720" cy="85824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r>
              <a:rPr lang="en-US" sz="1600" spc="-1" dirty="0">
                <a:latin typeface="+mj-lt"/>
              </a:rPr>
              <a:t>(3) Ocean-ice interface:</a:t>
            </a:r>
            <a:endParaRPr sz="1600" dirty="0">
              <a:latin typeface="+mj-lt"/>
            </a:endParaRPr>
          </a:p>
          <a:p>
            <a:r>
              <a:rPr lang="en-US" sz="1600" spc="-1" dirty="0">
                <a:latin typeface="+mj-lt"/>
              </a:rPr>
              <a:t>floating ice, melt rates,</a:t>
            </a:r>
            <a:endParaRPr sz="1600" dirty="0">
              <a:latin typeface="+mj-lt"/>
            </a:endParaRPr>
          </a:p>
          <a:p>
            <a:r>
              <a:rPr lang="en-US" sz="1600" spc="-1" dirty="0">
                <a:latin typeface="+mj-lt"/>
              </a:rPr>
              <a:t>calving</a:t>
            </a:r>
            <a:endParaRPr sz="1600" dirty="0">
              <a:latin typeface="+mj-lt"/>
            </a:endParaRPr>
          </a:p>
        </p:txBody>
      </p:sp>
      <p:sp>
        <p:nvSpPr>
          <p:cNvPr id="247" name="TextShape 11"/>
          <p:cNvSpPr txBox="1"/>
          <p:nvPr/>
        </p:nvSpPr>
        <p:spPr>
          <a:xfrm>
            <a:off x="281880" y="6164640"/>
            <a:ext cx="8039880" cy="6022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lIns="90000" tIns="45000" rIns="90000" bIns="45000"/>
          <a:lstStyle/>
          <a:p>
            <a:r>
              <a:rPr lang="en-US" sz="1800" spc="-1">
                <a:latin typeface="Arial"/>
              </a:rPr>
              <a:t>Chapter 3 in Goosse, </a:t>
            </a:r>
            <a:r>
              <a:rPr lang="en-US" sz="180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 Unicode MS"/>
              </a:rPr>
              <a:t>Introduction to climate dynamics and climate modelling 
http://www.climate.be/textbook </a:t>
            </a:r>
            <a:r>
              <a:rPr lang="en-US" sz="1800" spc="-1">
                <a:latin typeface="Arial"/>
              </a:rPr>
              <a:t> 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TextShape 1"/>
          <p:cNvSpPr txBox="1"/>
          <p:nvPr/>
        </p:nvSpPr>
        <p:spPr>
          <a:xfrm>
            <a:off x="612720" y="228600"/>
            <a:ext cx="8152560" cy="9900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/>
          <a:p>
            <a:pPr algn="ctr"/>
            <a:r>
              <a:rPr lang="en-US" sz="4400" spc="-1" dirty="0" smtClean="0">
                <a:latin typeface="Arial"/>
              </a:rPr>
              <a:t>GCMs</a:t>
            </a:r>
            <a:endParaRPr dirty="0"/>
          </a:p>
        </p:txBody>
      </p:sp>
      <p:sp>
        <p:nvSpPr>
          <p:cNvPr id="225" name="TextShape 2"/>
          <p:cNvSpPr txBox="1"/>
          <p:nvPr/>
        </p:nvSpPr>
        <p:spPr>
          <a:xfrm>
            <a:off x="612720" y="1600200"/>
            <a:ext cx="8152560" cy="449496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/>
          <a:p>
            <a:pPr marL="432000" indent="-324000"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en-US" spc="-1" dirty="0" smtClean="0">
                <a:latin typeface="+mj-lt"/>
              </a:rPr>
              <a:t>Atmosphere and Ocean models have to solve two different type of problems: </a:t>
            </a:r>
          </a:p>
          <a:p>
            <a:pPr marL="432000" indent="-324000">
              <a:buClr>
                <a:srgbClr val="FFFFFF"/>
              </a:buClr>
              <a:buSzPct val="45000"/>
              <a:buFont typeface="Wingdings" charset="2"/>
              <a:buChar char=""/>
            </a:pPr>
            <a:endParaRPr dirty="0">
              <a:latin typeface="+mj-lt"/>
            </a:endParaRPr>
          </a:p>
          <a:p>
            <a:pPr marL="864000" lvl="1" indent="-324000"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lang="en-US" sz="1600" b="1" spc="-1" dirty="0">
                <a:latin typeface="+mj-lt"/>
              </a:rPr>
              <a:t>Dynamical </a:t>
            </a:r>
            <a:r>
              <a:rPr lang="en-US" sz="1600" b="1" spc="-1" dirty="0" smtClean="0">
                <a:latin typeface="+mj-lt"/>
              </a:rPr>
              <a:t>processes:</a:t>
            </a:r>
            <a:endParaRPr sz="1600" b="1" dirty="0">
              <a:latin typeface="+mj-lt"/>
            </a:endParaRPr>
          </a:p>
          <a:p>
            <a:pPr marL="1296000" lvl="2" indent="-288000"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en-US" sz="1600" spc="-1" dirty="0">
                <a:latin typeface="+mj-lt"/>
              </a:rPr>
              <a:t>The dynamic behavior of the fluid (atmosphere, or ocean): winds / currents, wave propagation, </a:t>
            </a:r>
            <a:r>
              <a:rPr lang="en-US" sz="1600" spc="-1" dirty="0" err="1">
                <a:latin typeface="+mj-lt"/>
              </a:rPr>
              <a:t>advective</a:t>
            </a:r>
            <a:r>
              <a:rPr lang="en-US" sz="1600" spc="-1" dirty="0">
                <a:latin typeface="+mj-lt"/>
              </a:rPr>
              <a:t> processes; governed by fundamental physical laws (momentum, thermodynamics)</a:t>
            </a:r>
            <a:endParaRPr sz="1600" dirty="0">
              <a:latin typeface="+mj-lt"/>
            </a:endParaRPr>
          </a:p>
          <a:p>
            <a:pPr marL="1296000" lvl="2" indent="-288000"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en-US" sz="1600" spc="-1" dirty="0">
                <a:latin typeface="+mj-lt"/>
              </a:rPr>
              <a:t>Grid resolution and time step scheme resolve the most important aspects of the fluid </a:t>
            </a:r>
            <a:r>
              <a:rPr lang="en-US" sz="1600" spc="-1" dirty="0" smtClean="0">
                <a:latin typeface="+mj-lt"/>
              </a:rPr>
              <a:t>dynamics</a:t>
            </a:r>
            <a:br>
              <a:rPr lang="en-US" sz="1600" spc="-1" dirty="0" smtClean="0">
                <a:latin typeface="+mj-lt"/>
              </a:rPr>
            </a:br>
            <a:endParaRPr sz="1600" dirty="0">
              <a:latin typeface="+mj-lt"/>
            </a:endParaRPr>
          </a:p>
          <a:p>
            <a:pPr marL="864000" lvl="1" indent="-324000"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lang="en-US" sz="1600" b="1" spc="-1" dirty="0">
                <a:latin typeface="+mj-lt"/>
              </a:rPr>
              <a:t>Physical parameterizations</a:t>
            </a:r>
            <a:r>
              <a:rPr lang="en-US" sz="1600" b="1" spc="-1" dirty="0" smtClean="0">
                <a:latin typeface="+mj-lt"/>
              </a:rPr>
              <a:t>:</a:t>
            </a:r>
            <a:br>
              <a:rPr lang="en-US" sz="1600" b="1" spc="-1" dirty="0" smtClean="0">
                <a:latin typeface="+mj-lt"/>
              </a:rPr>
            </a:br>
            <a:endParaRPr sz="1600" b="1" dirty="0">
              <a:latin typeface="+mj-lt"/>
            </a:endParaRPr>
          </a:p>
          <a:p>
            <a:pPr marL="1296000" lvl="2" indent="-288000"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en-US" sz="1600" spc="-1" dirty="0">
                <a:solidFill>
                  <a:srgbClr val="000000"/>
                </a:solidFill>
                <a:latin typeface="+mj-lt"/>
              </a:rPr>
              <a:t>The method of incorporating </a:t>
            </a:r>
            <a:r>
              <a:rPr lang="en-US" sz="1600" spc="-1" dirty="0" smtClean="0">
                <a:solidFill>
                  <a:srgbClr val="000000"/>
                </a:solidFill>
                <a:latin typeface="+mj-lt"/>
              </a:rPr>
              <a:t>‘unresolved’ processes  that happen inside the grid boxes. </a:t>
            </a:r>
            <a:r>
              <a:rPr lang="en-US" sz="1600" spc="-1" dirty="0">
                <a:solidFill>
                  <a:srgbClr val="000000"/>
                </a:solidFill>
                <a:latin typeface="+mj-lt"/>
              </a:rPr>
              <a:t>T</a:t>
            </a:r>
            <a:r>
              <a:rPr lang="en-US" sz="1600" spc="-1" dirty="0" smtClean="0">
                <a:solidFill>
                  <a:srgbClr val="000000"/>
                </a:solidFill>
                <a:latin typeface="+mj-lt"/>
              </a:rPr>
              <a:t>hese fine-scale processes  are represented by some functions that depend on the modeled grid-averaged values (e.g. temperature, humidity)</a:t>
            </a:r>
            <a:r>
              <a:rPr lang="en-US" sz="1600" dirty="0" smtClean="0">
                <a:latin typeface="+mj-lt"/>
              </a:rPr>
              <a:t>. These equations are guided by both theory and </a:t>
            </a:r>
            <a:r>
              <a:rPr lang="en-US" sz="1600" spc="-1" dirty="0" smtClean="0">
                <a:solidFill>
                  <a:srgbClr val="000000"/>
                </a:solidFill>
                <a:latin typeface="+mj-lt"/>
              </a:rPr>
              <a:t>empirical </a:t>
            </a:r>
          </a:p>
          <a:p>
            <a:pPr marL="1296000" lvl="2" indent="-288000"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en-US" sz="1600" spc="-1" dirty="0" smtClean="0">
                <a:solidFill>
                  <a:srgbClr val="000000"/>
                </a:solidFill>
                <a:latin typeface="+mj-lt"/>
              </a:rPr>
              <a:t>(observations) studies.</a:t>
            </a:r>
          </a:p>
          <a:p>
            <a:pPr marL="1296000" lvl="2" indent="-288000">
              <a:buClr>
                <a:srgbClr val="FFFFFF"/>
              </a:buClr>
              <a:buSzPct val="45000"/>
              <a:buFont typeface="Wingdings" charset="2"/>
              <a:buChar char=""/>
            </a:pPr>
            <a:endParaRPr lang="en-US" sz="1600" spc="-1" dirty="0" smtClean="0">
              <a:solidFill>
                <a:srgbClr val="000000"/>
              </a:solidFill>
              <a:latin typeface="+mj-lt"/>
            </a:endParaRPr>
          </a:p>
          <a:p>
            <a:pPr marL="1296000" lvl="2" indent="-288000"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en-US" sz="1600" spc="-1" dirty="0" smtClean="0">
                <a:solidFill>
                  <a:srgbClr val="000000"/>
                </a:solidFill>
                <a:latin typeface="+mj-lt"/>
              </a:rPr>
              <a:t>For example different types of cumulus convection, and rain production have been developed for climate models.</a:t>
            </a:r>
            <a:endParaRPr sz="1600" dirty="0"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>
          <a:xfrm>
            <a:off x="2480553" y="1627832"/>
            <a:ext cx="6663447" cy="513224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/>
          </a:p>
        </p:txBody>
      </p:sp>
      <p:sp>
        <p:nvSpPr>
          <p:cNvPr id="224" name="TextShape 1"/>
          <p:cNvSpPr txBox="1"/>
          <p:nvPr/>
        </p:nvSpPr>
        <p:spPr>
          <a:xfrm>
            <a:off x="612720" y="228600"/>
            <a:ext cx="8152560" cy="9900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/>
          <a:p>
            <a:pPr algn="ctr"/>
            <a:r>
              <a:rPr lang="en-US" sz="3200" spc="-1" dirty="0" smtClean="0">
                <a:latin typeface="Arial"/>
              </a:rPr>
              <a:t>How to simulate historical and future climate trends with GCMs?</a:t>
            </a:r>
            <a:endParaRPr sz="3200" dirty="0"/>
          </a:p>
        </p:txBody>
      </p:sp>
      <p:pic>
        <p:nvPicPr>
          <p:cNvPr id="7" name="Picture 3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4238" y="2114483"/>
            <a:ext cx="2362200" cy="18288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39"/>
          <p:cNvSpPr txBox="1">
            <a:spLocks noChangeArrowheads="1"/>
          </p:cNvSpPr>
          <p:nvPr/>
        </p:nvSpPr>
        <p:spPr bwMode="auto">
          <a:xfrm>
            <a:off x="3323233" y="2754245"/>
            <a:ext cx="153118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/>
            <a:r>
              <a:rPr lang="en-US" altLang="en-US" sz="1800" b="1" dirty="0" smtClean="0"/>
              <a:t>Atmosphere</a:t>
            </a:r>
            <a:endParaRPr lang="en-US" altLang="en-US" sz="1800" b="1" dirty="0"/>
          </a:p>
        </p:txBody>
      </p:sp>
      <p:pic>
        <p:nvPicPr>
          <p:cNvPr id="10" name="Picture 4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3126" y="4629083"/>
            <a:ext cx="2373312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Box 43"/>
          <p:cNvSpPr txBox="1">
            <a:spLocks noChangeArrowheads="1"/>
          </p:cNvSpPr>
          <p:nvPr/>
        </p:nvSpPr>
        <p:spPr bwMode="auto">
          <a:xfrm>
            <a:off x="3642245" y="5086283"/>
            <a:ext cx="889987" cy="369332"/>
          </a:xfrm>
          <a:prstGeom prst="rect">
            <a:avLst/>
          </a:prstGeom>
          <a:solidFill>
            <a:schemeClr val="bg1">
              <a:alpha val="67842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/>
            <a:r>
              <a:rPr lang="en-US" altLang="en-US" sz="1800" b="1" dirty="0" smtClean="0"/>
              <a:t>Ocean</a:t>
            </a:r>
            <a:endParaRPr lang="en-US" altLang="en-US" sz="1800" b="1" dirty="0"/>
          </a:p>
        </p:txBody>
      </p:sp>
      <p:sp>
        <p:nvSpPr>
          <p:cNvPr id="12" name="Up-Down Arrow 11"/>
          <p:cNvSpPr>
            <a:spLocks noChangeArrowheads="1"/>
          </p:cNvSpPr>
          <p:nvPr/>
        </p:nvSpPr>
        <p:spPr bwMode="auto">
          <a:xfrm>
            <a:off x="4076126" y="3943283"/>
            <a:ext cx="228600" cy="685800"/>
          </a:xfrm>
          <a:prstGeom prst="upDownArrow">
            <a:avLst>
              <a:gd name="adj1" fmla="val 50000"/>
              <a:gd name="adj2" fmla="val 50000"/>
            </a:avLst>
          </a:prstGeom>
          <a:gradFill rotWithShape="1">
            <a:gsLst>
              <a:gs pos="0">
                <a:srgbClr val="DCFFA0"/>
              </a:gs>
              <a:gs pos="100000">
                <a:srgbClr val="A0CA4A"/>
              </a:gs>
            </a:gsLst>
            <a:lin ang="5400000"/>
          </a:gradFill>
          <a:ln w="9525">
            <a:solidFill>
              <a:srgbClr val="98B954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/>
            <a:endParaRPr lang="en-US" altLang="en-US" sz="1800" dirty="0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sp>
        <p:nvSpPr>
          <p:cNvPr id="13" name="TextBox 47"/>
          <p:cNvSpPr txBox="1">
            <a:spLocks noChangeArrowheads="1"/>
          </p:cNvSpPr>
          <p:nvPr/>
        </p:nvSpPr>
        <p:spPr bwMode="auto">
          <a:xfrm>
            <a:off x="3237926" y="4065520"/>
            <a:ext cx="197802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 sz="2000" dirty="0">
                <a:solidFill>
                  <a:schemeClr val="bg1"/>
                </a:solidFill>
              </a:rPr>
              <a:t>air-sea   fluxes</a:t>
            </a:r>
          </a:p>
        </p:txBody>
      </p:sp>
      <p:pic>
        <p:nvPicPr>
          <p:cNvPr id="14" name="Picture 4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0838" y="2138295"/>
            <a:ext cx="2373313" cy="1804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TextBox 49"/>
          <p:cNvSpPr txBox="1">
            <a:spLocks noChangeArrowheads="1"/>
          </p:cNvSpPr>
          <p:nvPr/>
        </p:nvSpPr>
        <p:spPr bwMode="auto">
          <a:xfrm>
            <a:off x="6680575" y="2778058"/>
            <a:ext cx="136018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/>
            <a:r>
              <a:rPr lang="en-US" altLang="en-US" sz="1800" b="1" dirty="0" smtClean="0">
                <a:solidFill>
                  <a:schemeClr val="bg1"/>
                </a:solidFill>
              </a:rPr>
              <a:t>Terrestrial </a:t>
            </a:r>
            <a:br>
              <a:rPr lang="en-US" altLang="en-US" sz="1800" b="1" dirty="0" smtClean="0">
                <a:solidFill>
                  <a:schemeClr val="bg1"/>
                </a:solidFill>
              </a:rPr>
            </a:br>
            <a:r>
              <a:rPr lang="en-US" altLang="en-US" sz="1800" b="1" dirty="0" smtClean="0">
                <a:solidFill>
                  <a:schemeClr val="bg1"/>
                </a:solidFill>
              </a:rPr>
              <a:t>vegetation</a:t>
            </a:r>
            <a:endParaRPr lang="en-US" altLang="en-US" sz="1800" b="1" dirty="0">
              <a:solidFill>
                <a:schemeClr val="bg1"/>
              </a:solidFill>
            </a:endParaRPr>
          </a:p>
        </p:txBody>
      </p:sp>
      <p:sp>
        <p:nvSpPr>
          <p:cNvPr id="16" name="Left-Right Arrow 15"/>
          <p:cNvSpPr>
            <a:spLocks noChangeArrowheads="1"/>
          </p:cNvSpPr>
          <p:nvPr/>
        </p:nvSpPr>
        <p:spPr bwMode="auto">
          <a:xfrm>
            <a:off x="5104826" y="2998720"/>
            <a:ext cx="1420812" cy="304800"/>
          </a:xfrm>
          <a:prstGeom prst="leftRightArrow">
            <a:avLst>
              <a:gd name="adj1" fmla="val 50000"/>
              <a:gd name="adj2" fmla="val 50003"/>
            </a:avLst>
          </a:prstGeom>
          <a:gradFill rotWithShape="1">
            <a:gsLst>
              <a:gs pos="0">
                <a:srgbClr val="DCFFA0"/>
              </a:gs>
              <a:gs pos="100000">
                <a:srgbClr val="A0CA4A"/>
              </a:gs>
            </a:gsLst>
            <a:lin ang="5400000"/>
          </a:gradFill>
          <a:ln w="9525">
            <a:solidFill>
              <a:srgbClr val="98B954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/>
            <a:endParaRPr lang="en-US" altLang="en-US" sz="1800" dirty="0">
              <a:solidFill>
                <a:srgbClr val="FFFFFF"/>
              </a:solidFill>
              <a:latin typeface="Calibri" panose="020F0502020204030204" pitchFamily="34" charset="0"/>
            </a:endParaRPr>
          </a:p>
          <a:p>
            <a:pPr algn="ctr" eaLnBrk="1" hangingPunct="1"/>
            <a:r>
              <a:rPr lang="en-US" altLang="en-US" sz="1800" dirty="0" smtClean="0">
                <a:solidFill>
                  <a:srgbClr val="FFFFFF"/>
                </a:solidFill>
                <a:latin typeface="Calibri" panose="020F0502020204030204" pitchFamily="34" charset="0"/>
              </a:rPr>
              <a:t>Air-Land fluxes</a:t>
            </a:r>
          </a:p>
          <a:p>
            <a:pPr algn="ctr" eaLnBrk="1" hangingPunct="1"/>
            <a:r>
              <a:rPr lang="en-US" altLang="en-US" sz="1800" dirty="0" smtClean="0">
                <a:solidFill>
                  <a:srgbClr val="FFFFFF"/>
                </a:solidFill>
                <a:latin typeface="Calibri" panose="020F0502020204030204" pitchFamily="34" charset="0"/>
              </a:rPr>
              <a:t>albedo</a:t>
            </a:r>
            <a:endParaRPr lang="en-US" altLang="en-US" sz="1800" dirty="0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grpSp>
        <p:nvGrpSpPr>
          <p:cNvPr id="17" name="Group 41"/>
          <p:cNvGrpSpPr>
            <a:grpSpLocks/>
          </p:cNvGrpSpPr>
          <p:nvPr/>
        </p:nvGrpSpPr>
        <p:grpSpPr bwMode="auto">
          <a:xfrm>
            <a:off x="5306438" y="3943283"/>
            <a:ext cx="3352673" cy="2538412"/>
            <a:chOff x="5715000" y="3992563"/>
            <a:chExt cx="3352673" cy="2538412"/>
          </a:xfrm>
        </p:grpSpPr>
        <p:pic>
          <p:nvPicPr>
            <p:cNvPr id="18" name="Picture 50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284" t="5688" r="11702" b="9280"/>
            <a:stretch>
              <a:fillRect/>
            </a:stretch>
          </p:blipFill>
          <p:spPr bwMode="auto">
            <a:xfrm>
              <a:off x="6653213" y="4702175"/>
              <a:ext cx="2349500" cy="1828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9" name="TextBox 51"/>
            <p:cNvSpPr txBox="1">
              <a:spLocks noChangeArrowheads="1"/>
            </p:cNvSpPr>
            <p:nvPr/>
          </p:nvSpPr>
          <p:spPr bwMode="auto">
            <a:xfrm>
              <a:off x="6664451" y="5253038"/>
              <a:ext cx="2403222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 eaLnBrk="1" hangingPunct="1"/>
              <a:r>
                <a:rPr lang="en-US" altLang="en-US" sz="1800" b="1" dirty="0" smtClean="0">
                  <a:solidFill>
                    <a:schemeClr val="bg1"/>
                  </a:solidFill>
                </a:rPr>
                <a:t>Marine </a:t>
              </a:r>
              <a:r>
                <a:rPr lang="en-US" altLang="en-US" sz="1800" b="1" dirty="0">
                  <a:solidFill>
                    <a:schemeClr val="bg1"/>
                  </a:solidFill>
                </a:rPr>
                <a:t>carbon cycle</a:t>
              </a:r>
            </a:p>
          </p:txBody>
        </p:sp>
        <p:sp>
          <p:nvSpPr>
            <p:cNvPr id="20" name="Up-Down Arrow 19"/>
            <p:cNvSpPr>
              <a:spLocks noChangeArrowheads="1"/>
            </p:cNvSpPr>
            <p:nvPr/>
          </p:nvSpPr>
          <p:spPr bwMode="auto">
            <a:xfrm>
              <a:off x="7772400" y="3992563"/>
              <a:ext cx="228600" cy="685800"/>
            </a:xfrm>
            <a:prstGeom prst="upDownArrow">
              <a:avLst>
                <a:gd name="adj1" fmla="val 50000"/>
                <a:gd name="adj2" fmla="val 50000"/>
              </a:avLst>
            </a:prstGeom>
            <a:gradFill rotWithShape="1">
              <a:gsLst>
                <a:gs pos="0">
                  <a:srgbClr val="DCFFA0"/>
                </a:gs>
                <a:gs pos="100000">
                  <a:srgbClr val="A0CA4A"/>
                </a:gs>
              </a:gsLst>
              <a:lin ang="5400000"/>
            </a:gradFill>
            <a:ln w="9525">
              <a:solidFill>
                <a:srgbClr val="98B954"/>
              </a:solidFill>
              <a:miter lim="800000"/>
              <a:headEnd/>
              <a:tailEnd/>
            </a:ln>
            <a:effectLst>
              <a:outerShdw blurRad="40000" dist="23000" dir="5400000" rotWithShape="0">
                <a:srgbClr val="808080">
                  <a:alpha val="34999"/>
                </a:srgbClr>
              </a:outerShdw>
            </a:effectLst>
          </p:spPr>
          <p:txBody>
            <a:bodyPr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 eaLnBrk="1" hangingPunct="1"/>
              <a:endParaRPr lang="en-US" altLang="en-US" sz="1800" dirty="0">
                <a:solidFill>
                  <a:srgbClr val="FFFFFF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21" name="TextBox 53"/>
            <p:cNvSpPr txBox="1">
              <a:spLocks noChangeArrowheads="1"/>
            </p:cNvSpPr>
            <p:nvPr/>
          </p:nvSpPr>
          <p:spPr bwMode="auto">
            <a:xfrm>
              <a:off x="7202488" y="4138613"/>
              <a:ext cx="1548262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r>
                <a:rPr lang="en-US" altLang="en-US" sz="2000">
                  <a:solidFill>
                    <a:schemeClr val="bg1"/>
                  </a:solidFill>
                </a:rPr>
                <a:t>CO</a:t>
              </a:r>
              <a:r>
                <a:rPr lang="en-US" altLang="en-US" sz="2000" baseline="-25000">
                  <a:solidFill>
                    <a:schemeClr val="bg1"/>
                  </a:solidFill>
                </a:rPr>
                <a:t>2</a:t>
              </a:r>
              <a:r>
                <a:rPr lang="en-US" altLang="en-US" sz="2000">
                  <a:solidFill>
                    <a:schemeClr val="bg1"/>
                  </a:solidFill>
                </a:rPr>
                <a:t>   fluxes</a:t>
              </a:r>
            </a:p>
          </p:txBody>
        </p:sp>
        <p:sp>
          <p:nvSpPr>
            <p:cNvPr id="22" name="Right Arrow 21"/>
            <p:cNvSpPr>
              <a:spLocks noChangeArrowheads="1"/>
            </p:cNvSpPr>
            <p:nvPr/>
          </p:nvSpPr>
          <p:spPr bwMode="auto">
            <a:xfrm>
              <a:off x="5715000" y="5464175"/>
              <a:ext cx="938213" cy="304800"/>
            </a:xfrm>
            <a:prstGeom prst="rightArrow">
              <a:avLst>
                <a:gd name="adj1" fmla="val 50000"/>
                <a:gd name="adj2" fmla="val 50005"/>
              </a:avLst>
            </a:prstGeom>
            <a:gradFill rotWithShape="1">
              <a:gsLst>
                <a:gs pos="0">
                  <a:srgbClr val="DCFFA0"/>
                </a:gs>
                <a:gs pos="100000">
                  <a:srgbClr val="A0CA4A"/>
                </a:gs>
              </a:gsLst>
              <a:lin ang="5400000"/>
            </a:gradFill>
            <a:ln w="9525">
              <a:solidFill>
                <a:srgbClr val="98B954"/>
              </a:solidFill>
              <a:miter lim="800000"/>
              <a:headEnd/>
              <a:tailEnd/>
            </a:ln>
            <a:effectLst>
              <a:outerShdw blurRad="40000" dist="23000" dir="5400000" rotWithShape="0">
                <a:srgbClr val="808080">
                  <a:alpha val="34999"/>
                </a:srgbClr>
              </a:outerShdw>
            </a:effectLst>
          </p:spPr>
          <p:txBody>
            <a:bodyPr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 eaLnBrk="1" hangingPunct="1"/>
              <a:endParaRPr lang="en-US" altLang="en-US" sz="1800">
                <a:solidFill>
                  <a:srgbClr val="FFFFFF"/>
                </a:solidFill>
                <a:latin typeface="Calibri" panose="020F0502020204030204" pitchFamily="34" charset="0"/>
              </a:endParaRPr>
            </a:p>
          </p:txBody>
        </p:sp>
      </p:grpSp>
      <p:sp>
        <p:nvSpPr>
          <p:cNvPr id="40" name="Rounded Rectangle 39"/>
          <p:cNvSpPr/>
          <p:nvPr/>
        </p:nvSpPr>
        <p:spPr>
          <a:xfrm>
            <a:off x="83344" y="5315217"/>
            <a:ext cx="2784695" cy="1444864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600" b="1" dirty="0" smtClean="0"/>
              <a:t>Boundary conditions:</a:t>
            </a:r>
          </a:p>
          <a:p>
            <a:r>
              <a:rPr lang="en-US" sz="1600" dirty="0" smtClean="0"/>
              <a:t>Constant conditions </a:t>
            </a:r>
            <a:br>
              <a:rPr lang="en-US" sz="1600" dirty="0" smtClean="0"/>
            </a:br>
            <a:r>
              <a:rPr lang="en-US" sz="1600" dirty="0" smtClean="0"/>
              <a:t>(</a:t>
            </a:r>
            <a:r>
              <a:rPr lang="en-US" sz="1600" dirty="0" err="1" smtClean="0"/>
              <a:t>e.g</a:t>
            </a:r>
            <a:r>
              <a:rPr lang="en-US" sz="1600" dirty="0" smtClean="0"/>
              <a:t> prescribed ice-sheets on land, solar constant</a:t>
            </a:r>
            <a:r>
              <a:rPr lang="en-US" sz="1600" dirty="0"/>
              <a:t>)</a:t>
            </a:r>
            <a:endParaRPr lang="en-US" sz="1600" dirty="0" smtClean="0"/>
          </a:p>
        </p:txBody>
      </p:sp>
      <p:sp>
        <p:nvSpPr>
          <p:cNvPr id="43" name="Rounded Rectangle 42"/>
          <p:cNvSpPr/>
          <p:nvPr/>
        </p:nvSpPr>
        <p:spPr>
          <a:xfrm>
            <a:off x="1" y="1627833"/>
            <a:ext cx="2879278" cy="3687383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 smtClean="0"/>
          </a:p>
          <a:p>
            <a:r>
              <a:rPr lang="en-US" sz="1600" b="1" dirty="0" smtClean="0"/>
              <a:t>Forcing:</a:t>
            </a:r>
            <a:br>
              <a:rPr lang="en-US" sz="1600" b="1" dirty="0" smtClean="0"/>
            </a:br>
            <a:r>
              <a:rPr lang="en-US" sz="1600" b="1" dirty="0" smtClean="0"/>
              <a:t/>
            </a:r>
            <a:br>
              <a:rPr lang="en-US" sz="1600" b="1" dirty="0" smtClean="0"/>
            </a:br>
            <a:r>
              <a:rPr lang="en-US" sz="1600" dirty="0" smtClean="0"/>
              <a:t>External factors with impact on the climate, which can change with time during the climate simulation:</a:t>
            </a:r>
          </a:p>
          <a:p>
            <a:r>
              <a:rPr lang="en-US" sz="1600" dirty="0" smtClean="0"/>
              <a:t>Anthropogenic or natural: </a:t>
            </a:r>
          </a:p>
          <a:p>
            <a:r>
              <a:rPr lang="en-US" sz="1600" dirty="0"/>
              <a:t>G</a:t>
            </a:r>
            <a:r>
              <a:rPr lang="en-US" sz="1600" dirty="0" smtClean="0"/>
              <a:t>reenhouse gas concentrations, aerosols</a:t>
            </a:r>
          </a:p>
          <a:p>
            <a:r>
              <a:rPr lang="en-US" sz="1600" dirty="0" smtClean="0"/>
              <a:t>Human-induced land cover change</a:t>
            </a:r>
          </a:p>
          <a:p>
            <a:r>
              <a:rPr lang="en-US" sz="1600" dirty="0" smtClean="0"/>
              <a:t>Volcanic eruptions </a:t>
            </a:r>
          </a:p>
          <a:p>
            <a:r>
              <a:rPr lang="en-US" sz="1600" dirty="0" smtClean="0"/>
              <a:t>Solar cycle</a:t>
            </a:r>
            <a:endParaRPr lang="en-US" dirty="0" smtClean="0"/>
          </a:p>
          <a:p>
            <a:pPr algn="ctr"/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4427191" y="1670370"/>
            <a:ext cx="31983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Climate model components</a:t>
            </a:r>
            <a:endParaRPr lang="en-US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55608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 animBg="1"/>
      <p:bldP spid="43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TextShape 1"/>
          <p:cNvSpPr txBox="1"/>
          <p:nvPr/>
        </p:nvSpPr>
        <p:spPr>
          <a:xfrm>
            <a:off x="612720" y="228600"/>
            <a:ext cx="8152560" cy="9900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/>
          <a:p>
            <a:pPr algn="ctr"/>
            <a:r>
              <a:rPr lang="en-US" sz="2800" spc="-1" dirty="0">
                <a:latin typeface="Arial"/>
              </a:rPr>
              <a:t>Representative </a:t>
            </a:r>
            <a:r>
              <a:rPr lang="en-US" sz="2800" spc="-1" dirty="0" smtClean="0">
                <a:latin typeface="Arial"/>
              </a:rPr>
              <a:t>Concentration Pathways (RCPs)</a:t>
            </a:r>
            <a:endParaRPr dirty="0"/>
          </a:p>
        </p:txBody>
      </p:sp>
      <p:sp>
        <p:nvSpPr>
          <p:cNvPr id="249" name="TextShape 2"/>
          <p:cNvSpPr txBox="1"/>
          <p:nvPr/>
        </p:nvSpPr>
        <p:spPr>
          <a:xfrm>
            <a:off x="633046" y="1570055"/>
            <a:ext cx="8132234" cy="449496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/>
          <a:p>
            <a:r>
              <a:rPr lang="en-US" sz="3200" spc="-1" dirty="0">
                <a:latin typeface="Arial"/>
              </a:rPr>
              <a:t>“</a:t>
            </a:r>
            <a:r>
              <a:rPr lang="en-US" sz="2400" spc="-1" dirty="0">
                <a:latin typeface="+mj-lt"/>
              </a:rPr>
              <a:t>The goal of working with scenarios is not to predict the future but to better understand uncertainties </a:t>
            </a:r>
            <a:r>
              <a:rPr lang="en-US" sz="2400" spc="-1" dirty="0" smtClean="0">
                <a:latin typeface="+mj-lt"/>
              </a:rPr>
              <a:t>and alternative </a:t>
            </a:r>
            <a:r>
              <a:rPr lang="en-US" sz="2400" spc="-1" dirty="0">
                <a:latin typeface="+mj-lt"/>
              </a:rPr>
              <a:t>futures, in order to consider how robust different decisions or options may be under a wide range of possible futures”.</a:t>
            </a:r>
            <a:endParaRPr sz="2400" dirty="0">
              <a:latin typeface="+mj-lt"/>
            </a:endParaRPr>
          </a:p>
          <a:p>
            <a:r>
              <a:rPr lang="en-US" sz="2400" spc="-1" dirty="0">
                <a:latin typeface="+mj-lt"/>
              </a:rPr>
              <a:t>Source: IPCC Scenario Process for AR5</a:t>
            </a:r>
            <a:endParaRPr sz="2400" dirty="0">
              <a:latin typeface="+mj-lt"/>
            </a:endParaRPr>
          </a:p>
        </p:txBody>
      </p:sp>
      <p:sp>
        <p:nvSpPr>
          <p:cNvPr id="250" name="TextShape 3"/>
          <p:cNvSpPr txBox="1"/>
          <p:nvPr/>
        </p:nvSpPr>
        <p:spPr>
          <a:xfrm>
            <a:off x="505432" y="5890965"/>
            <a:ext cx="6983640" cy="85824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r>
              <a:rPr lang="en-US" sz="1800" spc="-1" dirty="0">
                <a:latin typeface="Arial"/>
              </a:rPr>
              <a:t>Note: a good introduction to RCPs is  </a:t>
            </a:r>
            <a:endParaRPr dirty="0"/>
          </a:p>
          <a:p>
            <a:r>
              <a:rPr lang="en-US" sz="1800" spc="-1" dirty="0">
                <a:latin typeface="Arial"/>
              </a:rPr>
              <a:t>“</a:t>
            </a:r>
            <a:r>
              <a:rPr lang="en-US" sz="1800" i="1" spc="-1" dirty="0">
                <a:latin typeface="Arial"/>
              </a:rPr>
              <a:t>The Beginner's Guide to Representative Concentration Pathways</a:t>
            </a:r>
            <a:r>
              <a:rPr lang="en-US" sz="1800" spc="-1" dirty="0">
                <a:latin typeface="Arial"/>
              </a:rPr>
              <a:t>” </a:t>
            </a:r>
            <a:endParaRPr dirty="0"/>
          </a:p>
          <a:p>
            <a:r>
              <a:rPr lang="en-US" sz="1800" spc="-1" dirty="0">
                <a:latin typeface="Arial"/>
              </a:rPr>
              <a:t>which you can find on:  http://www.skepticalscience.com/rcp.php </a:t>
            </a:r>
            <a:endParaRPr dirty="0"/>
          </a:p>
        </p:txBody>
      </p:sp>
      <p:cxnSp>
        <p:nvCxnSpPr>
          <p:cNvPr id="3" name="Straight Connector 2"/>
          <p:cNvCxnSpPr/>
          <p:nvPr/>
        </p:nvCxnSpPr>
        <p:spPr>
          <a:xfrm flipV="1">
            <a:off x="462224" y="5647174"/>
            <a:ext cx="8028633" cy="1004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TextShape 1"/>
          <p:cNvSpPr txBox="1"/>
          <p:nvPr/>
        </p:nvSpPr>
        <p:spPr>
          <a:xfrm>
            <a:off x="612720" y="98640"/>
            <a:ext cx="8152560" cy="125028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/>
          <a:p>
            <a:pPr algn="ctr"/>
            <a:r>
              <a:rPr lang="en-US" sz="3200" spc="-1" dirty="0">
                <a:latin typeface="Arial"/>
              </a:rPr>
              <a:t>Representative Concentration Pathways</a:t>
            </a:r>
            <a:endParaRPr sz="3200" dirty="0"/>
          </a:p>
        </p:txBody>
      </p:sp>
      <p:pic>
        <p:nvPicPr>
          <p:cNvPr id="252" name="Picture 251"/>
          <p:cNvPicPr/>
          <p:nvPr/>
        </p:nvPicPr>
        <p:blipFill>
          <a:blip r:embed="rId2"/>
          <a:stretch/>
        </p:blipFill>
        <p:spPr>
          <a:xfrm>
            <a:off x="308520" y="1796400"/>
            <a:ext cx="8611200" cy="3324240"/>
          </a:xfrm>
          <a:prstGeom prst="rect">
            <a:avLst/>
          </a:prstGeom>
          <a:ln>
            <a:noFill/>
          </a:ln>
        </p:spPr>
      </p:pic>
      <p:sp>
        <p:nvSpPr>
          <p:cNvPr id="253" name="TextShape 2"/>
          <p:cNvSpPr txBox="1"/>
          <p:nvPr/>
        </p:nvSpPr>
        <p:spPr>
          <a:xfrm>
            <a:off x="457200" y="5394960"/>
            <a:ext cx="7241400" cy="146304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r>
              <a:rPr lang="en-US" sz="1400" spc="-1" dirty="0" smtClean="0">
                <a:latin typeface="+mj-lt"/>
              </a:rPr>
              <a:t>Notes:</a:t>
            </a:r>
          </a:p>
          <a:p>
            <a:endParaRPr lang="en-US" sz="1400" spc="-1" dirty="0">
              <a:latin typeface="+mj-lt"/>
            </a:endParaRPr>
          </a:p>
          <a:p>
            <a:r>
              <a:rPr lang="en-US" sz="1400" spc="-1" dirty="0" smtClean="0">
                <a:latin typeface="+mj-lt"/>
              </a:rPr>
              <a:t>RCP</a:t>
            </a:r>
            <a:r>
              <a:rPr lang="en-US" sz="1400" spc="-1" dirty="0">
                <a:latin typeface="+mj-lt"/>
              </a:rPr>
              <a:t>#.# : The number indicates the radiative forcing by the year </a:t>
            </a:r>
            <a:r>
              <a:rPr lang="en-US" sz="1400" spc="-1" dirty="0" smtClean="0">
                <a:latin typeface="+mj-lt"/>
              </a:rPr>
              <a:t>2100 that is induced by all forcing factors (greenhouse gases, aerosols, land cover change). Positive numbers indicate a net energy gain for the Earth’s climate system.  </a:t>
            </a:r>
          </a:p>
          <a:p>
            <a:r>
              <a:rPr lang="en-US" sz="1400" spc="-1" dirty="0" smtClean="0">
                <a:latin typeface="+mj-lt"/>
              </a:rPr>
              <a:t>Note: SRES are earlier scenarios (</a:t>
            </a:r>
            <a:r>
              <a:rPr lang="sv-SE" sz="1400" dirty="0" smtClean="0">
                <a:latin typeface="+mj-lt"/>
              </a:rPr>
              <a:t>IPCC </a:t>
            </a:r>
            <a:r>
              <a:rPr lang="sv-SE" sz="1400" dirty="0">
                <a:latin typeface="+mj-lt"/>
              </a:rPr>
              <a:t>SPECIAL REPORT EMISSIONS </a:t>
            </a:r>
            <a:r>
              <a:rPr lang="sv-SE" sz="1400" dirty="0" smtClean="0">
                <a:latin typeface="+mj-lt"/>
              </a:rPr>
              <a:t>SCENARIOS</a:t>
            </a:r>
            <a:r>
              <a:rPr lang="sv-SE" sz="1400" dirty="0">
                <a:latin typeface="+mj-lt"/>
              </a:rPr>
              <a:t>)</a:t>
            </a:r>
          </a:p>
          <a:p>
            <a:endParaRPr sz="1600" dirty="0">
              <a:latin typeface="+mj-lt"/>
            </a:endParaRPr>
          </a:p>
          <a:p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TextShape 1"/>
          <p:cNvSpPr txBox="1"/>
          <p:nvPr/>
        </p:nvSpPr>
        <p:spPr>
          <a:xfrm>
            <a:off x="612720" y="228600"/>
            <a:ext cx="8152560" cy="9900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/>
          <a:p>
            <a:pPr algn="ctr"/>
            <a:r>
              <a:rPr lang="en-US" sz="3200" spc="-1">
                <a:latin typeface="Arial"/>
              </a:rPr>
              <a:t>Four pathways to represent a multitude of alternative future scenarios</a:t>
            </a:r>
            <a:endParaRPr/>
          </a:p>
        </p:txBody>
      </p:sp>
      <p:sp>
        <p:nvSpPr>
          <p:cNvPr id="255" name="TextShape 2"/>
          <p:cNvSpPr txBox="1"/>
          <p:nvPr/>
        </p:nvSpPr>
        <p:spPr>
          <a:xfrm>
            <a:off x="4790520" y="1600200"/>
            <a:ext cx="3978360" cy="449496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/>
          <a:p>
            <a:endParaRPr/>
          </a:p>
        </p:txBody>
      </p:sp>
      <p:pic>
        <p:nvPicPr>
          <p:cNvPr id="256" name="Picture 2"/>
          <p:cNvPicPr/>
          <p:nvPr/>
        </p:nvPicPr>
        <p:blipFill>
          <a:blip r:embed="rId2"/>
          <a:stretch/>
        </p:blipFill>
        <p:spPr>
          <a:xfrm>
            <a:off x="3036609" y="1645920"/>
            <a:ext cx="5943600" cy="4841640"/>
          </a:xfrm>
          <a:prstGeom prst="rect">
            <a:avLst/>
          </a:prstGeom>
          <a:ln>
            <a:noFill/>
          </a:ln>
        </p:spPr>
      </p:pic>
      <p:sp>
        <p:nvSpPr>
          <p:cNvPr id="257" name="TextShape 3"/>
          <p:cNvSpPr txBox="1"/>
          <p:nvPr/>
        </p:nvSpPr>
        <p:spPr>
          <a:xfrm>
            <a:off x="182880" y="3522411"/>
            <a:ext cx="2743200" cy="239400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r>
              <a:rPr lang="en-US" sz="1800" spc="-1" dirty="0">
                <a:latin typeface="Arial"/>
              </a:rPr>
              <a:t>In order to make </a:t>
            </a:r>
            <a:endParaRPr dirty="0"/>
          </a:p>
          <a:p>
            <a:r>
              <a:rPr lang="en-US" sz="1800" spc="-1" dirty="0">
                <a:latin typeface="Arial"/>
              </a:rPr>
              <a:t>climate model scenarios</a:t>
            </a:r>
            <a:endParaRPr dirty="0"/>
          </a:p>
          <a:p>
            <a:r>
              <a:rPr lang="en-US" sz="1800" spc="-1" dirty="0">
                <a:latin typeface="Arial"/>
              </a:rPr>
              <a:t>comparable and impacts </a:t>
            </a:r>
            <a:r>
              <a:rPr lang="en-US" sz="1800" spc="-1" dirty="0" smtClean="0">
                <a:latin typeface="Arial"/>
              </a:rPr>
              <a:t>studies</a:t>
            </a:r>
            <a:r>
              <a:rPr lang="en-US" dirty="0"/>
              <a:t> </a:t>
            </a:r>
            <a:r>
              <a:rPr lang="en-US" sz="1800" spc="-1" dirty="0" smtClean="0">
                <a:latin typeface="Arial"/>
              </a:rPr>
              <a:t>feasible</a:t>
            </a:r>
            <a:r>
              <a:rPr lang="en-US" sz="1800" spc="-1" dirty="0">
                <a:latin typeface="Arial"/>
              </a:rPr>
              <a:t>, four scenarios were selected that cover the wide range of scenarios.  </a:t>
            </a:r>
            <a:endParaRPr dirty="0"/>
          </a:p>
        </p:txBody>
      </p:sp>
      <p:sp>
        <p:nvSpPr>
          <p:cNvPr id="2" name="TextBox 1"/>
          <p:cNvSpPr txBox="1"/>
          <p:nvPr/>
        </p:nvSpPr>
        <p:spPr>
          <a:xfrm>
            <a:off x="120579" y="1656168"/>
            <a:ext cx="2868163" cy="1477328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dirty="0" smtClean="0"/>
              <a:t>Carbon dioxide emissions</a:t>
            </a:r>
          </a:p>
          <a:p>
            <a:r>
              <a:rPr lang="en-US" dirty="0"/>
              <a:t>a</a:t>
            </a:r>
            <a:r>
              <a:rPr lang="en-US" dirty="0" smtClean="0"/>
              <a:t>re the most important</a:t>
            </a:r>
          </a:p>
          <a:p>
            <a:r>
              <a:rPr lang="en-US" dirty="0"/>
              <a:t>a</a:t>
            </a:r>
            <a:r>
              <a:rPr lang="en-US" dirty="0" smtClean="0"/>
              <a:t>mong the greenhouse gas emissions now and in near future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TextShape 1"/>
          <p:cNvSpPr txBox="1"/>
          <p:nvPr/>
        </p:nvSpPr>
        <p:spPr>
          <a:xfrm>
            <a:off x="612720" y="228600"/>
            <a:ext cx="8152560" cy="9900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/>
          <a:p>
            <a:pPr algn="ctr"/>
            <a:r>
              <a:rPr lang="en-US" sz="2800" spc="-1" dirty="0">
                <a:latin typeface="Arial"/>
              </a:rPr>
              <a:t>Other greenhouse gas emissions in the four RCPs</a:t>
            </a:r>
            <a:endParaRPr dirty="0"/>
          </a:p>
        </p:txBody>
      </p:sp>
      <p:pic>
        <p:nvPicPr>
          <p:cNvPr id="2050" name="Picture 2" descr="http://www.chemistryland.com/CHM107Lab/Exp04_biodiesel/BiodieselLab/GreenhouseGase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7711" y="1635660"/>
            <a:ext cx="6722577" cy="50419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682910" y="1929284"/>
            <a:ext cx="65314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smtClean="0">
                <a:solidFill>
                  <a:schemeClr val="bg1"/>
                </a:solidFill>
                <a:latin typeface="+mj-lt"/>
              </a:rPr>
              <a:t>X</a:t>
            </a:r>
            <a:endParaRPr lang="en-US" sz="6000" dirty="0">
              <a:solidFill>
                <a:schemeClr val="bg1"/>
              </a:solidFill>
              <a:latin typeface="+mj-lt"/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381397" y="2522136"/>
            <a:ext cx="2954655" cy="2122084"/>
            <a:chOff x="381397" y="2522136"/>
            <a:chExt cx="2954655" cy="2122084"/>
          </a:xfrm>
        </p:grpSpPr>
        <p:cxnSp>
          <p:nvCxnSpPr>
            <p:cNvPr id="5" name="Straight Arrow Connector 4"/>
            <p:cNvCxnSpPr/>
            <p:nvPr/>
          </p:nvCxnSpPr>
          <p:spPr>
            <a:xfrm flipV="1">
              <a:off x="1728316" y="2522136"/>
              <a:ext cx="1075174" cy="1198755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accent4"/>
            </a:lnRef>
            <a:fillRef idx="0">
              <a:schemeClr val="accent4"/>
            </a:fillRef>
            <a:effectRef idx="2">
              <a:schemeClr val="accent4"/>
            </a:effectRef>
            <a:fontRef idx="minor">
              <a:schemeClr val="tx1"/>
            </a:fontRef>
          </p:style>
        </p:cxnSp>
        <p:sp>
          <p:nvSpPr>
            <p:cNvPr id="6" name="TextBox 5"/>
            <p:cNvSpPr txBox="1"/>
            <p:nvPr/>
          </p:nvSpPr>
          <p:spPr>
            <a:xfrm>
              <a:off x="381397" y="3720890"/>
              <a:ext cx="2954655" cy="923330"/>
            </a:xfrm>
            <a:prstGeom prst="rect">
              <a:avLst/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wrap="none" rtlCol="0">
              <a:spAutoFit/>
            </a:bodyPr>
            <a:lstStyle/>
            <a:p>
              <a:r>
                <a:rPr lang="en-US" dirty="0" smtClean="0"/>
                <a:t>Climate  models </a:t>
              </a:r>
              <a:r>
                <a:rPr lang="en-US" dirty="0"/>
                <a:t> </a:t>
              </a:r>
              <a:r>
                <a:rPr lang="en-US" dirty="0" smtClean="0"/>
                <a:t>simulate</a:t>
              </a:r>
            </a:p>
            <a:p>
              <a:r>
                <a:rPr lang="en-US" dirty="0"/>
                <a:t>w</a:t>
              </a:r>
              <a:r>
                <a:rPr lang="en-US" dirty="0" smtClean="0"/>
                <a:t>ater vapor concentrations</a:t>
              </a:r>
            </a:p>
            <a:p>
              <a:r>
                <a:rPr lang="en-US" dirty="0" smtClean="0"/>
                <a:t>=&gt; Not an external forcing</a:t>
              </a:r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1710060947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TextShape 1"/>
          <p:cNvSpPr txBox="1"/>
          <p:nvPr/>
        </p:nvSpPr>
        <p:spPr>
          <a:xfrm>
            <a:off x="612720" y="228600"/>
            <a:ext cx="8152560" cy="9900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/>
          <a:p>
            <a:pPr algn="ctr"/>
            <a:r>
              <a:rPr lang="en-US" sz="2800" spc="-1" dirty="0">
                <a:latin typeface="Arial"/>
              </a:rPr>
              <a:t>G</a:t>
            </a:r>
            <a:r>
              <a:rPr lang="en-US" sz="2800" spc="-1" dirty="0" smtClean="0">
                <a:latin typeface="Arial"/>
              </a:rPr>
              <a:t>reenhouse </a:t>
            </a:r>
            <a:r>
              <a:rPr lang="en-US" sz="2800" spc="-1" dirty="0">
                <a:latin typeface="Arial"/>
              </a:rPr>
              <a:t>gas emissions in the four RCPs</a:t>
            </a:r>
            <a:endParaRPr dirty="0"/>
          </a:p>
        </p:txBody>
      </p:sp>
      <p:pic>
        <p:nvPicPr>
          <p:cNvPr id="263" name="Picture 262"/>
          <p:cNvPicPr/>
          <p:nvPr/>
        </p:nvPicPr>
        <p:blipFill>
          <a:blip r:embed="rId2"/>
          <a:stretch/>
        </p:blipFill>
        <p:spPr>
          <a:xfrm>
            <a:off x="505325" y="1639376"/>
            <a:ext cx="8789040" cy="3884760"/>
          </a:xfrm>
          <a:prstGeom prst="rect">
            <a:avLst/>
          </a:prstGeom>
          <a:ln>
            <a:noFill/>
          </a:ln>
        </p:spPr>
      </p:pic>
      <p:sp>
        <p:nvSpPr>
          <p:cNvPr id="2" name="TextBox 1"/>
          <p:cNvSpPr txBox="1"/>
          <p:nvPr/>
        </p:nvSpPr>
        <p:spPr>
          <a:xfrm>
            <a:off x="842434" y="6310365"/>
            <a:ext cx="738535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Note: Other gases in the family of </a:t>
            </a:r>
            <a:r>
              <a:rPr lang="en-US" sz="1400" dirty="0" err="1" smtClean="0"/>
              <a:t>Halocarbones</a:t>
            </a:r>
            <a:r>
              <a:rPr lang="en-US" sz="1400" dirty="0" smtClean="0"/>
              <a:t> </a:t>
            </a:r>
            <a:r>
              <a:rPr lang="en-US" sz="1400" dirty="0"/>
              <a:t>and </a:t>
            </a:r>
            <a:r>
              <a:rPr lang="en-US" sz="1400" dirty="0" smtClean="0"/>
              <a:t>Chlorofluorocarbons are considered </a:t>
            </a:r>
            <a:endParaRPr lang="en-US" sz="1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/>
          </p:nvPr>
        </p:nvSpPr>
        <p:spPr>
          <a:xfrm>
            <a:off x="519978" y="3528332"/>
            <a:ext cx="8152560" cy="990000"/>
          </a:xfrm>
        </p:spPr>
        <p:txBody>
          <a:bodyPr/>
          <a:lstStyle/>
          <a:p>
            <a:pPr marL="432000" indent="-324000" algn="ctr">
              <a:buClr>
                <a:srgbClr val="FFFFFF"/>
              </a:buClr>
              <a:buSzPct val="45000"/>
              <a:buFont typeface="Wingdings" charset="2"/>
              <a:buChar char=""/>
            </a:pPr>
            <a:endParaRPr lang="en-US" spc="-1" dirty="0">
              <a:hlinkClick r:id="rId2"/>
            </a:endParaRPr>
          </a:p>
          <a:p>
            <a:pPr marL="432000" indent="-324000" algn="ctr"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en-US" sz="2400" spc="-1" dirty="0">
                <a:hlinkClick r:id="rId2"/>
              </a:rPr>
              <a:t>http://www.albany.edu/ir/onlineSIRF-FAQ.html</a:t>
            </a:r>
            <a:endParaRPr lang="en-US" sz="2400" spc="-1" dirty="0" smtClean="0">
              <a:hlinkClick r:id="rId2"/>
            </a:endParaRPr>
          </a:p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pc="-1" dirty="0"/>
              <a:t>SIRF course </a:t>
            </a:r>
            <a:r>
              <a:rPr lang="en-US" spc="-1" dirty="0" smtClean="0"/>
              <a:t>evaluation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612720" y="1887166"/>
            <a:ext cx="7967076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32000" indent="-324000" algn="ctr"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en-US" sz="2400" spc="-1" dirty="0"/>
              <a:t>Please take a moment and fill out an online course evaluation for this ATM306 </a:t>
            </a:r>
            <a:r>
              <a:rPr lang="en-US" sz="2400" spc="-1" dirty="0" smtClean="0"/>
              <a:t>course. </a:t>
            </a:r>
            <a:r>
              <a:rPr lang="en-US" sz="2400" spc="-1" dirty="0"/>
              <a:t>Thank you!</a:t>
            </a:r>
            <a:endParaRPr lang="en-US" sz="2400" dirty="0"/>
          </a:p>
          <a:p>
            <a:pPr marL="432000" indent="-324000" algn="ctr"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en-US" sz="2400" spc="-1" dirty="0"/>
              <a:t>The SIRF web page will be open </a:t>
            </a:r>
          </a:p>
          <a:p>
            <a:pPr marL="432000" indent="-324000" algn="ctr"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en-US" sz="2400" b="1" spc="-1" dirty="0">
                <a:solidFill>
                  <a:srgbClr val="0070C0"/>
                </a:solidFill>
              </a:rPr>
              <a:t>Nov 21</a:t>
            </a:r>
            <a:r>
              <a:rPr lang="en-US" sz="2400" b="1" spc="-1" baseline="30000" dirty="0">
                <a:solidFill>
                  <a:srgbClr val="0070C0"/>
                </a:solidFill>
              </a:rPr>
              <a:t>st</a:t>
            </a:r>
            <a:r>
              <a:rPr lang="en-US" sz="2400" b="1" spc="-1" dirty="0">
                <a:solidFill>
                  <a:srgbClr val="0070C0"/>
                </a:solidFill>
              </a:rPr>
              <a:t>- Dec 13</a:t>
            </a:r>
            <a:r>
              <a:rPr lang="en-US" sz="2400" b="1" spc="-1" baseline="30000" dirty="0">
                <a:solidFill>
                  <a:srgbClr val="0070C0"/>
                </a:solidFill>
              </a:rPr>
              <a:t>th</a:t>
            </a:r>
            <a:r>
              <a:rPr lang="en-US" sz="2400" b="1" spc="-1" dirty="0">
                <a:solidFill>
                  <a:srgbClr val="0070C0"/>
                </a:solidFill>
              </a:rPr>
              <a:t> </a:t>
            </a:r>
            <a:r>
              <a:rPr lang="en-US" sz="2400" spc="-1" dirty="0"/>
              <a:t>(reading day)</a:t>
            </a:r>
            <a:endParaRPr lang="en-US" sz="24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186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TextShape 1"/>
          <p:cNvSpPr txBox="1"/>
          <p:nvPr/>
        </p:nvSpPr>
        <p:spPr>
          <a:xfrm>
            <a:off x="612720" y="228600"/>
            <a:ext cx="8152560" cy="9900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/>
          <a:p>
            <a:pPr algn="ctr"/>
            <a:r>
              <a:rPr lang="en-US" sz="2800" spc="-1">
                <a:latin typeface="Arial"/>
              </a:rPr>
              <a:t>Air pollutants emissions in the four RCPs</a:t>
            </a:r>
            <a:endParaRPr/>
          </a:p>
        </p:txBody>
      </p:sp>
      <p:pic>
        <p:nvPicPr>
          <p:cNvPr id="265" name="Picture 264"/>
          <p:cNvPicPr/>
          <p:nvPr/>
        </p:nvPicPr>
        <p:blipFill>
          <a:blip r:embed="rId2"/>
          <a:stretch/>
        </p:blipFill>
        <p:spPr>
          <a:xfrm>
            <a:off x="11160" y="1404720"/>
            <a:ext cx="9143640" cy="4064400"/>
          </a:xfrm>
          <a:prstGeom prst="rect">
            <a:avLst/>
          </a:prstGeom>
          <a:ln>
            <a:noFill/>
          </a:ln>
        </p:spPr>
      </p:pic>
      <p:sp>
        <p:nvSpPr>
          <p:cNvPr id="2" name="TextBox 1"/>
          <p:cNvSpPr txBox="1"/>
          <p:nvPr/>
        </p:nvSpPr>
        <p:spPr>
          <a:xfrm>
            <a:off x="1024932" y="2200588"/>
            <a:ext cx="15440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</a:t>
            </a:r>
            <a:r>
              <a:rPr lang="en-US" dirty="0" smtClean="0"/>
              <a:t>ulfur </a:t>
            </a:r>
            <a:r>
              <a:rPr lang="en-US" dirty="0"/>
              <a:t>d</a:t>
            </a:r>
            <a:r>
              <a:rPr lang="en-US" dirty="0" smtClean="0"/>
              <a:t>ioxide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5416060" y="4341446"/>
            <a:ext cx="181331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n</a:t>
            </a:r>
            <a:r>
              <a:rPr lang="en-US" dirty="0" smtClean="0"/>
              <a:t>itrogen dioxide</a:t>
            </a:r>
          </a:p>
          <a:p>
            <a:r>
              <a:rPr lang="en-US" dirty="0" smtClean="0"/>
              <a:t>(nitric oxide)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TextShape 1"/>
          <p:cNvSpPr txBox="1"/>
          <p:nvPr/>
        </p:nvSpPr>
        <p:spPr>
          <a:xfrm>
            <a:off x="612720" y="228600"/>
            <a:ext cx="8152560" cy="9900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/>
          <a:p>
            <a:pPr algn="ctr"/>
            <a:r>
              <a:rPr lang="en-US" sz="4400" spc="-1">
                <a:latin typeface="Arial"/>
              </a:rPr>
              <a:t>CO</a:t>
            </a:r>
            <a:r>
              <a:rPr lang="en-US" sz="4400" spc="-1" baseline="-33000">
                <a:latin typeface="Arial"/>
              </a:rPr>
              <a:t>2</a:t>
            </a:r>
            <a:r>
              <a:rPr lang="en-US" sz="4400" spc="-1">
                <a:latin typeface="Arial"/>
              </a:rPr>
              <a:t> emissions 2000-2100 </a:t>
            </a:r>
            <a:endParaRPr/>
          </a:p>
        </p:txBody>
      </p:sp>
      <p:pic>
        <p:nvPicPr>
          <p:cNvPr id="259" name="Picture 2"/>
          <p:cNvPicPr/>
          <p:nvPr/>
        </p:nvPicPr>
        <p:blipFill>
          <a:blip r:embed="rId2"/>
          <a:stretch/>
        </p:blipFill>
        <p:spPr>
          <a:xfrm>
            <a:off x="4978800" y="1702800"/>
            <a:ext cx="4080960" cy="4287600"/>
          </a:xfrm>
          <a:prstGeom prst="rect">
            <a:avLst/>
          </a:prstGeom>
          <a:ln>
            <a:noFill/>
          </a:ln>
        </p:spPr>
      </p:pic>
      <p:sp>
        <p:nvSpPr>
          <p:cNvPr id="260" name="CustomShape 2"/>
          <p:cNvSpPr/>
          <p:nvPr/>
        </p:nvSpPr>
        <p:spPr>
          <a:xfrm>
            <a:off x="4857120" y="6279840"/>
            <a:ext cx="4378320" cy="3952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/>
          <a:lstStyle/>
          <a:p>
            <a:pPr>
              <a:lnSpc>
                <a:spcPct val="100000"/>
              </a:lnSpc>
            </a:pPr>
            <a:r>
              <a:rPr lang="en-US" sz="200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ＭＳ Ｐゴシック"/>
              </a:rPr>
              <a:t>Inman, Nature Climate Change, 2011</a:t>
            </a:r>
            <a:endParaRPr/>
          </a:p>
        </p:txBody>
      </p:sp>
      <p:sp>
        <p:nvSpPr>
          <p:cNvPr id="261" name="TextShape 3"/>
          <p:cNvSpPr txBox="1"/>
          <p:nvPr/>
        </p:nvSpPr>
        <p:spPr>
          <a:xfrm>
            <a:off x="25920" y="1645920"/>
            <a:ext cx="4952880" cy="431964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en-US" sz="20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ＭＳ Ｐゴシック"/>
              </a:rPr>
              <a:t>Figure shows annual CO</a:t>
            </a:r>
            <a:r>
              <a:rPr lang="en-US" sz="2000" strike="noStrike" spc="-1" baseline="-25000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ＭＳ Ｐゴシック"/>
              </a:rPr>
              <a:t>2</a:t>
            </a:r>
            <a:r>
              <a:rPr lang="en-US" sz="20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ＭＳ Ｐゴシック"/>
              </a:rPr>
              <a:t> emissions out to 2100 associated with each RCP</a:t>
            </a:r>
            <a:endParaRPr dirty="0"/>
          </a:p>
          <a:p>
            <a:pPr>
              <a:lnSpc>
                <a:spcPct val="100000"/>
              </a:lnSpc>
            </a:pPr>
            <a:endParaRPr dirty="0"/>
          </a:p>
          <a:p>
            <a:pPr>
              <a:lnSpc>
                <a:spcPct val="100000"/>
              </a:lnSpc>
            </a:pPr>
            <a:r>
              <a:rPr lang="en-US" sz="2000" b="1" strike="noStrike" spc="-1" dirty="0">
                <a:solidFill>
                  <a:srgbClr val="00B050"/>
                </a:solidFill>
                <a:uFill>
                  <a:solidFill>
                    <a:srgbClr val="FFFFFF"/>
                  </a:solidFill>
                </a:uFill>
                <a:latin typeface="Arial"/>
                <a:ea typeface="ＭＳ Ｐゴシック"/>
              </a:rPr>
              <a:t>RCP2.6</a:t>
            </a:r>
            <a:r>
              <a:rPr lang="en-US" sz="20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ＭＳ Ｐゴシック"/>
              </a:rPr>
              <a:t>: </a:t>
            </a:r>
            <a:r>
              <a:rPr lang="en-US" sz="200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ＭＳ Ｐゴシック"/>
              </a:rPr>
              <a:t>optimistic </a:t>
            </a:r>
            <a:r>
              <a:rPr lang="en-US" sz="20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ＭＳ Ｐゴシック"/>
              </a:rPr>
              <a:t>(complete phase-out of CO</a:t>
            </a:r>
            <a:r>
              <a:rPr lang="en-US" sz="2000" strike="noStrike" spc="-1" baseline="-25000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ＭＳ Ｐゴシック"/>
              </a:rPr>
              <a:t>2</a:t>
            </a:r>
            <a:r>
              <a:rPr lang="en-US" sz="20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ＭＳ Ｐゴシック"/>
              </a:rPr>
              <a:t> emissions by 2070 and negative flux of CO</a:t>
            </a:r>
            <a:r>
              <a:rPr lang="en-US" sz="2000" strike="noStrike" spc="-1" baseline="-25000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ＭＳ Ｐゴシック"/>
              </a:rPr>
              <a:t>2</a:t>
            </a:r>
            <a:r>
              <a:rPr lang="en-US" sz="20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ＭＳ Ｐゴシック"/>
              </a:rPr>
              <a:t> afterward (we would actively be pulling CO</a:t>
            </a:r>
            <a:r>
              <a:rPr lang="en-US" sz="2000" strike="noStrike" spc="-1" baseline="-25000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ＭＳ Ｐゴシック"/>
              </a:rPr>
              <a:t>2</a:t>
            </a:r>
            <a:r>
              <a:rPr lang="en-US" sz="20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ＭＳ Ｐゴシック"/>
              </a:rPr>
              <a:t> out of the air through mitigation) </a:t>
            </a:r>
            <a:endParaRPr dirty="0"/>
          </a:p>
          <a:p>
            <a:pPr>
              <a:lnSpc>
                <a:spcPct val="100000"/>
              </a:lnSpc>
            </a:pPr>
            <a:endParaRPr dirty="0"/>
          </a:p>
          <a:p>
            <a:pPr>
              <a:lnSpc>
                <a:spcPct val="100000"/>
              </a:lnSpc>
            </a:pPr>
            <a:r>
              <a:rPr lang="en-US" sz="2000" b="1" strike="noStrike" spc="-1" dirty="0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Arial"/>
                <a:ea typeface="ＭＳ Ｐゴシック"/>
              </a:rPr>
              <a:t>RCP8.5</a:t>
            </a:r>
            <a:r>
              <a:rPr lang="en-US" sz="20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ＭＳ Ｐゴシック"/>
              </a:rPr>
              <a:t> </a:t>
            </a:r>
            <a:r>
              <a:rPr lang="en-US" sz="200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ＭＳ Ｐゴシック"/>
              </a:rPr>
              <a:t>pessimistic</a:t>
            </a:r>
            <a:r>
              <a:rPr lang="en-US" sz="20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ＭＳ Ｐゴシック"/>
              </a:rPr>
              <a:t>: scenario where CO</a:t>
            </a:r>
            <a:r>
              <a:rPr lang="en-US" sz="2000" strike="noStrike" spc="-1" baseline="-25000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ＭＳ Ｐゴシック"/>
              </a:rPr>
              <a:t>2</a:t>
            </a:r>
            <a:r>
              <a:rPr lang="en-US" sz="20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ＭＳ Ｐゴシック"/>
              </a:rPr>
              <a:t> levels soar to &gt;1300 ppm by 2100 and continue to rise. </a:t>
            </a:r>
            <a:r>
              <a:rPr lang="en-US" sz="200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ＭＳ Ｐゴシック"/>
              </a:rPr>
              <a:t>Unrealistic (?) </a:t>
            </a:r>
            <a:r>
              <a:rPr lang="en-US" sz="20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ＭＳ Ｐゴシック"/>
              </a:rPr>
              <a:t>as we may not be able to produce enough oil, coal and gas to emit that much CO</a:t>
            </a:r>
            <a:r>
              <a:rPr lang="en-US" sz="2000" strike="noStrike" spc="-1" baseline="-25000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ＭＳ Ｐゴシック"/>
              </a:rPr>
              <a:t>2</a:t>
            </a:r>
            <a:r>
              <a:rPr lang="en-US" sz="20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ＭＳ Ｐゴシック"/>
              </a:rPr>
              <a:t>. </a:t>
            </a:r>
            <a:endParaRPr dirty="0"/>
          </a:p>
        </p:txBody>
      </p:sp>
      <p:sp>
        <p:nvSpPr>
          <p:cNvPr id="2" name="TextBox 1"/>
          <p:cNvSpPr txBox="1"/>
          <p:nvPr/>
        </p:nvSpPr>
        <p:spPr>
          <a:xfrm>
            <a:off x="5617028" y="1793235"/>
            <a:ext cx="3362345" cy="341632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endParaRPr lang="en-US" dirty="0" smtClean="0"/>
          </a:p>
          <a:p>
            <a:pPr algn="ctr"/>
            <a:endParaRPr lang="en-US" dirty="0"/>
          </a:p>
          <a:p>
            <a:pPr algn="ctr"/>
            <a:endParaRPr lang="en-US" dirty="0" smtClean="0"/>
          </a:p>
          <a:p>
            <a:pPr algn="ctr"/>
            <a:endParaRPr lang="en-US" dirty="0" smtClean="0"/>
          </a:p>
          <a:p>
            <a:pPr algn="ctr"/>
            <a:endParaRPr lang="en-US" dirty="0"/>
          </a:p>
          <a:p>
            <a:pPr algn="ctr"/>
            <a:r>
              <a:rPr lang="en-US" dirty="0" smtClean="0"/>
              <a:t>What determines the different emissions scenarios?</a:t>
            </a:r>
          </a:p>
          <a:p>
            <a:pPr algn="ctr"/>
            <a:endParaRPr lang="en-US" dirty="0"/>
          </a:p>
          <a:p>
            <a:pPr algn="ctr"/>
            <a:endParaRPr lang="en-US" dirty="0" smtClean="0"/>
          </a:p>
          <a:p>
            <a:pPr algn="ctr"/>
            <a:endParaRPr lang="en-US" dirty="0"/>
          </a:p>
          <a:p>
            <a:pPr algn="ctr"/>
            <a:endParaRPr lang="en-US" dirty="0" smtClean="0"/>
          </a:p>
          <a:p>
            <a:pPr algn="ctr"/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TextShape 1"/>
          <p:cNvSpPr txBox="1"/>
          <p:nvPr/>
        </p:nvSpPr>
        <p:spPr>
          <a:xfrm>
            <a:off x="612720" y="128880"/>
            <a:ext cx="8152560" cy="11894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/>
          <a:p>
            <a:pPr algn="ctr"/>
            <a:r>
              <a:rPr lang="en-US" sz="2800" spc="-1" dirty="0">
                <a:latin typeface="Arial"/>
              </a:rPr>
              <a:t>RCPs consider different world populations, and economic growth and technology development that are consistent with the GHG emissions</a:t>
            </a:r>
            <a:endParaRPr dirty="0"/>
          </a:p>
        </p:txBody>
      </p:sp>
      <p:pic>
        <p:nvPicPr>
          <p:cNvPr id="267" name="Picture 2"/>
          <p:cNvPicPr/>
          <p:nvPr/>
        </p:nvPicPr>
        <p:blipFill>
          <a:blip r:embed="rId2"/>
          <a:stretch/>
        </p:blipFill>
        <p:spPr>
          <a:xfrm>
            <a:off x="731520" y="2002680"/>
            <a:ext cx="7811640" cy="3666600"/>
          </a:xfrm>
          <a:prstGeom prst="rect">
            <a:avLst/>
          </a:prstGeom>
          <a:ln>
            <a:noFill/>
          </a:ln>
        </p:spPr>
      </p:pic>
      <p:sp>
        <p:nvSpPr>
          <p:cNvPr id="268" name="TextShape 2"/>
          <p:cNvSpPr txBox="1"/>
          <p:nvPr/>
        </p:nvSpPr>
        <p:spPr>
          <a:xfrm>
            <a:off x="5760720" y="5852160"/>
            <a:ext cx="3335400" cy="60228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r>
              <a:rPr lang="en-US" sz="1800" spc="-1">
                <a:latin typeface="Arial"/>
              </a:rPr>
              <a:t>Gross Domestic Product</a:t>
            </a:r>
            <a:endParaRPr/>
          </a:p>
          <a:p>
            <a:r>
              <a:rPr lang="en-US" sz="1800" spc="-1">
                <a:latin typeface="Arial"/>
              </a:rPr>
              <a:t>(representative global average)</a:t>
            </a:r>
            <a:endParaRPr/>
          </a:p>
        </p:txBody>
      </p:sp>
      <p:sp>
        <p:nvSpPr>
          <p:cNvPr id="269" name="TextShape 3"/>
          <p:cNvSpPr txBox="1"/>
          <p:nvPr/>
        </p:nvSpPr>
        <p:spPr>
          <a:xfrm>
            <a:off x="1645920" y="5943600"/>
            <a:ext cx="1911960" cy="34632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r>
              <a:rPr lang="en-US" sz="1800" spc="-1">
                <a:latin typeface="Arial"/>
              </a:rPr>
              <a:t>World Population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TextShape 1"/>
          <p:cNvSpPr txBox="1"/>
          <p:nvPr/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/>
          <a:p>
            <a:r>
              <a:rPr lang="en-US" sz="2800" spc="-1" dirty="0" smtClean="0">
                <a:latin typeface="Arial"/>
              </a:rPr>
              <a:t>RCPs distinguish between different mixes in primary </a:t>
            </a:r>
            <a:r>
              <a:rPr lang="en-US" sz="2800" spc="-1" dirty="0">
                <a:latin typeface="Arial"/>
              </a:rPr>
              <a:t>energy </a:t>
            </a:r>
            <a:r>
              <a:rPr lang="en-US" sz="2800" spc="-1" dirty="0" smtClean="0">
                <a:latin typeface="Arial"/>
              </a:rPr>
              <a:t>sources.</a:t>
            </a:r>
            <a:endParaRPr dirty="0"/>
          </a:p>
        </p:txBody>
      </p:sp>
      <p:pic>
        <p:nvPicPr>
          <p:cNvPr id="271" name="Picture 2"/>
          <p:cNvPicPr/>
          <p:nvPr/>
        </p:nvPicPr>
        <p:blipFill>
          <a:blip r:embed="rId2"/>
          <a:stretch/>
        </p:blipFill>
        <p:spPr>
          <a:xfrm>
            <a:off x="623880" y="2114280"/>
            <a:ext cx="7895880" cy="349704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Kaya factors / Kaya Identity</a:t>
            </a:r>
            <a:endParaRPr lang="en-US" sz="3200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2720" y="1861300"/>
            <a:ext cx="5037473" cy="1414463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708409" y="3825799"/>
            <a:ext cx="622495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i="1" dirty="0" smtClean="0"/>
              <a:t>F</a:t>
            </a:r>
            <a:r>
              <a:rPr lang="en-US" dirty="0"/>
              <a:t> </a:t>
            </a:r>
            <a:r>
              <a:rPr lang="en-US" dirty="0" smtClean="0"/>
              <a:t> global </a:t>
            </a:r>
            <a:r>
              <a:rPr lang="en-US" dirty="0"/>
              <a:t>CO2 emissions from human sources</a:t>
            </a:r>
          </a:p>
          <a:p>
            <a:r>
              <a:rPr lang="en-US" i="1" dirty="0"/>
              <a:t>P</a:t>
            </a:r>
            <a:r>
              <a:rPr lang="en-US" dirty="0"/>
              <a:t>  </a:t>
            </a:r>
            <a:r>
              <a:rPr lang="en-US" dirty="0" smtClean="0"/>
              <a:t>global </a:t>
            </a:r>
            <a:r>
              <a:rPr lang="en-US" dirty="0"/>
              <a:t>population</a:t>
            </a:r>
          </a:p>
          <a:p>
            <a:r>
              <a:rPr lang="en-US" i="1" dirty="0"/>
              <a:t>G</a:t>
            </a:r>
            <a:r>
              <a:rPr lang="en-US" dirty="0"/>
              <a:t> </a:t>
            </a:r>
            <a:r>
              <a:rPr lang="en-US" dirty="0" smtClean="0"/>
              <a:t> world </a:t>
            </a:r>
            <a:r>
              <a:rPr lang="en-US" dirty="0"/>
              <a:t>GDP</a:t>
            </a:r>
          </a:p>
          <a:p>
            <a:r>
              <a:rPr lang="en-US" i="1" dirty="0"/>
              <a:t>E</a:t>
            </a:r>
            <a:r>
              <a:rPr lang="en-US" dirty="0"/>
              <a:t>  </a:t>
            </a:r>
            <a:r>
              <a:rPr lang="en-US" dirty="0" smtClean="0"/>
              <a:t>global </a:t>
            </a:r>
            <a:r>
              <a:rPr lang="en-US" dirty="0"/>
              <a:t>energy consumption</a:t>
            </a:r>
          </a:p>
        </p:txBody>
      </p:sp>
      <p:sp>
        <p:nvSpPr>
          <p:cNvPr id="11" name="Rectangle 5"/>
          <p:cNvSpPr>
            <a:spLocks noChangeArrowheads="1"/>
          </p:cNvSpPr>
          <p:nvPr/>
        </p:nvSpPr>
        <p:spPr bwMode="auto">
          <a:xfrm>
            <a:off x="612720" y="5313278"/>
            <a:ext cx="7276351" cy="923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en-US" i="1" dirty="0" smtClean="0">
                <a:latin typeface="Arial" panose="020B0604020202020204" pitchFamily="34" charset="0"/>
              </a:rPr>
              <a:t>G/P </a:t>
            </a:r>
            <a:r>
              <a:rPr kumimoji="0" lang="en-US" altLang="en-US" sz="18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economic production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en-US" i="1" dirty="0" smtClean="0">
                <a:latin typeface="Arial" panose="020B0604020202020204" pitchFamily="34" charset="0"/>
              </a:rPr>
              <a:t>E/G </a:t>
            </a:r>
            <a:r>
              <a:rPr kumimoji="0" lang="en-US" altLang="en-US" sz="18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energy intensity (depends</a:t>
            </a:r>
            <a:r>
              <a:rPr kumimoji="0" lang="en-US" altLang="en-US" sz="1800" b="0" i="1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on production goods and technology)</a:t>
            </a:r>
            <a:endParaRPr lang="en-US" altLang="en-US" dirty="0"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F/E</a:t>
            </a:r>
            <a:r>
              <a:rPr kumimoji="0" lang="en-US" altLang="en-US" sz="1800" b="0" i="1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en-US" altLang="en-US" sz="18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carbon efficiency (primary</a:t>
            </a:r>
            <a:r>
              <a:rPr kumimoji="0" lang="en-US" altLang="en-US" sz="1800" b="0" i="1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energy sources, carbon sequestration)</a:t>
            </a:r>
            <a:endParaRPr kumimoji="0" lang="en-US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828044" y="1796455"/>
            <a:ext cx="3104941" cy="203132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smtClean="0"/>
              <a:t>RCPs </a:t>
            </a:r>
            <a:r>
              <a:rPr lang="en-US" dirty="0"/>
              <a:t>allow </a:t>
            </a:r>
            <a:r>
              <a:rPr lang="en-US" dirty="0" smtClean="0"/>
              <a:t>a more detailed look at the future pathways and track the effects from </a:t>
            </a:r>
            <a:r>
              <a:rPr lang="en-US" dirty="0"/>
              <a:t>population, development, technologies and </a:t>
            </a:r>
            <a:r>
              <a:rPr lang="en-US" dirty="0" smtClean="0"/>
              <a:t>productivity in their role for </a:t>
            </a:r>
            <a:r>
              <a:rPr lang="en-US" dirty="0"/>
              <a:t>g</a:t>
            </a:r>
            <a:r>
              <a:rPr lang="en-US" dirty="0" smtClean="0"/>
              <a:t>reenhouse gas emissions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612720" y="6510291"/>
            <a:ext cx="696831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See Wikipedia </a:t>
            </a:r>
            <a:r>
              <a:rPr lang="en-US" sz="1400" dirty="0"/>
              <a:t>for more info, or  </a:t>
            </a:r>
            <a:r>
              <a:rPr lang="en-US" sz="1400" dirty="0" smtClean="0">
                <a:hlinkClick r:id="rId3"/>
              </a:rPr>
              <a:t>https</a:t>
            </a:r>
            <a:r>
              <a:rPr lang="en-US" sz="1400" dirty="0">
                <a:hlinkClick r:id="rId3"/>
              </a:rPr>
              <a:t>://www.e-education.psu.edu/meteo469/node/213 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1067296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The resulting greenhouse gas concentrations for the RCPs are used as external forcing</a:t>
            </a:r>
            <a:endParaRPr lang="en-US" sz="3200" dirty="0"/>
          </a:p>
        </p:txBody>
      </p:sp>
      <p:pic>
        <p:nvPicPr>
          <p:cNvPr id="6146" name="Picture 2" descr="http://static.skepticalscience.com/pics/ghg-concentrations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720" y="2217773"/>
            <a:ext cx="7734300" cy="28765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957743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subTitle"/>
          </p:nvPr>
        </p:nvSpPr>
        <p:spPr>
          <a:xfrm>
            <a:off x="612720" y="1600200"/>
            <a:ext cx="8152560" cy="2596643"/>
          </a:xfrm>
        </p:spPr>
        <p:txBody>
          <a:bodyPr/>
          <a:lstStyle/>
          <a:p>
            <a:r>
              <a:rPr lang="en-US" sz="1800" dirty="0"/>
              <a:t>Over the last 3</a:t>
            </a:r>
            <a:r>
              <a:rPr lang="en-US" sz="1800" dirty="0" smtClean="0"/>
              <a:t>0 </a:t>
            </a:r>
            <a:r>
              <a:rPr lang="en-US" sz="1800" dirty="0"/>
              <a:t>years the complexity </a:t>
            </a:r>
            <a:r>
              <a:rPr lang="en-US" sz="1800" dirty="0" smtClean="0"/>
              <a:t>of </a:t>
            </a:r>
            <a:r>
              <a:rPr lang="en-US" sz="1800" dirty="0"/>
              <a:t>climate models </a:t>
            </a:r>
            <a:r>
              <a:rPr lang="en-US" sz="1800" dirty="0" smtClean="0"/>
              <a:t>has increased from about 500km x 500km horizontal resolution to about 100km x 100km resolution. The number of vertical levels increased, too.</a:t>
            </a:r>
          </a:p>
          <a:p>
            <a:r>
              <a:rPr lang="en-US" sz="1800" dirty="0" smtClean="0"/>
              <a:t>First IPCC  report (1990)</a:t>
            </a:r>
            <a:endParaRPr lang="en-US" sz="1800" dirty="0"/>
          </a:p>
          <a:p>
            <a:pPr marL="0" indent="0">
              <a:buNone/>
            </a:pPr>
            <a:r>
              <a:rPr lang="en-US" sz="1800" dirty="0" smtClean="0"/>
              <a:t> </a:t>
            </a:r>
            <a:endParaRPr lang="en-US" sz="1800" dirty="0"/>
          </a:p>
          <a:p>
            <a:endParaRPr lang="en-US" dirty="0"/>
          </a:p>
        </p:txBody>
      </p:sp>
      <p:sp>
        <p:nvSpPr>
          <p:cNvPr id="11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/>
              <a:t>Numerical simulation of </a:t>
            </a:r>
            <a:r>
              <a:rPr lang="en-US" sz="3200" dirty="0" smtClean="0"/>
              <a:t>climate:</a:t>
            </a:r>
            <a:br>
              <a:rPr lang="en-US" sz="3200" dirty="0" smtClean="0"/>
            </a:br>
            <a:r>
              <a:rPr lang="en-US" sz="3200" dirty="0" smtClean="0"/>
              <a:t>increase in models’ grid resolution</a:t>
            </a:r>
            <a:endParaRPr lang="en-US" sz="3200" dirty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9054" y="-2749643"/>
            <a:ext cx="6523314" cy="92313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0939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6805" y="-2735552"/>
            <a:ext cx="6505835" cy="9206578"/>
          </a:xfrm>
          <a:prstGeom prst="rect">
            <a:avLst/>
          </a:prstGeom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/>
              <a:t>Numerical simulation of </a:t>
            </a:r>
            <a:r>
              <a:rPr lang="en-US" sz="3200" dirty="0" smtClean="0"/>
              <a:t>climate:</a:t>
            </a:r>
            <a:br>
              <a:rPr lang="en-US" sz="3200" dirty="0" smtClean="0"/>
            </a:br>
            <a:r>
              <a:rPr lang="en-US" sz="3200" dirty="0" smtClean="0"/>
              <a:t>increase in models’ grid resolution</a:t>
            </a:r>
            <a:endParaRPr lang="en-US" sz="3200" dirty="0"/>
          </a:p>
        </p:txBody>
      </p:sp>
      <p:sp>
        <p:nvSpPr>
          <p:cNvPr id="2" name="TextBox 1"/>
          <p:cNvSpPr txBox="1"/>
          <p:nvPr/>
        </p:nvSpPr>
        <p:spPr>
          <a:xfrm>
            <a:off x="612721" y="1768296"/>
            <a:ext cx="654170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Typical grid resolution of climate models</a:t>
            </a:r>
          </a:p>
          <a:p>
            <a:r>
              <a:rPr lang="en-US" sz="2400" dirty="0"/>
              <a:t>u</a:t>
            </a:r>
            <a:r>
              <a:rPr lang="en-US" sz="2400" dirty="0" smtClean="0"/>
              <a:t>sed in the second </a:t>
            </a:r>
            <a:r>
              <a:rPr lang="en-US" sz="2400" dirty="0"/>
              <a:t>IPCC report (1996)</a:t>
            </a:r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688252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6804" y="-2738753"/>
            <a:ext cx="6505835" cy="9206577"/>
          </a:xfrm>
          <a:prstGeom prst="rect">
            <a:avLst/>
          </a:prstGeom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/>
              <a:t>Numerical simulation of </a:t>
            </a:r>
            <a:r>
              <a:rPr lang="en-US" sz="3200" dirty="0" smtClean="0"/>
              <a:t>climate:</a:t>
            </a:r>
            <a:br>
              <a:rPr lang="en-US" sz="3200" dirty="0" smtClean="0"/>
            </a:br>
            <a:r>
              <a:rPr lang="en-US" sz="3200" dirty="0" smtClean="0"/>
              <a:t>increase in models’ grid resolution</a:t>
            </a:r>
            <a:endParaRPr lang="en-US" sz="3200" dirty="0"/>
          </a:p>
        </p:txBody>
      </p:sp>
      <p:sp>
        <p:nvSpPr>
          <p:cNvPr id="3" name="TextBox 2"/>
          <p:cNvSpPr txBox="1"/>
          <p:nvPr/>
        </p:nvSpPr>
        <p:spPr>
          <a:xfrm>
            <a:off x="612719" y="1748416"/>
            <a:ext cx="6742673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IPCC AR5 report (2013): the higher resolution models have about </a:t>
            </a:r>
            <a:r>
              <a:rPr lang="en-US" sz="2400" dirty="0" smtClean="0"/>
              <a:t>100 </a:t>
            </a:r>
            <a:r>
              <a:rPr lang="en-US" sz="2400" dirty="0"/>
              <a:t>km </a:t>
            </a:r>
            <a:r>
              <a:rPr lang="en-US" sz="2400" dirty="0" smtClean="0"/>
              <a:t>x 100 km resolution</a:t>
            </a:r>
            <a:r>
              <a:rPr lang="en-US" sz="2400" dirty="0"/>
              <a:t>)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5199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TextShape 1"/>
          <p:cNvSpPr txBox="1"/>
          <p:nvPr/>
        </p:nvSpPr>
        <p:spPr>
          <a:xfrm>
            <a:off x="548640" y="223801"/>
            <a:ext cx="7886160" cy="100188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r>
              <a:rPr lang="en-US" sz="3200" spc="-1" dirty="0">
                <a:latin typeface="Arial"/>
              </a:rPr>
              <a:t>Numerical simulation of climate with 
general circulation models (GCM)</a:t>
            </a:r>
            <a:endParaRPr sz="3200" dirty="0"/>
          </a:p>
        </p:txBody>
      </p:sp>
      <p:sp>
        <p:nvSpPr>
          <p:cNvPr id="192" name="TextShape 2"/>
          <p:cNvSpPr txBox="1"/>
          <p:nvPr/>
        </p:nvSpPr>
        <p:spPr>
          <a:xfrm>
            <a:off x="182879" y="1600200"/>
            <a:ext cx="3893009" cy="48920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/>
          <a:p>
            <a:pPr marL="432000" indent="-324000"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en-US" sz="2000" spc="-1">
                <a:latin typeface="Arial"/>
              </a:rPr>
              <a:t>Increase in spatial resolution</a:t>
            </a:r>
            <a:endParaRPr/>
          </a:p>
          <a:p>
            <a:pPr marL="432000" indent="-324000"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en-US" sz="2000" spc="-1">
                <a:latin typeface="Arial"/>
              </a:rPr>
              <a:t> </a:t>
            </a:r>
            <a:endParaRPr/>
          </a:p>
        </p:txBody>
      </p:sp>
      <p:pic>
        <p:nvPicPr>
          <p:cNvPr id="193" name="Picture 3"/>
          <p:cNvPicPr/>
          <p:nvPr/>
        </p:nvPicPr>
        <p:blipFill>
          <a:blip r:embed="rId2"/>
          <a:stretch/>
        </p:blipFill>
        <p:spPr>
          <a:xfrm>
            <a:off x="640080" y="1920240"/>
            <a:ext cx="2175840" cy="4791960"/>
          </a:xfrm>
          <a:prstGeom prst="rect">
            <a:avLst/>
          </a:prstGeom>
          <a:ln>
            <a:noFill/>
          </a:ln>
        </p:spPr>
      </p:pic>
      <p:pic>
        <p:nvPicPr>
          <p:cNvPr id="194" name="Picture 1"/>
          <p:cNvPicPr/>
          <p:nvPr/>
        </p:nvPicPr>
        <p:blipFill>
          <a:blip r:embed="rId3"/>
          <a:stretch/>
        </p:blipFill>
        <p:spPr>
          <a:xfrm>
            <a:off x="4614480" y="2011680"/>
            <a:ext cx="3889440" cy="4663440"/>
          </a:xfrm>
          <a:prstGeom prst="rect">
            <a:avLst/>
          </a:prstGeom>
          <a:ln>
            <a:noFill/>
          </a:ln>
        </p:spPr>
      </p:pic>
      <p:sp>
        <p:nvSpPr>
          <p:cNvPr id="195" name="TextShape 3"/>
          <p:cNvSpPr txBox="1"/>
          <p:nvPr/>
        </p:nvSpPr>
        <p:spPr>
          <a:xfrm>
            <a:off x="2926079" y="2103120"/>
            <a:ext cx="809341" cy="34632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r>
              <a:rPr lang="en-US" sz="1800" spc="-1" dirty="0">
                <a:latin typeface="Arial"/>
              </a:rPr>
              <a:t>1990</a:t>
            </a:r>
            <a:endParaRPr dirty="0"/>
          </a:p>
        </p:txBody>
      </p:sp>
      <p:sp>
        <p:nvSpPr>
          <p:cNvPr id="196" name="TextShape 4"/>
          <p:cNvSpPr txBox="1"/>
          <p:nvPr/>
        </p:nvSpPr>
        <p:spPr>
          <a:xfrm>
            <a:off x="2971080" y="4317120"/>
            <a:ext cx="764340" cy="34632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r>
              <a:rPr lang="en-US" sz="1800" spc="-1" dirty="0">
                <a:latin typeface="Arial"/>
              </a:rPr>
              <a:t>2000</a:t>
            </a:r>
            <a:endParaRPr dirty="0"/>
          </a:p>
        </p:txBody>
      </p:sp>
      <p:sp>
        <p:nvSpPr>
          <p:cNvPr id="197" name="TextShape 5"/>
          <p:cNvSpPr txBox="1"/>
          <p:nvPr/>
        </p:nvSpPr>
        <p:spPr>
          <a:xfrm>
            <a:off x="2962080" y="5505840"/>
            <a:ext cx="773340" cy="34632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r>
              <a:rPr lang="en-US" sz="1800" spc="-1" dirty="0">
                <a:latin typeface="Arial"/>
              </a:rPr>
              <a:t>2007</a:t>
            </a:r>
            <a:endParaRPr dirty="0"/>
          </a:p>
        </p:txBody>
      </p:sp>
      <p:sp>
        <p:nvSpPr>
          <p:cNvPr id="198" name="TextShape 6"/>
          <p:cNvSpPr txBox="1"/>
          <p:nvPr/>
        </p:nvSpPr>
        <p:spPr>
          <a:xfrm>
            <a:off x="7725960" y="2103120"/>
            <a:ext cx="772920" cy="34632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r>
              <a:rPr lang="en-US" sz="1800" spc="-1" dirty="0">
                <a:latin typeface="Arial"/>
              </a:rPr>
              <a:t>2013</a:t>
            </a:r>
            <a:endParaRPr dirty="0"/>
          </a:p>
        </p:txBody>
      </p:sp>
      <p:sp>
        <p:nvSpPr>
          <p:cNvPr id="199" name="TextShape 7"/>
          <p:cNvSpPr txBox="1"/>
          <p:nvPr/>
        </p:nvSpPr>
        <p:spPr>
          <a:xfrm>
            <a:off x="7772400" y="4408560"/>
            <a:ext cx="726480" cy="34632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r>
              <a:rPr lang="en-US" sz="1800" spc="-1" dirty="0">
                <a:latin typeface="Arial"/>
              </a:rPr>
              <a:t>latest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70015175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/>
              <a:t>Numerical simulation of </a:t>
            </a:r>
            <a:r>
              <a:rPr lang="en-US" sz="3200" dirty="0" smtClean="0"/>
              <a:t>climate</a:t>
            </a:r>
            <a:endParaRPr lang="en-US" sz="3200" dirty="0"/>
          </a:p>
        </p:txBody>
      </p:sp>
      <p:pic>
        <p:nvPicPr>
          <p:cNvPr id="7" name="Picture 4" descr="gridbook"/>
          <p:cNvPicPr/>
          <p:nvPr/>
        </p:nvPicPr>
        <p:blipFill>
          <a:blip r:embed="rId2"/>
          <a:stretch/>
        </p:blipFill>
        <p:spPr>
          <a:xfrm>
            <a:off x="5145932" y="1712067"/>
            <a:ext cx="3898670" cy="3414409"/>
          </a:xfrm>
          <a:prstGeom prst="rect">
            <a:avLst/>
          </a:prstGeom>
          <a:ln>
            <a:noFill/>
          </a:ln>
        </p:spPr>
      </p:pic>
      <p:sp>
        <p:nvSpPr>
          <p:cNvPr id="3" name="TextBox 2"/>
          <p:cNvSpPr txBox="1"/>
          <p:nvPr/>
        </p:nvSpPr>
        <p:spPr>
          <a:xfrm>
            <a:off x="0" y="1819072"/>
            <a:ext cx="5048655" cy="50475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08000" indent="0">
              <a:buClr>
                <a:srgbClr val="FFFFFF"/>
              </a:buClr>
              <a:buSzPct val="45000"/>
              <a:buNone/>
            </a:pPr>
            <a:r>
              <a:rPr lang="en-US" sz="1900" spc="-1" dirty="0"/>
              <a:t>The name “</a:t>
            </a:r>
            <a:r>
              <a:rPr lang="en-US" sz="1900" b="1" spc="-1" dirty="0"/>
              <a:t>General Circulation Model” (GCM)</a:t>
            </a:r>
            <a:r>
              <a:rPr lang="en-US" sz="1900" spc="-1" dirty="0"/>
              <a:t> is used for atmospheric climate models, global ocean models, and coupled atmosphere-ocean models </a:t>
            </a:r>
            <a:r>
              <a:rPr lang="en-US" sz="1900" spc="-1" dirty="0" smtClean="0"/>
              <a:t/>
            </a:r>
            <a:br>
              <a:rPr lang="en-US" sz="1900" spc="-1" dirty="0" smtClean="0"/>
            </a:br>
            <a:r>
              <a:rPr lang="en-US" sz="1900" spc="-1" dirty="0" smtClean="0"/>
              <a:t/>
            </a:r>
            <a:br>
              <a:rPr lang="en-US" sz="1900" spc="-1" dirty="0" smtClean="0"/>
            </a:br>
            <a:r>
              <a:rPr lang="en-US" sz="1900" b="1" spc="-1" dirty="0" smtClean="0"/>
              <a:t>Key </a:t>
            </a:r>
            <a:r>
              <a:rPr lang="en-US" sz="1900" b="1" spc="-1" dirty="0"/>
              <a:t>to the numerical simulation</a:t>
            </a:r>
            <a:r>
              <a:rPr lang="en-US" sz="1900" b="1" spc="-1" dirty="0" smtClean="0"/>
              <a:t>:</a:t>
            </a:r>
            <a:br>
              <a:rPr lang="en-US" sz="1900" b="1" spc="-1" dirty="0" smtClean="0"/>
            </a:br>
            <a:r>
              <a:rPr lang="en-US" sz="1900" spc="-1" dirty="0" smtClean="0"/>
              <a:t> </a:t>
            </a:r>
            <a:endParaRPr lang="en-US" sz="1900" dirty="0"/>
          </a:p>
          <a:p>
            <a:pPr marL="882900" lvl="1" indent="-342900">
              <a:buSzPct val="100000"/>
              <a:buFont typeface="Arial" panose="020B0604020202020204" pitchFamily="34" charset="0"/>
              <a:buChar char="•"/>
            </a:pPr>
            <a:r>
              <a:rPr lang="en-US" sz="1900" spc="-1" dirty="0" smtClean="0">
                <a:solidFill>
                  <a:srgbClr val="000000"/>
                </a:solidFill>
                <a:ea typeface="Times New Roman;Times New Roman"/>
              </a:rPr>
              <a:t>Mathematical </a:t>
            </a:r>
            <a:r>
              <a:rPr lang="en-US" sz="1900" spc="-1" dirty="0">
                <a:solidFill>
                  <a:srgbClr val="000000"/>
                </a:solidFill>
                <a:ea typeface="Times New Roman;Times New Roman"/>
              </a:rPr>
              <a:t>representation of the climate </a:t>
            </a:r>
            <a:r>
              <a:rPr lang="en-US" sz="1900" spc="-1" dirty="0" smtClean="0">
                <a:solidFill>
                  <a:srgbClr val="000000"/>
                </a:solidFill>
                <a:ea typeface="Times New Roman;Times New Roman"/>
              </a:rPr>
              <a:t>based </a:t>
            </a:r>
            <a:r>
              <a:rPr lang="en-US" sz="1900" spc="-1" dirty="0">
                <a:solidFill>
                  <a:srgbClr val="000000"/>
                </a:solidFill>
                <a:ea typeface="Times New Roman;Times New Roman"/>
              </a:rPr>
              <a:t>on physical, biological and chemical </a:t>
            </a:r>
            <a:r>
              <a:rPr lang="en-US" sz="1900" spc="-1" dirty="0" smtClean="0">
                <a:solidFill>
                  <a:srgbClr val="000000"/>
                </a:solidFill>
                <a:ea typeface="Times New Roman;Times New Roman"/>
              </a:rPr>
              <a:t>principles.</a:t>
            </a:r>
            <a:endParaRPr lang="en-US" sz="1900" dirty="0"/>
          </a:p>
          <a:p>
            <a:pPr marL="882900" lvl="1" indent="-342900">
              <a:buSzPct val="100000"/>
              <a:buFont typeface="Arial" panose="020B0604020202020204" pitchFamily="34" charset="0"/>
              <a:buChar char="•"/>
            </a:pPr>
            <a:r>
              <a:rPr lang="en-US" sz="1900" spc="-1" dirty="0"/>
              <a:t>Numerical integration using </a:t>
            </a:r>
            <a:r>
              <a:rPr lang="en-US" sz="1900" spc="-1" dirty="0" smtClean="0"/>
              <a:t>discretized approximations to the mathematical equations.</a:t>
            </a:r>
          </a:p>
          <a:p>
            <a:pPr marL="882900" lvl="1" indent="-342900">
              <a:buSzPct val="100000"/>
              <a:buFont typeface="Arial" panose="020B0604020202020204" pitchFamily="34" charset="0"/>
              <a:buChar char="•"/>
            </a:pPr>
            <a:r>
              <a:rPr lang="en-US" sz="1900" spc="-1" dirty="0"/>
              <a:t>G</a:t>
            </a:r>
            <a:r>
              <a:rPr lang="en-US" sz="1900" spc="-1" dirty="0" smtClean="0"/>
              <a:t>ridded </a:t>
            </a:r>
            <a:r>
              <a:rPr lang="en-US" sz="1900" spc="-1" dirty="0"/>
              <a:t>set of representative spatial points, and a discrete time integration </a:t>
            </a:r>
            <a:r>
              <a:rPr lang="en-US" sz="1900" spc="-1" dirty="0" smtClean="0"/>
              <a:t>step.</a:t>
            </a:r>
            <a:endParaRPr lang="en-US" sz="19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4277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 smtClean="0"/>
              <a:t>How many grid points do you have in a model with 100km X 100km resolution  and 20 vertical levels ?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603738280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ATM306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6628</TotalTime>
  <Words>1413</Words>
  <Application>Microsoft Office PowerPoint</Application>
  <PresentationFormat>On-screen Show (4:3)</PresentationFormat>
  <Paragraphs>237</Paragraphs>
  <Slides>35</Slides>
  <Notes>7</Notes>
  <HiddenSlides>3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35</vt:i4>
      </vt:variant>
    </vt:vector>
  </HeadingPairs>
  <TitlesOfParts>
    <vt:vector size="49" baseType="lpstr">
      <vt:lpstr>Arial Unicode MS</vt:lpstr>
      <vt:lpstr>ＭＳ Ｐゴシック</vt:lpstr>
      <vt:lpstr>Arial</vt:lpstr>
      <vt:lpstr>Calibri</vt:lpstr>
      <vt:lpstr>DejaVu Sans</vt:lpstr>
      <vt:lpstr>StarSymbol</vt:lpstr>
      <vt:lpstr>Symbol</vt:lpstr>
      <vt:lpstr>Times New Roman</vt:lpstr>
      <vt:lpstr>Times New Roman;Times New Roman</vt:lpstr>
      <vt:lpstr>Tw Cen MT</vt:lpstr>
      <vt:lpstr>Wingdings</vt:lpstr>
      <vt:lpstr>1_Office Theme</vt:lpstr>
      <vt:lpstr>Custom Design</vt:lpstr>
      <vt:lpstr>ATM306</vt:lpstr>
      <vt:lpstr>PowerPoint Presentation</vt:lpstr>
      <vt:lpstr>Climate change simulations</vt:lpstr>
      <vt:lpstr>SIRF course evaluation</vt:lpstr>
      <vt:lpstr>Numerical simulation of climate: increase in models’ grid resolution</vt:lpstr>
      <vt:lpstr>Numerical simulation of climate: increase in models’ grid resolution</vt:lpstr>
      <vt:lpstr>Numerical simulation of climate: increase in models’ grid resolution</vt:lpstr>
      <vt:lpstr>PowerPoint Presentation</vt:lpstr>
      <vt:lpstr>Numerical simulation of climate</vt:lpstr>
      <vt:lpstr>How many grid points do you have in a model with 100km X 100km resolution  and 20 vertical levels ?</vt:lpstr>
      <vt:lpstr>How many grid points do you have in a model with 100km X 100km resolution ?</vt:lpstr>
      <vt:lpstr>Improved climate model resolution supported by technological development </vt:lpstr>
      <vt:lpstr>PowerPoint Presentation</vt:lpstr>
      <vt:lpstr>PowerPoint Presentation</vt:lpstr>
      <vt:lpstr>PowerPoint Presentation</vt:lpstr>
      <vt:lpstr>PowerPoint Presentation</vt:lpstr>
      <vt:lpstr>Numerical simulation of climate</vt:lpstr>
      <vt:lpstr>Numerical simulation of climate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Kaya factors / Kaya Identity</vt:lpstr>
      <vt:lpstr>The resulting greenhouse gas concentrations for the RCPs are used as external forcing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Lecture 5:  The El Nino Southern Oscillation (ENSO)</dc:title>
  <dc:creator>sws97rs</dc:creator>
  <cp:lastModifiedBy>Elison Timm, Oliver</cp:lastModifiedBy>
  <cp:revision>322</cp:revision>
  <dcterms:created xsi:type="dcterms:W3CDTF">2014-10-08T09:29:19Z</dcterms:created>
  <dcterms:modified xsi:type="dcterms:W3CDTF">2016-11-23T18:44:10Z</dcterms:modified>
  <dc:language>en-US</dc:language>
</cp:coreProperties>
</file>