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14" r:id="rId2"/>
    <p:sldMasterId id="2147483726" r:id="rId3"/>
  </p:sldMasterIdLst>
  <p:notesMasterIdLst>
    <p:notesMasterId r:id="rId32"/>
  </p:notesMasterIdLst>
  <p:sldIdLst>
    <p:sldId id="256" r:id="rId4"/>
    <p:sldId id="283" r:id="rId5"/>
    <p:sldId id="284" r:id="rId6"/>
    <p:sldId id="294" r:id="rId7"/>
    <p:sldId id="286" r:id="rId8"/>
    <p:sldId id="287" r:id="rId9"/>
    <p:sldId id="288" r:id="rId10"/>
    <p:sldId id="295" r:id="rId11"/>
    <p:sldId id="305" r:id="rId12"/>
    <p:sldId id="306" r:id="rId13"/>
    <p:sldId id="309" r:id="rId14"/>
    <p:sldId id="296" r:id="rId15"/>
    <p:sldId id="297" r:id="rId16"/>
    <p:sldId id="298" r:id="rId17"/>
    <p:sldId id="299" r:id="rId18"/>
    <p:sldId id="310" r:id="rId19"/>
    <p:sldId id="300" r:id="rId20"/>
    <p:sldId id="301" r:id="rId21"/>
    <p:sldId id="289" r:id="rId22"/>
    <p:sldId id="304" r:id="rId23"/>
    <p:sldId id="290" r:id="rId24"/>
    <p:sldId id="291" r:id="rId25"/>
    <p:sldId id="292" r:id="rId26"/>
    <p:sldId id="302" r:id="rId27"/>
    <p:sldId id="303" r:id="rId28"/>
    <p:sldId id="285" r:id="rId29"/>
    <p:sldId id="307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13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8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E63EBE1-2744-4BA9-B6A1-42E6310A4D4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3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7720" cy="418284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 dirty="0"/>
          </a:p>
        </p:txBody>
      </p:sp>
      <p:sp>
        <p:nvSpPr>
          <p:cNvPr id="331" name="CustomShape 2"/>
          <p:cNvSpPr/>
          <p:nvPr/>
        </p:nvSpPr>
        <p:spPr>
          <a:xfrm>
            <a:off x="3970800" y="8830080"/>
            <a:ext cx="3036960" cy="4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B7984DF6-2F24-46B8-AEC9-EC04C1924086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06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“Moreover, the geographical separation of production and consumption complicates the fundamental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questions of who is responsible for emissions and how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the burden of mitigation ought to be shared”</a:t>
            </a:r>
            <a:endParaRPr/>
          </a:p>
        </p:txBody>
      </p:sp>
      <p:sp>
        <p:nvSpPr>
          <p:cNvPr id="284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3BD6285E-FEF6-46FF-A85F-6B7B802AC99B}" type="slidenum">
              <a:rPr lang="en-US" sz="1200" spc="-1">
                <a:latin typeface="Arial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54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UNFCCC :United Nations Framework Convenction on Climate Change</a:t>
            </a:r>
            <a:endParaRPr/>
          </a:p>
        </p:txBody>
      </p:sp>
      <p:sp>
        <p:nvSpPr>
          <p:cNvPr id="290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74A8AAFD-F96F-4535-B0CC-6DF5F44AA0E8}" type="slidenum">
              <a:rPr lang="en-US" sz="1200" spc="-1">
                <a:latin typeface="Arial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53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UNFCCC :United Nations Framework Convenction on Climate Change</a:t>
            </a:r>
            <a:endParaRPr/>
          </a:p>
        </p:txBody>
      </p:sp>
      <p:sp>
        <p:nvSpPr>
          <p:cNvPr id="290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74A8AAFD-F96F-4535-B0CC-6DF5F44AA0E8}" type="slidenum">
              <a:rPr lang="en-US" sz="1200" spc="-1">
                <a:latin typeface="Arial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9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UNFCCC :United Nations Framework Convenction on Climate Change</a:t>
            </a:r>
            <a:endParaRPr/>
          </a:p>
        </p:txBody>
      </p:sp>
      <p:sp>
        <p:nvSpPr>
          <p:cNvPr id="290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74A8AAFD-F96F-4535-B0CC-6DF5F44AA0E8}" type="slidenum">
              <a:rPr lang="en-US" sz="1200" spc="-1">
                <a:latin typeface="Arial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26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143240" y="9120240"/>
            <a:ext cx="3170520" cy="47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/>
            <a:fld id="{882ACD7C-2CF2-4201-9D05-D309151F5A55}" type="slidenum">
              <a:rPr lang="en-US" sz="1300" spc="-1">
                <a:latin typeface="Arial"/>
              </a:rPr>
              <a:t>4</a:t>
            </a:fld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731880" y="4560480"/>
            <a:ext cx="5851440" cy="431964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684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81D31F29-2B23-4CBD-A308-70DE14D1B88B}" type="slidenum">
              <a:rPr lang="en-US" sz="1200" spc="-1">
                <a:latin typeface="Arial"/>
              </a:rPr>
              <a:t>5</a:t>
            </a:fld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6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C24020A4-3D5B-408A-9DBB-C3CDC746671D}" type="slidenum">
              <a:rPr lang="en-US" sz="1200" spc="-1">
                <a:latin typeface="Arial"/>
              </a:rPr>
              <a:t>6</a:t>
            </a:fld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500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143240" y="9120240"/>
            <a:ext cx="3170520" cy="47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/>
            <a:fld id="{5E9A7B60-E7EC-4863-B97C-2BD569038A3F}" type="slidenum">
              <a:rPr lang="en-US" sz="1300" spc="-1">
                <a:latin typeface="Arial"/>
              </a:rPr>
              <a:t>7</a:t>
            </a:fld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731880" y="4560480"/>
            <a:ext cx="5851440" cy="431964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44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EA9DF287-7759-49F9-97E0-CB4EFA25F9C8}" type="slidenum">
              <a:rPr lang="en-US" sz="1200" spc="-1">
                <a:latin typeface="Arial"/>
              </a:rPr>
              <a:t>14</a:t>
            </a:fld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295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The emissions per year in MtCO2: divide by 1000 and then multiply  by (12/44)  to get GtC (i.e 3600 is about 1GtC)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Guess who is who?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E449266-A56C-4BF8-BAC8-E2D88D33B9BC}" type="slidenum">
              <a:rPr lang="en-US" sz="1200" spc="-1">
                <a:latin typeface="Arial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1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The emissions per year in MtCO2: divide by 1000 and then multiply  by (12/44)  to get GtC (i.e 3600 is about 1GtC)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Guess who is who?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E449266-A56C-4BF8-BAC8-E2D88D33B9BC}" type="slidenum">
              <a:rPr lang="en-US" sz="1200" spc="-1">
                <a:latin typeface="Arial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62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NOTE: I changed CHINA and USA on purpose. CHINA is the leading emitter now!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The emissions per year in MtCO2: divide by 1000 and then multiply  by (12/44)  to get GtC (i.e 3600 is about 1GtC)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spc="-1">
                <a:latin typeface="Arial"/>
              </a:rPr>
              <a:t> </a:t>
            </a:r>
            <a:endParaRPr/>
          </a:p>
        </p:txBody>
      </p:sp>
      <p:sp>
        <p:nvSpPr>
          <p:cNvPr id="282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8085E1E9-8CF2-4F98-848D-DBC4BBE1FE96}" type="slidenum">
              <a:rPr lang="en-US" sz="1200" spc="-1">
                <a:latin typeface="Arial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30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9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M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2775" y="6197600"/>
            <a:ext cx="8151813" cy="5588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08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81525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37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82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1280" y="1600200"/>
            <a:ext cx="5635440" cy="44949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1280" y="1600200"/>
            <a:ext cx="5635440" cy="449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7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1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9313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4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3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TM306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560" cy="449496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400">
                <a:latin typeface="+mn-l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75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9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6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6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7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F4A-E83A-481E-8A83-8759C227CB7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76BB-902C-4E51-81CA-C83E1C4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418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560" cy="459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245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560" cy="99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120"/>
            <a:ext cx="3978360" cy="2143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340780" cy="99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200"/>
            </a:lvl1pPr>
          </a:lstStyle>
          <a:p>
            <a:pPr algn="ctr"/>
            <a:endParaRPr dirty="0"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4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416298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120"/>
            <a:ext cx="4162980" cy="21438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12775" y="6223000"/>
            <a:ext cx="8340725" cy="54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20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1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122" y="365125"/>
            <a:ext cx="7698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122" y="1825625"/>
            <a:ext cx="769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336"/>
            <a:ext cx="982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F4A-E83A-481E-8A83-8759C227CB74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4596" y="6481796"/>
            <a:ext cx="607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939" y="6481458"/>
            <a:ext cx="869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6BB-902C-4E51-81CA-C83E1C4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0F4A-E83A-481E-8A83-8759C227CB74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76BB-902C-4E51-81CA-C83E1C48F7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tqSIplGXO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rbonvisual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geography.com/content/001689-how-much-world-covered-citi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observatory.nasa.gov/Features/CarbonCyc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04920" y="4495680"/>
            <a:ext cx="845748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r>
              <a:rPr lang="en-US" sz="4400" strike="noStrike" cap="all" spc="-1" dirty="0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Climate Change</a:t>
            </a:r>
            <a:endParaRPr dirty="0"/>
          </a:p>
        </p:txBody>
      </p:sp>
      <p:sp>
        <p:nvSpPr>
          <p:cNvPr id="167" name="CustomShape 2"/>
          <p:cNvSpPr/>
          <p:nvPr/>
        </p:nvSpPr>
        <p:spPr>
          <a:xfrm>
            <a:off x="2362320" y="6095880"/>
            <a:ext cx="632376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</a:t>
            </a:r>
            <a:r>
              <a:rPr lang="en-US" sz="2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</a:t>
            </a:r>
            <a:endParaRPr dirty="0"/>
          </a:p>
        </p:txBody>
      </p:sp>
      <p:sp>
        <p:nvSpPr>
          <p:cNvPr id="168" name="CustomShape 3"/>
          <p:cNvSpPr/>
          <p:nvPr/>
        </p:nvSpPr>
        <p:spPr>
          <a:xfrm>
            <a:off x="76320" y="6248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Lecture 8</a:t>
            </a:r>
            <a:endParaRPr dirty="0"/>
          </a:p>
        </p:txBody>
      </p:sp>
      <p:sp>
        <p:nvSpPr>
          <p:cNvPr id="169" name="TextShape 4"/>
          <p:cNvSpPr txBox="1"/>
          <p:nvPr/>
        </p:nvSpPr>
        <p:spPr>
          <a:xfrm>
            <a:off x="2455920" y="2194560"/>
            <a:ext cx="6720120" cy="101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spc="-1" dirty="0">
                <a:latin typeface="Arial"/>
              </a:rPr>
              <a:t>Climate </a:t>
            </a:r>
            <a:r>
              <a:rPr lang="en-US" sz="3200" b="1" spc="-1" dirty="0" smtClean="0">
                <a:latin typeface="Arial"/>
              </a:rPr>
              <a:t>change modelling: Role of carbon cycle for future CO</a:t>
            </a:r>
            <a:r>
              <a:rPr lang="en-US" sz="3200" b="1" spc="-1" baseline="-25000" dirty="0" smtClean="0">
                <a:latin typeface="Arial"/>
              </a:rPr>
              <a:t>2</a:t>
            </a:r>
            <a:r>
              <a:rPr lang="en-US" sz="3200" b="1" spc="-1" dirty="0" smtClean="0">
                <a:latin typeface="Arial"/>
              </a:rPr>
              <a:t> concentrations</a:t>
            </a:r>
            <a:br>
              <a:rPr lang="en-US" sz="3200" b="1" spc="-1" dirty="0" smtClean="0">
                <a:latin typeface="Arial"/>
              </a:rPr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82880" y="6480360"/>
            <a:ext cx="522972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http://www.eia.gov/tools/faqs/faq.cfm?id=73&amp;t=11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6" y="1640079"/>
            <a:ext cx="6429375" cy="4743450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548640" y="365760"/>
            <a:ext cx="796392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How much CO₂ is emitted 
from coal, oil, and gas when converted to energy: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93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82880" y="6480360"/>
            <a:ext cx="522972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http://www.eia.gov/tools/faqs/faq.cfm?id=73&amp;t=11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76" y="1640079"/>
            <a:ext cx="6429375" cy="4743450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548640" y="365760"/>
            <a:ext cx="796392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How much CO₂ is emitted 
from coal, oil, and gas when converted to energy: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75" y="2740216"/>
            <a:ext cx="6505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7" descr="NYC_stills_05_960px-480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633047" y="1619050"/>
            <a:ext cx="7887956" cy="4869156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631963" y="6496739"/>
            <a:ext cx="78890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 dirty="0" smtClean="0">
                <a:latin typeface="Arial"/>
              </a:rPr>
              <a:t>Source: </a:t>
            </a:r>
            <a:r>
              <a:rPr lang="en-US" sz="1800" spc="-1" dirty="0" smtClean="0">
                <a:latin typeface="Arial"/>
                <a:hlinkClick r:id="rId4"/>
              </a:rPr>
              <a:t>http</a:t>
            </a:r>
            <a:r>
              <a:rPr lang="en-US" sz="1800" spc="-1" dirty="0">
                <a:latin typeface="Arial"/>
                <a:hlinkClick r:id="rId4"/>
              </a:rPr>
              <a:t>://</a:t>
            </a:r>
            <a:r>
              <a:rPr lang="en-US" sz="1800" spc="-1" dirty="0" smtClean="0">
                <a:latin typeface="Arial"/>
                <a:hlinkClick r:id="rId4"/>
              </a:rPr>
              <a:t>www.carbonvisuals.com</a:t>
            </a:r>
            <a:r>
              <a:rPr lang="en-US" spc="-1" dirty="0">
                <a:latin typeface="Arial"/>
              </a:rPr>
              <a:t> </a:t>
            </a:r>
            <a:endParaRPr dirty="0"/>
          </a:p>
        </p:txBody>
      </p:sp>
      <p:sp>
        <p:nvSpPr>
          <p:cNvPr id="213" name="CustomShape 2"/>
          <p:cNvSpPr/>
          <p:nvPr/>
        </p:nvSpPr>
        <p:spPr>
          <a:xfrm>
            <a:off x="2286000" y="304920"/>
            <a:ext cx="40820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400" spc="-1">
                <a:solidFill>
                  <a:srgbClr val="FF0000"/>
                </a:solidFill>
                <a:latin typeface="Arial"/>
              </a:rPr>
              <a:t>Visualizing carbon emissions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9608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3200" spc="-1">
                <a:solidFill>
                  <a:srgbClr val="000000"/>
                </a:solidFill>
                <a:latin typeface="Arial"/>
              </a:rPr>
              <a:t>Online atlas for global carbon emissions
</a:t>
            </a:r>
            <a:r>
              <a:rPr lang="en-US" sz="3200" spc="-1">
                <a:latin typeface="Arial"/>
              </a:rPr>
              <a:t> </a:t>
            </a:r>
            <a:endParaRPr/>
          </a:p>
        </p:txBody>
      </p:sp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548640" y="1605600"/>
            <a:ext cx="7924680" cy="5160960"/>
          </a:xfrm>
          <a:prstGeom prst="rect">
            <a:avLst/>
          </a:prstGeom>
          <a:ln>
            <a:noFill/>
          </a:ln>
        </p:spPr>
      </p:pic>
      <p:sp>
        <p:nvSpPr>
          <p:cNvPr id="217" name="TextShape 2"/>
          <p:cNvSpPr txBox="1"/>
          <p:nvPr/>
        </p:nvSpPr>
        <p:spPr>
          <a:xfrm>
            <a:off x="640080" y="16056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lvl="1"/>
            <a:r>
              <a:rPr lang="en-US" sz="2800" spc="-1" dirty="0">
                <a:solidFill>
                  <a:srgbClr val="0070C0"/>
                </a:solidFill>
                <a:latin typeface="Arial"/>
              </a:rPr>
              <a:t>http://www.globalcarbonatlas.org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340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33520" y="380880"/>
            <a:ext cx="807696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en-US" sz="2800" spc="-1">
                <a:solidFill>
                  <a:srgbClr val="000000"/>
                </a:solidFill>
                <a:latin typeface="Arial"/>
              </a:rPr>
              <a:t>Change in global emissions over time</a:t>
            </a:r>
            <a:endParaRPr/>
          </a:p>
        </p:txBody>
      </p:sp>
      <p:pic>
        <p:nvPicPr>
          <p:cNvPr id="219" name="Picture 1"/>
          <p:cNvPicPr/>
          <p:nvPr/>
        </p:nvPicPr>
        <p:blipFill>
          <a:blip r:embed="rId3"/>
          <a:stretch/>
        </p:blipFill>
        <p:spPr>
          <a:xfrm>
            <a:off x="0" y="1612800"/>
            <a:ext cx="9144000" cy="361152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707451" y="4409990"/>
            <a:ext cx="25275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 dirty="0" err="1">
                <a:latin typeface="Arial"/>
              </a:rPr>
              <a:t>Tollefson</a:t>
            </a:r>
            <a:r>
              <a:rPr lang="en-US" sz="1800" spc="-1" dirty="0">
                <a:latin typeface="Arial"/>
              </a:rPr>
              <a:t>, Nature, 2013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689482" y="1517301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GtCO</a:t>
            </a:r>
            <a:r>
              <a:rPr lang="en-US" baseline="-25000" dirty="0" smtClean="0"/>
              <a:t>2</a:t>
            </a:r>
            <a:r>
              <a:rPr lang="en-US" dirty="0" smtClean="0"/>
              <a:t> = 10GtC/</a:t>
            </a:r>
            <a:r>
              <a:rPr lang="en-US" dirty="0" err="1" smtClean="0"/>
              <a:t>yr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0724" y="2793442"/>
            <a:ext cx="8822454" cy="4100104"/>
            <a:chOff x="150724" y="2793442"/>
            <a:chExt cx="8822454" cy="4100104"/>
          </a:xfrm>
        </p:grpSpPr>
        <p:sp>
          <p:nvSpPr>
            <p:cNvPr id="12" name="TextBox 11"/>
            <p:cNvSpPr txBox="1"/>
            <p:nvPr/>
          </p:nvSpPr>
          <p:spPr>
            <a:xfrm>
              <a:off x="150724" y="5323886"/>
              <a:ext cx="88224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Note: Reference level for Kyoto Protocol: targeted percentages of emissions reductions were expressed in % relative to 1990 values.</a:t>
              </a:r>
            </a:p>
            <a:p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Paris </a:t>
              </a:r>
              <a:r>
                <a:rPr lang="en-US" sz="1600" dirty="0"/>
                <a:t>climate conference </a:t>
              </a:r>
              <a:r>
                <a:rPr lang="en-US" sz="1600" dirty="0" smtClean="0"/>
                <a:t>[COP21], 2015: </a:t>
              </a:r>
              <a:r>
                <a:rPr lang="en-US" sz="1600" dirty="0"/>
                <a:t>European Union’s goal </a:t>
              </a:r>
              <a:r>
                <a:rPr lang="en-US" sz="1600" dirty="0" smtClean="0"/>
                <a:t>is still referring to 1990 level.</a:t>
              </a:r>
              <a:endParaRPr lang="en-US" sz="1600" dirty="0"/>
            </a:p>
            <a:p>
              <a:r>
                <a:rPr lang="en-US" sz="1600" dirty="0" smtClean="0"/>
                <a:t>“The </a:t>
              </a:r>
              <a:r>
                <a:rPr lang="en-US" sz="1600" dirty="0"/>
                <a:t>framework contains a </a:t>
              </a:r>
              <a:r>
                <a:rPr lang="en-US" sz="1600" b="1" dirty="0"/>
                <a:t>binding target</a:t>
              </a:r>
              <a:r>
                <a:rPr lang="en-US" sz="1600" dirty="0"/>
                <a:t> to cut emissions in EU territory by </a:t>
              </a:r>
              <a:r>
                <a:rPr lang="en-US" sz="1600" b="1" dirty="0"/>
                <a:t>at least 40%</a:t>
              </a:r>
              <a:r>
                <a:rPr lang="en-US" sz="1600" dirty="0"/>
                <a:t> below 1990 levels by 2030</a:t>
              </a:r>
              <a:r>
                <a:rPr lang="en-US" sz="1600" dirty="0" smtClean="0"/>
                <a:t>.”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02145" y="2793442"/>
              <a:ext cx="150725" cy="1984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748413" y="2863782"/>
              <a:ext cx="2924072" cy="25321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8248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759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4400" spc="-1">
                <a:latin typeface="Arial"/>
              </a:rPr>
              <a:t>Emissions by country over time</a:t>
            </a:r>
            <a:endParaRPr/>
          </a:p>
        </p:txBody>
      </p:sp>
      <p:pic>
        <p:nvPicPr>
          <p:cNvPr id="222" name="Picture 2"/>
          <p:cNvPicPr/>
          <p:nvPr/>
        </p:nvPicPr>
        <p:blipFill>
          <a:blip r:embed="rId3"/>
          <a:stretch/>
        </p:blipFill>
        <p:spPr>
          <a:xfrm>
            <a:off x="122400" y="1174680"/>
            <a:ext cx="8897760" cy="4514760"/>
          </a:xfrm>
          <a:prstGeom prst="rect">
            <a:avLst/>
          </a:prstGeom>
          <a:ln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685800" y="1981080"/>
            <a:ext cx="6501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USA</a:t>
            </a: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1600200" y="1981080"/>
            <a:ext cx="6624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EUR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2438280" y="1981080"/>
            <a:ext cx="891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CHINA</a:t>
            </a:r>
            <a:endParaRPr/>
          </a:p>
        </p:txBody>
      </p:sp>
      <p:sp>
        <p:nvSpPr>
          <p:cNvPr id="226" name="CustomShape 5"/>
          <p:cNvSpPr/>
          <p:nvPr/>
        </p:nvSpPr>
        <p:spPr>
          <a:xfrm>
            <a:off x="3809880" y="1981080"/>
            <a:ext cx="1031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RUSSIA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883121" y="1487156"/>
            <a:ext cx="2039815" cy="2682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01177" y="1738365"/>
            <a:ext cx="0" cy="297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39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759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4400" spc="-1">
                <a:latin typeface="Arial"/>
              </a:rPr>
              <a:t>Emissions by country over time</a:t>
            </a:r>
            <a:endParaRPr/>
          </a:p>
        </p:txBody>
      </p:sp>
      <p:pic>
        <p:nvPicPr>
          <p:cNvPr id="222" name="Picture 2"/>
          <p:cNvPicPr/>
          <p:nvPr/>
        </p:nvPicPr>
        <p:blipFill>
          <a:blip r:embed="rId3"/>
          <a:stretch/>
        </p:blipFill>
        <p:spPr>
          <a:xfrm>
            <a:off x="122400" y="1174680"/>
            <a:ext cx="8897760" cy="4514760"/>
          </a:xfrm>
          <a:prstGeom prst="rect">
            <a:avLst/>
          </a:prstGeom>
          <a:ln>
            <a:noFill/>
          </a:ln>
        </p:spPr>
      </p:pic>
      <p:sp>
        <p:nvSpPr>
          <p:cNvPr id="223" name="CustomShape 2"/>
          <p:cNvSpPr/>
          <p:nvPr/>
        </p:nvSpPr>
        <p:spPr>
          <a:xfrm>
            <a:off x="685800" y="1981080"/>
            <a:ext cx="6501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USA</a:t>
            </a: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1600200" y="1981080"/>
            <a:ext cx="6624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EUR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2438280" y="1981080"/>
            <a:ext cx="891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CHINA</a:t>
            </a:r>
            <a:endParaRPr/>
          </a:p>
        </p:txBody>
      </p:sp>
      <p:sp>
        <p:nvSpPr>
          <p:cNvPr id="226" name="CustomShape 5"/>
          <p:cNvSpPr/>
          <p:nvPr/>
        </p:nvSpPr>
        <p:spPr>
          <a:xfrm>
            <a:off x="3809880" y="1981080"/>
            <a:ext cx="1031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RUSSIA</a:t>
            </a:r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01177" y="1738365"/>
            <a:ext cx="0" cy="297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759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4400" spc="-1">
                <a:latin typeface="Arial"/>
              </a:rPr>
              <a:t>Emissions by country over time</a:t>
            </a:r>
            <a:endParaRPr/>
          </a:p>
        </p:txBody>
      </p:sp>
      <p:pic>
        <p:nvPicPr>
          <p:cNvPr id="228" name="Picture 2"/>
          <p:cNvPicPr/>
          <p:nvPr/>
        </p:nvPicPr>
        <p:blipFill>
          <a:blip r:embed="rId3"/>
          <a:stretch/>
        </p:blipFill>
        <p:spPr>
          <a:xfrm>
            <a:off x="122400" y="1174680"/>
            <a:ext cx="8897760" cy="451476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5943600" y="2666880"/>
            <a:ext cx="6501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937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USA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7329600" y="3429000"/>
            <a:ext cx="6624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D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EUR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7315200" y="2297160"/>
            <a:ext cx="8910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CHINA</a:t>
            </a:r>
            <a:endParaRPr/>
          </a:p>
        </p:txBody>
      </p:sp>
      <p:sp>
        <p:nvSpPr>
          <p:cNvPr id="232" name="CustomShape 5"/>
          <p:cNvSpPr/>
          <p:nvPr/>
        </p:nvSpPr>
        <p:spPr>
          <a:xfrm>
            <a:off x="2666880" y="3432240"/>
            <a:ext cx="1031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26C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RUSSIA</a:t>
            </a:r>
            <a:endParaRPr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1177" y="1738365"/>
            <a:ext cx="0" cy="2974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101177" y="3697793"/>
            <a:ext cx="37514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68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04920" y="152280"/>
            <a:ext cx="8381880" cy="51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2400" b="1" spc="-1">
                <a:solidFill>
                  <a:srgbClr val="FF0000"/>
                </a:solidFill>
                <a:latin typeface="Arial"/>
              </a:rPr>
              <a:t>A different view on CO</a:t>
            </a:r>
            <a:r>
              <a:rPr lang="en-US" sz="2400" b="1" spc="-1" baseline="-25000">
                <a:solidFill>
                  <a:srgbClr val="FF0000"/>
                </a:solidFill>
                <a:latin typeface="Arial"/>
              </a:rPr>
              <a:t>2</a:t>
            </a:r>
            <a:r>
              <a:rPr lang="en-US" sz="2400" b="1" spc="-1">
                <a:solidFill>
                  <a:srgbClr val="FF0000"/>
                </a:solidFill>
                <a:latin typeface="Arial"/>
              </a:rPr>
              <a:t> emissions (including trade)</a:t>
            </a:r>
            <a:endParaRPr/>
          </a:p>
        </p:txBody>
      </p:sp>
      <p:pic>
        <p:nvPicPr>
          <p:cNvPr id="234" name="Picture 3"/>
          <p:cNvPicPr/>
          <p:nvPr/>
        </p:nvPicPr>
        <p:blipFill>
          <a:blip r:embed="rId3"/>
          <a:stretch/>
        </p:blipFill>
        <p:spPr>
          <a:xfrm>
            <a:off x="228600" y="685800"/>
            <a:ext cx="8772480" cy="4200480"/>
          </a:xfrm>
          <a:prstGeom prst="rect">
            <a:avLst/>
          </a:prstGeom>
          <a:ln>
            <a:noFill/>
          </a:ln>
        </p:spPr>
      </p:pic>
      <p:sp>
        <p:nvSpPr>
          <p:cNvPr id="235" name="CustomShape 2"/>
          <p:cNvSpPr/>
          <p:nvPr/>
        </p:nvSpPr>
        <p:spPr>
          <a:xfrm>
            <a:off x="3962520" y="4267080"/>
            <a:ext cx="40089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2000" b="1" spc="-1">
                <a:latin typeface="Arial"/>
              </a:rPr>
              <a:t>Davis and Caldeira, PNAS, 2010</a:t>
            </a:r>
            <a:endParaRPr/>
          </a:p>
        </p:txBody>
      </p:sp>
      <p:sp>
        <p:nvSpPr>
          <p:cNvPr id="236" name="CustomShape 3"/>
          <p:cNvSpPr/>
          <p:nvPr/>
        </p:nvSpPr>
        <p:spPr>
          <a:xfrm>
            <a:off x="152280" y="4800600"/>
            <a:ext cx="8763120" cy="20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2000" spc="-1">
                <a:latin typeface="Arial"/>
              </a:rPr>
              <a:t>Largest interregional fluxes of emissions embodied in trade (Mt CO</a:t>
            </a:r>
            <a:r>
              <a:rPr lang="en-US" sz="2000" spc="-1" baseline="-25000">
                <a:latin typeface="Arial"/>
              </a:rPr>
              <a:t>2</a:t>
            </a:r>
            <a:r>
              <a:rPr lang="en-US" sz="2000" spc="-1">
                <a:latin typeface="Arial"/>
              </a:rPr>
              <a:t> y</a:t>
            </a:r>
            <a:r>
              <a:rPr lang="en-US" sz="2000" spc="-1" baseline="30000">
                <a:latin typeface="Arial"/>
              </a:rPr>
              <a:t>−1</a:t>
            </a:r>
            <a:r>
              <a:rPr lang="en-US" sz="2000" spc="-1">
                <a:latin typeface="Arial"/>
              </a:rPr>
              <a:t>) from dominant net exporting countries (blue) to the dominant net importing countries (red).</a:t>
            </a:r>
            <a:endParaRPr/>
          </a:p>
          <a:p>
            <a:pPr>
              <a:buFont typeface="Symbol" charset="2"/>
              <a:buChar char=""/>
            </a:pPr>
            <a:r>
              <a:rPr lang="en-US" sz="2000" spc="-1">
                <a:latin typeface="Arial"/>
              </a:rPr>
              <a:t> Net import of emissions to the US (in 2004) 10.8% of total consumption-based emissions (2.4 tons CO</a:t>
            </a:r>
            <a:r>
              <a:rPr lang="en-US" sz="2000" spc="-1" baseline="-25000">
                <a:latin typeface="Arial"/>
              </a:rPr>
              <a:t>2</a:t>
            </a:r>
            <a:r>
              <a:rPr lang="en-US" sz="2000" spc="-1">
                <a:latin typeface="Arial"/>
              </a:rPr>
              <a:t> per person). </a:t>
            </a:r>
            <a:endParaRPr/>
          </a:p>
          <a:p>
            <a:pPr>
              <a:buFont typeface="Symbol" charset="2"/>
              <a:buChar char=""/>
            </a:pPr>
            <a:r>
              <a:rPr lang="en-US" sz="2000" spc="-1">
                <a:latin typeface="Arial"/>
              </a:rPr>
              <a:t> 22.5% of the emissions produced in China in 2004 were exported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69807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charRg st="345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charRg st="345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Conversion factors: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12720" y="1827017"/>
            <a:ext cx="74561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Fluxes of carbon or carbon dioxide are expressed in two ways: </a:t>
            </a:r>
          </a:p>
          <a:p>
            <a:r>
              <a:rPr lang="en-US" dirty="0" smtClean="0"/>
              <a:t>Mass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or mass carbon (C) per time.</a:t>
            </a:r>
          </a:p>
          <a:p>
            <a:endParaRPr lang="en-US" dirty="0" smtClean="0"/>
          </a:p>
          <a:p>
            <a:r>
              <a:rPr lang="en-US" dirty="0" smtClean="0"/>
              <a:t>The conversion factor is given by: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atomic weight of carbon is </a:t>
            </a:r>
            <a:r>
              <a:rPr lang="en-US" dirty="0" smtClean="0"/>
              <a:t>12.001115</a:t>
            </a:r>
          </a:p>
          <a:p>
            <a:r>
              <a:rPr lang="en-US" dirty="0" smtClean="0"/>
              <a:t>The </a:t>
            </a:r>
            <a:r>
              <a:rPr lang="en-US" dirty="0"/>
              <a:t>atomic weight of oxygen is 15.9994.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atomic weight of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43.999915</a:t>
            </a:r>
            <a:r>
              <a:rPr lang="en-US" dirty="0"/>
              <a:t>.  </a:t>
            </a:r>
            <a:endParaRPr lang="en-US" dirty="0" smtClean="0"/>
          </a:p>
          <a:p>
            <a:r>
              <a:rPr lang="en-US" dirty="0" smtClean="0"/>
              <a:t>The ratio </a:t>
            </a:r>
            <a:r>
              <a:rPr lang="en-US" dirty="0"/>
              <a:t>of carbon dioxide to carbon is 43.999915/12.001115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3.6663 units of </a:t>
            </a:r>
            <a:r>
              <a:rPr lang="en-US" dirty="0" smtClean="0"/>
              <a:t>carbon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ass </a:t>
            </a:r>
            <a:r>
              <a:rPr lang="en-US" dirty="0" err="1" smtClean="0"/>
              <a:t>GtC</a:t>
            </a:r>
            <a:r>
              <a:rPr lang="en-US" dirty="0" smtClean="0"/>
              <a:t>   x 3.7      =  mass GtCO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r>
              <a:rPr lang="en-US" dirty="0"/>
              <a:t>mass </a:t>
            </a:r>
            <a:r>
              <a:rPr lang="en-US" dirty="0" smtClean="0"/>
              <a:t>GtCO</a:t>
            </a:r>
            <a:r>
              <a:rPr lang="en-US" baseline="-25000" dirty="0" smtClean="0"/>
              <a:t>2 </a:t>
            </a:r>
            <a:r>
              <a:rPr lang="en-US" dirty="0" smtClean="0"/>
              <a:t>/ </a:t>
            </a:r>
            <a:r>
              <a:rPr lang="en-US" dirty="0"/>
              <a:t>3.7 </a:t>
            </a:r>
            <a:r>
              <a:rPr lang="en-US" dirty="0" smtClean="0"/>
              <a:t>    = </a:t>
            </a:r>
            <a:r>
              <a:rPr lang="en-US" dirty="0"/>
              <a:t>mass </a:t>
            </a:r>
            <a:r>
              <a:rPr lang="en-US" dirty="0" err="1"/>
              <a:t>GtC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-76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4400" spc="-1" dirty="0" smtClean="0">
                <a:latin typeface="Arial"/>
              </a:rPr>
              <a:t>Objectives</a:t>
            </a:r>
            <a:endParaRPr dirty="0"/>
          </a:p>
        </p:txBody>
      </p:sp>
      <p:sp>
        <p:nvSpPr>
          <p:cNvPr id="273" name="TextShape 2"/>
          <p:cNvSpPr txBox="1"/>
          <p:nvPr/>
        </p:nvSpPr>
        <p:spPr>
          <a:xfrm>
            <a:off x="457200" y="1733768"/>
            <a:ext cx="8412480" cy="45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 a qualitative and quantitative overview about sources, sinks, and fluxes of carbon dioxide between the carbon reservoirs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Relationship between energy production and carbon dioxide emissions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Relationship between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 and atmospheric </a:t>
            </a:r>
            <a:r>
              <a:rPr lang="en-US" sz="2400" dirty="0"/>
              <a:t>CO</a:t>
            </a:r>
            <a:r>
              <a:rPr lang="en-US" sz="2400" baseline="-25000" dirty="0"/>
              <a:t>2 </a:t>
            </a:r>
            <a:r>
              <a:rPr lang="en-US" sz="2400" dirty="0" smtClean="0"/>
              <a:t>concentrations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Role of ocean carbon cycle and terrestrial vegetation for the projected future </a:t>
            </a:r>
            <a:r>
              <a:rPr lang="en-US" sz="2400" dirty="0"/>
              <a:t>CO</a:t>
            </a:r>
            <a:r>
              <a:rPr lang="en-US" sz="2400" baseline="-25000" dirty="0"/>
              <a:t>2 </a:t>
            </a:r>
            <a:r>
              <a:rPr lang="en-US" sz="2400" dirty="0" smtClean="0"/>
              <a:t>concentrations.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Conversion factors: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12720" y="1827017"/>
            <a:ext cx="74561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ass </a:t>
            </a:r>
            <a:r>
              <a:rPr lang="en-US" dirty="0" err="1" smtClean="0"/>
              <a:t>GtC</a:t>
            </a:r>
            <a:r>
              <a:rPr lang="en-US" dirty="0" smtClean="0"/>
              <a:t> =  mass </a:t>
            </a:r>
            <a:r>
              <a:rPr lang="en-US" dirty="0" err="1" smtClean="0"/>
              <a:t>PgC</a:t>
            </a:r>
            <a:endParaRPr lang="en-US" baseline="-250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Giga is 10^9</a:t>
            </a:r>
          </a:p>
          <a:p>
            <a:r>
              <a:rPr lang="en-US" dirty="0" smtClean="0"/>
              <a:t>Peta is 10^15</a:t>
            </a:r>
          </a:p>
          <a:p>
            <a:endParaRPr lang="en-US" dirty="0"/>
          </a:p>
          <a:p>
            <a:r>
              <a:rPr lang="en-US" dirty="0" smtClean="0"/>
              <a:t>A metric ton is 1000kg = 10^6g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Currently a first approximation for converting </a:t>
            </a:r>
            <a:r>
              <a:rPr lang="en-US" dirty="0" err="1" smtClean="0"/>
              <a:t>GtC</a:t>
            </a:r>
            <a:r>
              <a:rPr lang="en-US" dirty="0" smtClean="0"/>
              <a:t> into CO2 in ppm</a:t>
            </a:r>
          </a:p>
          <a:p>
            <a:r>
              <a:rPr lang="en-US" dirty="0" smtClean="0"/>
              <a:t>is 1GtC = ½ ppm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76320" y="6400800"/>
            <a:ext cx="183960" cy="36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Picture 2"/>
          <p:cNvPicPr/>
          <p:nvPr/>
        </p:nvPicPr>
        <p:blipFill>
          <a:blip r:embed="rId2"/>
          <a:stretch/>
        </p:blipFill>
        <p:spPr>
          <a:xfrm>
            <a:off x="457200" y="131760"/>
            <a:ext cx="8229600" cy="617544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76320" y="6400800"/>
            <a:ext cx="74044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Figure from PPT by Corrine Le Quéré (UNFCCC, retrieved 2014-09-15)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54999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Global carbon cycle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612720" y="1600200"/>
            <a:ext cx="81525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260" name="Picture 2"/>
          <p:cNvPicPr/>
          <p:nvPr/>
        </p:nvPicPr>
        <p:blipFill>
          <a:blip r:embed="rId2"/>
          <a:stretch/>
        </p:blipFill>
        <p:spPr>
          <a:xfrm>
            <a:off x="3599280" y="1828800"/>
            <a:ext cx="5361840" cy="4023360"/>
          </a:xfrm>
          <a:prstGeom prst="rect">
            <a:avLst/>
          </a:prstGeom>
          <a:ln>
            <a:noFill/>
          </a:ln>
        </p:spPr>
      </p:pic>
      <p:sp>
        <p:nvSpPr>
          <p:cNvPr id="261" name="TextShape 3"/>
          <p:cNvSpPr txBox="1"/>
          <p:nvPr/>
        </p:nvSpPr>
        <p:spPr>
          <a:xfrm>
            <a:off x="144720" y="1851120"/>
            <a:ext cx="5528520" cy="495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Facts worth the remember:</a:t>
            </a:r>
            <a:endParaRPr/>
          </a:p>
          <a:p>
            <a:endParaRPr/>
          </a:p>
          <a:p>
            <a:r>
              <a:rPr lang="en-US" sz="1800" spc="-1">
                <a:latin typeface="Arial"/>
              </a:rPr>
              <a:t>The perturbation of the natural </a:t>
            </a:r>
            <a:endParaRPr/>
          </a:p>
          <a:p>
            <a:r>
              <a:rPr lang="en-US" sz="1800" spc="-1">
                <a:latin typeface="Arial"/>
              </a:rPr>
              <a:t>fluxes are small, but they disturb 
the natural balance</a:t>
            </a:r>
            <a:endParaRPr/>
          </a:p>
          <a:p>
            <a:endParaRPr/>
          </a:p>
          <a:p>
            <a:r>
              <a:rPr lang="en-US" sz="1800" spc="-1">
                <a:latin typeface="Arial"/>
              </a:rPr>
              <a:t>Anthropogenic CO₂ Emission:</a:t>
            </a:r>
            <a:endParaRPr/>
          </a:p>
          <a:p>
            <a:r>
              <a:rPr lang="en-US" sz="1800" spc="-1">
                <a:latin typeface="Arial"/>
              </a:rPr>
              <a:t>Nearly half is taken up</a:t>
            </a:r>
            <a:endParaRPr/>
          </a:p>
          <a:p>
            <a:r>
              <a:rPr lang="en-US" sz="1800" spc="-1">
                <a:latin typeface="Arial"/>
              </a:rPr>
              <a:t>in ocean and on land 
by physical and biological </a:t>
            </a:r>
            <a:endParaRPr/>
          </a:p>
          <a:p>
            <a:r>
              <a:rPr lang="en-US" sz="1800" spc="-1">
                <a:latin typeface="Arial"/>
              </a:rPr>
              <a:t>processes</a:t>
            </a:r>
            <a:endParaRPr/>
          </a:p>
          <a:p>
            <a:endParaRPr/>
          </a:p>
          <a:p>
            <a:r>
              <a:rPr lang="en-US" sz="1800" spc="-1">
                <a:latin typeface="Arial"/>
              </a:rPr>
              <a:t>This ratio can change with </a:t>
            </a:r>
            <a:endParaRPr/>
          </a:p>
          <a:p>
            <a:r>
              <a:rPr lang="en-US" sz="1800" spc="-1">
                <a:latin typeface="Arial"/>
              </a:rPr>
              <a:t>time (CO₂ fertilization effects</a:t>
            </a:r>
            <a:endParaRPr/>
          </a:p>
          <a:p>
            <a:r>
              <a:rPr lang="en-US" sz="1800" spc="-1">
                <a:latin typeface="Arial"/>
              </a:rPr>
              <a:t>,changes in the solubility etc.)</a:t>
            </a:r>
            <a:endParaRPr/>
          </a:p>
          <a:p>
            <a:endParaRPr/>
          </a:p>
          <a:p>
            <a:r>
              <a:rPr lang="en-US" sz="1800" spc="-1">
                <a:latin typeface="Arial"/>
              </a:rPr>
              <a:t>Full removal of anthropogenic CO₂ from atmosphere 
is a slow process (~100-1000 years)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99598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/>
          <p:nvPr/>
        </p:nvPicPr>
        <p:blipFill>
          <a:blip r:embed="rId3"/>
          <a:stretch/>
        </p:blipFill>
        <p:spPr>
          <a:xfrm>
            <a:off x="2926080" y="1624680"/>
            <a:ext cx="6180480" cy="473976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76320" y="6400800"/>
            <a:ext cx="7405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Figure from PPT by Corrine Le Quéré (UNFCCC, retrieved 2014-09-15)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8433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8595" y="6199832"/>
            <a:ext cx="7405920" cy="6581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600" spc="-1" dirty="0" smtClean="0">
                <a:latin typeface="+mj-lt"/>
              </a:rPr>
              <a:t>Latest report from </a:t>
            </a:r>
            <a:r>
              <a:rPr lang="fr-FR" sz="1600" dirty="0">
                <a:latin typeface="+mj-lt"/>
              </a:rPr>
              <a:t>C. Le </a:t>
            </a:r>
            <a:r>
              <a:rPr lang="fr-FR" sz="1600" dirty="0" err="1">
                <a:latin typeface="+mj-lt"/>
              </a:rPr>
              <a:t>Quéré</a:t>
            </a:r>
            <a:r>
              <a:rPr lang="fr-FR" sz="1600" dirty="0">
                <a:latin typeface="+mj-lt"/>
              </a:rPr>
              <a:t> et al.: Global </a:t>
            </a:r>
            <a:r>
              <a:rPr lang="fr-FR" sz="1600" dirty="0" err="1">
                <a:latin typeface="+mj-lt"/>
              </a:rPr>
              <a:t>Carbon</a:t>
            </a:r>
            <a:r>
              <a:rPr lang="fr-FR" sz="1600" dirty="0">
                <a:latin typeface="+mj-lt"/>
              </a:rPr>
              <a:t> Budget </a:t>
            </a:r>
            <a:r>
              <a:rPr lang="fr-FR" sz="1600" dirty="0" smtClean="0">
                <a:latin typeface="+mj-lt"/>
              </a:rPr>
              <a:t>2016</a:t>
            </a:r>
          </a:p>
          <a:p>
            <a:r>
              <a:rPr lang="fr-FR" sz="1600" dirty="0" smtClean="0">
                <a:latin typeface="+mj-lt"/>
              </a:rPr>
              <a:t>(data </a:t>
            </a:r>
            <a:r>
              <a:rPr lang="fr-FR" sz="1600" dirty="0" err="1" smtClean="0">
                <a:latin typeface="+mj-lt"/>
              </a:rPr>
              <a:t>available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from</a:t>
            </a:r>
            <a:r>
              <a:rPr lang="fr-FR" sz="1600" dirty="0">
                <a:latin typeface="+mj-lt"/>
              </a:rPr>
              <a:t> http://</a:t>
            </a:r>
            <a:r>
              <a:rPr lang="fr-FR" sz="1600" dirty="0" smtClean="0">
                <a:latin typeface="+mj-lt"/>
              </a:rPr>
              <a:t>dx.doi.org/10.3334/CDIAC/GCP_2016)</a:t>
            </a:r>
            <a:endParaRPr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" y="1624680"/>
            <a:ext cx="4472612" cy="3309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644" y="1999622"/>
            <a:ext cx="38138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three years stabilization in </a:t>
            </a:r>
          </a:p>
          <a:p>
            <a:r>
              <a:rPr lang="en-US" dirty="0"/>
              <a:t>g</a:t>
            </a:r>
            <a:r>
              <a:rPr lang="en-US" dirty="0" smtClean="0"/>
              <a:t>lobal emissions.</a:t>
            </a:r>
          </a:p>
          <a:p>
            <a:endParaRPr lang="en-US" dirty="0"/>
          </a:p>
          <a:p>
            <a:r>
              <a:rPr lang="en-US" dirty="0" smtClean="0"/>
              <a:t>At this level it would take 50 years </a:t>
            </a:r>
            <a:br>
              <a:rPr lang="en-US" dirty="0" smtClean="0"/>
            </a:br>
            <a:r>
              <a:rPr lang="en-US" dirty="0" smtClean="0"/>
              <a:t>to emit same amount as was in the </a:t>
            </a:r>
          </a:p>
          <a:p>
            <a:r>
              <a:rPr lang="en-US" dirty="0" smtClean="0"/>
              <a:t>entire industrial period before.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757" y="806969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published new report shows a flattening in emissions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0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-23160" y="6199833"/>
            <a:ext cx="4734418" cy="6581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600" spc="-1" dirty="0" smtClean="0">
                <a:latin typeface="+mj-lt"/>
              </a:rPr>
              <a:t>Latest report from </a:t>
            </a:r>
            <a:r>
              <a:rPr lang="fr-FR" sz="1600" dirty="0">
                <a:latin typeface="+mj-lt"/>
              </a:rPr>
              <a:t>C. Le </a:t>
            </a:r>
            <a:r>
              <a:rPr lang="fr-FR" sz="1600" dirty="0" err="1">
                <a:latin typeface="+mj-lt"/>
              </a:rPr>
              <a:t>Quéré</a:t>
            </a:r>
            <a:r>
              <a:rPr lang="fr-FR" sz="1600" dirty="0">
                <a:latin typeface="+mj-lt"/>
              </a:rPr>
              <a:t> et al.: </a:t>
            </a:r>
            <a:endParaRPr lang="fr-FR" sz="1600" dirty="0" smtClean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Global </a:t>
            </a:r>
            <a:r>
              <a:rPr lang="fr-FR" sz="1600" dirty="0" err="1">
                <a:latin typeface="+mj-lt"/>
              </a:rPr>
              <a:t>Carbon</a:t>
            </a:r>
            <a:r>
              <a:rPr lang="fr-FR" sz="1600" dirty="0">
                <a:latin typeface="+mj-lt"/>
              </a:rPr>
              <a:t> Budget </a:t>
            </a:r>
            <a:r>
              <a:rPr lang="fr-FR" sz="1600" dirty="0" smtClean="0">
                <a:latin typeface="+mj-lt"/>
              </a:rPr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" y="1634726"/>
            <a:ext cx="4706815" cy="436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240" y="0"/>
            <a:ext cx="3898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5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91" y="1738365"/>
            <a:ext cx="903324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 to a recent inventory study done by researchers, </a:t>
            </a:r>
          </a:p>
          <a:p>
            <a:r>
              <a:rPr lang="en-US" dirty="0" smtClean="0"/>
              <a:t>forests </a:t>
            </a:r>
            <a:r>
              <a:rPr lang="en-US" dirty="0"/>
              <a:t>in the northern part of </a:t>
            </a:r>
            <a:r>
              <a:rPr lang="en-US" dirty="0" err="1"/>
              <a:t>Jedediah</a:t>
            </a:r>
            <a:r>
              <a:rPr lang="en-US" dirty="0"/>
              <a:t> Smith Redwoods park </a:t>
            </a:r>
            <a:r>
              <a:rPr lang="en-US" dirty="0" smtClean="0"/>
              <a:t>stores </a:t>
            </a:r>
            <a:br>
              <a:rPr lang="en-US" dirty="0" smtClean="0"/>
            </a:br>
            <a:r>
              <a:rPr lang="en-US" dirty="0" smtClean="0"/>
              <a:t>2,600 </a:t>
            </a:r>
            <a:r>
              <a:rPr lang="en-US" dirty="0"/>
              <a:t>metric tons of carbon per hectare, </a:t>
            </a:r>
            <a:r>
              <a:rPr lang="en-US" dirty="0" smtClean="0"/>
              <a:t>that is on an </a:t>
            </a:r>
            <a:r>
              <a:rPr lang="en-US" dirty="0"/>
              <a:t>area of </a:t>
            </a:r>
            <a:r>
              <a:rPr lang="en-US" dirty="0" smtClean="0"/>
              <a:t>2.47 acres.</a:t>
            </a:r>
            <a:endParaRPr lang="en-US" dirty="0"/>
          </a:p>
          <a:p>
            <a:r>
              <a:rPr lang="en-US" dirty="0" smtClean="0"/>
              <a:t>One hectare is 100m x 100m area = 10</a:t>
            </a:r>
            <a:r>
              <a:rPr lang="en-US" baseline="30000" dirty="0" smtClean="0"/>
              <a:t>4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From that we get  a carbon storage of 0.26 </a:t>
            </a:r>
            <a:r>
              <a:rPr lang="en-US" dirty="0" err="1" smtClean="0"/>
              <a:t>tC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We know that the planet’s surface is in total about 5.10x10</a:t>
            </a:r>
            <a:r>
              <a:rPr lang="en-US" baseline="30000" dirty="0" smtClean="0"/>
              <a:t>14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 smtClean="0"/>
              <a:t>Let’ assume we could transform landscapes to have a similar biome with these giant </a:t>
            </a:r>
          </a:p>
          <a:p>
            <a:r>
              <a:rPr lang="en-US" dirty="0" err="1" smtClean="0"/>
              <a:t>Jedediah</a:t>
            </a:r>
            <a:r>
              <a:rPr lang="en-US" dirty="0" smtClean="0"/>
              <a:t> Smith Redwoods and take would transform landscapes (with little vegetation </a:t>
            </a:r>
          </a:p>
          <a:p>
            <a:r>
              <a:rPr lang="en-US" dirty="0" smtClean="0"/>
              <a:t>and low carbon storage) into these biomes with these giant trees, and let’s say </a:t>
            </a:r>
          </a:p>
          <a:p>
            <a:r>
              <a:rPr lang="en-US" dirty="0" smtClean="0"/>
              <a:t>we want to convert an area equivalent to that of worldwide urbanized area.</a:t>
            </a:r>
          </a:p>
          <a:p>
            <a:r>
              <a:rPr lang="en-US" dirty="0" smtClean="0"/>
              <a:t>How much carbon could that store (and thus be removed from the atmosphere)?</a:t>
            </a:r>
          </a:p>
          <a:p>
            <a:endParaRPr lang="en-US" dirty="0" smtClean="0"/>
          </a:p>
          <a:p>
            <a:r>
              <a:rPr lang="en-US" dirty="0" smtClean="0"/>
              <a:t>Ocean to land is a about 2/3 and 1/3 of the planet surface.</a:t>
            </a:r>
          </a:p>
          <a:p>
            <a:r>
              <a:rPr lang="en-US" dirty="0" smtClean="0"/>
              <a:t>We start with an land area of 1.6x10</a:t>
            </a:r>
            <a:r>
              <a:rPr lang="en-US" baseline="30000" dirty="0" smtClean="0"/>
              <a:t>14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</a:p>
          <a:p>
            <a:r>
              <a:rPr lang="en-US" dirty="0" smtClean="0"/>
              <a:t>Of that area of </a:t>
            </a:r>
            <a:r>
              <a:rPr lang="en-US" dirty="0"/>
              <a:t>Earth =&gt; 5*10^10 * 2,6*10^3 </a:t>
            </a:r>
            <a:r>
              <a:rPr lang="en-US" dirty="0" err="1"/>
              <a:t>tC</a:t>
            </a:r>
            <a:r>
              <a:rPr lang="en-US" dirty="0"/>
              <a:t> = 13 *10^3 </a:t>
            </a:r>
            <a:r>
              <a:rPr lang="en-US" dirty="0" err="1"/>
              <a:t>tC</a:t>
            </a:r>
            <a:r>
              <a:rPr lang="en-US" dirty="0"/>
              <a:t> = 13000GtC</a:t>
            </a:r>
          </a:p>
          <a:p>
            <a:r>
              <a:rPr lang="en-US" dirty="0"/>
              <a:t>Only 1% of land covered by same vegetation: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1.7*10^12m^2 *0.26 </a:t>
            </a:r>
            <a:r>
              <a:rPr lang="en-US" dirty="0" err="1"/>
              <a:t>tC</a:t>
            </a:r>
            <a:r>
              <a:rPr lang="en-US" dirty="0"/>
              <a:t>/m^2 ~5*10^11 </a:t>
            </a:r>
            <a:r>
              <a:rPr lang="en-US" dirty="0" err="1"/>
              <a:t>tC</a:t>
            </a:r>
            <a:r>
              <a:rPr lang="en-US" dirty="0"/>
              <a:t>= 500GtC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 interesting thought experiment:</a:t>
            </a:r>
            <a:br>
              <a:rPr lang="en-US" sz="2400" dirty="0" smtClean="0"/>
            </a:br>
            <a:r>
              <a:rPr lang="en-US" sz="2400" dirty="0" smtClean="0"/>
              <a:t>Can Redwoods take up anthropogenic carbon emissions?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43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91" y="1738365"/>
            <a:ext cx="814838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Estimates for the urbanized land area are difficult, but let’s assume the area:</a:t>
            </a:r>
          </a:p>
          <a:p>
            <a:endParaRPr lang="en-US" dirty="0" smtClean="0"/>
          </a:p>
          <a:p>
            <a:r>
              <a:rPr lang="en-US" u="sng" dirty="0" smtClean="0"/>
              <a:t>A</a:t>
            </a:r>
            <a:r>
              <a:rPr lang="en-US" u="sng" baseline="-25000" dirty="0" smtClean="0"/>
              <a:t>urban</a:t>
            </a:r>
            <a:r>
              <a:rPr lang="en-US" u="sng" dirty="0" smtClean="0"/>
              <a:t> =1.0*10</a:t>
            </a:r>
            <a:r>
              <a:rPr lang="en-US" u="sng" baseline="30000" dirty="0" smtClean="0"/>
              <a:t>6 </a:t>
            </a:r>
            <a:r>
              <a:rPr lang="en-US" u="sng" dirty="0" smtClean="0"/>
              <a:t>km</a:t>
            </a:r>
            <a:r>
              <a:rPr lang="en-US" u="sng" baseline="30000" dirty="0" smtClean="0"/>
              <a:t>2</a:t>
            </a:r>
            <a:r>
              <a:rPr lang="en-US" u="sng" dirty="0" smtClean="0"/>
              <a:t>=1.0*10</a:t>
            </a:r>
            <a:r>
              <a:rPr lang="en-US" u="sng" baseline="30000" dirty="0" smtClean="0"/>
              <a:t>12 </a:t>
            </a:r>
            <a:r>
              <a:rPr lang="en-US" u="sng" dirty="0" smtClean="0"/>
              <a:t>m</a:t>
            </a:r>
            <a:r>
              <a:rPr lang="en-US" u="sng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sz="1400" dirty="0" smtClean="0"/>
              <a:t>We </a:t>
            </a:r>
            <a:r>
              <a:rPr lang="en-US" sz="1400" dirty="0"/>
              <a:t>know that the planet’s surface is in total about </a:t>
            </a:r>
            <a:r>
              <a:rPr lang="en-US" sz="1400" dirty="0" smtClean="0"/>
              <a:t>5.10x10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2 </a:t>
            </a:r>
            <a:endParaRPr lang="en-US" sz="1400" baseline="30000" dirty="0"/>
          </a:p>
          <a:p>
            <a:r>
              <a:rPr lang="en-US" sz="1400" dirty="0"/>
              <a:t>Ocean to land is a about 2/3 and 1/3 of the planet surface.</a:t>
            </a:r>
          </a:p>
          <a:p>
            <a:r>
              <a:rPr lang="en-US" sz="1400" dirty="0" smtClean="0"/>
              <a:t>So of the total </a:t>
            </a:r>
            <a:r>
              <a:rPr lang="en-US" sz="1400" dirty="0"/>
              <a:t>land area of 1.6x10</a:t>
            </a:r>
            <a:r>
              <a:rPr lang="en-US" sz="1400" baseline="30000" dirty="0"/>
              <a:t>14</a:t>
            </a:r>
            <a:r>
              <a:rPr lang="en-US" sz="1400" dirty="0"/>
              <a:t>m</a:t>
            </a:r>
            <a:r>
              <a:rPr lang="en-US" sz="1400" baseline="30000" dirty="0"/>
              <a:t>2 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s 1% is already to some form urbanized!(?)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ee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www.newgeography.com/content/001689-how-much-world-covered-cities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Our carbon storage per area is </a:t>
            </a:r>
          </a:p>
          <a:p>
            <a:endParaRPr lang="en-US" dirty="0"/>
          </a:p>
          <a:p>
            <a:r>
              <a:rPr lang="en-US" u="sng" dirty="0" err="1" smtClean="0"/>
              <a:t>S</a:t>
            </a:r>
            <a:r>
              <a:rPr lang="en-US" u="sng" baseline="-25000" dirty="0" err="1" smtClean="0"/>
              <a:t>c</a:t>
            </a:r>
            <a:r>
              <a:rPr lang="en-US" u="sng" dirty="0" smtClean="0"/>
              <a:t>=0.26 </a:t>
            </a:r>
            <a:r>
              <a:rPr lang="en-US" u="sng" dirty="0" err="1" smtClean="0"/>
              <a:t>tC</a:t>
            </a:r>
            <a:r>
              <a:rPr lang="en-US" u="sng" dirty="0" smtClean="0"/>
              <a:t>/m</a:t>
            </a:r>
            <a:r>
              <a:rPr lang="en-US" u="sng" baseline="30000" dirty="0" smtClean="0"/>
              <a:t>2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The math is simple here: multiplication gives:  </a:t>
            </a:r>
            <a:r>
              <a:rPr lang="en-US" u="sng" dirty="0" smtClean="0"/>
              <a:t>2.6*10</a:t>
            </a:r>
            <a:r>
              <a:rPr lang="en-US" u="sng" baseline="30000" dirty="0" smtClean="0"/>
              <a:t>11 </a:t>
            </a:r>
            <a:r>
              <a:rPr lang="en-US" u="sng" dirty="0" err="1" smtClean="0"/>
              <a:t>tC</a:t>
            </a:r>
            <a:r>
              <a:rPr lang="en-US" u="sng" dirty="0" smtClean="0"/>
              <a:t> = 260 </a:t>
            </a:r>
            <a:r>
              <a:rPr lang="en-US" u="sng" dirty="0" err="1" smtClean="0"/>
              <a:t>GtC</a:t>
            </a:r>
            <a:endParaRPr lang="en-US" u="sng" baseline="30000" dirty="0"/>
          </a:p>
          <a:p>
            <a:endParaRPr lang="en-US" dirty="0"/>
          </a:p>
          <a:p>
            <a:r>
              <a:rPr lang="en-US" dirty="0" smtClean="0"/>
              <a:t>This a budget calculation, but it does not tell us if it is at all possible to achieve</a:t>
            </a:r>
          </a:p>
          <a:p>
            <a:r>
              <a:rPr lang="en-US" dirty="0" smtClean="0"/>
              <a:t>a green solution to the fossil fuel emissions problem.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 interesting thought experiment:</a:t>
            </a:r>
            <a:br>
              <a:rPr lang="en-US" sz="2400" dirty="0" smtClean="0"/>
            </a:br>
            <a:r>
              <a:rPr lang="en-US" sz="2400" dirty="0" smtClean="0"/>
              <a:t>Can Redwoods take up anthropogenic carbon emissions?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5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988" y="1617785"/>
            <a:ext cx="8376267" cy="4934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aseline="30000" dirty="0" smtClean="0"/>
          </a:p>
          <a:p>
            <a:r>
              <a:rPr lang="en-US" dirty="0" smtClean="0"/>
              <a:t>The math is simple here: multiplication gives:  </a:t>
            </a:r>
            <a:r>
              <a:rPr lang="en-US" u="sng" dirty="0" smtClean="0"/>
              <a:t>260 </a:t>
            </a:r>
            <a:r>
              <a:rPr lang="en-US" u="sng" dirty="0" err="1" smtClean="0"/>
              <a:t>GtC</a:t>
            </a:r>
            <a:endParaRPr lang="en-US" u="sng" baseline="30000" dirty="0"/>
          </a:p>
          <a:p>
            <a:endParaRPr lang="en-US" dirty="0"/>
          </a:p>
          <a:p>
            <a:r>
              <a:rPr lang="en-US" sz="1600" dirty="0"/>
              <a:t>Today we have about </a:t>
            </a:r>
            <a:r>
              <a:rPr lang="en-US" sz="1600" dirty="0" smtClean="0"/>
              <a:t>800 </a:t>
            </a:r>
            <a:r>
              <a:rPr lang="en-US" sz="1600" dirty="0" err="1" smtClean="0"/>
              <a:t>GtC</a:t>
            </a:r>
            <a:r>
              <a:rPr lang="en-US" sz="1600" dirty="0" smtClean="0"/>
              <a:t> </a:t>
            </a:r>
            <a:r>
              <a:rPr lang="en-US" sz="1600" dirty="0"/>
              <a:t>in the air (400ppm). This would reduce the CO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concentrations </a:t>
            </a:r>
            <a:r>
              <a:rPr lang="en-US" sz="1600" dirty="0" smtClean="0"/>
              <a:t>by ca 130ppm to 270ppm</a:t>
            </a:r>
            <a:r>
              <a:rPr lang="en-US" sz="1600" dirty="0"/>
              <a:t>, theoretically. This is a simple budget </a:t>
            </a:r>
            <a:r>
              <a:rPr lang="en-US" sz="1600" dirty="0" smtClean="0"/>
              <a:t>calculation, </a:t>
            </a:r>
            <a:endParaRPr lang="en-US" sz="1600" dirty="0"/>
          </a:p>
          <a:p>
            <a:r>
              <a:rPr lang="en-US" sz="1600" dirty="0" smtClean="0"/>
              <a:t>it </a:t>
            </a:r>
            <a:r>
              <a:rPr lang="en-US" sz="1600" dirty="0"/>
              <a:t>ignores completely the time it takes for the trees to grow and store that carbon, </a:t>
            </a:r>
          </a:p>
          <a:p>
            <a:r>
              <a:rPr lang="en-US" sz="1600" dirty="0"/>
              <a:t>And when the exchange between atmosphere and terrestrial sink</a:t>
            </a:r>
            <a:br>
              <a:rPr lang="en-US" sz="1600" dirty="0"/>
            </a:br>
            <a:r>
              <a:rPr lang="en-US" sz="1600" dirty="0" smtClean="0"/>
              <a:t>was to be changed this way or in another, then other feedbacks </a:t>
            </a:r>
            <a:r>
              <a:rPr lang="en-US" sz="1600" dirty="0"/>
              <a:t>in the </a:t>
            </a:r>
            <a:endParaRPr lang="en-US" sz="1600" dirty="0" smtClean="0"/>
          </a:p>
          <a:p>
            <a:r>
              <a:rPr lang="en-US" sz="1600" dirty="0" smtClean="0"/>
              <a:t>system </a:t>
            </a:r>
            <a:r>
              <a:rPr lang="en-US" sz="1600" dirty="0"/>
              <a:t>could change other fluxes </a:t>
            </a:r>
            <a:r>
              <a:rPr lang="en-US" sz="1600" dirty="0" smtClean="0"/>
              <a:t>in </a:t>
            </a:r>
            <a:r>
              <a:rPr lang="en-US" sz="1600" dirty="0"/>
              <a:t>the natural carbon cycle, </a:t>
            </a:r>
            <a:r>
              <a:rPr lang="en-US" sz="1600" dirty="0" smtClean="0"/>
              <a:t>too (e.g. respiration,</a:t>
            </a:r>
          </a:p>
          <a:p>
            <a:r>
              <a:rPr lang="en-US" sz="1600" dirty="0" smtClean="0"/>
              <a:t>ocean-atmosphere fluxes).</a:t>
            </a:r>
          </a:p>
          <a:p>
            <a:endParaRPr lang="en-US" sz="1600" baseline="30000" dirty="0" smtClean="0"/>
          </a:p>
          <a:p>
            <a:r>
              <a:rPr lang="en-US" sz="1600" dirty="0" smtClean="0"/>
              <a:t>The interesting fact here is the following: The carbon sinks and sources on land </a:t>
            </a:r>
          </a:p>
          <a:p>
            <a:r>
              <a:rPr lang="en-US" sz="1600" dirty="0" smtClean="0"/>
              <a:t>(and ocean, of course) are huge!  Atmospheric CO2 is in that sense</a:t>
            </a:r>
            <a:br>
              <a:rPr lang="en-US" sz="1600" dirty="0" smtClean="0"/>
            </a:br>
            <a:r>
              <a:rPr lang="en-US" sz="1600" dirty="0" smtClean="0"/>
              <a:t>just an intermediate storage place for the extra carbon released into the system.</a:t>
            </a:r>
            <a:br>
              <a:rPr lang="en-US" sz="1600" dirty="0" smtClean="0"/>
            </a:br>
            <a:r>
              <a:rPr lang="en-US" sz="1600" dirty="0" smtClean="0"/>
              <a:t>Over the last 10000 years the natural system kept CO2 concentrations well in balance.</a:t>
            </a:r>
          </a:p>
          <a:p>
            <a:r>
              <a:rPr lang="en-US" sz="1600" dirty="0" smtClean="0"/>
              <a:t>The current anthropogenic perturbation forces a response of the natural system. </a:t>
            </a:r>
            <a:br>
              <a:rPr lang="en-US" sz="1600" dirty="0" smtClean="0"/>
            </a:br>
            <a:r>
              <a:rPr lang="en-US" sz="1600" dirty="0" smtClean="0"/>
              <a:t>But the regulating carbon fluxes are outpaced by the forcing. A return to the normal</a:t>
            </a:r>
            <a:br>
              <a:rPr lang="en-US" sz="1600" dirty="0" smtClean="0"/>
            </a:br>
            <a:r>
              <a:rPr lang="en-US" sz="1600" dirty="0" smtClean="0"/>
              <a:t>state is possible, but it will take most likely 1000 years and longer before the carbon</a:t>
            </a:r>
            <a:br>
              <a:rPr lang="en-US" sz="1600" dirty="0" smtClean="0"/>
            </a:br>
            <a:r>
              <a:rPr lang="en-US" sz="1600" dirty="0" smtClean="0"/>
              <a:t>footprint from fossil fuel emissions is taken out of the atmosphere and stored </a:t>
            </a:r>
            <a:endParaRPr lang="en-US" sz="1600" dirty="0"/>
          </a:p>
          <a:p>
            <a:r>
              <a:rPr lang="en-US" sz="1600" dirty="0" smtClean="0"/>
              <a:t>elsewhere in the ocean and on land. </a:t>
            </a:r>
            <a:endParaRPr lang="en-US" sz="1600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 interesting thought experiment:</a:t>
            </a:r>
            <a:br>
              <a:rPr lang="en-US" sz="2400" dirty="0" smtClean="0"/>
            </a:br>
            <a:r>
              <a:rPr lang="en-US" sz="2400" dirty="0" smtClean="0"/>
              <a:t>Can Redwoods take up anthropogenic carbon emissions?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43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Carbon cycle: Natural and anthropogenic contributions (representative for ~2010)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20" y="1607737"/>
            <a:ext cx="6817526" cy="4596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720" y="6124026"/>
            <a:ext cx="681752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Yellow numbers: natural fluxes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Red: anthropogenic fluxes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418" y="6514312"/>
            <a:ext cx="9224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http://earthobservatory.nasa.gov/Features/CarbonCycle/ </a:t>
            </a:r>
            <a:r>
              <a:rPr lang="en-US" sz="1400" dirty="0"/>
              <a:t>(retrieved 2014-09-15)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271" y="1698171"/>
            <a:ext cx="864157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120</a:t>
            </a:r>
            <a:r>
              <a:rPr lang="en-US" sz="1600" b="1" dirty="0" smtClean="0">
                <a:solidFill>
                  <a:srgbClr val="FF0000"/>
                </a:solidFill>
              </a:rPr>
              <a:t>+3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943" y="2624294"/>
            <a:ext cx="69333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90</a:t>
            </a:r>
            <a:r>
              <a:rPr lang="en-US" sz="1600" b="1" dirty="0" smtClean="0">
                <a:solidFill>
                  <a:srgbClr val="FF0000"/>
                </a:solidFill>
              </a:rPr>
              <a:t>+2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9672" y="2723234"/>
            <a:ext cx="42228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90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7728" y="1745322"/>
            <a:ext cx="42035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+9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6287" y="1667393"/>
            <a:ext cx="169629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Fossil fuel burning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Cement production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Land use change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9444" y="1624724"/>
            <a:ext cx="17011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Units</a:t>
            </a:r>
          </a:p>
          <a:p>
            <a:endParaRPr lang="en-US" sz="1600" dirty="0"/>
          </a:p>
          <a:p>
            <a:r>
              <a:rPr lang="en-US" sz="1600" dirty="0" smtClean="0"/>
              <a:t>Fluxes:</a:t>
            </a:r>
          </a:p>
          <a:p>
            <a:endParaRPr lang="en-US" sz="1600" dirty="0" smtClean="0"/>
          </a:p>
          <a:p>
            <a:r>
              <a:rPr lang="en-US" sz="1600" dirty="0" err="1"/>
              <a:t>g</a:t>
            </a:r>
            <a:r>
              <a:rPr lang="en-US" sz="1600" dirty="0" err="1" smtClean="0"/>
              <a:t>iga</a:t>
            </a:r>
            <a:r>
              <a:rPr lang="en-US" sz="1600" dirty="0" smtClean="0"/>
              <a:t> ton Carbon </a:t>
            </a:r>
          </a:p>
          <a:p>
            <a:r>
              <a:rPr lang="en-US" sz="1600" dirty="0" smtClean="0"/>
              <a:t>per year</a:t>
            </a:r>
          </a:p>
          <a:p>
            <a:r>
              <a:rPr lang="en-US" sz="1600" dirty="0" smtClean="0"/>
              <a:t>(</a:t>
            </a:r>
            <a:r>
              <a:rPr lang="en-US" sz="1600" dirty="0" err="1"/>
              <a:t>G</a:t>
            </a:r>
            <a:r>
              <a:rPr lang="en-US" sz="1600" dirty="0" err="1" smtClean="0"/>
              <a:t>tC</a:t>
            </a:r>
            <a:r>
              <a:rPr lang="en-US" sz="1600" dirty="0" smtClean="0"/>
              <a:t>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(= </a:t>
            </a:r>
            <a:r>
              <a:rPr lang="en-US" sz="1600" dirty="0" err="1" smtClean="0"/>
              <a:t>PgC</a:t>
            </a:r>
            <a:r>
              <a:rPr lang="en-US" sz="1600" dirty="0" smtClean="0"/>
              <a:t>/</a:t>
            </a:r>
            <a:r>
              <a:rPr lang="en-US" sz="1600" dirty="0" err="1" smtClean="0"/>
              <a:t>yr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err="1" smtClean="0"/>
              <a:t>Resevoirs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GtC</a:t>
            </a:r>
            <a:r>
              <a:rPr lang="en-US" sz="1600" dirty="0" smtClean="0"/>
              <a:t> (=</a:t>
            </a:r>
            <a:r>
              <a:rPr lang="en-US" sz="1600" dirty="0" err="1" smtClean="0"/>
              <a:t>PgC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87323" y="1712015"/>
            <a:ext cx="42228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6</a:t>
            </a:r>
            <a:r>
              <a:rPr lang="en-US" sz="1600" b="1" dirty="0" smtClean="0">
                <a:solidFill>
                  <a:srgbClr val="FFFF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3161" y="2968339"/>
            <a:ext cx="42228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6</a:t>
            </a:r>
            <a:r>
              <a:rPr lang="en-US" sz="1600" b="1" dirty="0" smtClean="0">
                <a:solidFill>
                  <a:srgbClr val="FFFF00"/>
                </a:solidFill>
              </a:rPr>
              <a:t>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80880" y="228600"/>
            <a:ext cx="8686800" cy="131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2000" b="1" spc="-1" dirty="0">
                <a:latin typeface="+mj-lt"/>
              </a:rPr>
              <a:t>Past CO₂ </a:t>
            </a:r>
            <a:r>
              <a:rPr lang="en-US" sz="2000" b="1" spc="-1" dirty="0" smtClean="0">
                <a:latin typeface="+mj-lt"/>
              </a:rPr>
              <a:t>variations </a:t>
            </a:r>
            <a:r>
              <a:rPr lang="en-US" sz="2000" b="1" spc="-1" dirty="0">
                <a:latin typeface="+mj-lt"/>
              </a:rPr>
              <a:t>in the natural </a:t>
            </a:r>
            <a:r>
              <a:rPr lang="en-US" sz="2000" b="1" spc="-1" dirty="0" smtClean="0">
                <a:latin typeface="+mj-lt"/>
              </a:rPr>
              <a:t>Earth system were in the range between 190-300 ppm.</a:t>
            </a:r>
            <a:endParaRPr sz="2000" dirty="0">
              <a:latin typeface="+mj-lt"/>
            </a:endParaRPr>
          </a:p>
          <a:p>
            <a:r>
              <a:rPr lang="en-US" sz="2000" b="1" spc="-1" dirty="0">
                <a:latin typeface="+mj-lt"/>
              </a:rPr>
              <a:t> </a:t>
            </a:r>
            <a:endParaRPr sz="2000" dirty="0">
              <a:latin typeface="+mj-lt"/>
            </a:endParaRPr>
          </a:p>
          <a:p>
            <a:r>
              <a:rPr lang="en-US" sz="2000" b="1" spc="-1" dirty="0">
                <a:latin typeface="Arial"/>
              </a:rPr>
              <a:t> </a:t>
            </a:r>
            <a:endParaRPr dirty="0"/>
          </a:p>
        </p:txBody>
      </p:sp>
      <p:sp>
        <p:nvSpPr>
          <p:cNvPr id="203" name="TextShape 2"/>
          <p:cNvSpPr txBox="1"/>
          <p:nvPr/>
        </p:nvSpPr>
        <p:spPr>
          <a:xfrm>
            <a:off x="61200" y="6510960"/>
            <a:ext cx="8917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spc="-1" dirty="0">
                <a:latin typeface="Arial"/>
              </a:rPr>
              <a:t>Image source:  The Encyclopedia of Earth: http://www.eoearth.org/view/article/150101/</a:t>
            </a:r>
            <a:endParaRPr sz="1600" dirty="0"/>
          </a:p>
        </p:txBody>
      </p:sp>
      <p:pic>
        <p:nvPicPr>
          <p:cNvPr id="204" name="Picture 203"/>
          <p:cNvPicPr/>
          <p:nvPr/>
        </p:nvPicPr>
        <p:blipFill>
          <a:blip r:embed="rId3"/>
          <a:stretch/>
        </p:blipFill>
        <p:spPr>
          <a:xfrm>
            <a:off x="182880" y="1847520"/>
            <a:ext cx="8723880" cy="3638880"/>
          </a:xfrm>
          <a:prstGeom prst="rect">
            <a:avLst/>
          </a:prstGeom>
          <a:ln>
            <a:noFill/>
          </a:ln>
        </p:spPr>
      </p:pic>
      <p:sp>
        <p:nvSpPr>
          <p:cNvPr id="205" name="TextShape 3"/>
          <p:cNvSpPr txBox="1"/>
          <p:nvPr/>
        </p:nvSpPr>
        <p:spPr>
          <a:xfrm>
            <a:off x="365760" y="5652720"/>
            <a:ext cx="702972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spc="-1" dirty="0">
                <a:latin typeface="+mj-lt"/>
              </a:rPr>
              <a:t>Temperatures changes are representative for Antarctica. 
They are based on Antarctic ice core records (oxygen isotopes).</a:t>
            </a:r>
            <a:endParaRPr sz="1600" dirty="0">
              <a:latin typeface="+mj-lt"/>
            </a:endParaRPr>
          </a:p>
          <a:p>
            <a:r>
              <a:rPr lang="en-US" sz="1600" spc="-1" dirty="0">
                <a:latin typeface="+mj-lt"/>
              </a:rPr>
              <a:t>Scaling factors apply to convert it into global mean (active research)</a:t>
            </a:r>
            <a:endParaRPr sz="16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892" y="1708560"/>
            <a:ext cx="426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" dirty="0"/>
              <a:t>Glacial cycles on average repeated a </a:t>
            </a:r>
            <a:r>
              <a:rPr lang="en-US" b="1" spc="-1" dirty="0" err="1"/>
              <a:t>cylce</a:t>
            </a:r>
            <a:r>
              <a:rPr lang="en-US" b="1" spc="-1" dirty="0"/>
              <a:t> in ~ 100,000 years</a:t>
            </a:r>
          </a:p>
        </p:txBody>
      </p:sp>
    </p:spTree>
    <p:extLst>
      <p:ext uri="{BB962C8B-B14F-4D97-AF65-F5344CB8AC3E}">
        <p14:creationId xmlns:p14="http://schemas.microsoft.com/office/powerpoint/2010/main" val="2702679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5"/>
          <p:cNvPicPr/>
          <p:nvPr/>
        </p:nvPicPr>
        <p:blipFill>
          <a:blip r:embed="rId3"/>
          <a:stretch/>
        </p:blipFill>
        <p:spPr>
          <a:xfrm>
            <a:off x="676440" y="76320"/>
            <a:ext cx="7634160" cy="647676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3276720" y="76320"/>
            <a:ext cx="27669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2400" b="1" spc="-1">
                <a:solidFill>
                  <a:srgbClr val="FF3300"/>
                </a:solidFill>
                <a:latin typeface="Arial"/>
              </a:rPr>
              <a:t>The Carbon Cycle</a:t>
            </a: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76320" y="6400800"/>
            <a:ext cx="46537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IPCC, AR5, WGI, Chapter 6, [2013], Fig. 6.1</a:t>
            </a:r>
            <a:endParaRPr/>
          </a:p>
        </p:txBody>
      </p:sp>
      <p:sp>
        <p:nvSpPr>
          <p:cNvPr id="245" name="CustomShape 3"/>
          <p:cNvSpPr/>
          <p:nvPr/>
        </p:nvSpPr>
        <p:spPr>
          <a:xfrm>
            <a:off x="5410080" y="5857920"/>
            <a:ext cx="35053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spc="-1" dirty="0" smtClean="0">
                <a:latin typeface="Arial"/>
              </a:rPr>
              <a:t>Schematic </a:t>
            </a:r>
            <a:r>
              <a:rPr lang="en-US" spc="-1" dirty="0" smtClean="0">
                <a:latin typeface="Arial"/>
              </a:rPr>
              <a:t>view on </a:t>
            </a:r>
            <a:r>
              <a:rPr lang="en-US" sz="1800" spc="-1" dirty="0" smtClean="0">
                <a:latin typeface="Arial"/>
              </a:rPr>
              <a:t>the </a:t>
            </a:r>
            <a:r>
              <a:rPr lang="en-US" sz="1800" spc="-1" dirty="0">
                <a:latin typeface="Arial"/>
              </a:rPr>
              <a:t>global carbon cycle showing </a:t>
            </a:r>
            <a:r>
              <a:rPr lang="en-US" sz="1800" spc="-1" dirty="0" smtClean="0">
                <a:latin typeface="Arial"/>
              </a:rPr>
              <a:t>the </a:t>
            </a:r>
            <a:r>
              <a:rPr lang="en-US" sz="1800" spc="-1" dirty="0">
                <a:latin typeface="Arial"/>
              </a:rPr>
              <a:t>major </a:t>
            </a:r>
            <a:r>
              <a:rPr lang="en-US" sz="1800" spc="-1" dirty="0" smtClean="0">
                <a:latin typeface="Arial"/>
              </a:rPr>
              <a:t>reservoirs and fluxes.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6926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5"/>
          <p:cNvPicPr/>
          <p:nvPr/>
        </p:nvPicPr>
        <p:blipFill>
          <a:blip r:embed="rId3"/>
          <a:stretch/>
        </p:blipFill>
        <p:spPr>
          <a:xfrm>
            <a:off x="676440" y="76320"/>
            <a:ext cx="7634160" cy="647676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3276720" y="76320"/>
            <a:ext cx="27669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2400" b="1" spc="-1">
                <a:solidFill>
                  <a:srgbClr val="FF3300"/>
                </a:solidFill>
                <a:latin typeface="Arial"/>
              </a:rPr>
              <a:t>The Carbon Cycle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76320" y="6400800"/>
            <a:ext cx="46537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latin typeface="Arial"/>
              </a:rPr>
              <a:t>IPCC, AR5, WGI, Chapter 6, [2013], Fig. 6.1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5410080" y="5857920"/>
            <a:ext cx="35053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spc="-1">
                <a:latin typeface="Arial"/>
              </a:rPr>
              <a:t>Simplified schematic of the global carbon cycle showing </a:t>
            </a:r>
            <a:endParaRPr/>
          </a:p>
          <a:p>
            <a:r>
              <a:rPr lang="en-US" sz="1800" spc="-1">
                <a:latin typeface="Arial"/>
              </a:rPr>
              <a:t>the major reservoirs</a:t>
            </a:r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4157640" y="1219320"/>
            <a:ext cx="1012680" cy="2209680"/>
          </a:xfrm>
          <a:prstGeom prst="ellipse">
            <a:avLst/>
          </a:prstGeom>
          <a:noFill/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6934320" y="1519920"/>
            <a:ext cx="21909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Anthropogenic</a:t>
            </a:r>
            <a:endParaRPr/>
          </a:p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emission: ~9 GtC/yr</a:t>
            </a:r>
            <a:endParaRPr/>
          </a:p>
        </p:txBody>
      </p:sp>
      <p:sp>
        <p:nvSpPr>
          <p:cNvPr id="252" name="CustomShape 6"/>
          <p:cNvSpPr/>
          <p:nvPr/>
        </p:nvSpPr>
        <p:spPr>
          <a:xfrm>
            <a:off x="304920" y="304920"/>
            <a:ext cx="29718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Atmospheric increase</a:t>
            </a:r>
            <a:endParaRPr/>
          </a:p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4GtC/yr</a:t>
            </a:r>
            <a:endParaRPr/>
          </a:p>
        </p:txBody>
      </p:sp>
      <p:sp>
        <p:nvSpPr>
          <p:cNvPr id="253" name="CustomShape 7"/>
          <p:cNvSpPr/>
          <p:nvPr/>
        </p:nvSpPr>
        <p:spPr>
          <a:xfrm>
            <a:off x="152280" y="2324160"/>
            <a:ext cx="13863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Ocean sink:</a:t>
            </a:r>
            <a:endParaRPr/>
          </a:p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2.3GtC/yr</a:t>
            </a:r>
            <a:endParaRPr/>
          </a:p>
        </p:txBody>
      </p:sp>
      <p:sp>
        <p:nvSpPr>
          <p:cNvPr id="254" name="CustomShape 8"/>
          <p:cNvSpPr/>
          <p:nvPr/>
        </p:nvSpPr>
        <p:spPr>
          <a:xfrm>
            <a:off x="7356600" y="2352600"/>
            <a:ext cx="176580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Terrestrial</a:t>
            </a:r>
            <a:endParaRPr/>
          </a:p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vegetation sink:</a:t>
            </a:r>
            <a:endParaRPr/>
          </a:p>
          <a:p>
            <a:r>
              <a:rPr lang="en-US" sz="1800" spc="-1">
                <a:solidFill>
                  <a:srgbClr val="FF0000"/>
                </a:solidFill>
                <a:latin typeface="Arial"/>
              </a:rPr>
              <a:t>2.6 GtC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50920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80880" y="228600"/>
            <a:ext cx="868680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TextShape 2"/>
          <p:cNvSpPr txBox="1"/>
          <p:nvPr/>
        </p:nvSpPr>
        <p:spPr>
          <a:xfrm>
            <a:off x="627119" y="182880"/>
            <a:ext cx="7984317" cy="110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spc="-1" dirty="0">
                <a:latin typeface="Arial"/>
              </a:rPr>
              <a:t>Estimated contributions t</a:t>
            </a:r>
            <a:r>
              <a:rPr lang="en-US" sz="3200" spc="-1" dirty="0" smtClean="0">
                <a:latin typeface="Arial"/>
              </a:rPr>
              <a:t>o </a:t>
            </a:r>
            <a:r>
              <a:rPr lang="en-US" sz="3200" spc="-1" dirty="0">
                <a:latin typeface="Arial"/>
              </a:rPr>
              <a:t>the global </a:t>
            </a:r>
            <a:r>
              <a:rPr lang="en-US" sz="3200" spc="-1" dirty="0" smtClean="0">
                <a:latin typeface="Arial"/>
              </a:rPr>
              <a:t>CO</a:t>
            </a:r>
            <a:r>
              <a:rPr lang="en-US" sz="3200" spc="-1" baseline="-25000" dirty="0" smtClean="0">
                <a:latin typeface="Arial"/>
              </a:rPr>
              <a:t>2</a:t>
            </a:r>
            <a:r>
              <a:rPr lang="en-US" sz="3200" spc="-1" dirty="0" smtClean="0">
                <a:latin typeface="Arial"/>
              </a:rPr>
              <a:t>-emissions since industrial revolution</a:t>
            </a:r>
            <a:endParaRPr dirty="0"/>
          </a:p>
        </p:txBody>
      </p:sp>
      <p:pic>
        <p:nvPicPr>
          <p:cNvPr id="156" name="Picture 155"/>
          <p:cNvPicPr/>
          <p:nvPr/>
        </p:nvPicPr>
        <p:blipFill>
          <a:blip r:embed="rId3"/>
          <a:stretch/>
        </p:blipFill>
        <p:spPr>
          <a:xfrm>
            <a:off x="1110960" y="1708560"/>
            <a:ext cx="7771320" cy="38692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0960" y="5828044"/>
            <a:ext cx="752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integrated (cumulative) CO2 emissions are 555 </a:t>
            </a:r>
            <a:r>
              <a:rPr lang="en-US" dirty="0" err="1" smtClean="0"/>
              <a:t>GtC</a:t>
            </a:r>
            <a:r>
              <a:rPr lang="en-US" dirty="0" smtClean="0"/>
              <a:t> between </a:t>
            </a:r>
            <a:br>
              <a:rPr lang="en-US" dirty="0" smtClean="0"/>
            </a:br>
            <a:r>
              <a:rPr lang="en-US" dirty="0" smtClean="0"/>
              <a:t>1750 and 2011. About half of the emissions remained in the atmosphere</a:t>
            </a:r>
          </a:p>
          <a:p>
            <a:r>
              <a:rPr lang="en-US" dirty="0" smtClean="0"/>
              <a:t>(240 </a:t>
            </a:r>
            <a:r>
              <a:rPr lang="en-US" dirty="0" err="1" smtClean="0"/>
              <a:t>GtC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90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8"/>
          <p:cNvPicPr/>
          <p:nvPr/>
        </p:nvPicPr>
        <p:blipFill>
          <a:blip r:embed="rId2"/>
          <a:stretch/>
        </p:blipFill>
        <p:spPr>
          <a:xfrm>
            <a:off x="1079640" y="1645920"/>
            <a:ext cx="7972920" cy="4846320"/>
          </a:xfrm>
          <a:prstGeom prst="rect">
            <a:avLst/>
          </a:prstGeom>
          <a:ln>
            <a:noFill/>
          </a:ln>
        </p:spPr>
      </p:pic>
      <p:sp>
        <p:nvSpPr>
          <p:cNvPr id="210" name="TextShape 1"/>
          <p:cNvSpPr txBox="1"/>
          <p:nvPr/>
        </p:nvSpPr>
        <p:spPr>
          <a:xfrm>
            <a:off x="597960" y="336240"/>
            <a:ext cx="763164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spc="-1" dirty="0">
                <a:latin typeface="Arial"/>
              </a:rPr>
              <a:t>Majority of carbon dioxide emissions </a:t>
            </a:r>
            <a:endParaRPr dirty="0"/>
          </a:p>
          <a:p>
            <a:r>
              <a:rPr lang="en-US" sz="2800" spc="-1" dirty="0">
                <a:latin typeface="Arial"/>
              </a:rPr>
              <a:t>in US from energy </a:t>
            </a:r>
            <a:r>
              <a:rPr lang="en-US" sz="2800" spc="-1" dirty="0" smtClean="0">
                <a:latin typeface="Arial"/>
              </a:rPr>
              <a:t>productions</a:t>
            </a:r>
            <a:endParaRPr dirty="0"/>
          </a:p>
        </p:txBody>
      </p:sp>
      <p:sp>
        <p:nvSpPr>
          <p:cNvPr id="211" name="TextShape 2"/>
          <p:cNvSpPr txBox="1"/>
          <p:nvPr/>
        </p:nvSpPr>
        <p:spPr>
          <a:xfrm>
            <a:off x="182880" y="6583680"/>
            <a:ext cx="47815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spc="-1">
                <a:latin typeface="Arial"/>
              </a:rPr>
              <a:t>US Global Change Research Program (2009)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3190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2760" y="1808280"/>
            <a:ext cx="9100800" cy="4183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b="1">
                <a:latin typeface="Arial"/>
              </a:rPr>
              <a:t>Pounds of CO2 emitted per </a:t>
            </a:r>
            <a:endParaRPr/>
          </a:p>
          <a:p>
            <a:pPr>
              <a:lnSpc>
                <a:spcPct val="150000"/>
              </a:lnSpc>
            </a:pPr>
            <a:r>
              <a:rPr lang="en-US" b="1">
                <a:latin typeface="Arial"/>
              </a:rPr>
              <a:t>million British thermal units (Btu) </a:t>
            </a:r>
            <a:endParaRPr/>
          </a:p>
          <a:p>
            <a:pPr>
              <a:lnSpc>
                <a:spcPct val="150000"/>
              </a:lnSpc>
            </a:pPr>
            <a:r>
              <a:rPr lang="en-US" b="1">
                <a:latin typeface="Arial"/>
              </a:rPr>
              <a:t>of energy for various fuels: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Coal (anthracite) 	228.6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Coal (bituminous) 	205.7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Coal (lignite) 	215.4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Coal (subbituminous) 	214.3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Diesel fuel and heating oil 	161.3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Gasoline 	157.2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Propane 	139.0</a:t>
            </a:r>
            <a:endParaRPr/>
          </a:p>
          <a:p>
            <a:pPr>
              <a:lnSpc>
                <a:spcPct val="150000"/>
              </a:lnSpc>
            </a:pPr>
            <a:r>
              <a:rPr lang="en-US">
                <a:latin typeface="Arial"/>
              </a:rPr>
              <a:t>Natural gas 	117.0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548640" y="365760"/>
            <a:ext cx="796392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How much CO₂ is emitted 
from coal, oil, and gas when converted to energy:</a:t>
            </a:r>
            <a:endParaRPr dirty="0"/>
          </a:p>
        </p:txBody>
      </p:sp>
      <p:sp>
        <p:nvSpPr>
          <p:cNvPr id="157" name="TextShape 3"/>
          <p:cNvSpPr txBox="1"/>
          <p:nvPr/>
        </p:nvSpPr>
        <p:spPr>
          <a:xfrm>
            <a:off x="32760" y="6318403"/>
            <a:ext cx="850392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dirty="0">
                <a:latin typeface="Arial"/>
              </a:rPr>
              <a:t>Numbers obtained from the US Energy Information Agency http://www.eia.gov/tools/faqs/faq.cfm?id=73&amp;t=11 </a:t>
            </a:r>
            <a:endParaRPr sz="1400" dirty="0"/>
          </a:p>
        </p:txBody>
      </p:sp>
      <p:pic>
        <p:nvPicPr>
          <p:cNvPr id="158" name="Picture 157"/>
          <p:cNvPicPr/>
          <p:nvPr/>
        </p:nvPicPr>
        <p:blipFill>
          <a:blip r:embed="rId2"/>
          <a:stretch/>
        </p:blipFill>
        <p:spPr>
          <a:xfrm>
            <a:off x="4206240" y="2690280"/>
            <a:ext cx="4663440" cy="3448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7820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M3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1113</Words>
  <Application>Microsoft Office PowerPoint</Application>
  <PresentationFormat>On-screen Show (4:3)</PresentationFormat>
  <Paragraphs>250</Paragraphs>
  <Slides>28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DejaVu Sans</vt:lpstr>
      <vt:lpstr>StarSymbol</vt:lpstr>
      <vt:lpstr>Symbol</vt:lpstr>
      <vt:lpstr>Times New Roman</vt:lpstr>
      <vt:lpstr>Tw Cen MT</vt:lpstr>
      <vt:lpstr>Wingdings</vt:lpstr>
      <vt:lpstr>1_Office Theme</vt:lpstr>
      <vt:lpstr>Custom Design</vt:lpstr>
      <vt:lpstr>ATM306</vt:lpstr>
      <vt:lpstr>PowerPoint Presentation</vt:lpstr>
      <vt:lpstr>PowerPoint Presentation</vt:lpstr>
      <vt:lpstr>Carbon cycle: Natural and anthropogenic contributions (representative for ~2010)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Conversion factors:</vt:lpstr>
      <vt:lpstr>Conversion factors: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interesting thought experiment: Can Redwoods take up anthropogenic carbon emissions? </vt:lpstr>
      <vt:lpstr>An interesting thought experiment: Can Redwoods take up anthropogenic carbon emissions? </vt:lpstr>
      <vt:lpstr>An interesting thought experiment: Can Redwoods take up anthropogenic carbon emissions?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creator>sws97rs</dc:creator>
  <cp:lastModifiedBy>Elison Timm, Oliver</cp:lastModifiedBy>
  <cp:revision>354</cp:revision>
  <dcterms:created xsi:type="dcterms:W3CDTF">2014-10-08T09:29:19Z</dcterms:created>
  <dcterms:modified xsi:type="dcterms:W3CDTF">2016-11-28T15:08:50Z</dcterms:modified>
  <dc:language>en-US</dc:language>
</cp:coreProperties>
</file>