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14" r:id="rId2"/>
    <p:sldMasterId id="2147483726" r:id="rId3"/>
  </p:sldMasterIdLst>
  <p:notesMasterIdLst>
    <p:notesMasterId r:id="rId25"/>
  </p:notesMasterIdLst>
  <p:sldIdLst>
    <p:sldId id="256" r:id="rId4"/>
    <p:sldId id="283" r:id="rId5"/>
    <p:sldId id="313" r:id="rId6"/>
    <p:sldId id="284" r:id="rId7"/>
    <p:sldId id="317" r:id="rId8"/>
    <p:sldId id="318" r:id="rId9"/>
    <p:sldId id="285" r:id="rId10"/>
    <p:sldId id="287" r:id="rId11"/>
    <p:sldId id="288" r:id="rId12"/>
    <p:sldId id="319" r:id="rId13"/>
    <p:sldId id="320" r:id="rId14"/>
    <p:sldId id="316" r:id="rId15"/>
    <p:sldId id="289" r:id="rId16"/>
    <p:sldId id="290" r:id="rId17"/>
    <p:sldId id="315" r:id="rId18"/>
    <p:sldId id="291" r:id="rId19"/>
    <p:sldId id="292" r:id="rId20"/>
    <p:sldId id="293" r:id="rId21"/>
    <p:sldId id="294" r:id="rId22"/>
    <p:sldId id="295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13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9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E63EBE1-2744-4BA9-B6A1-42E6310A4D44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3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7720" cy="4182840"/>
          </a:xfrm>
          <a:prstGeom prst="rect">
            <a:avLst/>
          </a:prstGeom>
        </p:spPr>
        <p:txBody>
          <a:bodyPr lIns="93240" tIns="46440" rIns="93240" bIns="46440"/>
          <a:lstStyle/>
          <a:p>
            <a:endParaRPr/>
          </a:p>
        </p:txBody>
      </p:sp>
      <p:sp>
        <p:nvSpPr>
          <p:cNvPr id="331" name="CustomShape 2"/>
          <p:cNvSpPr/>
          <p:nvPr/>
        </p:nvSpPr>
        <p:spPr>
          <a:xfrm>
            <a:off x="3970800" y="8830080"/>
            <a:ext cx="3036960" cy="4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B7984DF6-2F24-46B8-AEC9-EC04C1924086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06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3BFB68A7-C8FA-42DD-BE02-CF93A830E153}" type="slidenum">
              <a:rPr lang="en-US" sz="1200" spc="-1">
                <a:latin typeface="Arial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119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47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6705A4E3-5908-46DE-B76F-9FAA58DA2228}" type="slidenum">
              <a:rPr lang="en-US" sz="1200" spc="-1">
                <a:latin typeface="Arial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17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47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6705A4E3-5908-46DE-B76F-9FAA58DA2228}" type="slidenum">
              <a:rPr lang="en-US" sz="1200" spc="-1">
                <a:latin typeface="Arial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925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49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616AD623-02D4-41AB-9BD7-FDB33FD8A798}" type="slidenum">
              <a:rPr lang="en-US" sz="1200" spc="-1">
                <a:latin typeface="Arial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17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51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BFADC2B2-00E2-4D42-86AD-5CFE7F87C23A}" type="slidenum">
              <a:rPr lang="en-US" sz="1200" spc="-1">
                <a:latin typeface="Arial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76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53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704287A5-F8EB-4CEE-9E75-40A8AFC3F252}" type="slidenum">
              <a:rPr lang="en-US" sz="1200" spc="-1">
                <a:latin typeface="Arial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991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55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86038DC4-947C-43E8-9B14-68BABD642C20}" type="slidenum">
              <a:rPr lang="en-US" sz="1200" spc="-1">
                <a:latin typeface="Arial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IPCC AR5 WG1, p. 779</a:t>
            </a:r>
            <a:endParaRPr lang="en-US" dirty="0"/>
          </a:p>
          <a:p>
            <a:r>
              <a:rPr lang="en-US" dirty="0"/>
              <a:t>Evaluation of Climate Models </a:t>
            </a:r>
          </a:p>
          <a:p>
            <a:r>
              <a:rPr lang="en-US" dirty="0"/>
              <a:t>Chapter </a:t>
            </a:r>
            <a:r>
              <a:rPr lang="en-US" dirty="0" smtClean="0"/>
              <a:t>9</a:t>
            </a:r>
            <a:endParaRPr lang="en-US" dirty="0"/>
          </a:p>
          <a:p>
            <a:r>
              <a:rPr lang="en-US" dirty="0"/>
              <a:t>Figure 9.14 </a:t>
            </a:r>
          </a:p>
          <a:p>
            <a:r>
              <a:rPr lang="en-US" dirty="0"/>
              <a:t>(a) Zonally averaged sea surface temperature (SST) error in CMIP5 models. (b) Equatorial SST error in CMIP5 models. (c) Zonally averaged multi-model mean SST </a:t>
            </a:r>
          </a:p>
          <a:p>
            <a:r>
              <a:rPr lang="en-US" dirty="0"/>
              <a:t>error for CMIP5 (red curve) and CMIP3 (blue curve), together with inter-model standard deviation (shading). (d) Equatorial multi-model mean SST in CMIP5 (red curve), CMIP3 (blue </a:t>
            </a:r>
          </a:p>
          <a:p>
            <a:r>
              <a:rPr lang="en-US" dirty="0"/>
              <a:t>curve) together with inter-model standard deviation (shading) and observations (black). Model </a:t>
            </a:r>
            <a:r>
              <a:rPr lang="en-US" dirty="0" err="1"/>
              <a:t>climatologies</a:t>
            </a:r>
            <a:r>
              <a:rPr lang="en-US" dirty="0"/>
              <a:t> are derived from the 1979–1999 mean of the historical simulations. </a:t>
            </a:r>
          </a:p>
          <a:p>
            <a:r>
              <a:rPr lang="en-US" dirty="0"/>
              <a:t>The Hadley Centre Sea Ice and Sea Surface Temperature (</a:t>
            </a:r>
            <a:r>
              <a:rPr lang="en-US" dirty="0" err="1"/>
              <a:t>HadISST</a:t>
            </a:r>
            <a:r>
              <a:rPr lang="en-US" dirty="0"/>
              <a:t>) (Rayner et al., 2003) observational climatology for 1979–1999 is used as reference for the error calculation (a), </a:t>
            </a:r>
          </a:p>
          <a:p>
            <a:r>
              <a:rPr lang="en-US" dirty="0"/>
              <a:t>(b), and (c); and for observations in (d).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3EBE1-2744-4BA9-B6A1-42E6310A4D44}" type="slidenum">
              <a:rPr lang="en-US" sz="1400" spc="-1" smtClean="0">
                <a:latin typeface="Times New Roman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7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IPCC AR5 WG1, p. 779</a:t>
            </a:r>
            <a:endParaRPr lang="en-US" dirty="0"/>
          </a:p>
          <a:p>
            <a:r>
              <a:rPr lang="en-US" dirty="0"/>
              <a:t>Evaluation of Climate Models </a:t>
            </a:r>
          </a:p>
          <a:p>
            <a:r>
              <a:rPr lang="en-US" dirty="0"/>
              <a:t>Chapter </a:t>
            </a:r>
            <a:r>
              <a:rPr lang="en-US" dirty="0" smtClean="0"/>
              <a:t>9</a:t>
            </a:r>
            <a:endParaRPr lang="en-US" dirty="0"/>
          </a:p>
          <a:p>
            <a:r>
              <a:rPr lang="en-US" dirty="0"/>
              <a:t>Figure 9.14 </a:t>
            </a:r>
          </a:p>
          <a:p>
            <a:r>
              <a:rPr lang="en-US" dirty="0"/>
              <a:t>(a) Zonally averaged sea surface temperature (SST) error in CMIP5 models. (b) Equatorial SST error in CMIP5 models. (c) Zonally averaged multi-model mean SST </a:t>
            </a:r>
          </a:p>
          <a:p>
            <a:r>
              <a:rPr lang="en-US" dirty="0"/>
              <a:t>error for CMIP5 (red curve) and CMIP3 (blue curve), together with inter-model standard deviation (shading). (d) Equatorial multi-model mean SST in CMIP5 (red curve), CMIP3 (blue </a:t>
            </a:r>
          </a:p>
          <a:p>
            <a:r>
              <a:rPr lang="en-US" dirty="0"/>
              <a:t>curve) together with inter-model standard deviation (shading) and observations (black). Model </a:t>
            </a:r>
            <a:r>
              <a:rPr lang="en-US" dirty="0" err="1"/>
              <a:t>climatologies</a:t>
            </a:r>
            <a:r>
              <a:rPr lang="en-US" dirty="0"/>
              <a:t> are derived from the 1979–1999 mean of the historical simulations. </a:t>
            </a:r>
          </a:p>
          <a:p>
            <a:r>
              <a:rPr lang="en-US" dirty="0"/>
              <a:t>The Hadley Centre Sea Ice and Sea Surface Temperature (</a:t>
            </a:r>
            <a:r>
              <a:rPr lang="en-US" dirty="0" err="1"/>
              <a:t>HadISST</a:t>
            </a:r>
            <a:r>
              <a:rPr lang="en-US" dirty="0"/>
              <a:t>) (Rayner et al., 2003) observational climatology for 1979–1999 is used as reference for the error calculation (a), </a:t>
            </a:r>
          </a:p>
          <a:p>
            <a:r>
              <a:rPr lang="en-US" dirty="0"/>
              <a:t>(b), and (c); and for observations in (d).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3EBE1-2744-4BA9-B6A1-42E6310A4D44}" type="slidenum">
              <a:rPr lang="en-US" sz="1400" spc="-1" smtClean="0">
                <a:latin typeface="Times New Roman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39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27F3234C-05EA-4311-B107-6ACACCFBA27A}" type="slidenum">
              <a:rPr lang="en-US" sz="1200" spc="-1">
                <a:latin typeface="Arial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40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Relative to ERA interim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41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A662C71A-DD0C-4727-AAA5-ECE421372088}" type="slidenum">
              <a:rPr lang="en-US" sz="1200" spc="-1">
                <a:latin typeface="Arial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46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9.22 | </a:t>
            </a:r>
          </a:p>
          <a:p>
            <a:r>
              <a:rPr lang="en-US" dirty="0"/>
              <a:t>Mean (1980–1999) seasonal cycle of sea ice extent (the ocean area with </a:t>
            </a:r>
          </a:p>
          <a:p>
            <a:r>
              <a:rPr lang="en-US" dirty="0"/>
              <a:t>a sea ice concentration of at least 15%) in the Northern Hemisphere (upper) and the </a:t>
            </a:r>
          </a:p>
          <a:p>
            <a:r>
              <a:rPr lang="en-US" dirty="0"/>
              <a:t>Southern Hemisphere (lower) as simulated by 42 CMIP5 and 17 CMIP3 models. Each </a:t>
            </a:r>
          </a:p>
          <a:p>
            <a:r>
              <a:rPr lang="en-US" dirty="0"/>
              <a:t>model is represented with a single simulation. The observed seasonal cycles (1980–</a:t>
            </a:r>
          </a:p>
          <a:p>
            <a:r>
              <a:rPr lang="en-US" dirty="0"/>
              <a:t>1999) are based on the Hadley Centre Sea Ice and Sea Surface Temperature (</a:t>
            </a:r>
            <a:r>
              <a:rPr lang="en-US" dirty="0" err="1"/>
              <a:t>HadISST</a:t>
            </a:r>
            <a:r>
              <a:rPr lang="en-US" dirty="0"/>
              <a:t>; </a:t>
            </a:r>
          </a:p>
          <a:p>
            <a:r>
              <a:rPr lang="en-US" dirty="0"/>
              <a:t>Rayner et al., 2003), National Aeronautics and Space Administration (NASA; </a:t>
            </a:r>
            <a:r>
              <a:rPr lang="en-US" dirty="0" err="1"/>
              <a:t>Comiso</a:t>
            </a:r>
            <a:r>
              <a:rPr lang="en-US" dirty="0"/>
              <a:t> </a:t>
            </a:r>
          </a:p>
          <a:p>
            <a:r>
              <a:rPr lang="en-US" dirty="0"/>
              <a:t>and </a:t>
            </a:r>
            <a:r>
              <a:rPr lang="en-US" dirty="0" err="1"/>
              <a:t>Nishio</a:t>
            </a:r>
            <a:r>
              <a:rPr lang="en-US" dirty="0"/>
              <a:t>, 2008) and the National Snow and Ice Data Center (NSIDC; </a:t>
            </a:r>
            <a:r>
              <a:rPr lang="en-US" dirty="0" err="1"/>
              <a:t>Fetterer</a:t>
            </a:r>
            <a:r>
              <a:rPr lang="en-US" dirty="0"/>
              <a:t> et al., </a:t>
            </a:r>
          </a:p>
          <a:p>
            <a:r>
              <a:rPr lang="en-US" dirty="0"/>
              <a:t>2002) data sets. The shaded areas show the inter-model standard deviation for each </a:t>
            </a:r>
          </a:p>
          <a:p>
            <a:r>
              <a:rPr lang="en-US" dirty="0"/>
              <a:t>ensemble. (Adapted from Pavlova et al., 2011.)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3EBE1-2744-4BA9-B6A1-42E6310A4D44}" type="slidenum">
              <a:rPr lang="en-US" sz="1400" spc="-1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5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9.22 | </a:t>
            </a:r>
          </a:p>
          <a:p>
            <a:r>
              <a:rPr lang="en-US" dirty="0"/>
              <a:t>Mean (1980–1999) seasonal cycle of sea ice extent (the ocean area with </a:t>
            </a:r>
          </a:p>
          <a:p>
            <a:r>
              <a:rPr lang="en-US" dirty="0"/>
              <a:t>a sea ice concentration of at least 15%) in the Northern Hemisphere (upper) and the </a:t>
            </a:r>
          </a:p>
          <a:p>
            <a:r>
              <a:rPr lang="en-US" dirty="0"/>
              <a:t>Southern Hemisphere (lower) as simulated by 42 CMIP5 and 17 CMIP3 models. Each </a:t>
            </a:r>
          </a:p>
          <a:p>
            <a:r>
              <a:rPr lang="en-US" dirty="0"/>
              <a:t>model is represented with a single simulation. The observed seasonal cycles (1980–</a:t>
            </a:r>
          </a:p>
          <a:p>
            <a:r>
              <a:rPr lang="en-US" dirty="0"/>
              <a:t>1999) are based on the Hadley Centre Sea Ice and Sea Surface Temperature (</a:t>
            </a:r>
            <a:r>
              <a:rPr lang="en-US" dirty="0" err="1"/>
              <a:t>HadISST</a:t>
            </a:r>
            <a:r>
              <a:rPr lang="en-US" dirty="0"/>
              <a:t>; </a:t>
            </a:r>
          </a:p>
          <a:p>
            <a:r>
              <a:rPr lang="en-US" dirty="0"/>
              <a:t>Rayner et al., 2003), National Aeronautics and Space Administration (NASA; </a:t>
            </a:r>
            <a:r>
              <a:rPr lang="en-US" dirty="0" err="1"/>
              <a:t>Comiso</a:t>
            </a:r>
            <a:r>
              <a:rPr lang="en-US" dirty="0"/>
              <a:t> </a:t>
            </a:r>
          </a:p>
          <a:p>
            <a:r>
              <a:rPr lang="en-US" dirty="0"/>
              <a:t>and </a:t>
            </a:r>
            <a:r>
              <a:rPr lang="en-US" dirty="0" err="1"/>
              <a:t>Nishio</a:t>
            </a:r>
            <a:r>
              <a:rPr lang="en-US" dirty="0"/>
              <a:t>, 2008) and the National Snow and Ice Data Center (NSIDC; </a:t>
            </a:r>
            <a:r>
              <a:rPr lang="en-US" dirty="0" err="1"/>
              <a:t>Fetterer</a:t>
            </a:r>
            <a:r>
              <a:rPr lang="en-US" dirty="0"/>
              <a:t> et al., </a:t>
            </a:r>
          </a:p>
          <a:p>
            <a:r>
              <a:rPr lang="en-US" dirty="0"/>
              <a:t>2002) data sets. The shaded areas show the inter-model standard deviation for each </a:t>
            </a:r>
          </a:p>
          <a:p>
            <a:r>
              <a:rPr lang="en-US" dirty="0"/>
              <a:t>ensemble. (Adapted from Pavlova et al., 2011.)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3EBE1-2744-4BA9-B6A1-42E6310A4D44}" type="slidenum">
              <a:rPr lang="en-US" sz="1400" spc="-1" smtClean="0">
                <a:latin typeface="Times New Roman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Whereas the volcanic eruptions lead on average to a cooling in the year following the </a:t>
            </a:r>
            <a:r>
              <a:rPr lang="en-US" dirty="0" smtClean="0"/>
              <a:t>eruption, this </a:t>
            </a:r>
            <a:r>
              <a:rPr lang="en-US" dirty="0"/>
              <a:t>signal is masked by natural variability. The cooling effect of volcanic eruptions is clearly seen in the ensemble </a:t>
            </a:r>
            <a:r>
              <a:rPr lang="en-US" dirty="0" smtClean="0"/>
              <a:t>mean.</a:t>
            </a:r>
          </a:p>
          <a:p>
            <a:endParaRPr lang="en-US" dirty="0"/>
          </a:p>
          <a:p>
            <a:r>
              <a:rPr lang="en-US" dirty="0" smtClean="0"/>
              <a:t>Can you explain why this is the case?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3EBE1-2744-4BA9-B6A1-42E6310A4D44}" type="slidenum">
              <a:rPr lang="en-US" sz="1400" spc="-1" smtClean="0">
                <a:latin typeface="Times New Roman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Note: CMIP5 multimodel ensemble  consists of more than 40 climate models from various international climate modeling centers, with different versions (resolutions, and complexities). 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4B823A76-B904-4516-9F28-44026A03373A}" type="slidenum">
              <a:rPr lang="en-US" sz="1200" spc="-1">
                <a:latin typeface="Arial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175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9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M3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12720" y="3948120"/>
            <a:ext cx="81525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2775" y="6197600"/>
            <a:ext cx="8151813" cy="5588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08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2720" y="394812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37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905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27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82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1871280" y="1600200"/>
            <a:ext cx="5635440" cy="449496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1871280" y="1600200"/>
            <a:ext cx="5635440" cy="449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7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1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93136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4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4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3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0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TM306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400">
                <a:latin typeface="+mn-l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758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9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6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6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7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418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560" cy="459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2456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7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5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34078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416298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90520" y="3948120"/>
            <a:ext cx="416298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2775" y="6223000"/>
            <a:ext cx="8340725" cy="54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rgbClr val="438086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rgbClr val="53548A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20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1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122" y="365125"/>
            <a:ext cx="76982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122" y="1825625"/>
            <a:ext cx="769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7336"/>
            <a:ext cx="982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0F4A-E83A-481E-8A83-8759C227CB74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4596" y="6481796"/>
            <a:ext cx="607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939" y="6481458"/>
            <a:ext cx="869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76BB-902C-4E51-81CA-C83E1C4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0F4A-E83A-481E-8A83-8759C227CB74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76BB-902C-4E51-81CA-C83E1C4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04920" y="4495680"/>
            <a:ext cx="845748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r>
              <a:rPr lang="en-US" sz="4400" strike="noStrike" cap="all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Climate Change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2362320" y="6095880"/>
            <a:ext cx="632376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Oliver Elison Timm ATM 306 Fall </a:t>
            </a:r>
            <a:r>
              <a:rPr lang="en-US" sz="2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2016</a:t>
            </a:r>
            <a:endParaRPr dirty="0"/>
          </a:p>
        </p:txBody>
      </p:sp>
      <p:sp>
        <p:nvSpPr>
          <p:cNvPr id="168" name="CustomShape 3"/>
          <p:cNvSpPr/>
          <p:nvPr/>
        </p:nvSpPr>
        <p:spPr>
          <a:xfrm>
            <a:off x="76320" y="6248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Lecture 8</a:t>
            </a:r>
            <a:endParaRPr/>
          </a:p>
        </p:txBody>
      </p:sp>
      <p:sp>
        <p:nvSpPr>
          <p:cNvPr id="169" name="TextShape 4"/>
          <p:cNvSpPr txBox="1"/>
          <p:nvPr/>
        </p:nvSpPr>
        <p:spPr>
          <a:xfrm>
            <a:off x="2455920" y="2194560"/>
            <a:ext cx="6720120" cy="101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spc="-1" dirty="0">
                <a:latin typeface="Arial"/>
              </a:rPr>
              <a:t>Climate change scenarios of the</a:t>
            </a:r>
            <a:endParaRPr dirty="0"/>
          </a:p>
          <a:p>
            <a:r>
              <a:rPr lang="en-US" sz="3200" b="1" spc="-1" dirty="0" smtClean="0">
                <a:latin typeface="Arial"/>
              </a:rPr>
              <a:t>21st century: Model simulations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Model evaluation: </a:t>
            </a:r>
            <a:br>
              <a:rPr lang="en-US" sz="3200" dirty="0" smtClean="0"/>
            </a:br>
            <a:r>
              <a:rPr lang="en-US" sz="3200" dirty="0" smtClean="0"/>
              <a:t>Seasonal cycle in Arctic sea ice extent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55" y="1888148"/>
            <a:ext cx="7077075" cy="462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429" y="4451419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Models overestimate </a:t>
            </a:r>
            <a:br>
              <a:rPr lang="en-US" sz="1600" dirty="0" smtClean="0"/>
            </a:br>
            <a:r>
              <a:rPr lang="en-US" sz="1600" dirty="0" smtClean="0"/>
              <a:t>winter sea ice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89000" y="5097750"/>
            <a:ext cx="29722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Models underestimated</a:t>
            </a:r>
          </a:p>
          <a:p>
            <a:r>
              <a:rPr lang="en-US" sz="1400" dirty="0"/>
              <a:t>s</a:t>
            </a:r>
            <a:r>
              <a:rPr lang="en-US" sz="1400" dirty="0" smtClean="0"/>
              <a:t>ummer sea ice in CMIP3</a:t>
            </a:r>
          </a:p>
          <a:p>
            <a:r>
              <a:rPr lang="en-US" sz="1400" dirty="0" smtClean="0"/>
              <a:t>Now in CMIP5 they agree very well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49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Model evaluation: </a:t>
            </a:r>
            <a:br>
              <a:rPr lang="en-US" sz="3200" dirty="0" smtClean="0"/>
            </a:br>
            <a:r>
              <a:rPr lang="en-US" sz="3200" dirty="0" smtClean="0"/>
              <a:t>Seasonal cycle in Antarctic sea ice extent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18" y="1835235"/>
            <a:ext cx="7267575" cy="4714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837" y="4833257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Models have significantly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mproved from </a:t>
            </a:r>
          </a:p>
          <a:p>
            <a:r>
              <a:rPr lang="en-US" sz="1600" dirty="0" smtClean="0"/>
              <a:t>CMIP3 to CMIP5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631" y="2356524"/>
            <a:ext cx="3122787" cy="6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5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Model evaluation: Historical trend surface air temperature trends during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0" y="1729492"/>
            <a:ext cx="6562006" cy="3676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975" y="5372088"/>
            <a:ext cx="2115172" cy="1089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719" y="5527756"/>
            <a:ext cx="550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Thick black lines </a:t>
            </a:r>
            <a:r>
              <a:rPr lang="en-US" dirty="0" smtClean="0"/>
              <a:t>are observed temperatures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Thick red line </a:t>
            </a:r>
            <a:r>
              <a:rPr lang="en-US" dirty="0" smtClean="0"/>
              <a:t>is the multi-model ensemble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4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82880" y="6400800"/>
            <a:ext cx="526464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Technical Summary [2013]</a:t>
            </a:r>
            <a:endParaRPr/>
          </a:p>
        </p:txBody>
      </p:sp>
      <p:pic>
        <p:nvPicPr>
          <p:cNvPr id="299" name="Picture 298"/>
          <p:cNvPicPr/>
          <p:nvPr/>
        </p:nvPicPr>
        <p:blipFill>
          <a:blip r:embed="rId3"/>
          <a:stretch/>
        </p:blipFill>
        <p:spPr>
          <a:xfrm>
            <a:off x="47520" y="1722960"/>
            <a:ext cx="5696640" cy="4494960"/>
          </a:xfrm>
          <a:prstGeom prst="rect">
            <a:avLst/>
          </a:prstGeom>
          <a:ln>
            <a:noFill/>
          </a:ln>
        </p:spPr>
      </p:pic>
      <p:sp>
        <p:nvSpPr>
          <p:cNvPr id="300" name="TextShape 2"/>
          <p:cNvSpPr txBox="1"/>
          <p:nvPr/>
        </p:nvSpPr>
        <p:spPr>
          <a:xfrm>
            <a:off x="5486400" y="1889090"/>
            <a:ext cx="3474720" cy="48331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Global temperature </a:t>
            </a:r>
            <a:r>
              <a:rPr lang="en-US" sz="1800" spc="-1" dirty="0" smtClean="0">
                <a:latin typeface="Arial"/>
              </a:rPr>
              <a:t>simulations:</a:t>
            </a:r>
          </a:p>
          <a:p>
            <a:r>
              <a:rPr lang="en-US" spc="-1" dirty="0" smtClean="0">
                <a:latin typeface="Arial"/>
              </a:rPr>
              <a:t>The models were started from a preindustrial climate state. All models see the same external forcing: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" dirty="0" smtClean="0">
                <a:latin typeface="+mj-lt"/>
              </a:rPr>
              <a:t>historical </a:t>
            </a:r>
            <a:r>
              <a:rPr lang="en-US" b="1" spc="-1" dirty="0">
                <a:latin typeface="+mj-lt"/>
              </a:rPr>
              <a:t>anthropogenic </a:t>
            </a:r>
            <a:r>
              <a:rPr lang="en-US" b="1" spc="-1" dirty="0" smtClean="0">
                <a:latin typeface="+mj-lt"/>
              </a:rPr>
              <a:t>forcing: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+mj-lt"/>
              </a:rPr>
              <a:t>greenhouse gas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concentrations</a:t>
            </a:r>
            <a:r>
              <a:rPr lang="en-US" spc="-1" dirty="0" smtClean="0"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+mj-lt"/>
              </a:rPr>
              <a:t>aerosols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+mj-lt"/>
              </a:rPr>
              <a:t>land </a:t>
            </a:r>
            <a:r>
              <a:rPr lang="en-US" spc="-1" dirty="0">
                <a:latin typeface="+mj-lt"/>
              </a:rPr>
              <a:t>cover </a:t>
            </a:r>
            <a:r>
              <a:rPr lang="en-US" spc="-1" dirty="0" smtClean="0">
                <a:latin typeface="+mj-lt"/>
              </a:rPr>
              <a:t>change</a:t>
            </a:r>
            <a:br>
              <a:rPr lang="en-US" spc="-1" dirty="0" smtClean="0">
                <a:latin typeface="+mj-lt"/>
              </a:rPr>
            </a:br>
            <a:endParaRPr lang="en-US" spc="-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" dirty="0" smtClean="0">
                <a:latin typeface="Arial"/>
              </a:rPr>
              <a:t>natural forcing: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Arial"/>
              </a:rPr>
              <a:t>volcanic eruptions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Arial"/>
              </a:rPr>
              <a:t>solar variability</a:t>
            </a:r>
            <a:endParaRPr dirty="0"/>
          </a:p>
        </p:txBody>
      </p:sp>
      <p:sp>
        <p:nvSpPr>
          <p:cNvPr id="301" name="TextShape 3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CMIP5 multi-model ensemble: global average annual mean temperatures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682910" y="2019719"/>
            <a:ext cx="2764610" cy="35068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we continue: A quick check. Where are the observed temperatures in 2010?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/>
          <p:cNvPicPr/>
          <p:nvPr/>
        </p:nvPicPr>
        <p:blipFill>
          <a:blip r:embed="rId3"/>
          <a:stretch/>
        </p:blipFill>
        <p:spPr>
          <a:xfrm>
            <a:off x="245520" y="1836360"/>
            <a:ext cx="5096160" cy="392436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182880" y="6400800"/>
            <a:ext cx="526464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Technical Summary [2013]</a:t>
            </a:r>
            <a:endParaRPr/>
          </a:p>
        </p:txBody>
      </p:sp>
      <p:sp>
        <p:nvSpPr>
          <p:cNvPr id="304" name="TextShape 2"/>
          <p:cNvSpPr txBox="1"/>
          <p:nvPr/>
        </p:nvSpPr>
        <p:spPr>
          <a:xfrm>
            <a:off x="5486400" y="1836360"/>
            <a:ext cx="3474720" cy="383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 smtClean="0">
                <a:latin typeface="Arial"/>
              </a:rPr>
              <a:t>In another standardized experiment participating modelling centers started their model simulation from </a:t>
            </a:r>
            <a:r>
              <a:rPr lang="en-US" spc="-1" dirty="0" smtClean="0">
                <a:latin typeface="Arial"/>
              </a:rPr>
              <a:t>the same initial climate state. But then they prescribed as forcing:</a:t>
            </a:r>
          </a:p>
          <a:p>
            <a:r>
              <a:rPr lang="en-US" sz="1800" spc="-1" dirty="0" smtClean="0">
                <a:latin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spc="-1" dirty="0" smtClean="0">
                <a:latin typeface="Arial"/>
              </a:rPr>
              <a:t>historical natural forcing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Arial"/>
              </a:rPr>
              <a:t>volcanic eruptions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 smtClean="0">
                <a:latin typeface="Arial"/>
              </a:rPr>
              <a:t>solar variability</a:t>
            </a:r>
            <a:endParaRPr lang="en-US" spc="-1" dirty="0"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pc="-1" dirty="0" smtClean="0">
              <a:latin typeface="Arial"/>
            </a:endParaRPr>
          </a:p>
          <a:p>
            <a:r>
              <a:rPr lang="en-US" spc="-1" dirty="0" smtClean="0">
                <a:latin typeface="Arial"/>
              </a:rPr>
              <a:t>In </a:t>
            </a:r>
            <a:r>
              <a:rPr lang="en-US" spc="-1" dirty="0" smtClean="0">
                <a:latin typeface="Arial"/>
              </a:rPr>
              <a:t>these </a:t>
            </a:r>
            <a:r>
              <a:rPr lang="en-US" spc="-1" dirty="0" smtClean="0">
                <a:latin typeface="Arial"/>
              </a:rPr>
              <a:t>simulations there is no anthropogenic forcing (e.g. CO2 remained at preindustrial levels, land cover did not change compared with year 1860)</a:t>
            </a:r>
            <a:endParaRPr dirty="0"/>
          </a:p>
        </p:txBody>
      </p:sp>
      <p:sp>
        <p:nvSpPr>
          <p:cNvPr id="305" name="TextShape 3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CMIP5 multi-model ensemble: global average annual mean temperatures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05"/>
          <p:cNvPicPr/>
          <p:nvPr/>
        </p:nvPicPr>
        <p:blipFill>
          <a:blip r:embed="rId3"/>
          <a:stretch/>
        </p:blipFill>
        <p:spPr>
          <a:xfrm>
            <a:off x="329760" y="1828800"/>
            <a:ext cx="5162760" cy="4029120"/>
          </a:xfrm>
          <a:prstGeom prst="rect">
            <a:avLst/>
          </a:prstGeom>
          <a:ln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182880" y="6400800"/>
            <a:ext cx="526464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Technical Summary [2013]</a:t>
            </a:r>
            <a:endParaRPr/>
          </a:p>
        </p:txBody>
      </p:sp>
      <p:sp>
        <p:nvSpPr>
          <p:cNvPr id="309" name="TextShape 3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CMIP5 multi-model ensemble: global average annual mean temperatures</a:t>
            </a:r>
            <a:endParaRPr/>
          </a:p>
        </p:txBody>
      </p:sp>
      <p:sp>
        <p:nvSpPr>
          <p:cNvPr id="7" name="TextShape 2"/>
          <p:cNvSpPr txBox="1"/>
          <p:nvPr/>
        </p:nvSpPr>
        <p:spPr>
          <a:xfrm>
            <a:off x="5486400" y="1836360"/>
            <a:ext cx="3474720" cy="383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pc="-1" dirty="0" smtClean="0">
                <a:latin typeface="Arial"/>
              </a:rPr>
              <a:t>Here is another result from a standardized forcing experiment that the international modeling centers conducted: same </a:t>
            </a:r>
            <a:r>
              <a:rPr lang="en-US" spc="-1" dirty="0" smtClean="0">
                <a:latin typeface="Arial"/>
              </a:rPr>
              <a:t>initial </a:t>
            </a:r>
            <a:r>
              <a:rPr lang="en-US" spc="-1" dirty="0" smtClean="0">
                <a:latin typeface="Arial"/>
              </a:rPr>
              <a:t>climate </a:t>
            </a:r>
            <a:r>
              <a:rPr lang="en-US" spc="-1" dirty="0" smtClean="0">
                <a:latin typeface="Arial"/>
              </a:rPr>
              <a:t>state as in the simulations before.</a:t>
            </a:r>
          </a:p>
          <a:p>
            <a:endParaRPr lang="en-US" spc="-1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" dirty="0" smtClean="0">
                <a:latin typeface="Arial"/>
              </a:rPr>
              <a:t>With anthropogenic forcing</a:t>
            </a:r>
            <a:br>
              <a:rPr lang="en-US" b="1" spc="-1" dirty="0" smtClean="0">
                <a:latin typeface="Arial"/>
              </a:rPr>
            </a:br>
            <a:endParaRPr lang="en-US" b="1" spc="-1" dirty="0" smtClean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" dirty="0" smtClean="0">
                <a:latin typeface="Arial"/>
              </a:rPr>
              <a:t>But no </a:t>
            </a:r>
            <a:r>
              <a:rPr lang="en-US" b="1" spc="-1" dirty="0" smtClean="0">
                <a:latin typeface="Arial"/>
              </a:rPr>
              <a:t>natural forcing</a:t>
            </a:r>
            <a:endParaRPr lang="en-US" spc="-1" dirty="0" smtClean="0">
              <a:latin typeface="Arial"/>
            </a:endParaRPr>
          </a:p>
          <a:p>
            <a:r>
              <a:rPr lang="en-US" spc="-1" dirty="0" smtClean="0">
                <a:latin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1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05"/>
          <p:cNvPicPr/>
          <p:nvPr/>
        </p:nvPicPr>
        <p:blipFill>
          <a:blip r:embed="rId3"/>
          <a:stretch/>
        </p:blipFill>
        <p:spPr>
          <a:xfrm>
            <a:off x="329760" y="1828800"/>
            <a:ext cx="5162760" cy="4029120"/>
          </a:xfrm>
          <a:prstGeom prst="rect">
            <a:avLst/>
          </a:prstGeom>
          <a:ln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182880" y="6400800"/>
            <a:ext cx="526464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Technical Summary [2013]</a:t>
            </a:r>
            <a:endParaRPr/>
          </a:p>
        </p:txBody>
      </p:sp>
      <p:sp>
        <p:nvSpPr>
          <p:cNvPr id="308" name="TextShape 2"/>
          <p:cNvSpPr txBox="1"/>
          <p:nvPr/>
        </p:nvSpPr>
        <p:spPr>
          <a:xfrm>
            <a:off x="5492520" y="1828800"/>
            <a:ext cx="3474720" cy="365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Global temperature simulations </a:t>
            </a:r>
            <a:endParaRPr dirty="0"/>
          </a:p>
          <a:p>
            <a:r>
              <a:rPr lang="en-US" sz="1800" spc="-1" dirty="0">
                <a:latin typeface="Arial"/>
              </a:rPr>
              <a:t>with anthropogenic forcing only </a:t>
            </a:r>
            <a:endParaRPr dirty="0"/>
          </a:p>
          <a:p>
            <a:endParaRPr dirty="0"/>
          </a:p>
        </p:txBody>
      </p:sp>
      <p:sp>
        <p:nvSpPr>
          <p:cNvPr id="309" name="TextShape 3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CMIP5 multi-model ensemble: global average annual mean temperatures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647174" y="3326004"/>
            <a:ext cx="311810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These experiments are firm evidence that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Greenhouse gases have contributed significantly to the global warming trend</a:t>
            </a:r>
          </a:p>
          <a:p>
            <a:pPr marL="342900" indent="-342900">
              <a:buAutoNum type="alphaLcParenBoth"/>
            </a:pP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Natural variability is important, too, but cannot explain the recent trend itself.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182880" y="6400800"/>
            <a:ext cx="526464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Technical Summary [2013]</a:t>
            </a:r>
            <a:endParaRPr/>
          </a:p>
        </p:txBody>
      </p:sp>
      <p:pic>
        <p:nvPicPr>
          <p:cNvPr id="311" name="Picture 310"/>
          <p:cNvPicPr/>
          <p:nvPr/>
        </p:nvPicPr>
        <p:blipFill>
          <a:blip r:embed="rId3"/>
          <a:stretch/>
        </p:blipFill>
        <p:spPr>
          <a:xfrm>
            <a:off x="457200" y="182880"/>
            <a:ext cx="8295840" cy="5403600"/>
          </a:xfrm>
          <a:prstGeom prst="rect">
            <a:avLst/>
          </a:prstGeom>
          <a:ln>
            <a:noFill/>
          </a:ln>
        </p:spPr>
      </p:pic>
      <p:pic>
        <p:nvPicPr>
          <p:cNvPr id="312" name="Picture 311"/>
          <p:cNvPicPr/>
          <p:nvPr/>
        </p:nvPicPr>
        <p:blipFill>
          <a:blip r:embed="rId4"/>
          <a:stretch/>
        </p:blipFill>
        <p:spPr>
          <a:xfrm>
            <a:off x="274320" y="5577840"/>
            <a:ext cx="8686800" cy="785880"/>
          </a:xfrm>
          <a:prstGeom prst="rect">
            <a:avLst/>
          </a:prstGeom>
          <a:ln>
            <a:noFill/>
          </a:ln>
        </p:spPr>
      </p:pic>
      <p:sp>
        <p:nvSpPr>
          <p:cNvPr id="313" name="TextShape 2"/>
          <p:cNvSpPr txBox="1"/>
          <p:nvPr/>
        </p:nvSpPr>
        <p:spPr>
          <a:xfrm>
            <a:off x="5212080" y="274320"/>
            <a:ext cx="40838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Regional changes are better simulated
with natural + anthropogenic forcing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82880" y="6400800"/>
            <a:ext cx="785412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Summary for Policymakers, Figure SPM7,  [2013]</a:t>
            </a:r>
            <a:endParaRPr/>
          </a:p>
        </p:txBody>
      </p:sp>
      <p:pic>
        <p:nvPicPr>
          <p:cNvPr id="315" name="Picture 314"/>
          <p:cNvPicPr/>
          <p:nvPr/>
        </p:nvPicPr>
        <p:blipFill>
          <a:blip r:embed="rId3"/>
          <a:stretch/>
        </p:blipFill>
        <p:spPr>
          <a:xfrm>
            <a:off x="1325160" y="1798920"/>
            <a:ext cx="6515640" cy="3276360"/>
          </a:xfrm>
          <a:prstGeom prst="rect">
            <a:avLst/>
          </a:prstGeom>
          <a:ln>
            <a:noFill/>
          </a:ln>
        </p:spPr>
      </p:pic>
      <p:pic>
        <p:nvPicPr>
          <p:cNvPr id="316" name="Picture 315"/>
          <p:cNvPicPr/>
          <p:nvPr/>
        </p:nvPicPr>
        <p:blipFill>
          <a:blip r:embed="rId3"/>
          <a:stretch/>
        </p:blipFill>
        <p:spPr>
          <a:xfrm>
            <a:off x="1325160" y="1798920"/>
            <a:ext cx="6515640" cy="3276360"/>
          </a:xfrm>
          <a:prstGeom prst="rect">
            <a:avLst/>
          </a:prstGeom>
          <a:ln>
            <a:noFill/>
          </a:ln>
        </p:spPr>
      </p:pic>
      <p:sp>
        <p:nvSpPr>
          <p:cNvPr id="317" name="TextShape 2"/>
          <p:cNvSpPr txBox="1"/>
          <p:nvPr/>
        </p:nvSpPr>
        <p:spPr>
          <a:xfrm>
            <a:off x="612720" y="122400"/>
            <a:ext cx="8152560" cy="1202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CMIP5 multi-model ensemble: global average annual mean temperatures projections for the 21</a:t>
            </a:r>
            <a:r>
              <a:rPr lang="en-US" sz="2800" spc="-1" baseline="101000">
                <a:latin typeface="Arial"/>
              </a:rPr>
              <a:t>st</a:t>
            </a:r>
            <a:r>
              <a:rPr lang="en-US" sz="2800" spc="-1">
                <a:latin typeface="Arial"/>
              </a:rPr>
              <a:t> century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82880" y="6400800"/>
            <a:ext cx="785412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Summary for Policymakers, Figure SPM8,  [2013]</a:t>
            </a:r>
            <a:endParaRPr/>
          </a:p>
        </p:txBody>
      </p:sp>
      <p:pic>
        <p:nvPicPr>
          <p:cNvPr id="319" name="Picture 318"/>
          <p:cNvPicPr/>
          <p:nvPr/>
        </p:nvPicPr>
        <p:blipFill>
          <a:blip r:embed="rId3"/>
          <a:stretch/>
        </p:blipFill>
        <p:spPr>
          <a:xfrm>
            <a:off x="1325160" y="1798920"/>
            <a:ext cx="6515640" cy="3276360"/>
          </a:xfrm>
          <a:prstGeom prst="rect">
            <a:avLst/>
          </a:prstGeom>
          <a:ln>
            <a:noFill/>
          </a:ln>
        </p:spPr>
      </p:pic>
      <p:pic>
        <p:nvPicPr>
          <p:cNvPr id="320" name="Picture 319"/>
          <p:cNvPicPr/>
          <p:nvPr/>
        </p:nvPicPr>
        <p:blipFill>
          <a:blip r:embed="rId4"/>
          <a:stretch/>
        </p:blipFill>
        <p:spPr>
          <a:xfrm>
            <a:off x="91440" y="1920240"/>
            <a:ext cx="9001800" cy="3591000"/>
          </a:xfrm>
          <a:prstGeom prst="rect">
            <a:avLst/>
          </a:prstGeom>
          <a:ln>
            <a:noFill/>
          </a:ln>
        </p:spPr>
      </p:pic>
      <p:sp>
        <p:nvSpPr>
          <p:cNvPr id="321" name="TextShape 2"/>
          <p:cNvSpPr txBox="1"/>
          <p:nvPr/>
        </p:nvSpPr>
        <p:spPr>
          <a:xfrm>
            <a:off x="612720" y="122760"/>
            <a:ext cx="8152560" cy="1202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CMIP5 multi-model ensemble: global average annual mean temperatures projections for the 21</a:t>
            </a:r>
            <a:r>
              <a:rPr lang="en-US" sz="2800" spc="-1" baseline="101000">
                <a:latin typeface="Arial"/>
              </a:rPr>
              <a:t>st</a:t>
            </a:r>
            <a:r>
              <a:rPr lang="en-US" sz="2800" spc="-1">
                <a:latin typeface="Arial"/>
              </a:rPr>
              <a:t> century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-76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4400" spc="-1">
                <a:latin typeface="Arial"/>
              </a:rPr>
              <a:t>CMIP5 model experiments</a:t>
            </a:r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457200" y="1964880"/>
            <a:ext cx="8412480" cy="45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spc="-1" dirty="0">
                <a:latin typeface="Arial"/>
              </a:rPr>
              <a:t>CMIP: Coupled Model </a:t>
            </a:r>
            <a:r>
              <a:rPr lang="en-US" sz="2800" spc="-1" dirty="0" err="1" smtClean="0">
                <a:latin typeface="Arial"/>
              </a:rPr>
              <a:t>Intercomparison</a:t>
            </a:r>
            <a:r>
              <a:rPr lang="en-US" sz="2800" spc="-1" dirty="0" smtClean="0">
                <a:latin typeface="Arial"/>
              </a:rPr>
              <a:t> </a:t>
            </a:r>
            <a:r>
              <a:rPr lang="en-US" sz="2800" spc="-1" dirty="0">
                <a:latin typeface="Arial"/>
              </a:rPr>
              <a:t>Project</a:t>
            </a:r>
            <a:r>
              <a:rPr lang="en-US" sz="1800" spc="-1" dirty="0">
                <a:latin typeface="Arial"/>
              </a:rPr>
              <a:t> </a:t>
            </a:r>
            <a:endParaRPr dirty="0"/>
          </a:p>
          <a:p>
            <a:endParaRPr dirty="0"/>
          </a:p>
          <a:p>
            <a:r>
              <a:rPr lang="en-US" sz="1800" spc="-1" dirty="0">
                <a:latin typeface="Arial"/>
              </a:rPr>
              <a:t>“A </a:t>
            </a:r>
            <a:r>
              <a:rPr lang="en-US" sz="1800" b="1" spc="-1" dirty="0">
                <a:latin typeface="Arial"/>
              </a:rPr>
              <a:t>standard experimental protocol for studying the output of coupled atmosphere-ocean general circulation models (AOGCMs)</a:t>
            </a:r>
            <a:r>
              <a:rPr lang="en-US" sz="1800" spc="-1" dirty="0">
                <a:latin typeface="Arial"/>
              </a:rPr>
              <a:t>. CMIP provides a community-based infrastructure in support of climate model diagnosis, validation, </a:t>
            </a:r>
            <a:r>
              <a:rPr lang="en-US" sz="1800" spc="-1" dirty="0" err="1">
                <a:latin typeface="Arial"/>
              </a:rPr>
              <a:t>intercomparison</a:t>
            </a:r>
            <a:r>
              <a:rPr lang="en-US" sz="1800" spc="-1" dirty="0">
                <a:latin typeface="Arial"/>
              </a:rPr>
              <a:t>, documentation and </a:t>
            </a:r>
            <a:r>
              <a:rPr lang="en-US" sz="1800" b="1" spc="-1" dirty="0">
                <a:latin typeface="Arial"/>
              </a:rPr>
              <a:t>data access.</a:t>
            </a:r>
            <a:r>
              <a:rPr lang="en-US" sz="1800" spc="-1" dirty="0">
                <a:latin typeface="Arial"/>
              </a:rPr>
              <a:t> This framework enables a diverse community of scientists to analyze GCMs in a systematic fashion, a process which serves to facilitate model improvement. </a:t>
            </a:r>
            <a:r>
              <a:rPr lang="en-US" sz="1800" b="1" spc="-1" dirty="0">
                <a:latin typeface="Arial"/>
              </a:rPr>
              <a:t>Virtually the entire international climate modeling community has participated in this project since its inception in 1995</a:t>
            </a:r>
            <a:r>
              <a:rPr lang="en-US" sz="1800" spc="-1" dirty="0">
                <a:latin typeface="Arial"/>
              </a:rPr>
              <a:t>.” </a:t>
            </a:r>
            <a:endParaRPr dirty="0"/>
          </a:p>
          <a:p>
            <a:r>
              <a:rPr lang="en-US" sz="1800" spc="-1" dirty="0">
                <a:latin typeface="Arial"/>
              </a:rPr>
              <a:t>(quoted from the main page:  http://cmip-pcmdi.llnl.gov/)</a:t>
            </a:r>
            <a:endParaRPr dirty="0"/>
          </a:p>
          <a:p>
            <a:endParaRPr dirty="0"/>
          </a:p>
          <a:p>
            <a:r>
              <a:rPr lang="en-US" spc="-1" dirty="0" smtClean="0">
                <a:latin typeface="Arial"/>
              </a:rPr>
              <a:t>T</a:t>
            </a:r>
            <a:r>
              <a:rPr lang="en-US" sz="1800" spc="-1" dirty="0" smtClean="0">
                <a:latin typeface="Arial"/>
              </a:rPr>
              <a:t>he </a:t>
            </a:r>
            <a:r>
              <a:rPr lang="en-US" sz="1800" spc="-1" dirty="0">
                <a:latin typeface="Arial"/>
              </a:rPr>
              <a:t>number </a:t>
            </a:r>
            <a:r>
              <a:rPr lang="en-US" spc="-1" dirty="0">
                <a:latin typeface="Arial"/>
              </a:rPr>
              <a:t> </a:t>
            </a:r>
            <a:r>
              <a:rPr lang="en-US" spc="-1" dirty="0" smtClean="0">
                <a:latin typeface="Arial"/>
              </a:rPr>
              <a:t>behind </a:t>
            </a:r>
            <a:r>
              <a:rPr lang="en-US" sz="1800" spc="-1" dirty="0" smtClean="0">
                <a:latin typeface="Arial"/>
              </a:rPr>
              <a:t>CMIP indicates </a:t>
            </a:r>
            <a:r>
              <a:rPr lang="en-US" sz="1800" spc="-1" dirty="0">
                <a:latin typeface="Arial"/>
              </a:rPr>
              <a:t>the different phases</a:t>
            </a:r>
            <a:r>
              <a:rPr lang="en-US" sz="1800" spc="-1" dirty="0" smtClean="0">
                <a:latin typeface="Arial"/>
              </a:rPr>
              <a:t>:</a:t>
            </a:r>
            <a:endParaRPr dirty="0"/>
          </a:p>
          <a:p>
            <a:r>
              <a:rPr lang="en-US" sz="1800" spc="-1" dirty="0">
                <a:latin typeface="Arial"/>
              </a:rPr>
              <a:t>3 previous model generation, </a:t>
            </a:r>
            <a:endParaRPr dirty="0"/>
          </a:p>
          <a:p>
            <a:r>
              <a:rPr lang="en-US" sz="1800" spc="-1" dirty="0">
                <a:latin typeface="Arial"/>
              </a:rPr>
              <a:t>5 </a:t>
            </a:r>
            <a:r>
              <a:rPr lang="en-US" sz="1800" spc="-1" dirty="0" smtClean="0">
                <a:latin typeface="Arial"/>
              </a:rPr>
              <a:t>is currently the latest generation, </a:t>
            </a:r>
            <a:endParaRPr dirty="0"/>
          </a:p>
          <a:p>
            <a:r>
              <a:rPr lang="en-US" sz="1800" spc="-1" dirty="0" smtClean="0">
                <a:latin typeface="Arial"/>
              </a:rPr>
              <a:t>6 is the next generation (in progress)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182880" y="6400800"/>
            <a:ext cx="785412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Summary for Policymakers, Figure SPM8,  [2013]</a:t>
            </a:r>
            <a:endParaRPr/>
          </a:p>
        </p:txBody>
      </p:sp>
      <p:pic>
        <p:nvPicPr>
          <p:cNvPr id="323" name="Picture 322"/>
          <p:cNvPicPr/>
          <p:nvPr/>
        </p:nvPicPr>
        <p:blipFill>
          <a:blip r:embed="rId3"/>
          <a:stretch/>
        </p:blipFill>
        <p:spPr>
          <a:xfrm>
            <a:off x="277560" y="2194560"/>
            <a:ext cx="8592120" cy="3038400"/>
          </a:xfrm>
          <a:prstGeom prst="rect">
            <a:avLst/>
          </a:prstGeom>
          <a:ln>
            <a:noFill/>
          </a:ln>
        </p:spPr>
      </p:pic>
      <p:sp>
        <p:nvSpPr>
          <p:cNvPr id="324" name="TextShape 2"/>
          <p:cNvSpPr txBox="1"/>
          <p:nvPr/>
        </p:nvSpPr>
        <p:spPr>
          <a:xfrm>
            <a:off x="612720" y="122760"/>
            <a:ext cx="8152560" cy="1202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CMIP5 multi-model ensemble: global average annual mean precipitation projections for the 21</a:t>
            </a:r>
            <a:r>
              <a:rPr lang="en-US" sz="2800" spc="-1" baseline="101000">
                <a:latin typeface="Arial"/>
              </a:rPr>
              <a:t>st</a:t>
            </a:r>
            <a:r>
              <a:rPr lang="en-US" sz="2800" spc="-1">
                <a:latin typeface="Arial"/>
              </a:rPr>
              <a:t> century</a:t>
            </a:r>
            <a:endParaRPr/>
          </a:p>
        </p:txBody>
      </p:sp>
      <p:sp>
        <p:nvSpPr>
          <p:cNvPr id="325" name="TextShape 3"/>
          <p:cNvSpPr txBox="1"/>
          <p:nvPr/>
        </p:nvSpPr>
        <p:spPr>
          <a:xfrm>
            <a:off x="731520" y="5486400"/>
            <a:ext cx="777312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Striped areas indicate low confidence, due to large spread in the modeled </a:t>
            </a:r>
            <a:endParaRPr/>
          </a:p>
          <a:p>
            <a:r>
              <a:rPr lang="en-US" sz="1800" spc="-1">
                <a:latin typeface="Arial"/>
              </a:rPr>
              <a:t>simulations. </a:t>
            </a:r>
            <a:endParaRPr/>
          </a:p>
          <a:p>
            <a:r>
              <a:rPr lang="en-US" sz="1800" spc="-1">
                <a:latin typeface="Arial"/>
              </a:rPr>
              <a:t>Dotted areas show high confidence in the model results.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27325" y="253606"/>
            <a:ext cx="788616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spc="-1" dirty="0" smtClean="0">
                <a:latin typeface="Arial"/>
              </a:rPr>
              <a:t>Summary global climate models and climate change simulations </a:t>
            </a:r>
            <a:endParaRPr dirty="0"/>
          </a:p>
          <a:p>
            <a:endParaRPr dirty="0"/>
          </a:p>
        </p:txBody>
      </p:sp>
      <p:sp>
        <p:nvSpPr>
          <p:cNvPr id="177" name="TextShape 2"/>
          <p:cNvSpPr txBox="1"/>
          <p:nvPr/>
        </p:nvSpPr>
        <p:spPr>
          <a:xfrm>
            <a:off x="79072" y="1773032"/>
            <a:ext cx="4402493" cy="489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chemeClr val="tx1"/>
              </a:buClr>
              <a:buSzPct val="45000"/>
            </a:pPr>
            <a:r>
              <a:rPr lang="en-US" sz="1600" spc="-1" dirty="0">
                <a:latin typeface="+mj-lt"/>
              </a:rPr>
              <a:t>If </a:t>
            </a:r>
            <a:r>
              <a:rPr lang="en-US" sz="1600" spc="-1" dirty="0" smtClean="0">
                <a:latin typeface="+mj-lt"/>
              </a:rPr>
              <a:t>greenhouse gas emissions continue </a:t>
            </a:r>
            <a:r>
              <a:rPr lang="en-US" sz="1600" spc="-1" dirty="0">
                <a:latin typeface="+mj-lt"/>
              </a:rPr>
              <a:t>at current rates and no effective removal of GHGs is developed, global temperatures will continue to increase</a:t>
            </a:r>
            <a:r>
              <a:rPr lang="en-US" sz="1600" spc="-1" dirty="0" smtClean="0">
                <a:latin typeface="+mj-lt"/>
              </a:rPr>
              <a:t>:</a:t>
            </a:r>
          </a:p>
          <a:p>
            <a:pPr marL="368550" indent="-28575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1" dirty="0">
                <a:latin typeface="+mj-lt"/>
              </a:rPr>
              <a:t>Depending on the emission scenarios the temperature change by the end of the 21st century can range </a:t>
            </a:r>
            <a:r>
              <a:rPr lang="en-US" sz="1600" spc="-1" dirty="0" smtClean="0">
                <a:latin typeface="+mj-lt"/>
              </a:rPr>
              <a:t>between:</a:t>
            </a:r>
            <a:br>
              <a:rPr lang="en-US" sz="1600" spc="-1" dirty="0" smtClean="0">
                <a:latin typeface="+mj-lt"/>
              </a:rPr>
            </a:br>
            <a:endParaRPr lang="en-US" sz="1600" dirty="0">
              <a:latin typeface="+mj-lt"/>
            </a:endParaRPr>
          </a:p>
          <a:p>
            <a:pPr marL="825750" lvl="1" indent="-28575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1" dirty="0">
                <a:latin typeface="+mj-lt"/>
              </a:rPr>
              <a:t>0.3-1.7 </a:t>
            </a:r>
            <a:r>
              <a:rPr lang="en-US" sz="1600" spc="-1" dirty="0" err="1">
                <a:latin typeface="+mj-lt"/>
              </a:rPr>
              <a:t>deg</a:t>
            </a:r>
            <a:r>
              <a:rPr lang="en-US" sz="1600" spc="-1" dirty="0">
                <a:latin typeface="+mj-lt"/>
              </a:rPr>
              <a:t> C with low emission scenarios (RCP2.6)</a:t>
            </a:r>
            <a:endParaRPr lang="en-US" sz="1600" dirty="0">
              <a:latin typeface="+mj-lt"/>
            </a:endParaRPr>
          </a:p>
          <a:p>
            <a:pPr marL="825750" lvl="1" indent="-28575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US" sz="1600" spc="-1" dirty="0">
              <a:latin typeface="+mj-lt"/>
            </a:endParaRPr>
          </a:p>
          <a:p>
            <a:pPr marL="825750" lvl="1" indent="-28575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1" dirty="0">
                <a:latin typeface="+mj-lt"/>
              </a:rPr>
              <a:t>2.6-4.8 degree C in very high emission scenarios (</a:t>
            </a:r>
            <a:r>
              <a:rPr lang="en-US" sz="1600" spc="-1" dirty="0" smtClean="0">
                <a:latin typeface="+mj-lt"/>
              </a:rPr>
              <a:t>RCP8.5)</a:t>
            </a:r>
          </a:p>
          <a:p>
            <a:pPr marL="368550" indent="-28575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1" dirty="0" smtClean="0">
                <a:latin typeface="+mj-lt"/>
              </a:rPr>
              <a:t>strongest </a:t>
            </a:r>
            <a:r>
              <a:rPr lang="en-US" sz="1600" spc="-1" dirty="0">
                <a:latin typeface="+mj-lt"/>
              </a:rPr>
              <a:t>warming in polar region </a:t>
            </a:r>
            <a:r>
              <a:rPr lang="en-US" sz="1600" spc="-1" dirty="0" smtClean="0">
                <a:latin typeface="+mj-lt"/>
              </a:rPr>
              <a:t>in </a:t>
            </a:r>
            <a:r>
              <a:rPr lang="en-US" sz="1600" spc="-1" dirty="0">
                <a:latin typeface="+mj-lt"/>
              </a:rPr>
              <a:t>the northern hemisphere over  land and in the Arctic. </a:t>
            </a:r>
            <a:endParaRPr lang="en-US" sz="1600" spc="-1" dirty="0" smtClean="0">
              <a:latin typeface="+mj-lt"/>
            </a:endParaRPr>
          </a:p>
          <a:p>
            <a:pPr marL="368550" indent="-285750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spc="-1" dirty="0" smtClean="0">
                <a:latin typeface="+mj-lt"/>
              </a:rPr>
              <a:t>This </a:t>
            </a:r>
            <a:r>
              <a:rPr lang="en-US" sz="1600" spc="-1" dirty="0">
                <a:latin typeface="+mj-lt"/>
              </a:rPr>
              <a:t>implies that </a:t>
            </a:r>
            <a:r>
              <a:rPr lang="en-US" sz="1600" spc="-1" dirty="0" smtClean="0">
                <a:latin typeface="+mj-lt"/>
              </a:rPr>
              <a:t>the number </a:t>
            </a:r>
            <a:r>
              <a:rPr lang="en-US" sz="1600" spc="-1" dirty="0">
                <a:latin typeface="+mj-lt"/>
              </a:rPr>
              <a:t>of extreme hot days will </a:t>
            </a:r>
            <a:r>
              <a:rPr lang="en-US" sz="1600" spc="-1" dirty="0" smtClean="0">
                <a:latin typeface="+mj-lt"/>
              </a:rPr>
              <a:t>increase</a:t>
            </a:r>
            <a:r>
              <a:rPr lang="en-US" sz="1600" dirty="0" smtClean="0">
                <a:latin typeface="+mj-lt"/>
              </a:rPr>
              <a:t> and </a:t>
            </a:r>
            <a:r>
              <a:rPr lang="en-US" sz="1600" spc="-1" dirty="0" smtClean="0">
                <a:latin typeface="+mj-lt"/>
              </a:rPr>
              <a:t>number </a:t>
            </a:r>
            <a:r>
              <a:rPr lang="en-US" sz="1600" spc="-1" dirty="0">
                <a:latin typeface="+mj-lt"/>
              </a:rPr>
              <a:t>of cold extremes will decrease  </a:t>
            </a:r>
            <a:endParaRPr lang="en-US" sz="1600" dirty="0">
              <a:latin typeface="+mj-lt"/>
            </a:endParaRPr>
          </a:p>
          <a:p>
            <a:pPr marL="108000">
              <a:buClr>
                <a:schemeClr val="tx1"/>
              </a:buClr>
              <a:buSzPct val="45000"/>
            </a:pPr>
            <a:endParaRPr sz="1600" dirty="0">
              <a:latin typeface="+mj-l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 smtClean="0">
                <a:latin typeface="Arial"/>
              </a:rPr>
              <a:t> 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latin typeface="Arial"/>
              </a:rPr>
              <a:t> </a:t>
            </a:r>
            <a:endParaRPr dirty="0"/>
          </a:p>
        </p:txBody>
      </p:sp>
      <p:sp>
        <p:nvSpPr>
          <p:cNvPr id="178" name="TextShape 3"/>
          <p:cNvSpPr txBox="1"/>
          <p:nvPr/>
        </p:nvSpPr>
        <p:spPr>
          <a:xfrm>
            <a:off x="4610880" y="1645920"/>
            <a:ext cx="4663440" cy="489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FFFFFF"/>
              </a:buClr>
              <a:buSzPct val="45000"/>
            </a:pPr>
            <a:r>
              <a:rPr lang="en-US" sz="1600" spc="-1" dirty="0">
                <a:latin typeface="Arial"/>
              </a:rPr>
              <a:t>Coupled General Circulation Models have been improved over several </a:t>
            </a:r>
            <a:r>
              <a:rPr lang="en-US" sz="1600" spc="-1" dirty="0" smtClean="0">
                <a:latin typeface="Arial"/>
              </a:rPr>
              <a:t>model generations:</a:t>
            </a:r>
          </a:p>
          <a:p>
            <a:pPr marL="108000">
              <a:buClr>
                <a:srgbClr val="FFFFFF"/>
              </a:buClr>
              <a:buSzPct val="45000"/>
            </a:pPr>
            <a:endParaRPr lang="en-US" sz="1600" spc="-1" dirty="0">
              <a:latin typeface="Arial"/>
            </a:endParaRPr>
          </a:p>
          <a:p>
            <a:pPr marL="393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 smtClean="0">
                <a:latin typeface="Arial"/>
              </a:rPr>
              <a:t>Refinement of the grid resolution, improved representation </a:t>
            </a:r>
            <a:r>
              <a:rPr lang="en-US" sz="1600" spc="-1" dirty="0">
                <a:latin typeface="Arial"/>
              </a:rPr>
              <a:t>of physical </a:t>
            </a:r>
            <a:r>
              <a:rPr lang="en-US" sz="1600" spc="-1" dirty="0" smtClean="0">
                <a:latin typeface="Arial"/>
              </a:rPr>
              <a:t>process</a:t>
            </a:r>
            <a:r>
              <a:rPr lang="en-US" dirty="0" smtClean="0"/>
              <a:t>, </a:t>
            </a:r>
            <a:endParaRPr lang="en-US" dirty="0"/>
          </a:p>
          <a:p>
            <a:pPr marL="393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sz="1600" spc="-1" dirty="0" smtClean="0">
                <a:latin typeface="Arial"/>
              </a:rPr>
              <a:t>nteractive </a:t>
            </a:r>
            <a:r>
              <a:rPr lang="en-US" sz="1600" spc="-1" dirty="0">
                <a:latin typeface="Arial"/>
              </a:rPr>
              <a:t>chemistry, </a:t>
            </a:r>
            <a:r>
              <a:rPr lang="en-US" sz="1600" spc="-1" dirty="0" smtClean="0">
                <a:latin typeface="Arial"/>
              </a:rPr>
              <a:t>vegetation</a:t>
            </a:r>
            <a:r>
              <a:rPr lang="en-US" sz="1600" spc="-1" dirty="0">
                <a:latin typeface="Arial"/>
              </a:rPr>
              <a:t> </a:t>
            </a:r>
            <a:endParaRPr lang="en-US" sz="1600" spc="-1" dirty="0" smtClean="0">
              <a:latin typeface="Arial"/>
            </a:endParaRPr>
          </a:p>
          <a:p>
            <a:pPr marL="393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 smtClean="0">
                <a:latin typeface="Arial"/>
              </a:rPr>
              <a:t>Beginning </a:t>
            </a:r>
            <a:r>
              <a:rPr lang="en-US" sz="1600" spc="-1" dirty="0">
                <a:latin typeface="Arial"/>
              </a:rPr>
              <a:t>to include land ice dynamics </a:t>
            </a:r>
            <a:endParaRPr dirty="0"/>
          </a:p>
          <a:p>
            <a:pPr marL="393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latin typeface="Arial"/>
              </a:rPr>
              <a:t>Coordinated international </a:t>
            </a:r>
            <a:r>
              <a:rPr lang="en-US" sz="1600" spc="-1" dirty="0" smtClean="0">
                <a:latin typeface="Arial"/>
              </a:rPr>
              <a:t>model </a:t>
            </a:r>
            <a:r>
              <a:rPr lang="en-US" sz="1600" spc="-1" dirty="0" err="1" smtClean="0">
                <a:latin typeface="Arial"/>
              </a:rPr>
              <a:t>intercomparison</a:t>
            </a:r>
            <a:r>
              <a:rPr lang="en-US" sz="1600" spc="-1" dirty="0" smtClean="0">
                <a:latin typeface="Arial"/>
              </a:rPr>
              <a:t> </a:t>
            </a:r>
            <a:r>
              <a:rPr lang="en-US" sz="1600" spc="-1" dirty="0">
                <a:latin typeface="Arial"/>
              </a:rPr>
              <a:t>projects help to </a:t>
            </a:r>
            <a:r>
              <a:rPr lang="en-US" sz="1600" spc="-1" dirty="0" smtClean="0">
                <a:latin typeface="Arial"/>
              </a:rPr>
              <a:t>analyze different </a:t>
            </a:r>
            <a:r>
              <a:rPr lang="en-US" sz="1600" spc="-1" dirty="0">
                <a:latin typeface="Arial"/>
              </a:rPr>
              <a:t>climate scenarios in a multi-model ensemble approach</a:t>
            </a:r>
            <a:endParaRPr dirty="0"/>
          </a:p>
          <a:p>
            <a:pPr marL="393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latin typeface="Arial"/>
              </a:rPr>
              <a:t>M</a:t>
            </a:r>
            <a:r>
              <a:rPr lang="en-US" sz="1600" spc="-1" dirty="0" smtClean="0">
                <a:latin typeface="Arial"/>
              </a:rPr>
              <a:t>ore </a:t>
            </a:r>
            <a:r>
              <a:rPr lang="en-US" sz="1600" spc="-1" dirty="0">
                <a:latin typeface="Arial"/>
              </a:rPr>
              <a:t>than 30 models </a:t>
            </a:r>
            <a:r>
              <a:rPr lang="en-US" sz="1600" spc="-1" dirty="0" smtClean="0">
                <a:latin typeface="Arial"/>
              </a:rPr>
              <a:t>contributed to </a:t>
            </a:r>
            <a:r>
              <a:rPr lang="en-US" sz="1600" spc="-1" dirty="0">
                <a:latin typeface="Arial"/>
              </a:rPr>
              <a:t>the latest the IPCC report </a:t>
            </a:r>
          </a:p>
          <a:p>
            <a:pPr marL="393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 smtClean="0">
                <a:latin typeface="Arial"/>
              </a:rPr>
              <a:t>A number of problems still exist in our current climate models (e.g. differences between the observed and simulated average precipitation pattern) </a:t>
            </a:r>
            <a:endParaRPr lang="en-US" sz="1600" spc="-1" dirty="0">
              <a:latin typeface="Arial"/>
            </a:endParaRPr>
          </a:p>
          <a:p>
            <a:pPr marL="393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 smtClean="0">
                <a:latin typeface="Arial"/>
              </a:rPr>
              <a:t>Research must help to understand the causes for the model deficits in order to improve the models (increasing resolution is not enough!)</a:t>
            </a:r>
          </a:p>
          <a:p>
            <a:pPr marL="108000">
              <a:buClr>
                <a:srgbClr val="FFFFFF"/>
              </a:buClr>
              <a:buSzPct val="45000"/>
            </a:pPr>
            <a:r>
              <a:rPr lang="en-US" sz="1600" spc="-1" dirty="0" smtClean="0">
                <a:latin typeface="Arial"/>
              </a:rPr>
              <a:t> 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latin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9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good can climate models simulate our present climate?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2562" y="1698173"/>
            <a:ext cx="870635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CMIP5 models were compared to observations: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average climate conditions (last 30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Historical trends over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Ability to reproduce natural </a:t>
            </a:r>
            <a:r>
              <a:rPr lang="en-US" dirty="0" smtClean="0"/>
              <a:t>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model validation (or better evaluation) a multitude of climate variables</a:t>
            </a:r>
            <a:br>
              <a:rPr lang="en-US" dirty="0" smtClean="0"/>
            </a:br>
            <a:r>
              <a:rPr lang="en-US" dirty="0" smtClean="0"/>
              <a:t>and spatial pattern are analyzed.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Temperature, precipitation, sea level pressure wind, cloud cover, </a:t>
            </a:r>
            <a:r>
              <a:rPr lang="en-US" dirty="0"/>
              <a:t>radiative fluxes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ocean SST, SSS, sea ice, ocean circulations, deep ocean temperatures, </a:t>
            </a:r>
            <a:br>
              <a:rPr lang="en-US" dirty="0" smtClean="0"/>
            </a:br>
            <a:r>
              <a:rPr lang="en-US" dirty="0" smtClean="0"/>
              <a:t>ocean oxygen/ nutrient concentrations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Zonally averaged circulation, </a:t>
            </a:r>
            <a:r>
              <a:rPr lang="en-US" dirty="0" smtClean="0"/>
              <a:t>heat transports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Annual mean pattern, seasonal cycle, ENSO variability, NAO, PDO variability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" descr="http://www.gfdl.noaa.gov/pix/news/CMIP5-stouffer.jpg"/>
          <p:cNvPicPr/>
          <p:nvPr/>
        </p:nvPicPr>
        <p:blipFill>
          <a:blip r:embed="rId2"/>
          <a:stretch/>
        </p:blipFill>
        <p:spPr>
          <a:xfrm>
            <a:off x="1219320" y="990720"/>
            <a:ext cx="6858000" cy="4979880"/>
          </a:xfrm>
          <a:prstGeom prst="rect">
            <a:avLst/>
          </a:prstGeom>
          <a:ln>
            <a:noFill/>
          </a:ln>
        </p:spPr>
      </p:pic>
      <p:sp>
        <p:nvSpPr>
          <p:cNvPr id="275" name="TextShape 1"/>
          <p:cNvSpPr txBox="1"/>
          <p:nvPr/>
        </p:nvSpPr>
        <p:spPr>
          <a:xfrm>
            <a:off x="457200" y="-76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4400" spc="-1">
                <a:latin typeface="Arial"/>
              </a:rPr>
              <a:t>CMIP5 model experiments</a:t>
            </a:r>
            <a:endParaRPr/>
          </a:p>
        </p:txBody>
      </p:sp>
      <p:sp>
        <p:nvSpPr>
          <p:cNvPr id="276" name="CustomShape 2"/>
          <p:cNvSpPr/>
          <p:nvPr/>
        </p:nvSpPr>
        <p:spPr>
          <a:xfrm>
            <a:off x="139680" y="6060960"/>
            <a:ext cx="5734080" cy="82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600" spc="-1">
                <a:latin typeface="Arial"/>
              </a:rPr>
              <a:t>Karl E. Taylor, Ronald J. Stouffer, and Gerald A. Meehl, 2012: </a:t>
            </a:r>
            <a:endParaRPr/>
          </a:p>
          <a:p>
            <a:r>
              <a:rPr lang="en-US" sz="1600" spc="-1">
                <a:latin typeface="Arial"/>
              </a:rPr>
              <a:t>An Overview of CMIP5 and the Experiment Design. </a:t>
            </a:r>
            <a:endParaRPr/>
          </a:p>
          <a:p>
            <a:r>
              <a:rPr lang="en-US" sz="1600" i="1" spc="-1">
                <a:latin typeface="Arial"/>
              </a:rPr>
              <a:t>Bull. Amer. Meteor. Soc.</a:t>
            </a:r>
            <a:r>
              <a:rPr lang="en-US" sz="1600" spc="-1">
                <a:latin typeface="Arial"/>
              </a:rPr>
              <a:t>, </a:t>
            </a:r>
            <a:r>
              <a:rPr lang="en-US" sz="1600" b="1" spc="-1">
                <a:latin typeface="Arial"/>
              </a:rPr>
              <a:t>93</a:t>
            </a:r>
            <a:r>
              <a:rPr lang="en-US" sz="1600" spc="-1">
                <a:latin typeface="Arial"/>
              </a:rPr>
              <a:t>, 485–498. </a:t>
            </a:r>
            <a:endParaRPr/>
          </a:p>
        </p:txBody>
      </p:sp>
      <p:sp>
        <p:nvSpPr>
          <p:cNvPr id="277" name="CustomShape 3"/>
          <p:cNvSpPr/>
          <p:nvPr/>
        </p:nvSpPr>
        <p:spPr>
          <a:xfrm rot="1800000">
            <a:off x="4648320" y="1731960"/>
            <a:ext cx="1066680" cy="137160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4"/>
          <p:cNvSpPr/>
          <p:nvPr/>
        </p:nvSpPr>
        <p:spPr>
          <a:xfrm>
            <a:off x="6766560" y="1828800"/>
            <a:ext cx="2449800" cy="146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The standard warming</a:t>
            </a:r>
            <a:endParaRPr/>
          </a:p>
          <a:p>
            <a:r>
              <a:rPr lang="en-US" sz="1800" spc="-1">
                <a:latin typeface="Arial"/>
              </a:rPr>
              <a:t>scenarios used in AR5</a:t>
            </a:r>
            <a:endParaRPr/>
          </a:p>
          <a:p>
            <a:r>
              <a:rPr lang="en-US" sz="1800" spc="-1">
                <a:latin typeface="Arial"/>
              </a:rPr>
              <a:t>report. More than 30 </a:t>
            </a:r>
            <a:endParaRPr/>
          </a:p>
          <a:p>
            <a:r>
              <a:rPr lang="en-US" sz="1800" spc="-1">
                <a:latin typeface="Arial"/>
              </a:rPr>
              <a:t>different models took</a:t>
            </a:r>
            <a:endParaRPr/>
          </a:p>
          <a:p>
            <a:r>
              <a:rPr lang="en-US" sz="1800" spc="-1">
                <a:latin typeface="Arial"/>
              </a:rPr>
              <a:t>part. </a:t>
            </a:r>
            <a:endParaRPr/>
          </a:p>
        </p:txBody>
      </p:sp>
      <p:cxnSp>
        <p:nvCxnSpPr>
          <p:cNvPr id="279" name="Line 5"/>
          <p:cNvCxnSpPr>
            <a:stCxn id="278" idx="1"/>
          </p:cNvCxnSpPr>
          <p:nvPr/>
        </p:nvCxnSpPr>
        <p:spPr>
          <a:xfrm flipH="1" flipV="1">
            <a:off x="5333400" y="2418120"/>
            <a:ext cx="1433520" cy="143640"/>
          </a:xfrm>
          <a:prstGeom prst="straightConnector1">
            <a:avLst/>
          </a:prstGeom>
          <a:ln w="25560">
            <a:solidFill>
              <a:srgbClr val="FF0000"/>
            </a:solidFill>
            <a:miter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CMIP model evaluation: Zonally averaged SST  and tropical SST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73" y="4836748"/>
            <a:ext cx="2115172" cy="1089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47" y="1777825"/>
            <a:ext cx="7924800" cy="3905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965" y="6169688"/>
            <a:ext cx="705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Differences model </a:t>
            </a:r>
            <a:r>
              <a:rPr lang="en-US" dirty="0" err="1" smtClean="0"/>
              <a:t>model</a:t>
            </a:r>
            <a:r>
              <a:rPr lang="en-US" dirty="0" smtClean="0"/>
              <a:t> observed (present-day 30yr average SST)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9930" y="2210637"/>
            <a:ext cx="148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West           East</a:t>
            </a:r>
          </a:p>
          <a:p>
            <a:pPr algn="ctr"/>
            <a:r>
              <a:rPr lang="en-US" sz="1400" dirty="0" smtClean="0"/>
              <a:t>Pacific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609864" y="4746313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Atlantic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8910" y="4391930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Indian </a:t>
            </a:r>
          </a:p>
          <a:p>
            <a:pPr algn="ctr"/>
            <a:r>
              <a:rPr lang="en-US" sz="1400" dirty="0" smtClean="0"/>
              <a:t>Ocean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226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05" y="1877211"/>
            <a:ext cx="7600390" cy="392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CMIP model evaluation: Zonally averaged SST  and tropical SST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2894" y="5797900"/>
            <a:ext cx="4094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Differences model minus observed </a:t>
            </a:r>
          </a:p>
          <a:p>
            <a:r>
              <a:rPr lang="en-US" sz="1400" dirty="0" smtClean="0"/>
              <a:t>(present-day 30yr average SST)</a:t>
            </a:r>
          </a:p>
          <a:p>
            <a:r>
              <a:rPr lang="en-US" sz="1400" dirty="0" smtClean="0"/>
              <a:t>Her we see a reduced uncertainty in 30N-60N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rom previous model generation CMIP3 to CMIP5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19930" y="2210637"/>
            <a:ext cx="148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West           East</a:t>
            </a:r>
          </a:p>
          <a:p>
            <a:pPr algn="ctr"/>
            <a:r>
              <a:rPr lang="en-US" sz="1400" dirty="0" smtClean="0"/>
              <a:t>Pacific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609864" y="4746313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Atlantic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8910" y="4391930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Indian </a:t>
            </a:r>
          </a:p>
          <a:p>
            <a:pPr algn="ctr"/>
            <a:r>
              <a:rPr lang="en-US" sz="1400" dirty="0" smtClean="0"/>
              <a:t>Ocean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595" y="5364669"/>
            <a:ext cx="1343025" cy="619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0299" y="5949111"/>
            <a:ext cx="4144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equatorial cold tongue problem is still existing</a:t>
            </a:r>
          </a:p>
          <a:p>
            <a:r>
              <a:rPr lang="en-US" sz="1400" dirty="0"/>
              <a:t>i</a:t>
            </a:r>
            <a:r>
              <a:rPr lang="en-US" sz="1400" dirty="0" smtClean="0"/>
              <a:t>n most models in the Pacific, but the models </a:t>
            </a:r>
            <a:br>
              <a:rPr lang="en-US" sz="1400" dirty="0" smtClean="0"/>
            </a:br>
            <a:r>
              <a:rPr lang="en-US" sz="1400" dirty="0" smtClean="0"/>
              <a:t>have improved. In the Atlantic the cold SST </a:t>
            </a:r>
            <a:br>
              <a:rPr lang="en-US" sz="1400" dirty="0" smtClean="0"/>
            </a:br>
            <a:r>
              <a:rPr lang="en-US" sz="1400" dirty="0" smtClean="0"/>
              <a:t>in the eastern part is not reproduced.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395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281" name="Picture 5"/>
          <p:cNvPicPr/>
          <p:nvPr/>
        </p:nvPicPr>
        <p:blipFill>
          <a:blip r:embed="rId2"/>
          <a:stretch/>
        </p:blipFill>
        <p:spPr>
          <a:xfrm>
            <a:off x="731520" y="547560"/>
            <a:ext cx="7940520" cy="5818680"/>
          </a:xfrm>
          <a:prstGeom prst="rect">
            <a:avLst/>
          </a:prstGeom>
          <a:ln>
            <a:noFill/>
          </a:ln>
        </p:spPr>
      </p:pic>
      <p:sp>
        <p:nvSpPr>
          <p:cNvPr id="282" name="CustomShape 2"/>
          <p:cNvSpPr/>
          <p:nvPr/>
        </p:nvSpPr>
        <p:spPr>
          <a:xfrm>
            <a:off x="4800600" y="6458400"/>
            <a:ext cx="41814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chapter 9, [2013]</a:t>
            </a:r>
            <a:endParaRPr/>
          </a:p>
        </p:txBody>
      </p:sp>
      <p:sp>
        <p:nvSpPr>
          <p:cNvPr id="283" name="CustomShape 3"/>
          <p:cNvSpPr/>
          <p:nvPr/>
        </p:nvSpPr>
        <p:spPr>
          <a:xfrm>
            <a:off x="895320" y="148680"/>
            <a:ext cx="733428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 b="1" spc="-1">
                <a:solidFill>
                  <a:srgbClr val="FF0000"/>
                </a:solidFill>
                <a:latin typeface="Arial"/>
                <a:ea typeface="ＭＳ Ｐゴシック"/>
              </a:rPr>
              <a:t>CMIP5 models: present-day 2m air temperature (1980-2005)</a:t>
            </a:r>
            <a:endParaRPr/>
          </a:p>
        </p:txBody>
      </p:sp>
      <p:sp>
        <p:nvSpPr>
          <p:cNvPr id="284" name="TextShape 4"/>
          <p:cNvSpPr txBox="1"/>
          <p:nvPr/>
        </p:nvSpPr>
        <p:spPr>
          <a:xfrm>
            <a:off x="1189724" y="3365898"/>
            <a:ext cx="3261696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 smtClean="0">
                <a:latin typeface="Arial"/>
              </a:rPr>
              <a:t>Average error amplitude in models</a:t>
            </a:r>
            <a:endParaRPr sz="1400" dirty="0"/>
          </a:p>
        </p:txBody>
      </p:sp>
      <p:sp>
        <p:nvSpPr>
          <p:cNvPr id="285" name="TextShape 5"/>
          <p:cNvSpPr txBox="1"/>
          <p:nvPr/>
        </p:nvSpPr>
        <p:spPr>
          <a:xfrm>
            <a:off x="5017298" y="525315"/>
            <a:ext cx="3258922" cy="318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>
                <a:latin typeface="Arial"/>
              </a:rPr>
              <a:t>Model error compared </a:t>
            </a:r>
            <a:r>
              <a:rPr lang="en-US" sz="1400" spc="-1" dirty="0" smtClean="0">
                <a:latin typeface="Arial"/>
              </a:rPr>
              <a:t>to observations </a:t>
            </a:r>
            <a:endParaRPr sz="1400" dirty="0"/>
          </a:p>
        </p:txBody>
      </p:sp>
      <p:sp>
        <p:nvSpPr>
          <p:cNvPr id="286" name="TextShape 6"/>
          <p:cNvSpPr txBox="1"/>
          <p:nvPr/>
        </p:nvSpPr>
        <p:spPr>
          <a:xfrm>
            <a:off x="5261479" y="3389338"/>
            <a:ext cx="2770560" cy="2994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>
                <a:latin typeface="+mj-lt"/>
              </a:rPr>
              <a:t>Uncertainty in </a:t>
            </a:r>
            <a:r>
              <a:rPr lang="en-US" sz="1400" spc="-1" dirty="0" smtClean="0">
                <a:latin typeface="+mj-lt"/>
              </a:rPr>
              <a:t>observations </a:t>
            </a:r>
            <a:endParaRPr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279720" y="286560"/>
            <a:ext cx="63543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b="1" spc="-1">
                <a:solidFill>
                  <a:srgbClr val="FF0000"/>
                </a:solidFill>
                <a:latin typeface="Arial"/>
                <a:ea typeface="ＭＳ Ｐゴシック"/>
              </a:rPr>
              <a:t>CMIP5 multi-model ensemble: annual precipitation </a:t>
            </a:r>
            <a:endParaRPr/>
          </a:p>
        </p:txBody>
      </p:sp>
      <p:sp>
        <p:nvSpPr>
          <p:cNvPr id="292" name="CustomShape 2"/>
          <p:cNvSpPr/>
          <p:nvPr/>
        </p:nvSpPr>
        <p:spPr>
          <a:xfrm>
            <a:off x="4851720" y="6516000"/>
            <a:ext cx="41814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chapter 9, [2013]</a:t>
            </a:r>
            <a:endParaRPr/>
          </a:p>
        </p:txBody>
      </p:sp>
      <p:pic>
        <p:nvPicPr>
          <p:cNvPr id="293" name="Picture 3"/>
          <p:cNvPicPr/>
          <p:nvPr/>
        </p:nvPicPr>
        <p:blipFill>
          <a:blip r:embed="rId3"/>
          <a:stretch/>
        </p:blipFill>
        <p:spPr>
          <a:xfrm>
            <a:off x="1122840" y="743760"/>
            <a:ext cx="7005600" cy="5715000"/>
          </a:xfrm>
          <a:prstGeom prst="rect">
            <a:avLst/>
          </a:prstGeom>
          <a:ln>
            <a:noFill/>
          </a:ln>
        </p:spPr>
      </p:pic>
      <p:sp>
        <p:nvSpPr>
          <p:cNvPr id="294" name="TextShape 3"/>
          <p:cNvSpPr txBox="1"/>
          <p:nvPr/>
        </p:nvSpPr>
        <p:spPr>
          <a:xfrm>
            <a:off x="4851720" y="3436467"/>
            <a:ext cx="3276720" cy="3295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>
                <a:latin typeface="+mj-lt"/>
              </a:rPr>
              <a:t>Relative </a:t>
            </a:r>
            <a:r>
              <a:rPr lang="en-US" sz="1400" spc="-1" dirty="0" smtClean="0">
                <a:latin typeface="+mj-lt"/>
              </a:rPr>
              <a:t>error:</a:t>
            </a:r>
            <a:r>
              <a:rPr lang="en-US" sz="1400" dirty="0">
                <a:latin typeface="+mj-lt"/>
              </a:rPr>
              <a:t> </a:t>
            </a:r>
            <a:r>
              <a:rPr lang="en-US" sz="1400" spc="-1" dirty="0" smtClean="0">
                <a:latin typeface="+mj-lt"/>
              </a:rPr>
              <a:t>Error </a:t>
            </a:r>
            <a:r>
              <a:rPr lang="en-US" sz="1400" spc="-1" dirty="0">
                <a:latin typeface="+mj-lt"/>
              </a:rPr>
              <a:t>/ observed </a:t>
            </a:r>
            <a:r>
              <a:rPr lang="en-US" sz="1400" spc="-1" dirty="0" smtClean="0">
                <a:latin typeface="+mj-lt"/>
              </a:rPr>
              <a:t>mean</a:t>
            </a:r>
            <a:endParaRPr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79720" y="286560"/>
            <a:ext cx="63543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b="1" spc="-1">
                <a:solidFill>
                  <a:srgbClr val="FF0000"/>
                </a:solidFill>
                <a:latin typeface="Arial"/>
                <a:ea typeface="ＭＳ Ｐゴシック"/>
              </a:rPr>
              <a:t>CMIP5 multi-model ensemble: annual precipitation </a:t>
            </a:r>
            <a:endParaRPr/>
          </a:p>
        </p:txBody>
      </p:sp>
      <p:sp>
        <p:nvSpPr>
          <p:cNvPr id="296" name="CustomShape 2"/>
          <p:cNvSpPr/>
          <p:nvPr/>
        </p:nvSpPr>
        <p:spPr>
          <a:xfrm>
            <a:off x="4851720" y="6516000"/>
            <a:ext cx="41814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spc="-1">
                <a:latin typeface="Arial"/>
                <a:ea typeface="ＭＳ Ｐゴシック"/>
              </a:rPr>
              <a:t>IPCC, AR5, WG1, chapter 9, [2013]</a:t>
            </a:r>
            <a:endParaRPr/>
          </a:p>
        </p:txBody>
      </p:sp>
      <p:pic>
        <p:nvPicPr>
          <p:cNvPr id="297" name="Picture 3"/>
          <p:cNvPicPr/>
          <p:nvPr/>
        </p:nvPicPr>
        <p:blipFill>
          <a:blip r:embed="rId3"/>
          <a:stretch/>
        </p:blipFill>
        <p:spPr>
          <a:xfrm>
            <a:off x="1122840" y="743760"/>
            <a:ext cx="7005600" cy="571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M30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6689</TotalTime>
  <Words>1787</Words>
  <Application>Microsoft Office PowerPoint</Application>
  <PresentationFormat>On-screen Show (4:3)</PresentationFormat>
  <Paragraphs>228</Paragraphs>
  <Slides>21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DejaVu Sans</vt:lpstr>
      <vt:lpstr>StarSymbol</vt:lpstr>
      <vt:lpstr>Times New Roman</vt:lpstr>
      <vt:lpstr>Tw Cen MT</vt:lpstr>
      <vt:lpstr>Wingdings</vt:lpstr>
      <vt:lpstr>1_Office Theme</vt:lpstr>
      <vt:lpstr>Custom Design</vt:lpstr>
      <vt:lpstr>ATM306</vt:lpstr>
      <vt:lpstr>PowerPoint Presentation</vt:lpstr>
      <vt:lpstr>PowerPoint Presentation</vt:lpstr>
      <vt:lpstr>How good can climate models simulate our present climate? </vt:lpstr>
      <vt:lpstr>PowerPoint Presentation</vt:lpstr>
      <vt:lpstr>CMIP model evaluation: Zonally averaged SST  and tropical SST </vt:lpstr>
      <vt:lpstr>CMIP model evaluation: Zonally averaged SST  and tropical SST </vt:lpstr>
      <vt:lpstr>PowerPoint Presentation</vt:lpstr>
      <vt:lpstr>PowerPoint Presentation</vt:lpstr>
      <vt:lpstr>PowerPoint Presentation</vt:lpstr>
      <vt:lpstr>Model evaluation:  Seasonal cycle in Arctic sea ice extent</vt:lpstr>
      <vt:lpstr>Model evaluation:  Seasonal cycle in Antarctic sea ice extent</vt:lpstr>
      <vt:lpstr>Model evaluation: Historical trend surface air temperature trends during 20th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The El Nino Southern Oscillation (ENSO)</dc:title>
  <dc:creator>sws97rs</dc:creator>
  <cp:lastModifiedBy>Elison Timm, Oliver</cp:lastModifiedBy>
  <cp:revision>330</cp:revision>
  <dcterms:created xsi:type="dcterms:W3CDTF">2014-10-08T09:29:19Z</dcterms:created>
  <dcterms:modified xsi:type="dcterms:W3CDTF">2016-11-21T15:26:05Z</dcterms:modified>
  <dc:language>en-US</dc:language>
</cp:coreProperties>
</file>