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 id="2147483687" r:id="rId2"/>
  </p:sldMasterIdLst>
  <p:notesMasterIdLst>
    <p:notesMasterId r:id="rId64"/>
  </p:notesMasterIdLst>
  <p:sldIdLst>
    <p:sldId id="302" r:id="rId3"/>
    <p:sldId id="303" r:id="rId4"/>
    <p:sldId id="304" r:id="rId5"/>
    <p:sldId id="305" r:id="rId6"/>
    <p:sldId id="306" r:id="rId7"/>
    <p:sldId id="307" r:id="rId8"/>
    <p:sldId id="326" r:id="rId9"/>
    <p:sldId id="310" r:id="rId10"/>
    <p:sldId id="309" r:id="rId11"/>
    <p:sldId id="256" r:id="rId12"/>
    <p:sldId id="314" r:id="rId13"/>
    <p:sldId id="297" r:id="rId14"/>
    <p:sldId id="257" r:id="rId15"/>
    <p:sldId id="258" r:id="rId16"/>
    <p:sldId id="259" r:id="rId17"/>
    <p:sldId id="298" r:id="rId18"/>
    <p:sldId id="260" r:id="rId19"/>
    <p:sldId id="299" r:id="rId20"/>
    <p:sldId id="262" r:id="rId21"/>
    <p:sldId id="263" r:id="rId22"/>
    <p:sldId id="300" r:id="rId23"/>
    <p:sldId id="264" r:id="rId24"/>
    <p:sldId id="265" r:id="rId25"/>
    <p:sldId id="315" r:id="rId26"/>
    <p:sldId id="266" r:id="rId27"/>
    <p:sldId id="267" r:id="rId28"/>
    <p:sldId id="268" r:id="rId29"/>
    <p:sldId id="269" r:id="rId30"/>
    <p:sldId id="271" r:id="rId31"/>
    <p:sldId id="270" r:id="rId32"/>
    <p:sldId id="273" r:id="rId33"/>
    <p:sldId id="301" r:id="rId34"/>
    <p:sldId id="316" r:id="rId35"/>
    <p:sldId id="318" r:id="rId36"/>
    <p:sldId id="319" r:id="rId37"/>
    <p:sldId id="321" r:id="rId38"/>
    <p:sldId id="322" r:id="rId39"/>
    <p:sldId id="277" r:id="rId40"/>
    <p:sldId id="323" r:id="rId41"/>
    <p:sldId id="296" r:id="rId42"/>
    <p:sldId id="278" r:id="rId43"/>
    <p:sldId id="279" r:id="rId44"/>
    <p:sldId id="324" r:id="rId45"/>
    <p:sldId id="280" r:id="rId46"/>
    <p:sldId id="281" r:id="rId47"/>
    <p:sldId id="282" r:id="rId48"/>
    <p:sldId id="283" r:id="rId49"/>
    <p:sldId id="284" r:id="rId50"/>
    <p:sldId id="285" r:id="rId51"/>
    <p:sldId id="286" r:id="rId52"/>
    <p:sldId id="287" r:id="rId53"/>
    <p:sldId id="289" r:id="rId54"/>
    <p:sldId id="327" r:id="rId55"/>
    <p:sldId id="328" r:id="rId56"/>
    <p:sldId id="290" r:id="rId57"/>
    <p:sldId id="291" r:id="rId58"/>
    <p:sldId id="292" r:id="rId59"/>
    <p:sldId id="293" r:id="rId60"/>
    <p:sldId id="294" r:id="rId61"/>
    <p:sldId id="295" r:id="rId62"/>
    <p:sldId id="325"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94717" autoAdjust="0"/>
  </p:normalViewPr>
  <p:slideViewPr>
    <p:cSldViewPr snapToGrid="0">
      <p:cViewPr>
        <p:scale>
          <a:sx n="87" d="100"/>
          <a:sy n="87" d="100"/>
        </p:scale>
        <p:origin x="720" y="390"/>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1" d="100"/>
          <a:sy n="81" d="100"/>
        </p:scale>
        <p:origin x="2220"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0" name="PlaceHolder 1"/>
          <p:cNvSpPr>
            <a:spLocks noGrp="1"/>
          </p:cNvSpPr>
          <p:nvPr>
            <p:ph type="body"/>
          </p:nvPr>
        </p:nvSpPr>
        <p:spPr>
          <a:xfrm>
            <a:off x="685800" y="4343400"/>
            <a:ext cx="5486040" cy="4114440"/>
          </a:xfrm>
          <a:prstGeom prst="rect">
            <a:avLst/>
          </a:prstGeom>
        </p:spPr>
        <p:txBody>
          <a:bodyPr lIns="0" tIns="0" rIns="0" bIns="0"/>
          <a:lstStyle/>
          <a:p>
            <a:r>
              <a:rPr lang="en-US" sz="2000" spc="-1">
                <a:latin typeface="Arial"/>
              </a:rPr>
              <a:t>Click to edit the notes format</a:t>
            </a:r>
            <a:endParaRPr/>
          </a:p>
        </p:txBody>
      </p:sp>
      <p:sp>
        <p:nvSpPr>
          <p:cNvPr id="151" name="PlaceHolder 2"/>
          <p:cNvSpPr>
            <a:spLocks noGrp="1"/>
          </p:cNvSpPr>
          <p:nvPr>
            <p:ph type="hdr"/>
          </p:nvPr>
        </p:nvSpPr>
        <p:spPr>
          <a:xfrm>
            <a:off x="0" y="0"/>
            <a:ext cx="2975760" cy="456840"/>
          </a:xfrm>
          <a:prstGeom prst="rect">
            <a:avLst/>
          </a:prstGeom>
        </p:spPr>
        <p:txBody>
          <a:bodyPr lIns="0" tIns="0" rIns="0" bIns="0"/>
          <a:lstStyle/>
          <a:p>
            <a:r>
              <a:rPr lang="en-US" sz="1400" spc="-1">
                <a:latin typeface="Times New Roman"/>
              </a:rPr>
              <a:t>&lt;header&gt;</a:t>
            </a:r>
            <a:endParaRPr/>
          </a:p>
        </p:txBody>
      </p:sp>
      <p:sp>
        <p:nvSpPr>
          <p:cNvPr id="152" name="PlaceHolder 3"/>
          <p:cNvSpPr>
            <a:spLocks noGrp="1"/>
          </p:cNvSpPr>
          <p:nvPr>
            <p:ph type="dt"/>
          </p:nvPr>
        </p:nvSpPr>
        <p:spPr>
          <a:xfrm>
            <a:off x="3881880" y="0"/>
            <a:ext cx="2975760" cy="456840"/>
          </a:xfrm>
          <a:prstGeom prst="rect">
            <a:avLst/>
          </a:prstGeom>
        </p:spPr>
        <p:txBody>
          <a:bodyPr lIns="0" tIns="0" rIns="0" bIns="0"/>
          <a:lstStyle/>
          <a:p>
            <a:pPr algn="r"/>
            <a:r>
              <a:rPr lang="en-US" sz="1400" spc="-1">
                <a:latin typeface="Times New Roman"/>
              </a:rPr>
              <a:t>&lt;date/time&gt;</a:t>
            </a:r>
            <a:endParaRPr/>
          </a:p>
        </p:txBody>
      </p:sp>
      <p:sp>
        <p:nvSpPr>
          <p:cNvPr id="153" name="PlaceHolder 4"/>
          <p:cNvSpPr>
            <a:spLocks noGrp="1"/>
          </p:cNvSpPr>
          <p:nvPr>
            <p:ph type="ftr"/>
          </p:nvPr>
        </p:nvSpPr>
        <p:spPr>
          <a:xfrm>
            <a:off x="0" y="8686800"/>
            <a:ext cx="2975760" cy="456840"/>
          </a:xfrm>
          <a:prstGeom prst="rect">
            <a:avLst/>
          </a:prstGeom>
        </p:spPr>
        <p:txBody>
          <a:bodyPr lIns="0" tIns="0" rIns="0" bIns="0" anchor="b"/>
          <a:lstStyle/>
          <a:p>
            <a:r>
              <a:rPr lang="en-US" sz="1400" spc="-1">
                <a:latin typeface="Times New Roman"/>
              </a:rPr>
              <a:t>&lt;footer&gt;</a:t>
            </a:r>
            <a:endParaRPr/>
          </a:p>
        </p:txBody>
      </p:sp>
      <p:sp>
        <p:nvSpPr>
          <p:cNvPr id="154" name="PlaceHolder 5"/>
          <p:cNvSpPr>
            <a:spLocks noGrp="1"/>
          </p:cNvSpPr>
          <p:nvPr>
            <p:ph type="sldNum"/>
          </p:nvPr>
        </p:nvSpPr>
        <p:spPr>
          <a:xfrm>
            <a:off x="3881880" y="8686800"/>
            <a:ext cx="2975760" cy="456840"/>
          </a:xfrm>
          <a:prstGeom prst="rect">
            <a:avLst/>
          </a:prstGeom>
        </p:spPr>
        <p:txBody>
          <a:bodyPr lIns="0" tIns="0" rIns="0" bIns="0" anchor="b"/>
          <a:lstStyle/>
          <a:p>
            <a:pPr algn="r"/>
            <a:fld id="{21026651-8BFB-4BC3-9914-628A75A1D8B3}" type="slidenum">
              <a:rPr lang="en-US" sz="1400" spc="-1">
                <a:latin typeface="Times New Roman"/>
              </a:rPr>
              <a:t>‹#›</a:t>
            </a:fld>
            <a:endParaRPr/>
          </a:p>
        </p:txBody>
      </p:sp>
    </p:spTree>
    <p:extLst>
      <p:ext uri="{BB962C8B-B14F-4D97-AF65-F5344CB8AC3E}">
        <p14:creationId xmlns:p14="http://schemas.microsoft.com/office/powerpoint/2010/main" val="864954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PlaceHolder 1"/>
          <p:cNvSpPr>
            <a:spLocks noGrp="1"/>
          </p:cNvSpPr>
          <p:nvPr>
            <p:ph type="body"/>
          </p:nvPr>
        </p:nvSpPr>
        <p:spPr>
          <a:xfrm>
            <a:off x="685800" y="4343400"/>
            <a:ext cx="5486040" cy="4114440"/>
          </a:xfrm>
          <a:prstGeom prst="rect">
            <a:avLst/>
          </a:prstGeom>
        </p:spPr>
        <p:txBody>
          <a:bodyPr/>
          <a:lstStyle/>
          <a:p>
            <a:pPr>
              <a:lnSpc>
                <a:spcPct val="100000"/>
              </a:lnSpc>
            </a:pPr>
            <a:r>
              <a:rPr lang="en-US" sz="2000" strike="noStrike">
                <a:latin typeface="Arial"/>
              </a:rPr>
              <a:t>Notes: mathematical notation following Roe et al., Science (2007)</a:t>
            </a:r>
            <a:endParaRPr/>
          </a:p>
          <a:p>
            <a:pPr>
              <a:lnSpc>
                <a:spcPct val="100000"/>
              </a:lnSpc>
            </a:pPr>
            <a:endParaRPr/>
          </a:p>
        </p:txBody>
      </p:sp>
      <p:sp>
        <p:nvSpPr>
          <p:cNvPr id="234" name="TextShape 2"/>
          <p:cNvSpPr txBox="1"/>
          <p:nvPr/>
        </p:nvSpPr>
        <p:spPr>
          <a:xfrm>
            <a:off x="3884760" y="8685360"/>
            <a:ext cx="2971440" cy="456840"/>
          </a:xfrm>
          <a:prstGeom prst="rect">
            <a:avLst/>
          </a:prstGeom>
          <a:noFill/>
          <a:ln>
            <a:noFill/>
          </a:ln>
        </p:spPr>
        <p:txBody>
          <a:bodyPr anchor="b"/>
          <a:lstStyle/>
          <a:p>
            <a:pPr algn="r">
              <a:lnSpc>
                <a:spcPct val="100000"/>
              </a:lnSpc>
            </a:pPr>
            <a:fld id="{E8497A87-B313-4594-91AF-41D9D96A9F00}" type="slidenum">
              <a:rPr lang="en-US" sz="1200" strike="noStrike">
                <a:solidFill>
                  <a:srgbClr val="000000"/>
                </a:solidFill>
                <a:latin typeface="Arial"/>
                <a:ea typeface="ＭＳ Ｐゴシック"/>
              </a:rPr>
              <a:t>1</a:t>
            </a:fld>
            <a:endParaRPr/>
          </a:p>
        </p:txBody>
      </p:sp>
    </p:spTree>
    <p:extLst>
      <p:ext uri="{BB962C8B-B14F-4D97-AF65-F5344CB8AC3E}">
        <p14:creationId xmlns:p14="http://schemas.microsoft.com/office/powerpoint/2010/main" val="3923302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Atmosphere and ocean and land surface temperatures are in this ideal situation exactly the same to the state before the forcing is ‘switched on’.</a:t>
            </a:r>
          </a:p>
          <a:p>
            <a:endParaRPr lang="en-US" dirty="0"/>
          </a:p>
          <a:p>
            <a:r>
              <a:rPr lang="en-US" dirty="0" smtClean="0"/>
              <a:t>Question: Why do we not simply wait until the new climate equilibrium is reached</a:t>
            </a:r>
          </a:p>
          <a:p>
            <a:r>
              <a:rPr lang="en-US" dirty="0"/>
              <a:t>a</a:t>
            </a:r>
            <a:r>
              <a:rPr lang="en-US" dirty="0" smtClean="0"/>
              <a:t>nd measure then the radiative forcing?</a:t>
            </a:r>
          </a:p>
          <a:p>
            <a:endParaRPr lang="en-US" dirty="0" smtClean="0"/>
          </a:p>
          <a:p>
            <a:endParaRPr lang="en-US" dirty="0"/>
          </a:p>
          <a:p>
            <a:endParaRPr lang="en-US" dirty="0" smtClean="0"/>
          </a:p>
          <a:p>
            <a:endParaRPr lang="en-US" dirty="0" smtClean="0"/>
          </a:p>
          <a:p>
            <a:r>
              <a:rPr lang="en-US" dirty="0" smtClean="0"/>
              <a:t>Answer: in the new equilibrium temperatures do not change, therefore the net incoming radiation must be equal to the net outgoing radiation. Hence, we cannot measure the radiative forcing. Further all kinds of changes in the system could happen and lead to feedbacks. So, we would not have a pure measure of the strength of the radiative forcing, and thus it would not allow us to compare </a:t>
            </a:r>
          </a:p>
          <a:p>
            <a:r>
              <a:rPr lang="en-US" dirty="0" smtClean="0"/>
              <a:t>the magnitudes of different </a:t>
            </a:r>
            <a:r>
              <a:rPr lang="en-US" dirty="0" err="1" smtClean="0"/>
              <a:t>forcings</a:t>
            </a:r>
            <a:r>
              <a:rPr lang="en-US" dirty="0" smtClean="0"/>
              <a:t> (e.g. land cover change and CO2).</a:t>
            </a:r>
          </a:p>
          <a:p>
            <a:endParaRPr lang="en-US" dirty="0" smtClean="0"/>
          </a:p>
          <a:p>
            <a:endParaRPr lang="en-US" dirty="0" smtClean="0"/>
          </a:p>
          <a:p>
            <a:endParaRPr lang="en-US" dirty="0"/>
          </a:p>
        </p:txBody>
      </p:sp>
      <p:sp>
        <p:nvSpPr>
          <p:cNvPr id="4" name="Slide Number Placeholder 3"/>
          <p:cNvSpPr>
            <a:spLocks noGrp="1"/>
          </p:cNvSpPr>
          <p:nvPr>
            <p:ph type="sldNum" idx="10"/>
          </p:nvPr>
        </p:nvSpPr>
        <p:spPr/>
        <p:txBody>
          <a:bodyPr/>
          <a:lstStyle/>
          <a:p>
            <a:pPr algn="r"/>
            <a:fld id="{21026651-8BFB-4BC3-9914-628A75A1D8B3}" type="slidenum">
              <a:rPr lang="en-US" sz="1400" spc="-1" smtClean="0">
                <a:latin typeface="Times New Roman"/>
              </a:rPr>
              <a:t>16</a:t>
            </a:fld>
            <a:endParaRPr lang="en-US"/>
          </a:p>
        </p:txBody>
      </p:sp>
    </p:spTree>
    <p:extLst>
      <p:ext uri="{BB962C8B-B14F-4D97-AF65-F5344CB8AC3E}">
        <p14:creationId xmlns:p14="http://schemas.microsoft.com/office/powerpoint/2010/main" val="3595637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The comparison between the two IPCC reports shows:</a:t>
            </a:r>
          </a:p>
          <a:p>
            <a:endParaRPr lang="en-US" dirty="0"/>
          </a:p>
          <a:p>
            <a:r>
              <a:rPr lang="en-US" dirty="0" smtClean="0"/>
              <a:t>In the years from 2005 to 2013 when these reports were published, the confidence has increase, uncertainty has decreased (not for all, but most)</a:t>
            </a:r>
          </a:p>
          <a:p>
            <a:r>
              <a:rPr lang="en-US" dirty="0" smtClean="0"/>
              <a:t>The signs and best estimate values are very similar.</a:t>
            </a:r>
          </a:p>
          <a:p>
            <a:r>
              <a:rPr lang="en-US" dirty="0" smtClean="0"/>
              <a:t>CO2, but methane and other greenhouse gases provide strongest radiative forcing -&gt; increase in </a:t>
            </a:r>
            <a:r>
              <a:rPr lang="en-US" dirty="0" err="1" smtClean="0"/>
              <a:t>engery</a:t>
            </a:r>
            <a:r>
              <a:rPr lang="en-US" dirty="0" smtClean="0"/>
              <a:t> flux into the climate system </a:t>
            </a:r>
          </a:p>
          <a:p>
            <a:endParaRPr lang="en-US" dirty="0"/>
          </a:p>
          <a:p>
            <a:r>
              <a:rPr lang="en-US" dirty="0" smtClean="0"/>
              <a:t>Strongest negative feedbacks  due to aerosols (direct effect, and indirect effects </a:t>
            </a:r>
          </a:p>
          <a:p>
            <a:r>
              <a:rPr lang="en-US" dirty="0"/>
              <a:t>t</a:t>
            </a:r>
            <a:r>
              <a:rPr lang="en-US" dirty="0" smtClean="0"/>
              <a:t>hrough modification of cloud properties)</a:t>
            </a:r>
          </a:p>
          <a:p>
            <a:endParaRPr lang="en-US" dirty="0"/>
          </a:p>
          <a:p>
            <a:r>
              <a:rPr lang="en-US" dirty="0" smtClean="0"/>
              <a:t>Natural solar forcing is estimated to be small (e.g. solar sunspot cycles)</a:t>
            </a:r>
          </a:p>
          <a:p>
            <a:endParaRPr lang="en-US" dirty="0" smtClean="0"/>
          </a:p>
          <a:p>
            <a:endParaRPr lang="en-US" dirty="0" smtClean="0"/>
          </a:p>
          <a:p>
            <a:endParaRPr lang="en-US" dirty="0"/>
          </a:p>
          <a:p>
            <a:endParaRPr lang="en-US" dirty="0"/>
          </a:p>
        </p:txBody>
      </p:sp>
      <p:sp>
        <p:nvSpPr>
          <p:cNvPr id="4" name="Slide Number Placeholder 3"/>
          <p:cNvSpPr>
            <a:spLocks noGrp="1"/>
          </p:cNvSpPr>
          <p:nvPr>
            <p:ph type="sldNum" idx="10"/>
          </p:nvPr>
        </p:nvSpPr>
        <p:spPr/>
        <p:txBody>
          <a:bodyPr/>
          <a:lstStyle/>
          <a:p>
            <a:pPr algn="r"/>
            <a:fld id="{21026651-8BFB-4BC3-9914-628A75A1D8B3}" type="slidenum">
              <a:rPr lang="en-US" sz="1400" spc="-1" smtClean="0">
                <a:latin typeface="Times New Roman"/>
              </a:rPr>
              <a:t>23</a:t>
            </a:fld>
            <a:endParaRPr lang="en-US"/>
          </a:p>
        </p:txBody>
      </p:sp>
    </p:spTree>
    <p:extLst>
      <p:ext uri="{BB962C8B-B14F-4D97-AF65-F5344CB8AC3E}">
        <p14:creationId xmlns:p14="http://schemas.microsoft.com/office/powerpoint/2010/main" val="1339840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The reasons for using this measure of radiative forcing: These parts of the climate system adjust relatively fast in a few years, whereas the ocean SST warming depends on the ocean heat uptake and takes much longer to respond to  the initial radiative forcing.</a:t>
            </a:r>
          </a:p>
          <a:p>
            <a:r>
              <a:rPr lang="en-US" dirty="0" smtClean="0"/>
              <a:t>This type of measure for radiative forcing has also the convenient aspect that  atmospheric models without an active ocean can be used to study radiative forcing.</a:t>
            </a:r>
          </a:p>
          <a:p>
            <a:endParaRPr lang="en-US" dirty="0" smtClean="0"/>
          </a:p>
          <a:p>
            <a:endParaRPr lang="en-US" dirty="0"/>
          </a:p>
          <a:p>
            <a:endParaRPr lang="en-US" dirty="0"/>
          </a:p>
        </p:txBody>
      </p:sp>
      <p:sp>
        <p:nvSpPr>
          <p:cNvPr id="4" name="Slide Number Placeholder 3"/>
          <p:cNvSpPr>
            <a:spLocks noGrp="1"/>
          </p:cNvSpPr>
          <p:nvPr>
            <p:ph type="sldNum" idx="10"/>
          </p:nvPr>
        </p:nvSpPr>
        <p:spPr/>
        <p:txBody>
          <a:bodyPr/>
          <a:lstStyle/>
          <a:p>
            <a:pPr algn="r"/>
            <a:fld id="{21026651-8BFB-4BC3-9914-628A75A1D8B3}" type="slidenum">
              <a:rPr lang="en-US" sz="1400" spc="-1" smtClean="0">
                <a:latin typeface="Times New Roman"/>
              </a:rPr>
              <a:t>27</a:t>
            </a:fld>
            <a:endParaRPr lang="en-US"/>
          </a:p>
        </p:txBody>
      </p:sp>
    </p:spTree>
    <p:extLst>
      <p:ext uri="{BB962C8B-B14F-4D97-AF65-F5344CB8AC3E}">
        <p14:creationId xmlns:p14="http://schemas.microsoft.com/office/powerpoint/2010/main" val="3521447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So here we see that land surface temperature changes over land plus the atmospheric temperature changes will affect the outgoing long-wave radiation.</a:t>
            </a:r>
          </a:p>
          <a:p>
            <a:r>
              <a:rPr lang="en-US" dirty="0" smtClean="0"/>
              <a:t>Thus we cannot compare directly the traditional RF with ERF.</a:t>
            </a:r>
          </a:p>
          <a:p>
            <a:endParaRPr lang="en-US" dirty="0"/>
          </a:p>
          <a:p>
            <a:r>
              <a:rPr lang="en-US" dirty="0" smtClean="0"/>
              <a:t>In summary, the numbers and uncertainty ranges will depend on the definition of radiative forcing and the calculation therefore, too.</a:t>
            </a:r>
          </a:p>
          <a:p>
            <a:endParaRPr lang="en-US" dirty="0"/>
          </a:p>
          <a:p>
            <a:endParaRPr lang="en-US" dirty="0" smtClean="0"/>
          </a:p>
        </p:txBody>
      </p:sp>
      <p:sp>
        <p:nvSpPr>
          <p:cNvPr id="4" name="Slide Number Placeholder 3"/>
          <p:cNvSpPr>
            <a:spLocks noGrp="1"/>
          </p:cNvSpPr>
          <p:nvPr>
            <p:ph type="sldNum" idx="10"/>
          </p:nvPr>
        </p:nvSpPr>
        <p:spPr/>
        <p:txBody>
          <a:bodyPr/>
          <a:lstStyle/>
          <a:p>
            <a:pPr algn="r"/>
            <a:fld id="{21026651-8BFB-4BC3-9914-628A75A1D8B3}" type="slidenum">
              <a:rPr lang="en-US" sz="1400" spc="-1" smtClean="0">
                <a:latin typeface="Times New Roman"/>
              </a:rPr>
              <a:t>28</a:t>
            </a:fld>
            <a:endParaRPr lang="en-US"/>
          </a:p>
        </p:txBody>
      </p:sp>
    </p:spTree>
    <p:extLst>
      <p:ext uri="{BB962C8B-B14F-4D97-AF65-F5344CB8AC3E}">
        <p14:creationId xmlns:p14="http://schemas.microsoft.com/office/powerpoint/2010/main" val="218655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Planck Feedback is a term used for the always present effect that with higher temperature more energy is emitted from a blackbody (or gray-body emitter).</a:t>
            </a:r>
          </a:p>
          <a:p>
            <a:r>
              <a:rPr lang="en-US" dirty="0" smtClean="0"/>
              <a:t>This effect can be calculated using the Stefan-</a:t>
            </a:r>
            <a:r>
              <a:rPr lang="en-US" dirty="0" err="1" smtClean="0"/>
              <a:t>Boltzman</a:t>
            </a:r>
            <a:r>
              <a:rPr lang="en-US" dirty="0" smtClean="0"/>
              <a:t> Law I=sigma T^4.</a:t>
            </a:r>
          </a:p>
          <a:p>
            <a:endParaRPr lang="en-US" dirty="0"/>
          </a:p>
        </p:txBody>
      </p:sp>
      <p:sp>
        <p:nvSpPr>
          <p:cNvPr id="4" name="Slide Number Placeholder 3"/>
          <p:cNvSpPr>
            <a:spLocks noGrp="1"/>
          </p:cNvSpPr>
          <p:nvPr>
            <p:ph type="sldNum" idx="10"/>
          </p:nvPr>
        </p:nvSpPr>
        <p:spPr/>
        <p:txBody>
          <a:bodyPr/>
          <a:lstStyle/>
          <a:p>
            <a:pPr algn="r"/>
            <a:fld id="{21026651-8BFB-4BC3-9914-628A75A1D8B3}" type="slidenum">
              <a:rPr lang="en-US" sz="1400" spc="-1" smtClean="0">
                <a:latin typeface="Times New Roman"/>
              </a:rPr>
              <a:t>40</a:t>
            </a:fld>
            <a:endParaRPr lang="en-US"/>
          </a:p>
        </p:txBody>
      </p:sp>
    </p:spTree>
    <p:extLst>
      <p:ext uri="{BB962C8B-B14F-4D97-AF65-F5344CB8AC3E}">
        <p14:creationId xmlns:p14="http://schemas.microsoft.com/office/powerpoint/2010/main" val="812359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Figure from </a:t>
            </a:r>
            <a:r>
              <a:rPr lang="en-US" dirty="0" err="1" smtClean="0"/>
              <a:t>Neelin</a:t>
            </a:r>
            <a:r>
              <a:rPr lang="en-US" dirty="0" smtClean="0"/>
              <a:t> p. 209 Fig. 6.8 </a:t>
            </a:r>
            <a:endParaRPr lang="en-US" dirty="0"/>
          </a:p>
        </p:txBody>
      </p:sp>
      <p:sp>
        <p:nvSpPr>
          <p:cNvPr id="4" name="Slide Number Placeholder 3"/>
          <p:cNvSpPr>
            <a:spLocks noGrp="1"/>
          </p:cNvSpPr>
          <p:nvPr>
            <p:ph type="sldNum" idx="10"/>
          </p:nvPr>
        </p:nvSpPr>
        <p:spPr/>
        <p:txBody>
          <a:bodyPr/>
          <a:lstStyle/>
          <a:p>
            <a:pPr algn="r"/>
            <a:fld id="{21026651-8BFB-4BC3-9914-628A75A1D8B3}" type="slidenum">
              <a:rPr lang="en-US" sz="1400" spc="-1" smtClean="0">
                <a:latin typeface="Times New Roman"/>
              </a:rPr>
              <a:t>53</a:t>
            </a:fld>
            <a:endParaRPr lang="en-US"/>
          </a:p>
        </p:txBody>
      </p:sp>
    </p:spTree>
    <p:extLst>
      <p:ext uri="{BB962C8B-B14F-4D97-AF65-F5344CB8AC3E}">
        <p14:creationId xmlns:p14="http://schemas.microsoft.com/office/powerpoint/2010/main" val="634627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Figure from </a:t>
            </a:r>
            <a:r>
              <a:rPr lang="en-US" dirty="0" err="1" smtClean="0"/>
              <a:t>Neelin</a:t>
            </a:r>
            <a:r>
              <a:rPr lang="en-US" dirty="0" smtClean="0"/>
              <a:t> p. 209 Fig. 6.9</a:t>
            </a:r>
            <a:endParaRPr lang="en-US" dirty="0"/>
          </a:p>
        </p:txBody>
      </p:sp>
      <p:sp>
        <p:nvSpPr>
          <p:cNvPr id="4" name="Slide Number Placeholder 3"/>
          <p:cNvSpPr>
            <a:spLocks noGrp="1"/>
          </p:cNvSpPr>
          <p:nvPr>
            <p:ph type="sldNum" idx="10"/>
          </p:nvPr>
        </p:nvSpPr>
        <p:spPr/>
        <p:txBody>
          <a:bodyPr/>
          <a:lstStyle/>
          <a:p>
            <a:pPr algn="r"/>
            <a:fld id="{21026651-8BFB-4BC3-9914-628A75A1D8B3}" type="slidenum">
              <a:rPr lang="en-US" sz="1400" spc="-1" smtClean="0">
                <a:latin typeface="Times New Roman"/>
              </a:rPr>
              <a:t>54</a:t>
            </a:fld>
            <a:endParaRPr lang="en-US"/>
          </a:p>
        </p:txBody>
      </p:sp>
    </p:spTree>
    <p:extLst>
      <p:ext uri="{BB962C8B-B14F-4D97-AF65-F5344CB8AC3E}">
        <p14:creationId xmlns:p14="http://schemas.microsoft.com/office/powerpoint/2010/main" val="3845060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1" dirty="0" smtClean="0">
                <a:latin typeface="+mn-lt"/>
              </a:rPr>
              <a:t>Note: Uncertainties in aerosol-cloud radiative forcing and cloud feedbacks are still large and part of the reason why climate model simulations still show a considerable range of uncertainty in the amplitude of future temperature change.</a:t>
            </a:r>
          </a:p>
          <a:p>
            <a:endParaRPr lang="en-US" dirty="0"/>
          </a:p>
        </p:txBody>
      </p:sp>
      <p:sp>
        <p:nvSpPr>
          <p:cNvPr id="4" name="Slide Number Placeholder 3"/>
          <p:cNvSpPr>
            <a:spLocks noGrp="1"/>
          </p:cNvSpPr>
          <p:nvPr>
            <p:ph type="sldNum" idx="10"/>
          </p:nvPr>
        </p:nvSpPr>
        <p:spPr/>
        <p:txBody>
          <a:bodyPr/>
          <a:lstStyle/>
          <a:p>
            <a:pPr algn="r"/>
            <a:fld id="{21026651-8BFB-4BC3-9914-628A75A1D8B3}" type="slidenum">
              <a:rPr lang="en-US" sz="1400" spc="-1" smtClean="0">
                <a:latin typeface="Times New Roman"/>
              </a:rPr>
              <a:t>61</a:t>
            </a:fld>
            <a:endParaRPr lang="en-US"/>
          </a:p>
        </p:txBody>
      </p:sp>
    </p:spTree>
    <p:extLst>
      <p:ext uri="{BB962C8B-B14F-4D97-AF65-F5344CB8AC3E}">
        <p14:creationId xmlns:p14="http://schemas.microsoft.com/office/powerpoint/2010/main" val="2273637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TextShape 1"/>
          <p:cNvSpPr txBox="1"/>
          <p:nvPr/>
        </p:nvSpPr>
        <p:spPr>
          <a:xfrm>
            <a:off x="3884760" y="8685360"/>
            <a:ext cx="2971440" cy="456840"/>
          </a:xfrm>
          <a:prstGeom prst="rect">
            <a:avLst/>
          </a:prstGeom>
          <a:noFill/>
          <a:ln>
            <a:noFill/>
          </a:ln>
        </p:spPr>
        <p:txBody>
          <a:bodyPr anchor="b"/>
          <a:lstStyle/>
          <a:p>
            <a:pPr algn="r">
              <a:lnSpc>
                <a:spcPct val="100000"/>
              </a:lnSpc>
            </a:pPr>
            <a:fld id="{4F3A255B-A521-400D-8555-171581FEB38E}" type="slidenum">
              <a:rPr lang="en-US" sz="1200" strike="noStrike">
                <a:solidFill>
                  <a:srgbClr val="000000"/>
                </a:solidFill>
                <a:latin typeface="Arial"/>
                <a:ea typeface="ＭＳ Ｐゴシック"/>
              </a:rPr>
              <a:t>2</a:t>
            </a:fld>
            <a:endParaRPr/>
          </a:p>
        </p:txBody>
      </p:sp>
      <p:sp>
        <p:nvSpPr>
          <p:cNvPr id="246" name="PlaceHolder 2"/>
          <p:cNvSpPr>
            <a:spLocks noGrp="1"/>
          </p:cNvSpPr>
          <p:nvPr>
            <p:ph type="body"/>
          </p:nvPr>
        </p:nvSpPr>
        <p:spPr>
          <a:xfrm>
            <a:off x="685800" y="4343400"/>
            <a:ext cx="5486040" cy="4114440"/>
          </a:xfrm>
          <a:prstGeom prst="rect">
            <a:avLst/>
          </a:prstGeom>
        </p:spPr>
        <p:txBody>
          <a:bodyPr/>
          <a:lstStyle/>
          <a:p>
            <a:endParaRPr/>
          </a:p>
        </p:txBody>
      </p:sp>
    </p:spTree>
    <p:extLst>
      <p:ext uri="{BB962C8B-B14F-4D97-AF65-F5344CB8AC3E}">
        <p14:creationId xmlns:p14="http://schemas.microsoft.com/office/powerpoint/2010/main" val="3534466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TextShape 1"/>
          <p:cNvSpPr txBox="1"/>
          <p:nvPr/>
        </p:nvSpPr>
        <p:spPr>
          <a:xfrm>
            <a:off x="3884760" y="8685360"/>
            <a:ext cx="2971440" cy="456840"/>
          </a:xfrm>
          <a:prstGeom prst="rect">
            <a:avLst/>
          </a:prstGeom>
          <a:noFill/>
          <a:ln>
            <a:noFill/>
          </a:ln>
        </p:spPr>
        <p:txBody>
          <a:bodyPr anchor="b"/>
          <a:lstStyle/>
          <a:p>
            <a:pPr algn="r">
              <a:lnSpc>
                <a:spcPct val="100000"/>
              </a:lnSpc>
            </a:pPr>
            <a:fld id="{FAE3708A-429F-4DBA-8124-F7B50890F144}" type="slidenum">
              <a:rPr lang="en-US" sz="1200" strike="noStrike">
                <a:solidFill>
                  <a:srgbClr val="000000"/>
                </a:solidFill>
                <a:latin typeface="Arial"/>
                <a:ea typeface="ＭＳ Ｐゴシック"/>
              </a:rPr>
              <a:t>3</a:t>
            </a:fld>
            <a:endParaRPr/>
          </a:p>
        </p:txBody>
      </p:sp>
      <p:sp>
        <p:nvSpPr>
          <p:cNvPr id="248" name="PlaceHolder 2"/>
          <p:cNvSpPr>
            <a:spLocks noGrp="1"/>
          </p:cNvSpPr>
          <p:nvPr>
            <p:ph type="body"/>
          </p:nvPr>
        </p:nvSpPr>
        <p:spPr>
          <a:xfrm>
            <a:off x="685800" y="4343400"/>
            <a:ext cx="5486040" cy="4114440"/>
          </a:xfrm>
          <a:prstGeom prst="rect">
            <a:avLst/>
          </a:prstGeom>
        </p:spPr>
        <p:txBody>
          <a:bodyPr/>
          <a:lstStyle/>
          <a:p>
            <a:endParaRPr/>
          </a:p>
        </p:txBody>
      </p:sp>
    </p:spTree>
    <p:extLst>
      <p:ext uri="{BB962C8B-B14F-4D97-AF65-F5344CB8AC3E}">
        <p14:creationId xmlns:p14="http://schemas.microsoft.com/office/powerpoint/2010/main" val="3161446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TextShape 1"/>
          <p:cNvSpPr txBox="1"/>
          <p:nvPr/>
        </p:nvSpPr>
        <p:spPr>
          <a:xfrm>
            <a:off x="3884760" y="8685360"/>
            <a:ext cx="2971440" cy="456840"/>
          </a:xfrm>
          <a:prstGeom prst="rect">
            <a:avLst/>
          </a:prstGeom>
          <a:noFill/>
          <a:ln>
            <a:noFill/>
          </a:ln>
        </p:spPr>
        <p:txBody>
          <a:bodyPr anchor="b"/>
          <a:lstStyle/>
          <a:p>
            <a:pPr algn="r">
              <a:lnSpc>
                <a:spcPct val="100000"/>
              </a:lnSpc>
            </a:pPr>
            <a:fld id="{4E3DDEC4-F422-4168-B979-64F7F52C92F9}" type="slidenum">
              <a:rPr lang="en-US" sz="1200" strike="noStrike">
                <a:solidFill>
                  <a:srgbClr val="000000"/>
                </a:solidFill>
                <a:latin typeface="Arial"/>
                <a:ea typeface="ＭＳ Ｐゴシック"/>
              </a:rPr>
              <a:t>4</a:t>
            </a:fld>
            <a:endParaRPr/>
          </a:p>
        </p:txBody>
      </p:sp>
      <p:sp>
        <p:nvSpPr>
          <p:cNvPr id="250" name="PlaceHolder 2"/>
          <p:cNvSpPr>
            <a:spLocks noGrp="1"/>
          </p:cNvSpPr>
          <p:nvPr>
            <p:ph type="body"/>
          </p:nvPr>
        </p:nvSpPr>
        <p:spPr>
          <a:xfrm>
            <a:off x="685800" y="4343400"/>
            <a:ext cx="5486040" cy="4114440"/>
          </a:xfrm>
          <a:prstGeom prst="rect">
            <a:avLst/>
          </a:prstGeom>
        </p:spPr>
        <p:txBody>
          <a:bodyPr/>
          <a:lstStyle/>
          <a:p>
            <a:endParaRPr/>
          </a:p>
        </p:txBody>
      </p:sp>
    </p:spTree>
    <p:extLst>
      <p:ext uri="{BB962C8B-B14F-4D97-AF65-F5344CB8AC3E}">
        <p14:creationId xmlns:p14="http://schemas.microsoft.com/office/powerpoint/2010/main" val="3816238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Shape 1"/>
          <p:cNvSpPr txBox="1"/>
          <p:nvPr/>
        </p:nvSpPr>
        <p:spPr>
          <a:xfrm>
            <a:off x="3884760" y="8685360"/>
            <a:ext cx="2971440" cy="456840"/>
          </a:xfrm>
          <a:prstGeom prst="rect">
            <a:avLst/>
          </a:prstGeom>
          <a:noFill/>
          <a:ln>
            <a:noFill/>
          </a:ln>
        </p:spPr>
        <p:txBody>
          <a:bodyPr anchor="b"/>
          <a:lstStyle/>
          <a:p>
            <a:pPr algn="r">
              <a:lnSpc>
                <a:spcPct val="100000"/>
              </a:lnSpc>
            </a:pPr>
            <a:fld id="{8E72487D-C0D6-4B31-B9DB-F74E6DA1F85D}" type="slidenum">
              <a:rPr lang="en-US" sz="1200" strike="noStrike">
                <a:solidFill>
                  <a:srgbClr val="000000"/>
                </a:solidFill>
                <a:latin typeface="Arial"/>
                <a:ea typeface="ＭＳ Ｐゴシック"/>
              </a:rPr>
              <a:t>5</a:t>
            </a:fld>
            <a:endParaRPr/>
          </a:p>
        </p:txBody>
      </p:sp>
      <p:sp>
        <p:nvSpPr>
          <p:cNvPr id="252" name="PlaceHolder 2"/>
          <p:cNvSpPr>
            <a:spLocks noGrp="1"/>
          </p:cNvSpPr>
          <p:nvPr>
            <p:ph type="body"/>
          </p:nvPr>
        </p:nvSpPr>
        <p:spPr>
          <a:xfrm>
            <a:off x="685800" y="4343400"/>
            <a:ext cx="5486040" cy="4114440"/>
          </a:xfrm>
          <a:prstGeom prst="rect">
            <a:avLst/>
          </a:prstGeom>
        </p:spPr>
        <p:txBody>
          <a:bodyPr/>
          <a:lstStyle/>
          <a:p>
            <a:endParaRPr/>
          </a:p>
        </p:txBody>
      </p:sp>
    </p:spTree>
    <p:extLst>
      <p:ext uri="{BB962C8B-B14F-4D97-AF65-F5344CB8AC3E}">
        <p14:creationId xmlns:p14="http://schemas.microsoft.com/office/powerpoint/2010/main" val="1481315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In case you wonder why tropopause and not top of atmosphere (TOA): </a:t>
            </a:r>
          </a:p>
          <a:p>
            <a:endParaRPr lang="en-US" dirty="0"/>
          </a:p>
          <a:p>
            <a:r>
              <a:rPr lang="en-US" dirty="0" smtClean="0"/>
              <a:t>before we simply talked about TOA radiative imbalance between net incoming and net outgoing radiative fluxes.</a:t>
            </a:r>
          </a:p>
          <a:p>
            <a:r>
              <a:rPr lang="en-US" dirty="0" smtClean="0"/>
              <a:t>For climate modelers, it has become the norm to use the tropopause, because</a:t>
            </a:r>
          </a:p>
          <a:p>
            <a:r>
              <a:rPr lang="en-US" dirty="0" smtClean="0"/>
              <a:t>The stratosphere responds very fast to radiative forcing, so measuring the ‘instantaneous’ radiative forcing is for this (and other reasons) more appropriate when  we use the net radiative flux imbalance at the tropopause.</a:t>
            </a:r>
          </a:p>
          <a:p>
            <a:endParaRPr lang="en-US" dirty="0"/>
          </a:p>
          <a:p>
            <a:r>
              <a:rPr lang="en-US" dirty="0" smtClean="0"/>
              <a:t>Note further, that for the surface temperature change the energy fluxes in and out of the tropopause are most important.</a:t>
            </a:r>
          </a:p>
          <a:p>
            <a:endParaRPr lang="en-US" dirty="0"/>
          </a:p>
          <a:p>
            <a:endParaRPr lang="en-US" dirty="0" smtClean="0"/>
          </a:p>
          <a:p>
            <a:endParaRPr lang="en-US" dirty="0"/>
          </a:p>
        </p:txBody>
      </p:sp>
      <p:sp>
        <p:nvSpPr>
          <p:cNvPr id="4" name="Slide Number Placeholder 3"/>
          <p:cNvSpPr>
            <a:spLocks noGrp="1"/>
          </p:cNvSpPr>
          <p:nvPr>
            <p:ph type="sldNum" idx="10"/>
          </p:nvPr>
        </p:nvSpPr>
        <p:spPr/>
        <p:txBody>
          <a:bodyPr/>
          <a:lstStyle/>
          <a:p>
            <a:pPr algn="r"/>
            <a:fld id="{21026651-8BFB-4BC3-9914-628A75A1D8B3}" type="slidenum">
              <a:rPr lang="en-US" sz="1400" spc="-1" smtClean="0">
                <a:latin typeface="Times New Roman"/>
              </a:rPr>
              <a:t>8</a:t>
            </a:fld>
            <a:endParaRPr lang="en-US"/>
          </a:p>
        </p:txBody>
      </p:sp>
    </p:spTree>
    <p:extLst>
      <p:ext uri="{BB962C8B-B14F-4D97-AF65-F5344CB8AC3E}">
        <p14:creationId xmlns:p14="http://schemas.microsoft.com/office/powerpoint/2010/main" val="70570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In case you wonder why tropopause and not top of atmosphere (TOA): </a:t>
            </a:r>
          </a:p>
          <a:p>
            <a:endParaRPr lang="en-US" dirty="0"/>
          </a:p>
          <a:p>
            <a:r>
              <a:rPr lang="en-US" dirty="0" smtClean="0"/>
              <a:t>before we simply talked about TOA radiative imbalance between net incoming and net outgoing radiative fluxes.</a:t>
            </a:r>
          </a:p>
          <a:p>
            <a:r>
              <a:rPr lang="en-US" dirty="0" smtClean="0"/>
              <a:t>For climate modelers, it has become the norm to use the tropopause, because</a:t>
            </a:r>
          </a:p>
          <a:p>
            <a:r>
              <a:rPr lang="en-US" dirty="0" smtClean="0"/>
              <a:t>The stratosphere responds very fast to radiative forcing, so measuring the ‘instantaneous’ radiative forcing is for this (and other reasons) more appropriate when  we use the net radiative flux imbalance at the tropopause.</a:t>
            </a:r>
          </a:p>
          <a:p>
            <a:endParaRPr lang="en-US" dirty="0"/>
          </a:p>
          <a:p>
            <a:r>
              <a:rPr lang="en-US" dirty="0" smtClean="0"/>
              <a:t>Note further, that for the surface temperature change the energy fluxes in and out of the tropopause are most important.</a:t>
            </a:r>
          </a:p>
          <a:p>
            <a:endParaRPr lang="en-US" dirty="0"/>
          </a:p>
          <a:p>
            <a:endParaRPr lang="en-US" dirty="0" smtClean="0"/>
          </a:p>
          <a:p>
            <a:endParaRPr lang="en-US" dirty="0"/>
          </a:p>
        </p:txBody>
      </p:sp>
      <p:sp>
        <p:nvSpPr>
          <p:cNvPr id="4" name="Slide Number Placeholder 3"/>
          <p:cNvSpPr>
            <a:spLocks noGrp="1"/>
          </p:cNvSpPr>
          <p:nvPr>
            <p:ph type="sldNum" idx="10"/>
          </p:nvPr>
        </p:nvSpPr>
        <p:spPr/>
        <p:txBody>
          <a:bodyPr/>
          <a:lstStyle/>
          <a:p>
            <a:pPr algn="r"/>
            <a:fld id="{21026651-8BFB-4BC3-9914-628A75A1D8B3}" type="slidenum">
              <a:rPr lang="en-US" sz="1400" spc="-1" smtClean="0">
                <a:latin typeface="Times New Roman"/>
              </a:rPr>
              <a:t>9</a:t>
            </a:fld>
            <a:endParaRPr lang="en-US"/>
          </a:p>
        </p:txBody>
      </p:sp>
    </p:spTree>
    <p:extLst>
      <p:ext uri="{BB962C8B-B14F-4D97-AF65-F5344CB8AC3E}">
        <p14:creationId xmlns:p14="http://schemas.microsoft.com/office/powerpoint/2010/main" val="1755049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In case you wonder why tropopause and not top of atmosphere (TOA): </a:t>
            </a:r>
          </a:p>
          <a:p>
            <a:endParaRPr lang="en-US" dirty="0"/>
          </a:p>
          <a:p>
            <a:r>
              <a:rPr lang="en-US" dirty="0" smtClean="0"/>
              <a:t>before we simply talked about TOA radiative imbalance between net incoming and net outgoing radiative fluxes.</a:t>
            </a:r>
          </a:p>
          <a:p>
            <a:r>
              <a:rPr lang="en-US" dirty="0" smtClean="0"/>
              <a:t>For climate modelers, it has become the norm to use the tropopause, because</a:t>
            </a:r>
          </a:p>
          <a:p>
            <a:r>
              <a:rPr lang="en-US" dirty="0" smtClean="0"/>
              <a:t>The stratosphere responds very fast to radiative forcing, so measuring the ‘instantaneous’ radiative forcing is for this (and other reasons) more appropriate when  we use the net radiative flux imbalance at the tropopause.</a:t>
            </a:r>
          </a:p>
          <a:p>
            <a:endParaRPr lang="en-US" dirty="0"/>
          </a:p>
          <a:p>
            <a:r>
              <a:rPr lang="en-US" dirty="0" smtClean="0"/>
              <a:t>Note further, that for the surface temperature change the energy fluxes in and out of the tropopause are most important.</a:t>
            </a:r>
          </a:p>
          <a:p>
            <a:endParaRPr lang="en-US" dirty="0"/>
          </a:p>
          <a:p>
            <a:endParaRPr lang="en-US" dirty="0" smtClean="0"/>
          </a:p>
          <a:p>
            <a:endParaRPr lang="en-US" dirty="0"/>
          </a:p>
        </p:txBody>
      </p:sp>
      <p:sp>
        <p:nvSpPr>
          <p:cNvPr id="4" name="Slide Number Placeholder 3"/>
          <p:cNvSpPr>
            <a:spLocks noGrp="1"/>
          </p:cNvSpPr>
          <p:nvPr>
            <p:ph type="sldNum" idx="10"/>
          </p:nvPr>
        </p:nvSpPr>
        <p:spPr/>
        <p:txBody>
          <a:bodyPr/>
          <a:lstStyle/>
          <a:p>
            <a:pPr algn="r"/>
            <a:fld id="{21026651-8BFB-4BC3-9914-628A75A1D8B3}" type="slidenum">
              <a:rPr lang="en-US" sz="1400" spc="-1" smtClean="0">
                <a:latin typeface="Times New Roman"/>
              </a:rPr>
              <a:t>12</a:t>
            </a:fld>
            <a:endParaRPr lang="en-US"/>
          </a:p>
        </p:txBody>
      </p:sp>
    </p:spTree>
    <p:extLst>
      <p:ext uri="{BB962C8B-B14F-4D97-AF65-F5344CB8AC3E}">
        <p14:creationId xmlns:p14="http://schemas.microsoft.com/office/powerpoint/2010/main" val="3672646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Atmosphere and ocean and land surface temperatures are in this ideal situation exactly the same to the state before the forcing is ‘switched on’.</a:t>
            </a:r>
          </a:p>
          <a:p>
            <a:endParaRPr lang="en-US" dirty="0"/>
          </a:p>
          <a:p>
            <a:r>
              <a:rPr lang="en-US" dirty="0" smtClean="0"/>
              <a:t>Question: Why do we not simply wait until the new climate equilibrium is reached</a:t>
            </a:r>
          </a:p>
          <a:p>
            <a:r>
              <a:rPr lang="en-US" dirty="0"/>
              <a:t>a</a:t>
            </a:r>
            <a:r>
              <a:rPr lang="en-US" dirty="0" smtClean="0"/>
              <a:t>nd measure then the radiative forcing?</a:t>
            </a:r>
          </a:p>
          <a:p>
            <a:endParaRPr lang="en-US" dirty="0" smtClean="0"/>
          </a:p>
          <a:p>
            <a:endParaRPr lang="en-US" dirty="0"/>
          </a:p>
          <a:p>
            <a:endParaRPr lang="en-US" dirty="0" smtClean="0"/>
          </a:p>
          <a:p>
            <a:endParaRPr lang="en-US" dirty="0" smtClean="0"/>
          </a:p>
          <a:p>
            <a:r>
              <a:rPr lang="en-US" dirty="0" smtClean="0"/>
              <a:t>Answer: in the new equilibrium temperatures do not change, therefore the net incoming radiation must be equal to the net outgoing radiation. Hence, we cannot measure the radiative forcing. Further all kinds of changes in the system could happen and lead to feedbacks. So, we would not have a pure measure of the strength of the radiative forcing, and thus it would not allow us to compare </a:t>
            </a:r>
          </a:p>
          <a:p>
            <a:r>
              <a:rPr lang="en-US" dirty="0" smtClean="0"/>
              <a:t>the magnitudes of different </a:t>
            </a:r>
            <a:r>
              <a:rPr lang="en-US" dirty="0" err="1" smtClean="0"/>
              <a:t>forcings</a:t>
            </a:r>
            <a:r>
              <a:rPr lang="en-US" dirty="0" smtClean="0"/>
              <a:t> (e.g. land cover change and CO2).</a:t>
            </a:r>
          </a:p>
          <a:p>
            <a:endParaRPr lang="en-US" dirty="0" smtClean="0"/>
          </a:p>
          <a:p>
            <a:endParaRPr lang="en-US" dirty="0" smtClean="0"/>
          </a:p>
          <a:p>
            <a:endParaRPr lang="en-US" dirty="0"/>
          </a:p>
        </p:txBody>
      </p:sp>
      <p:sp>
        <p:nvSpPr>
          <p:cNvPr id="4" name="Slide Number Placeholder 3"/>
          <p:cNvSpPr>
            <a:spLocks noGrp="1"/>
          </p:cNvSpPr>
          <p:nvPr>
            <p:ph type="sldNum" idx="10"/>
          </p:nvPr>
        </p:nvSpPr>
        <p:spPr/>
        <p:txBody>
          <a:bodyPr/>
          <a:lstStyle/>
          <a:p>
            <a:pPr algn="r"/>
            <a:fld id="{21026651-8BFB-4BC3-9914-628A75A1D8B3}" type="slidenum">
              <a:rPr lang="en-US" sz="1400" spc="-1" smtClean="0">
                <a:latin typeface="Times New Roman"/>
              </a:rPr>
              <a:t>15</a:t>
            </a:fld>
            <a:endParaRPr lang="en-US"/>
          </a:p>
        </p:txBody>
      </p:sp>
    </p:spTree>
    <p:extLst>
      <p:ext uri="{BB962C8B-B14F-4D97-AF65-F5344CB8AC3E}">
        <p14:creationId xmlns:p14="http://schemas.microsoft.com/office/powerpoint/2010/main" val="3418478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60"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61"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63"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64"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65"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66"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68"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69"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70" name="Picture 69"/>
          <p:cNvPicPr/>
          <p:nvPr/>
        </p:nvPicPr>
        <p:blipFill>
          <a:blip r:embed="rId2"/>
          <a:stretch/>
        </p:blipFill>
        <p:spPr>
          <a:xfrm>
            <a:off x="2078280" y="1604520"/>
            <a:ext cx="4986360" cy="3977280"/>
          </a:xfrm>
          <a:prstGeom prst="rect">
            <a:avLst/>
          </a:prstGeom>
          <a:ln>
            <a:noFill/>
          </a:ln>
        </p:spPr>
      </p:pic>
      <p:pic>
        <p:nvPicPr>
          <p:cNvPr id="71" name="Picture 70"/>
          <p:cNvPicPr/>
          <p:nvPr/>
        </p:nvPicPr>
        <p:blipFill>
          <a:blip r:embed="rId2"/>
          <a:stretch/>
        </p:blipFill>
        <p:spPr>
          <a:xfrm>
            <a:off x="2078280" y="1604520"/>
            <a:ext cx="498636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17"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19"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21"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22"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26"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27"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128"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39"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30"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31"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32"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34"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35"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36"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38"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139"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41"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42"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43"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144"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46"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147"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148" name="Picture 147"/>
          <p:cNvPicPr/>
          <p:nvPr/>
        </p:nvPicPr>
        <p:blipFill>
          <a:blip r:embed="rId2"/>
          <a:stretch/>
        </p:blipFill>
        <p:spPr>
          <a:xfrm>
            <a:off x="2078280" y="1604520"/>
            <a:ext cx="4986360" cy="3977280"/>
          </a:xfrm>
          <a:prstGeom prst="rect">
            <a:avLst/>
          </a:prstGeom>
          <a:ln>
            <a:noFill/>
          </a:ln>
        </p:spPr>
      </p:pic>
      <p:pic>
        <p:nvPicPr>
          <p:cNvPr id="149" name="Picture 148"/>
          <p:cNvPicPr/>
          <p:nvPr/>
        </p:nvPicPr>
        <p:blipFill>
          <a:blip r:embed="rId2"/>
          <a:stretch/>
        </p:blipFill>
        <p:spPr>
          <a:xfrm>
            <a:off x="2078280" y="1604520"/>
            <a:ext cx="4986360" cy="397728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41"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43"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44"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48"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49"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50"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52"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53"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54"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56"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57"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58"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z="4400" spc="-1">
                <a:latin typeface="Arial"/>
              </a:rPr>
              <a:t>Click to edit the title text format</a:t>
            </a:r>
            <a:endParaRPr/>
          </a:p>
        </p:txBody>
      </p:sp>
      <p:sp>
        <p:nvSpPr>
          <p:cNvPr id="37"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FFFFFF"/>
              </a:buClr>
              <a:buSzPct val="45000"/>
              <a:buFont typeface="StarSymbol"/>
              <a:buChar char=""/>
            </a:pPr>
            <a:r>
              <a:rPr lang="en-US" sz="3200" spc="-1">
                <a:latin typeface="Arial"/>
              </a:rPr>
              <a:t>Click to edit the outline text format</a:t>
            </a:r>
            <a:endParaRPr/>
          </a:p>
          <a:p>
            <a:pPr marL="864000" lvl="1" indent="-324000">
              <a:buClr>
                <a:srgbClr val="FFFFFF"/>
              </a:buClr>
              <a:buSzPct val="75000"/>
              <a:buFont typeface="StarSymbol"/>
              <a:buChar char=""/>
            </a:pPr>
            <a:r>
              <a:rPr lang="en-US" sz="2800" spc="-1">
                <a:latin typeface="Arial"/>
              </a:rPr>
              <a:t>Second Outline Level</a:t>
            </a:r>
            <a:endParaRPr/>
          </a:p>
          <a:p>
            <a:pPr marL="1296000" lvl="2" indent="-288000">
              <a:buClr>
                <a:srgbClr val="FFFFFF"/>
              </a:buClr>
              <a:buSzPct val="45000"/>
              <a:buFont typeface="StarSymbol"/>
              <a:buChar char=""/>
            </a:pPr>
            <a:r>
              <a:rPr lang="en-US" sz="2400" spc="-1">
                <a:latin typeface="Arial"/>
              </a:rPr>
              <a:t>Third Outline Level</a:t>
            </a:r>
            <a:endParaRPr/>
          </a:p>
          <a:p>
            <a:pPr marL="1728000" lvl="3" indent="-216000">
              <a:buClr>
                <a:srgbClr val="FFFFFF"/>
              </a:buClr>
              <a:buSzPct val="75000"/>
              <a:buFont typeface="StarSymbol"/>
              <a:buChar char=""/>
            </a:pPr>
            <a:r>
              <a:rPr lang="en-US" sz="2000" spc="-1">
                <a:latin typeface="Arial"/>
              </a:rPr>
              <a:t>Fourth Outline Level</a:t>
            </a:r>
            <a:endParaRPr/>
          </a:p>
          <a:p>
            <a:pPr marL="2160000" lvl="4" indent="-216000">
              <a:buClr>
                <a:srgbClr val="FFFFFF"/>
              </a:buClr>
              <a:buSzPct val="45000"/>
              <a:buFont typeface="StarSymbol"/>
              <a:buChar char=""/>
            </a:pPr>
            <a:r>
              <a:rPr lang="en-US" sz="2000" spc="-1">
                <a:latin typeface="Arial"/>
              </a:rPr>
              <a:t>Fifth Outline Level</a:t>
            </a:r>
            <a:endParaRPr/>
          </a:p>
          <a:p>
            <a:pPr marL="2592000" lvl="5" indent="-216000">
              <a:buClr>
                <a:srgbClr val="FFFFFF"/>
              </a:buClr>
              <a:buSzPct val="45000"/>
              <a:buFont typeface="StarSymbol"/>
              <a:buChar char=""/>
            </a:pPr>
            <a:r>
              <a:rPr lang="en-US" sz="2000" spc="-1">
                <a:latin typeface="Arial"/>
              </a:rPr>
              <a:t>Sixth Outline Level</a:t>
            </a:r>
            <a:endParaRPr/>
          </a:p>
          <a:p>
            <a:pPr marL="3024000" lvl="6" indent="-216000">
              <a:buClr>
                <a:srgbClr val="FFFFFF"/>
              </a:buClr>
              <a:buSzPct val="45000"/>
              <a:buFont typeface="StarSymbol"/>
              <a:buChar char=""/>
            </a:pPr>
            <a:r>
              <a:rPr lang="en-US" sz="2000" spc="-1">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 name="PlaceHolder 1"/>
          <p:cNvSpPr>
            <a:spLocks noGrp="1"/>
          </p:cNvSpPr>
          <p:nvPr>
            <p:ph type="dt"/>
          </p:nvPr>
        </p:nvSpPr>
        <p:spPr>
          <a:xfrm>
            <a:off x="457200" y="6245280"/>
            <a:ext cx="2133360" cy="475920"/>
          </a:xfrm>
          <a:prstGeom prst="rect">
            <a:avLst/>
          </a:prstGeom>
        </p:spPr>
        <p:txBody>
          <a:bodyPr/>
          <a:lstStyle/>
          <a:p>
            <a:endParaRPr/>
          </a:p>
        </p:txBody>
      </p:sp>
      <p:sp>
        <p:nvSpPr>
          <p:cNvPr id="112" name="PlaceHolder 2"/>
          <p:cNvSpPr>
            <a:spLocks noGrp="1"/>
          </p:cNvSpPr>
          <p:nvPr>
            <p:ph type="ftr"/>
          </p:nvPr>
        </p:nvSpPr>
        <p:spPr>
          <a:xfrm>
            <a:off x="3124080" y="6245280"/>
            <a:ext cx="2895120" cy="475920"/>
          </a:xfrm>
          <a:prstGeom prst="rect">
            <a:avLst/>
          </a:prstGeom>
        </p:spPr>
        <p:txBody>
          <a:bodyPr/>
          <a:lstStyle/>
          <a:p>
            <a:endParaRPr/>
          </a:p>
        </p:txBody>
      </p:sp>
      <p:sp>
        <p:nvSpPr>
          <p:cNvPr id="113" name="PlaceHolder 3"/>
          <p:cNvSpPr>
            <a:spLocks noGrp="1"/>
          </p:cNvSpPr>
          <p:nvPr>
            <p:ph type="sldNum"/>
          </p:nvPr>
        </p:nvSpPr>
        <p:spPr>
          <a:xfrm>
            <a:off x="6553080" y="6245280"/>
            <a:ext cx="2133360" cy="475920"/>
          </a:xfrm>
          <a:prstGeom prst="rect">
            <a:avLst/>
          </a:prstGeom>
        </p:spPr>
        <p:txBody>
          <a:bodyPr/>
          <a:lstStyle/>
          <a:p>
            <a:pPr algn="r">
              <a:lnSpc>
                <a:spcPct val="100000"/>
              </a:lnSpc>
            </a:pPr>
            <a:fld id="{5CF6830C-4C02-455C-89F9-DB665540CE55}" type="slidenum">
              <a:rPr lang="en-US" sz="1400" strike="noStrike" spc="-1">
                <a:solidFill>
                  <a:srgbClr val="000000"/>
                </a:solidFill>
                <a:uFill>
                  <a:solidFill>
                    <a:srgbClr val="FFFFFF"/>
                  </a:solidFill>
                </a:uFill>
                <a:latin typeface="Arial"/>
                <a:ea typeface="ＭＳ Ｐゴシック"/>
              </a:rPr>
              <a:t>‹#›</a:t>
            </a:fld>
            <a:endParaRPr/>
          </a:p>
        </p:txBody>
      </p:sp>
      <p:sp>
        <p:nvSpPr>
          <p:cNvPr id="114" name="PlaceHolder 4"/>
          <p:cNvSpPr>
            <a:spLocks noGrp="1"/>
          </p:cNvSpPr>
          <p:nvPr>
            <p:ph type="title"/>
          </p:nvPr>
        </p:nvSpPr>
        <p:spPr>
          <a:xfrm>
            <a:off x="457200" y="273600"/>
            <a:ext cx="8229240" cy="1144800"/>
          </a:xfrm>
          <a:prstGeom prst="rect">
            <a:avLst/>
          </a:prstGeom>
        </p:spPr>
        <p:txBody>
          <a:bodyPr lIns="0" tIns="0" rIns="0" bIns="0" anchor="ctr"/>
          <a:lstStyle/>
          <a:p>
            <a:r>
              <a:rPr lang="en-US" sz="4400" spc="-1">
                <a:latin typeface="Arial"/>
              </a:rPr>
              <a:t>Click to edit the title text format</a:t>
            </a:r>
            <a:endParaRPr/>
          </a:p>
        </p:txBody>
      </p:sp>
      <p:sp>
        <p:nvSpPr>
          <p:cNvPr id="115" name="PlaceHolder 5"/>
          <p:cNvSpPr>
            <a:spLocks noGrp="1"/>
          </p:cNvSpPr>
          <p:nvPr>
            <p:ph type="body"/>
          </p:nvPr>
        </p:nvSpPr>
        <p:spPr>
          <a:xfrm>
            <a:off x="457200" y="1604520"/>
            <a:ext cx="8229240" cy="3977280"/>
          </a:xfrm>
          <a:prstGeom prst="rect">
            <a:avLst/>
          </a:prstGeom>
        </p:spPr>
        <p:txBody>
          <a:bodyPr lIns="0" tIns="0" rIns="0" bIns="0"/>
          <a:lstStyle/>
          <a:p>
            <a:pPr marL="432000" indent="-324000">
              <a:buClr>
                <a:srgbClr val="FFFFFF"/>
              </a:buClr>
              <a:buSzPct val="45000"/>
              <a:buFont typeface="StarSymbol"/>
              <a:buChar char=""/>
            </a:pPr>
            <a:r>
              <a:rPr lang="en-US" sz="3200" spc="-1">
                <a:latin typeface="Arial"/>
              </a:rPr>
              <a:t>Click to edit the outline text format</a:t>
            </a:r>
            <a:endParaRPr/>
          </a:p>
          <a:p>
            <a:pPr marL="864000" lvl="1" indent="-324000">
              <a:buClr>
                <a:srgbClr val="FFFFFF"/>
              </a:buClr>
              <a:buSzPct val="75000"/>
              <a:buFont typeface="StarSymbol"/>
              <a:buChar char=""/>
            </a:pPr>
            <a:r>
              <a:rPr lang="en-US" sz="2400" spc="-1">
                <a:latin typeface="Arial"/>
              </a:rPr>
              <a:t>Second Outline Level</a:t>
            </a:r>
            <a:endParaRPr/>
          </a:p>
          <a:p>
            <a:pPr marL="1296000" lvl="2" indent="-288000">
              <a:buClr>
                <a:srgbClr val="FFFFFF"/>
              </a:buClr>
              <a:buSzPct val="45000"/>
              <a:buFont typeface="StarSymbol"/>
              <a:buChar char=""/>
            </a:pPr>
            <a:r>
              <a:rPr lang="en-US" sz="2000" spc="-1">
                <a:latin typeface="Arial"/>
              </a:rPr>
              <a:t>Third Outline Level</a:t>
            </a:r>
            <a:endParaRPr/>
          </a:p>
          <a:p>
            <a:pPr marL="1728000" lvl="3" indent="-216000">
              <a:buClr>
                <a:srgbClr val="FFFFFF"/>
              </a:buClr>
              <a:buSzPct val="75000"/>
              <a:buFont typeface="StarSymbol"/>
              <a:buChar char=""/>
            </a:pPr>
            <a:r>
              <a:rPr lang="en-US" sz="2000" spc="-1">
                <a:latin typeface="Arial"/>
              </a:rPr>
              <a:t>Fourth Outline Level</a:t>
            </a:r>
            <a:endParaRPr/>
          </a:p>
          <a:p>
            <a:pPr marL="2160000" lvl="4" indent="-216000">
              <a:buClr>
                <a:srgbClr val="FFFFFF"/>
              </a:buClr>
              <a:buSzPct val="45000"/>
              <a:buFont typeface="StarSymbol"/>
              <a:buChar char=""/>
            </a:pPr>
            <a:r>
              <a:rPr lang="en-US" sz="2000" spc="-1">
                <a:latin typeface="Arial"/>
              </a:rPr>
              <a:t>Fifth Outline Level</a:t>
            </a:r>
            <a:endParaRPr/>
          </a:p>
          <a:p>
            <a:pPr marL="2592000" lvl="5" indent="-216000">
              <a:buClr>
                <a:srgbClr val="FFFFFF"/>
              </a:buClr>
              <a:buSzPct val="45000"/>
              <a:buFont typeface="StarSymbol"/>
              <a:buChar char=""/>
            </a:pPr>
            <a:r>
              <a:rPr lang="en-US" sz="2000" spc="-1">
                <a:latin typeface="Arial"/>
              </a:rPr>
              <a:t>Sixth Outline Level</a:t>
            </a:r>
            <a:endParaRPr/>
          </a:p>
          <a:p>
            <a:pPr marL="3024000" lvl="6" indent="-216000">
              <a:buClr>
                <a:srgbClr val="FFFFFF"/>
              </a:buClr>
              <a:buSzPct val="45000"/>
              <a:buFont typeface="StarSymbol"/>
              <a:buChar char=""/>
            </a:pPr>
            <a:r>
              <a:rPr lang="en-US" sz="2000" spc="-1">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hyperlink" Target="lecture23_feedbacks_and_climate_sensitivity_activity.pptx"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_QbD92p_EVs"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Shape 1"/>
          <p:cNvSpPr txBox="1"/>
          <p:nvPr/>
        </p:nvSpPr>
        <p:spPr>
          <a:xfrm>
            <a:off x="457200" y="274680"/>
            <a:ext cx="8229240" cy="1142640"/>
          </a:xfrm>
          <a:prstGeom prst="rect">
            <a:avLst/>
          </a:prstGeom>
          <a:noFill/>
          <a:ln>
            <a:noFill/>
          </a:ln>
        </p:spPr>
        <p:txBody>
          <a:bodyPr anchor="ctr"/>
          <a:lstStyle/>
          <a:p>
            <a:pPr algn="ctr">
              <a:lnSpc>
                <a:spcPct val="100000"/>
              </a:lnSpc>
            </a:pPr>
            <a:r>
              <a:rPr lang="en-US" sz="4400" strike="noStrike">
                <a:solidFill>
                  <a:srgbClr val="FF0000"/>
                </a:solidFill>
                <a:latin typeface="Arial"/>
                <a:ea typeface="ＭＳ Ｐゴシック"/>
              </a:rPr>
              <a:t>Radiative forcing, climate sensitivity and feedbacks</a:t>
            </a:r>
            <a:endParaRPr/>
          </a:p>
        </p:txBody>
      </p:sp>
      <p:pic>
        <p:nvPicPr>
          <p:cNvPr id="123" name="Picture 2"/>
          <p:cNvPicPr/>
          <p:nvPr/>
        </p:nvPicPr>
        <p:blipFill>
          <a:blip r:embed="rId3"/>
          <a:srcRect l="5999" t="21654" r="2022" b="21654"/>
          <a:stretch/>
        </p:blipFill>
        <p:spPr>
          <a:xfrm>
            <a:off x="385920" y="1981080"/>
            <a:ext cx="8311680" cy="4095360"/>
          </a:xfrm>
          <a:prstGeom prst="rect">
            <a:avLst/>
          </a:prstGeom>
          <a:ln w="9360">
            <a:solidFill>
              <a:srgbClr val="000000"/>
            </a:solidFill>
            <a:miter/>
          </a:ln>
        </p:spPr>
      </p:pic>
    </p:spTree>
    <p:extLst>
      <p:ext uri="{BB962C8B-B14F-4D97-AF65-F5344CB8AC3E}">
        <p14:creationId xmlns:p14="http://schemas.microsoft.com/office/powerpoint/2010/main" val="88789058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CustomShape 1"/>
          <p:cNvSpPr/>
          <p:nvPr/>
        </p:nvSpPr>
        <p:spPr>
          <a:xfrm>
            <a:off x="1554480" y="1828800"/>
            <a:ext cx="2635560" cy="345960"/>
          </a:xfrm>
          <a:prstGeom prst="rect">
            <a:avLst/>
          </a:prstGeom>
          <a:noFill/>
          <a:ln>
            <a:noFill/>
          </a:ln>
        </p:spPr>
        <p:style>
          <a:lnRef idx="0">
            <a:scrgbClr r="0" g="0" b="0"/>
          </a:lnRef>
          <a:fillRef idx="0">
            <a:scrgbClr r="0" g="0" b="0"/>
          </a:fillRef>
          <a:effectRef idx="0">
            <a:scrgbClr r="0" g="0" b="0"/>
          </a:effectRef>
          <a:fontRef idx="minor"/>
        </p:style>
      </p:sp>
      <p:sp>
        <p:nvSpPr>
          <p:cNvPr id="156" name="TextShape 2"/>
          <p:cNvSpPr txBox="1"/>
          <p:nvPr/>
        </p:nvSpPr>
        <p:spPr>
          <a:xfrm>
            <a:off x="457200" y="273600"/>
            <a:ext cx="8229240" cy="1144800"/>
          </a:xfrm>
          <a:prstGeom prst="rect">
            <a:avLst/>
          </a:prstGeom>
          <a:noFill/>
          <a:ln>
            <a:noFill/>
          </a:ln>
        </p:spPr>
        <p:txBody>
          <a:bodyPr lIns="0" tIns="0" rIns="0" bIns="0" anchor="ctr"/>
          <a:lstStyle/>
          <a:p>
            <a:pPr algn="ctr"/>
            <a:r>
              <a:rPr lang="en-US" sz="4400" spc="-1" dirty="0">
                <a:latin typeface="Arial"/>
              </a:rPr>
              <a:t>Radiative Forcing</a:t>
            </a:r>
            <a:endParaRPr dirty="0"/>
          </a:p>
        </p:txBody>
      </p:sp>
      <p:sp>
        <p:nvSpPr>
          <p:cNvPr id="4" name="Rectangle 3"/>
          <p:cNvSpPr/>
          <p:nvPr/>
        </p:nvSpPr>
        <p:spPr>
          <a:xfrm>
            <a:off x="457200" y="1416562"/>
            <a:ext cx="8180962" cy="5416868"/>
          </a:xfrm>
          <a:prstGeom prst="rect">
            <a:avLst/>
          </a:prstGeom>
        </p:spPr>
        <p:txBody>
          <a:bodyPr wrap="square">
            <a:spAutoFit/>
          </a:bodyPr>
          <a:lstStyle/>
          <a:p>
            <a:pPr marL="393750" indent="-285750">
              <a:buClr>
                <a:schemeClr val="tx1"/>
              </a:buClr>
              <a:buSzPct val="100000"/>
              <a:buFont typeface="Wingdings" panose="05000000000000000000" pitchFamily="2" charset="2"/>
              <a:buChar char="§"/>
            </a:pPr>
            <a:r>
              <a:rPr lang="en-US" sz="2400" dirty="0"/>
              <a:t>The purpose of defining ‘radiative forcing’ for climate change studies is:</a:t>
            </a:r>
          </a:p>
          <a:p>
            <a:pPr marL="393750" indent="-285750">
              <a:buClr>
                <a:schemeClr val="tx1"/>
              </a:buClr>
              <a:buSzPct val="100000"/>
              <a:buFont typeface="Wingdings" panose="05000000000000000000" pitchFamily="2" charset="2"/>
              <a:buChar char="§"/>
            </a:pPr>
            <a:endParaRPr lang="en-US" sz="2400" dirty="0"/>
          </a:p>
          <a:p>
            <a:pPr marL="850950" lvl="1" indent="-285750">
              <a:buClr>
                <a:schemeClr val="tx1"/>
              </a:buClr>
              <a:buSzPct val="100000"/>
              <a:buFont typeface="Wingdings" panose="05000000000000000000" pitchFamily="2" charset="2"/>
              <a:buChar char="§"/>
            </a:pPr>
            <a:r>
              <a:rPr lang="en-US" sz="2400" dirty="0"/>
              <a:t>To give us a quantitative measure how strong a specific forcing perturbs the climate system</a:t>
            </a:r>
          </a:p>
          <a:p>
            <a:pPr marL="393750" indent="-285750">
              <a:buClr>
                <a:schemeClr val="tx1"/>
              </a:buClr>
              <a:buSzPct val="100000"/>
              <a:buFont typeface="Wingdings" panose="05000000000000000000" pitchFamily="2" charset="2"/>
              <a:buChar char="§"/>
            </a:pPr>
            <a:endParaRPr lang="en-US" sz="2400" dirty="0"/>
          </a:p>
          <a:p>
            <a:pPr marL="850950" lvl="1" indent="-285750">
              <a:buClr>
                <a:schemeClr val="tx1"/>
              </a:buClr>
              <a:buSzPct val="100000"/>
              <a:buFont typeface="Wingdings" panose="05000000000000000000" pitchFamily="2" charset="2"/>
              <a:buChar char="§"/>
            </a:pPr>
            <a:r>
              <a:rPr lang="en-US" sz="2400" dirty="0"/>
              <a:t>This makes effects from aerosols comparable with CO2 forcing, for example.</a:t>
            </a:r>
          </a:p>
          <a:p>
            <a:pPr marL="393750" indent="-285750">
              <a:buClr>
                <a:schemeClr val="tx1"/>
              </a:buClr>
              <a:buSzPct val="100000"/>
              <a:buFont typeface="Wingdings" panose="05000000000000000000" pitchFamily="2" charset="2"/>
              <a:buChar char="§"/>
            </a:pPr>
            <a:endParaRPr lang="en-US" sz="2400" dirty="0"/>
          </a:p>
          <a:p>
            <a:pPr marL="850950" lvl="1" indent="-285750">
              <a:buClr>
                <a:schemeClr val="tx1"/>
              </a:buClr>
              <a:buSzPct val="100000"/>
              <a:buFont typeface="Wingdings" panose="05000000000000000000" pitchFamily="2" charset="2"/>
              <a:buChar char="§"/>
            </a:pPr>
            <a:r>
              <a:rPr lang="en-US" sz="2400" dirty="0"/>
              <a:t>Studies have shown that individual forcing factors applied at the same time behave additive for radiative </a:t>
            </a:r>
            <a:r>
              <a:rPr lang="en-US" sz="2400" dirty="0" smtClean="0"/>
              <a:t>forcing. </a:t>
            </a:r>
            <a:br>
              <a:rPr lang="en-US" sz="2400" dirty="0" smtClean="0"/>
            </a:br>
            <a:r>
              <a:rPr lang="en-US" sz="2000" dirty="0" smtClean="0"/>
              <a:t>(That </a:t>
            </a:r>
            <a:r>
              <a:rPr lang="en-US" sz="2000" dirty="0" smtClean="0"/>
              <a:t>means: </a:t>
            </a:r>
            <a:r>
              <a:rPr lang="en-US" sz="2000" dirty="0" smtClean="0"/>
              <a:t>if we know the radiative forcing CO2 and methane then we know the combined radiative forcing, too)</a:t>
            </a:r>
            <a:endParaRPr lang="en-US" sz="2000" dirty="0"/>
          </a:p>
          <a:p>
            <a:pPr marL="393750" indent="-285750">
              <a:buClr>
                <a:schemeClr val="tx1"/>
              </a:buClr>
              <a:buSzPct val="100000"/>
              <a:buFont typeface="Wingdings" panose="05000000000000000000" pitchFamily="2" charset="2"/>
              <a:buChar cha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5586" y="1668995"/>
            <a:ext cx="7513503" cy="34318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5" name="CustomShape 1"/>
          <p:cNvSpPr/>
          <p:nvPr/>
        </p:nvSpPr>
        <p:spPr>
          <a:xfrm>
            <a:off x="1554480" y="1828799"/>
            <a:ext cx="2635560" cy="665237"/>
          </a:xfrm>
          <a:prstGeom prst="rect">
            <a:avLst/>
          </a:prstGeom>
          <a:noFill/>
          <a:ln>
            <a:noFill/>
          </a:ln>
        </p:spPr>
        <p:style>
          <a:lnRef idx="0">
            <a:scrgbClr r="0" g="0" b="0"/>
          </a:lnRef>
          <a:fillRef idx="0">
            <a:scrgbClr r="0" g="0" b="0"/>
          </a:fillRef>
          <a:effectRef idx="0">
            <a:scrgbClr r="0" g="0" b="0"/>
          </a:effectRef>
          <a:fontRef idx="minor"/>
        </p:style>
      </p:sp>
      <p:sp>
        <p:nvSpPr>
          <p:cNvPr id="156" name="TextShape 2"/>
          <p:cNvSpPr txBox="1"/>
          <p:nvPr/>
        </p:nvSpPr>
        <p:spPr>
          <a:xfrm>
            <a:off x="457200" y="273600"/>
            <a:ext cx="8229240" cy="1144800"/>
          </a:xfrm>
          <a:prstGeom prst="rect">
            <a:avLst/>
          </a:prstGeom>
          <a:noFill/>
          <a:ln>
            <a:noFill/>
          </a:ln>
        </p:spPr>
        <p:txBody>
          <a:bodyPr lIns="0" tIns="0" rIns="0" bIns="0" anchor="ctr"/>
          <a:lstStyle/>
          <a:p>
            <a:pPr algn="ctr"/>
            <a:r>
              <a:rPr lang="en-US" sz="4400" spc="-1" dirty="0">
                <a:latin typeface="Arial"/>
              </a:rPr>
              <a:t>Radiative Forcing</a:t>
            </a:r>
            <a:endParaRPr dirty="0"/>
          </a:p>
        </p:txBody>
      </p:sp>
      <p:sp>
        <p:nvSpPr>
          <p:cNvPr id="4" name="Rectangle 3"/>
          <p:cNvSpPr/>
          <p:nvPr/>
        </p:nvSpPr>
        <p:spPr>
          <a:xfrm>
            <a:off x="457200" y="1416562"/>
            <a:ext cx="8180962" cy="5170646"/>
          </a:xfrm>
          <a:prstGeom prst="rect">
            <a:avLst/>
          </a:prstGeom>
        </p:spPr>
        <p:txBody>
          <a:bodyPr wrap="square">
            <a:spAutoFit/>
          </a:bodyPr>
          <a:lstStyle/>
          <a:p>
            <a:pPr marL="393750" indent="-285750">
              <a:buClr>
                <a:schemeClr val="tx1"/>
              </a:buClr>
              <a:buSzPct val="100000"/>
              <a:buFont typeface="Wingdings" panose="05000000000000000000" pitchFamily="2" charset="2"/>
              <a:buChar char="§"/>
            </a:pPr>
            <a:endParaRPr lang="en-US" dirty="0"/>
          </a:p>
          <a:p>
            <a:pPr marL="850950" lvl="1" indent="-285750">
              <a:buClr>
                <a:schemeClr val="tx1"/>
              </a:buClr>
              <a:buSzPct val="100000"/>
              <a:buFont typeface="Wingdings" panose="05000000000000000000" pitchFamily="2" charset="2"/>
              <a:buChar char="§"/>
            </a:pPr>
            <a:r>
              <a:rPr lang="en-US" sz="2400" dirty="0" smtClean="0"/>
              <a:t>For the definition of RF: </a:t>
            </a:r>
            <a:r>
              <a:rPr lang="en-US" sz="2400" dirty="0" smtClean="0"/>
              <a:t/>
            </a:r>
            <a:br>
              <a:rPr lang="en-US" sz="2400" dirty="0" smtClean="0"/>
            </a:br>
            <a:endParaRPr lang="en-US" sz="2400" dirty="0" smtClean="0"/>
          </a:p>
          <a:p>
            <a:pPr marL="1308150" lvl="2" indent="-285750">
              <a:buClr>
                <a:schemeClr val="tx1"/>
              </a:buClr>
              <a:buSzPct val="100000"/>
              <a:buFont typeface="Wingdings" panose="05000000000000000000" pitchFamily="2" charset="2"/>
              <a:buChar char="§"/>
            </a:pPr>
            <a:r>
              <a:rPr lang="en-US" sz="2400" dirty="0" smtClean="0"/>
              <a:t>The </a:t>
            </a:r>
            <a:r>
              <a:rPr lang="en-US" sz="2400" dirty="0"/>
              <a:t>climate system is in an equilibrium </a:t>
            </a:r>
            <a:r>
              <a:rPr lang="en-US" sz="2400" dirty="0" smtClean="0"/>
              <a:t/>
            </a:r>
            <a:br>
              <a:rPr lang="en-US" sz="2400" dirty="0" smtClean="0"/>
            </a:br>
            <a:r>
              <a:rPr lang="en-US" sz="2400" dirty="0" smtClean="0"/>
              <a:t>(</a:t>
            </a:r>
            <a:r>
              <a:rPr lang="en-US" sz="2400" dirty="0"/>
              <a:t>incoming equals outgoing </a:t>
            </a:r>
            <a:r>
              <a:rPr lang="en-US" sz="2400" dirty="0" smtClean="0"/>
              <a:t>radiation</a:t>
            </a:r>
            <a:r>
              <a:rPr lang="en-US" sz="2400" dirty="0" smtClean="0"/>
              <a:t>)</a:t>
            </a:r>
            <a:br>
              <a:rPr lang="en-US" sz="2400" dirty="0" smtClean="0"/>
            </a:br>
            <a:endParaRPr lang="en-US" sz="2400" dirty="0" smtClean="0"/>
          </a:p>
          <a:p>
            <a:pPr marL="1308150" lvl="2" indent="-285750">
              <a:buClr>
                <a:schemeClr val="tx1"/>
              </a:buClr>
              <a:buSzPct val="100000"/>
              <a:buFont typeface="Wingdings" panose="05000000000000000000" pitchFamily="2" charset="2"/>
              <a:buChar char="§"/>
            </a:pPr>
            <a:r>
              <a:rPr lang="en-US" sz="2400" dirty="0" smtClean="0"/>
              <a:t>In </a:t>
            </a:r>
            <a:r>
              <a:rPr lang="en-US" sz="2400" dirty="0"/>
              <a:t>such a state the forcing is applied </a:t>
            </a:r>
            <a:r>
              <a:rPr lang="en-US" sz="2400" dirty="0" smtClean="0"/>
              <a:t>(most definitions use </a:t>
            </a:r>
            <a:r>
              <a:rPr lang="en-US" sz="2400" dirty="0" smtClean="0"/>
              <a:t>a </a:t>
            </a:r>
            <a:r>
              <a:rPr lang="en-US" sz="2400" dirty="0" smtClean="0"/>
              <a:t>constant forcing</a:t>
            </a:r>
            <a:r>
              <a:rPr lang="en-US" sz="2400" dirty="0" smtClean="0"/>
              <a:t>) and the imbalance in the radiative fluxes is calculated.</a:t>
            </a:r>
          </a:p>
          <a:p>
            <a:pPr marL="1308150" lvl="2" indent="-285750">
              <a:buClr>
                <a:schemeClr val="tx1"/>
              </a:buClr>
              <a:buSzPct val="100000"/>
              <a:buFont typeface="Wingdings" panose="05000000000000000000" pitchFamily="2" charset="2"/>
              <a:buChar char="§"/>
            </a:pPr>
            <a:r>
              <a:rPr lang="en-US" sz="2400" dirty="0" smtClean="0"/>
              <a:t>Units are watts per square meter (W/m^2)</a:t>
            </a:r>
            <a:r>
              <a:rPr lang="en-US" sz="2400" dirty="0" smtClean="0"/>
              <a:t/>
            </a:r>
            <a:br>
              <a:rPr lang="en-US" sz="2400" dirty="0" smtClean="0"/>
            </a:br>
            <a:endParaRPr lang="en-US" sz="2400" dirty="0"/>
          </a:p>
          <a:p>
            <a:pPr marL="850950" lvl="1" indent="-285750">
              <a:buClr>
                <a:schemeClr val="tx1"/>
              </a:buClr>
              <a:buSzPct val="100000"/>
              <a:buFont typeface="Wingdings" panose="05000000000000000000" pitchFamily="2" charset="2"/>
              <a:buChar char="§"/>
            </a:pPr>
            <a:r>
              <a:rPr lang="en-US" sz="2400" dirty="0"/>
              <a:t>As we will see from there on it depends on the exact definition how the </a:t>
            </a:r>
            <a:r>
              <a:rPr lang="en-US" sz="2400" dirty="0" smtClean="0"/>
              <a:t>induced </a:t>
            </a:r>
            <a:r>
              <a:rPr lang="en-US" sz="2400" dirty="0"/>
              <a:t>change in the energy imbalance is measured.</a:t>
            </a:r>
          </a:p>
        </p:txBody>
      </p:sp>
    </p:spTree>
    <p:extLst>
      <p:ext uri="{BB962C8B-B14F-4D97-AF65-F5344CB8AC3E}">
        <p14:creationId xmlns:p14="http://schemas.microsoft.com/office/powerpoint/2010/main" val="3508891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CustomShape 1"/>
          <p:cNvSpPr/>
          <p:nvPr/>
        </p:nvSpPr>
        <p:spPr>
          <a:xfrm>
            <a:off x="1554480" y="1828800"/>
            <a:ext cx="2635560" cy="345960"/>
          </a:xfrm>
          <a:prstGeom prst="rect">
            <a:avLst/>
          </a:prstGeom>
          <a:noFill/>
          <a:ln>
            <a:noFill/>
          </a:ln>
        </p:spPr>
        <p:style>
          <a:lnRef idx="0">
            <a:scrgbClr r="0" g="0" b="0"/>
          </a:lnRef>
          <a:fillRef idx="0">
            <a:scrgbClr r="0" g="0" b="0"/>
          </a:fillRef>
          <a:effectRef idx="0">
            <a:scrgbClr r="0" g="0" b="0"/>
          </a:effectRef>
          <a:fontRef idx="minor"/>
        </p:style>
      </p:sp>
      <p:sp>
        <p:nvSpPr>
          <p:cNvPr id="156" name="TextShape 2"/>
          <p:cNvSpPr txBox="1"/>
          <p:nvPr/>
        </p:nvSpPr>
        <p:spPr>
          <a:xfrm>
            <a:off x="457200" y="273600"/>
            <a:ext cx="8229240" cy="1144800"/>
          </a:xfrm>
          <a:prstGeom prst="rect">
            <a:avLst/>
          </a:prstGeom>
          <a:noFill/>
          <a:ln>
            <a:noFill/>
          </a:ln>
        </p:spPr>
        <p:txBody>
          <a:bodyPr lIns="0" tIns="0" rIns="0" bIns="0" anchor="ctr"/>
          <a:lstStyle/>
          <a:p>
            <a:pPr algn="ctr"/>
            <a:r>
              <a:rPr lang="en-US" sz="4400" spc="-1">
                <a:latin typeface="Arial"/>
              </a:rPr>
              <a:t>Radiative Forcing</a:t>
            </a:r>
            <a:endParaRPr/>
          </a:p>
        </p:txBody>
      </p:sp>
      <p:sp>
        <p:nvSpPr>
          <p:cNvPr id="157" name="TextShape 3"/>
          <p:cNvSpPr txBox="1"/>
          <p:nvPr/>
        </p:nvSpPr>
        <p:spPr>
          <a:xfrm>
            <a:off x="457200" y="1604520"/>
            <a:ext cx="8229240" cy="3977280"/>
          </a:xfrm>
          <a:prstGeom prst="rect">
            <a:avLst/>
          </a:prstGeom>
          <a:noFill/>
          <a:ln>
            <a:noFill/>
          </a:ln>
        </p:spPr>
        <p:txBody>
          <a:bodyPr lIns="0" tIns="0" rIns="0" bIns="0"/>
          <a:lstStyle/>
          <a:p>
            <a:pPr marL="432000" indent="-324000">
              <a:buClr>
                <a:srgbClr val="FFFFFF"/>
              </a:buClr>
              <a:buSzPct val="45000"/>
              <a:buFont typeface="StarSymbol"/>
              <a:buChar char=""/>
            </a:pPr>
            <a:r>
              <a:rPr lang="en-US" sz="3200" spc="-1" dirty="0">
                <a:latin typeface="Arial"/>
              </a:rPr>
              <a:t>Change in the net balance of incoming and outgoing radiation </a:t>
            </a:r>
            <a:r>
              <a:rPr lang="en-US" sz="3200" b="1" spc="-1" dirty="0">
                <a:solidFill>
                  <a:srgbClr val="FF3333"/>
                </a:solidFill>
                <a:latin typeface="Arial"/>
              </a:rPr>
              <a:t>at the</a:t>
            </a:r>
            <a:r>
              <a:rPr lang="en-US" sz="3200" spc="-1" dirty="0">
                <a:latin typeface="Arial"/>
              </a:rPr>
              <a:t> </a:t>
            </a:r>
            <a:r>
              <a:rPr lang="en-US" sz="3200" b="1" spc="-1" dirty="0" smtClean="0">
                <a:solidFill>
                  <a:srgbClr val="FF3333"/>
                </a:solidFill>
                <a:latin typeface="Arial"/>
              </a:rPr>
              <a:t>tropopause</a:t>
            </a:r>
          </a:p>
        </p:txBody>
      </p:sp>
    </p:spTree>
    <p:extLst>
      <p:ext uri="{BB962C8B-B14F-4D97-AF65-F5344CB8AC3E}">
        <p14:creationId xmlns:p14="http://schemas.microsoft.com/office/powerpoint/2010/main" val="3049594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CustomShape 1"/>
          <p:cNvSpPr/>
          <p:nvPr/>
        </p:nvSpPr>
        <p:spPr>
          <a:xfrm>
            <a:off x="1554480" y="1828800"/>
            <a:ext cx="2635560" cy="345960"/>
          </a:xfrm>
          <a:prstGeom prst="rect">
            <a:avLst/>
          </a:prstGeom>
          <a:noFill/>
          <a:ln>
            <a:noFill/>
          </a:ln>
        </p:spPr>
        <p:style>
          <a:lnRef idx="0">
            <a:scrgbClr r="0" g="0" b="0"/>
          </a:lnRef>
          <a:fillRef idx="0">
            <a:scrgbClr r="0" g="0" b="0"/>
          </a:fillRef>
          <a:effectRef idx="0">
            <a:scrgbClr r="0" g="0" b="0"/>
          </a:effectRef>
          <a:fontRef idx="minor"/>
        </p:style>
      </p:sp>
      <p:sp>
        <p:nvSpPr>
          <p:cNvPr id="159" name="TextShape 2"/>
          <p:cNvSpPr txBox="1"/>
          <p:nvPr/>
        </p:nvSpPr>
        <p:spPr>
          <a:xfrm>
            <a:off x="457200" y="273600"/>
            <a:ext cx="8229240" cy="1144800"/>
          </a:xfrm>
          <a:prstGeom prst="rect">
            <a:avLst/>
          </a:prstGeom>
          <a:noFill/>
          <a:ln>
            <a:noFill/>
          </a:ln>
        </p:spPr>
        <p:txBody>
          <a:bodyPr lIns="0" tIns="0" rIns="0" bIns="0" anchor="ctr"/>
          <a:lstStyle/>
          <a:p>
            <a:pPr algn="ctr"/>
            <a:r>
              <a:rPr lang="en-US" sz="4400" spc="-1">
                <a:latin typeface="Arial"/>
              </a:rPr>
              <a:t>Radiative Forcing</a:t>
            </a:r>
            <a:endParaRPr/>
          </a:p>
        </p:txBody>
      </p:sp>
      <p:sp>
        <p:nvSpPr>
          <p:cNvPr id="160" name="TextShape 3"/>
          <p:cNvSpPr txBox="1"/>
          <p:nvPr/>
        </p:nvSpPr>
        <p:spPr>
          <a:xfrm>
            <a:off x="457200" y="1604520"/>
            <a:ext cx="8229240" cy="3977280"/>
          </a:xfrm>
          <a:prstGeom prst="rect">
            <a:avLst/>
          </a:prstGeom>
          <a:noFill/>
          <a:ln>
            <a:noFill/>
          </a:ln>
        </p:spPr>
        <p:txBody>
          <a:bodyPr lIns="0" tIns="0" rIns="0" bIns="0"/>
          <a:lstStyle/>
          <a:p>
            <a:pPr marL="432000" indent="-324000">
              <a:buClr>
                <a:srgbClr val="FFFFFF"/>
              </a:buClr>
              <a:buSzPct val="45000"/>
              <a:buFont typeface="StarSymbol"/>
              <a:buChar char=""/>
            </a:pPr>
            <a:r>
              <a:rPr lang="en-US" sz="3200" spc="-1">
                <a:latin typeface="Arial"/>
              </a:rPr>
              <a:t>Change in the net balance of incoming and outgoing radiation </a:t>
            </a:r>
            <a:r>
              <a:rPr lang="en-US" sz="3200" b="1" spc="-1">
                <a:solidFill>
                  <a:srgbClr val="FF3333"/>
                </a:solidFill>
                <a:latin typeface="Arial"/>
              </a:rPr>
              <a:t>at the tropopause</a:t>
            </a:r>
            <a:endParaRPr/>
          </a:p>
          <a:p>
            <a:pPr marL="432000" indent="-324000">
              <a:buClr>
                <a:srgbClr val="FFFFFF"/>
              </a:buClr>
              <a:buSzPct val="45000"/>
              <a:buFont typeface="StarSymbol"/>
              <a:buChar char=""/>
            </a:pPr>
            <a:r>
              <a:rPr lang="en-US" sz="3200" spc="-1">
                <a:solidFill>
                  <a:srgbClr val="000000"/>
                </a:solidFill>
                <a:latin typeface="Arial"/>
              </a:rPr>
              <a:t>after the </a:t>
            </a:r>
            <a:r>
              <a:rPr lang="en-US" sz="3200" b="1" spc="-1">
                <a:solidFill>
                  <a:srgbClr val="FF3333"/>
                </a:solidFill>
                <a:latin typeface="Arial"/>
              </a:rPr>
              <a:t>stratosphere was allowed to adjust to the initial radiative perturbation</a:t>
            </a:r>
            <a:endParaRPr/>
          </a:p>
          <a:p>
            <a:pPr marL="432000" indent="-324000">
              <a:buClr>
                <a:srgbClr val="FFFFFF"/>
              </a:buClr>
              <a:buSzPct val="45000"/>
              <a:buFont typeface="StarSymbol"/>
              <a:buChar char=""/>
            </a:pPr>
            <a:r>
              <a:rPr lang="en-US" sz="3200" spc="-1">
                <a:latin typeface="Arial"/>
              </a:rPr>
              <a:t> </a:t>
            </a: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CustomShape 1"/>
          <p:cNvSpPr/>
          <p:nvPr/>
        </p:nvSpPr>
        <p:spPr>
          <a:xfrm>
            <a:off x="1554480" y="1828800"/>
            <a:ext cx="2635560" cy="345960"/>
          </a:xfrm>
          <a:prstGeom prst="rect">
            <a:avLst/>
          </a:prstGeom>
          <a:noFill/>
          <a:ln>
            <a:noFill/>
          </a:ln>
        </p:spPr>
        <p:style>
          <a:lnRef idx="0">
            <a:scrgbClr r="0" g="0" b="0"/>
          </a:lnRef>
          <a:fillRef idx="0">
            <a:scrgbClr r="0" g="0" b="0"/>
          </a:fillRef>
          <a:effectRef idx="0">
            <a:scrgbClr r="0" g="0" b="0"/>
          </a:effectRef>
          <a:fontRef idx="minor"/>
        </p:style>
      </p:sp>
      <p:sp>
        <p:nvSpPr>
          <p:cNvPr id="162" name="TextShape 2"/>
          <p:cNvSpPr txBox="1"/>
          <p:nvPr/>
        </p:nvSpPr>
        <p:spPr>
          <a:xfrm>
            <a:off x="457200" y="273600"/>
            <a:ext cx="8229240" cy="1144800"/>
          </a:xfrm>
          <a:prstGeom prst="rect">
            <a:avLst/>
          </a:prstGeom>
          <a:noFill/>
          <a:ln>
            <a:noFill/>
          </a:ln>
        </p:spPr>
        <p:txBody>
          <a:bodyPr lIns="0" tIns="0" rIns="0" bIns="0" anchor="ctr"/>
          <a:lstStyle/>
          <a:p>
            <a:pPr algn="ctr"/>
            <a:r>
              <a:rPr lang="en-US" sz="4400" spc="-1">
                <a:latin typeface="Arial"/>
              </a:rPr>
              <a:t>Radiative Forcing</a:t>
            </a:r>
            <a:endParaRPr/>
          </a:p>
        </p:txBody>
      </p:sp>
      <p:sp>
        <p:nvSpPr>
          <p:cNvPr id="163" name="TextShape 3"/>
          <p:cNvSpPr txBox="1"/>
          <p:nvPr/>
        </p:nvSpPr>
        <p:spPr>
          <a:xfrm>
            <a:off x="457200" y="1604520"/>
            <a:ext cx="8229240" cy="3977280"/>
          </a:xfrm>
          <a:prstGeom prst="rect">
            <a:avLst/>
          </a:prstGeom>
          <a:noFill/>
          <a:ln>
            <a:noFill/>
          </a:ln>
        </p:spPr>
        <p:txBody>
          <a:bodyPr lIns="0" tIns="0" rIns="0" bIns="0"/>
          <a:lstStyle/>
          <a:p>
            <a:pPr marL="432000" indent="-324000">
              <a:buClr>
                <a:srgbClr val="FFFFFF"/>
              </a:buClr>
              <a:buSzPct val="45000"/>
              <a:buFont typeface="StarSymbol"/>
              <a:buChar char=""/>
            </a:pPr>
            <a:r>
              <a:rPr lang="en-US" sz="3200" spc="-1">
                <a:latin typeface="Arial"/>
              </a:rPr>
              <a:t>Change in the net balance of incoming and outgoing radiation </a:t>
            </a:r>
            <a:r>
              <a:rPr lang="en-US" sz="3200" b="1" spc="-1">
                <a:solidFill>
                  <a:srgbClr val="FF3333"/>
                </a:solidFill>
                <a:latin typeface="Arial"/>
              </a:rPr>
              <a:t>at the tropopause</a:t>
            </a:r>
            <a:endParaRPr/>
          </a:p>
          <a:p>
            <a:pPr marL="432000" indent="-324000">
              <a:buClr>
                <a:srgbClr val="FFFFFF"/>
              </a:buClr>
              <a:buSzPct val="45000"/>
              <a:buFont typeface="StarSymbol"/>
              <a:buChar char=""/>
            </a:pPr>
            <a:r>
              <a:rPr lang="en-US" sz="3200" spc="-1">
                <a:solidFill>
                  <a:srgbClr val="000000"/>
                </a:solidFill>
                <a:latin typeface="Arial"/>
              </a:rPr>
              <a:t>after the </a:t>
            </a:r>
            <a:r>
              <a:rPr lang="en-US" sz="3200" b="1" spc="-1">
                <a:solidFill>
                  <a:srgbClr val="FF3333"/>
                </a:solidFill>
                <a:latin typeface="Arial"/>
              </a:rPr>
              <a:t>stratosphere was allowed to adjust to the initial radiative perturbation</a:t>
            </a:r>
            <a:endParaRPr/>
          </a:p>
          <a:p>
            <a:pPr marL="432000" indent="-324000">
              <a:buClr>
                <a:srgbClr val="FFFFFF"/>
              </a:buClr>
              <a:buSzPct val="45000"/>
              <a:buFont typeface="StarSymbol"/>
              <a:buChar char=""/>
            </a:pPr>
            <a:r>
              <a:rPr lang="en-US" sz="3200" b="1" spc="-1">
                <a:solidFill>
                  <a:srgbClr val="FF3333"/>
                </a:solidFill>
                <a:latin typeface="Arial"/>
              </a:rPr>
              <a:t>Surface and troposphere, however,  have not responded yet </a:t>
            </a:r>
            <a:r>
              <a:rPr lang="en-US" sz="3200" spc="-1">
                <a:solidFill>
                  <a:srgbClr val="000000"/>
                </a:solidFill>
                <a:latin typeface="Arial"/>
              </a:rPr>
              <a:t>(same as before the perturbation was introduced)</a:t>
            </a:r>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Picture 163"/>
          <p:cNvPicPr/>
          <p:nvPr/>
        </p:nvPicPr>
        <p:blipFill>
          <a:blip r:embed="rId3"/>
          <a:stretch/>
        </p:blipFill>
        <p:spPr>
          <a:xfrm>
            <a:off x="24840" y="574560"/>
            <a:ext cx="9143640" cy="5725440"/>
          </a:xfrm>
          <a:prstGeom prst="rect">
            <a:avLst/>
          </a:prstGeom>
          <a:ln>
            <a:noFill/>
          </a:ln>
        </p:spPr>
      </p:pic>
      <p:sp>
        <p:nvSpPr>
          <p:cNvPr id="165" name="TextShape 1"/>
          <p:cNvSpPr txBox="1"/>
          <p:nvPr/>
        </p:nvSpPr>
        <p:spPr>
          <a:xfrm>
            <a:off x="457200" y="6492240"/>
            <a:ext cx="2161800" cy="346320"/>
          </a:xfrm>
          <a:prstGeom prst="rect">
            <a:avLst/>
          </a:prstGeom>
          <a:noFill/>
          <a:ln>
            <a:noFill/>
          </a:ln>
        </p:spPr>
        <p:txBody>
          <a:bodyPr lIns="90000" tIns="45000" rIns="90000" bIns="45000"/>
          <a:lstStyle/>
          <a:p>
            <a:r>
              <a:rPr lang="en-US" sz="1800" spc="-1">
                <a:latin typeface="Arial"/>
              </a:rPr>
              <a:t>Goosse, Chapter 4.</a:t>
            </a: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Picture 163"/>
          <p:cNvPicPr/>
          <p:nvPr/>
        </p:nvPicPr>
        <p:blipFill>
          <a:blip r:embed="rId3"/>
          <a:stretch/>
        </p:blipFill>
        <p:spPr>
          <a:xfrm>
            <a:off x="24840" y="574560"/>
            <a:ext cx="9143640" cy="5725440"/>
          </a:xfrm>
          <a:prstGeom prst="rect">
            <a:avLst/>
          </a:prstGeom>
          <a:ln>
            <a:noFill/>
          </a:ln>
        </p:spPr>
      </p:pic>
      <p:sp>
        <p:nvSpPr>
          <p:cNvPr id="165" name="TextShape 1"/>
          <p:cNvSpPr txBox="1"/>
          <p:nvPr/>
        </p:nvSpPr>
        <p:spPr>
          <a:xfrm>
            <a:off x="457200" y="6492240"/>
            <a:ext cx="2161800" cy="346320"/>
          </a:xfrm>
          <a:prstGeom prst="rect">
            <a:avLst/>
          </a:prstGeom>
          <a:noFill/>
          <a:ln>
            <a:noFill/>
          </a:ln>
        </p:spPr>
        <p:txBody>
          <a:bodyPr lIns="90000" tIns="45000" rIns="90000" bIns="45000"/>
          <a:lstStyle/>
          <a:p>
            <a:r>
              <a:rPr lang="en-US" sz="1800" spc="-1">
                <a:latin typeface="Arial"/>
              </a:rPr>
              <a:t>Goosse, Chapter 4.</a:t>
            </a:r>
            <a:endParaRPr/>
          </a:p>
        </p:txBody>
      </p:sp>
      <p:sp>
        <p:nvSpPr>
          <p:cNvPr id="4" name="TextBox 3"/>
          <p:cNvSpPr txBox="1"/>
          <p:nvPr/>
        </p:nvSpPr>
        <p:spPr>
          <a:xfrm>
            <a:off x="203200" y="4595627"/>
            <a:ext cx="3644900"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State at which we measure </a:t>
            </a:r>
          </a:p>
          <a:p>
            <a:r>
              <a:rPr lang="en-US" dirty="0"/>
              <a:t>r</a:t>
            </a:r>
            <a:r>
              <a:rPr lang="en-US" dirty="0" smtClean="0"/>
              <a:t>adiative </a:t>
            </a:r>
            <a:r>
              <a:rPr lang="en-US" dirty="0"/>
              <a:t>f</a:t>
            </a:r>
            <a:r>
              <a:rPr lang="en-US" dirty="0" smtClean="0"/>
              <a:t>orcing in climate models</a:t>
            </a:r>
          </a:p>
          <a:p>
            <a:r>
              <a:rPr lang="en-US" dirty="0" smtClean="0"/>
              <a:t>(special model experiments </a:t>
            </a:r>
          </a:p>
          <a:p>
            <a:r>
              <a:rPr lang="en-US" dirty="0" smtClean="0"/>
              <a:t>are designed for this purpose)</a:t>
            </a:r>
            <a:endParaRPr lang="en-US" dirty="0"/>
          </a:p>
        </p:txBody>
      </p:sp>
      <p:sp>
        <p:nvSpPr>
          <p:cNvPr id="3" name="Right Arrow 2"/>
          <p:cNvSpPr/>
          <p:nvPr/>
        </p:nvSpPr>
        <p:spPr>
          <a:xfrm rot="-2700000">
            <a:off x="3421464" y="3906044"/>
            <a:ext cx="1438589" cy="7684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7456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Shape 1"/>
          <p:cNvSpPr txBox="1"/>
          <p:nvPr/>
        </p:nvSpPr>
        <p:spPr>
          <a:xfrm>
            <a:off x="457200" y="221040"/>
            <a:ext cx="8229240" cy="1250280"/>
          </a:xfrm>
          <a:prstGeom prst="rect">
            <a:avLst/>
          </a:prstGeom>
          <a:noFill/>
          <a:ln>
            <a:noFill/>
          </a:ln>
        </p:spPr>
        <p:txBody>
          <a:bodyPr lIns="0" tIns="0" rIns="0" bIns="0" anchor="ctr"/>
          <a:lstStyle/>
          <a:p>
            <a:pPr algn="ctr"/>
            <a:r>
              <a:rPr lang="en-US" sz="4400" spc="-1" dirty="0">
                <a:latin typeface="Arial"/>
              </a:rPr>
              <a:t>How do we quantify radiative forcing?</a:t>
            </a:r>
            <a:endParaRPr dirty="0"/>
          </a:p>
        </p:txBody>
      </p:sp>
      <p:sp>
        <p:nvSpPr>
          <p:cNvPr id="167" name="TextShape 2"/>
          <p:cNvSpPr txBox="1"/>
          <p:nvPr/>
        </p:nvSpPr>
        <p:spPr>
          <a:xfrm>
            <a:off x="457200" y="1604520"/>
            <a:ext cx="8229240" cy="3977280"/>
          </a:xfrm>
          <a:prstGeom prst="rect">
            <a:avLst/>
          </a:prstGeom>
          <a:noFill/>
          <a:ln>
            <a:noFill/>
          </a:ln>
        </p:spPr>
        <p:txBody>
          <a:bodyPr lIns="0" tIns="0" rIns="0" bIns="0"/>
          <a:lstStyle/>
          <a:p>
            <a:pPr marL="997200" lvl="1" indent="-457200">
              <a:buClr>
                <a:schemeClr val="tx1"/>
              </a:buClr>
              <a:buSzPct val="75000"/>
              <a:buFont typeface="Wingdings" panose="05000000000000000000" pitchFamily="2" charset="2"/>
              <a:buChar char="§"/>
            </a:pPr>
            <a:r>
              <a:rPr lang="en-US" sz="2400" spc="-1" dirty="0"/>
              <a:t>Sophisticated radiative transfer </a:t>
            </a:r>
            <a:r>
              <a:rPr lang="en-US" sz="2400" spc="-1" dirty="0" smtClean="0"/>
              <a:t>models</a:t>
            </a:r>
          </a:p>
          <a:p>
            <a:pPr marL="540000" lvl="1">
              <a:buClr>
                <a:schemeClr val="tx1"/>
              </a:buClr>
              <a:buSzPct val="75000"/>
            </a:pPr>
            <a:endParaRPr lang="en-US" sz="2400" dirty="0"/>
          </a:p>
          <a:p>
            <a:pPr marL="1454400" lvl="2" indent="-457200">
              <a:buClr>
                <a:schemeClr val="tx1"/>
              </a:buClr>
              <a:buSzPct val="75000"/>
              <a:buFont typeface="Wingdings" panose="05000000000000000000" pitchFamily="2" charset="2"/>
              <a:buChar char="§"/>
            </a:pPr>
            <a:r>
              <a:rPr lang="en-US" sz="2400" spc="-1" dirty="0" smtClean="0">
                <a:latin typeface="Arial"/>
              </a:rPr>
              <a:t>1-dimensional </a:t>
            </a:r>
            <a:r>
              <a:rPr lang="en-US" sz="2400" spc="-1" dirty="0">
                <a:latin typeface="Arial"/>
              </a:rPr>
              <a:t>column models with detailed</a:t>
            </a:r>
            <a:endParaRPr sz="2400" dirty="0"/>
          </a:p>
          <a:p>
            <a:pPr marL="1454400" lvl="2" indent="-457200">
              <a:buClr>
                <a:schemeClr val="tx1"/>
              </a:buClr>
              <a:buSzPct val="75000"/>
              <a:buFont typeface="Wingdings" panose="05000000000000000000" pitchFamily="2" charset="2"/>
              <a:buChar char="§"/>
            </a:pPr>
            <a:r>
              <a:rPr lang="en-US" sz="2400" spc="-1" dirty="0">
                <a:latin typeface="Arial"/>
              </a:rPr>
              <a:t>line-by-line (or band) absorption for each gas / substance in the air </a:t>
            </a:r>
            <a:r>
              <a:rPr lang="en-US" sz="2400" spc="-1" dirty="0" smtClean="0">
                <a:latin typeface="Arial"/>
              </a:rPr>
              <a:t>column</a:t>
            </a:r>
          </a:p>
          <a:p>
            <a:pPr marL="997200" lvl="2">
              <a:buClr>
                <a:schemeClr val="tx1"/>
              </a:buClr>
              <a:buSzPct val="75000"/>
            </a:pPr>
            <a:endParaRPr lang="en-US" sz="2400" dirty="0"/>
          </a:p>
          <a:p>
            <a:pPr marL="997200" lvl="1" indent="-457200">
              <a:buClr>
                <a:schemeClr val="tx1"/>
              </a:buClr>
              <a:buSzPct val="75000"/>
              <a:buFont typeface="Wingdings" panose="05000000000000000000" pitchFamily="2" charset="2"/>
              <a:buChar char="§"/>
            </a:pPr>
            <a:r>
              <a:rPr lang="en-US" sz="2400" spc="-1" dirty="0" smtClean="0">
                <a:latin typeface="Arial"/>
              </a:rPr>
              <a:t>General </a:t>
            </a:r>
            <a:r>
              <a:rPr lang="en-US" sz="2400" spc="-1" dirty="0">
                <a:latin typeface="Arial"/>
              </a:rPr>
              <a:t>circulation models (GCMs</a:t>
            </a:r>
            <a:r>
              <a:rPr lang="en-US" sz="2400" spc="-1" dirty="0" smtClean="0">
                <a:latin typeface="Arial"/>
              </a:rPr>
              <a:t>)</a:t>
            </a:r>
          </a:p>
          <a:p>
            <a:pPr marL="540000" lvl="1">
              <a:buClr>
                <a:schemeClr val="tx1"/>
              </a:buClr>
              <a:buSzPct val="75000"/>
            </a:pPr>
            <a:endParaRPr lang="en-US" sz="2400" dirty="0"/>
          </a:p>
          <a:p>
            <a:pPr marL="1454400" lvl="2" indent="-457200">
              <a:buClr>
                <a:schemeClr val="tx1"/>
              </a:buClr>
              <a:buSzPct val="75000"/>
              <a:buFont typeface="Wingdings" panose="05000000000000000000" pitchFamily="2" charset="2"/>
              <a:buChar char="§"/>
            </a:pPr>
            <a:r>
              <a:rPr lang="en-US" sz="2400" spc="-1" dirty="0" smtClean="0">
                <a:latin typeface="Arial"/>
              </a:rPr>
              <a:t>State-of-the-art </a:t>
            </a:r>
            <a:r>
              <a:rPr lang="en-US" sz="2400" spc="-1" dirty="0">
                <a:latin typeface="Arial"/>
              </a:rPr>
              <a:t>climate models are run in 'specific modes': suppress changes in atmospheric and surface temperature changes, keep water vapor constant, </a:t>
            </a:r>
            <a:r>
              <a:rPr lang="en-US" sz="2400" spc="-1" dirty="0" smtClean="0">
                <a:latin typeface="Arial"/>
              </a:rPr>
              <a:t>etc</a:t>
            </a:r>
            <a:r>
              <a:rPr lang="en-US" sz="2400" spc="-1" dirty="0">
                <a:latin typeface="Arial"/>
              </a:rPr>
              <a:t>.</a:t>
            </a:r>
            <a:endParaRPr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Shape 1"/>
          <p:cNvSpPr txBox="1"/>
          <p:nvPr/>
        </p:nvSpPr>
        <p:spPr>
          <a:xfrm>
            <a:off x="457200" y="221040"/>
            <a:ext cx="8229240" cy="1250280"/>
          </a:xfrm>
          <a:prstGeom prst="rect">
            <a:avLst/>
          </a:prstGeom>
          <a:noFill/>
          <a:ln>
            <a:noFill/>
          </a:ln>
        </p:spPr>
        <p:txBody>
          <a:bodyPr lIns="0" tIns="0" rIns="0" bIns="0" anchor="ctr"/>
          <a:lstStyle/>
          <a:p>
            <a:pPr algn="ctr"/>
            <a:r>
              <a:rPr lang="en-US" sz="4400" spc="-1" dirty="0">
                <a:latin typeface="Arial"/>
              </a:rPr>
              <a:t>How do we quantify radiative forcing?</a:t>
            </a:r>
            <a:endParaRPr dirty="0"/>
          </a:p>
        </p:txBody>
      </p:sp>
      <p:sp>
        <p:nvSpPr>
          <p:cNvPr id="167" name="TextShape 2"/>
          <p:cNvSpPr txBox="1"/>
          <p:nvPr/>
        </p:nvSpPr>
        <p:spPr>
          <a:xfrm>
            <a:off x="457200" y="2166377"/>
            <a:ext cx="8229240" cy="3977280"/>
          </a:xfrm>
          <a:prstGeom prst="rect">
            <a:avLst/>
          </a:prstGeom>
          <a:noFill/>
          <a:ln>
            <a:noFill/>
          </a:ln>
        </p:spPr>
        <p:txBody>
          <a:bodyPr lIns="0" tIns="0" rIns="0" bIns="0"/>
          <a:lstStyle/>
          <a:p>
            <a:pPr marL="565200" indent="-457200">
              <a:buClr>
                <a:schemeClr val="tx1"/>
              </a:buClr>
              <a:buSzPct val="45000"/>
              <a:buFont typeface="Wingdings" panose="05000000000000000000" pitchFamily="2" charset="2"/>
              <a:buChar char="§"/>
            </a:pPr>
            <a:r>
              <a:rPr lang="en-US" sz="2400" spc="-1" dirty="0"/>
              <a:t>For the most important greenhouse gases</a:t>
            </a:r>
            <a:r>
              <a:rPr lang="en-US" sz="2400" spc="-1" dirty="0" smtClean="0"/>
              <a:t>:</a:t>
            </a:r>
            <a:br>
              <a:rPr lang="en-US" sz="2400" spc="-1" dirty="0" smtClean="0"/>
            </a:br>
            <a:endParaRPr lang="en-US" sz="2400" dirty="0"/>
          </a:p>
          <a:p>
            <a:pPr marL="997200" lvl="1" indent="-457200">
              <a:buClr>
                <a:schemeClr val="tx1"/>
              </a:buClr>
              <a:buSzPct val="75000"/>
              <a:buFont typeface="Wingdings" panose="05000000000000000000" pitchFamily="2" charset="2"/>
              <a:buChar char="§"/>
            </a:pPr>
            <a:r>
              <a:rPr lang="en-US" sz="2400" spc="-1" dirty="0"/>
              <a:t>Approximated equations have been </a:t>
            </a:r>
            <a:r>
              <a:rPr lang="en-US" sz="2400" spc="-1" dirty="0" smtClean="0"/>
              <a:t>derived</a:t>
            </a:r>
          </a:p>
          <a:p>
            <a:pPr marL="540000" lvl="1">
              <a:buClr>
                <a:schemeClr val="tx1"/>
              </a:buClr>
              <a:buSzPct val="75000"/>
            </a:pPr>
            <a:endParaRPr lang="en-US" sz="2400" dirty="0"/>
          </a:p>
          <a:p>
            <a:pPr marL="997200" lvl="1" indent="-457200">
              <a:buClr>
                <a:schemeClr val="tx1"/>
              </a:buClr>
              <a:buSzPct val="75000"/>
              <a:buFont typeface="Wingdings" panose="05000000000000000000" pitchFamily="2" charset="2"/>
              <a:buChar char="§"/>
            </a:pPr>
            <a:r>
              <a:rPr lang="en-US" sz="2400" spc="-1" dirty="0"/>
              <a:t>They describe the global mean radiative forcing </a:t>
            </a:r>
            <a:r>
              <a:rPr lang="en-US" sz="2400" spc="-1" dirty="0" smtClean="0"/>
              <a:t/>
            </a:r>
            <a:br>
              <a:rPr lang="en-US" sz="2400" spc="-1" dirty="0" smtClean="0"/>
            </a:br>
            <a:r>
              <a:rPr lang="en-US" sz="2400" spc="-1" dirty="0" smtClean="0"/>
              <a:t>for </a:t>
            </a:r>
            <a:r>
              <a:rPr lang="en-US" sz="2400" spc="-1" dirty="0"/>
              <a:t>a single forcing </a:t>
            </a:r>
            <a:r>
              <a:rPr lang="en-US" sz="2400" spc="-1" dirty="0" smtClean="0"/>
              <a:t>agent</a:t>
            </a:r>
            <a:r>
              <a:rPr lang="en-US" sz="2400" spc="-1" dirty="0" smtClean="0"/>
              <a:t/>
            </a:r>
            <a:br>
              <a:rPr lang="en-US" sz="2400" spc="-1" dirty="0" smtClean="0"/>
            </a:br>
            <a:endParaRPr lang="en-US" sz="2400" dirty="0"/>
          </a:p>
          <a:p>
            <a:pPr marL="540000" lvl="1">
              <a:buClr>
                <a:schemeClr val="tx1"/>
              </a:buClr>
              <a:buSzPct val="75000"/>
            </a:pPr>
            <a:r>
              <a:rPr lang="en-US" sz="2000" spc="-1" dirty="0" smtClean="0"/>
              <a:t>(Remember: To </a:t>
            </a:r>
            <a:r>
              <a:rPr lang="en-US" sz="2000" spc="-1" dirty="0"/>
              <a:t>good approximation, the radiative forcing is additive: the combined forcing from CO</a:t>
            </a:r>
            <a:r>
              <a:rPr lang="en-US" sz="2000" spc="-1" baseline="-33000" dirty="0"/>
              <a:t>2</a:t>
            </a:r>
            <a:r>
              <a:rPr lang="en-US" sz="2000" spc="-1" dirty="0"/>
              <a:t> </a:t>
            </a:r>
            <a:r>
              <a:rPr lang="en-US" sz="2000" spc="-1" dirty="0" smtClean="0"/>
              <a:t>and </a:t>
            </a:r>
            <a:r>
              <a:rPr lang="en-US" sz="2000" spc="-1" dirty="0"/>
              <a:t>CH</a:t>
            </a:r>
            <a:r>
              <a:rPr lang="en-US" sz="2000" spc="-1" baseline="-33000" dirty="0"/>
              <a:t>4</a:t>
            </a:r>
            <a:r>
              <a:rPr lang="en-US" sz="2000" spc="-1" dirty="0"/>
              <a:t>, N</a:t>
            </a:r>
            <a:r>
              <a:rPr lang="en-US" sz="2000" spc="-1" baseline="-33000" dirty="0"/>
              <a:t>2</a:t>
            </a:r>
            <a:r>
              <a:rPr lang="en-US" sz="2000" spc="-1" dirty="0"/>
              <a:t>O, for example, is </a:t>
            </a:r>
            <a:r>
              <a:rPr lang="en-US" sz="2000" spc="-1" dirty="0" smtClean="0"/>
              <a:t>additive)</a:t>
            </a:r>
            <a:endParaRPr lang="en-US" sz="2000" dirty="0"/>
          </a:p>
        </p:txBody>
      </p:sp>
    </p:spTree>
    <p:extLst>
      <p:ext uri="{BB962C8B-B14F-4D97-AF65-F5344CB8AC3E}">
        <p14:creationId xmlns:p14="http://schemas.microsoft.com/office/powerpoint/2010/main" val="2355501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Shape 1"/>
          <p:cNvSpPr txBox="1"/>
          <p:nvPr/>
        </p:nvSpPr>
        <p:spPr>
          <a:xfrm>
            <a:off x="457200" y="221040"/>
            <a:ext cx="8229240" cy="1250280"/>
          </a:xfrm>
          <a:prstGeom prst="rect">
            <a:avLst/>
          </a:prstGeom>
          <a:noFill/>
          <a:ln>
            <a:noFill/>
          </a:ln>
        </p:spPr>
        <p:txBody>
          <a:bodyPr lIns="0" tIns="0" rIns="0" bIns="0" anchor="ctr"/>
          <a:lstStyle/>
          <a:p>
            <a:pPr algn="ctr"/>
            <a:r>
              <a:rPr lang="en-US" sz="4400" spc="-1">
                <a:latin typeface="Arial"/>
              </a:rPr>
              <a:t>Comparison of radiative forcing:
Carbon Dioxide vs Methane</a:t>
            </a:r>
            <a:endParaRPr/>
          </a:p>
        </p:txBody>
      </p:sp>
      <p:sp>
        <p:nvSpPr>
          <p:cNvPr id="171" name="TextShape 2"/>
          <p:cNvSpPr txBox="1"/>
          <p:nvPr/>
        </p:nvSpPr>
        <p:spPr>
          <a:xfrm>
            <a:off x="457200" y="2111296"/>
            <a:ext cx="4015800" cy="3977280"/>
          </a:xfrm>
          <a:prstGeom prst="rect">
            <a:avLst/>
          </a:prstGeom>
          <a:noFill/>
          <a:ln>
            <a:noFill/>
          </a:ln>
        </p:spPr>
        <p:txBody>
          <a:bodyPr lIns="0" tIns="0" rIns="0" bIns="0"/>
          <a:lstStyle/>
          <a:p>
            <a:pPr marL="432000" indent="-324000">
              <a:buClr>
                <a:srgbClr val="FFFFFF"/>
              </a:buClr>
              <a:buSzPct val="45000"/>
              <a:buFont typeface="StarSymbol"/>
              <a:buChar char=""/>
            </a:pPr>
            <a:r>
              <a:rPr lang="en-US" sz="3200" spc="-1" dirty="0">
                <a:latin typeface="Arial"/>
              </a:rPr>
              <a:t>Carbon Dioxide</a:t>
            </a:r>
            <a:endParaRPr dirty="0"/>
          </a:p>
        </p:txBody>
      </p:sp>
      <p:sp>
        <p:nvSpPr>
          <p:cNvPr id="172" name="TextShape 3"/>
          <p:cNvSpPr txBox="1"/>
          <p:nvPr/>
        </p:nvSpPr>
        <p:spPr>
          <a:xfrm>
            <a:off x="4674240" y="2111296"/>
            <a:ext cx="4015800" cy="3977280"/>
          </a:xfrm>
          <a:prstGeom prst="rect">
            <a:avLst/>
          </a:prstGeom>
          <a:noFill/>
          <a:ln>
            <a:noFill/>
          </a:ln>
        </p:spPr>
        <p:txBody>
          <a:bodyPr lIns="0" tIns="0" rIns="0" bIns="0"/>
          <a:lstStyle/>
          <a:p>
            <a:pPr marL="432000" indent="-324000">
              <a:buClr>
                <a:srgbClr val="FFFFFF"/>
              </a:buClr>
              <a:buSzPct val="45000"/>
              <a:buFont typeface="StarSymbol"/>
              <a:buChar char=""/>
            </a:pPr>
            <a:r>
              <a:rPr lang="en-US" sz="3200" spc="-1">
                <a:latin typeface="Arial"/>
              </a:rPr>
              <a:t>Methane</a:t>
            </a:r>
            <a:endParaRPr/>
          </a:p>
        </p:txBody>
      </p:sp>
      <p:pic>
        <p:nvPicPr>
          <p:cNvPr id="173" name="Picture 172"/>
          <p:cNvPicPr/>
          <p:nvPr/>
        </p:nvPicPr>
        <p:blipFill>
          <a:blip r:embed="rId2"/>
          <a:stretch/>
        </p:blipFill>
        <p:spPr>
          <a:xfrm>
            <a:off x="611280" y="2787376"/>
            <a:ext cx="3046320" cy="1468440"/>
          </a:xfrm>
          <a:prstGeom prst="rect">
            <a:avLst/>
          </a:prstGeom>
          <a:ln>
            <a:noFill/>
          </a:ln>
        </p:spPr>
      </p:pic>
      <p:pic>
        <p:nvPicPr>
          <p:cNvPr id="174" name="Picture 173"/>
          <p:cNvPicPr/>
          <p:nvPr/>
        </p:nvPicPr>
        <p:blipFill>
          <a:blip r:embed="rId3"/>
          <a:stretch/>
        </p:blipFill>
        <p:spPr>
          <a:xfrm>
            <a:off x="4641840" y="2928496"/>
            <a:ext cx="4048200" cy="961560"/>
          </a:xfrm>
          <a:prstGeom prst="rect">
            <a:avLst/>
          </a:prstGeom>
          <a:ln>
            <a:noFill/>
          </a:ln>
        </p:spPr>
      </p:pic>
      <p:sp>
        <p:nvSpPr>
          <p:cNvPr id="175" name="TextShape 4"/>
          <p:cNvSpPr txBox="1"/>
          <p:nvPr/>
        </p:nvSpPr>
        <p:spPr>
          <a:xfrm>
            <a:off x="2448833" y="4238896"/>
            <a:ext cx="2225407" cy="912960"/>
          </a:xfrm>
          <a:prstGeom prst="rect">
            <a:avLst/>
          </a:prstGeom>
          <a:noFill/>
          <a:ln>
            <a:noFill/>
          </a:ln>
        </p:spPr>
        <p:txBody>
          <a:bodyPr lIns="90000" tIns="45000" rIns="90000" bIns="45000"/>
          <a:lstStyle/>
          <a:p>
            <a:r>
              <a:rPr lang="en-US" sz="1800" spc="-1" dirty="0">
                <a:latin typeface="Arial"/>
              </a:rPr>
              <a:t>CO</a:t>
            </a:r>
            <a:r>
              <a:rPr lang="en-US" sz="1800" spc="-1" baseline="-33000" dirty="0">
                <a:latin typeface="Arial"/>
              </a:rPr>
              <a:t>2</a:t>
            </a:r>
            <a:r>
              <a:rPr lang="en-US" sz="1800" spc="-1" dirty="0">
                <a:latin typeface="Arial"/>
              </a:rPr>
              <a:t> </a:t>
            </a:r>
            <a:r>
              <a:rPr lang="en-US" sz="1800" spc="-1" dirty="0" smtClean="0">
                <a:latin typeface="Arial"/>
              </a:rPr>
              <a:t>in units of ppm</a:t>
            </a:r>
            <a:endParaRPr dirty="0"/>
          </a:p>
        </p:txBody>
      </p:sp>
      <p:sp>
        <p:nvSpPr>
          <p:cNvPr id="176" name="TextShape 5"/>
          <p:cNvSpPr txBox="1"/>
          <p:nvPr/>
        </p:nvSpPr>
        <p:spPr>
          <a:xfrm>
            <a:off x="6361051" y="3859096"/>
            <a:ext cx="2210072" cy="1261800"/>
          </a:xfrm>
          <a:prstGeom prst="rect">
            <a:avLst/>
          </a:prstGeom>
          <a:noFill/>
          <a:ln>
            <a:noFill/>
          </a:ln>
        </p:spPr>
        <p:txBody>
          <a:bodyPr lIns="90000" tIns="45000" rIns="90000" bIns="45000"/>
          <a:lstStyle/>
          <a:p>
            <a:r>
              <a:rPr lang="en-US" sz="1800" spc="-1" dirty="0">
                <a:latin typeface="Arial"/>
              </a:rPr>
              <a:t>CH</a:t>
            </a:r>
            <a:r>
              <a:rPr lang="en-US" sz="1800" spc="-1" baseline="-33000" dirty="0">
                <a:latin typeface="Arial"/>
              </a:rPr>
              <a:t>4</a:t>
            </a:r>
            <a:r>
              <a:rPr lang="en-US" sz="1800" spc="-1" dirty="0">
                <a:latin typeface="Arial"/>
              </a:rPr>
              <a:t> </a:t>
            </a:r>
            <a:r>
              <a:rPr lang="en-US" sz="1800" spc="-1" dirty="0" smtClean="0">
                <a:latin typeface="Arial"/>
              </a:rPr>
              <a:t>in units of ppb</a:t>
            </a:r>
            <a:endParaRPr dirty="0"/>
          </a:p>
        </p:txBody>
      </p:sp>
      <p:sp>
        <p:nvSpPr>
          <p:cNvPr id="177" name="TextShape 6"/>
          <p:cNvSpPr txBox="1"/>
          <p:nvPr/>
        </p:nvSpPr>
        <p:spPr>
          <a:xfrm>
            <a:off x="705080" y="4931896"/>
            <a:ext cx="7981360" cy="967680"/>
          </a:xfrm>
          <a:prstGeom prst="rect">
            <a:avLst/>
          </a:prstGeom>
          <a:noFill/>
          <a:ln>
            <a:noFill/>
          </a:ln>
        </p:spPr>
        <p:txBody>
          <a:bodyPr lIns="90000" tIns="45000" rIns="90000" bIns="45000"/>
          <a:lstStyle/>
          <a:p>
            <a:r>
              <a:rPr lang="en-US" sz="1800" spc="-1" dirty="0">
                <a:latin typeface="Arial"/>
              </a:rPr>
              <a:t>subscript r indicates reference levels: </a:t>
            </a:r>
            <a:endParaRPr lang="en-US" sz="1800" spc="-1" dirty="0" smtClean="0">
              <a:latin typeface="Arial"/>
            </a:endParaRPr>
          </a:p>
          <a:p>
            <a:endParaRPr dirty="0"/>
          </a:p>
          <a:p>
            <a:r>
              <a:rPr lang="en-US" sz="1800" spc="-1" dirty="0">
                <a:latin typeface="Arial"/>
              </a:rPr>
              <a:t>CO</a:t>
            </a:r>
            <a:r>
              <a:rPr lang="en-US" sz="1800" spc="-1" baseline="-33000" dirty="0">
                <a:latin typeface="Arial"/>
              </a:rPr>
              <a:t>2</a:t>
            </a:r>
            <a:r>
              <a:rPr lang="en-US" sz="1800" spc="-1" dirty="0">
                <a:latin typeface="Arial"/>
              </a:rPr>
              <a:t> ref : 280 </a:t>
            </a:r>
            <a:r>
              <a:rPr lang="en-US" sz="1800" spc="-1" dirty="0" smtClean="0">
                <a:latin typeface="Arial"/>
              </a:rPr>
              <a:t>ppm</a:t>
            </a:r>
            <a:r>
              <a:rPr lang="en-US" dirty="0" smtClean="0"/>
              <a:t>                                                           </a:t>
            </a:r>
            <a:r>
              <a:rPr lang="en-US" sz="1800" spc="-1" dirty="0" smtClean="0">
                <a:latin typeface="Arial"/>
              </a:rPr>
              <a:t>CH</a:t>
            </a:r>
            <a:r>
              <a:rPr lang="en-US" sz="1800" spc="-1" baseline="-33000" dirty="0" smtClean="0">
                <a:latin typeface="Arial"/>
              </a:rPr>
              <a:t>4</a:t>
            </a:r>
            <a:r>
              <a:rPr lang="en-US" sz="1800" spc="-1" dirty="0" smtClean="0">
                <a:latin typeface="Arial"/>
              </a:rPr>
              <a:t> </a:t>
            </a:r>
            <a:r>
              <a:rPr lang="en-US" sz="1800" spc="-1" dirty="0">
                <a:latin typeface="Arial"/>
              </a:rPr>
              <a:t>ref: 700  </a:t>
            </a:r>
            <a:r>
              <a:rPr lang="en-US" sz="1800" spc="-1" dirty="0" smtClean="0">
                <a:latin typeface="Arial"/>
              </a:rPr>
              <a:t>ppb</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CustomShape 1"/>
          <p:cNvSpPr/>
          <p:nvPr/>
        </p:nvSpPr>
        <p:spPr>
          <a:xfrm>
            <a:off x="876240" y="1371600"/>
            <a:ext cx="7391160" cy="82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b="1" u="sng" strike="noStrike">
                <a:solidFill>
                  <a:srgbClr val="000000"/>
                </a:solidFill>
                <a:latin typeface="Arial"/>
                <a:ea typeface="ＭＳ Ｐゴシック"/>
              </a:rPr>
              <a:t>Feedbacks</a:t>
            </a:r>
            <a:r>
              <a:rPr lang="en-US" sz="2000" strike="noStrike">
                <a:solidFill>
                  <a:srgbClr val="000000"/>
                </a:solidFill>
                <a:latin typeface="Arial"/>
                <a:ea typeface="ＭＳ Ｐゴシック"/>
              </a:rPr>
              <a:t> </a:t>
            </a:r>
            <a:endParaRPr/>
          </a:p>
          <a:p>
            <a:pPr>
              <a:lnSpc>
                <a:spcPct val="100000"/>
              </a:lnSpc>
            </a:pPr>
            <a:endParaRPr/>
          </a:p>
        </p:txBody>
      </p:sp>
      <p:sp>
        <p:nvSpPr>
          <p:cNvPr id="209" name="CustomShape 2"/>
          <p:cNvSpPr/>
          <p:nvPr/>
        </p:nvSpPr>
        <p:spPr>
          <a:xfrm>
            <a:off x="1447920" y="152280"/>
            <a:ext cx="5886000" cy="1005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000" b="1" strike="noStrike">
                <a:solidFill>
                  <a:srgbClr val="000000"/>
                </a:solidFill>
                <a:latin typeface="Arial"/>
                <a:ea typeface="ＭＳ Ｐゴシック"/>
              </a:rPr>
              <a:t>“Our understanding of the climate system is complicated by </a:t>
            </a:r>
            <a:r>
              <a:rPr lang="en-US" sz="2000" b="1" u="sng" strike="noStrike">
                <a:solidFill>
                  <a:srgbClr val="000000"/>
                </a:solidFill>
                <a:latin typeface="Arial"/>
                <a:ea typeface="ＭＳ Ｐゴシック"/>
              </a:rPr>
              <a:t>feedbacks</a:t>
            </a:r>
            <a:r>
              <a:rPr lang="en-US" sz="2000" b="1" strike="noStrike">
                <a:solidFill>
                  <a:srgbClr val="000000"/>
                </a:solidFill>
                <a:latin typeface="Arial"/>
                <a:ea typeface="ＭＳ Ｐゴシック"/>
              </a:rPr>
              <a:t> that either </a:t>
            </a:r>
            <a:r>
              <a:rPr lang="en-US" sz="2000" b="1" strike="noStrike">
                <a:solidFill>
                  <a:srgbClr val="3333FF"/>
                </a:solidFill>
                <a:latin typeface="Arial"/>
                <a:ea typeface="ＭＳ Ｐゴシック"/>
              </a:rPr>
              <a:t>amplify</a:t>
            </a:r>
            <a:r>
              <a:rPr lang="en-US" sz="2000" b="1" strike="noStrike">
                <a:solidFill>
                  <a:srgbClr val="000000"/>
                </a:solidFill>
                <a:latin typeface="Arial"/>
                <a:ea typeface="ＭＳ Ｐゴシック"/>
              </a:rPr>
              <a:t> or </a:t>
            </a:r>
            <a:r>
              <a:rPr lang="en-US" sz="2000" b="1" strike="noStrike">
                <a:solidFill>
                  <a:srgbClr val="3333FF"/>
                </a:solidFill>
                <a:latin typeface="Arial"/>
                <a:ea typeface="ＭＳ Ｐゴシック"/>
              </a:rPr>
              <a:t>damp</a:t>
            </a:r>
            <a:r>
              <a:rPr lang="en-US" sz="2000" b="1" strike="noStrike">
                <a:solidFill>
                  <a:srgbClr val="000000"/>
                </a:solidFill>
                <a:latin typeface="Arial"/>
                <a:ea typeface="ＭＳ Ｐゴシック"/>
              </a:rPr>
              <a:t> perturbations…”</a:t>
            </a:r>
            <a:endParaRPr/>
          </a:p>
        </p:txBody>
      </p:sp>
    </p:spTree>
    <p:extLst>
      <p:ext uri="{BB962C8B-B14F-4D97-AF65-F5344CB8AC3E}">
        <p14:creationId xmlns:p14="http://schemas.microsoft.com/office/powerpoint/2010/main" val="128797249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extShape 1"/>
          <p:cNvSpPr txBox="1"/>
          <p:nvPr/>
        </p:nvSpPr>
        <p:spPr>
          <a:xfrm>
            <a:off x="457200" y="-91440"/>
            <a:ext cx="8229240" cy="1875240"/>
          </a:xfrm>
          <a:prstGeom prst="rect">
            <a:avLst/>
          </a:prstGeom>
          <a:noFill/>
          <a:ln>
            <a:noFill/>
          </a:ln>
        </p:spPr>
        <p:txBody>
          <a:bodyPr lIns="0" tIns="0" rIns="0" bIns="0" anchor="ctr"/>
          <a:lstStyle/>
          <a:p>
            <a:pPr algn="ctr"/>
            <a:r>
              <a:rPr lang="en-US" sz="4400" spc="-1" dirty="0">
                <a:latin typeface="Arial"/>
              </a:rPr>
              <a:t>Comparison of radiative forcing:
1750 – present </a:t>
            </a:r>
            <a:endParaRPr dirty="0"/>
          </a:p>
        </p:txBody>
      </p:sp>
      <p:sp>
        <p:nvSpPr>
          <p:cNvPr id="179" name="TextShape 2"/>
          <p:cNvSpPr txBox="1"/>
          <p:nvPr/>
        </p:nvSpPr>
        <p:spPr>
          <a:xfrm>
            <a:off x="457200" y="2078247"/>
            <a:ext cx="4015800" cy="3977280"/>
          </a:xfrm>
          <a:prstGeom prst="rect">
            <a:avLst/>
          </a:prstGeom>
          <a:noFill/>
          <a:ln>
            <a:noFill/>
          </a:ln>
        </p:spPr>
        <p:txBody>
          <a:bodyPr lIns="0" tIns="0" rIns="0" bIns="0"/>
          <a:lstStyle/>
          <a:p>
            <a:pPr marL="432000" indent="-324000">
              <a:buClr>
                <a:srgbClr val="FFFFFF"/>
              </a:buClr>
              <a:buSzPct val="45000"/>
              <a:buFont typeface="StarSymbol"/>
              <a:buChar char=""/>
            </a:pPr>
            <a:r>
              <a:rPr lang="en-US" sz="3200" spc="-1">
                <a:latin typeface="Arial"/>
              </a:rPr>
              <a:t>Carbon Dioxide</a:t>
            </a:r>
            <a:endParaRPr/>
          </a:p>
        </p:txBody>
      </p:sp>
      <p:pic>
        <p:nvPicPr>
          <p:cNvPr id="181" name="Picture 180"/>
          <p:cNvPicPr/>
          <p:nvPr/>
        </p:nvPicPr>
        <p:blipFill>
          <a:blip r:embed="rId2"/>
          <a:stretch/>
        </p:blipFill>
        <p:spPr>
          <a:xfrm>
            <a:off x="611280" y="2754327"/>
            <a:ext cx="3046320" cy="1468440"/>
          </a:xfrm>
          <a:prstGeom prst="rect">
            <a:avLst/>
          </a:prstGeom>
          <a:ln>
            <a:noFill/>
          </a:ln>
        </p:spPr>
      </p:pic>
      <p:pic>
        <p:nvPicPr>
          <p:cNvPr id="3" name="Picture 2"/>
          <p:cNvPicPr>
            <a:picLocks noChangeAspect="1"/>
          </p:cNvPicPr>
          <p:nvPr/>
        </p:nvPicPr>
        <p:blipFill>
          <a:blip r:embed="rId3"/>
          <a:stretch>
            <a:fillRect/>
          </a:stretch>
        </p:blipFill>
        <p:spPr>
          <a:xfrm>
            <a:off x="3857265" y="2029987"/>
            <a:ext cx="4829175" cy="4514850"/>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extShape 1"/>
          <p:cNvSpPr txBox="1"/>
          <p:nvPr/>
        </p:nvSpPr>
        <p:spPr>
          <a:xfrm>
            <a:off x="457200" y="-91440"/>
            <a:ext cx="8229240" cy="1875240"/>
          </a:xfrm>
          <a:prstGeom prst="rect">
            <a:avLst/>
          </a:prstGeom>
          <a:noFill/>
          <a:ln>
            <a:noFill/>
          </a:ln>
        </p:spPr>
        <p:txBody>
          <a:bodyPr lIns="0" tIns="0" rIns="0" bIns="0" anchor="ctr"/>
          <a:lstStyle/>
          <a:p>
            <a:pPr algn="ctr"/>
            <a:r>
              <a:rPr lang="en-US" sz="4400" spc="-1" dirty="0">
                <a:latin typeface="Arial"/>
              </a:rPr>
              <a:t>Comparison of radiative forcing:
1750 – present </a:t>
            </a:r>
            <a:endParaRPr dirty="0"/>
          </a:p>
        </p:txBody>
      </p:sp>
      <p:sp>
        <p:nvSpPr>
          <p:cNvPr id="179" name="TextShape 2"/>
          <p:cNvSpPr txBox="1"/>
          <p:nvPr/>
        </p:nvSpPr>
        <p:spPr>
          <a:xfrm>
            <a:off x="457200" y="1736724"/>
            <a:ext cx="4015800" cy="3977280"/>
          </a:xfrm>
          <a:prstGeom prst="rect">
            <a:avLst/>
          </a:prstGeom>
          <a:noFill/>
          <a:ln>
            <a:noFill/>
          </a:ln>
        </p:spPr>
        <p:txBody>
          <a:bodyPr lIns="0" tIns="0" rIns="0" bIns="0"/>
          <a:lstStyle/>
          <a:p>
            <a:pPr marL="432000" indent="-324000">
              <a:buClr>
                <a:srgbClr val="FFFFFF"/>
              </a:buClr>
              <a:buSzPct val="45000"/>
              <a:buFont typeface="StarSymbol"/>
              <a:buChar char=""/>
            </a:pPr>
            <a:r>
              <a:rPr lang="en-US" sz="3200" spc="-1">
                <a:latin typeface="Arial"/>
              </a:rPr>
              <a:t>Carbon Dioxide</a:t>
            </a:r>
            <a:endParaRPr/>
          </a:p>
        </p:txBody>
      </p:sp>
      <p:pic>
        <p:nvPicPr>
          <p:cNvPr id="181" name="Picture 180"/>
          <p:cNvPicPr/>
          <p:nvPr/>
        </p:nvPicPr>
        <p:blipFill>
          <a:blip r:embed="rId2"/>
          <a:stretch/>
        </p:blipFill>
        <p:spPr>
          <a:xfrm>
            <a:off x="611280" y="2412804"/>
            <a:ext cx="3046320" cy="1468440"/>
          </a:xfrm>
          <a:prstGeom prst="rect">
            <a:avLst/>
          </a:prstGeom>
          <a:ln>
            <a:noFill/>
          </a:ln>
        </p:spPr>
      </p:pic>
      <p:pic>
        <p:nvPicPr>
          <p:cNvPr id="2" name="Picture 1"/>
          <p:cNvPicPr>
            <a:picLocks noChangeAspect="1"/>
          </p:cNvPicPr>
          <p:nvPr/>
        </p:nvPicPr>
        <p:blipFill>
          <a:blip r:embed="rId3"/>
          <a:stretch>
            <a:fillRect/>
          </a:stretch>
        </p:blipFill>
        <p:spPr>
          <a:xfrm>
            <a:off x="4145592" y="1633344"/>
            <a:ext cx="4762500" cy="4495800"/>
          </a:xfrm>
          <a:prstGeom prst="rect">
            <a:avLst/>
          </a:prstGeom>
        </p:spPr>
      </p:pic>
      <p:sp>
        <p:nvSpPr>
          <p:cNvPr id="3" name="TextBox 2"/>
          <p:cNvSpPr txBox="1"/>
          <p:nvPr/>
        </p:nvSpPr>
        <p:spPr>
          <a:xfrm>
            <a:off x="164740" y="3765561"/>
            <a:ext cx="3980852" cy="230832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endParaRPr lang="en-US" dirty="0" smtClean="0"/>
          </a:p>
          <a:p>
            <a:r>
              <a:rPr lang="en-US" dirty="0" smtClean="0"/>
              <a:t>Radiative forcing ~ logarithm of CO</a:t>
            </a:r>
            <a:r>
              <a:rPr lang="en-US" baseline="-25000" dirty="0" smtClean="0"/>
              <a:t>2</a:t>
            </a:r>
          </a:p>
          <a:p>
            <a:endParaRPr lang="en-US" dirty="0"/>
          </a:p>
          <a:p>
            <a:r>
              <a:rPr lang="en-US" dirty="0" smtClean="0"/>
              <a:t>Radiative forcing the same for CO</a:t>
            </a:r>
            <a:r>
              <a:rPr lang="en-US" baseline="-25000" dirty="0" smtClean="0"/>
              <a:t>2</a:t>
            </a:r>
            <a:r>
              <a:rPr lang="en-US" dirty="0" smtClean="0"/>
              <a:t> </a:t>
            </a:r>
          </a:p>
          <a:p>
            <a:r>
              <a:rPr lang="en-US" dirty="0"/>
              <a:t>d</a:t>
            </a:r>
            <a:r>
              <a:rPr lang="en-US" dirty="0" smtClean="0"/>
              <a:t>oubling:</a:t>
            </a:r>
            <a:r>
              <a:rPr lang="en-US" dirty="0"/>
              <a:t> </a:t>
            </a:r>
            <a:r>
              <a:rPr lang="en-US" dirty="0" smtClean="0"/>
              <a:t/>
            </a:r>
            <a:br>
              <a:rPr lang="en-US" dirty="0" smtClean="0"/>
            </a:br>
            <a:r>
              <a:rPr lang="en-US" dirty="0" smtClean="0"/>
              <a:t>the </a:t>
            </a:r>
            <a:r>
              <a:rPr lang="en-US" dirty="0" smtClean="0"/>
              <a:t>reference level </a:t>
            </a:r>
          </a:p>
          <a:p>
            <a:r>
              <a:rPr lang="en-US" dirty="0" smtClean="0"/>
              <a:t>[280 to 560, or 400 to 800] </a:t>
            </a:r>
          </a:p>
          <a:p>
            <a:r>
              <a:rPr lang="en-US" dirty="0" smtClean="0"/>
              <a:t>is not important</a:t>
            </a:r>
            <a:r>
              <a:rPr lang="en-US" dirty="0" smtClean="0"/>
              <a:t>.</a:t>
            </a:r>
            <a:endParaRPr lang="en-US" dirty="0"/>
          </a:p>
        </p:txBody>
      </p:sp>
    </p:spTree>
    <p:extLst>
      <p:ext uri="{BB962C8B-B14F-4D97-AF65-F5344CB8AC3E}">
        <p14:creationId xmlns:p14="http://schemas.microsoft.com/office/powerpoint/2010/main" val="138704955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TextShape 1"/>
          <p:cNvSpPr txBox="1"/>
          <p:nvPr/>
        </p:nvSpPr>
        <p:spPr>
          <a:xfrm>
            <a:off x="457200" y="273600"/>
            <a:ext cx="8229240" cy="1144800"/>
          </a:xfrm>
          <a:prstGeom prst="rect">
            <a:avLst/>
          </a:prstGeom>
          <a:noFill/>
          <a:ln>
            <a:noFill/>
          </a:ln>
        </p:spPr>
        <p:txBody>
          <a:bodyPr lIns="0" tIns="0" rIns="0" bIns="0" anchor="ctr"/>
          <a:lstStyle/>
          <a:p>
            <a:pPr algn="ctr"/>
            <a:r>
              <a:rPr lang="en-US" sz="4400" spc="-1">
                <a:latin typeface="Arial"/>
              </a:rPr>
              <a:t>Summary of radiative forcing</a:t>
            </a:r>
            <a:endParaRPr/>
          </a:p>
        </p:txBody>
      </p:sp>
      <p:sp>
        <p:nvSpPr>
          <p:cNvPr id="185" name="TextShape 3"/>
          <p:cNvSpPr txBox="1"/>
          <p:nvPr/>
        </p:nvSpPr>
        <p:spPr>
          <a:xfrm>
            <a:off x="1443208" y="1325785"/>
            <a:ext cx="5860974" cy="586215"/>
          </a:xfrm>
          <a:prstGeom prst="rect">
            <a:avLst/>
          </a:prstGeom>
          <a:noFill/>
          <a:ln>
            <a:noFill/>
          </a:ln>
        </p:spPr>
        <p:txBody>
          <a:bodyPr lIns="0" tIns="0" rIns="0" bIns="0"/>
          <a:lstStyle/>
          <a:p>
            <a:pPr marL="108000">
              <a:buClr>
                <a:srgbClr val="FFFFFF"/>
              </a:buClr>
              <a:buSzPct val="45000"/>
            </a:pPr>
            <a:r>
              <a:rPr lang="en-US" sz="2400" spc="-1" dirty="0">
                <a:latin typeface="Arial"/>
              </a:rPr>
              <a:t>IPCC report #4 (AR4) </a:t>
            </a:r>
            <a:r>
              <a:rPr lang="en-US" sz="2400" spc="-1" dirty="0" smtClean="0">
                <a:latin typeface="Arial"/>
              </a:rPr>
              <a:t>published </a:t>
            </a:r>
            <a:r>
              <a:rPr lang="en-US" sz="2400" spc="-1" dirty="0">
                <a:latin typeface="Arial"/>
              </a:rPr>
              <a:t>in 2007</a:t>
            </a:r>
            <a:endParaRPr sz="2400" dirty="0"/>
          </a:p>
        </p:txBody>
      </p:sp>
      <p:pic>
        <p:nvPicPr>
          <p:cNvPr id="3" name="Picture 2"/>
          <p:cNvPicPr>
            <a:picLocks noChangeAspect="1"/>
          </p:cNvPicPr>
          <p:nvPr/>
        </p:nvPicPr>
        <p:blipFill>
          <a:blip r:embed="rId2"/>
          <a:stretch>
            <a:fillRect/>
          </a:stretch>
        </p:blipFill>
        <p:spPr>
          <a:xfrm>
            <a:off x="1155337" y="1726727"/>
            <a:ext cx="6413965" cy="4872377"/>
          </a:xfrm>
          <a:prstGeom prst="rect">
            <a:avLst/>
          </a:prstGeom>
        </p:spPr>
      </p:pic>
      <p:sp>
        <p:nvSpPr>
          <p:cNvPr id="4" name="Rectangle 3"/>
          <p:cNvSpPr/>
          <p:nvPr/>
        </p:nvSpPr>
        <p:spPr>
          <a:xfrm>
            <a:off x="7127912" y="2220327"/>
            <a:ext cx="391455" cy="386692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89743" y="2220327"/>
            <a:ext cx="3907674" cy="386692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497417" y="2220327"/>
            <a:ext cx="1630495" cy="3866920"/>
          </a:xfrm>
          <a:prstGeom prst="rect">
            <a:avLst/>
          </a:prstGeom>
          <a:pattFill prst="pct1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extShape 1"/>
          <p:cNvSpPr txBox="1"/>
          <p:nvPr/>
        </p:nvSpPr>
        <p:spPr>
          <a:xfrm>
            <a:off x="457200" y="221040"/>
            <a:ext cx="8229240" cy="1250280"/>
          </a:xfrm>
          <a:prstGeom prst="rect">
            <a:avLst/>
          </a:prstGeom>
          <a:noFill/>
          <a:ln>
            <a:noFill/>
          </a:ln>
        </p:spPr>
        <p:txBody>
          <a:bodyPr lIns="0" tIns="0" rIns="0" bIns="0" anchor="ctr"/>
          <a:lstStyle/>
          <a:p>
            <a:pPr algn="ctr"/>
            <a:r>
              <a:rPr lang="en-US" sz="4400" spc="-1">
                <a:latin typeface="Arial"/>
              </a:rPr>
              <a:t>Summary of radiative forcing:
Latest IPCC report</a:t>
            </a:r>
            <a:endParaRPr/>
          </a:p>
        </p:txBody>
      </p:sp>
      <p:sp>
        <p:nvSpPr>
          <p:cNvPr id="189" name="TextShape 2"/>
          <p:cNvSpPr txBox="1"/>
          <p:nvPr/>
        </p:nvSpPr>
        <p:spPr>
          <a:xfrm>
            <a:off x="457200" y="1604520"/>
            <a:ext cx="4015800" cy="3977280"/>
          </a:xfrm>
          <a:prstGeom prst="rect">
            <a:avLst/>
          </a:prstGeom>
          <a:noFill/>
          <a:ln>
            <a:noFill/>
          </a:ln>
        </p:spPr>
        <p:txBody>
          <a:bodyPr lIns="0" tIns="0" rIns="0" bIns="0"/>
          <a:lstStyle/>
          <a:p>
            <a:endParaRPr/>
          </a:p>
        </p:txBody>
      </p:sp>
      <p:sp>
        <p:nvSpPr>
          <p:cNvPr id="190" name="TextShape 3"/>
          <p:cNvSpPr txBox="1"/>
          <p:nvPr/>
        </p:nvSpPr>
        <p:spPr>
          <a:xfrm>
            <a:off x="5669280" y="1604520"/>
            <a:ext cx="3020760" cy="3977280"/>
          </a:xfrm>
          <a:prstGeom prst="rect">
            <a:avLst/>
          </a:prstGeom>
          <a:noFill/>
          <a:ln>
            <a:noFill/>
          </a:ln>
        </p:spPr>
        <p:txBody>
          <a:bodyPr lIns="0" tIns="0" rIns="0" bIns="0"/>
          <a:lstStyle/>
          <a:p>
            <a:pPr marL="432000" indent="-324000">
              <a:buClr>
                <a:srgbClr val="FFFFFF"/>
              </a:buClr>
              <a:buSzPct val="45000"/>
              <a:buFont typeface="StarSymbol"/>
              <a:buChar char=""/>
            </a:pPr>
            <a:r>
              <a:rPr lang="en-US" sz="3200" spc="-1">
                <a:latin typeface="Arial"/>
              </a:rPr>
              <a:t>IPCC report #5 (AR5) published in 2013</a:t>
            </a:r>
            <a:endParaRPr/>
          </a:p>
        </p:txBody>
      </p:sp>
      <p:sp>
        <p:nvSpPr>
          <p:cNvPr id="191" name="CustomShape 4"/>
          <p:cNvSpPr/>
          <p:nvPr/>
        </p:nvSpPr>
        <p:spPr>
          <a:xfrm>
            <a:off x="0" y="5303520"/>
            <a:ext cx="5760720" cy="2011680"/>
          </a:xfrm>
          <a:prstGeom prst="rect">
            <a:avLst/>
          </a:prstGeom>
          <a:solidFill>
            <a:srgbClr val="FFFFFF"/>
          </a:solidFill>
          <a:ln>
            <a:noFill/>
          </a:ln>
        </p:spPr>
        <p:style>
          <a:lnRef idx="0">
            <a:scrgbClr r="0" g="0" b="0"/>
          </a:lnRef>
          <a:fillRef idx="0">
            <a:scrgbClr r="0" g="0" b="0"/>
          </a:fillRef>
          <a:effectRef idx="0">
            <a:scrgbClr r="0" g="0" b="0"/>
          </a:effectRef>
          <a:fontRef idx="minor"/>
        </p:style>
      </p:sp>
      <p:pic>
        <p:nvPicPr>
          <p:cNvPr id="192" name="Picture 191"/>
          <p:cNvPicPr/>
          <p:nvPr/>
        </p:nvPicPr>
        <p:blipFill>
          <a:blip r:embed="rId3"/>
          <a:stretch/>
        </p:blipFill>
        <p:spPr>
          <a:xfrm>
            <a:off x="671040" y="1604520"/>
            <a:ext cx="7801560" cy="4953240"/>
          </a:xfrm>
          <a:prstGeom prst="rect">
            <a:avLst/>
          </a:prstGeom>
          <a:ln>
            <a:noFill/>
          </a:ln>
        </p:spPr>
      </p:pic>
      <p:cxnSp>
        <p:nvCxnSpPr>
          <p:cNvPr id="3" name="Straight Connector 2"/>
          <p:cNvCxnSpPr/>
          <p:nvPr/>
        </p:nvCxnSpPr>
        <p:spPr>
          <a:xfrm flipV="1">
            <a:off x="6929610" y="2082187"/>
            <a:ext cx="33050" cy="3899972"/>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next slides can be skipped</a:t>
            </a:r>
            <a:br>
              <a:rPr lang="en-US" dirty="0" smtClean="0"/>
            </a:br>
            <a:r>
              <a:rPr lang="en-US" dirty="0" smtClean="0"/>
              <a:t>(for time reason)</a:t>
            </a:r>
            <a:endParaRPr lang="en-US" dirty="0"/>
          </a:p>
        </p:txBody>
      </p:sp>
      <p:sp>
        <p:nvSpPr>
          <p:cNvPr id="3" name="Text Placeholder 2"/>
          <p:cNvSpPr>
            <a:spLocks noGrp="1"/>
          </p:cNvSpPr>
          <p:nvPr>
            <p:ph type="body"/>
          </p:nvPr>
        </p:nvSpPr>
        <p:spPr/>
        <p:txBody>
          <a:bodyPr/>
          <a:lstStyle/>
          <a:p>
            <a:endParaRPr lang="en-US"/>
          </a:p>
        </p:txBody>
      </p:sp>
      <p:sp>
        <p:nvSpPr>
          <p:cNvPr id="4" name="Text Placeholder 3"/>
          <p:cNvSpPr>
            <a:spLocks noGrp="1"/>
          </p:cNvSpPr>
          <p:nvPr>
            <p:ph type="body"/>
          </p:nvPr>
        </p:nvSpPr>
        <p:spPr/>
        <p:txBody>
          <a:bodyPr/>
          <a:lstStyle/>
          <a:p>
            <a:endParaRPr lang="en-US"/>
          </a:p>
        </p:txBody>
      </p:sp>
    </p:spTree>
    <p:extLst>
      <p:ext uri="{BB962C8B-B14F-4D97-AF65-F5344CB8AC3E}">
        <p14:creationId xmlns:p14="http://schemas.microsoft.com/office/powerpoint/2010/main" val="8451015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3" name="TextShape 1"/>
          <p:cNvSpPr txBox="1"/>
          <p:nvPr/>
        </p:nvSpPr>
        <p:spPr>
          <a:xfrm>
            <a:off x="457200" y="221040"/>
            <a:ext cx="8229240" cy="1250280"/>
          </a:xfrm>
          <a:prstGeom prst="rect">
            <a:avLst/>
          </a:prstGeom>
          <a:noFill/>
          <a:ln>
            <a:noFill/>
          </a:ln>
        </p:spPr>
        <p:txBody>
          <a:bodyPr lIns="0" tIns="0" rIns="0" bIns="0" anchor="ctr"/>
          <a:lstStyle/>
          <a:p>
            <a:pPr algn="ctr"/>
            <a:r>
              <a:rPr lang="en-US" sz="4400" spc="-1">
                <a:latin typeface="Arial"/>
              </a:rPr>
              <a:t>Summary of radiative forcing:
Latest IPCC report</a:t>
            </a:r>
            <a:endParaRPr/>
          </a:p>
        </p:txBody>
      </p:sp>
      <p:sp>
        <p:nvSpPr>
          <p:cNvPr id="194" name="TextShape 2"/>
          <p:cNvSpPr txBox="1"/>
          <p:nvPr/>
        </p:nvSpPr>
        <p:spPr>
          <a:xfrm>
            <a:off x="5669280" y="1604520"/>
            <a:ext cx="3020760" cy="3977280"/>
          </a:xfrm>
          <a:prstGeom prst="rect">
            <a:avLst/>
          </a:prstGeom>
          <a:noFill/>
          <a:ln>
            <a:noFill/>
          </a:ln>
        </p:spPr>
        <p:txBody>
          <a:bodyPr lIns="0" tIns="0" rIns="0" bIns="0"/>
          <a:lstStyle/>
          <a:p>
            <a:pPr marL="432000" indent="-324000">
              <a:buClr>
                <a:srgbClr val="FFFFFF"/>
              </a:buClr>
              <a:buSzPct val="45000"/>
              <a:buFont typeface="StarSymbol"/>
              <a:buChar char=""/>
            </a:pPr>
            <a:r>
              <a:rPr lang="en-US" sz="1800" spc="-1" dirty="0">
                <a:latin typeface="Arial"/>
              </a:rPr>
              <a:t>IPCC report #5 (AR5) published in 2013</a:t>
            </a:r>
            <a:endParaRPr dirty="0"/>
          </a:p>
        </p:txBody>
      </p:sp>
      <p:sp>
        <p:nvSpPr>
          <p:cNvPr id="195" name="CustomShape 3"/>
          <p:cNvSpPr/>
          <p:nvPr/>
        </p:nvSpPr>
        <p:spPr>
          <a:xfrm>
            <a:off x="0" y="5303520"/>
            <a:ext cx="5760720" cy="2011680"/>
          </a:xfrm>
          <a:prstGeom prst="rect">
            <a:avLst/>
          </a:prstGeom>
          <a:solidFill>
            <a:srgbClr val="FFFFFF"/>
          </a:solidFill>
          <a:ln>
            <a:noFill/>
          </a:ln>
        </p:spPr>
        <p:style>
          <a:lnRef idx="0">
            <a:scrgbClr r="0" g="0" b="0"/>
          </a:lnRef>
          <a:fillRef idx="0">
            <a:scrgbClr r="0" g="0" b="0"/>
          </a:fillRef>
          <a:effectRef idx="0">
            <a:scrgbClr r="0" g="0" b="0"/>
          </a:effectRef>
          <a:fontRef idx="minor"/>
        </p:style>
      </p:sp>
      <p:pic>
        <p:nvPicPr>
          <p:cNvPr id="196" name="Picture 195"/>
          <p:cNvPicPr/>
          <p:nvPr/>
        </p:nvPicPr>
        <p:blipFill>
          <a:blip r:embed="rId2"/>
          <a:stretch/>
        </p:blipFill>
        <p:spPr>
          <a:xfrm>
            <a:off x="822960" y="2286000"/>
            <a:ext cx="6591600" cy="4476960"/>
          </a:xfrm>
          <a:prstGeom prst="rect">
            <a:avLst/>
          </a:prstGeom>
          <a:ln>
            <a:noFill/>
          </a:ln>
        </p:spPr>
      </p:pic>
      <p:sp>
        <p:nvSpPr>
          <p:cNvPr id="197" name="TextShape 4"/>
          <p:cNvSpPr txBox="1"/>
          <p:nvPr/>
        </p:nvSpPr>
        <p:spPr>
          <a:xfrm>
            <a:off x="7342560" y="2377440"/>
            <a:ext cx="1861560" cy="999000"/>
          </a:xfrm>
          <a:prstGeom prst="rect">
            <a:avLst/>
          </a:prstGeom>
          <a:noFill/>
          <a:ln>
            <a:noFill/>
          </a:ln>
        </p:spPr>
        <p:txBody>
          <a:bodyPr lIns="90000" tIns="45000" rIns="90000" bIns="45000"/>
          <a:lstStyle/>
          <a:p>
            <a:r>
              <a:rPr lang="en-US" sz="1600" spc="-1" dirty="0">
                <a:solidFill>
                  <a:srgbClr val="009900"/>
                </a:solidFill>
                <a:latin typeface="Arial"/>
              </a:rPr>
              <a:t>In green:</a:t>
            </a:r>
            <a:endParaRPr dirty="0"/>
          </a:p>
          <a:p>
            <a:r>
              <a:rPr lang="en-US" sz="1600" spc="-1" dirty="0">
                <a:solidFill>
                  <a:srgbClr val="009900"/>
                </a:solidFill>
                <a:latin typeface="Arial"/>
              </a:rPr>
              <a:t>Estimates in 
previous report</a:t>
            </a:r>
            <a:endParaRPr dirty="0"/>
          </a:p>
          <a:p>
            <a:r>
              <a:rPr lang="en-US" sz="1600" spc="-1" dirty="0">
                <a:solidFill>
                  <a:srgbClr val="009900"/>
                </a:solidFill>
                <a:latin typeface="Arial"/>
              </a:rPr>
              <a:t>(IPCC, AR4, 2007)</a:t>
            </a:r>
            <a:endParaRPr dirty="0"/>
          </a:p>
        </p:txBody>
      </p:sp>
      <p:grpSp>
        <p:nvGrpSpPr>
          <p:cNvPr id="7" name="Group 6"/>
          <p:cNvGrpSpPr/>
          <p:nvPr/>
        </p:nvGrpSpPr>
        <p:grpSpPr>
          <a:xfrm>
            <a:off x="1841561" y="3116106"/>
            <a:ext cx="2201629" cy="2833002"/>
            <a:chOff x="1841561" y="3116106"/>
            <a:chExt cx="2201629" cy="2833002"/>
          </a:xfrm>
        </p:grpSpPr>
        <p:cxnSp>
          <p:nvCxnSpPr>
            <p:cNvPr id="3" name="Straight Arrow Connector 2"/>
            <p:cNvCxnSpPr/>
            <p:nvPr/>
          </p:nvCxnSpPr>
          <p:spPr>
            <a:xfrm>
              <a:off x="2390660" y="5949108"/>
              <a:ext cx="1652530" cy="0"/>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841561" y="3116106"/>
              <a:ext cx="1994053" cy="73866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400" b="1" dirty="0" smtClean="0">
                  <a:solidFill>
                    <a:srgbClr val="7030A0"/>
                  </a:solidFill>
                </a:rPr>
                <a:t>~95% confidence that the correct value is in that range</a:t>
              </a:r>
              <a:endParaRPr lang="en-US" sz="1400" b="1" dirty="0">
                <a:solidFill>
                  <a:srgbClr val="7030A0"/>
                </a:solidFill>
              </a:endParaRPr>
            </a:p>
          </p:txBody>
        </p:sp>
        <p:cxnSp>
          <p:nvCxnSpPr>
            <p:cNvPr id="6" name="Straight Arrow Connector 5"/>
            <p:cNvCxnSpPr>
              <a:stCxn id="4" idx="2"/>
            </p:cNvCxnSpPr>
            <p:nvPr/>
          </p:nvCxnSpPr>
          <p:spPr>
            <a:xfrm>
              <a:off x="2838588" y="3854770"/>
              <a:ext cx="466472" cy="2094338"/>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8" name="TextShape 1"/>
          <p:cNvSpPr txBox="1"/>
          <p:nvPr/>
        </p:nvSpPr>
        <p:spPr>
          <a:xfrm>
            <a:off x="457200" y="221040"/>
            <a:ext cx="8229240" cy="1250280"/>
          </a:xfrm>
          <a:prstGeom prst="rect">
            <a:avLst/>
          </a:prstGeom>
          <a:noFill/>
          <a:ln>
            <a:noFill/>
          </a:ln>
        </p:spPr>
        <p:txBody>
          <a:bodyPr lIns="0" tIns="0" rIns="0" bIns="0" anchor="ctr"/>
          <a:lstStyle/>
          <a:p>
            <a:pPr algn="ctr"/>
            <a:r>
              <a:rPr lang="en-US" sz="4400" spc="-1">
                <a:latin typeface="Arial"/>
              </a:rPr>
              <a:t>Summary of radiative forcing:
Latest IPCC report</a:t>
            </a:r>
            <a:endParaRPr/>
          </a:p>
        </p:txBody>
      </p:sp>
      <p:sp>
        <p:nvSpPr>
          <p:cNvPr id="199" name="TextShape 2"/>
          <p:cNvSpPr txBox="1"/>
          <p:nvPr/>
        </p:nvSpPr>
        <p:spPr>
          <a:xfrm>
            <a:off x="5669280" y="1604520"/>
            <a:ext cx="3020760" cy="3977280"/>
          </a:xfrm>
          <a:prstGeom prst="rect">
            <a:avLst/>
          </a:prstGeom>
          <a:noFill/>
          <a:ln>
            <a:noFill/>
          </a:ln>
        </p:spPr>
        <p:txBody>
          <a:bodyPr lIns="0" tIns="0" rIns="0" bIns="0"/>
          <a:lstStyle/>
          <a:p>
            <a:pPr marL="432000" indent="-324000">
              <a:buClr>
                <a:srgbClr val="FFFFFF"/>
              </a:buClr>
              <a:buSzPct val="45000"/>
              <a:buFont typeface="StarSymbol"/>
              <a:buChar char=""/>
            </a:pPr>
            <a:r>
              <a:rPr lang="en-US" sz="1800" spc="-1">
                <a:latin typeface="Arial"/>
              </a:rPr>
              <a:t>IPCC report #5 (AR5) published in 2013</a:t>
            </a:r>
            <a:endParaRPr/>
          </a:p>
        </p:txBody>
      </p:sp>
      <p:sp>
        <p:nvSpPr>
          <p:cNvPr id="200" name="CustomShape 3"/>
          <p:cNvSpPr/>
          <p:nvPr/>
        </p:nvSpPr>
        <p:spPr>
          <a:xfrm>
            <a:off x="0" y="5303520"/>
            <a:ext cx="5760720" cy="2011680"/>
          </a:xfrm>
          <a:prstGeom prst="rect">
            <a:avLst/>
          </a:prstGeom>
          <a:solidFill>
            <a:srgbClr val="FFFFFF"/>
          </a:solidFill>
          <a:ln>
            <a:noFill/>
          </a:ln>
        </p:spPr>
        <p:style>
          <a:lnRef idx="0">
            <a:scrgbClr r="0" g="0" b="0"/>
          </a:lnRef>
          <a:fillRef idx="0">
            <a:scrgbClr r="0" g="0" b="0"/>
          </a:fillRef>
          <a:effectRef idx="0">
            <a:scrgbClr r="0" g="0" b="0"/>
          </a:effectRef>
          <a:fontRef idx="minor"/>
        </p:style>
      </p:sp>
      <p:pic>
        <p:nvPicPr>
          <p:cNvPr id="201" name="Picture 200"/>
          <p:cNvPicPr/>
          <p:nvPr/>
        </p:nvPicPr>
        <p:blipFill>
          <a:blip r:embed="rId2"/>
          <a:stretch/>
        </p:blipFill>
        <p:spPr>
          <a:xfrm>
            <a:off x="822960" y="2286000"/>
            <a:ext cx="6591600" cy="4476960"/>
          </a:xfrm>
          <a:prstGeom prst="rect">
            <a:avLst/>
          </a:prstGeom>
          <a:ln>
            <a:noFill/>
          </a:ln>
        </p:spPr>
      </p:pic>
      <p:sp>
        <p:nvSpPr>
          <p:cNvPr id="202" name="CustomShape 4"/>
          <p:cNvSpPr/>
          <p:nvPr/>
        </p:nvSpPr>
        <p:spPr>
          <a:xfrm>
            <a:off x="2834640" y="6309360"/>
            <a:ext cx="3200400" cy="453600"/>
          </a:xfrm>
          <a:prstGeom prst="rect">
            <a:avLst/>
          </a:prstGeom>
          <a:noFill/>
          <a:ln w="19080">
            <a:solidFill>
              <a:srgbClr val="FF00FF"/>
            </a:solidFill>
            <a:round/>
          </a:ln>
        </p:spPr>
        <p:style>
          <a:lnRef idx="0">
            <a:scrgbClr r="0" g="0" b="0"/>
          </a:lnRef>
          <a:fillRef idx="0">
            <a:scrgbClr r="0" g="0" b="0"/>
          </a:fillRef>
          <a:effectRef idx="0">
            <a:scrgbClr r="0" g="0" b="0"/>
          </a:effectRef>
          <a:fontRef idx="minor"/>
        </p:style>
      </p:sp>
      <p:sp>
        <p:nvSpPr>
          <p:cNvPr id="7" name="TextShape 4"/>
          <p:cNvSpPr txBox="1"/>
          <p:nvPr/>
        </p:nvSpPr>
        <p:spPr>
          <a:xfrm>
            <a:off x="7342560" y="2377440"/>
            <a:ext cx="1861560" cy="999000"/>
          </a:xfrm>
          <a:prstGeom prst="rect">
            <a:avLst/>
          </a:prstGeom>
          <a:noFill/>
          <a:ln>
            <a:noFill/>
          </a:ln>
        </p:spPr>
        <p:txBody>
          <a:bodyPr lIns="90000" tIns="45000" rIns="90000" bIns="45000"/>
          <a:lstStyle/>
          <a:p>
            <a:r>
              <a:rPr lang="en-US" sz="1600" spc="-1" dirty="0">
                <a:solidFill>
                  <a:srgbClr val="009900"/>
                </a:solidFill>
                <a:latin typeface="Arial"/>
              </a:rPr>
              <a:t>In green:</a:t>
            </a:r>
            <a:endParaRPr dirty="0"/>
          </a:p>
          <a:p>
            <a:r>
              <a:rPr lang="en-US" sz="1600" spc="-1" dirty="0">
                <a:solidFill>
                  <a:srgbClr val="009900"/>
                </a:solidFill>
                <a:latin typeface="Arial"/>
              </a:rPr>
              <a:t>Estimates in 
previous report</a:t>
            </a:r>
            <a:endParaRPr dirty="0"/>
          </a:p>
          <a:p>
            <a:r>
              <a:rPr lang="en-US" sz="1600" spc="-1" dirty="0">
                <a:solidFill>
                  <a:srgbClr val="009900"/>
                </a:solidFill>
                <a:latin typeface="Arial"/>
              </a:rPr>
              <a:t>(IPCC, AR4, 2007)</a:t>
            </a:r>
            <a:endParaRPr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TextShape 1"/>
          <p:cNvSpPr txBox="1"/>
          <p:nvPr/>
        </p:nvSpPr>
        <p:spPr>
          <a:xfrm>
            <a:off x="457200" y="273600"/>
            <a:ext cx="8229240" cy="1144800"/>
          </a:xfrm>
          <a:prstGeom prst="rect">
            <a:avLst/>
          </a:prstGeom>
          <a:noFill/>
          <a:ln>
            <a:noFill/>
          </a:ln>
        </p:spPr>
        <p:txBody>
          <a:bodyPr lIns="0" tIns="0" rIns="0" bIns="0" anchor="ctr"/>
          <a:lstStyle/>
          <a:p>
            <a:pPr algn="ctr"/>
            <a:r>
              <a:rPr lang="en-US" sz="3200" spc="-1" dirty="0">
                <a:latin typeface="Arial"/>
              </a:rPr>
              <a:t>Effective Radiative </a:t>
            </a:r>
            <a:r>
              <a:rPr lang="en-US" sz="3200" spc="-1" dirty="0" smtClean="0">
                <a:latin typeface="Arial"/>
              </a:rPr>
              <a:t>Forcing (ERF)</a:t>
            </a:r>
            <a:endParaRPr sz="3200" dirty="0"/>
          </a:p>
        </p:txBody>
      </p:sp>
      <p:sp>
        <p:nvSpPr>
          <p:cNvPr id="204" name="TextShape 2"/>
          <p:cNvSpPr txBox="1"/>
          <p:nvPr/>
        </p:nvSpPr>
        <p:spPr>
          <a:xfrm>
            <a:off x="457200" y="1604520"/>
            <a:ext cx="4015800" cy="3977280"/>
          </a:xfrm>
          <a:prstGeom prst="rect">
            <a:avLst/>
          </a:prstGeom>
          <a:noFill/>
          <a:ln>
            <a:noFill/>
          </a:ln>
        </p:spPr>
        <p:txBody>
          <a:bodyPr lIns="0" tIns="0" rIns="0" bIns="0"/>
          <a:lstStyle/>
          <a:p>
            <a:endParaRPr dirty="0"/>
          </a:p>
          <a:p>
            <a:r>
              <a:rPr lang="en-US" sz="2000" spc="-1" dirty="0">
                <a:latin typeface="Lucida Sans Unicode"/>
                <a:ea typeface="Lucida Console"/>
              </a:rPr>
              <a:t>Change in net downward radiative flux at the top of the atmosphere (TOA) after </a:t>
            </a:r>
            <a:r>
              <a:rPr lang="en-US" sz="2000" spc="-1" dirty="0">
                <a:solidFill>
                  <a:srgbClr val="0066FF"/>
                </a:solidFill>
                <a:latin typeface="Lucida Sans Unicode"/>
                <a:ea typeface="Lucida Console"/>
              </a:rPr>
              <a:t>allowing for atmospheric temperatures, water </a:t>
            </a:r>
            <a:r>
              <a:rPr lang="en-US" sz="2000" spc="-1" dirty="0" smtClean="0">
                <a:solidFill>
                  <a:srgbClr val="0066FF"/>
                </a:solidFill>
                <a:latin typeface="Lucida Sans Unicode"/>
                <a:ea typeface="Lucida Console"/>
              </a:rPr>
              <a:t>vapor</a:t>
            </a:r>
            <a:r>
              <a:rPr lang="en-US" sz="2000" spc="-1" dirty="0">
                <a:solidFill>
                  <a:srgbClr val="0066FF"/>
                </a:solidFill>
                <a:latin typeface="Lucida Sans Unicode"/>
                <a:ea typeface="Lucida Console"/>
              </a:rPr>
              <a:t>, clouds and land albedo to adjust</a:t>
            </a:r>
            <a:r>
              <a:rPr lang="en-US" sz="2000" spc="-1" dirty="0">
                <a:latin typeface="Lucida Sans Unicode"/>
                <a:ea typeface="Lucida Console"/>
              </a:rPr>
              <a:t>, but </a:t>
            </a:r>
            <a:r>
              <a:rPr lang="en-US" sz="2000" spc="-1" dirty="0">
                <a:solidFill>
                  <a:srgbClr val="FF3333"/>
                </a:solidFill>
                <a:latin typeface="Lucida Sans Unicode"/>
                <a:ea typeface="Lucida Console"/>
              </a:rPr>
              <a:t>with global mean surface temperature or ocean and sea ice conditions unchanged</a:t>
            </a:r>
            <a:r>
              <a:rPr lang="en-US" sz="2000" spc="-1" dirty="0">
                <a:latin typeface="Lucida Sans Unicode"/>
                <a:ea typeface="Lucida Console"/>
              </a:rPr>
              <a:t> </a:t>
            </a:r>
            <a:endParaRPr sz="2000" dirty="0"/>
          </a:p>
        </p:txBody>
      </p:sp>
      <p:sp>
        <p:nvSpPr>
          <p:cNvPr id="205" name="TextShape 3"/>
          <p:cNvSpPr txBox="1"/>
          <p:nvPr/>
        </p:nvSpPr>
        <p:spPr>
          <a:xfrm>
            <a:off x="4670640" y="1418400"/>
            <a:ext cx="4015800" cy="3977280"/>
          </a:xfrm>
          <a:prstGeom prst="rect">
            <a:avLst/>
          </a:prstGeom>
          <a:noFill/>
          <a:ln>
            <a:noFill/>
          </a:ln>
        </p:spPr>
        <p:txBody>
          <a:bodyPr lIns="0" tIns="0" rIns="0" bIns="0"/>
          <a:lstStyle/>
          <a:p>
            <a:r>
              <a:rPr lang="en-US" sz="1800" b="1" spc="-1" dirty="0">
                <a:solidFill>
                  <a:srgbClr val="000000"/>
                </a:solidFill>
                <a:latin typeface="Arial"/>
                <a:ea typeface="Frutiger LT Pro 57 Condensed;Frutiger LT Pro 57 Condensed"/>
              </a:rPr>
              <a:t>From IPPC AR5 WG1 report: Chapter 8 Box 8.1 | Definition of Radiative Forcing and Effective Radiative Forcing: </a:t>
            </a:r>
            <a:endParaRPr dirty="0"/>
          </a:p>
          <a:p>
            <a:r>
              <a:rPr lang="en-US" sz="1800" b="1" spc="-1" dirty="0">
                <a:solidFill>
                  <a:srgbClr val="000000"/>
                </a:solidFill>
                <a:latin typeface="Arial"/>
                <a:ea typeface="Frutiger LT Pro 57 Condensed;Frutiger LT Pro 57 Condensed"/>
              </a:rPr>
              <a:t>“</a:t>
            </a:r>
            <a:r>
              <a:rPr lang="en-US" sz="1800" spc="-1" dirty="0">
                <a:solidFill>
                  <a:srgbClr val="000000"/>
                </a:solidFill>
                <a:latin typeface="Arial"/>
                <a:ea typeface="Frutiger LT Pro 57 Condensed;Frutiger LT Pro 57 Condensed"/>
              </a:rPr>
              <a:t>ERF is the change in net TOA downward radiative flux after allowing for atmospheric temperatures, water </a:t>
            </a:r>
            <a:r>
              <a:rPr lang="en-US" sz="1800" spc="-1" dirty="0" err="1">
                <a:solidFill>
                  <a:srgbClr val="000000"/>
                </a:solidFill>
                <a:latin typeface="Arial"/>
                <a:ea typeface="Frutiger LT Pro 57 Condensed;Frutiger LT Pro 57 Condensed"/>
              </a:rPr>
              <a:t>vapour</a:t>
            </a:r>
            <a:r>
              <a:rPr lang="en-US" sz="1800" spc="-1" dirty="0">
                <a:solidFill>
                  <a:srgbClr val="000000"/>
                </a:solidFill>
                <a:latin typeface="Arial"/>
                <a:ea typeface="Frutiger LT Pro 57 Condensed;Frutiger LT Pro 57 Condensed"/>
              </a:rPr>
              <a:t> and clouds to adjust, but with surface temperature or a portion of surface conditions unchanged. Although there are multiple methods to calculate ERF, we take ERF to mean the method in which sea surface temperatures and sea ice cover are fixed at climatological values unless otherwise specified. Land surface properties (temperature, snow and ice cover and vegetation) are allowed to adjust in this method” </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extShape 1"/>
          <p:cNvSpPr txBox="1"/>
          <p:nvPr/>
        </p:nvSpPr>
        <p:spPr>
          <a:xfrm>
            <a:off x="457200" y="273600"/>
            <a:ext cx="8229240" cy="1144800"/>
          </a:xfrm>
          <a:prstGeom prst="rect">
            <a:avLst/>
          </a:prstGeom>
          <a:noFill/>
          <a:ln>
            <a:noFill/>
          </a:ln>
        </p:spPr>
        <p:txBody>
          <a:bodyPr lIns="0" tIns="0" rIns="0" bIns="0" anchor="ctr"/>
          <a:lstStyle/>
          <a:p>
            <a:pPr algn="ctr"/>
            <a:r>
              <a:rPr lang="en-US" sz="3200" spc="-1">
                <a:latin typeface="Arial"/>
              </a:rPr>
              <a:t>Comparison Radiative Forcing vs Effective Radiative Forcing (RF vs ERF)</a:t>
            </a:r>
            <a:endParaRPr/>
          </a:p>
        </p:txBody>
      </p:sp>
      <p:sp>
        <p:nvSpPr>
          <p:cNvPr id="207" name="TextShape 2"/>
          <p:cNvSpPr txBox="1"/>
          <p:nvPr/>
        </p:nvSpPr>
        <p:spPr>
          <a:xfrm>
            <a:off x="457200" y="1604520"/>
            <a:ext cx="8229240" cy="3977280"/>
          </a:xfrm>
          <a:prstGeom prst="rect">
            <a:avLst/>
          </a:prstGeom>
          <a:noFill/>
          <a:ln>
            <a:noFill/>
          </a:ln>
        </p:spPr>
        <p:txBody>
          <a:bodyPr lIns="0" tIns="0" rIns="0" bIns="0"/>
          <a:lstStyle/>
          <a:p>
            <a:endParaRPr/>
          </a:p>
        </p:txBody>
      </p:sp>
      <p:pic>
        <p:nvPicPr>
          <p:cNvPr id="208" name="Picture 207"/>
          <p:cNvPicPr/>
          <p:nvPr/>
        </p:nvPicPr>
        <p:blipFill>
          <a:blip r:embed="rId3"/>
          <a:stretch/>
        </p:blipFill>
        <p:spPr>
          <a:xfrm>
            <a:off x="11160" y="1632240"/>
            <a:ext cx="9143640" cy="5652720"/>
          </a:xfrm>
          <a:prstGeom prst="rect">
            <a:avLst/>
          </a:prstGeom>
          <a:ln>
            <a:noFill/>
          </a:ln>
        </p:spPr>
      </p:pic>
      <p:sp>
        <p:nvSpPr>
          <p:cNvPr id="209" name="CustomShape 3"/>
          <p:cNvSpPr/>
          <p:nvPr/>
        </p:nvSpPr>
        <p:spPr>
          <a:xfrm>
            <a:off x="5669280" y="1737360"/>
            <a:ext cx="1645920" cy="2377440"/>
          </a:xfrm>
          <a:prstGeom prst="rect">
            <a:avLst/>
          </a:prstGeom>
          <a:noFill/>
          <a:ln w="29160">
            <a:solidFill>
              <a:srgbClr val="FF00FF"/>
            </a:solidFill>
            <a:round/>
          </a:ln>
        </p:spPr>
        <p:style>
          <a:lnRef idx="0">
            <a:scrgbClr r="0" g="0" b="0"/>
          </a:lnRef>
          <a:fillRef idx="0">
            <a:scrgbClr r="0" g="0" b="0"/>
          </a:fillRef>
          <a:effectRef idx="0">
            <a:scrgbClr r="0" g="0" b="0"/>
          </a:effectRef>
          <a:fontRef idx="minor"/>
        </p:style>
      </p:sp>
      <p:sp>
        <p:nvSpPr>
          <p:cNvPr id="210" name="CustomShape 4"/>
          <p:cNvSpPr/>
          <p:nvPr/>
        </p:nvSpPr>
        <p:spPr>
          <a:xfrm>
            <a:off x="2194560" y="1645920"/>
            <a:ext cx="2011680" cy="2377440"/>
          </a:xfrm>
          <a:prstGeom prst="rect">
            <a:avLst/>
          </a:prstGeom>
          <a:noFill/>
          <a:ln w="29160">
            <a:solidFill>
              <a:srgbClr val="FF00FF"/>
            </a:solidFill>
            <a:round/>
          </a:ln>
        </p:spPr>
        <p:style>
          <a:lnRef idx="0">
            <a:scrgbClr r="0" g="0" b="0"/>
          </a:lnRef>
          <a:fillRef idx="0">
            <a:scrgbClr r="0" g="0" b="0"/>
          </a:fillRef>
          <a:effectRef idx="0">
            <a:scrgbClr r="0" g="0" b="0"/>
          </a:effectRef>
          <a:fontRef idx="minor"/>
        </p:style>
      </p:sp>
      <p:sp>
        <p:nvSpPr>
          <p:cNvPr id="211" name="TextShape 5"/>
          <p:cNvSpPr txBox="1"/>
          <p:nvPr/>
        </p:nvSpPr>
        <p:spPr>
          <a:xfrm>
            <a:off x="3566160" y="1773360"/>
            <a:ext cx="485640" cy="346320"/>
          </a:xfrm>
          <a:prstGeom prst="rect">
            <a:avLst/>
          </a:prstGeom>
          <a:noFill/>
          <a:ln>
            <a:noFill/>
          </a:ln>
        </p:spPr>
        <p:txBody>
          <a:bodyPr lIns="90000" tIns="45000" rIns="90000" bIns="45000"/>
          <a:lstStyle/>
          <a:p>
            <a:r>
              <a:rPr lang="en-US" sz="1800" spc="-1">
                <a:latin typeface="Arial"/>
              </a:rPr>
              <a:t>RF</a:t>
            </a:r>
            <a:endParaRPr/>
          </a:p>
        </p:txBody>
      </p:sp>
      <p:sp>
        <p:nvSpPr>
          <p:cNvPr id="212" name="TextShape 6"/>
          <p:cNvSpPr txBox="1"/>
          <p:nvPr/>
        </p:nvSpPr>
        <p:spPr>
          <a:xfrm>
            <a:off x="5671440" y="1737360"/>
            <a:ext cx="637920" cy="346320"/>
          </a:xfrm>
          <a:prstGeom prst="rect">
            <a:avLst/>
          </a:prstGeom>
          <a:noFill/>
          <a:ln>
            <a:noFill/>
          </a:ln>
        </p:spPr>
        <p:txBody>
          <a:bodyPr lIns="90000" tIns="45000" rIns="90000" bIns="45000"/>
          <a:lstStyle/>
          <a:p>
            <a:r>
              <a:rPr lang="en-US" sz="1800" spc="-1">
                <a:latin typeface="Arial"/>
              </a:rPr>
              <a:t>ERF</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TextShape 1"/>
          <p:cNvSpPr txBox="1"/>
          <p:nvPr/>
        </p:nvSpPr>
        <p:spPr>
          <a:xfrm>
            <a:off x="457200" y="273600"/>
            <a:ext cx="8229240" cy="1144800"/>
          </a:xfrm>
          <a:prstGeom prst="rect">
            <a:avLst/>
          </a:prstGeom>
          <a:noFill/>
          <a:ln>
            <a:noFill/>
          </a:ln>
        </p:spPr>
        <p:txBody>
          <a:bodyPr lIns="0" tIns="0" rIns="0" bIns="0" anchor="ctr"/>
          <a:lstStyle/>
          <a:p>
            <a:pPr algn="ctr"/>
            <a:r>
              <a:rPr lang="en-US" sz="2800" spc="-1">
                <a:latin typeface="Arial"/>
              </a:rPr>
              <a:t>Effective Radiative Forcing over Industrial Era</a:t>
            </a:r>
            <a:endParaRPr/>
          </a:p>
        </p:txBody>
      </p:sp>
      <p:sp>
        <p:nvSpPr>
          <p:cNvPr id="217" name="TextShape 2"/>
          <p:cNvSpPr txBox="1"/>
          <p:nvPr/>
        </p:nvSpPr>
        <p:spPr>
          <a:xfrm>
            <a:off x="365760" y="5065736"/>
            <a:ext cx="8321040" cy="1132612"/>
          </a:xfrm>
          <a:prstGeom prst="rect">
            <a:avLst/>
          </a:prstGeom>
          <a:noFill/>
          <a:ln>
            <a:noFill/>
          </a:ln>
        </p:spPr>
        <p:txBody>
          <a:bodyPr lIns="0" tIns="0" rIns="0" bIns="0"/>
          <a:lstStyle/>
          <a:p>
            <a:pPr algn="just"/>
            <a:r>
              <a:rPr lang="en-US" sz="1600" spc="-1" dirty="0">
                <a:solidFill>
                  <a:srgbClr val="000000"/>
                </a:solidFill>
                <a:latin typeface="Arial"/>
                <a:ea typeface="Frutiger LT Pro 47 Light Cn;Frutiger LT Pro 47 Light Cn"/>
              </a:rPr>
              <a:t>Fig. 8.18 from IPCC AR5 report WG 1:</a:t>
            </a:r>
            <a:endParaRPr sz="1600" dirty="0"/>
          </a:p>
          <a:p>
            <a:pPr algn="just"/>
            <a:r>
              <a:rPr lang="en-US" sz="1600" spc="-1" dirty="0">
                <a:solidFill>
                  <a:srgbClr val="000000"/>
                </a:solidFill>
                <a:latin typeface="Arial"/>
                <a:ea typeface="Frutiger LT Pro 47 Light Cn;Frutiger LT Pro 47 Light Cn"/>
              </a:rPr>
              <a:t>Bars with the forcing and uncertainty ranges (5 to 95% confidence range) at present are given in the right part of the figure. The total </a:t>
            </a:r>
            <a:r>
              <a:rPr lang="en-US" sz="1600" spc="-1" dirty="0" smtClean="0">
                <a:solidFill>
                  <a:srgbClr val="000000"/>
                </a:solidFill>
                <a:latin typeface="Arial"/>
                <a:ea typeface="Frutiger LT Pro 47 Light Cn;Frutiger LT Pro 47 Light Cn"/>
              </a:rPr>
              <a:t>anthropogenic </a:t>
            </a:r>
            <a:r>
              <a:rPr lang="en-US" sz="1600" spc="-1" dirty="0">
                <a:solidFill>
                  <a:srgbClr val="000000"/>
                </a:solidFill>
                <a:latin typeface="Arial"/>
                <a:ea typeface="Frutiger LT Pro 47 Light Cn;Frutiger LT Pro 47 Light Cn"/>
              </a:rPr>
              <a:t>forcing was 0.57 (0.29 to 0.85) W m–2 in 1950, 1.25 (0.64 to 1.86) W m–2 in 1980 and 2.29 (1.13 to 3.33) W m–2 in 2011. </a:t>
            </a:r>
            <a:endParaRPr sz="1600" dirty="0"/>
          </a:p>
        </p:txBody>
      </p:sp>
      <p:pic>
        <p:nvPicPr>
          <p:cNvPr id="218" name="Picture 217"/>
          <p:cNvPicPr/>
          <p:nvPr/>
        </p:nvPicPr>
        <p:blipFill>
          <a:blip r:embed="rId2"/>
          <a:stretch/>
        </p:blipFill>
        <p:spPr>
          <a:xfrm>
            <a:off x="2417927" y="1059120"/>
            <a:ext cx="5181120" cy="3693240"/>
          </a:xfrm>
          <a:prstGeom prst="rect">
            <a:avLst/>
          </a:prstGeom>
          <a:ln>
            <a:noFill/>
          </a:ln>
        </p:spPr>
      </p:pic>
      <p:cxnSp>
        <p:nvCxnSpPr>
          <p:cNvPr id="3" name="Straight Arrow Connector 2"/>
          <p:cNvCxnSpPr/>
          <p:nvPr/>
        </p:nvCxnSpPr>
        <p:spPr>
          <a:xfrm>
            <a:off x="2417927" y="3294043"/>
            <a:ext cx="1504078" cy="694063"/>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43219" y="1399672"/>
            <a:ext cx="2236425" cy="313932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Volcanic eruptions</a:t>
            </a:r>
          </a:p>
          <a:p>
            <a:r>
              <a:rPr lang="en-US" dirty="0" smtClean="0"/>
              <a:t>have a strong  but short-lived</a:t>
            </a:r>
          </a:p>
          <a:p>
            <a:r>
              <a:rPr lang="en-US" dirty="0"/>
              <a:t>n</a:t>
            </a:r>
            <a:r>
              <a:rPr lang="en-US" dirty="0" smtClean="0"/>
              <a:t>egative radiative forcing.</a:t>
            </a:r>
          </a:p>
          <a:p>
            <a:r>
              <a:rPr lang="en-US" dirty="0" smtClean="0"/>
              <a:t>But 30 or 50 years</a:t>
            </a:r>
          </a:p>
          <a:p>
            <a:r>
              <a:rPr lang="en-US" dirty="0" smtClean="0"/>
              <a:t>with several eruptions can lower </a:t>
            </a:r>
          </a:p>
          <a:p>
            <a:r>
              <a:rPr lang="en-US" dirty="0"/>
              <a:t>t</a:t>
            </a:r>
            <a:r>
              <a:rPr lang="en-US" dirty="0" smtClean="0"/>
              <a:t>he average temperature!</a:t>
            </a:r>
          </a:p>
          <a:p>
            <a:endParaRPr lang="en-US"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CustomShape 1"/>
          <p:cNvSpPr/>
          <p:nvPr/>
        </p:nvSpPr>
        <p:spPr>
          <a:xfrm>
            <a:off x="876240" y="1371600"/>
            <a:ext cx="7391160" cy="2428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b="1" u="sng" strike="noStrike">
                <a:solidFill>
                  <a:srgbClr val="000000"/>
                </a:solidFill>
                <a:latin typeface="Arial"/>
                <a:ea typeface="ＭＳ Ｐゴシック"/>
              </a:rPr>
              <a:t>Feedbacks</a:t>
            </a:r>
            <a:r>
              <a:rPr lang="en-US" sz="2000" b="1" strike="noStrike">
                <a:solidFill>
                  <a:srgbClr val="000000"/>
                </a:solidFill>
                <a:latin typeface="Arial"/>
                <a:ea typeface="ＭＳ Ｐゴシック"/>
              </a:rPr>
              <a:t> </a:t>
            </a:r>
            <a:endParaRPr/>
          </a:p>
          <a:p>
            <a:pPr>
              <a:lnSpc>
                <a:spcPct val="100000"/>
              </a:lnSpc>
            </a:pPr>
            <a:r>
              <a:rPr lang="en-US" sz="2000" b="1" strike="noStrike">
                <a:solidFill>
                  <a:srgbClr val="000000"/>
                </a:solidFill>
                <a:latin typeface="Arial"/>
                <a:ea typeface="ＭＳ Ｐゴシック"/>
              </a:rPr>
              <a:t>Describe the inter-related growth or decay of the components of a system.</a:t>
            </a:r>
            <a:endParaRPr/>
          </a:p>
          <a:p>
            <a:pPr>
              <a:lnSpc>
                <a:spcPct val="100000"/>
              </a:lnSpc>
            </a:pPr>
            <a:endParaRPr/>
          </a:p>
          <a:p>
            <a:pPr>
              <a:lnSpc>
                <a:spcPct val="100000"/>
              </a:lnSpc>
            </a:pPr>
            <a:r>
              <a:rPr lang="en-US" sz="2000" b="1" strike="noStrike">
                <a:solidFill>
                  <a:srgbClr val="000000"/>
                </a:solidFill>
                <a:latin typeface="Arial"/>
                <a:ea typeface="ＭＳ Ｐゴシック"/>
              </a:rPr>
              <a:t>A </a:t>
            </a:r>
            <a:r>
              <a:rPr lang="en-US" sz="2000" b="1" u="sng" strike="noStrike">
                <a:solidFill>
                  <a:srgbClr val="3333FF"/>
                </a:solidFill>
                <a:latin typeface="Arial"/>
                <a:ea typeface="ＭＳ Ｐゴシック"/>
              </a:rPr>
              <a:t>positive</a:t>
            </a:r>
            <a:r>
              <a:rPr lang="en-US" sz="2000" b="1" strike="noStrike">
                <a:solidFill>
                  <a:srgbClr val="000000"/>
                </a:solidFill>
                <a:latin typeface="Arial"/>
                <a:ea typeface="ＭＳ Ｐゴシック"/>
              </a:rPr>
              <a:t> feedback exists…</a:t>
            </a:r>
            <a:endParaRPr/>
          </a:p>
          <a:p>
            <a:pPr>
              <a:lnSpc>
                <a:spcPct val="100000"/>
              </a:lnSpc>
            </a:pPr>
            <a:endParaRPr/>
          </a:p>
        </p:txBody>
      </p:sp>
      <p:sp>
        <p:nvSpPr>
          <p:cNvPr id="211" name="CustomShape 2"/>
          <p:cNvSpPr/>
          <p:nvPr/>
        </p:nvSpPr>
        <p:spPr>
          <a:xfrm>
            <a:off x="1447920" y="152280"/>
            <a:ext cx="5886000" cy="1005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000" b="1" strike="noStrike">
                <a:solidFill>
                  <a:srgbClr val="000000"/>
                </a:solidFill>
                <a:latin typeface="Arial"/>
                <a:ea typeface="ＭＳ Ｐゴシック"/>
              </a:rPr>
              <a:t>“Our understanding of the climate system is complicated by </a:t>
            </a:r>
            <a:r>
              <a:rPr lang="en-US" sz="2000" b="1" u="sng" strike="noStrike">
                <a:solidFill>
                  <a:srgbClr val="000000"/>
                </a:solidFill>
                <a:latin typeface="Arial"/>
                <a:ea typeface="ＭＳ Ｐゴシック"/>
              </a:rPr>
              <a:t>feedbacks</a:t>
            </a:r>
            <a:r>
              <a:rPr lang="en-US" sz="2000" b="1" strike="noStrike">
                <a:solidFill>
                  <a:srgbClr val="000000"/>
                </a:solidFill>
                <a:latin typeface="Arial"/>
                <a:ea typeface="ＭＳ Ｐゴシック"/>
              </a:rPr>
              <a:t> that either </a:t>
            </a:r>
            <a:r>
              <a:rPr lang="en-US" sz="2000" b="1" strike="noStrike">
                <a:solidFill>
                  <a:srgbClr val="3333FF"/>
                </a:solidFill>
                <a:latin typeface="Arial"/>
                <a:ea typeface="ＭＳ Ｐゴシック"/>
              </a:rPr>
              <a:t>amplify</a:t>
            </a:r>
            <a:r>
              <a:rPr lang="en-US" sz="2000" b="1" strike="noStrike">
                <a:solidFill>
                  <a:srgbClr val="000000"/>
                </a:solidFill>
                <a:latin typeface="Arial"/>
                <a:ea typeface="ＭＳ Ｐゴシック"/>
              </a:rPr>
              <a:t> or damp perturbations…”</a:t>
            </a:r>
            <a:endParaRPr/>
          </a:p>
        </p:txBody>
      </p:sp>
    </p:spTree>
    <p:extLst>
      <p:ext uri="{BB962C8B-B14F-4D97-AF65-F5344CB8AC3E}">
        <p14:creationId xmlns:p14="http://schemas.microsoft.com/office/powerpoint/2010/main" val="62518105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TextShape 1"/>
          <p:cNvSpPr txBox="1"/>
          <p:nvPr/>
        </p:nvSpPr>
        <p:spPr>
          <a:xfrm>
            <a:off x="457200" y="273600"/>
            <a:ext cx="8229240" cy="1144800"/>
          </a:xfrm>
          <a:prstGeom prst="rect">
            <a:avLst/>
          </a:prstGeom>
          <a:noFill/>
          <a:ln>
            <a:noFill/>
          </a:ln>
        </p:spPr>
        <p:txBody>
          <a:bodyPr lIns="0" tIns="0" rIns="0" bIns="0" anchor="ctr"/>
          <a:lstStyle/>
          <a:p>
            <a:pPr algn="ctr"/>
            <a:r>
              <a:rPr lang="en-US" sz="4400" spc="-1">
                <a:latin typeface="Arial"/>
              </a:rPr>
              <a:t>Why is radiative forcing useful?</a:t>
            </a:r>
            <a:endParaRPr/>
          </a:p>
        </p:txBody>
      </p:sp>
      <p:sp>
        <p:nvSpPr>
          <p:cNvPr id="214" name="TextShape 2"/>
          <p:cNvSpPr txBox="1"/>
          <p:nvPr/>
        </p:nvSpPr>
        <p:spPr>
          <a:xfrm>
            <a:off x="457200" y="1604520"/>
            <a:ext cx="4390222" cy="4994584"/>
          </a:xfrm>
          <a:prstGeom prst="rect">
            <a:avLst/>
          </a:prstGeom>
          <a:noFill/>
          <a:ln>
            <a:noFill/>
          </a:ln>
        </p:spPr>
        <p:txBody>
          <a:bodyPr lIns="0" tIns="0" rIns="0" bIns="0"/>
          <a:lstStyle/>
          <a:p>
            <a:pPr marL="450900" indent="-342900">
              <a:buClr>
                <a:schemeClr val="tx1"/>
              </a:buClr>
              <a:buSzPct val="100000"/>
              <a:buFont typeface="Wingdings" panose="05000000000000000000" pitchFamily="2" charset="2"/>
              <a:buChar char="§"/>
            </a:pPr>
            <a:r>
              <a:rPr lang="en-US" sz="2000" spc="-1" dirty="0" smtClean="0"/>
              <a:t>Surprisingly, the source (cause) of the radiative forcing does not matter for the system’s temperature response  </a:t>
            </a:r>
            <a:br>
              <a:rPr lang="en-US" sz="2000" spc="-1" dirty="0" smtClean="0"/>
            </a:br>
            <a:endParaRPr lang="en-US" sz="2000" dirty="0"/>
          </a:p>
          <a:p>
            <a:pPr marL="450900" indent="-342900">
              <a:buClr>
                <a:schemeClr val="tx1"/>
              </a:buClr>
              <a:buSzPct val="100000"/>
              <a:buFont typeface="Wingdings" panose="05000000000000000000" pitchFamily="2" charset="2"/>
              <a:buChar char="§"/>
            </a:pPr>
            <a:r>
              <a:rPr lang="en-US" sz="2000" spc="-1" dirty="0" smtClean="0"/>
              <a:t>Global </a:t>
            </a:r>
            <a:r>
              <a:rPr lang="en-US" sz="2000" spc="-1" dirty="0"/>
              <a:t>surface temperature change is independent of the forcing agent</a:t>
            </a:r>
            <a:r>
              <a:rPr lang="en-US" sz="2000" spc="-1" dirty="0" smtClean="0"/>
              <a:t>:</a:t>
            </a:r>
            <a:br>
              <a:rPr lang="en-US" sz="2000" spc="-1" dirty="0" smtClean="0"/>
            </a:br>
            <a:endParaRPr sz="2000" dirty="0"/>
          </a:p>
          <a:p>
            <a:pPr marL="882900" lvl="1" indent="-342900">
              <a:buClr>
                <a:schemeClr val="tx1"/>
              </a:buClr>
              <a:buSzPct val="100000"/>
              <a:buFont typeface="Wingdings" panose="05000000000000000000" pitchFamily="2" charset="2"/>
              <a:buChar char="§"/>
            </a:pPr>
            <a:r>
              <a:rPr lang="en-US" sz="2000" spc="-1" dirty="0"/>
              <a:t>e.g. whether CO</a:t>
            </a:r>
            <a:r>
              <a:rPr lang="en-US" sz="2000" spc="-1" baseline="-33000" dirty="0"/>
              <a:t>2</a:t>
            </a:r>
            <a:r>
              <a:rPr lang="en-US" sz="2000" spc="-1" dirty="0"/>
              <a:t> or surface albedo change cause 1 </a:t>
            </a:r>
            <a:r>
              <a:rPr lang="en-US" sz="2000" spc="-1" dirty="0" smtClean="0"/>
              <a:t>W/m</a:t>
            </a:r>
            <a:r>
              <a:rPr lang="en-US" sz="2000" spc="-1" baseline="30000" dirty="0" smtClean="0"/>
              <a:t>2</a:t>
            </a:r>
            <a:r>
              <a:rPr lang="en-US" sz="2000" spc="-1" dirty="0" smtClean="0"/>
              <a:t> </a:t>
            </a:r>
            <a:r>
              <a:rPr lang="en-US" sz="2000" spc="-1" dirty="0"/>
              <a:t>radiative forcing, we can expect the same global mean temperature response</a:t>
            </a:r>
            <a:endParaRPr sz="2000" dirty="0"/>
          </a:p>
        </p:txBody>
      </p:sp>
      <p:sp>
        <p:nvSpPr>
          <p:cNvPr id="215" name="TextShape 3"/>
          <p:cNvSpPr txBox="1"/>
          <p:nvPr/>
        </p:nvSpPr>
        <p:spPr>
          <a:xfrm>
            <a:off x="4847422" y="1622610"/>
            <a:ext cx="4015800" cy="4833273"/>
          </a:xfrm>
          <a:prstGeom prst="rect">
            <a:avLst/>
          </a:prstGeom>
          <a:noFill/>
          <a:ln>
            <a:noFill/>
          </a:ln>
        </p:spPr>
        <p:txBody>
          <a:bodyPr lIns="0" tIns="0" rIns="0" bIns="0"/>
          <a:lstStyle/>
          <a:p>
            <a:pPr marL="450900" indent="-342900">
              <a:buClr>
                <a:schemeClr val="tx1"/>
              </a:buClr>
              <a:buSzPct val="100000"/>
              <a:buFont typeface="Wingdings" panose="05000000000000000000" pitchFamily="2" charset="2"/>
              <a:buChar char="§"/>
            </a:pPr>
            <a:r>
              <a:rPr lang="en-US" sz="2000" b="1" spc="-1" dirty="0" smtClean="0">
                <a:latin typeface="Arial"/>
              </a:rPr>
              <a:t>BUT:</a:t>
            </a:r>
            <a:r>
              <a:rPr lang="en-US" sz="2000" spc="-1" dirty="0" smtClean="0">
                <a:latin typeface="Arial"/>
              </a:rPr>
              <a:t> different </a:t>
            </a:r>
            <a:r>
              <a:rPr lang="en-US" sz="2000" spc="-1" dirty="0">
                <a:latin typeface="Arial"/>
              </a:rPr>
              <a:t>forcing agents can cause different regional </a:t>
            </a:r>
            <a:r>
              <a:rPr lang="en-US" sz="2000" spc="-1" dirty="0" smtClean="0">
                <a:latin typeface="Arial"/>
              </a:rPr>
              <a:t>responses</a:t>
            </a:r>
          </a:p>
          <a:p>
            <a:pPr marL="450900" indent="-342900">
              <a:buClr>
                <a:schemeClr val="tx1"/>
              </a:buClr>
              <a:buSzPct val="100000"/>
              <a:buFont typeface="Wingdings" panose="05000000000000000000" pitchFamily="2" charset="2"/>
              <a:buChar char="§"/>
            </a:pPr>
            <a:endParaRPr sz="2000" dirty="0"/>
          </a:p>
          <a:p>
            <a:pPr marL="450900" indent="-342900">
              <a:buClr>
                <a:schemeClr val="tx1"/>
              </a:buClr>
              <a:buSzPct val="100000"/>
              <a:buFont typeface="Wingdings" panose="05000000000000000000" pitchFamily="2" charset="2"/>
              <a:buChar char="§"/>
            </a:pPr>
            <a:r>
              <a:rPr lang="en-US" sz="2000" spc="-1" dirty="0">
                <a:solidFill>
                  <a:srgbClr val="000000"/>
                </a:solidFill>
                <a:latin typeface="Arial"/>
                <a:ea typeface="Frutiger LT Pro 57 Condensed;Frutiger LT Pro 57 Condensed"/>
              </a:rPr>
              <a:t>In addition to the global mean RF, the spatial distribution and </a:t>
            </a:r>
            <a:r>
              <a:rPr lang="en-US" sz="2000" spc="-1" dirty="0">
                <a:solidFill>
                  <a:srgbClr val="800000"/>
                </a:solidFill>
                <a:latin typeface="Arial"/>
                <a:ea typeface="Frutiger LT Pro 57 Condensed;Frutiger LT Pro 57 Condensed"/>
              </a:rPr>
              <a:t>temporal evolution of forcing</a:t>
            </a:r>
            <a:r>
              <a:rPr lang="en-US" sz="2000" spc="-1" dirty="0">
                <a:solidFill>
                  <a:srgbClr val="000000"/>
                </a:solidFill>
                <a:latin typeface="Arial"/>
                <a:ea typeface="Frutiger LT Pro 57 Condensed;Frutiger LT Pro 57 Condensed"/>
              </a:rPr>
              <a:t>, as well as </a:t>
            </a:r>
            <a:r>
              <a:rPr lang="en-US" sz="2000" b="1" spc="-1" dirty="0">
                <a:solidFill>
                  <a:srgbClr val="800000"/>
                </a:solidFill>
                <a:latin typeface="Arial"/>
                <a:ea typeface="Frutiger LT Pro 57 Condensed;Frutiger LT Pro 57 Condensed"/>
              </a:rPr>
              <a:t>climate feedbacks</a:t>
            </a:r>
            <a:r>
              <a:rPr lang="en-US" sz="2000" spc="-1" dirty="0">
                <a:solidFill>
                  <a:srgbClr val="000000"/>
                </a:solidFill>
                <a:latin typeface="Arial"/>
                <a:ea typeface="Frutiger LT Pro 57 Condensed;Frutiger LT Pro 57 Condensed"/>
              </a:rPr>
              <a:t>, play a role in determining the eventual impact of various drivers on </a:t>
            </a:r>
            <a:r>
              <a:rPr lang="en-US" sz="2000" spc="-1" dirty="0" smtClean="0">
                <a:solidFill>
                  <a:srgbClr val="000000"/>
                </a:solidFill>
                <a:latin typeface="Arial"/>
                <a:ea typeface="Frutiger LT Pro 57 Condensed;Frutiger LT Pro 57 Condensed"/>
              </a:rPr>
              <a:t>climate. </a:t>
            </a:r>
          </a:p>
          <a:p>
            <a:pPr algn="just"/>
            <a:r>
              <a:rPr lang="en-US" sz="2000" spc="-1" dirty="0" smtClean="0">
                <a:solidFill>
                  <a:srgbClr val="000000"/>
                </a:solidFill>
                <a:latin typeface="Arial"/>
                <a:ea typeface="Frutiger LT Pro 57 Condensed;Frutiger LT Pro 57 Condensed"/>
              </a:rPr>
              <a:t> </a:t>
            </a:r>
            <a:endParaRPr sz="20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extShape 1"/>
          <p:cNvSpPr txBox="1"/>
          <p:nvPr/>
        </p:nvSpPr>
        <p:spPr>
          <a:xfrm>
            <a:off x="457200" y="273600"/>
            <a:ext cx="8229240" cy="1144800"/>
          </a:xfrm>
          <a:prstGeom prst="rect">
            <a:avLst/>
          </a:prstGeom>
          <a:noFill/>
          <a:ln>
            <a:noFill/>
          </a:ln>
        </p:spPr>
        <p:txBody>
          <a:bodyPr lIns="0" tIns="0" rIns="0" bIns="0" anchor="ctr"/>
          <a:lstStyle/>
          <a:p>
            <a:pPr algn="ctr"/>
            <a:r>
              <a:rPr lang="en-US" sz="4400" spc="-1">
                <a:latin typeface="Arial"/>
              </a:rPr>
              <a:t>Summary: radiative forcing</a:t>
            </a:r>
            <a:endParaRPr/>
          </a:p>
        </p:txBody>
      </p:sp>
      <p:sp>
        <p:nvSpPr>
          <p:cNvPr id="225" name="TextShape 2"/>
          <p:cNvSpPr txBox="1"/>
          <p:nvPr/>
        </p:nvSpPr>
        <p:spPr>
          <a:xfrm>
            <a:off x="457200" y="1604520"/>
            <a:ext cx="8138160" cy="4520858"/>
          </a:xfrm>
          <a:prstGeom prst="rect">
            <a:avLst/>
          </a:prstGeom>
          <a:noFill/>
          <a:ln>
            <a:noFill/>
          </a:ln>
        </p:spPr>
        <p:txBody>
          <a:bodyPr lIns="0" tIns="0" rIns="0" bIns="0"/>
          <a:lstStyle/>
          <a:p>
            <a:pPr marL="432000" indent="-324000">
              <a:buClr>
                <a:srgbClr val="FFFFFF"/>
              </a:buClr>
              <a:buSzPct val="45000"/>
              <a:buFont typeface="StarSymbol"/>
              <a:buChar char=""/>
            </a:pPr>
            <a:r>
              <a:rPr lang="en-US" sz="2400" spc="-1" dirty="0">
                <a:solidFill>
                  <a:srgbClr val="000000"/>
                </a:solidFill>
                <a:latin typeface="+mj-lt"/>
                <a:ea typeface="Frutiger LT Pro 47 Light Cn;Frutiger LT Pro 47 Light Cn"/>
              </a:rPr>
              <a:t>It is unequivocal that anthropogenic increases in the well-mixed greenhouse gases (WMGHGs) have substantially enhanced the greenhouse effect, </a:t>
            </a:r>
            <a:r>
              <a:rPr lang="en-US" sz="2400" spc="-1" dirty="0" smtClean="0">
                <a:solidFill>
                  <a:srgbClr val="000000"/>
                </a:solidFill>
                <a:latin typeface="+mj-lt"/>
                <a:ea typeface="Frutiger LT Pro 47 Light Cn;Frutiger LT Pro 47 Light Cn"/>
              </a:rPr>
              <a:t/>
            </a:r>
            <a:br>
              <a:rPr lang="en-US" sz="2400" spc="-1" dirty="0" smtClean="0">
                <a:solidFill>
                  <a:srgbClr val="000000"/>
                </a:solidFill>
                <a:latin typeface="+mj-lt"/>
                <a:ea typeface="Frutiger LT Pro 47 Light Cn;Frutiger LT Pro 47 Light Cn"/>
              </a:rPr>
            </a:br>
            <a:r>
              <a:rPr lang="en-US" sz="2400" spc="-1" dirty="0" smtClean="0">
                <a:solidFill>
                  <a:srgbClr val="000000"/>
                </a:solidFill>
                <a:latin typeface="+mj-lt"/>
                <a:ea typeface="Frutiger LT Pro 47 Light Cn;Frutiger LT Pro 47 Light Cn"/>
              </a:rPr>
              <a:t>and </a:t>
            </a:r>
            <a:r>
              <a:rPr lang="en-US" sz="2400" spc="-1" dirty="0">
                <a:solidFill>
                  <a:srgbClr val="000000"/>
                </a:solidFill>
                <a:latin typeface="+mj-lt"/>
                <a:ea typeface="Frutiger LT Pro 47 Light Cn;Frutiger LT Pro 47 Light Cn"/>
              </a:rPr>
              <a:t>the resulting forcing continues to </a:t>
            </a:r>
            <a:r>
              <a:rPr lang="en-US" sz="2400" spc="-1" dirty="0" smtClean="0">
                <a:solidFill>
                  <a:srgbClr val="000000"/>
                </a:solidFill>
                <a:latin typeface="+mj-lt"/>
                <a:ea typeface="Frutiger LT Pro 47 Light Cn;Frutiger LT Pro 47 Light Cn"/>
              </a:rPr>
              <a:t>increase.</a:t>
            </a:r>
          </a:p>
          <a:p>
            <a:pPr marL="432000" indent="-324000">
              <a:buClr>
                <a:srgbClr val="FFFFFF"/>
              </a:buClr>
              <a:buSzPct val="45000"/>
              <a:buFont typeface="StarSymbol"/>
              <a:buChar char=""/>
            </a:pPr>
            <a:endParaRPr sz="2400" dirty="0">
              <a:latin typeface="+mj-lt"/>
            </a:endParaRPr>
          </a:p>
          <a:p>
            <a:pPr marL="432000" indent="-324000">
              <a:buClr>
                <a:srgbClr val="FFFFFF"/>
              </a:buClr>
              <a:buSzPct val="45000"/>
              <a:buFont typeface="StarSymbol"/>
              <a:buChar char=""/>
            </a:pPr>
            <a:r>
              <a:rPr lang="en-US" sz="2400" spc="-1" dirty="0">
                <a:solidFill>
                  <a:srgbClr val="000000"/>
                </a:solidFill>
                <a:latin typeface="+mj-lt"/>
                <a:ea typeface="Frutiger LT Pro 47 Light Cn;Frutiger LT Pro 47 Light Cn"/>
              </a:rPr>
              <a:t>T</a:t>
            </a:r>
            <a:r>
              <a:rPr lang="en-US" sz="2400" spc="-1" dirty="0" smtClean="0">
                <a:solidFill>
                  <a:srgbClr val="000000"/>
                </a:solidFill>
                <a:latin typeface="+mj-lt"/>
                <a:ea typeface="Frutiger LT Pro 47 Light Cn;Frutiger LT Pro 47 Light Cn"/>
              </a:rPr>
              <a:t>otal </a:t>
            </a:r>
            <a:r>
              <a:rPr lang="en-US" sz="2400" spc="-1" dirty="0">
                <a:solidFill>
                  <a:srgbClr val="000000"/>
                </a:solidFill>
                <a:latin typeface="+mj-lt"/>
                <a:ea typeface="Frutiger LT Pro 47 Light Cn;Frutiger LT Pro 47 Light Cn"/>
              </a:rPr>
              <a:t>anthropogenic ERF over the </a:t>
            </a:r>
            <a:r>
              <a:rPr lang="en-US" sz="2400" spc="-1" dirty="0" smtClean="0">
                <a:solidFill>
                  <a:srgbClr val="000000"/>
                </a:solidFill>
                <a:latin typeface="+mj-lt"/>
                <a:ea typeface="Frutiger LT Pro 47 Light Cn;Frutiger LT Pro 47 Light Cn"/>
              </a:rPr>
              <a:t>industrial </a:t>
            </a:r>
            <a:r>
              <a:rPr lang="en-US" sz="2400" spc="-1" dirty="0">
                <a:solidFill>
                  <a:srgbClr val="000000"/>
                </a:solidFill>
                <a:latin typeface="+mj-lt"/>
                <a:ea typeface="Frutiger LT Pro 47 Light Cn;Frutiger LT Pro 47 Light Cn"/>
              </a:rPr>
              <a:t>e</a:t>
            </a:r>
            <a:r>
              <a:rPr lang="en-US" sz="2400" spc="-1" dirty="0" smtClean="0">
                <a:solidFill>
                  <a:srgbClr val="000000"/>
                </a:solidFill>
                <a:latin typeface="+mj-lt"/>
                <a:ea typeface="Frutiger LT Pro 47 Light Cn;Frutiger LT Pro 47 Light Cn"/>
              </a:rPr>
              <a:t>ra </a:t>
            </a:r>
            <a:r>
              <a:rPr lang="en-US" sz="2400" spc="-1" dirty="0">
                <a:solidFill>
                  <a:srgbClr val="000000"/>
                </a:solidFill>
                <a:latin typeface="+mj-lt"/>
                <a:ea typeface="Frutiger LT Pro 47 Light Cn;Frutiger LT Pro 47 Light Cn"/>
              </a:rPr>
              <a:t>(1750-present) is 2.3 (1.1 to 3.3) </a:t>
            </a:r>
            <a:r>
              <a:rPr lang="en-US" sz="2400" spc="-1" dirty="0" smtClean="0">
                <a:solidFill>
                  <a:srgbClr val="000000"/>
                </a:solidFill>
                <a:latin typeface="+mj-lt"/>
                <a:ea typeface="Frutiger LT Pro 47 Light Cn;Frutiger LT Pro 47 Light Cn"/>
              </a:rPr>
              <a:t>W/m</a:t>
            </a:r>
            <a:r>
              <a:rPr lang="en-US" sz="2400" spc="-1" baseline="30000" dirty="0" smtClean="0">
                <a:solidFill>
                  <a:srgbClr val="000000"/>
                </a:solidFill>
                <a:latin typeface="+mj-lt"/>
                <a:ea typeface="Frutiger LT Pro 47 Light Cn;Frutiger LT Pro 47 Light Cn"/>
              </a:rPr>
              <a:t>2</a:t>
            </a:r>
            <a:endParaRPr sz="2400" baseline="30000" dirty="0">
              <a:latin typeface="+mj-lt"/>
            </a:endParaRPr>
          </a:p>
          <a:p>
            <a:pPr marL="432000" indent="-324000">
              <a:buClr>
                <a:srgbClr val="FFFFFF"/>
              </a:buClr>
              <a:buSzPct val="45000"/>
              <a:buFont typeface="StarSymbol"/>
              <a:buChar char=""/>
            </a:pPr>
            <a:endParaRPr lang="en-US" sz="2400" spc="-1" dirty="0" smtClean="0">
              <a:solidFill>
                <a:srgbClr val="000000"/>
              </a:solidFill>
              <a:latin typeface="+mj-lt"/>
              <a:ea typeface="Frutiger LT Pro 47 Light Cn;Frutiger LT Pro 47 Light Cn"/>
            </a:endParaRPr>
          </a:p>
          <a:p>
            <a:pPr marL="432000" indent="-324000">
              <a:buClr>
                <a:srgbClr val="FFFFFF"/>
              </a:buClr>
              <a:buSzPct val="45000"/>
              <a:buFont typeface="StarSymbol"/>
              <a:buChar char=""/>
            </a:pPr>
            <a:r>
              <a:rPr lang="en-US" sz="2400" spc="-1" dirty="0" smtClean="0">
                <a:solidFill>
                  <a:srgbClr val="000000"/>
                </a:solidFill>
                <a:latin typeface="+mj-lt"/>
                <a:ea typeface="Frutiger LT Pro 47 Light Cn;Frutiger LT Pro 47 Light Cn"/>
              </a:rPr>
              <a:t>There </a:t>
            </a:r>
            <a:r>
              <a:rPr lang="en-US" sz="2400" spc="-1" dirty="0">
                <a:solidFill>
                  <a:srgbClr val="000000"/>
                </a:solidFill>
                <a:latin typeface="+mj-lt"/>
                <a:ea typeface="Frutiger LT Pro 47 Light Cn;Frutiger LT Pro 47 Light Cn"/>
              </a:rPr>
              <a:t>is very high confidence that </a:t>
            </a:r>
            <a:r>
              <a:rPr lang="en-US" sz="2400" spc="-1" dirty="0" smtClean="0">
                <a:solidFill>
                  <a:srgbClr val="000000"/>
                </a:solidFill>
                <a:latin typeface="+mj-lt"/>
                <a:ea typeface="Frutiger LT Pro 47 Light Cn;Frutiger LT Pro 47 Light Cn"/>
              </a:rPr>
              <a:t>natural </a:t>
            </a:r>
            <a:r>
              <a:rPr lang="en-US" sz="2400" spc="-1" dirty="0">
                <a:solidFill>
                  <a:srgbClr val="000000"/>
                </a:solidFill>
                <a:latin typeface="+mj-lt"/>
                <a:ea typeface="Frutiger LT Pro 47 Light Cn;Frutiger LT Pro 47 Light Cn"/>
              </a:rPr>
              <a:t>forcing is a small fraction </a:t>
            </a:r>
            <a:r>
              <a:rPr lang="en-US" sz="2400" spc="-1" dirty="0" smtClean="0">
                <a:solidFill>
                  <a:srgbClr val="000000"/>
                </a:solidFill>
                <a:latin typeface="+mj-lt"/>
                <a:ea typeface="Frutiger LT Pro 47 Light Cn;Frutiger LT Pro 47 Light Cn"/>
              </a:rPr>
              <a:t>in relation to the </a:t>
            </a:r>
            <a:r>
              <a:rPr lang="en-US" sz="2400" spc="-1" dirty="0">
                <a:solidFill>
                  <a:srgbClr val="000000"/>
                </a:solidFill>
                <a:latin typeface="+mj-lt"/>
                <a:ea typeface="Frutiger LT Pro 47 Light Cn;Frutiger LT Pro 47 Light Cn"/>
              </a:rPr>
              <a:t>anthropogenic forcing except for brief periods following large volcanic eruptions. </a:t>
            </a:r>
            <a:endParaRPr sz="2400" dirty="0">
              <a:latin typeface="+mj-lt"/>
            </a:endParaRPr>
          </a:p>
          <a:p>
            <a:pPr algn="just"/>
            <a:endParaRPr sz="2400" dirty="0">
              <a:latin typeface="+mj-lt"/>
            </a:endParaRPr>
          </a:p>
          <a:p>
            <a:pPr algn="just"/>
            <a:endParaRPr dirty="0"/>
          </a:p>
          <a:p>
            <a:pPr algn="just"/>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extShape 1"/>
          <p:cNvSpPr txBox="1"/>
          <p:nvPr/>
        </p:nvSpPr>
        <p:spPr>
          <a:xfrm>
            <a:off x="457200" y="273600"/>
            <a:ext cx="8229240" cy="1144800"/>
          </a:xfrm>
          <a:prstGeom prst="rect">
            <a:avLst/>
          </a:prstGeom>
          <a:noFill/>
          <a:ln>
            <a:noFill/>
          </a:ln>
        </p:spPr>
        <p:txBody>
          <a:bodyPr lIns="0" tIns="0" rIns="0" bIns="0" anchor="ctr"/>
          <a:lstStyle/>
          <a:p>
            <a:pPr algn="ctr"/>
            <a:r>
              <a:rPr lang="en-US" sz="4400" spc="-1">
                <a:latin typeface="Arial"/>
              </a:rPr>
              <a:t>Summary: radiative forcing</a:t>
            </a:r>
            <a:endParaRPr/>
          </a:p>
        </p:txBody>
      </p:sp>
      <p:sp>
        <p:nvSpPr>
          <p:cNvPr id="225" name="TextShape 2"/>
          <p:cNvSpPr txBox="1"/>
          <p:nvPr/>
        </p:nvSpPr>
        <p:spPr>
          <a:xfrm>
            <a:off x="457200" y="1604520"/>
            <a:ext cx="8138160" cy="3977280"/>
          </a:xfrm>
          <a:prstGeom prst="rect">
            <a:avLst/>
          </a:prstGeom>
          <a:noFill/>
          <a:ln>
            <a:noFill/>
          </a:ln>
        </p:spPr>
        <p:txBody>
          <a:bodyPr lIns="0" tIns="0" rIns="0" bIns="0"/>
          <a:lstStyle/>
          <a:p>
            <a:pPr marL="342900" indent="-342900">
              <a:buFont typeface="Arial" panose="020B0604020202020204" pitchFamily="34" charset="0"/>
              <a:buChar char="•"/>
            </a:pPr>
            <a:r>
              <a:rPr lang="en-US" sz="2400" dirty="0" smtClean="0">
                <a:latin typeface="+mj-lt"/>
              </a:rPr>
              <a:t>The results </a:t>
            </a:r>
            <a:r>
              <a:rPr lang="en-US" sz="2400" dirty="0" smtClean="0">
                <a:latin typeface="+mj-lt"/>
              </a:rPr>
              <a:t>regarding the </a:t>
            </a:r>
            <a:r>
              <a:rPr lang="en-US" sz="2400" dirty="0" smtClean="0">
                <a:latin typeface="+mj-lt"/>
              </a:rPr>
              <a:t>relative importance of the anthropogenic versus natural forcing are robust </a:t>
            </a:r>
            <a:r>
              <a:rPr lang="en-US" sz="2400" dirty="0" smtClean="0">
                <a:latin typeface="+mj-lt"/>
              </a:rPr>
              <a:t>and do not depend on the definition of radiative forcing and the details of how radiative forcing is calculated. </a:t>
            </a:r>
          </a:p>
          <a:p>
            <a:pPr marL="342900" indent="-342900">
              <a:buFont typeface="Arial" panose="020B0604020202020204" pitchFamily="34" charset="0"/>
              <a:buChar char="•"/>
            </a:pPr>
            <a:endParaRPr lang="en-US" sz="2400" dirty="0">
              <a:latin typeface="+mj-lt"/>
            </a:endParaRPr>
          </a:p>
          <a:p>
            <a:pPr marL="342900" indent="-342900">
              <a:buFont typeface="Arial" panose="020B0604020202020204" pitchFamily="34" charset="0"/>
              <a:buChar char="•"/>
            </a:pPr>
            <a:r>
              <a:rPr lang="en-US" sz="2400" dirty="0" smtClean="0">
                <a:latin typeface="+mj-lt"/>
              </a:rPr>
              <a:t>For the changes expected in the near future (next 100 years), individual radiative forcing factors are linear:</a:t>
            </a:r>
          </a:p>
          <a:p>
            <a:pPr marL="342900" indent="-342900">
              <a:buFont typeface="Arial" panose="020B0604020202020204" pitchFamily="34" charset="0"/>
              <a:buChar char="•"/>
            </a:pPr>
            <a:endParaRPr lang="en-US" sz="2400" dirty="0" smtClean="0">
              <a:latin typeface="+mj-lt"/>
            </a:endParaRPr>
          </a:p>
          <a:p>
            <a:pPr marL="800100" lvl="1" indent="-342900">
              <a:buFont typeface="Arial" panose="020B0604020202020204" pitchFamily="34" charset="0"/>
              <a:buChar char="•"/>
            </a:pPr>
            <a:r>
              <a:rPr lang="en-US" sz="2400" dirty="0" smtClean="0">
                <a:latin typeface="+mj-lt"/>
              </a:rPr>
              <a:t>The total radiative forcing is the sum of all individual </a:t>
            </a:r>
            <a:r>
              <a:rPr lang="en-US" sz="2400" dirty="0" smtClean="0">
                <a:latin typeface="+mj-lt"/>
              </a:rPr>
              <a:t>radiative </a:t>
            </a:r>
            <a:r>
              <a:rPr lang="en-US" sz="2400" dirty="0" err="1" smtClean="0">
                <a:latin typeface="+mj-lt"/>
              </a:rPr>
              <a:t>forcings</a:t>
            </a:r>
            <a:r>
              <a:rPr lang="en-US" sz="2400" dirty="0" smtClean="0">
                <a:latin typeface="+mj-lt"/>
              </a:rPr>
              <a:t> acting on the system.</a:t>
            </a:r>
            <a:endParaRPr lang="en-US" sz="2400" dirty="0" smtClean="0">
              <a:latin typeface="+mj-lt"/>
            </a:endParaRPr>
          </a:p>
          <a:p>
            <a:pPr algn="just"/>
            <a:endParaRPr sz="2400" dirty="0">
              <a:latin typeface="+mj-lt"/>
            </a:endParaRPr>
          </a:p>
          <a:p>
            <a:pPr algn="just"/>
            <a:endParaRPr dirty="0"/>
          </a:p>
          <a:p>
            <a:pPr algn="just"/>
            <a:endParaRPr dirty="0"/>
          </a:p>
        </p:txBody>
      </p:sp>
    </p:spTree>
    <p:extLst>
      <p:ext uri="{BB962C8B-B14F-4D97-AF65-F5344CB8AC3E}">
        <p14:creationId xmlns:p14="http://schemas.microsoft.com/office/powerpoint/2010/main" val="268459932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extShape 1"/>
          <p:cNvSpPr txBox="1"/>
          <p:nvPr/>
        </p:nvSpPr>
        <p:spPr>
          <a:xfrm>
            <a:off x="457200" y="273600"/>
            <a:ext cx="8229240" cy="1144800"/>
          </a:xfrm>
          <a:prstGeom prst="rect">
            <a:avLst/>
          </a:prstGeom>
          <a:noFill/>
          <a:ln>
            <a:noFill/>
          </a:ln>
        </p:spPr>
        <p:txBody>
          <a:bodyPr lIns="0" tIns="0" rIns="0" bIns="0" anchor="ctr"/>
          <a:lstStyle/>
          <a:p>
            <a:pPr algn="ctr"/>
            <a:r>
              <a:rPr lang="en-US" sz="3200" b="1" spc="-1" dirty="0" smtClean="0">
                <a:latin typeface="Arial"/>
              </a:rPr>
              <a:t>Feedbacks in the climate system</a:t>
            </a:r>
            <a:endParaRPr sz="3200" b="1" dirty="0"/>
          </a:p>
        </p:txBody>
      </p:sp>
      <p:sp>
        <p:nvSpPr>
          <p:cNvPr id="225" name="TextShape 2"/>
          <p:cNvSpPr txBox="1"/>
          <p:nvPr/>
        </p:nvSpPr>
        <p:spPr>
          <a:xfrm>
            <a:off x="225155" y="1616654"/>
            <a:ext cx="3937491" cy="3977280"/>
          </a:xfrm>
          <a:prstGeom prst="rect">
            <a:avLst/>
          </a:prstGeom>
          <a:noFill/>
          <a:ln>
            <a:noFill/>
          </a:ln>
        </p:spPr>
        <p:txBody>
          <a:bodyPr lIns="0" tIns="0" rIns="0" bIns="0"/>
          <a:lstStyle/>
          <a:p>
            <a:r>
              <a:rPr lang="en-US" sz="2000" dirty="0" smtClean="0">
                <a:latin typeface="+mj-lt"/>
              </a:rPr>
              <a:t>The </a:t>
            </a:r>
            <a:r>
              <a:rPr lang="en-US" sz="2000" b="1" dirty="0" smtClean="0">
                <a:latin typeface="+mj-lt"/>
              </a:rPr>
              <a:t>feedback parameter </a:t>
            </a:r>
            <a:r>
              <a:rPr lang="en-US" sz="2000" dirty="0" smtClean="0">
                <a:latin typeface="+mj-lt"/>
              </a:rPr>
              <a:t>of a system relates the radiative forcing with temperature change:</a:t>
            </a:r>
          </a:p>
          <a:p>
            <a:endParaRPr lang="en-US" sz="2000" dirty="0">
              <a:latin typeface="+mj-lt"/>
            </a:endParaRPr>
          </a:p>
          <a:p>
            <a:endParaRPr lang="en-US" sz="2000" dirty="0" smtClean="0">
              <a:latin typeface="+mj-lt"/>
            </a:endParaRPr>
          </a:p>
          <a:p>
            <a:endParaRPr lang="en-US" sz="2000" dirty="0">
              <a:latin typeface="+mj-lt"/>
            </a:endParaRPr>
          </a:p>
          <a:p>
            <a:endParaRPr lang="en-US" sz="2000" dirty="0" smtClean="0">
              <a:latin typeface="+mj-lt"/>
            </a:endParaRPr>
          </a:p>
          <a:p>
            <a:r>
              <a:rPr lang="en-US" sz="2000" dirty="0" smtClean="0">
                <a:latin typeface="+mj-lt"/>
              </a:rPr>
              <a:t> </a:t>
            </a:r>
          </a:p>
          <a:p>
            <a:pPr algn="just"/>
            <a:endParaRPr lang="en-US" sz="2400" dirty="0">
              <a:latin typeface="+mj-lt"/>
            </a:endParaRPr>
          </a:p>
          <a:p>
            <a:r>
              <a:rPr lang="en-US" sz="2400" dirty="0" smtClean="0">
                <a:latin typeface="+mj-lt"/>
              </a:rPr>
              <a:t> </a:t>
            </a:r>
            <a:endParaRPr sz="2400" dirty="0">
              <a:latin typeface="+mj-lt"/>
            </a:endParaRPr>
          </a:p>
          <a:p>
            <a:pPr algn="just"/>
            <a:endParaRPr dirty="0"/>
          </a:p>
          <a:p>
            <a:pPr algn="just"/>
            <a:endParaRPr dirty="0"/>
          </a:p>
        </p:txBody>
      </p:sp>
      <p:sp>
        <p:nvSpPr>
          <p:cNvPr id="2" name="Oval 1"/>
          <p:cNvSpPr/>
          <p:nvPr/>
        </p:nvSpPr>
        <p:spPr>
          <a:xfrm>
            <a:off x="5805888" y="2685386"/>
            <a:ext cx="1927952" cy="183981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smtClean="0"/>
              <a:t>Surface temperature </a:t>
            </a:r>
            <a:r>
              <a:rPr lang="en-US" sz="1600" b="1" dirty="0" err="1" smtClean="0"/>
              <a:t>Ts</a:t>
            </a:r>
            <a:endParaRPr lang="en-US" sz="1600" b="1" dirty="0"/>
          </a:p>
        </p:txBody>
      </p:sp>
      <p:cxnSp>
        <p:nvCxnSpPr>
          <p:cNvPr id="4" name="Straight Arrow Connector 3"/>
          <p:cNvCxnSpPr/>
          <p:nvPr/>
        </p:nvCxnSpPr>
        <p:spPr>
          <a:xfrm>
            <a:off x="6039996" y="1882509"/>
            <a:ext cx="363557" cy="87308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6" name="Straight Arrow Connector 5"/>
          <p:cNvCxnSpPr/>
          <p:nvPr/>
        </p:nvCxnSpPr>
        <p:spPr>
          <a:xfrm flipV="1">
            <a:off x="6997084" y="1852712"/>
            <a:ext cx="396608" cy="84830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4325145" y="2039055"/>
            <a:ext cx="1915909" cy="646331"/>
          </a:xfrm>
          <a:prstGeom prst="rect">
            <a:avLst/>
          </a:prstGeom>
          <a:noFill/>
        </p:spPr>
        <p:txBody>
          <a:bodyPr wrap="none" rtlCol="0">
            <a:spAutoFit/>
          </a:bodyPr>
          <a:lstStyle/>
          <a:p>
            <a:r>
              <a:rPr lang="en-US" dirty="0" smtClean="0"/>
              <a:t>Fin: Net SW flux </a:t>
            </a:r>
          </a:p>
          <a:p>
            <a:r>
              <a:rPr lang="en-US" dirty="0" smtClean="0"/>
              <a:t>into the system</a:t>
            </a:r>
            <a:endParaRPr lang="en-US" dirty="0"/>
          </a:p>
        </p:txBody>
      </p:sp>
      <p:sp>
        <p:nvSpPr>
          <p:cNvPr id="10" name="TextBox 9"/>
          <p:cNvSpPr txBox="1"/>
          <p:nvPr/>
        </p:nvSpPr>
        <p:spPr>
          <a:xfrm>
            <a:off x="7173354" y="2119816"/>
            <a:ext cx="2056973" cy="646331"/>
          </a:xfrm>
          <a:prstGeom prst="rect">
            <a:avLst/>
          </a:prstGeom>
          <a:noFill/>
        </p:spPr>
        <p:txBody>
          <a:bodyPr wrap="none" rtlCol="0">
            <a:spAutoFit/>
          </a:bodyPr>
          <a:lstStyle/>
          <a:p>
            <a:r>
              <a:rPr lang="en-US" dirty="0" err="1" smtClean="0"/>
              <a:t>Fout</a:t>
            </a:r>
            <a:r>
              <a:rPr lang="en-US" dirty="0" smtClean="0"/>
              <a:t>: Net SW flux </a:t>
            </a:r>
          </a:p>
          <a:p>
            <a:r>
              <a:rPr lang="en-US" dirty="0"/>
              <a:t>o</a:t>
            </a:r>
            <a:r>
              <a:rPr lang="en-US" dirty="0" smtClean="0"/>
              <a:t>ut of the system</a:t>
            </a:r>
            <a:endParaRPr lang="en-US" dirty="0"/>
          </a:p>
        </p:txBody>
      </p:sp>
    </p:spTree>
    <p:extLst>
      <p:ext uri="{BB962C8B-B14F-4D97-AF65-F5344CB8AC3E}">
        <p14:creationId xmlns:p14="http://schemas.microsoft.com/office/powerpoint/2010/main" val="328987378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extShape 1"/>
          <p:cNvSpPr txBox="1"/>
          <p:nvPr/>
        </p:nvSpPr>
        <p:spPr>
          <a:xfrm>
            <a:off x="457200" y="273600"/>
            <a:ext cx="8229240" cy="1144800"/>
          </a:xfrm>
          <a:prstGeom prst="rect">
            <a:avLst/>
          </a:prstGeom>
          <a:noFill/>
          <a:ln>
            <a:noFill/>
          </a:ln>
        </p:spPr>
        <p:txBody>
          <a:bodyPr lIns="0" tIns="0" rIns="0" bIns="0" anchor="ctr"/>
          <a:lstStyle/>
          <a:p>
            <a:pPr algn="ctr"/>
            <a:r>
              <a:rPr lang="en-US" sz="3200" b="1" spc="-1" dirty="0" smtClean="0">
                <a:latin typeface="Arial"/>
              </a:rPr>
              <a:t>Feedbacks in the climate system</a:t>
            </a:r>
            <a:endParaRPr sz="3200" b="1" dirty="0"/>
          </a:p>
        </p:txBody>
      </p:sp>
      <p:sp>
        <p:nvSpPr>
          <p:cNvPr id="2" name="Oval 1"/>
          <p:cNvSpPr/>
          <p:nvPr/>
        </p:nvSpPr>
        <p:spPr>
          <a:xfrm>
            <a:off x="5805888" y="2685386"/>
            <a:ext cx="1927952" cy="183981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smtClean="0"/>
              <a:t>Surface temperature </a:t>
            </a:r>
            <a:r>
              <a:rPr lang="en-US" sz="1600" b="1" dirty="0" err="1" smtClean="0"/>
              <a:t>Ts</a:t>
            </a:r>
            <a:endParaRPr lang="en-US" sz="1600" b="1" dirty="0"/>
          </a:p>
        </p:txBody>
      </p:sp>
      <p:cxnSp>
        <p:nvCxnSpPr>
          <p:cNvPr id="4" name="Straight Arrow Connector 3"/>
          <p:cNvCxnSpPr/>
          <p:nvPr/>
        </p:nvCxnSpPr>
        <p:spPr>
          <a:xfrm>
            <a:off x="6039996" y="1882509"/>
            <a:ext cx="363557" cy="87308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6" name="Straight Arrow Connector 5"/>
          <p:cNvCxnSpPr/>
          <p:nvPr/>
        </p:nvCxnSpPr>
        <p:spPr>
          <a:xfrm flipV="1">
            <a:off x="6997084" y="1852712"/>
            <a:ext cx="396608" cy="84830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4325145" y="2039055"/>
            <a:ext cx="1915909" cy="646331"/>
          </a:xfrm>
          <a:prstGeom prst="rect">
            <a:avLst/>
          </a:prstGeom>
          <a:noFill/>
        </p:spPr>
        <p:txBody>
          <a:bodyPr wrap="none" rtlCol="0">
            <a:spAutoFit/>
          </a:bodyPr>
          <a:lstStyle/>
          <a:p>
            <a:r>
              <a:rPr lang="en-US" dirty="0" smtClean="0"/>
              <a:t>Fin: Net SW flux </a:t>
            </a:r>
          </a:p>
          <a:p>
            <a:r>
              <a:rPr lang="en-US" dirty="0" smtClean="0"/>
              <a:t>into the system</a:t>
            </a:r>
            <a:endParaRPr lang="en-US" dirty="0"/>
          </a:p>
        </p:txBody>
      </p:sp>
      <p:sp>
        <p:nvSpPr>
          <p:cNvPr id="10" name="TextBox 9"/>
          <p:cNvSpPr txBox="1"/>
          <p:nvPr/>
        </p:nvSpPr>
        <p:spPr>
          <a:xfrm>
            <a:off x="7173354" y="2119816"/>
            <a:ext cx="2056973" cy="646331"/>
          </a:xfrm>
          <a:prstGeom prst="rect">
            <a:avLst/>
          </a:prstGeom>
          <a:noFill/>
        </p:spPr>
        <p:txBody>
          <a:bodyPr wrap="none" rtlCol="0">
            <a:spAutoFit/>
          </a:bodyPr>
          <a:lstStyle/>
          <a:p>
            <a:r>
              <a:rPr lang="en-US" dirty="0" err="1" smtClean="0"/>
              <a:t>Fout</a:t>
            </a:r>
            <a:r>
              <a:rPr lang="en-US" dirty="0" smtClean="0"/>
              <a:t>: Net SW flux </a:t>
            </a:r>
          </a:p>
          <a:p>
            <a:r>
              <a:rPr lang="en-US" dirty="0"/>
              <a:t>o</a:t>
            </a:r>
            <a:r>
              <a:rPr lang="en-US" dirty="0" smtClean="0"/>
              <a:t>ut of the system</a:t>
            </a:r>
            <a:endParaRPr lang="en-US" dirty="0"/>
          </a:p>
        </p:txBody>
      </p:sp>
      <p:cxnSp>
        <p:nvCxnSpPr>
          <p:cNvPr id="13" name="Straight Arrow Connector 12"/>
          <p:cNvCxnSpPr/>
          <p:nvPr/>
        </p:nvCxnSpPr>
        <p:spPr>
          <a:xfrm flipH="1">
            <a:off x="6665892" y="2319052"/>
            <a:ext cx="19738" cy="35042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 name="TextBox 2"/>
          <p:cNvSpPr txBox="1"/>
          <p:nvPr/>
        </p:nvSpPr>
        <p:spPr>
          <a:xfrm>
            <a:off x="6196275" y="1643317"/>
            <a:ext cx="1037463" cy="584775"/>
          </a:xfrm>
          <a:prstGeom prst="rect">
            <a:avLst/>
          </a:prstGeom>
          <a:noFill/>
        </p:spPr>
        <p:txBody>
          <a:bodyPr wrap="none" rtlCol="0">
            <a:spAutoFit/>
          </a:bodyPr>
          <a:lstStyle/>
          <a:p>
            <a:pPr algn="ctr"/>
            <a:r>
              <a:rPr lang="en-US" sz="1600" dirty="0" smtClean="0"/>
              <a:t>Radiative</a:t>
            </a:r>
          </a:p>
          <a:p>
            <a:pPr algn="ctr"/>
            <a:r>
              <a:rPr lang="en-US" sz="1600" dirty="0" smtClean="0"/>
              <a:t>forcing</a:t>
            </a:r>
            <a:endParaRPr lang="en-US" sz="1600" dirty="0"/>
          </a:p>
        </p:txBody>
      </p:sp>
      <p:sp>
        <p:nvSpPr>
          <p:cNvPr id="5" name="TextBox 4"/>
          <p:cNvSpPr txBox="1"/>
          <p:nvPr/>
        </p:nvSpPr>
        <p:spPr>
          <a:xfrm>
            <a:off x="6677661" y="2119816"/>
            <a:ext cx="364202" cy="369332"/>
          </a:xfrm>
          <a:prstGeom prst="rect">
            <a:avLst/>
          </a:prstGeom>
          <a:noFill/>
        </p:spPr>
        <p:txBody>
          <a:bodyPr wrap="none" rtlCol="0">
            <a:spAutoFit/>
          </a:bodyPr>
          <a:lstStyle/>
          <a:p>
            <a:r>
              <a:rPr lang="en-US" dirty="0" smtClean="0"/>
              <a:t>R</a:t>
            </a:r>
            <a:endParaRPr lang="en-US" dirty="0"/>
          </a:p>
        </p:txBody>
      </p:sp>
      <p:sp>
        <p:nvSpPr>
          <p:cNvPr id="12" name="TextShape 2"/>
          <p:cNvSpPr txBox="1"/>
          <p:nvPr/>
        </p:nvSpPr>
        <p:spPr>
          <a:xfrm>
            <a:off x="225155" y="1616654"/>
            <a:ext cx="3937491" cy="3977280"/>
          </a:xfrm>
          <a:prstGeom prst="rect">
            <a:avLst/>
          </a:prstGeom>
          <a:noFill/>
          <a:ln>
            <a:noFill/>
          </a:ln>
        </p:spPr>
        <p:txBody>
          <a:bodyPr lIns="0" tIns="0" rIns="0" bIns="0"/>
          <a:lstStyle/>
          <a:p>
            <a:r>
              <a:rPr lang="en-US" sz="2000" dirty="0" smtClean="0">
                <a:latin typeface="+mj-lt"/>
              </a:rPr>
              <a:t>The </a:t>
            </a:r>
            <a:r>
              <a:rPr lang="en-US" sz="2000" b="1" dirty="0" smtClean="0">
                <a:latin typeface="+mj-lt"/>
              </a:rPr>
              <a:t>feedback parameter </a:t>
            </a:r>
            <a:r>
              <a:rPr lang="en-US" sz="2000" dirty="0" smtClean="0">
                <a:latin typeface="+mj-lt"/>
              </a:rPr>
              <a:t>of a system relates the radiative forcing with temperature change:</a:t>
            </a:r>
          </a:p>
          <a:p>
            <a:endParaRPr lang="en-US" sz="2000" dirty="0">
              <a:latin typeface="+mj-lt"/>
            </a:endParaRPr>
          </a:p>
          <a:p>
            <a:r>
              <a:rPr lang="en-US" sz="2000" dirty="0" smtClean="0">
                <a:latin typeface="+mj-lt"/>
              </a:rPr>
              <a:t>Radiative forcing from CO2 is positive (a gain for the climate system).</a:t>
            </a:r>
          </a:p>
          <a:p>
            <a:endParaRPr lang="en-US" sz="2000" dirty="0">
              <a:latin typeface="+mj-lt"/>
            </a:endParaRPr>
          </a:p>
          <a:p>
            <a:endParaRPr lang="en-US" sz="2000" dirty="0">
              <a:latin typeface="+mj-lt"/>
            </a:endParaRPr>
          </a:p>
          <a:p>
            <a:endParaRPr lang="en-US" sz="2000" dirty="0" smtClean="0">
              <a:latin typeface="+mj-lt"/>
            </a:endParaRPr>
          </a:p>
          <a:p>
            <a:endParaRPr lang="en-US" sz="2000" dirty="0" smtClean="0">
              <a:latin typeface="+mj-lt"/>
            </a:endParaRPr>
          </a:p>
          <a:p>
            <a:endParaRPr lang="en-US" sz="2000" dirty="0">
              <a:latin typeface="+mj-lt"/>
            </a:endParaRPr>
          </a:p>
          <a:p>
            <a:endParaRPr lang="en-US" sz="2000" dirty="0" smtClean="0">
              <a:latin typeface="+mj-lt"/>
            </a:endParaRPr>
          </a:p>
          <a:p>
            <a:r>
              <a:rPr lang="en-US" sz="2000" dirty="0" smtClean="0">
                <a:latin typeface="+mj-lt"/>
              </a:rPr>
              <a:t> </a:t>
            </a:r>
          </a:p>
          <a:p>
            <a:pPr algn="just"/>
            <a:endParaRPr lang="en-US" sz="2400" dirty="0">
              <a:latin typeface="+mj-lt"/>
            </a:endParaRPr>
          </a:p>
          <a:p>
            <a:r>
              <a:rPr lang="en-US" sz="2400" dirty="0" smtClean="0">
                <a:latin typeface="+mj-lt"/>
              </a:rPr>
              <a:t> </a:t>
            </a:r>
            <a:endParaRPr sz="2400" dirty="0">
              <a:latin typeface="+mj-lt"/>
            </a:endParaRPr>
          </a:p>
          <a:p>
            <a:pPr algn="just"/>
            <a:endParaRPr dirty="0"/>
          </a:p>
          <a:p>
            <a:pPr algn="just"/>
            <a:endParaRPr dirty="0"/>
          </a:p>
        </p:txBody>
      </p:sp>
    </p:spTree>
    <p:extLst>
      <p:ext uri="{BB962C8B-B14F-4D97-AF65-F5344CB8AC3E}">
        <p14:creationId xmlns:p14="http://schemas.microsoft.com/office/powerpoint/2010/main" val="347040852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extShape 1"/>
          <p:cNvSpPr txBox="1"/>
          <p:nvPr/>
        </p:nvSpPr>
        <p:spPr>
          <a:xfrm>
            <a:off x="457200" y="273600"/>
            <a:ext cx="8229240" cy="1144800"/>
          </a:xfrm>
          <a:prstGeom prst="rect">
            <a:avLst/>
          </a:prstGeom>
          <a:noFill/>
          <a:ln>
            <a:noFill/>
          </a:ln>
        </p:spPr>
        <p:txBody>
          <a:bodyPr lIns="0" tIns="0" rIns="0" bIns="0" anchor="ctr"/>
          <a:lstStyle/>
          <a:p>
            <a:pPr algn="ctr"/>
            <a:r>
              <a:rPr lang="en-US" sz="3200" b="1" spc="-1" dirty="0" smtClean="0">
                <a:latin typeface="Arial"/>
              </a:rPr>
              <a:t>Feedbacks in the climate system</a:t>
            </a:r>
            <a:endParaRPr sz="3200" b="1" dirty="0"/>
          </a:p>
        </p:txBody>
      </p:sp>
      <p:sp>
        <p:nvSpPr>
          <p:cNvPr id="2" name="Oval 1"/>
          <p:cNvSpPr/>
          <p:nvPr/>
        </p:nvSpPr>
        <p:spPr>
          <a:xfrm>
            <a:off x="5805888" y="2685386"/>
            <a:ext cx="1927952" cy="183981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dirty="0" smtClean="0"/>
              <a:t>Surface temperature </a:t>
            </a:r>
            <a:r>
              <a:rPr lang="en-US" sz="1600" b="1" dirty="0" err="1" smtClean="0"/>
              <a:t>Ts</a:t>
            </a:r>
            <a:endParaRPr lang="en-US" sz="1600" b="1" dirty="0"/>
          </a:p>
        </p:txBody>
      </p:sp>
      <p:cxnSp>
        <p:nvCxnSpPr>
          <p:cNvPr id="4" name="Straight Arrow Connector 3"/>
          <p:cNvCxnSpPr/>
          <p:nvPr/>
        </p:nvCxnSpPr>
        <p:spPr>
          <a:xfrm>
            <a:off x="6039996" y="1882509"/>
            <a:ext cx="363557" cy="87308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6" name="Straight Arrow Connector 5"/>
          <p:cNvCxnSpPr/>
          <p:nvPr/>
        </p:nvCxnSpPr>
        <p:spPr>
          <a:xfrm flipV="1">
            <a:off x="6997084" y="1852712"/>
            <a:ext cx="396608" cy="84830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4325145" y="2039055"/>
            <a:ext cx="1915909" cy="646331"/>
          </a:xfrm>
          <a:prstGeom prst="rect">
            <a:avLst/>
          </a:prstGeom>
          <a:noFill/>
        </p:spPr>
        <p:txBody>
          <a:bodyPr wrap="none" rtlCol="0">
            <a:spAutoFit/>
          </a:bodyPr>
          <a:lstStyle/>
          <a:p>
            <a:r>
              <a:rPr lang="en-US" dirty="0" smtClean="0"/>
              <a:t>Fin: Net SW flux </a:t>
            </a:r>
          </a:p>
          <a:p>
            <a:r>
              <a:rPr lang="en-US" dirty="0" smtClean="0"/>
              <a:t>into the system</a:t>
            </a:r>
            <a:endParaRPr lang="en-US" dirty="0"/>
          </a:p>
        </p:txBody>
      </p:sp>
      <p:sp>
        <p:nvSpPr>
          <p:cNvPr id="10" name="TextBox 9"/>
          <p:cNvSpPr txBox="1"/>
          <p:nvPr/>
        </p:nvSpPr>
        <p:spPr>
          <a:xfrm>
            <a:off x="7173354" y="2119816"/>
            <a:ext cx="2056973" cy="646331"/>
          </a:xfrm>
          <a:prstGeom prst="rect">
            <a:avLst/>
          </a:prstGeom>
          <a:noFill/>
        </p:spPr>
        <p:txBody>
          <a:bodyPr wrap="none" rtlCol="0">
            <a:spAutoFit/>
          </a:bodyPr>
          <a:lstStyle/>
          <a:p>
            <a:r>
              <a:rPr lang="en-US" dirty="0" err="1" smtClean="0"/>
              <a:t>Fout</a:t>
            </a:r>
            <a:r>
              <a:rPr lang="en-US" dirty="0" smtClean="0"/>
              <a:t>: Net SW flux </a:t>
            </a:r>
          </a:p>
          <a:p>
            <a:r>
              <a:rPr lang="en-US" dirty="0"/>
              <a:t>o</a:t>
            </a:r>
            <a:r>
              <a:rPr lang="en-US" dirty="0" smtClean="0"/>
              <a:t>ut of the system</a:t>
            </a:r>
            <a:endParaRPr lang="en-US" dirty="0"/>
          </a:p>
        </p:txBody>
      </p:sp>
      <p:cxnSp>
        <p:nvCxnSpPr>
          <p:cNvPr id="13" name="Straight Arrow Connector 12"/>
          <p:cNvCxnSpPr/>
          <p:nvPr/>
        </p:nvCxnSpPr>
        <p:spPr>
          <a:xfrm flipH="1">
            <a:off x="6665892" y="2319052"/>
            <a:ext cx="19738" cy="35042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 name="TextBox 2"/>
          <p:cNvSpPr txBox="1"/>
          <p:nvPr/>
        </p:nvSpPr>
        <p:spPr>
          <a:xfrm>
            <a:off x="6196275" y="1643317"/>
            <a:ext cx="1037463" cy="584775"/>
          </a:xfrm>
          <a:prstGeom prst="rect">
            <a:avLst/>
          </a:prstGeom>
          <a:noFill/>
        </p:spPr>
        <p:txBody>
          <a:bodyPr wrap="none" rtlCol="0">
            <a:spAutoFit/>
          </a:bodyPr>
          <a:lstStyle/>
          <a:p>
            <a:pPr algn="ctr"/>
            <a:r>
              <a:rPr lang="en-US" sz="1600" dirty="0" smtClean="0"/>
              <a:t>Radiative</a:t>
            </a:r>
          </a:p>
          <a:p>
            <a:pPr algn="ctr"/>
            <a:r>
              <a:rPr lang="en-US" sz="1600" dirty="0" smtClean="0"/>
              <a:t>forcing</a:t>
            </a:r>
            <a:endParaRPr lang="en-US" sz="1600" dirty="0"/>
          </a:p>
        </p:txBody>
      </p:sp>
      <p:sp>
        <p:nvSpPr>
          <p:cNvPr id="5" name="TextBox 4"/>
          <p:cNvSpPr txBox="1"/>
          <p:nvPr/>
        </p:nvSpPr>
        <p:spPr>
          <a:xfrm>
            <a:off x="6677661" y="2119816"/>
            <a:ext cx="364202" cy="369332"/>
          </a:xfrm>
          <a:prstGeom prst="rect">
            <a:avLst/>
          </a:prstGeom>
          <a:noFill/>
        </p:spPr>
        <p:txBody>
          <a:bodyPr wrap="none" rtlCol="0">
            <a:spAutoFit/>
          </a:bodyPr>
          <a:lstStyle/>
          <a:p>
            <a:r>
              <a:rPr lang="en-US" dirty="0" smtClean="0"/>
              <a:t>R</a:t>
            </a:r>
            <a:endParaRPr lang="en-US" dirty="0"/>
          </a:p>
        </p:txBody>
      </p:sp>
      <p:sp>
        <p:nvSpPr>
          <p:cNvPr id="8" name="TextBox 7"/>
          <p:cNvSpPr txBox="1"/>
          <p:nvPr/>
        </p:nvSpPr>
        <p:spPr>
          <a:xfrm>
            <a:off x="6549620" y="4065224"/>
            <a:ext cx="492443" cy="369332"/>
          </a:xfrm>
          <a:prstGeom prst="rect">
            <a:avLst/>
          </a:prstGeom>
          <a:noFill/>
        </p:spPr>
        <p:txBody>
          <a:bodyPr wrap="none" rtlCol="0">
            <a:spAutoFit/>
          </a:bodyPr>
          <a:lstStyle/>
          <a:p>
            <a:r>
              <a:rPr lang="el-GR" b="1" dirty="0" smtClean="0">
                <a:solidFill>
                  <a:srgbClr val="FF0000"/>
                </a:solidFill>
              </a:rPr>
              <a:t>Δ</a:t>
            </a:r>
            <a:r>
              <a:rPr lang="en-US" b="1" dirty="0" smtClean="0">
                <a:solidFill>
                  <a:srgbClr val="FF0000"/>
                </a:solidFill>
              </a:rPr>
              <a:t>T</a:t>
            </a:r>
            <a:endParaRPr lang="en-US" b="1" dirty="0">
              <a:solidFill>
                <a:srgbClr val="FF0000"/>
              </a:solidFill>
            </a:endParaRPr>
          </a:p>
        </p:txBody>
      </p:sp>
      <p:sp>
        <p:nvSpPr>
          <p:cNvPr id="19" name="TextShape 2"/>
          <p:cNvSpPr txBox="1"/>
          <p:nvPr/>
        </p:nvSpPr>
        <p:spPr>
          <a:xfrm>
            <a:off x="225155" y="1616653"/>
            <a:ext cx="3937491" cy="4894315"/>
          </a:xfrm>
          <a:prstGeom prst="rect">
            <a:avLst/>
          </a:prstGeom>
          <a:noFill/>
          <a:ln>
            <a:noFill/>
          </a:ln>
        </p:spPr>
        <p:txBody>
          <a:bodyPr lIns="0" tIns="0" rIns="0" bIns="0"/>
          <a:lstStyle/>
          <a:p>
            <a:r>
              <a:rPr lang="en-US" sz="2000" dirty="0" smtClean="0">
                <a:latin typeface="+mj-lt"/>
              </a:rPr>
              <a:t>The </a:t>
            </a:r>
            <a:r>
              <a:rPr lang="en-US" sz="2000" b="1" dirty="0" smtClean="0">
                <a:latin typeface="+mj-lt"/>
              </a:rPr>
              <a:t>feedback parameter </a:t>
            </a:r>
            <a:r>
              <a:rPr lang="en-US" sz="2000" dirty="0" smtClean="0">
                <a:latin typeface="+mj-lt"/>
              </a:rPr>
              <a:t>of a system relates the radiative forcing with temperature change:</a:t>
            </a:r>
          </a:p>
          <a:p>
            <a:endParaRPr lang="en-US" sz="2000" dirty="0">
              <a:latin typeface="+mj-lt"/>
            </a:endParaRPr>
          </a:p>
          <a:p>
            <a:r>
              <a:rPr lang="en-US" sz="2000" dirty="0" smtClean="0">
                <a:latin typeface="+mj-lt"/>
              </a:rPr>
              <a:t>Radiative forcing from CO2 is positive (a gain for the climate system).</a:t>
            </a:r>
          </a:p>
          <a:p>
            <a:endParaRPr lang="en-US" sz="2000" dirty="0">
              <a:latin typeface="+mj-lt"/>
            </a:endParaRPr>
          </a:p>
          <a:p>
            <a:r>
              <a:rPr lang="en-US" sz="2000" dirty="0" smtClean="0">
                <a:latin typeface="+mj-lt"/>
              </a:rPr>
              <a:t>The system is not in radiative </a:t>
            </a:r>
          </a:p>
          <a:p>
            <a:r>
              <a:rPr lang="en-US" sz="2000" dirty="0">
                <a:latin typeface="+mj-lt"/>
              </a:rPr>
              <a:t>b</a:t>
            </a:r>
            <a:r>
              <a:rPr lang="en-US" sz="2000" dirty="0" smtClean="0">
                <a:latin typeface="+mj-lt"/>
              </a:rPr>
              <a:t>alance -&gt; changes inside the system take place and surface temperatures increase</a:t>
            </a:r>
          </a:p>
          <a:p>
            <a:endParaRPr lang="en-US" sz="2000" dirty="0">
              <a:latin typeface="+mj-lt"/>
            </a:endParaRPr>
          </a:p>
          <a:p>
            <a:endParaRPr lang="en-US" sz="2000" dirty="0" smtClean="0">
              <a:latin typeface="+mj-lt"/>
            </a:endParaRPr>
          </a:p>
          <a:p>
            <a:endParaRPr lang="en-US" sz="2000" dirty="0">
              <a:latin typeface="+mj-lt"/>
            </a:endParaRPr>
          </a:p>
          <a:p>
            <a:endParaRPr lang="en-US" sz="2000" dirty="0" smtClean="0">
              <a:latin typeface="+mj-lt"/>
            </a:endParaRPr>
          </a:p>
          <a:p>
            <a:endParaRPr lang="en-US" sz="2000" dirty="0" smtClean="0">
              <a:latin typeface="+mj-lt"/>
            </a:endParaRPr>
          </a:p>
          <a:p>
            <a:endParaRPr lang="en-US" sz="2000" dirty="0">
              <a:latin typeface="+mj-lt"/>
            </a:endParaRPr>
          </a:p>
          <a:p>
            <a:endParaRPr lang="en-US" sz="2000" dirty="0" smtClean="0">
              <a:latin typeface="+mj-lt"/>
            </a:endParaRPr>
          </a:p>
          <a:p>
            <a:r>
              <a:rPr lang="en-US" sz="2000" dirty="0" smtClean="0">
                <a:latin typeface="+mj-lt"/>
              </a:rPr>
              <a:t> </a:t>
            </a:r>
          </a:p>
          <a:p>
            <a:pPr algn="just"/>
            <a:endParaRPr lang="en-US" sz="2400" dirty="0">
              <a:latin typeface="+mj-lt"/>
            </a:endParaRPr>
          </a:p>
          <a:p>
            <a:r>
              <a:rPr lang="en-US" sz="2400" dirty="0" smtClean="0">
                <a:latin typeface="+mj-lt"/>
              </a:rPr>
              <a:t> </a:t>
            </a:r>
            <a:endParaRPr sz="2400" dirty="0">
              <a:latin typeface="+mj-lt"/>
            </a:endParaRPr>
          </a:p>
          <a:p>
            <a:pPr algn="just"/>
            <a:endParaRPr dirty="0"/>
          </a:p>
          <a:p>
            <a:pPr algn="just"/>
            <a:endParaRPr dirty="0"/>
          </a:p>
        </p:txBody>
      </p:sp>
    </p:spTree>
    <p:extLst>
      <p:ext uri="{BB962C8B-B14F-4D97-AF65-F5344CB8AC3E}">
        <p14:creationId xmlns:p14="http://schemas.microsoft.com/office/powerpoint/2010/main" val="428814383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extShape 1"/>
          <p:cNvSpPr txBox="1"/>
          <p:nvPr/>
        </p:nvSpPr>
        <p:spPr>
          <a:xfrm>
            <a:off x="457200" y="273600"/>
            <a:ext cx="8229240" cy="1144800"/>
          </a:xfrm>
          <a:prstGeom prst="rect">
            <a:avLst/>
          </a:prstGeom>
          <a:noFill/>
          <a:ln>
            <a:noFill/>
          </a:ln>
        </p:spPr>
        <p:txBody>
          <a:bodyPr lIns="0" tIns="0" rIns="0" bIns="0" anchor="ctr"/>
          <a:lstStyle/>
          <a:p>
            <a:pPr algn="ctr"/>
            <a:r>
              <a:rPr lang="en-US" sz="3200" b="1" spc="-1" dirty="0" smtClean="0">
                <a:latin typeface="Arial"/>
              </a:rPr>
              <a:t>Feedbacks in the climate system</a:t>
            </a:r>
            <a:endParaRPr sz="3200" b="1" dirty="0"/>
          </a:p>
        </p:txBody>
      </p:sp>
      <p:sp>
        <p:nvSpPr>
          <p:cNvPr id="2" name="Oval 1"/>
          <p:cNvSpPr/>
          <p:nvPr/>
        </p:nvSpPr>
        <p:spPr>
          <a:xfrm>
            <a:off x="5805888" y="2685386"/>
            <a:ext cx="1927952" cy="183981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dirty="0" smtClean="0"/>
              <a:t>Surface temperature </a:t>
            </a:r>
            <a:r>
              <a:rPr lang="en-US" sz="1600" b="1" dirty="0" err="1" smtClean="0"/>
              <a:t>Ts</a:t>
            </a:r>
            <a:endParaRPr lang="en-US" sz="1600" b="1" dirty="0"/>
          </a:p>
        </p:txBody>
      </p:sp>
      <p:cxnSp>
        <p:nvCxnSpPr>
          <p:cNvPr id="4" name="Straight Arrow Connector 3"/>
          <p:cNvCxnSpPr/>
          <p:nvPr/>
        </p:nvCxnSpPr>
        <p:spPr>
          <a:xfrm>
            <a:off x="6039996" y="1882509"/>
            <a:ext cx="363557" cy="87308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6" name="Straight Arrow Connector 5"/>
          <p:cNvCxnSpPr/>
          <p:nvPr/>
        </p:nvCxnSpPr>
        <p:spPr>
          <a:xfrm flipV="1">
            <a:off x="6997084" y="1852712"/>
            <a:ext cx="396608" cy="84830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4325145" y="2039055"/>
            <a:ext cx="1915909" cy="646331"/>
          </a:xfrm>
          <a:prstGeom prst="rect">
            <a:avLst/>
          </a:prstGeom>
          <a:noFill/>
        </p:spPr>
        <p:txBody>
          <a:bodyPr wrap="none" rtlCol="0">
            <a:spAutoFit/>
          </a:bodyPr>
          <a:lstStyle/>
          <a:p>
            <a:r>
              <a:rPr lang="en-US" dirty="0" smtClean="0"/>
              <a:t>Fin: Net SW flux </a:t>
            </a:r>
          </a:p>
          <a:p>
            <a:r>
              <a:rPr lang="en-US" dirty="0" smtClean="0"/>
              <a:t>into the system</a:t>
            </a:r>
            <a:endParaRPr lang="en-US" dirty="0"/>
          </a:p>
        </p:txBody>
      </p:sp>
      <p:sp>
        <p:nvSpPr>
          <p:cNvPr id="10" name="TextBox 9"/>
          <p:cNvSpPr txBox="1"/>
          <p:nvPr/>
        </p:nvSpPr>
        <p:spPr>
          <a:xfrm>
            <a:off x="7173354" y="2119816"/>
            <a:ext cx="2056973" cy="646331"/>
          </a:xfrm>
          <a:prstGeom prst="rect">
            <a:avLst/>
          </a:prstGeom>
          <a:noFill/>
        </p:spPr>
        <p:txBody>
          <a:bodyPr wrap="none" rtlCol="0">
            <a:spAutoFit/>
          </a:bodyPr>
          <a:lstStyle/>
          <a:p>
            <a:r>
              <a:rPr lang="en-US" dirty="0" err="1" smtClean="0"/>
              <a:t>Fout</a:t>
            </a:r>
            <a:r>
              <a:rPr lang="en-US" dirty="0" smtClean="0"/>
              <a:t>: Net SW flux </a:t>
            </a:r>
          </a:p>
          <a:p>
            <a:r>
              <a:rPr lang="en-US" dirty="0"/>
              <a:t>o</a:t>
            </a:r>
            <a:r>
              <a:rPr lang="en-US" dirty="0" smtClean="0"/>
              <a:t>ut of the system</a:t>
            </a:r>
            <a:endParaRPr lang="en-US" dirty="0"/>
          </a:p>
        </p:txBody>
      </p:sp>
      <p:cxnSp>
        <p:nvCxnSpPr>
          <p:cNvPr id="13" name="Straight Arrow Connector 12"/>
          <p:cNvCxnSpPr/>
          <p:nvPr/>
        </p:nvCxnSpPr>
        <p:spPr>
          <a:xfrm flipH="1">
            <a:off x="6665892" y="2319052"/>
            <a:ext cx="19738" cy="35042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 name="TextBox 2"/>
          <p:cNvSpPr txBox="1"/>
          <p:nvPr/>
        </p:nvSpPr>
        <p:spPr>
          <a:xfrm>
            <a:off x="6196275" y="1643317"/>
            <a:ext cx="1037463" cy="584775"/>
          </a:xfrm>
          <a:prstGeom prst="rect">
            <a:avLst/>
          </a:prstGeom>
          <a:noFill/>
        </p:spPr>
        <p:txBody>
          <a:bodyPr wrap="none" rtlCol="0">
            <a:spAutoFit/>
          </a:bodyPr>
          <a:lstStyle/>
          <a:p>
            <a:pPr algn="ctr"/>
            <a:r>
              <a:rPr lang="en-US" sz="1600" dirty="0" smtClean="0"/>
              <a:t>Radiative</a:t>
            </a:r>
          </a:p>
          <a:p>
            <a:pPr algn="ctr"/>
            <a:r>
              <a:rPr lang="en-US" sz="1600" dirty="0" smtClean="0"/>
              <a:t>forcing</a:t>
            </a:r>
            <a:endParaRPr lang="en-US" sz="1600" dirty="0"/>
          </a:p>
        </p:txBody>
      </p:sp>
      <p:sp>
        <p:nvSpPr>
          <p:cNvPr id="5" name="TextBox 4"/>
          <p:cNvSpPr txBox="1"/>
          <p:nvPr/>
        </p:nvSpPr>
        <p:spPr>
          <a:xfrm>
            <a:off x="6677661" y="2119816"/>
            <a:ext cx="364202" cy="369332"/>
          </a:xfrm>
          <a:prstGeom prst="rect">
            <a:avLst/>
          </a:prstGeom>
          <a:noFill/>
        </p:spPr>
        <p:txBody>
          <a:bodyPr wrap="none" rtlCol="0">
            <a:spAutoFit/>
          </a:bodyPr>
          <a:lstStyle/>
          <a:p>
            <a:r>
              <a:rPr lang="en-US" dirty="0" smtClean="0"/>
              <a:t>R</a:t>
            </a:r>
            <a:endParaRPr lang="en-US" dirty="0"/>
          </a:p>
        </p:txBody>
      </p:sp>
      <p:sp>
        <p:nvSpPr>
          <p:cNvPr id="8" name="TextBox 7"/>
          <p:cNvSpPr txBox="1"/>
          <p:nvPr/>
        </p:nvSpPr>
        <p:spPr>
          <a:xfrm>
            <a:off x="6549620" y="4065224"/>
            <a:ext cx="492443" cy="369332"/>
          </a:xfrm>
          <a:prstGeom prst="rect">
            <a:avLst/>
          </a:prstGeom>
          <a:noFill/>
        </p:spPr>
        <p:txBody>
          <a:bodyPr wrap="none" rtlCol="0">
            <a:spAutoFit/>
          </a:bodyPr>
          <a:lstStyle/>
          <a:p>
            <a:r>
              <a:rPr lang="el-GR" b="1" dirty="0" smtClean="0">
                <a:solidFill>
                  <a:srgbClr val="FF0000"/>
                </a:solidFill>
              </a:rPr>
              <a:t>Δ</a:t>
            </a:r>
            <a:r>
              <a:rPr lang="en-US" b="1" dirty="0" smtClean="0">
                <a:solidFill>
                  <a:srgbClr val="FF0000"/>
                </a:solidFill>
              </a:rPr>
              <a:t>T</a:t>
            </a:r>
            <a:endParaRPr lang="en-US" b="1" dirty="0">
              <a:solidFill>
                <a:srgbClr val="FF0000"/>
              </a:solidFill>
            </a:endParaRPr>
          </a:p>
        </p:txBody>
      </p:sp>
      <p:sp>
        <p:nvSpPr>
          <p:cNvPr id="19" name="TextShape 2"/>
          <p:cNvSpPr txBox="1"/>
          <p:nvPr/>
        </p:nvSpPr>
        <p:spPr>
          <a:xfrm>
            <a:off x="225155" y="1616653"/>
            <a:ext cx="3937491" cy="4894315"/>
          </a:xfrm>
          <a:prstGeom prst="rect">
            <a:avLst/>
          </a:prstGeom>
          <a:noFill/>
          <a:ln>
            <a:noFill/>
          </a:ln>
        </p:spPr>
        <p:txBody>
          <a:bodyPr lIns="0" tIns="0" rIns="0" bIns="0"/>
          <a:lstStyle/>
          <a:p>
            <a:r>
              <a:rPr lang="en-US" dirty="0" smtClean="0">
                <a:latin typeface="+mj-lt"/>
              </a:rPr>
              <a:t>The </a:t>
            </a:r>
            <a:r>
              <a:rPr lang="en-US" b="1" dirty="0" smtClean="0">
                <a:latin typeface="+mj-lt"/>
              </a:rPr>
              <a:t>feedback parameter </a:t>
            </a:r>
            <a:r>
              <a:rPr lang="en-US" dirty="0" smtClean="0">
                <a:latin typeface="+mj-lt"/>
              </a:rPr>
              <a:t>of a system relates the radiative forcing with temperature change:</a:t>
            </a:r>
          </a:p>
          <a:p>
            <a:endParaRPr lang="en-US" dirty="0">
              <a:latin typeface="+mj-lt"/>
            </a:endParaRPr>
          </a:p>
          <a:p>
            <a:r>
              <a:rPr lang="en-US" dirty="0" smtClean="0">
                <a:latin typeface="+mj-lt"/>
              </a:rPr>
              <a:t>Radiative forcing from CO2 is positive (a gain for the climate system).</a:t>
            </a:r>
          </a:p>
          <a:p>
            <a:endParaRPr lang="en-US" dirty="0">
              <a:latin typeface="+mj-lt"/>
            </a:endParaRPr>
          </a:p>
          <a:p>
            <a:r>
              <a:rPr lang="en-US" dirty="0" smtClean="0">
                <a:latin typeface="+mj-lt"/>
              </a:rPr>
              <a:t>The system is not in radiative </a:t>
            </a:r>
          </a:p>
          <a:p>
            <a:r>
              <a:rPr lang="en-US" dirty="0">
                <a:latin typeface="+mj-lt"/>
              </a:rPr>
              <a:t>b</a:t>
            </a:r>
            <a:r>
              <a:rPr lang="en-US" dirty="0" smtClean="0">
                <a:latin typeface="+mj-lt"/>
              </a:rPr>
              <a:t>alance -&gt; changes inside the system take place and surface temperatures increase</a:t>
            </a:r>
          </a:p>
          <a:p>
            <a:endParaRPr lang="en-US" sz="2000" dirty="0">
              <a:latin typeface="+mj-lt"/>
            </a:endParaRPr>
          </a:p>
          <a:p>
            <a:r>
              <a:rPr lang="en-US" sz="2000" dirty="0" smtClean="0">
                <a:latin typeface="+mj-lt"/>
              </a:rPr>
              <a:t>Eventually a new equilibrium is reached: The processes in the climate system lead to an extra emission of LW radiation and/or more reflectance of SW radiation.</a:t>
            </a:r>
          </a:p>
          <a:p>
            <a:endParaRPr lang="en-US" sz="2000" dirty="0">
              <a:latin typeface="+mj-lt"/>
            </a:endParaRPr>
          </a:p>
          <a:p>
            <a:endParaRPr lang="en-US" sz="2000" dirty="0" smtClean="0">
              <a:latin typeface="+mj-lt"/>
            </a:endParaRPr>
          </a:p>
          <a:p>
            <a:endParaRPr lang="en-US" sz="2000" dirty="0">
              <a:latin typeface="+mj-lt"/>
            </a:endParaRPr>
          </a:p>
          <a:p>
            <a:endParaRPr lang="en-US" sz="2000" dirty="0" smtClean="0">
              <a:latin typeface="+mj-lt"/>
            </a:endParaRPr>
          </a:p>
          <a:p>
            <a:endParaRPr lang="en-US" sz="2000" dirty="0" smtClean="0">
              <a:latin typeface="+mj-lt"/>
            </a:endParaRPr>
          </a:p>
          <a:p>
            <a:endParaRPr lang="en-US" sz="2000" dirty="0">
              <a:latin typeface="+mj-lt"/>
            </a:endParaRPr>
          </a:p>
          <a:p>
            <a:endParaRPr lang="en-US" sz="2000" dirty="0" smtClean="0">
              <a:latin typeface="+mj-lt"/>
            </a:endParaRPr>
          </a:p>
          <a:p>
            <a:r>
              <a:rPr lang="en-US" sz="2000" dirty="0" smtClean="0">
                <a:latin typeface="+mj-lt"/>
              </a:rPr>
              <a:t> </a:t>
            </a:r>
          </a:p>
          <a:p>
            <a:pPr algn="just"/>
            <a:endParaRPr lang="en-US" sz="2400" dirty="0">
              <a:latin typeface="+mj-lt"/>
            </a:endParaRPr>
          </a:p>
          <a:p>
            <a:r>
              <a:rPr lang="en-US" sz="2400" dirty="0" smtClean="0">
                <a:latin typeface="+mj-lt"/>
              </a:rPr>
              <a:t> </a:t>
            </a:r>
            <a:endParaRPr sz="2400" dirty="0">
              <a:latin typeface="+mj-lt"/>
            </a:endParaRPr>
          </a:p>
          <a:p>
            <a:pPr algn="just"/>
            <a:endParaRPr dirty="0"/>
          </a:p>
          <a:p>
            <a:pPr algn="just"/>
            <a:endParaRPr dirty="0"/>
          </a:p>
        </p:txBody>
      </p:sp>
      <p:cxnSp>
        <p:nvCxnSpPr>
          <p:cNvPr id="14" name="Straight Arrow Connector 13"/>
          <p:cNvCxnSpPr/>
          <p:nvPr/>
        </p:nvCxnSpPr>
        <p:spPr>
          <a:xfrm flipV="1">
            <a:off x="7733840" y="3216925"/>
            <a:ext cx="308473" cy="12118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5" name="TextBox 14"/>
          <p:cNvSpPr txBox="1"/>
          <p:nvPr/>
        </p:nvSpPr>
        <p:spPr>
          <a:xfrm>
            <a:off x="7733841" y="3412478"/>
            <a:ext cx="1410160" cy="1569660"/>
          </a:xfrm>
          <a:prstGeom prst="rect">
            <a:avLst/>
          </a:prstGeom>
          <a:noFill/>
        </p:spPr>
        <p:txBody>
          <a:bodyPr wrap="square" rtlCol="0">
            <a:spAutoFit/>
          </a:bodyPr>
          <a:lstStyle/>
          <a:p>
            <a:r>
              <a:rPr lang="en-US" sz="1600" dirty="0" smtClean="0"/>
              <a:t>New</a:t>
            </a:r>
          </a:p>
          <a:p>
            <a:r>
              <a:rPr lang="en-US" sz="1600" dirty="0"/>
              <a:t>e</a:t>
            </a:r>
            <a:r>
              <a:rPr lang="en-US" sz="1600" dirty="0" smtClean="0"/>
              <a:t>quilibrium:</a:t>
            </a:r>
          </a:p>
          <a:p>
            <a:r>
              <a:rPr lang="en-US" sz="1600" dirty="0" err="1" smtClean="0"/>
              <a:t>Fout</a:t>
            </a:r>
            <a:r>
              <a:rPr lang="en-US" sz="1600" dirty="0" smtClean="0"/>
              <a:t> increased  (compensates for R)</a:t>
            </a:r>
            <a:endParaRPr lang="en-US" sz="1600" dirty="0"/>
          </a:p>
        </p:txBody>
      </p:sp>
    </p:spTree>
    <p:extLst>
      <p:ext uri="{BB962C8B-B14F-4D97-AF65-F5344CB8AC3E}">
        <p14:creationId xmlns:p14="http://schemas.microsoft.com/office/powerpoint/2010/main" val="233245080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extShape 1"/>
          <p:cNvSpPr txBox="1"/>
          <p:nvPr/>
        </p:nvSpPr>
        <p:spPr>
          <a:xfrm>
            <a:off x="457200" y="273600"/>
            <a:ext cx="8229240" cy="1144800"/>
          </a:xfrm>
          <a:prstGeom prst="rect">
            <a:avLst/>
          </a:prstGeom>
          <a:noFill/>
          <a:ln>
            <a:noFill/>
          </a:ln>
        </p:spPr>
        <p:txBody>
          <a:bodyPr lIns="0" tIns="0" rIns="0" bIns="0" anchor="ctr"/>
          <a:lstStyle/>
          <a:p>
            <a:pPr algn="ctr"/>
            <a:r>
              <a:rPr lang="en-US" sz="3200" b="1" spc="-1" dirty="0" smtClean="0">
                <a:latin typeface="Arial"/>
              </a:rPr>
              <a:t>Feedbacks in the climate system</a:t>
            </a:r>
            <a:endParaRPr sz="3200" b="1" dirty="0"/>
          </a:p>
        </p:txBody>
      </p:sp>
      <p:sp>
        <p:nvSpPr>
          <p:cNvPr id="2" name="Oval 1"/>
          <p:cNvSpPr/>
          <p:nvPr/>
        </p:nvSpPr>
        <p:spPr>
          <a:xfrm>
            <a:off x="5805888" y="2685386"/>
            <a:ext cx="1927952" cy="183981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dirty="0" smtClean="0"/>
              <a:t>Surface temperature </a:t>
            </a:r>
            <a:r>
              <a:rPr lang="en-US" sz="1600" b="1" dirty="0" err="1" smtClean="0"/>
              <a:t>Ts</a:t>
            </a:r>
            <a:endParaRPr lang="en-US" sz="1600" b="1" dirty="0"/>
          </a:p>
        </p:txBody>
      </p:sp>
      <p:cxnSp>
        <p:nvCxnSpPr>
          <p:cNvPr id="4" name="Straight Arrow Connector 3"/>
          <p:cNvCxnSpPr/>
          <p:nvPr/>
        </p:nvCxnSpPr>
        <p:spPr>
          <a:xfrm>
            <a:off x="6039996" y="1882509"/>
            <a:ext cx="363557" cy="87308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6" name="Straight Arrow Connector 5"/>
          <p:cNvCxnSpPr/>
          <p:nvPr/>
        </p:nvCxnSpPr>
        <p:spPr>
          <a:xfrm flipV="1">
            <a:off x="6997084" y="1852712"/>
            <a:ext cx="396608" cy="84830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4325145" y="2039055"/>
            <a:ext cx="1915909" cy="646331"/>
          </a:xfrm>
          <a:prstGeom prst="rect">
            <a:avLst/>
          </a:prstGeom>
          <a:noFill/>
        </p:spPr>
        <p:txBody>
          <a:bodyPr wrap="none" rtlCol="0">
            <a:spAutoFit/>
          </a:bodyPr>
          <a:lstStyle/>
          <a:p>
            <a:r>
              <a:rPr lang="en-US" dirty="0" smtClean="0"/>
              <a:t>Fin: Net SW flux </a:t>
            </a:r>
          </a:p>
          <a:p>
            <a:r>
              <a:rPr lang="en-US" dirty="0" smtClean="0"/>
              <a:t>into the system</a:t>
            </a:r>
            <a:endParaRPr lang="en-US" dirty="0"/>
          </a:p>
        </p:txBody>
      </p:sp>
      <p:sp>
        <p:nvSpPr>
          <p:cNvPr id="10" name="TextBox 9"/>
          <p:cNvSpPr txBox="1"/>
          <p:nvPr/>
        </p:nvSpPr>
        <p:spPr>
          <a:xfrm>
            <a:off x="7173354" y="2119816"/>
            <a:ext cx="2056973" cy="646331"/>
          </a:xfrm>
          <a:prstGeom prst="rect">
            <a:avLst/>
          </a:prstGeom>
          <a:noFill/>
        </p:spPr>
        <p:txBody>
          <a:bodyPr wrap="none" rtlCol="0">
            <a:spAutoFit/>
          </a:bodyPr>
          <a:lstStyle/>
          <a:p>
            <a:r>
              <a:rPr lang="en-US" dirty="0" err="1" smtClean="0"/>
              <a:t>Fout</a:t>
            </a:r>
            <a:r>
              <a:rPr lang="en-US" dirty="0" smtClean="0"/>
              <a:t>: Net SW flux </a:t>
            </a:r>
          </a:p>
          <a:p>
            <a:r>
              <a:rPr lang="en-US" dirty="0"/>
              <a:t>o</a:t>
            </a:r>
            <a:r>
              <a:rPr lang="en-US" dirty="0" smtClean="0"/>
              <a:t>ut of the system</a:t>
            </a:r>
            <a:endParaRPr lang="en-US" dirty="0"/>
          </a:p>
        </p:txBody>
      </p:sp>
      <p:cxnSp>
        <p:nvCxnSpPr>
          <p:cNvPr id="13" name="Straight Arrow Connector 12"/>
          <p:cNvCxnSpPr/>
          <p:nvPr/>
        </p:nvCxnSpPr>
        <p:spPr>
          <a:xfrm flipH="1">
            <a:off x="6665892" y="2319052"/>
            <a:ext cx="19738" cy="35042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 name="TextBox 2"/>
          <p:cNvSpPr txBox="1"/>
          <p:nvPr/>
        </p:nvSpPr>
        <p:spPr>
          <a:xfrm>
            <a:off x="6196275" y="1643317"/>
            <a:ext cx="1037463" cy="584775"/>
          </a:xfrm>
          <a:prstGeom prst="rect">
            <a:avLst/>
          </a:prstGeom>
          <a:noFill/>
        </p:spPr>
        <p:txBody>
          <a:bodyPr wrap="none" rtlCol="0">
            <a:spAutoFit/>
          </a:bodyPr>
          <a:lstStyle/>
          <a:p>
            <a:pPr algn="ctr"/>
            <a:r>
              <a:rPr lang="en-US" sz="1600" dirty="0" smtClean="0"/>
              <a:t>Radiative</a:t>
            </a:r>
          </a:p>
          <a:p>
            <a:pPr algn="ctr"/>
            <a:r>
              <a:rPr lang="en-US" sz="1600" dirty="0" smtClean="0"/>
              <a:t>forcing</a:t>
            </a:r>
            <a:endParaRPr lang="en-US" sz="1600" dirty="0"/>
          </a:p>
        </p:txBody>
      </p:sp>
      <p:sp>
        <p:nvSpPr>
          <p:cNvPr id="5" name="TextBox 4"/>
          <p:cNvSpPr txBox="1"/>
          <p:nvPr/>
        </p:nvSpPr>
        <p:spPr>
          <a:xfrm>
            <a:off x="6677661" y="2119816"/>
            <a:ext cx="364202" cy="369332"/>
          </a:xfrm>
          <a:prstGeom prst="rect">
            <a:avLst/>
          </a:prstGeom>
          <a:noFill/>
        </p:spPr>
        <p:txBody>
          <a:bodyPr wrap="none" rtlCol="0">
            <a:spAutoFit/>
          </a:bodyPr>
          <a:lstStyle/>
          <a:p>
            <a:r>
              <a:rPr lang="en-US" dirty="0" smtClean="0"/>
              <a:t>R</a:t>
            </a:r>
            <a:endParaRPr lang="en-US" dirty="0"/>
          </a:p>
        </p:txBody>
      </p:sp>
      <p:sp>
        <p:nvSpPr>
          <p:cNvPr id="8" name="TextBox 7"/>
          <p:cNvSpPr txBox="1"/>
          <p:nvPr/>
        </p:nvSpPr>
        <p:spPr>
          <a:xfrm>
            <a:off x="6549620" y="4065224"/>
            <a:ext cx="492443" cy="369332"/>
          </a:xfrm>
          <a:prstGeom prst="rect">
            <a:avLst/>
          </a:prstGeom>
          <a:noFill/>
        </p:spPr>
        <p:txBody>
          <a:bodyPr wrap="none" rtlCol="0">
            <a:spAutoFit/>
          </a:bodyPr>
          <a:lstStyle/>
          <a:p>
            <a:r>
              <a:rPr lang="el-GR" b="1" dirty="0" smtClean="0">
                <a:solidFill>
                  <a:srgbClr val="FF0000"/>
                </a:solidFill>
              </a:rPr>
              <a:t>Δ</a:t>
            </a:r>
            <a:r>
              <a:rPr lang="en-US" b="1" dirty="0" smtClean="0">
                <a:solidFill>
                  <a:srgbClr val="FF0000"/>
                </a:solidFill>
              </a:rPr>
              <a:t>T</a:t>
            </a:r>
            <a:endParaRPr lang="en-US" b="1" dirty="0">
              <a:solidFill>
                <a:srgbClr val="FF0000"/>
              </a:solidFill>
            </a:endParaRPr>
          </a:p>
        </p:txBody>
      </p:sp>
      <p:sp>
        <p:nvSpPr>
          <p:cNvPr id="19" name="TextShape 2"/>
          <p:cNvSpPr txBox="1"/>
          <p:nvPr/>
        </p:nvSpPr>
        <p:spPr>
          <a:xfrm>
            <a:off x="225155" y="1616653"/>
            <a:ext cx="3937491" cy="4894315"/>
          </a:xfrm>
          <a:prstGeom prst="rect">
            <a:avLst/>
          </a:prstGeom>
          <a:noFill/>
          <a:ln>
            <a:noFill/>
          </a:ln>
        </p:spPr>
        <p:txBody>
          <a:bodyPr lIns="0" tIns="0" rIns="0" bIns="0"/>
          <a:lstStyle/>
          <a:p>
            <a:r>
              <a:rPr lang="en-US" dirty="0" smtClean="0">
                <a:latin typeface="+mj-lt"/>
              </a:rPr>
              <a:t>The </a:t>
            </a:r>
            <a:r>
              <a:rPr lang="en-US" b="1" dirty="0" smtClean="0">
                <a:latin typeface="+mj-lt"/>
              </a:rPr>
              <a:t>feedback parameter </a:t>
            </a:r>
            <a:r>
              <a:rPr lang="en-US" dirty="0" smtClean="0">
                <a:latin typeface="+mj-lt"/>
              </a:rPr>
              <a:t>of a system relates the radiative forcing with temperature change:</a:t>
            </a:r>
          </a:p>
          <a:p>
            <a:endParaRPr lang="en-US" dirty="0">
              <a:latin typeface="+mj-lt"/>
            </a:endParaRPr>
          </a:p>
          <a:p>
            <a:r>
              <a:rPr lang="en-US" dirty="0" smtClean="0">
                <a:latin typeface="+mj-lt"/>
              </a:rPr>
              <a:t>Radiative forcing from CO2 is positive (a gain for the climate system).</a:t>
            </a:r>
          </a:p>
          <a:p>
            <a:endParaRPr lang="en-US" dirty="0">
              <a:latin typeface="+mj-lt"/>
            </a:endParaRPr>
          </a:p>
          <a:p>
            <a:r>
              <a:rPr lang="en-US" dirty="0" smtClean="0">
                <a:latin typeface="+mj-lt"/>
              </a:rPr>
              <a:t>The system is not in radiative </a:t>
            </a:r>
          </a:p>
          <a:p>
            <a:r>
              <a:rPr lang="en-US" dirty="0">
                <a:latin typeface="+mj-lt"/>
              </a:rPr>
              <a:t>b</a:t>
            </a:r>
            <a:r>
              <a:rPr lang="en-US" dirty="0" smtClean="0">
                <a:latin typeface="+mj-lt"/>
              </a:rPr>
              <a:t>alance -&gt; changes inside the system take place and surface temperatures increase</a:t>
            </a:r>
          </a:p>
          <a:p>
            <a:endParaRPr lang="en-US" sz="2000" dirty="0">
              <a:latin typeface="+mj-lt"/>
            </a:endParaRPr>
          </a:p>
          <a:p>
            <a:r>
              <a:rPr lang="en-US" sz="2000" dirty="0" smtClean="0">
                <a:latin typeface="+mj-lt"/>
              </a:rPr>
              <a:t>Eventually a new equilibrium is reached: The processes in the climate system lead to an extra emission of LW radiation and/or more reflectance of SW radiation.</a:t>
            </a:r>
          </a:p>
          <a:p>
            <a:endParaRPr lang="en-US" sz="2000" dirty="0">
              <a:latin typeface="+mj-lt"/>
            </a:endParaRPr>
          </a:p>
          <a:p>
            <a:endParaRPr lang="en-US" sz="2000" dirty="0" smtClean="0">
              <a:latin typeface="+mj-lt"/>
            </a:endParaRPr>
          </a:p>
          <a:p>
            <a:endParaRPr lang="en-US" sz="2000" dirty="0">
              <a:latin typeface="+mj-lt"/>
            </a:endParaRPr>
          </a:p>
          <a:p>
            <a:endParaRPr lang="en-US" sz="2000" dirty="0" smtClean="0">
              <a:latin typeface="+mj-lt"/>
            </a:endParaRPr>
          </a:p>
          <a:p>
            <a:endParaRPr lang="en-US" sz="2000" dirty="0" smtClean="0">
              <a:latin typeface="+mj-lt"/>
            </a:endParaRPr>
          </a:p>
          <a:p>
            <a:endParaRPr lang="en-US" sz="2000" dirty="0">
              <a:latin typeface="+mj-lt"/>
            </a:endParaRPr>
          </a:p>
          <a:p>
            <a:endParaRPr lang="en-US" sz="2000" dirty="0" smtClean="0">
              <a:latin typeface="+mj-lt"/>
            </a:endParaRPr>
          </a:p>
          <a:p>
            <a:r>
              <a:rPr lang="en-US" sz="2000" dirty="0" smtClean="0">
                <a:latin typeface="+mj-lt"/>
              </a:rPr>
              <a:t> </a:t>
            </a:r>
          </a:p>
          <a:p>
            <a:pPr algn="just"/>
            <a:endParaRPr lang="en-US" sz="2400" dirty="0">
              <a:latin typeface="+mj-lt"/>
            </a:endParaRPr>
          </a:p>
          <a:p>
            <a:r>
              <a:rPr lang="en-US" sz="2400" dirty="0" smtClean="0">
                <a:latin typeface="+mj-lt"/>
              </a:rPr>
              <a:t> </a:t>
            </a:r>
            <a:endParaRPr sz="2400" dirty="0">
              <a:latin typeface="+mj-lt"/>
            </a:endParaRPr>
          </a:p>
          <a:p>
            <a:pPr algn="just"/>
            <a:endParaRPr dirty="0"/>
          </a:p>
          <a:p>
            <a:pPr algn="just"/>
            <a:endParaRPr dirty="0"/>
          </a:p>
        </p:txBody>
      </p:sp>
      <p:cxnSp>
        <p:nvCxnSpPr>
          <p:cNvPr id="14" name="Straight Arrow Connector 13"/>
          <p:cNvCxnSpPr/>
          <p:nvPr/>
        </p:nvCxnSpPr>
        <p:spPr>
          <a:xfrm flipV="1">
            <a:off x="7733840" y="3216925"/>
            <a:ext cx="308473" cy="12118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5" name="TextBox 14"/>
          <p:cNvSpPr txBox="1"/>
          <p:nvPr/>
        </p:nvSpPr>
        <p:spPr>
          <a:xfrm>
            <a:off x="7733841" y="3412478"/>
            <a:ext cx="1410160" cy="1569660"/>
          </a:xfrm>
          <a:prstGeom prst="rect">
            <a:avLst/>
          </a:prstGeom>
          <a:noFill/>
        </p:spPr>
        <p:txBody>
          <a:bodyPr wrap="square" rtlCol="0">
            <a:spAutoFit/>
          </a:bodyPr>
          <a:lstStyle/>
          <a:p>
            <a:r>
              <a:rPr lang="en-US" sz="1600" dirty="0" smtClean="0"/>
              <a:t>New</a:t>
            </a:r>
          </a:p>
          <a:p>
            <a:r>
              <a:rPr lang="en-US" sz="1600" dirty="0"/>
              <a:t>e</a:t>
            </a:r>
            <a:r>
              <a:rPr lang="en-US" sz="1600" dirty="0" smtClean="0"/>
              <a:t>quilibrium:</a:t>
            </a:r>
          </a:p>
          <a:p>
            <a:r>
              <a:rPr lang="en-US" sz="1600" dirty="0" err="1" smtClean="0"/>
              <a:t>Fout</a:t>
            </a:r>
            <a:r>
              <a:rPr lang="en-US" sz="1600" dirty="0" smtClean="0"/>
              <a:t> increased  (compensates for R)</a:t>
            </a:r>
            <a:endParaRPr lang="en-US" sz="1600" dirty="0"/>
          </a:p>
        </p:txBody>
      </p:sp>
      <p:sp>
        <p:nvSpPr>
          <p:cNvPr id="9" name="TextBox 8"/>
          <p:cNvSpPr txBox="1"/>
          <p:nvPr/>
        </p:nvSpPr>
        <p:spPr>
          <a:xfrm>
            <a:off x="4902505" y="5171533"/>
            <a:ext cx="3734718"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On </a:t>
            </a:r>
            <a:r>
              <a:rPr lang="en-US" dirty="0"/>
              <a:t>its path to the new radiative balance negative feedbacks must overcome positive feedbacks.</a:t>
            </a:r>
            <a:endParaRPr lang="en-US" dirty="0"/>
          </a:p>
        </p:txBody>
      </p:sp>
    </p:spTree>
    <p:extLst>
      <p:ext uri="{BB962C8B-B14F-4D97-AF65-F5344CB8AC3E}">
        <p14:creationId xmlns:p14="http://schemas.microsoft.com/office/powerpoint/2010/main" val="183077935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TextShape 1"/>
          <p:cNvSpPr txBox="1"/>
          <p:nvPr/>
        </p:nvSpPr>
        <p:spPr>
          <a:xfrm>
            <a:off x="457200" y="273600"/>
            <a:ext cx="8229240" cy="1144800"/>
          </a:xfrm>
          <a:prstGeom prst="rect">
            <a:avLst/>
          </a:prstGeom>
          <a:noFill/>
          <a:ln>
            <a:noFill/>
          </a:ln>
        </p:spPr>
        <p:txBody>
          <a:bodyPr lIns="0" tIns="0" rIns="0" bIns="0" anchor="ctr"/>
          <a:lstStyle/>
          <a:p>
            <a:pPr algn="ctr"/>
            <a:r>
              <a:rPr lang="en-US" sz="4400" spc="-1">
                <a:latin typeface="Arial"/>
              </a:rPr>
              <a:t>Water vapor feedback loop</a:t>
            </a:r>
            <a:endParaRPr/>
          </a:p>
        </p:txBody>
      </p:sp>
      <p:sp>
        <p:nvSpPr>
          <p:cNvPr id="276" name="TextShape 2"/>
          <p:cNvSpPr txBox="1"/>
          <p:nvPr/>
        </p:nvSpPr>
        <p:spPr>
          <a:xfrm>
            <a:off x="457200" y="1604520"/>
            <a:ext cx="4015800" cy="3977280"/>
          </a:xfrm>
          <a:prstGeom prst="rect">
            <a:avLst/>
          </a:prstGeom>
          <a:noFill/>
          <a:ln>
            <a:noFill/>
          </a:ln>
        </p:spPr>
        <p:txBody>
          <a:bodyPr lIns="0" tIns="0" rIns="0" bIns="0"/>
          <a:lstStyle/>
          <a:p>
            <a:endParaRPr/>
          </a:p>
        </p:txBody>
      </p:sp>
      <p:sp>
        <p:nvSpPr>
          <p:cNvPr id="277" name="TextShape 3"/>
          <p:cNvSpPr txBox="1"/>
          <p:nvPr/>
        </p:nvSpPr>
        <p:spPr>
          <a:xfrm>
            <a:off x="4674240" y="1604520"/>
            <a:ext cx="4015800" cy="3977280"/>
          </a:xfrm>
          <a:prstGeom prst="rect">
            <a:avLst/>
          </a:prstGeom>
          <a:noFill/>
          <a:ln>
            <a:noFill/>
          </a:ln>
        </p:spPr>
        <p:txBody>
          <a:bodyPr lIns="0" tIns="0" rIns="0" bIns="0"/>
          <a:lstStyle/>
          <a:p>
            <a:endParaRPr/>
          </a:p>
        </p:txBody>
      </p:sp>
      <p:pic>
        <p:nvPicPr>
          <p:cNvPr id="278" name="Picture 277"/>
          <p:cNvPicPr/>
          <p:nvPr/>
        </p:nvPicPr>
        <p:blipFill>
          <a:blip r:embed="rId2"/>
          <a:stretch/>
        </p:blipFill>
        <p:spPr>
          <a:xfrm>
            <a:off x="0" y="1828800"/>
            <a:ext cx="9143640" cy="4396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activity: Feedback loops</a:t>
            </a:r>
            <a:endParaRPr lang="en-US" dirty="0"/>
          </a:p>
        </p:txBody>
      </p:sp>
      <p:sp>
        <p:nvSpPr>
          <p:cNvPr id="5" name="Flowchart: Multidocument 4">
            <a:hlinkClick r:id="rId2" action="ppaction://hlinkpres?slideindex=1&amp;slidetitle="/>
          </p:cNvPr>
          <p:cNvSpPr/>
          <p:nvPr/>
        </p:nvSpPr>
        <p:spPr>
          <a:xfrm>
            <a:off x="2622014" y="2236424"/>
            <a:ext cx="3062690" cy="1938969"/>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2" action="ppaction://hlinkpres?slideindex=1&amp;slidetitle="/>
              </a:rPr>
              <a:t>Slides with class activity</a:t>
            </a:r>
            <a:endParaRPr lang="en-US" dirty="0"/>
          </a:p>
        </p:txBody>
      </p:sp>
    </p:spTree>
    <p:extLst>
      <p:ext uri="{BB962C8B-B14F-4D97-AF65-F5344CB8AC3E}">
        <p14:creationId xmlns:p14="http://schemas.microsoft.com/office/powerpoint/2010/main" val="2679230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CustomShape 1"/>
          <p:cNvSpPr/>
          <p:nvPr/>
        </p:nvSpPr>
        <p:spPr>
          <a:xfrm>
            <a:off x="876240" y="1371600"/>
            <a:ext cx="7391160" cy="3165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b="1" u="sng" strike="noStrike" dirty="0">
                <a:solidFill>
                  <a:srgbClr val="000000"/>
                </a:solidFill>
                <a:latin typeface="Arial"/>
                <a:ea typeface="ＭＳ Ｐゴシック"/>
              </a:rPr>
              <a:t>Feedbacks</a:t>
            </a:r>
            <a:r>
              <a:rPr lang="en-US" sz="2000" b="1" strike="noStrike" dirty="0">
                <a:solidFill>
                  <a:srgbClr val="000000"/>
                </a:solidFill>
                <a:latin typeface="Arial"/>
                <a:ea typeface="ＭＳ Ｐゴシック"/>
              </a:rPr>
              <a:t> </a:t>
            </a:r>
            <a:endParaRPr dirty="0"/>
          </a:p>
          <a:p>
            <a:pPr>
              <a:lnSpc>
                <a:spcPct val="100000"/>
              </a:lnSpc>
            </a:pPr>
            <a:r>
              <a:rPr lang="en-US" sz="2000" b="1" strike="noStrike" dirty="0">
                <a:solidFill>
                  <a:srgbClr val="000000"/>
                </a:solidFill>
                <a:latin typeface="Arial"/>
                <a:ea typeface="ＭＳ Ｐゴシック"/>
              </a:rPr>
              <a:t>Describe the inter-related growth or decay of the components of a system.</a:t>
            </a:r>
            <a:endParaRPr dirty="0"/>
          </a:p>
          <a:p>
            <a:pPr>
              <a:lnSpc>
                <a:spcPct val="100000"/>
              </a:lnSpc>
            </a:pPr>
            <a:endParaRPr dirty="0"/>
          </a:p>
          <a:p>
            <a:pPr>
              <a:lnSpc>
                <a:spcPct val="100000"/>
              </a:lnSpc>
            </a:pPr>
            <a:r>
              <a:rPr lang="en-US" sz="2000" b="1" strike="noStrike" dirty="0">
                <a:solidFill>
                  <a:srgbClr val="000000"/>
                </a:solidFill>
                <a:latin typeface="Arial"/>
                <a:ea typeface="ＭＳ Ｐゴシック"/>
              </a:rPr>
              <a:t>A </a:t>
            </a:r>
            <a:r>
              <a:rPr lang="en-US" sz="2000" b="1" u="sng" strike="noStrike" dirty="0">
                <a:solidFill>
                  <a:srgbClr val="3333FF"/>
                </a:solidFill>
                <a:latin typeface="Arial"/>
                <a:ea typeface="ＭＳ Ｐゴシック"/>
              </a:rPr>
              <a:t>positive</a:t>
            </a:r>
            <a:r>
              <a:rPr lang="en-US" sz="2000" b="1" strike="noStrike" dirty="0">
                <a:solidFill>
                  <a:srgbClr val="000000"/>
                </a:solidFill>
                <a:latin typeface="Arial"/>
                <a:ea typeface="ＭＳ Ｐゴシック"/>
              </a:rPr>
              <a:t> feedback exists…</a:t>
            </a:r>
            <a:endParaRPr dirty="0"/>
          </a:p>
          <a:p>
            <a:pPr>
              <a:lnSpc>
                <a:spcPct val="100000"/>
              </a:lnSpc>
            </a:pPr>
            <a:r>
              <a:rPr lang="en-US" sz="2000" b="1" strike="noStrike" dirty="0">
                <a:solidFill>
                  <a:srgbClr val="000000"/>
                </a:solidFill>
                <a:latin typeface="Arial"/>
                <a:ea typeface="ＭＳ Ｐゴシック"/>
              </a:rPr>
              <a:t>if an initial perturbation is </a:t>
            </a:r>
            <a:r>
              <a:rPr lang="en-US" sz="2000" b="1" strike="noStrike" dirty="0">
                <a:solidFill>
                  <a:srgbClr val="3333FF"/>
                </a:solidFill>
                <a:latin typeface="Arial"/>
                <a:ea typeface="ＭＳ Ｐゴシック"/>
              </a:rPr>
              <a:t>amplified</a:t>
            </a:r>
            <a:r>
              <a:rPr lang="en-US" sz="2000" b="1" strike="noStrike" dirty="0">
                <a:solidFill>
                  <a:srgbClr val="000000"/>
                </a:solidFill>
                <a:latin typeface="Arial"/>
                <a:ea typeface="ＭＳ Ｐゴシック"/>
              </a:rPr>
              <a:t> by other changes through the system.</a:t>
            </a:r>
            <a:endParaRPr dirty="0"/>
          </a:p>
          <a:p>
            <a:pPr>
              <a:lnSpc>
                <a:spcPct val="100000"/>
              </a:lnSpc>
            </a:pPr>
            <a:endParaRPr dirty="0"/>
          </a:p>
        </p:txBody>
      </p:sp>
      <p:sp>
        <p:nvSpPr>
          <p:cNvPr id="213" name="CustomShape 2"/>
          <p:cNvSpPr/>
          <p:nvPr/>
        </p:nvSpPr>
        <p:spPr>
          <a:xfrm>
            <a:off x="1447920" y="152280"/>
            <a:ext cx="5886000" cy="1005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000" b="1" strike="noStrike">
                <a:solidFill>
                  <a:srgbClr val="000000"/>
                </a:solidFill>
                <a:latin typeface="Arial"/>
                <a:ea typeface="ＭＳ Ｐゴシック"/>
              </a:rPr>
              <a:t>“Our understanding of the climate system is complicated by </a:t>
            </a:r>
            <a:r>
              <a:rPr lang="en-US" sz="2000" b="1" u="sng" strike="noStrike">
                <a:solidFill>
                  <a:srgbClr val="000000"/>
                </a:solidFill>
                <a:latin typeface="Arial"/>
                <a:ea typeface="ＭＳ Ｐゴシック"/>
              </a:rPr>
              <a:t>feedbacks</a:t>
            </a:r>
            <a:r>
              <a:rPr lang="en-US" sz="2000" b="1" strike="noStrike">
                <a:solidFill>
                  <a:srgbClr val="000000"/>
                </a:solidFill>
                <a:latin typeface="Arial"/>
                <a:ea typeface="ＭＳ Ｐゴシック"/>
              </a:rPr>
              <a:t> that either </a:t>
            </a:r>
            <a:r>
              <a:rPr lang="en-US" sz="2000" b="1" strike="noStrike">
                <a:solidFill>
                  <a:srgbClr val="3333FF"/>
                </a:solidFill>
                <a:latin typeface="Arial"/>
                <a:ea typeface="ＭＳ Ｐゴシック"/>
              </a:rPr>
              <a:t>amplify</a:t>
            </a:r>
            <a:r>
              <a:rPr lang="en-US" sz="2000" b="1" strike="noStrike">
                <a:solidFill>
                  <a:srgbClr val="000000"/>
                </a:solidFill>
                <a:latin typeface="Arial"/>
                <a:ea typeface="ＭＳ Ｐゴシック"/>
              </a:rPr>
              <a:t> or damp perturbations…”</a:t>
            </a:r>
            <a:endParaRPr/>
          </a:p>
        </p:txBody>
      </p:sp>
    </p:spTree>
    <p:extLst>
      <p:ext uri="{BB962C8B-B14F-4D97-AF65-F5344CB8AC3E}">
        <p14:creationId xmlns:p14="http://schemas.microsoft.com/office/powerpoint/2010/main" val="72425168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1" name="Picture 1"/>
          <p:cNvPicPr/>
          <p:nvPr/>
        </p:nvPicPr>
        <p:blipFill>
          <a:blip r:embed="rId3"/>
          <a:stretch/>
        </p:blipFill>
        <p:spPr>
          <a:xfrm>
            <a:off x="1295280" y="609480"/>
            <a:ext cx="6057720" cy="4615920"/>
          </a:xfrm>
          <a:prstGeom prst="rect">
            <a:avLst/>
          </a:prstGeom>
          <a:ln>
            <a:noFill/>
          </a:ln>
        </p:spPr>
      </p:pic>
      <p:sp>
        <p:nvSpPr>
          <p:cNvPr id="342" name="CustomShape 1"/>
          <p:cNvSpPr/>
          <p:nvPr/>
        </p:nvSpPr>
        <p:spPr>
          <a:xfrm>
            <a:off x="5124600" y="6324480"/>
            <a:ext cx="3712320" cy="364680"/>
          </a:xfrm>
          <a:prstGeom prst="rect">
            <a:avLst/>
          </a:prstGeom>
          <a:solidFill>
            <a:srgbClr val="D9D9D9"/>
          </a:solid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strike="noStrike" spc="-1">
                <a:solidFill>
                  <a:srgbClr val="000000"/>
                </a:solidFill>
                <a:uFill>
                  <a:solidFill>
                    <a:srgbClr val="FFFFFF"/>
                  </a:solidFill>
                </a:uFill>
                <a:latin typeface="Arial"/>
                <a:ea typeface="ＭＳ Ｐゴシック"/>
              </a:rPr>
              <a:t>IPCC AR5, WG1, chapter 9, [2013]</a:t>
            </a:r>
            <a:endParaRPr/>
          </a:p>
        </p:txBody>
      </p:sp>
      <p:sp>
        <p:nvSpPr>
          <p:cNvPr id="343" name="CustomShape 2"/>
          <p:cNvSpPr/>
          <p:nvPr/>
        </p:nvSpPr>
        <p:spPr>
          <a:xfrm>
            <a:off x="228600" y="5181480"/>
            <a:ext cx="845784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strike="noStrike" spc="-1" dirty="0">
                <a:solidFill>
                  <a:srgbClr val="000000"/>
                </a:solidFill>
                <a:uFill>
                  <a:solidFill>
                    <a:srgbClr val="FFFFFF"/>
                  </a:solidFill>
                </a:uFill>
                <a:latin typeface="Arial"/>
                <a:ea typeface="ＭＳ Ｐゴシック"/>
              </a:rPr>
              <a:t>Strengths of individual feedbacks for CMIP3 and CMIP5 models (left and right columns of symbols) for Planck (P), water vapor (WV), clouds (C), albedo (A), lapse rate (LR), combination of water vapor and lapse rate (WV+LR), and sum of all feedbacks except Planck (ALL),</a:t>
            </a:r>
            <a:endParaRPr dirty="0"/>
          </a:p>
        </p:txBody>
      </p:sp>
      <p:sp>
        <p:nvSpPr>
          <p:cNvPr id="344" name="CustomShape 3"/>
          <p:cNvSpPr/>
          <p:nvPr/>
        </p:nvSpPr>
        <p:spPr>
          <a:xfrm>
            <a:off x="2424240" y="228600"/>
            <a:ext cx="438912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b="1" strike="noStrike" spc="-1">
                <a:solidFill>
                  <a:srgbClr val="FF0000"/>
                </a:solidFill>
                <a:uFill>
                  <a:solidFill>
                    <a:srgbClr val="FFFFFF"/>
                  </a:solidFill>
                </a:uFill>
                <a:latin typeface="Arial"/>
                <a:ea typeface="ＭＳ Ｐゴシック"/>
              </a:rPr>
              <a:t> Strengths of individual feedbacks </a:t>
            </a:r>
            <a:endParaRPr/>
          </a:p>
        </p:txBody>
      </p:sp>
      <p:sp>
        <p:nvSpPr>
          <p:cNvPr id="345" name="TextShape 4"/>
          <p:cNvSpPr txBox="1"/>
          <p:nvPr/>
        </p:nvSpPr>
        <p:spPr>
          <a:xfrm>
            <a:off x="2743200" y="3439440"/>
            <a:ext cx="3533400" cy="858240"/>
          </a:xfrm>
          <a:prstGeom prst="rect">
            <a:avLst/>
          </a:prstGeom>
          <a:noFill/>
          <a:ln>
            <a:noFill/>
          </a:ln>
        </p:spPr>
        <p:txBody>
          <a:bodyPr lIns="90000" tIns="45000" rIns="90000" bIns="45000"/>
          <a:lstStyle/>
          <a:p>
            <a:r>
              <a:rPr lang="en-US" sz="1800" spc="-1">
                <a:latin typeface="Arial"/>
              </a:rPr>
              <a:t>Estimates are based on multiple </a:t>
            </a:r>
            <a:endParaRPr/>
          </a:p>
          <a:p>
            <a:r>
              <a:rPr lang="en-US" sz="1800" spc="-1">
                <a:latin typeface="Arial"/>
              </a:rPr>
              <a:t>climate models from international
climate modeling centers</a:t>
            </a:r>
            <a:endParaRPr/>
          </a:p>
        </p:txBody>
      </p:sp>
      <p:sp>
        <p:nvSpPr>
          <p:cNvPr id="7" name="CustomShape 24"/>
          <p:cNvSpPr/>
          <p:nvPr/>
        </p:nvSpPr>
        <p:spPr>
          <a:xfrm>
            <a:off x="2241360" y="4172040"/>
            <a:ext cx="365760" cy="378360"/>
          </a:xfrm>
          <a:prstGeom prst="ellipse">
            <a:avLst/>
          </a:prstGeom>
          <a:noFill/>
          <a:ln w="29160">
            <a:solidFill>
              <a:srgbClr val="FF00FF"/>
            </a:solidFill>
            <a:round/>
          </a:ln>
        </p:spPr>
        <p:style>
          <a:lnRef idx="0">
            <a:scrgbClr r="0" g="0" b="0"/>
          </a:lnRef>
          <a:fillRef idx="0">
            <a:scrgbClr r="0" g="0" b="0"/>
          </a:fillRef>
          <a:effectRef idx="0">
            <a:scrgbClr r="0" g="0" b="0"/>
          </a:effectRef>
          <a:fontRef idx="minor"/>
        </p:style>
      </p:sp>
      <p:sp>
        <p:nvSpPr>
          <p:cNvPr id="8" name="CustomShape 24"/>
          <p:cNvSpPr/>
          <p:nvPr/>
        </p:nvSpPr>
        <p:spPr>
          <a:xfrm>
            <a:off x="2414619" y="5990760"/>
            <a:ext cx="756597" cy="378360"/>
          </a:xfrm>
          <a:prstGeom prst="ellipse">
            <a:avLst/>
          </a:prstGeom>
          <a:noFill/>
          <a:ln w="29160">
            <a:solidFill>
              <a:srgbClr val="FF00FF"/>
            </a:solidFill>
            <a:round/>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333841020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TextShape 1"/>
          <p:cNvSpPr txBox="1"/>
          <p:nvPr/>
        </p:nvSpPr>
        <p:spPr>
          <a:xfrm>
            <a:off x="457200" y="273600"/>
            <a:ext cx="8229240" cy="1144800"/>
          </a:xfrm>
          <a:prstGeom prst="rect">
            <a:avLst/>
          </a:prstGeom>
          <a:noFill/>
          <a:ln>
            <a:noFill/>
          </a:ln>
        </p:spPr>
        <p:txBody>
          <a:bodyPr lIns="0" tIns="0" rIns="0" bIns="0" anchor="ctr"/>
          <a:lstStyle/>
          <a:p>
            <a:pPr algn="ctr"/>
            <a:r>
              <a:rPr lang="en-US" sz="3200" spc="-1">
                <a:latin typeface="Arial"/>
              </a:rPr>
              <a:t>Lapse rate feedback: two competing effects</a:t>
            </a:r>
            <a:endParaRPr/>
          </a:p>
        </p:txBody>
      </p:sp>
      <p:pic>
        <p:nvPicPr>
          <p:cNvPr id="280" name="Picture 279"/>
          <p:cNvPicPr/>
          <p:nvPr/>
        </p:nvPicPr>
        <p:blipFill>
          <a:blip r:embed="rId2"/>
          <a:stretch/>
        </p:blipFill>
        <p:spPr>
          <a:xfrm>
            <a:off x="0" y="1243300"/>
            <a:ext cx="9143640" cy="4851000"/>
          </a:xfrm>
          <a:prstGeom prst="rect">
            <a:avLst/>
          </a:prstGeom>
          <a:ln>
            <a:noFill/>
          </a:ln>
        </p:spPr>
      </p:pic>
      <p:sp>
        <p:nvSpPr>
          <p:cNvPr id="281" name="CustomShape 2"/>
          <p:cNvSpPr/>
          <p:nvPr/>
        </p:nvSpPr>
        <p:spPr>
          <a:xfrm>
            <a:off x="7044184" y="1418400"/>
            <a:ext cx="1920240" cy="3831140"/>
          </a:xfrm>
          <a:prstGeom prst="rect">
            <a:avLst/>
          </a:prstGeom>
          <a:solidFill>
            <a:srgbClr val="FFFFFF"/>
          </a:solidFill>
          <a:ln>
            <a:solidFill>
              <a:srgbClr val="FFFFFF"/>
            </a:solid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TextShape 1"/>
          <p:cNvSpPr txBox="1"/>
          <p:nvPr/>
        </p:nvSpPr>
        <p:spPr>
          <a:xfrm>
            <a:off x="457200" y="273600"/>
            <a:ext cx="8229240" cy="1144800"/>
          </a:xfrm>
          <a:prstGeom prst="rect">
            <a:avLst/>
          </a:prstGeom>
          <a:noFill/>
          <a:ln>
            <a:noFill/>
          </a:ln>
        </p:spPr>
        <p:txBody>
          <a:bodyPr lIns="0" tIns="0" rIns="0" bIns="0" anchor="ctr"/>
          <a:lstStyle/>
          <a:p>
            <a:pPr algn="ctr"/>
            <a:r>
              <a:rPr lang="en-US" sz="3200" spc="-1">
                <a:latin typeface="Arial"/>
              </a:rPr>
              <a:t>Lapse rate feedback: two competing effects</a:t>
            </a:r>
            <a:endParaRPr/>
          </a:p>
        </p:txBody>
      </p:sp>
      <p:pic>
        <p:nvPicPr>
          <p:cNvPr id="283" name="Picture 282"/>
          <p:cNvPicPr/>
          <p:nvPr/>
        </p:nvPicPr>
        <p:blipFill>
          <a:blip r:embed="rId2"/>
          <a:stretch/>
        </p:blipFill>
        <p:spPr>
          <a:xfrm>
            <a:off x="11160" y="1235337"/>
            <a:ext cx="9143640" cy="4851000"/>
          </a:xfrm>
          <a:prstGeom prst="rect">
            <a:avLst/>
          </a:prstGeom>
          <a:ln>
            <a:noFill/>
          </a:ln>
        </p:spPr>
      </p:pic>
      <p:sp>
        <p:nvSpPr>
          <p:cNvPr id="284" name="CustomShape 2"/>
          <p:cNvSpPr/>
          <p:nvPr/>
        </p:nvSpPr>
        <p:spPr>
          <a:xfrm>
            <a:off x="7132320" y="2326857"/>
            <a:ext cx="1920240" cy="2926080"/>
          </a:xfrm>
          <a:prstGeom prst="rect">
            <a:avLst/>
          </a:prstGeom>
          <a:solidFill>
            <a:srgbClr val="FFFFFF"/>
          </a:solidFill>
          <a:ln>
            <a:solidFill>
              <a:srgbClr val="FFFFFF"/>
            </a:solidFill>
          </a:ln>
        </p:spPr>
        <p:style>
          <a:lnRef idx="0">
            <a:scrgbClr r="0" g="0" b="0"/>
          </a:lnRef>
          <a:fillRef idx="0">
            <a:scrgbClr r="0" g="0" b="0"/>
          </a:fillRef>
          <a:effectRef idx="0">
            <a:scrgbClr r="0" g="0" b="0"/>
          </a:effectRef>
          <a:fontRef idx="minor"/>
        </p:style>
      </p:sp>
      <p:sp>
        <p:nvSpPr>
          <p:cNvPr id="285" name="CustomShape 3"/>
          <p:cNvSpPr/>
          <p:nvPr/>
        </p:nvSpPr>
        <p:spPr>
          <a:xfrm>
            <a:off x="4754880" y="2052537"/>
            <a:ext cx="2560320" cy="3291840"/>
          </a:xfrm>
          <a:prstGeom prst="rect">
            <a:avLst/>
          </a:prstGeom>
          <a:noFill/>
          <a:ln>
            <a:solidFill>
              <a:srgbClr val="FF3300"/>
            </a:solidFill>
          </a:ln>
        </p:spPr>
        <p:style>
          <a:lnRef idx="0">
            <a:scrgbClr r="0" g="0" b="0"/>
          </a:lnRef>
          <a:fillRef idx="0">
            <a:scrgbClr r="0" g="0" b="0"/>
          </a:fillRef>
          <a:effectRef idx="0">
            <a:scrgbClr r="0" g="0" b="0"/>
          </a:effectRef>
          <a:fontRef idx="minor"/>
        </p:style>
      </p:sp>
      <p:sp>
        <p:nvSpPr>
          <p:cNvPr id="286" name="TextShape 4"/>
          <p:cNvSpPr txBox="1"/>
          <p:nvPr/>
        </p:nvSpPr>
        <p:spPr>
          <a:xfrm>
            <a:off x="4881960" y="2071977"/>
            <a:ext cx="2255040" cy="346320"/>
          </a:xfrm>
          <a:prstGeom prst="rect">
            <a:avLst/>
          </a:prstGeom>
          <a:noFill/>
          <a:ln>
            <a:noFill/>
          </a:ln>
        </p:spPr>
        <p:txBody>
          <a:bodyPr lIns="90000" tIns="45000" rIns="90000" bIns="45000"/>
          <a:lstStyle/>
          <a:p>
            <a:r>
              <a:rPr lang="en-US" sz="1800" spc="-1">
                <a:latin typeface="Arial"/>
              </a:rPr>
              <a:t>Tropical atmosphere</a:t>
            </a:r>
            <a:endParaRPr/>
          </a:p>
        </p:txBody>
      </p:sp>
      <p:sp>
        <p:nvSpPr>
          <p:cNvPr id="287" name="Line 5"/>
          <p:cNvSpPr/>
          <p:nvPr/>
        </p:nvSpPr>
        <p:spPr>
          <a:xfrm flipV="1">
            <a:off x="6309360" y="4795737"/>
            <a:ext cx="0" cy="365760"/>
          </a:xfrm>
          <a:prstGeom prst="line">
            <a:avLst/>
          </a:prstGeom>
          <a:ln>
            <a:solidFill>
              <a:srgbClr val="FF3333"/>
            </a:solidFill>
            <a:tailEnd type="triangle" w="med" len="med"/>
          </a:ln>
        </p:spPr>
        <p:style>
          <a:lnRef idx="0">
            <a:scrgbClr r="0" g="0" b="0"/>
          </a:lnRef>
          <a:fillRef idx="0">
            <a:scrgbClr r="0" g="0" b="0"/>
          </a:fillRef>
          <a:effectRef idx="0">
            <a:scrgbClr r="0" g="0" b="0"/>
          </a:effectRef>
          <a:fontRef idx="minor"/>
        </p:style>
      </p:sp>
      <p:sp>
        <p:nvSpPr>
          <p:cNvPr id="288" name="Line 6"/>
          <p:cNvSpPr/>
          <p:nvPr/>
        </p:nvSpPr>
        <p:spPr>
          <a:xfrm flipV="1">
            <a:off x="6165360" y="4436097"/>
            <a:ext cx="0" cy="365760"/>
          </a:xfrm>
          <a:prstGeom prst="line">
            <a:avLst/>
          </a:prstGeom>
          <a:ln>
            <a:solidFill>
              <a:srgbClr val="FF3333"/>
            </a:solidFill>
            <a:tailEnd type="triangle" w="med" len="med"/>
          </a:ln>
        </p:spPr>
        <p:style>
          <a:lnRef idx="0">
            <a:scrgbClr r="0" g="0" b="0"/>
          </a:lnRef>
          <a:fillRef idx="0">
            <a:scrgbClr r="0" g="0" b="0"/>
          </a:fillRef>
          <a:effectRef idx="0">
            <a:scrgbClr r="0" g="0" b="0"/>
          </a:effectRef>
          <a:fontRef idx="minor"/>
        </p:style>
      </p:sp>
      <p:sp>
        <p:nvSpPr>
          <p:cNvPr id="289" name="Line 7"/>
          <p:cNvSpPr/>
          <p:nvPr/>
        </p:nvSpPr>
        <p:spPr>
          <a:xfrm flipV="1">
            <a:off x="6021360" y="3953337"/>
            <a:ext cx="13680" cy="488880"/>
          </a:xfrm>
          <a:prstGeom prst="line">
            <a:avLst/>
          </a:prstGeom>
          <a:ln>
            <a:solidFill>
              <a:srgbClr val="FF3333"/>
            </a:solidFill>
            <a:tailEnd type="triangle" w="med" len="med"/>
          </a:ln>
        </p:spPr>
        <p:style>
          <a:lnRef idx="0">
            <a:scrgbClr r="0" g="0" b="0"/>
          </a:lnRef>
          <a:fillRef idx="0">
            <a:scrgbClr r="0" g="0" b="0"/>
          </a:fillRef>
          <a:effectRef idx="0">
            <a:scrgbClr r="0" g="0" b="0"/>
          </a:effectRef>
          <a:fontRef idx="minor"/>
        </p:style>
      </p:sp>
      <p:sp>
        <p:nvSpPr>
          <p:cNvPr id="290" name="Line 8"/>
          <p:cNvSpPr/>
          <p:nvPr/>
        </p:nvSpPr>
        <p:spPr>
          <a:xfrm flipV="1">
            <a:off x="5852160" y="3496137"/>
            <a:ext cx="0" cy="580320"/>
          </a:xfrm>
          <a:prstGeom prst="line">
            <a:avLst/>
          </a:prstGeom>
          <a:ln>
            <a:solidFill>
              <a:srgbClr val="FF3333"/>
            </a:solidFill>
            <a:tailEnd type="triangle" w="med" len="med"/>
          </a:ln>
        </p:spPr>
        <p:style>
          <a:lnRef idx="0">
            <a:scrgbClr r="0" g="0" b="0"/>
          </a:lnRef>
          <a:fillRef idx="0">
            <a:scrgbClr r="0" g="0" b="0"/>
          </a:fillRef>
          <a:effectRef idx="0">
            <a:scrgbClr r="0" g="0" b="0"/>
          </a:effectRef>
          <a:fontRef idx="minor"/>
        </p:style>
      </p:sp>
      <p:sp>
        <p:nvSpPr>
          <p:cNvPr id="291" name="Line 9"/>
          <p:cNvSpPr/>
          <p:nvPr/>
        </p:nvSpPr>
        <p:spPr>
          <a:xfrm flipV="1">
            <a:off x="5669280" y="3055497"/>
            <a:ext cx="0" cy="731520"/>
          </a:xfrm>
          <a:prstGeom prst="line">
            <a:avLst/>
          </a:prstGeom>
          <a:ln>
            <a:solidFill>
              <a:srgbClr val="FF3333"/>
            </a:solidFill>
            <a:tailEnd type="triangle" w="med" len="med"/>
          </a:ln>
        </p:spPr>
        <p:style>
          <a:lnRef idx="0">
            <a:scrgbClr r="0" g="0" b="0"/>
          </a:lnRef>
          <a:fillRef idx="0">
            <a:scrgbClr r="0" g="0" b="0"/>
          </a:fillRef>
          <a:effectRef idx="0">
            <a:scrgbClr r="0" g="0" b="0"/>
          </a:effectRef>
          <a:fontRef idx="minor"/>
        </p:style>
      </p:sp>
      <p:sp>
        <p:nvSpPr>
          <p:cNvPr id="292" name="Line 10"/>
          <p:cNvSpPr/>
          <p:nvPr/>
        </p:nvSpPr>
        <p:spPr>
          <a:xfrm flipV="1">
            <a:off x="5669280" y="3271857"/>
            <a:ext cx="0" cy="731520"/>
          </a:xfrm>
          <a:prstGeom prst="line">
            <a:avLst/>
          </a:prstGeom>
          <a:ln>
            <a:solidFill>
              <a:srgbClr val="FF3333"/>
            </a:solidFill>
            <a:headEnd type="triangle" w="med" len="med"/>
          </a:ln>
        </p:spPr>
        <p:style>
          <a:lnRef idx="0">
            <a:scrgbClr r="0" g="0" b="0"/>
          </a:lnRef>
          <a:fillRef idx="0">
            <a:scrgbClr r="0" g="0" b="0"/>
          </a:fillRef>
          <a:effectRef idx="0">
            <a:scrgbClr r="0" g="0" b="0"/>
          </a:effectRef>
          <a:fontRef idx="minor"/>
        </p:style>
      </p:sp>
      <p:sp>
        <p:nvSpPr>
          <p:cNvPr id="293" name="Line 11"/>
          <p:cNvSpPr/>
          <p:nvPr/>
        </p:nvSpPr>
        <p:spPr>
          <a:xfrm flipV="1">
            <a:off x="5852160" y="3773337"/>
            <a:ext cx="0" cy="580320"/>
          </a:xfrm>
          <a:prstGeom prst="line">
            <a:avLst/>
          </a:prstGeom>
          <a:ln>
            <a:solidFill>
              <a:srgbClr val="FF3333"/>
            </a:solidFill>
            <a:headEnd type="triangle" w="med" len="med"/>
          </a:ln>
        </p:spPr>
        <p:style>
          <a:lnRef idx="0">
            <a:scrgbClr r="0" g="0" b="0"/>
          </a:lnRef>
          <a:fillRef idx="0">
            <a:scrgbClr r="0" g="0" b="0"/>
          </a:fillRef>
          <a:effectRef idx="0">
            <a:scrgbClr r="0" g="0" b="0"/>
          </a:effectRef>
          <a:fontRef idx="minor"/>
        </p:style>
      </p:sp>
      <p:sp>
        <p:nvSpPr>
          <p:cNvPr id="294" name="Line 12"/>
          <p:cNvSpPr/>
          <p:nvPr/>
        </p:nvSpPr>
        <p:spPr>
          <a:xfrm flipV="1">
            <a:off x="6023880" y="4241697"/>
            <a:ext cx="13680" cy="488880"/>
          </a:xfrm>
          <a:prstGeom prst="line">
            <a:avLst/>
          </a:prstGeom>
          <a:ln>
            <a:solidFill>
              <a:srgbClr val="FF3333"/>
            </a:solidFill>
            <a:headEnd type="triangle" w="med" len="med"/>
          </a:ln>
        </p:spPr>
        <p:style>
          <a:lnRef idx="0">
            <a:scrgbClr r="0" g="0" b="0"/>
          </a:lnRef>
          <a:fillRef idx="0">
            <a:scrgbClr r="0" g="0" b="0"/>
          </a:fillRef>
          <a:effectRef idx="0">
            <a:scrgbClr r="0" g="0" b="0"/>
          </a:effectRef>
          <a:fontRef idx="minor"/>
        </p:style>
      </p:sp>
      <p:sp>
        <p:nvSpPr>
          <p:cNvPr id="295" name="Line 13"/>
          <p:cNvSpPr/>
          <p:nvPr/>
        </p:nvSpPr>
        <p:spPr>
          <a:xfrm flipV="1">
            <a:off x="6165360" y="4652457"/>
            <a:ext cx="0" cy="365760"/>
          </a:xfrm>
          <a:prstGeom prst="line">
            <a:avLst/>
          </a:prstGeom>
          <a:ln>
            <a:solidFill>
              <a:srgbClr val="FF3333"/>
            </a:solidFill>
            <a:headEnd type="triangle" w="med" len="med"/>
          </a:ln>
        </p:spPr>
        <p:style>
          <a:lnRef idx="0">
            <a:scrgbClr r="0" g="0" b="0"/>
          </a:lnRef>
          <a:fillRef idx="0">
            <a:scrgbClr r="0" g="0" b="0"/>
          </a:fillRef>
          <a:effectRef idx="0">
            <a:scrgbClr r="0" g="0" b="0"/>
          </a:effectRef>
          <a:fontRef idx="minor"/>
        </p:style>
      </p:sp>
      <p:sp>
        <p:nvSpPr>
          <p:cNvPr id="296" name="Line 14"/>
          <p:cNvSpPr/>
          <p:nvPr/>
        </p:nvSpPr>
        <p:spPr>
          <a:xfrm>
            <a:off x="5486400" y="3532137"/>
            <a:ext cx="365760" cy="0"/>
          </a:xfrm>
          <a:prstGeom prst="line">
            <a:avLst/>
          </a:prstGeom>
          <a:ln>
            <a:solidFill>
              <a:srgbClr val="B2B2B2"/>
            </a:solidFill>
            <a:custDash/>
          </a:ln>
        </p:spPr>
        <p:style>
          <a:lnRef idx="0">
            <a:scrgbClr r="0" g="0" b="0"/>
          </a:lnRef>
          <a:fillRef idx="0">
            <a:scrgbClr r="0" g="0" b="0"/>
          </a:fillRef>
          <a:effectRef idx="0">
            <a:scrgbClr r="0" g="0" b="0"/>
          </a:effectRef>
          <a:fontRef idx="minor"/>
        </p:style>
      </p:sp>
      <p:sp>
        <p:nvSpPr>
          <p:cNvPr id="297" name="Line 15"/>
          <p:cNvSpPr/>
          <p:nvPr/>
        </p:nvSpPr>
        <p:spPr>
          <a:xfrm>
            <a:off x="5702400" y="3964137"/>
            <a:ext cx="365760" cy="0"/>
          </a:xfrm>
          <a:prstGeom prst="line">
            <a:avLst/>
          </a:prstGeom>
          <a:ln>
            <a:solidFill>
              <a:srgbClr val="B2B2B2"/>
            </a:solidFill>
            <a:custDash/>
          </a:ln>
        </p:spPr>
        <p:style>
          <a:lnRef idx="0">
            <a:scrgbClr r="0" g="0" b="0"/>
          </a:lnRef>
          <a:fillRef idx="0">
            <a:scrgbClr r="0" g="0" b="0"/>
          </a:fillRef>
          <a:effectRef idx="0">
            <a:scrgbClr r="0" g="0" b="0"/>
          </a:effectRef>
          <a:fontRef idx="minor"/>
        </p:style>
      </p:sp>
      <p:sp>
        <p:nvSpPr>
          <p:cNvPr id="298" name="Line 16"/>
          <p:cNvSpPr/>
          <p:nvPr/>
        </p:nvSpPr>
        <p:spPr>
          <a:xfrm>
            <a:off x="5846400" y="4396137"/>
            <a:ext cx="365760" cy="0"/>
          </a:xfrm>
          <a:prstGeom prst="line">
            <a:avLst/>
          </a:prstGeom>
          <a:ln>
            <a:solidFill>
              <a:srgbClr val="B2B2B2"/>
            </a:solidFill>
            <a:custDash/>
          </a:ln>
        </p:spPr>
        <p:style>
          <a:lnRef idx="0">
            <a:scrgbClr r="0" g="0" b="0"/>
          </a:lnRef>
          <a:fillRef idx="0">
            <a:scrgbClr r="0" g="0" b="0"/>
          </a:fillRef>
          <a:effectRef idx="0">
            <a:scrgbClr r="0" g="0" b="0"/>
          </a:effectRef>
          <a:fontRef idx="minor"/>
        </p:style>
      </p:sp>
      <p:sp>
        <p:nvSpPr>
          <p:cNvPr id="299" name="Line 17"/>
          <p:cNvSpPr/>
          <p:nvPr/>
        </p:nvSpPr>
        <p:spPr>
          <a:xfrm>
            <a:off x="6026400" y="4792137"/>
            <a:ext cx="365760" cy="0"/>
          </a:xfrm>
          <a:prstGeom prst="line">
            <a:avLst/>
          </a:prstGeom>
          <a:ln>
            <a:solidFill>
              <a:srgbClr val="B2B2B2"/>
            </a:solidFill>
            <a:custDash/>
          </a:ln>
        </p:spPr>
        <p:style>
          <a:lnRef idx="0">
            <a:scrgbClr r="0" g="0" b="0"/>
          </a:lnRef>
          <a:fillRef idx="0">
            <a:scrgbClr r="0" g="0" b="0"/>
          </a:fillRef>
          <a:effectRef idx="0">
            <a:scrgbClr r="0" g="0" b="0"/>
          </a:effectRef>
          <a:fontRef idx="minor"/>
        </p:style>
      </p:sp>
      <p:sp>
        <p:nvSpPr>
          <p:cNvPr id="300" name="TextShape 18"/>
          <p:cNvSpPr txBox="1"/>
          <p:nvPr/>
        </p:nvSpPr>
        <p:spPr>
          <a:xfrm>
            <a:off x="7498080" y="2692617"/>
            <a:ext cx="1611720" cy="1114200"/>
          </a:xfrm>
          <a:prstGeom prst="rect">
            <a:avLst/>
          </a:prstGeom>
          <a:noFill/>
          <a:ln>
            <a:noFill/>
          </a:ln>
        </p:spPr>
        <p:txBody>
          <a:bodyPr lIns="90000" tIns="45000" rIns="90000" bIns="45000"/>
          <a:lstStyle/>
          <a:p>
            <a:r>
              <a:rPr lang="en-US" sz="1800" spc="-1">
                <a:latin typeface="Arial"/>
              </a:rPr>
              <a:t>LW radiation</a:t>
            </a:r>
            <a:endParaRPr/>
          </a:p>
          <a:p>
            <a:r>
              <a:rPr lang="en-US" sz="1800" spc="-1">
                <a:latin typeface="Arial"/>
              </a:rPr>
              <a:t>upward flux</a:t>
            </a:r>
            <a:endParaRPr/>
          </a:p>
          <a:p>
            <a:r>
              <a:rPr lang="en-US" sz="1800" spc="-1">
                <a:latin typeface="Arial"/>
              </a:rPr>
              <a:t>more effective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TextShape 1"/>
          <p:cNvSpPr txBox="1"/>
          <p:nvPr/>
        </p:nvSpPr>
        <p:spPr>
          <a:xfrm>
            <a:off x="457200" y="273600"/>
            <a:ext cx="8229240" cy="1144800"/>
          </a:xfrm>
          <a:prstGeom prst="rect">
            <a:avLst/>
          </a:prstGeom>
          <a:noFill/>
          <a:ln>
            <a:noFill/>
          </a:ln>
        </p:spPr>
        <p:txBody>
          <a:bodyPr lIns="0" tIns="0" rIns="0" bIns="0" anchor="ctr"/>
          <a:lstStyle/>
          <a:p>
            <a:pPr algn="ctr"/>
            <a:r>
              <a:rPr lang="en-US" sz="3200" spc="-1" dirty="0">
                <a:latin typeface="Arial"/>
              </a:rPr>
              <a:t>Lapse rate feedback: two competing effects</a:t>
            </a:r>
            <a:endParaRPr dirty="0"/>
          </a:p>
        </p:txBody>
      </p:sp>
      <p:pic>
        <p:nvPicPr>
          <p:cNvPr id="302" name="Picture 301"/>
          <p:cNvPicPr/>
          <p:nvPr/>
        </p:nvPicPr>
        <p:blipFill>
          <a:blip r:embed="rId2"/>
          <a:stretch/>
        </p:blipFill>
        <p:spPr>
          <a:xfrm>
            <a:off x="11160" y="1206742"/>
            <a:ext cx="9143640" cy="4851000"/>
          </a:xfrm>
          <a:prstGeom prst="rect">
            <a:avLst/>
          </a:prstGeom>
          <a:ln>
            <a:noFill/>
          </a:ln>
        </p:spPr>
      </p:pic>
      <p:sp>
        <p:nvSpPr>
          <p:cNvPr id="303" name="CustomShape 2"/>
          <p:cNvSpPr/>
          <p:nvPr/>
        </p:nvSpPr>
        <p:spPr>
          <a:xfrm>
            <a:off x="4757760" y="2307990"/>
            <a:ext cx="2283120" cy="2926080"/>
          </a:xfrm>
          <a:prstGeom prst="rect">
            <a:avLst/>
          </a:prstGeom>
          <a:solidFill>
            <a:srgbClr val="FFFFFF"/>
          </a:solidFill>
          <a:ln>
            <a:solidFill>
              <a:srgbClr val="FFFFFF"/>
            </a:solidFill>
          </a:ln>
        </p:spPr>
        <p:style>
          <a:lnRef idx="0">
            <a:scrgbClr r="0" g="0" b="0"/>
          </a:lnRef>
          <a:fillRef idx="0">
            <a:scrgbClr r="0" g="0" b="0"/>
          </a:fillRef>
          <a:effectRef idx="0">
            <a:scrgbClr r="0" g="0" b="0"/>
          </a:effectRef>
          <a:fontRef idx="minor"/>
        </p:style>
      </p:sp>
      <p:sp>
        <p:nvSpPr>
          <p:cNvPr id="304" name="CustomShape 3"/>
          <p:cNvSpPr/>
          <p:nvPr/>
        </p:nvSpPr>
        <p:spPr>
          <a:xfrm>
            <a:off x="6766560" y="2033670"/>
            <a:ext cx="2194560" cy="3291840"/>
          </a:xfrm>
          <a:prstGeom prst="rect">
            <a:avLst/>
          </a:prstGeom>
          <a:noFill/>
          <a:ln>
            <a:solidFill>
              <a:srgbClr val="FF3300"/>
            </a:solidFill>
          </a:ln>
        </p:spPr>
        <p:style>
          <a:lnRef idx="0">
            <a:scrgbClr r="0" g="0" b="0"/>
          </a:lnRef>
          <a:fillRef idx="0">
            <a:scrgbClr r="0" g="0" b="0"/>
          </a:fillRef>
          <a:effectRef idx="0">
            <a:scrgbClr r="0" g="0" b="0"/>
          </a:effectRef>
          <a:fontRef idx="minor"/>
        </p:style>
      </p:sp>
      <p:sp>
        <p:nvSpPr>
          <p:cNvPr id="305" name="TextShape 4"/>
          <p:cNvSpPr txBox="1"/>
          <p:nvPr/>
        </p:nvSpPr>
        <p:spPr>
          <a:xfrm>
            <a:off x="6787080" y="2053110"/>
            <a:ext cx="1628640" cy="602280"/>
          </a:xfrm>
          <a:prstGeom prst="rect">
            <a:avLst/>
          </a:prstGeom>
          <a:noFill/>
          <a:ln>
            <a:noFill/>
          </a:ln>
        </p:spPr>
        <p:txBody>
          <a:bodyPr lIns="90000" tIns="45000" rIns="90000" bIns="45000"/>
          <a:lstStyle/>
          <a:p>
            <a:r>
              <a:rPr lang="en-US" sz="1800" spc="-1">
                <a:latin typeface="Arial"/>
              </a:rPr>
              <a:t>High latitudes </a:t>
            </a:r>
            <a:endParaRPr/>
          </a:p>
          <a:p>
            <a:endParaRPr/>
          </a:p>
        </p:txBody>
      </p:sp>
      <p:sp>
        <p:nvSpPr>
          <p:cNvPr id="306" name="Line 5"/>
          <p:cNvSpPr/>
          <p:nvPr/>
        </p:nvSpPr>
        <p:spPr>
          <a:xfrm flipV="1">
            <a:off x="7772400" y="3130950"/>
            <a:ext cx="0" cy="365760"/>
          </a:xfrm>
          <a:prstGeom prst="line">
            <a:avLst/>
          </a:prstGeom>
          <a:ln>
            <a:solidFill>
              <a:srgbClr val="FF3333"/>
            </a:solidFill>
            <a:tailEnd type="triangle" w="med" len="med"/>
          </a:ln>
        </p:spPr>
        <p:style>
          <a:lnRef idx="0">
            <a:scrgbClr r="0" g="0" b="0"/>
          </a:lnRef>
          <a:fillRef idx="0">
            <a:scrgbClr r="0" g="0" b="0"/>
          </a:fillRef>
          <a:effectRef idx="0">
            <a:scrgbClr r="0" g="0" b="0"/>
          </a:effectRef>
          <a:fontRef idx="minor"/>
        </p:style>
      </p:sp>
      <p:sp>
        <p:nvSpPr>
          <p:cNvPr id="307" name="Line 6"/>
          <p:cNvSpPr/>
          <p:nvPr/>
        </p:nvSpPr>
        <p:spPr>
          <a:xfrm flipV="1">
            <a:off x="7955280" y="3405270"/>
            <a:ext cx="0" cy="365760"/>
          </a:xfrm>
          <a:prstGeom prst="line">
            <a:avLst/>
          </a:prstGeom>
          <a:ln>
            <a:solidFill>
              <a:srgbClr val="FF3333"/>
            </a:solidFill>
            <a:tailEnd type="triangle" w="med" len="med"/>
          </a:ln>
        </p:spPr>
        <p:style>
          <a:lnRef idx="0">
            <a:scrgbClr r="0" g="0" b="0"/>
          </a:lnRef>
          <a:fillRef idx="0">
            <a:scrgbClr r="0" g="0" b="0"/>
          </a:fillRef>
          <a:effectRef idx="0">
            <a:scrgbClr r="0" g="0" b="0"/>
          </a:effectRef>
          <a:fontRef idx="minor"/>
        </p:style>
      </p:sp>
      <p:sp>
        <p:nvSpPr>
          <p:cNvPr id="308" name="Line 7"/>
          <p:cNvSpPr/>
          <p:nvPr/>
        </p:nvSpPr>
        <p:spPr>
          <a:xfrm flipV="1">
            <a:off x="8229600" y="3683910"/>
            <a:ext cx="13680" cy="488880"/>
          </a:xfrm>
          <a:prstGeom prst="line">
            <a:avLst/>
          </a:prstGeom>
          <a:ln>
            <a:solidFill>
              <a:srgbClr val="FF3333"/>
            </a:solidFill>
            <a:tailEnd type="triangle" w="med" len="med"/>
          </a:ln>
        </p:spPr>
        <p:style>
          <a:lnRef idx="0">
            <a:scrgbClr r="0" g="0" b="0"/>
          </a:lnRef>
          <a:fillRef idx="0">
            <a:scrgbClr r="0" g="0" b="0"/>
          </a:fillRef>
          <a:effectRef idx="0">
            <a:scrgbClr r="0" g="0" b="0"/>
          </a:effectRef>
          <a:fontRef idx="minor"/>
        </p:style>
      </p:sp>
      <p:sp>
        <p:nvSpPr>
          <p:cNvPr id="309" name="Line 8"/>
          <p:cNvSpPr/>
          <p:nvPr/>
        </p:nvSpPr>
        <p:spPr>
          <a:xfrm flipV="1">
            <a:off x="8503920" y="4013670"/>
            <a:ext cx="0" cy="580320"/>
          </a:xfrm>
          <a:prstGeom prst="line">
            <a:avLst/>
          </a:prstGeom>
          <a:ln>
            <a:solidFill>
              <a:srgbClr val="FF3333"/>
            </a:solidFill>
            <a:tailEnd type="triangle" w="med" len="med"/>
          </a:ln>
        </p:spPr>
        <p:style>
          <a:lnRef idx="0">
            <a:scrgbClr r="0" g="0" b="0"/>
          </a:lnRef>
          <a:fillRef idx="0">
            <a:scrgbClr r="0" g="0" b="0"/>
          </a:fillRef>
          <a:effectRef idx="0">
            <a:scrgbClr r="0" g="0" b="0"/>
          </a:effectRef>
          <a:fontRef idx="minor"/>
        </p:style>
      </p:sp>
      <p:sp>
        <p:nvSpPr>
          <p:cNvPr id="310" name="Line 9"/>
          <p:cNvSpPr/>
          <p:nvPr/>
        </p:nvSpPr>
        <p:spPr>
          <a:xfrm flipV="1">
            <a:off x="8778240" y="4319670"/>
            <a:ext cx="0" cy="731520"/>
          </a:xfrm>
          <a:prstGeom prst="line">
            <a:avLst/>
          </a:prstGeom>
          <a:ln>
            <a:solidFill>
              <a:srgbClr val="FF3333"/>
            </a:solidFill>
            <a:tailEnd type="triangle" w="med" len="med"/>
          </a:ln>
        </p:spPr>
        <p:style>
          <a:lnRef idx="0">
            <a:scrgbClr r="0" g="0" b="0"/>
          </a:lnRef>
          <a:fillRef idx="0">
            <a:scrgbClr r="0" g="0" b="0"/>
          </a:fillRef>
          <a:effectRef idx="0">
            <a:scrgbClr r="0" g="0" b="0"/>
          </a:effectRef>
          <a:fontRef idx="minor"/>
        </p:style>
      </p:sp>
      <p:sp>
        <p:nvSpPr>
          <p:cNvPr id="311" name="Line 10"/>
          <p:cNvSpPr/>
          <p:nvPr/>
        </p:nvSpPr>
        <p:spPr>
          <a:xfrm flipV="1">
            <a:off x="7772400" y="3455310"/>
            <a:ext cx="0" cy="365760"/>
          </a:xfrm>
          <a:prstGeom prst="line">
            <a:avLst/>
          </a:prstGeom>
          <a:ln>
            <a:solidFill>
              <a:srgbClr val="FF3333"/>
            </a:solidFill>
            <a:headEnd type="triangle" w="med" len="med"/>
          </a:ln>
        </p:spPr>
        <p:style>
          <a:lnRef idx="0">
            <a:scrgbClr r="0" g="0" b="0"/>
          </a:lnRef>
          <a:fillRef idx="0">
            <a:scrgbClr r="0" g="0" b="0"/>
          </a:fillRef>
          <a:effectRef idx="0">
            <a:scrgbClr r="0" g="0" b="0"/>
          </a:effectRef>
          <a:fontRef idx="minor"/>
        </p:style>
      </p:sp>
      <p:sp>
        <p:nvSpPr>
          <p:cNvPr id="312" name="Line 11"/>
          <p:cNvSpPr/>
          <p:nvPr/>
        </p:nvSpPr>
        <p:spPr>
          <a:xfrm flipV="1">
            <a:off x="7955280" y="3823590"/>
            <a:ext cx="0" cy="365760"/>
          </a:xfrm>
          <a:prstGeom prst="line">
            <a:avLst/>
          </a:prstGeom>
          <a:ln>
            <a:solidFill>
              <a:srgbClr val="FF3333"/>
            </a:solidFill>
            <a:headEnd type="triangle" w="med" len="med"/>
          </a:ln>
        </p:spPr>
        <p:style>
          <a:lnRef idx="0">
            <a:scrgbClr r="0" g="0" b="0"/>
          </a:lnRef>
          <a:fillRef idx="0">
            <a:scrgbClr r="0" g="0" b="0"/>
          </a:fillRef>
          <a:effectRef idx="0">
            <a:scrgbClr r="0" g="0" b="0"/>
          </a:effectRef>
          <a:fontRef idx="minor"/>
        </p:style>
      </p:sp>
      <p:sp>
        <p:nvSpPr>
          <p:cNvPr id="313" name="Line 12"/>
          <p:cNvSpPr/>
          <p:nvPr/>
        </p:nvSpPr>
        <p:spPr>
          <a:xfrm flipV="1">
            <a:off x="8218440" y="4189350"/>
            <a:ext cx="13680" cy="488880"/>
          </a:xfrm>
          <a:prstGeom prst="line">
            <a:avLst/>
          </a:prstGeom>
          <a:ln>
            <a:solidFill>
              <a:srgbClr val="FF3333"/>
            </a:solidFill>
            <a:headEnd type="triangle" w="med" len="med"/>
          </a:ln>
        </p:spPr>
        <p:style>
          <a:lnRef idx="0">
            <a:scrgbClr r="0" g="0" b="0"/>
          </a:lnRef>
          <a:fillRef idx="0">
            <a:scrgbClr r="0" g="0" b="0"/>
          </a:fillRef>
          <a:effectRef idx="0">
            <a:scrgbClr r="0" g="0" b="0"/>
          </a:effectRef>
          <a:fontRef idx="minor"/>
        </p:style>
      </p:sp>
      <p:sp>
        <p:nvSpPr>
          <p:cNvPr id="314" name="Line 13"/>
          <p:cNvSpPr/>
          <p:nvPr/>
        </p:nvSpPr>
        <p:spPr>
          <a:xfrm flipV="1">
            <a:off x="8503920" y="4590030"/>
            <a:ext cx="0" cy="580320"/>
          </a:xfrm>
          <a:prstGeom prst="line">
            <a:avLst/>
          </a:prstGeom>
          <a:ln>
            <a:solidFill>
              <a:srgbClr val="FF3333"/>
            </a:solidFill>
            <a:headEnd type="triangle" w="med" len="med"/>
          </a:ln>
        </p:spPr>
        <p:style>
          <a:lnRef idx="0">
            <a:scrgbClr r="0" g="0" b="0"/>
          </a:lnRef>
          <a:fillRef idx="0">
            <a:scrgbClr r="0" g="0" b="0"/>
          </a:fillRef>
          <a:effectRef idx="0">
            <a:scrgbClr r="0" g="0" b="0"/>
          </a:effectRef>
          <a:fontRef idx="minor"/>
        </p:style>
      </p:sp>
      <p:sp>
        <p:nvSpPr>
          <p:cNvPr id="315" name="Line 14"/>
          <p:cNvSpPr/>
          <p:nvPr/>
        </p:nvSpPr>
        <p:spPr>
          <a:xfrm>
            <a:off x="7572960" y="3496710"/>
            <a:ext cx="365760" cy="0"/>
          </a:xfrm>
          <a:prstGeom prst="line">
            <a:avLst/>
          </a:prstGeom>
          <a:ln>
            <a:solidFill>
              <a:srgbClr val="B2B2B2"/>
            </a:solidFill>
            <a:custDash/>
          </a:ln>
        </p:spPr>
        <p:style>
          <a:lnRef idx="0">
            <a:scrgbClr r="0" g="0" b="0"/>
          </a:lnRef>
          <a:fillRef idx="0">
            <a:scrgbClr r="0" g="0" b="0"/>
          </a:fillRef>
          <a:effectRef idx="0">
            <a:scrgbClr r="0" g="0" b="0"/>
          </a:effectRef>
          <a:fontRef idx="minor"/>
        </p:style>
      </p:sp>
      <p:sp>
        <p:nvSpPr>
          <p:cNvPr id="316" name="Line 15"/>
          <p:cNvSpPr/>
          <p:nvPr/>
        </p:nvSpPr>
        <p:spPr>
          <a:xfrm>
            <a:off x="7805520" y="3809910"/>
            <a:ext cx="365760" cy="0"/>
          </a:xfrm>
          <a:prstGeom prst="line">
            <a:avLst/>
          </a:prstGeom>
          <a:ln>
            <a:solidFill>
              <a:srgbClr val="B2B2B2"/>
            </a:solidFill>
            <a:custDash/>
          </a:ln>
        </p:spPr>
        <p:style>
          <a:lnRef idx="0">
            <a:scrgbClr r="0" g="0" b="0"/>
          </a:lnRef>
          <a:fillRef idx="0">
            <a:scrgbClr r="0" g="0" b="0"/>
          </a:fillRef>
          <a:effectRef idx="0">
            <a:scrgbClr r="0" g="0" b="0"/>
          </a:effectRef>
          <a:fontRef idx="minor"/>
        </p:style>
      </p:sp>
      <p:sp>
        <p:nvSpPr>
          <p:cNvPr id="317" name="Line 16"/>
          <p:cNvSpPr/>
          <p:nvPr/>
        </p:nvSpPr>
        <p:spPr>
          <a:xfrm>
            <a:off x="8093520" y="4205910"/>
            <a:ext cx="365760" cy="0"/>
          </a:xfrm>
          <a:prstGeom prst="line">
            <a:avLst/>
          </a:prstGeom>
          <a:ln>
            <a:solidFill>
              <a:srgbClr val="B2B2B2"/>
            </a:solidFill>
            <a:custDash/>
          </a:ln>
        </p:spPr>
        <p:style>
          <a:lnRef idx="0">
            <a:scrgbClr r="0" g="0" b="0"/>
          </a:lnRef>
          <a:fillRef idx="0">
            <a:scrgbClr r="0" g="0" b="0"/>
          </a:fillRef>
          <a:effectRef idx="0">
            <a:scrgbClr r="0" g="0" b="0"/>
          </a:effectRef>
          <a:fontRef idx="minor"/>
        </p:style>
      </p:sp>
      <p:sp>
        <p:nvSpPr>
          <p:cNvPr id="318" name="Line 17"/>
          <p:cNvSpPr/>
          <p:nvPr/>
        </p:nvSpPr>
        <p:spPr>
          <a:xfrm>
            <a:off x="8381520" y="4637910"/>
            <a:ext cx="365760" cy="0"/>
          </a:xfrm>
          <a:prstGeom prst="line">
            <a:avLst/>
          </a:prstGeom>
          <a:ln>
            <a:solidFill>
              <a:srgbClr val="B2B2B2"/>
            </a:solidFill>
            <a:custDash/>
          </a:ln>
        </p:spPr>
        <p:style>
          <a:lnRef idx="0">
            <a:scrgbClr r="0" g="0" b="0"/>
          </a:lnRef>
          <a:fillRef idx="0">
            <a:scrgbClr r="0" g="0" b="0"/>
          </a:fillRef>
          <a:effectRef idx="0">
            <a:scrgbClr r="0" g="0" b="0"/>
          </a:effectRef>
          <a:fontRef idx="minor"/>
        </p:style>
      </p:sp>
      <p:sp>
        <p:nvSpPr>
          <p:cNvPr id="319" name="TextShape 18"/>
          <p:cNvSpPr txBox="1"/>
          <p:nvPr/>
        </p:nvSpPr>
        <p:spPr>
          <a:xfrm>
            <a:off x="5303520" y="3130950"/>
            <a:ext cx="1497600" cy="858240"/>
          </a:xfrm>
          <a:prstGeom prst="rect">
            <a:avLst/>
          </a:prstGeom>
          <a:noFill/>
          <a:ln>
            <a:noFill/>
          </a:ln>
        </p:spPr>
        <p:txBody>
          <a:bodyPr lIns="90000" tIns="45000" rIns="90000" bIns="45000"/>
          <a:lstStyle/>
          <a:p>
            <a:r>
              <a:rPr lang="en-US" sz="1800" spc="-1">
                <a:latin typeface="Arial"/>
              </a:rPr>
              <a:t>The upward </a:t>
            </a:r>
            <a:endParaRPr/>
          </a:p>
          <a:p>
            <a:r>
              <a:rPr lang="en-US" sz="1800" spc="-1">
                <a:latin typeface="Arial"/>
              </a:rPr>
              <a:t>LW flux 
less effective</a:t>
            </a:r>
            <a:endParaRPr/>
          </a:p>
        </p:txBody>
      </p:sp>
    </p:spTree>
    <p:extLst>
      <p:ext uri="{BB962C8B-B14F-4D97-AF65-F5344CB8AC3E}">
        <p14:creationId xmlns:p14="http://schemas.microsoft.com/office/powerpoint/2010/main" val="186267464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TextShape 1"/>
          <p:cNvSpPr txBox="1"/>
          <p:nvPr/>
        </p:nvSpPr>
        <p:spPr>
          <a:xfrm>
            <a:off x="457200" y="273600"/>
            <a:ext cx="8229240" cy="1144800"/>
          </a:xfrm>
          <a:prstGeom prst="rect">
            <a:avLst/>
          </a:prstGeom>
          <a:noFill/>
          <a:ln>
            <a:noFill/>
          </a:ln>
        </p:spPr>
        <p:txBody>
          <a:bodyPr lIns="0" tIns="0" rIns="0" bIns="0" anchor="ctr"/>
          <a:lstStyle/>
          <a:p>
            <a:pPr algn="ctr"/>
            <a:r>
              <a:rPr lang="en-US" sz="3200" spc="-1" dirty="0">
                <a:latin typeface="Arial"/>
              </a:rPr>
              <a:t>Lapse rate feedback: two competing effects</a:t>
            </a:r>
            <a:endParaRPr dirty="0"/>
          </a:p>
        </p:txBody>
      </p:sp>
      <p:pic>
        <p:nvPicPr>
          <p:cNvPr id="302" name="Picture 301"/>
          <p:cNvPicPr/>
          <p:nvPr/>
        </p:nvPicPr>
        <p:blipFill>
          <a:blip r:embed="rId2"/>
          <a:stretch/>
        </p:blipFill>
        <p:spPr>
          <a:xfrm>
            <a:off x="11160" y="1206742"/>
            <a:ext cx="9143640" cy="4851000"/>
          </a:xfrm>
          <a:prstGeom prst="rect">
            <a:avLst/>
          </a:prstGeom>
          <a:ln>
            <a:noFill/>
          </a:ln>
        </p:spPr>
      </p:pic>
      <p:sp>
        <p:nvSpPr>
          <p:cNvPr id="303" name="CustomShape 2"/>
          <p:cNvSpPr/>
          <p:nvPr/>
        </p:nvSpPr>
        <p:spPr>
          <a:xfrm>
            <a:off x="4757760" y="2307990"/>
            <a:ext cx="2283120" cy="2926080"/>
          </a:xfrm>
          <a:prstGeom prst="rect">
            <a:avLst/>
          </a:prstGeom>
          <a:solidFill>
            <a:srgbClr val="FFFFFF"/>
          </a:solidFill>
          <a:ln>
            <a:solidFill>
              <a:srgbClr val="FFFFFF"/>
            </a:solidFill>
          </a:ln>
        </p:spPr>
        <p:style>
          <a:lnRef idx="0">
            <a:scrgbClr r="0" g="0" b="0"/>
          </a:lnRef>
          <a:fillRef idx="0">
            <a:scrgbClr r="0" g="0" b="0"/>
          </a:fillRef>
          <a:effectRef idx="0">
            <a:scrgbClr r="0" g="0" b="0"/>
          </a:effectRef>
          <a:fontRef idx="minor"/>
        </p:style>
      </p:sp>
      <p:sp>
        <p:nvSpPr>
          <p:cNvPr id="304" name="CustomShape 3"/>
          <p:cNvSpPr/>
          <p:nvPr/>
        </p:nvSpPr>
        <p:spPr>
          <a:xfrm>
            <a:off x="6766560" y="2033670"/>
            <a:ext cx="2194560" cy="3291840"/>
          </a:xfrm>
          <a:prstGeom prst="rect">
            <a:avLst/>
          </a:prstGeom>
          <a:noFill/>
          <a:ln>
            <a:solidFill>
              <a:srgbClr val="FF3300"/>
            </a:solidFill>
          </a:ln>
        </p:spPr>
        <p:style>
          <a:lnRef idx="0">
            <a:scrgbClr r="0" g="0" b="0"/>
          </a:lnRef>
          <a:fillRef idx="0">
            <a:scrgbClr r="0" g="0" b="0"/>
          </a:fillRef>
          <a:effectRef idx="0">
            <a:scrgbClr r="0" g="0" b="0"/>
          </a:effectRef>
          <a:fontRef idx="minor"/>
        </p:style>
      </p:sp>
      <p:sp>
        <p:nvSpPr>
          <p:cNvPr id="305" name="TextShape 4"/>
          <p:cNvSpPr txBox="1"/>
          <p:nvPr/>
        </p:nvSpPr>
        <p:spPr>
          <a:xfrm>
            <a:off x="6787080" y="2053110"/>
            <a:ext cx="1628640" cy="602280"/>
          </a:xfrm>
          <a:prstGeom prst="rect">
            <a:avLst/>
          </a:prstGeom>
          <a:noFill/>
          <a:ln>
            <a:noFill/>
          </a:ln>
        </p:spPr>
        <p:txBody>
          <a:bodyPr lIns="90000" tIns="45000" rIns="90000" bIns="45000"/>
          <a:lstStyle/>
          <a:p>
            <a:r>
              <a:rPr lang="en-US" sz="1800" spc="-1">
                <a:latin typeface="Arial"/>
              </a:rPr>
              <a:t>High latitudes </a:t>
            </a:r>
            <a:endParaRPr/>
          </a:p>
          <a:p>
            <a:endParaRPr/>
          </a:p>
        </p:txBody>
      </p:sp>
      <p:sp>
        <p:nvSpPr>
          <p:cNvPr id="306" name="Line 5"/>
          <p:cNvSpPr/>
          <p:nvPr/>
        </p:nvSpPr>
        <p:spPr>
          <a:xfrm flipV="1">
            <a:off x="7772400" y="3130950"/>
            <a:ext cx="0" cy="365760"/>
          </a:xfrm>
          <a:prstGeom prst="line">
            <a:avLst/>
          </a:prstGeom>
          <a:ln>
            <a:solidFill>
              <a:srgbClr val="FF3333"/>
            </a:solidFill>
            <a:tailEnd type="triangle" w="med" len="med"/>
          </a:ln>
        </p:spPr>
        <p:style>
          <a:lnRef idx="0">
            <a:scrgbClr r="0" g="0" b="0"/>
          </a:lnRef>
          <a:fillRef idx="0">
            <a:scrgbClr r="0" g="0" b="0"/>
          </a:fillRef>
          <a:effectRef idx="0">
            <a:scrgbClr r="0" g="0" b="0"/>
          </a:effectRef>
          <a:fontRef idx="minor"/>
        </p:style>
      </p:sp>
      <p:sp>
        <p:nvSpPr>
          <p:cNvPr id="307" name="Line 6"/>
          <p:cNvSpPr/>
          <p:nvPr/>
        </p:nvSpPr>
        <p:spPr>
          <a:xfrm flipV="1">
            <a:off x="7955280" y="3405270"/>
            <a:ext cx="0" cy="365760"/>
          </a:xfrm>
          <a:prstGeom prst="line">
            <a:avLst/>
          </a:prstGeom>
          <a:ln>
            <a:solidFill>
              <a:srgbClr val="FF3333"/>
            </a:solidFill>
            <a:tailEnd type="triangle" w="med" len="med"/>
          </a:ln>
        </p:spPr>
        <p:style>
          <a:lnRef idx="0">
            <a:scrgbClr r="0" g="0" b="0"/>
          </a:lnRef>
          <a:fillRef idx="0">
            <a:scrgbClr r="0" g="0" b="0"/>
          </a:fillRef>
          <a:effectRef idx="0">
            <a:scrgbClr r="0" g="0" b="0"/>
          </a:effectRef>
          <a:fontRef idx="minor"/>
        </p:style>
      </p:sp>
      <p:sp>
        <p:nvSpPr>
          <p:cNvPr id="308" name="Line 7"/>
          <p:cNvSpPr/>
          <p:nvPr/>
        </p:nvSpPr>
        <p:spPr>
          <a:xfrm flipV="1">
            <a:off x="8229600" y="3683910"/>
            <a:ext cx="13680" cy="488880"/>
          </a:xfrm>
          <a:prstGeom prst="line">
            <a:avLst/>
          </a:prstGeom>
          <a:ln>
            <a:solidFill>
              <a:srgbClr val="FF3333"/>
            </a:solidFill>
            <a:tailEnd type="triangle" w="med" len="med"/>
          </a:ln>
        </p:spPr>
        <p:style>
          <a:lnRef idx="0">
            <a:scrgbClr r="0" g="0" b="0"/>
          </a:lnRef>
          <a:fillRef idx="0">
            <a:scrgbClr r="0" g="0" b="0"/>
          </a:fillRef>
          <a:effectRef idx="0">
            <a:scrgbClr r="0" g="0" b="0"/>
          </a:effectRef>
          <a:fontRef idx="minor"/>
        </p:style>
      </p:sp>
      <p:sp>
        <p:nvSpPr>
          <p:cNvPr id="309" name="Line 8"/>
          <p:cNvSpPr/>
          <p:nvPr/>
        </p:nvSpPr>
        <p:spPr>
          <a:xfrm flipV="1">
            <a:off x="8503920" y="4013670"/>
            <a:ext cx="0" cy="580320"/>
          </a:xfrm>
          <a:prstGeom prst="line">
            <a:avLst/>
          </a:prstGeom>
          <a:ln>
            <a:solidFill>
              <a:srgbClr val="FF3333"/>
            </a:solidFill>
            <a:tailEnd type="triangle" w="med" len="med"/>
          </a:ln>
        </p:spPr>
        <p:style>
          <a:lnRef idx="0">
            <a:scrgbClr r="0" g="0" b="0"/>
          </a:lnRef>
          <a:fillRef idx="0">
            <a:scrgbClr r="0" g="0" b="0"/>
          </a:fillRef>
          <a:effectRef idx="0">
            <a:scrgbClr r="0" g="0" b="0"/>
          </a:effectRef>
          <a:fontRef idx="minor"/>
        </p:style>
      </p:sp>
      <p:sp>
        <p:nvSpPr>
          <p:cNvPr id="310" name="Line 9"/>
          <p:cNvSpPr/>
          <p:nvPr/>
        </p:nvSpPr>
        <p:spPr>
          <a:xfrm flipV="1">
            <a:off x="8778240" y="4319670"/>
            <a:ext cx="0" cy="731520"/>
          </a:xfrm>
          <a:prstGeom prst="line">
            <a:avLst/>
          </a:prstGeom>
          <a:ln>
            <a:solidFill>
              <a:srgbClr val="FF3333"/>
            </a:solidFill>
            <a:tailEnd type="triangle" w="med" len="med"/>
          </a:ln>
        </p:spPr>
        <p:style>
          <a:lnRef idx="0">
            <a:scrgbClr r="0" g="0" b="0"/>
          </a:lnRef>
          <a:fillRef idx="0">
            <a:scrgbClr r="0" g="0" b="0"/>
          </a:fillRef>
          <a:effectRef idx="0">
            <a:scrgbClr r="0" g="0" b="0"/>
          </a:effectRef>
          <a:fontRef idx="minor"/>
        </p:style>
      </p:sp>
      <p:sp>
        <p:nvSpPr>
          <p:cNvPr id="311" name="Line 10"/>
          <p:cNvSpPr/>
          <p:nvPr/>
        </p:nvSpPr>
        <p:spPr>
          <a:xfrm flipV="1">
            <a:off x="7772400" y="3455310"/>
            <a:ext cx="0" cy="365760"/>
          </a:xfrm>
          <a:prstGeom prst="line">
            <a:avLst/>
          </a:prstGeom>
          <a:ln>
            <a:solidFill>
              <a:srgbClr val="FF3333"/>
            </a:solidFill>
            <a:headEnd type="triangle" w="med" len="med"/>
          </a:ln>
        </p:spPr>
        <p:style>
          <a:lnRef idx="0">
            <a:scrgbClr r="0" g="0" b="0"/>
          </a:lnRef>
          <a:fillRef idx="0">
            <a:scrgbClr r="0" g="0" b="0"/>
          </a:fillRef>
          <a:effectRef idx="0">
            <a:scrgbClr r="0" g="0" b="0"/>
          </a:effectRef>
          <a:fontRef idx="minor"/>
        </p:style>
      </p:sp>
      <p:sp>
        <p:nvSpPr>
          <p:cNvPr id="312" name="Line 11"/>
          <p:cNvSpPr/>
          <p:nvPr/>
        </p:nvSpPr>
        <p:spPr>
          <a:xfrm flipV="1">
            <a:off x="7955280" y="3823590"/>
            <a:ext cx="0" cy="365760"/>
          </a:xfrm>
          <a:prstGeom prst="line">
            <a:avLst/>
          </a:prstGeom>
          <a:ln>
            <a:solidFill>
              <a:srgbClr val="FF3333"/>
            </a:solidFill>
            <a:headEnd type="triangle" w="med" len="med"/>
          </a:ln>
        </p:spPr>
        <p:style>
          <a:lnRef idx="0">
            <a:scrgbClr r="0" g="0" b="0"/>
          </a:lnRef>
          <a:fillRef idx="0">
            <a:scrgbClr r="0" g="0" b="0"/>
          </a:fillRef>
          <a:effectRef idx="0">
            <a:scrgbClr r="0" g="0" b="0"/>
          </a:effectRef>
          <a:fontRef idx="minor"/>
        </p:style>
      </p:sp>
      <p:sp>
        <p:nvSpPr>
          <p:cNvPr id="313" name="Line 12"/>
          <p:cNvSpPr/>
          <p:nvPr/>
        </p:nvSpPr>
        <p:spPr>
          <a:xfrm flipV="1">
            <a:off x="8218440" y="4189350"/>
            <a:ext cx="13680" cy="488880"/>
          </a:xfrm>
          <a:prstGeom prst="line">
            <a:avLst/>
          </a:prstGeom>
          <a:ln>
            <a:solidFill>
              <a:srgbClr val="FF3333"/>
            </a:solidFill>
            <a:headEnd type="triangle" w="med" len="med"/>
          </a:ln>
        </p:spPr>
        <p:style>
          <a:lnRef idx="0">
            <a:scrgbClr r="0" g="0" b="0"/>
          </a:lnRef>
          <a:fillRef idx="0">
            <a:scrgbClr r="0" g="0" b="0"/>
          </a:fillRef>
          <a:effectRef idx="0">
            <a:scrgbClr r="0" g="0" b="0"/>
          </a:effectRef>
          <a:fontRef idx="minor"/>
        </p:style>
      </p:sp>
      <p:sp>
        <p:nvSpPr>
          <p:cNvPr id="314" name="Line 13"/>
          <p:cNvSpPr/>
          <p:nvPr/>
        </p:nvSpPr>
        <p:spPr>
          <a:xfrm flipV="1">
            <a:off x="8503920" y="4590030"/>
            <a:ext cx="0" cy="580320"/>
          </a:xfrm>
          <a:prstGeom prst="line">
            <a:avLst/>
          </a:prstGeom>
          <a:ln>
            <a:solidFill>
              <a:srgbClr val="FF3333"/>
            </a:solidFill>
            <a:headEnd type="triangle" w="med" len="med"/>
          </a:ln>
        </p:spPr>
        <p:style>
          <a:lnRef idx="0">
            <a:scrgbClr r="0" g="0" b="0"/>
          </a:lnRef>
          <a:fillRef idx="0">
            <a:scrgbClr r="0" g="0" b="0"/>
          </a:fillRef>
          <a:effectRef idx="0">
            <a:scrgbClr r="0" g="0" b="0"/>
          </a:effectRef>
          <a:fontRef idx="minor"/>
        </p:style>
      </p:sp>
      <p:sp>
        <p:nvSpPr>
          <p:cNvPr id="315" name="Line 14"/>
          <p:cNvSpPr/>
          <p:nvPr/>
        </p:nvSpPr>
        <p:spPr>
          <a:xfrm>
            <a:off x="7572960" y="3496710"/>
            <a:ext cx="365760" cy="0"/>
          </a:xfrm>
          <a:prstGeom prst="line">
            <a:avLst/>
          </a:prstGeom>
          <a:ln>
            <a:solidFill>
              <a:srgbClr val="B2B2B2"/>
            </a:solidFill>
            <a:custDash/>
          </a:ln>
        </p:spPr>
        <p:style>
          <a:lnRef idx="0">
            <a:scrgbClr r="0" g="0" b="0"/>
          </a:lnRef>
          <a:fillRef idx="0">
            <a:scrgbClr r="0" g="0" b="0"/>
          </a:fillRef>
          <a:effectRef idx="0">
            <a:scrgbClr r="0" g="0" b="0"/>
          </a:effectRef>
          <a:fontRef idx="minor"/>
        </p:style>
      </p:sp>
      <p:sp>
        <p:nvSpPr>
          <p:cNvPr id="316" name="Line 15"/>
          <p:cNvSpPr/>
          <p:nvPr/>
        </p:nvSpPr>
        <p:spPr>
          <a:xfrm>
            <a:off x="7805520" y="3809910"/>
            <a:ext cx="365760" cy="0"/>
          </a:xfrm>
          <a:prstGeom prst="line">
            <a:avLst/>
          </a:prstGeom>
          <a:ln>
            <a:solidFill>
              <a:srgbClr val="B2B2B2"/>
            </a:solidFill>
            <a:custDash/>
          </a:ln>
        </p:spPr>
        <p:style>
          <a:lnRef idx="0">
            <a:scrgbClr r="0" g="0" b="0"/>
          </a:lnRef>
          <a:fillRef idx="0">
            <a:scrgbClr r="0" g="0" b="0"/>
          </a:fillRef>
          <a:effectRef idx="0">
            <a:scrgbClr r="0" g="0" b="0"/>
          </a:effectRef>
          <a:fontRef idx="minor"/>
        </p:style>
      </p:sp>
      <p:sp>
        <p:nvSpPr>
          <p:cNvPr id="317" name="Line 16"/>
          <p:cNvSpPr/>
          <p:nvPr/>
        </p:nvSpPr>
        <p:spPr>
          <a:xfrm>
            <a:off x="8093520" y="4205910"/>
            <a:ext cx="365760" cy="0"/>
          </a:xfrm>
          <a:prstGeom prst="line">
            <a:avLst/>
          </a:prstGeom>
          <a:ln>
            <a:solidFill>
              <a:srgbClr val="B2B2B2"/>
            </a:solidFill>
            <a:custDash/>
          </a:ln>
        </p:spPr>
        <p:style>
          <a:lnRef idx="0">
            <a:scrgbClr r="0" g="0" b="0"/>
          </a:lnRef>
          <a:fillRef idx="0">
            <a:scrgbClr r="0" g="0" b="0"/>
          </a:fillRef>
          <a:effectRef idx="0">
            <a:scrgbClr r="0" g="0" b="0"/>
          </a:effectRef>
          <a:fontRef idx="minor"/>
        </p:style>
      </p:sp>
      <p:sp>
        <p:nvSpPr>
          <p:cNvPr id="318" name="Line 17"/>
          <p:cNvSpPr/>
          <p:nvPr/>
        </p:nvSpPr>
        <p:spPr>
          <a:xfrm>
            <a:off x="8381520" y="4637910"/>
            <a:ext cx="365760" cy="0"/>
          </a:xfrm>
          <a:prstGeom prst="line">
            <a:avLst/>
          </a:prstGeom>
          <a:ln>
            <a:solidFill>
              <a:srgbClr val="B2B2B2"/>
            </a:solidFill>
            <a:custDash/>
          </a:ln>
        </p:spPr>
        <p:style>
          <a:lnRef idx="0">
            <a:scrgbClr r="0" g="0" b="0"/>
          </a:lnRef>
          <a:fillRef idx="0">
            <a:scrgbClr r="0" g="0" b="0"/>
          </a:fillRef>
          <a:effectRef idx="0">
            <a:scrgbClr r="0" g="0" b="0"/>
          </a:effectRef>
          <a:fontRef idx="minor"/>
        </p:style>
      </p:sp>
      <p:sp>
        <p:nvSpPr>
          <p:cNvPr id="319" name="TextShape 18"/>
          <p:cNvSpPr txBox="1"/>
          <p:nvPr/>
        </p:nvSpPr>
        <p:spPr>
          <a:xfrm>
            <a:off x="5303520" y="3130950"/>
            <a:ext cx="1497600" cy="858240"/>
          </a:xfrm>
          <a:prstGeom prst="rect">
            <a:avLst/>
          </a:prstGeom>
          <a:noFill/>
          <a:ln>
            <a:noFill/>
          </a:ln>
        </p:spPr>
        <p:txBody>
          <a:bodyPr lIns="90000" tIns="45000" rIns="90000" bIns="45000"/>
          <a:lstStyle/>
          <a:p>
            <a:r>
              <a:rPr lang="en-US" sz="1800" spc="-1">
                <a:latin typeface="Arial"/>
              </a:rPr>
              <a:t>The upward </a:t>
            </a:r>
            <a:endParaRPr/>
          </a:p>
          <a:p>
            <a:r>
              <a:rPr lang="en-US" sz="1800" spc="-1">
                <a:latin typeface="Arial"/>
              </a:rPr>
              <a:t>LW flux 
less effective</a:t>
            </a:r>
            <a:endParaRPr/>
          </a:p>
        </p:txBody>
      </p:sp>
      <p:sp>
        <p:nvSpPr>
          <p:cNvPr id="5" name="Rectangle 4"/>
          <p:cNvSpPr/>
          <p:nvPr/>
        </p:nvSpPr>
        <p:spPr>
          <a:xfrm>
            <a:off x="121186" y="1123722"/>
            <a:ext cx="8923662" cy="5012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382321" y="1320354"/>
            <a:ext cx="2354039" cy="4657992"/>
          </a:xfrm>
          <a:prstGeom prst="rect">
            <a:avLst/>
          </a:prstGeom>
        </p:spPr>
      </p:pic>
      <p:pic>
        <p:nvPicPr>
          <p:cNvPr id="3" name="Picture 2"/>
          <p:cNvPicPr>
            <a:picLocks noChangeAspect="1"/>
          </p:cNvPicPr>
          <p:nvPr/>
        </p:nvPicPr>
        <p:blipFill>
          <a:blip r:embed="rId4"/>
          <a:stretch>
            <a:fillRect/>
          </a:stretch>
        </p:blipFill>
        <p:spPr>
          <a:xfrm>
            <a:off x="2846386" y="5301453"/>
            <a:ext cx="3210120" cy="703588"/>
          </a:xfrm>
          <a:prstGeom prst="rect">
            <a:avLst/>
          </a:prstGeom>
        </p:spPr>
      </p:pic>
      <p:sp>
        <p:nvSpPr>
          <p:cNvPr id="6" name="Rectangle 5"/>
          <p:cNvSpPr/>
          <p:nvPr/>
        </p:nvSpPr>
        <p:spPr>
          <a:xfrm>
            <a:off x="2960842" y="1278266"/>
            <a:ext cx="5924543" cy="707886"/>
          </a:xfrm>
          <a:prstGeom prst="rect">
            <a:avLst/>
          </a:prstGeom>
        </p:spPr>
        <p:txBody>
          <a:bodyPr wrap="square">
            <a:spAutoFit/>
          </a:bodyPr>
          <a:lstStyle/>
          <a:p>
            <a:r>
              <a:rPr lang="en-US" sz="2000" dirty="0" smtClean="0">
                <a:solidFill>
                  <a:schemeClr val="bg1"/>
                </a:solidFill>
              </a:rPr>
              <a:t>This figure illustrates </a:t>
            </a:r>
            <a:r>
              <a:rPr lang="en-US" sz="2000" dirty="0">
                <a:solidFill>
                  <a:schemeClr val="bg1"/>
                </a:solidFill>
              </a:rPr>
              <a:t>the observed warming trends in the atmosphere (Man and </a:t>
            </a:r>
            <a:r>
              <a:rPr lang="en-US" sz="2000" dirty="0" err="1">
                <a:solidFill>
                  <a:schemeClr val="bg1"/>
                </a:solidFill>
              </a:rPr>
              <a:t>Kump</a:t>
            </a:r>
            <a:r>
              <a:rPr lang="en-US" sz="2000" dirty="0">
                <a:solidFill>
                  <a:schemeClr val="bg1"/>
                </a:solidFill>
              </a:rPr>
              <a:t> part 1, p. 39)</a:t>
            </a:r>
            <a:endParaRPr lang="en-US" sz="2000" dirty="0">
              <a:solidFill>
                <a:schemeClr val="bg1"/>
              </a:solidFill>
            </a:endParaRPr>
          </a:p>
        </p:txBody>
      </p:sp>
      <p:sp>
        <p:nvSpPr>
          <p:cNvPr id="320" name="TextShape 19"/>
          <p:cNvSpPr txBox="1"/>
          <p:nvPr/>
        </p:nvSpPr>
        <p:spPr>
          <a:xfrm>
            <a:off x="2922120" y="2794390"/>
            <a:ext cx="6039000" cy="1358819"/>
          </a:xfrm>
          <a:prstGeom prst="rect">
            <a:avLst/>
          </a:prstGeom>
          <a:noFill/>
          <a:ln>
            <a:noFill/>
          </a:ln>
        </p:spPr>
        <p:txBody>
          <a:bodyPr lIns="90000" tIns="45000" rIns="90000" bIns="45000"/>
          <a:lstStyle/>
          <a:p>
            <a:r>
              <a:rPr lang="en-US" sz="2400" b="1" spc="-1" dirty="0">
                <a:solidFill>
                  <a:srgbClr val="FFC000"/>
                </a:solidFill>
                <a:latin typeface="Arial"/>
              </a:rPr>
              <a:t>On global average, the tropical negative feedback wins in 
CO</a:t>
            </a:r>
            <a:r>
              <a:rPr lang="en-US" sz="2400" b="1" spc="-1" baseline="-33000" dirty="0">
                <a:solidFill>
                  <a:srgbClr val="FFC000"/>
                </a:solidFill>
                <a:latin typeface="Arial"/>
              </a:rPr>
              <a:t>2 </a:t>
            </a:r>
            <a:r>
              <a:rPr lang="en-US" sz="2400" b="1" spc="-1" dirty="0">
                <a:solidFill>
                  <a:srgbClr val="FFC000"/>
                </a:solidFill>
                <a:latin typeface="Arial"/>
              </a:rPr>
              <a:t>doubling warming scenarios.</a:t>
            </a:r>
            <a:endParaRPr sz="2400" b="1" dirty="0">
              <a:solidFill>
                <a:srgbClr val="FFC000"/>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TextShape 1"/>
          <p:cNvSpPr txBox="1"/>
          <p:nvPr/>
        </p:nvSpPr>
        <p:spPr>
          <a:xfrm>
            <a:off x="457200" y="273600"/>
            <a:ext cx="8229240" cy="1144800"/>
          </a:xfrm>
          <a:prstGeom prst="rect">
            <a:avLst/>
          </a:prstGeom>
          <a:noFill/>
          <a:ln>
            <a:noFill/>
          </a:ln>
        </p:spPr>
        <p:txBody>
          <a:bodyPr lIns="0" tIns="0" rIns="0" bIns="0" anchor="ctr"/>
          <a:lstStyle/>
          <a:p>
            <a:pPr algn="ctr"/>
            <a:r>
              <a:rPr lang="en-US" sz="4400" spc="-1">
                <a:latin typeface="Arial"/>
              </a:rPr>
              <a:t>Snow-and-ice-albedo feedback</a:t>
            </a:r>
            <a:endParaRPr/>
          </a:p>
        </p:txBody>
      </p:sp>
      <p:sp>
        <p:nvSpPr>
          <p:cNvPr id="322" name="TextShape 2"/>
          <p:cNvSpPr txBox="1"/>
          <p:nvPr/>
        </p:nvSpPr>
        <p:spPr>
          <a:xfrm>
            <a:off x="457200" y="1604520"/>
            <a:ext cx="4015800" cy="3977280"/>
          </a:xfrm>
          <a:prstGeom prst="rect">
            <a:avLst/>
          </a:prstGeom>
          <a:noFill/>
          <a:ln>
            <a:noFill/>
          </a:ln>
        </p:spPr>
        <p:txBody>
          <a:bodyPr lIns="0" tIns="0" rIns="0" bIns="0"/>
          <a:lstStyle/>
          <a:p>
            <a:endParaRPr/>
          </a:p>
        </p:txBody>
      </p:sp>
      <p:sp>
        <p:nvSpPr>
          <p:cNvPr id="323" name="TextShape 3"/>
          <p:cNvSpPr txBox="1"/>
          <p:nvPr/>
        </p:nvSpPr>
        <p:spPr>
          <a:xfrm>
            <a:off x="4674240" y="1604520"/>
            <a:ext cx="4015800" cy="3977280"/>
          </a:xfrm>
          <a:prstGeom prst="rect">
            <a:avLst/>
          </a:prstGeom>
          <a:noFill/>
          <a:ln>
            <a:noFill/>
          </a:ln>
        </p:spPr>
        <p:txBody>
          <a:bodyPr lIns="0" tIns="0" rIns="0" bIns="0"/>
          <a:lstStyle/>
          <a:p>
            <a:endParaRPr/>
          </a:p>
        </p:txBody>
      </p:sp>
      <p:pic>
        <p:nvPicPr>
          <p:cNvPr id="324" name="Picture 323"/>
          <p:cNvPicPr/>
          <p:nvPr/>
        </p:nvPicPr>
        <p:blipFill>
          <a:blip r:embed="rId2"/>
          <a:stretch/>
        </p:blipFill>
        <p:spPr>
          <a:xfrm>
            <a:off x="582120" y="1374840"/>
            <a:ext cx="8001720" cy="41245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 name="Picture 3" descr="seaIceArea_08_26_2012_flat.jpg"/>
          <p:cNvPicPr/>
          <p:nvPr/>
        </p:nvPicPr>
        <p:blipFill>
          <a:blip r:embed="rId2"/>
          <a:stretch/>
        </p:blipFill>
        <p:spPr>
          <a:xfrm>
            <a:off x="685800" y="1249560"/>
            <a:ext cx="7696080" cy="4330800"/>
          </a:xfrm>
          <a:prstGeom prst="rect">
            <a:avLst/>
          </a:prstGeom>
          <a:ln>
            <a:noFill/>
          </a:ln>
        </p:spPr>
      </p:pic>
      <p:sp>
        <p:nvSpPr>
          <p:cNvPr id="326" name="CustomShape 1"/>
          <p:cNvSpPr/>
          <p:nvPr/>
        </p:nvSpPr>
        <p:spPr>
          <a:xfrm>
            <a:off x="609480" y="5669280"/>
            <a:ext cx="8534520" cy="9169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r>
              <a:rPr lang="en-US" sz="1800" spc="-1">
                <a:latin typeface="Arial"/>
              </a:rPr>
              <a:t>NASA Goddard Space Flight Center (orange line shows average minimum ice extent (for 1979-2010 period). 2012 has lowest sea ice extent in more than 30 years.</a:t>
            </a:r>
            <a:endParaRPr/>
          </a:p>
        </p:txBody>
      </p:sp>
      <p:sp>
        <p:nvSpPr>
          <p:cNvPr id="327" name="CustomShape 2"/>
          <p:cNvSpPr/>
          <p:nvPr/>
        </p:nvSpPr>
        <p:spPr>
          <a:xfrm>
            <a:off x="1143000" y="640080"/>
            <a:ext cx="7772400" cy="761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ctr"/>
          <a:lstStyle/>
          <a:p>
            <a:r>
              <a:rPr lang="en-GB" sz="2000" spc="-1">
                <a:solidFill>
                  <a:srgbClr val="FFFFFF"/>
                </a:solidFill>
                <a:latin typeface="Arial"/>
              </a:rPr>
              <a:t>Observed Northern Hemisphere Sea-Ice Extent</a:t>
            </a:r>
            <a:endParaRPr/>
          </a:p>
        </p:txBody>
      </p:sp>
      <p:sp>
        <p:nvSpPr>
          <p:cNvPr id="328" name="TextShape 3"/>
          <p:cNvSpPr txBox="1"/>
          <p:nvPr/>
        </p:nvSpPr>
        <p:spPr>
          <a:xfrm>
            <a:off x="457200" y="207498"/>
            <a:ext cx="8229240" cy="1144800"/>
          </a:xfrm>
          <a:prstGeom prst="rect">
            <a:avLst/>
          </a:prstGeom>
          <a:noFill/>
          <a:ln>
            <a:noFill/>
          </a:ln>
        </p:spPr>
        <p:txBody>
          <a:bodyPr lIns="0" tIns="0" rIns="0" bIns="0" anchor="ctr"/>
          <a:lstStyle/>
          <a:p>
            <a:pPr algn="ctr"/>
            <a:r>
              <a:rPr lang="en-US" sz="3200" spc="-1" dirty="0">
                <a:latin typeface="Arial"/>
              </a:rPr>
              <a:t>Arctic sea ice loss  
a positive feedback due to SW reflectance </a:t>
            </a:r>
            <a:endParaRPr sz="32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CustomShape 1"/>
          <p:cNvSpPr/>
          <p:nvPr/>
        </p:nvSpPr>
        <p:spPr>
          <a:xfrm>
            <a:off x="1143000" y="640080"/>
            <a:ext cx="7772400" cy="761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ctr"/>
          <a:lstStyle/>
          <a:p>
            <a:r>
              <a:rPr lang="en-GB" sz="2000" spc="-1">
                <a:solidFill>
                  <a:srgbClr val="FFFFFF"/>
                </a:solidFill>
                <a:latin typeface="Arial"/>
              </a:rPr>
              <a:t>Observed Northern Hemisphere Sea-Ice Extent</a:t>
            </a:r>
            <a:endParaRPr/>
          </a:p>
        </p:txBody>
      </p:sp>
      <p:pic>
        <p:nvPicPr>
          <p:cNvPr id="330" name="Picture 2"/>
          <p:cNvPicPr/>
          <p:nvPr/>
        </p:nvPicPr>
        <p:blipFill>
          <a:blip r:embed="rId2"/>
          <a:srcRect t="31250" r="57371" b="-492"/>
          <a:stretch/>
        </p:blipFill>
        <p:spPr>
          <a:xfrm>
            <a:off x="6093720" y="2881440"/>
            <a:ext cx="2852640" cy="3200400"/>
          </a:xfrm>
          <a:prstGeom prst="rect">
            <a:avLst/>
          </a:prstGeom>
          <a:ln w="9360">
            <a:solidFill>
              <a:srgbClr val="FFFFFF"/>
            </a:solidFill>
            <a:miter/>
          </a:ln>
        </p:spPr>
      </p:pic>
      <p:pic>
        <p:nvPicPr>
          <p:cNvPr id="331" name="Picture 3"/>
          <p:cNvPicPr/>
          <p:nvPr/>
        </p:nvPicPr>
        <p:blipFill>
          <a:blip r:embed="rId3">
            <a:lum bright="12000"/>
          </a:blip>
          <a:srcRect t="14382" b="15902"/>
          <a:stretch/>
        </p:blipFill>
        <p:spPr>
          <a:xfrm>
            <a:off x="189720" y="2881440"/>
            <a:ext cx="2876400" cy="3200400"/>
          </a:xfrm>
          <a:prstGeom prst="rect">
            <a:avLst/>
          </a:prstGeom>
          <a:ln w="9360">
            <a:solidFill>
              <a:srgbClr val="FFFFFF"/>
            </a:solidFill>
            <a:miter/>
          </a:ln>
        </p:spPr>
      </p:pic>
      <p:sp>
        <p:nvSpPr>
          <p:cNvPr id="332" name="CustomShape 2"/>
          <p:cNvSpPr/>
          <p:nvPr/>
        </p:nvSpPr>
        <p:spPr>
          <a:xfrm>
            <a:off x="6692760" y="6569280"/>
            <a:ext cx="2352240" cy="2743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a:lstStyle/>
          <a:p>
            <a:pPr>
              <a:lnSpc>
                <a:spcPct val="100000"/>
              </a:lnSpc>
            </a:pPr>
            <a:r>
              <a:rPr lang="en-US" sz="1200" spc="-1">
                <a:solidFill>
                  <a:srgbClr val="000000"/>
                </a:solidFill>
                <a:latin typeface="Times New Roman"/>
              </a:rPr>
              <a:t>Jahn [1931]; Schubert [1992, 1999]</a:t>
            </a:r>
            <a:endParaRPr/>
          </a:p>
        </p:txBody>
      </p:sp>
      <p:sp>
        <p:nvSpPr>
          <p:cNvPr id="333" name="CustomShape 3"/>
          <p:cNvSpPr/>
          <p:nvPr/>
        </p:nvSpPr>
        <p:spPr>
          <a:xfrm>
            <a:off x="6590520" y="1586160"/>
            <a:ext cx="2184480" cy="6404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r>
              <a:rPr lang="en-US" sz="1800" spc="-1">
                <a:solidFill>
                  <a:srgbClr val="000000"/>
                </a:solidFill>
                <a:latin typeface="Arial"/>
              </a:rPr>
              <a:t>&lt; 2 km</a:t>
            </a:r>
            <a:r>
              <a:rPr lang="en-US" sz="1800" spc="-1" baseline="30000">
                <a:solidFill>
                  <a:srgbClr val="000000"/>
                </a:solidFill>
                <a:latin typeface="Arial"/>
              </a:rPr>
              <a:t>2</a:t>
            </a:r>
            <a:r>
              <a:rPr lang="en-US" sz="1800" spc="-1">
                <a:solidFill>
                  <a:srgbClr val="000000"/>
                </a:solidFill>
                <a:latin typeface="Arial"/>
              </a:rPr>
              <a:t> of ice left in Venezuela</a:t>
            </a:r>
            <a:endParaRPr/>
          </a:p>
        </p:txBody>
      </p:sp>
      <p:sp>
        <p:nvSpPr>
          <p:cNvPr id="334" name="CustomShape 4"/>
          <p:cNvSpPr/>
          <p:nvPr/>
        </p:nvSpPr>
        <p:spPr>
          <a:xfrm>
            <a:off x="342000" y="900360"/>
            <a:ext cx="5181840" cy="7491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r>
              <a:rPr lang="en-US" sz="2000" spc="-1">
                <a:solidFill>
                  <a:srgbClr val="000000"/>
                </a:solidFill>
                <a:latin typeface="Arial"/>
              </a:rPr>
              <a:t>Glacier Espejo, Pico Bolivar (5002 m)</a:t>
            </a:r>
            <a:endParaRPr/>
          </a:p>
          <a:p>
            <a:r>
              <a:rPr lang="en-US" sz="2000" spc="-1">
                <a:solidFill>
                  <a:srgbClr val="000000"/>
                </a:solidFill>
                <a:latin typeface="Arial"/>
              </a:rPr>
              <a:t>Venezuela</a:t>
            </a:r>
            <a:endParaRPr/>
          </a:p>
        </p:txBody>
      </p:sp>
      <p:sp>
        <p:nvSpPr>
          <p:cNvPr id="335" name="CustomShape 5"/>
          <p:cNvSpPr/>
          <p:nvPr/>
        </p:nvSpPr>
        <p:spPr>
          <a:xfrm>
            <a:off x="1104120" y="2424240"/>
            <a:ext cx="838080" cy="368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r>
              <a:rPr lang="es-VE" sz="1800" spc="-1">
                <a:solidFill>
                  <a:srgbClr val="000000"/>
                </a:solidFill>
                <a:latin typeface="Arial"/>
                <a:ea typeface="Arial"/>
              </a:rPr>
              <a:t>1910 </a:t>
            </a:r>
            <a:endParaRPr/>
          </a:p>
        </p:txBody>
      </p:sp>
      <p:sp>
        <p:nvSpPr>
          <p:cNvPr id="336" name="CustomShape 6"/>
          <p:cNvSpPr/>
          <p:nvPr/>
        </p:nvSpPr>
        <p:spPr>
          <a:xfrm>
            <a:off x="4258800" y="2500560"/>
            <a:ext cx="688320" cy="368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r>
              <a:rPr lang="es-VE" sz="1800" spc="-1">
                <a:solidFill>
                  <a:srgbClr val="000000"/>
                </a:solidFill>
                <a:latin typeface="Arial"/>
                <a:ea typeface="Arial"/>
              </a:rPr>
              <a:t>1988</a:t>
            </a:r>
            <a:endParaRPr/>
          </a:p>
        </p:txBody>
      </p:sp>
      <p:sp>
        <p:nvSpPr>
          <p:cNvPr id="337" name="CustomShape 7"/>
          <p:cNvSpPr/>
          <p:nvPr/>
        </p:nvSpPr>
        <p:spPr>
          <a:xfrm>
            <a:off x="7191720" y="2424240"/>
            <a:ext cx="815040" cy="368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r>
              <a:rPr lang="es-VE" sz="1800" spc="-1">
                <a:solidFill>
                  <a:srgbClr val="FFFFFF"/>
                </a:solidFill>
                <a:latin typeface="Arial"/>
                <a:ea typeface="Arial"/>
              </a:rPr>
              <a:t> </a:t>
            </a:r>
            <a:r>
              <a:rPr lang="es-VE" sz="1800" spc="-1">
                <a:solidFill>
                  <a:srgbClr val="000000"/>
                </a:solidFill>
                <a:latin typeface="Arial"/>
                <a:ea typeface="Arial"/>
              </a:rPr>
              <a:t>2008 </a:t>
            </a:r>
            <a:endParaRPr/>
          </a:p>
        </p:txBody>
      </p:sp>
      <p:sp>
        <p:nvSpPr>
          <p:cNvPr id="338" name="Line 8"/>
          <p:cNvSpPr/>
          <p:nvPr/>
        </p:nvSpPr>
        <p:spPr>
          <a:xfrm flipV="1">
            <a:off x="-38880" y="748080"/>
            <a:ext cx="9144000" cy="31680"/>
          </a:xfrm>
          <a:prstGeom prst="line">
            <a:avLst/>
          </a:prstGeom>
          <a:ln w="28440">
            <a:solidFill>
              <a:srgbClr val="FFFFFF"/>
            </a:solidFill>
            <a:miter/>
          </a:ln>
        </p:spPr>
        <p:style>
          <a:lnRef idx="0">
            <a:scrgbClr r="0" g="0" b="0"/>
          </a:lnRef>
          <a:fillRef idx="0">
            <a:scrgbClr r="0" g="0" b="0"/>
          </a:fillRef>
          <a:effectRef idx="0">
            <a:scrgbClr r="0" g="0" b="0"/>
          </a:effectRef>
          <a:fontRef idx="minor"/>
        </p:style>
      </p:sp>
      <p:pic>
        <p:nvPicPr>
          <p:cNvPr id="339" name="Picture 12"/>
          <p:cNvPicPr/>
          <p:nvPr/>
        </p:nvPicPr>
        <p:blipFill>
          <a:blip r:embed="rId4"/>
          <a:srcRect l="25656" r="14817"/>
          <a:stretch/>
        </p:blipFill>
        <p:spPr>
          <a:xfrm>
            <a:off x="3161520" y="2881440"/>
            <a:ext cx="2860560" cy="3200400"/>
          </a:xfrm>
          <a:prstGeom prst="rect">
            <a:avLst/>
          </a:prstGeom>
          <a:ln w="9360">
            <a:solidFill>
              <a:srgbClr val="FFFFFF"/>
            </a:solidFill>
            <a:miter/>
          </a:ln>
        </p:spPr>
      </p:pic>
      <p:sp>
        <p:nvSpPr>
          <p:cNvPr id="340" name="TextShape 9"/>
          <p:cNvSpPr txBox="1"/>
          <p:nvPr/>
        </p:nvSpPr>
        <p:spPr>
          <a:xfrm>
            <a:off x="368640" y="41760"/>
            <a:ext cx="7633080" cy="883080"/>
          </a:xfrm>
          <a:prstGeom prst="rect">
            <a:avLst/>
          </a:prstGeom>
          <a:noFill/>
          <a:ln>
            <a:noFill/>
          </a:ln>
        </p:spPr>
        <p:txBody>
          <a:bodyPr lIns="90000" tIns="45000" rIns="90000" bIns="45000"/>
          <a:lstStyle/>
          <a:p>
            <a:pPr algn="ctr"/>
            <a:r>
              <a:rPr lang="en-US" sz="2800" spc="-1">
                <a:latin typeface="Arial"/>
              </a:rPr>
              <a:t>Snow-albedo-feedbacks due to glacial melt: </a:t>
            </a:r>
            <a:endParaRPr/>
          </a:p>
          <a:p>
            <a:pPr algn="ctr"/>
            <a:r>
              <a:rPr lang="en-US" sz="2800" spc="-1">
                <a:latin typeface="Arial"/>
              </a:rPr>
              <a:t>regionally important feedback</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1" name="Picture 1"/>
          <p:cNvPicPr/>
          <p:nvPr/>
        </p:nvPicPr>
        <p:blipFill>
          <a:blip r:embed="rId2"/>
          <a:stretch/>
        </p:blipFill>
        <p:spPr>
          <a:xfrm>
            <a:off x="1295280" y="609480"/>
            <a:ext cx="6057720" cy="4615920"/>
          </a:xfrm>
          <a:prstGeom prst="rect">
            <a:avLst/>
          </a:prstGeom>
          <a:ln>
            <a:noFill/>
          </a:ln>
        </p:spPr>
      </p:pic>
      <p:sp>
        <p:nvSpPr>
          <p:cNvPr id="342" name="CustomShape 1"/>
          <p:cNvSpPr/>
          <p:nvPr/>
        </p:nvSpPr>
        <p:spPr>
          <a:xfrm>
            <a:off x="5124600" y="6324480"/>
            <a:ext cx="3712320" cy="364680"/>
          </a:xfrm>
          <a:prstGeom prst="rect">
            <a:avLst/>
          </a:prstGeom>
          <a:solidFill>
            <a:srgbClr val="D9D9D9"/>
          </a:solid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strike="noStrike" spc="-1">
                <a:solidFill>
                  <a:srgbClr val="000000"/>
                </a:solidFill>
                <a:uFill>
                  <a:solidFill>
                    <a:srgbClr val="FFFFFF"/>
                  </a:solidFill>
                </a:uFill>
                <a:latin typeface="Arial"/>
                <a:ea typeface="ＭＳ Ｐゴシック"/>
              </a:rPr>
              <a:t>IPCC AR5, WG1, chapter 9, [2013]</a:t>
            </a:r>
            <a:endParaRPr/>
          </a:p>
        </p:txBody>
      </p:sp>
      <p:sp>
        <p:nvSpPr>
          <p:cNvPr id="343" name="CustomShape 2"/>
          <p:cNvSpPr/>
          <p:nvPr/>
        </p:nvSpPr>
        <p:spPr>
          <a:xfrm>
            <a:off x="228600" y="5181480"/>
            <a:ext cx="845784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strike="noStrike" spc="-1">
                <a:solidFill>
                  <a:srgbClr val="000000"/>
                </a:solidFill>
                <a:uFill>
                  <a:solidFill>
                    <a:srgbClr val="FFFFFF"/>
                  </a:solidFill>
                </a:uFill>
                <a:latin typeface="Arial"/>
                <a:ea typeface="ＭＳ Ｐゴシック"/>
              </a:rPr>
              <a:t>Strengths of individual feedbacks for CMIP3 and CMIP5 models (left and right columns of symbols) for Planck (P), water vapor (WV), clouds (C), albedo (A), lapse rate (LR), combination of water vapor and lapse rate (WV+LR), and sum of all feedbacks except Planck (ALL),</a:t>
            </a:r>
            <a:endParaRPr/>
          </a:p>
        </p:txBody>
      </p:sp>
      <p:sp>
        <p:nvSpPr>
          <p:cNvPr id="344" name="CustomShape 3"/>
          <p:cNvSpPr/>
          <p:nvPr/>
        </p:nvSpPr>
        <p:spPr>
          <a:xfrm>
            <a:off x="2424240" y="228600"/>
            <a:ext cx="438912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b="1" strike="noStrike" spc="-1">
                <a:solidFill>
                  <a:srgbClr val="FF0000"/>
                </a:solidFill>
                <a:uFill>
                  <a:solidFill>
                    <a:srgbClr val="FFFFFF"/>
                  </a:solidFill>
                </a:uFill>
                <a:latin typeface="Arial"/>
                <a:ea typeface="ＭＳ Ｐゴシック"/>
              </a:rPr>
              <a:t> Strengths of individual feedbacks </a:t>
            </a:r>
            <a:endParaRPr/>
          </a:p>
        </p:txBody>
      </p:sp>
      <p:sp>
        <p:nvSpPr>
          <p:cNvPr id="345" name="TextShape 4"/>
          <p:cNvSpPr txBox="1"/>
          <p:nvPr/>
        </p:nvSpPr>
        <p:spPr>
          <a:xfrm>
            <a:off x="2743200" y="3439440"/>
            <a:ext cx="3533400" cy="858240"/>
          </a:xfrm>
          <a:prstGeom prst="rect">
            <a:avLst/>
          </a:prstGeom>
          <a:noFill/>
          <a:ln>
            <a:noFill/>
          </a:ln>
        </p:spPr>
        <p:txBody>
          <a:bodyPr lIns="90000" tIns="45000" rIns="90000" bIns="45000"/>
          <a:lstStyle/>
          <a:p>
            <a:r>
              <a:rPr lang="en-US" sz="1800" spc="-1">
                <a:latin typeface="Arial"/>
              </a:rPr>
              <a:t>Estimates are based on multiple </a:t>
            </a:r>
            <a:endParaRPr/>
          </a:p>
          <a:p>
            <a:r>
              <a:rPr lang="en-US" sz="1800" spc="-1">
                <a:latin typeface="Arial"/>
              </a:rPr>
              <a:t>climate models from international
climate modeling centers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6" name="Picture 1"/>
          <p:cNvPicPr/>
          <p:nvPr/>
        </p:nvPicPr>
        <p:blipFill>
          <a:blip r:embed="rId2"/>
          <a:stretch/>
        </p:blipFill>
        <p:spPr>
          <a:xfrm>
            <a:off x="1295280" y="609480"/>
            <a:ext cx="6057720" cy="4615920"/>
          </a:xfrm>
          <a:prstGeom prst="rect">
            <a:avLst/>
          </a:prstGeom>
          <a:ln>
            <a:noFill/>
          </a:ln>
        </p:spPr>
      </p:pic>
      <p:sp>
        <p:nvSpPr>
          <p:cNvPr id="347" name="CustomShape 1"/>
          <p:cNvSpPr/>
          <p:nvPr/>
        </p:nvSpPr>
        <p:spPr>
          <a:xfrm>
            <a:off x="5124600" y="6324480"/>
            <a:ext cx="3712320" cy="364680"/>
          </a:xfrm>
          <a:prstGeom prst="rect">
            <a:avLst/>
          </a:prstGeom>
          <a:solidFill>
            <a:srgbClr val="D9D9D9"/>
          </a:solid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strike="noStrike" spc="-1">
                <a:solidFill>
                  <a:srgbClr val="000000"/>
                </a:solidFill>
                <a:uFill>
                  <a:solidFill>
                    <a:srgbClr val="FFFFFF"/>
                  </a:solidFill>
                </a:uFill>
                <a:latin typeface="Arial"/>
                <a:ea typeface="ＭＳ Ｐゴシック"/>
              </a:rPr>
              <a:t>IPCC AR5, WG1, chapter 9, [2013]</a:t>
            </a:r>
            <a:endParaRPr/>
          </a:p>
        </p:txBody>
      </p:sp>
      <p:sp>
        <p:nvSpPr>
          <p:cNvPr id="348" name="CustomShape 2"/>
          <p:cNvSpPr/>
          <p:nvPr/>
        </p:nvSpPr>
        <p:spPr>
          <a:xfrm>
            <a:off x="228600" y="5181480"/>
            <a:ext cx="845784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strike="noStrike" spc="-1">
                <a:solidFill>
                  <a:srgbClr val="000000"/>
                </a:solidFill>
                <a:uFill>
                  <a:solidFill>
                    <a:srgbClr val="FFFFFF"/>
                  </a:solidFill>
                </a:uFill>
                <a:latin typeface="Arial"/>
                <a:ea typeface="ＭＳ Ｐゴシック"/>
              </a:rPr>
              <a:t>Strengths of individual feedbacks for CMIP3 and CMIP5 models (left and right columns of symbols) for Planck (P), water vapor (WV), clouds (C), albedo (A), lapse rate (LR), combination of water vapor and lapse rate (WV+LR), and sum of all feedbacks except Planck (ALL),</a:t>
            </a:r>
            <a:endParaRPr/>
          </a:p>
        </p:txBody>
      </p:sp>
      <p:sp>
        <p:nvSpPr>
          <p:cNvPr id="349" name="CustomShape 3"/>
          <p:cNvSpPr/>
          <p:nvPr/>
        </p:nvSpPr>
        <p:spPr>
          <a:xfrm>
            <a:off x="2424240" y="228600"/>
            <a:ext cx="438912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b="1" strike="noStrike" spc="-1">
                <a:solidFill>
                  <a:srgbClr val="FF0000"/>
                </a:solidFill>
                <a:uFill>
                  <a:solidFill>
                    <a:srgbClr val="FFFFFF"/>
                  </a:solidFill>
                </a:uFill>
                <a:latin typeface="Arial"/>
                <a:ea typeface="ＭＳ Ｐゴシック"/>
              </a:rPr>
              <a:t> Strengths of individual feedbacks </a:t>
            </a:r>
            <a:endParaRPr/>
          </a:p>
        </p:txBody>
      </p:sp>
      <p:sp>
        <p:nvSpPr>
          <p:cNvPr id="350" name="CustomShape 4"/>
          <p:cNvSpPr/>
          <p:nvPr/>
        </p:nvSpPr>
        <p:spPr>
          <a:xfrm rot="20400000">
            <a:off x="2742840" y="822960"/>
            <a:ext cx="1371600" cy="2651760"/>
          </a:xfrm>
          <a:prstGeom prst="ellipse">
            <a:avLst/>
          </a:prstGeom>
          <a:noFill/>
          <a:ln>
            <a:solidFill>
              <a:srgbClr val="FF00FF"/>
            </a:solidFill>
          </a:ln>
        </p:spPr>
        <p:style>
          <a:lnRef idx="0">
            <a:scrgbClr r="0" g="0" b="0"/>
          </a:lnRef>
          <a:fillRef idx="0">
            <a:scrgbClr r="0" g="0" b="0"/>
          </a:fillRef>
          <a:effectRef idx="0">
            <a:scrgbClr r="0" g="0" b="0"/>
          </a:effectRef>
          <a:fontRef idx="minor"/>
        </p:style>
      </p:sp>
      <p:sp>
        <p:nvSpPr>
          <p:cNvPr id="351" name="CustomShape 5"/>
          <p:cNvSpPr/>
          <p:nvPr/>
        </p:nvSpPr>
        <p:spPr>
          <a:xfrm rot="20400000">
            <a:off x="4277160" y="1414800"/>
            <a:ext cx="566280" cy="515160"/>
          </a:xfrm>
          <a:prstGeom prst="ellipse">
            <a:avLst/>
          </a:prstGeom>
          <a:noFill/>
          <a:ln>
            <a:solidFill>
              <a:srgbClr val="FF00FF"/>
            </a:solidFill>
          </a:ln>
        </p:spPr>
        <p:style>
          <a:lnRef idx="0">
            <a:scrgbClr r="0" g="0" b="0"/>
          </a:lnRef>
          <a:fillRef idx="0">
            <a:scrgbClr r="0" g="0" b="0"/>
          </a:fillRef>
          <a:effectRef idx="0">
            <a:scrgbClr r="0" g="0" b="0"/>
          </a:effectRef>
          <a:fontRef idx="minor"/>
        </p:style>
      </p:sp>
      <p:cxnSp>
        <p:nvCxnSpPr>
          <p:cNvPr id="352" name="Line 6"/>
          <p:cNvCxnSpPr>
            <a:stCxn id="350" idx="6"/>
            <a:endCxn id="351" idx="0"/>
          </p:cNvCxnSpPr>
          <p:nvPr/>
        </p:nvCxnSpPr>
        <p:spPr>
          <a:xfrm flipV="1">
            <a:off x="4073760" y="1430640"/>
            <a:ext cx="398880" cy="483840"/>
          </a:xfrm>
          <a:prstGeom prst="curvedConnector3">
            <a:avLst/>
          </a:prstGeom>
          <a:ln>
            <a:solidFill>
              <a:srgbClr val="000000"/>
            </a:solidFill>
            <a:tailEnd type="triangle" w="med" len="med"/>
          </a:ln>
        </p:spPr>
      </p:cxnSp>
      <p:sp>
        <p:nvSpPr>
          <p:cNvPr id="353" name="TextShape 7"/>
          <p:cNvSpPr txBox="1"/>
          <p:nvPr/>
        </p:nvSpPr>
        <p:spPr>
          <a:xfrm>
            <a:off x="2908440" y="3657600"/>
            <a:ext cx="3565440" cy="858240"/>
          </a:xfrm>
          <a:prstGeom prst="rect">
            <a:avLst/>
          </a:prstGeom>
          <a:noFill/>
          <a:ln>
            <a:noFill/>
          </a:ln>
        </p:spPr>
        <p:txBody>
          <a:bodyPr lIns="90000" tIns="45000" rIns="90000" bIns="45000"/>
          <a:lstStyle/>
          <a:p>
            <a:r>
              <a:rPr lang="en-US" sz="1800" spc="-1">
                <a:latin typeface="Arial"/>
              </a:rPr>
              <a:t>Water vapor and lapse rate effect</a:t>
            </a:r>
            <a:endParaRPr/>
          </a:p>
          <a:p>
            <a:r>
              <a:rPr lang="en-US" sz="1800" spc="-1">
                <a:latin typeface="Arial"/>
              </a:rPr>
              <a:t>have compensate each other</a:t>
            </a:r>
            <a:endParaRPr/>
          </a:p>
          <a:p>
            <a:r>
              <a:rPr lang="en-US" sz="1800" spc="-1">
                <a:latin typeface="Arial"/>
              </a:rPr>
              <a:t>(co-dependent feedbacks)</a:t>
            </a:r>
            <a:endParaRPr/>
          </a:p>
        </p:txBody>
      </p:sp>
      <p:sp>
        <p:nvSpPr>
          <p:cNvPr id="354" name="TextShape 8"/>
          <p:cNvSpPr txBox="1"/>
          <p:nvPr/>
        </p:nvSpPr>
        <p:spPr>
          <a:xfrm>
            <a:off x="5029200" y="2743200"/>
            <a:ext cx="3533400" cy="858240"/>
          </a:xfrm>
          <a:prstGeom prst="rect">
            <a:avLst/>
          </a:prstGeom>
          <a:noFill/>
          <a:ln>
            <a:noFill/>
          </a:ln>
        </p:spPr>
        <p:txBody>
          <a:bodyPr lIns="90000" tIns="45000" rIns="90000" bIns="45000"/>
          <a:lstStyle/>
          <a:p>
            <a:r>
              <a:rPr lang="en-US" sz="1800" spc="-1">
                <a:latin typeface="Arial"/>
              </a:rPr>
              <a:t>Estimates are based on multiple </a:t>
            </a:r>
            <a:endParaRPr/>
          </a:p>
          <a:p>
            <a:r>
              <a:rPr lang="en-US" sz="1800" spc="-1">
                <a:latin typeface="Arial"/>
              </a:rPr>
              <a:t>climate models from international
climate modeling centers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CustomShape 1"/>
          <p:cNvSpPr/>
          <p:nvPr/>
        </p:nvSpPr>
        <p:spPr>
          <a:xfrm>
            <a:off x="876240" y="1371600"/>
            <a:ext cx="7391160" cy="4461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b="1" u="sng" strike="noStrike">
                <a:solidFill>
                  <a:srgbClr val="000000"/>
                </a:solidFill>
                <a:latin typeface="Arial"/>
                <a:ea typeface="ＭＳ Ｐゴシック"/>
              </a:rPr>
              <a:t>Feedbacks</a:t>
            </a:r>
            <a:r>
              <a:rPr lang="en-US" sz="2000" b="1" strike="noStrike">
                <a:solidFill>
                  <a:srgbClr val="000000"/>
                </a:solidFill>
                <a:latin typeface="Arial"/>
                <a:ea typeface="ＭＳ Ｐゴシック"/>
              </a:rPr>
              <a:t> </a:t>
            </a:r>
            <a:endParaRPr/>
          </a:p>
          <a:p>
            <a:pPr>
              <a:lnSpc>
                <a:spcPct val="100000"/>
              </a:lnSpc>
            </a:pPr>
            <a:r>
              <a:rPr lang="en-US" sz="2000" b="1" strike="noStrike">
                <a:solidFill>
                  <a:srgbClr val="000000"/>
                </a:solidFill>
                <a:latin typeface="Arial"/>
                <a:ea typeface="ＭＳ Ｐゴシック"/>
              </a:rPr>
              <a:t>Describe the inter-related growth or decay of the components of a system.</a:t>
            </a:r>
            <a:endParaRPr/>
          </a:p>
          <a:p>
            <a:pPr>
              <a:lnSpc>
                <a:spcPct val="100000"/>
              </a:lnSpc>
            </a:pPr>
            <a:endParaRPr/>
          </a:p>
          <a:p>
            <a:pPr>
              <a:lnSpc>
                <a:spcPct val="100000"/>
              </a:lnSpc>
            </a:pPr>
            <a:r>
              <a:rPr lang="en-US" sz="2000" b="1" strike="noStrike">
                <a:solidFill>
                  <a:srgbClr val="000000"/>
                </a:solidFill>
                <a:latin typeface="Arial"/>
                <a:ea typeface="ＭＳ Ｐゴシック"/>
              </a:rPr>
              <a:t>A </a:t>
            </a:r>
            <a:r>
              <a:rPr lang="en-US" sz="2000" b="1" u="sng" strike="noStrike">
                <a:solidFill>
                  <a:srgbClr val="000000"/>
                </a:solidFill>
                <a:latin typeface="Arial"/>
                <a:ea typeface="ＭＳ Ｐゴシック"/>
              </a:rPr>
              <a:t>positive</a:t>
            </a:r>
            <a:r>
              <a:rPr lang="en-US" sz="2000" b="1" strike="noStrike">
                <a:solidFill>
                  <a:srgbClr val="000000"/>
                </a:solidFill>
                <a:latin typeface="Arial"/>
                <a:ea typeface="ＭＳ Ｐゴシック"/>
              </a:rPr>
              <a:t> feedback exists…</a:t>
            </a:r>
            <a:endParaRPr/>
          </a:p>
          <a:p>
            <a:pPr>
              <a:lnSpc>
                <a:spcPct val="100000"/>
              </a:lnSpc>
            </a:pPr>
            <a:r>
              <a:rPr lang="en-US" sz="2000" b="1" strike="noStrike">
                <a:solidFill>
                  <a:srgbClr val="000000"/>
                </a:solidFill>
                <a:latin typeface="Arial"/>
                <a:ea typeface="ＭＳ Ｐゴシック"/>
              </a:rPr>
              <a:t>if an initial perturbation is amplified by other changes through the system.</a:t>
            </a:r>
            <a:endParaRPr/>
          </a:p>
          <a:p>
            <a:pPr>
              <a:lnSpc>
                <a:spcPct val="100000"/>
              </a:lnSpc>
            </a:pPr>
            <a:endParaRPr/>
          </a:p>
          <a:p>
            <a:pPr>
              <a:lnSpc>
                <a:spcPct val="100000"/>
              </a:lnSpc>
            </a:pPr>
            <a:r>
              <a:rPr lang="en-US" sz="2000" b="1" strike="noStrike">
                <a:solidFill>
                  <a:srgbClr val="000000"/>
                </a:solidFill>
                <a:latin typeface="Arial"/>
                <a:ea typeface="ＭＳ Ｐゴシック"/>
              </a:rPr>
              <a:t>A </a:t>
            </a:r>
            <a:r>
              <a:rPr lang="en-US" sz="2000" b="1" u="sng" strike="noStrike">
                <a:solidFill>
                  <a:srgbClr val="3333FF"/>
                </a:solidFill>
                <a:latin typeface="Arial"/>
                <a:ea typeface="ＭＳ Ｐゴシック"/>
              </a:rPr>
              <a:t>negative</a:t>
            </a:r>
            <a:r>
              <a:rPr lang="en-US" sz="2000" b="1" strike="noStrike">
                <a:solidFill>
                  <a:srgbClr val="000000"/>
                </a:solidFill>
                <a:latin typeface="Arial"/>
                <a:ea typeface="ＭＳ Ｐゴシック"/>
              </a:rPr>
              <a:t> feedback exists…</a:t>
            </a:r>
            <a:endParaRPr/>
          </a:p>
          <a:p>
            <a:pPr>
              <a:lnSpc>
                <a:spcPct val="100000"/>
              </a:lnSpc>
            </a:pPr>
            <a:r>
              <a:rPr lang="en-US" sz="2000" b="1" strike="noStrike">
                <a:solidFill>
                  <a:srgbClr val="000000"/>
                </a:solidFill>
                <a:latin typeface="Arial"/>
                <a:ea typeface="ＭＳ Ｐゴシック"/>
              </a:rPr>
              <a:t>if the perturbation is </a:t>
            </a:r>
            <a:r>
              <a:rPr lang="en-US" sz="2000" b="1" strike="noStrike">
                <a:solidFill>
                  <a:srgbClr val="3333FF"/>
                </a:solidFill>
                <a:latin typeface="Arial"/>
                <a:ea typeface="ＭＳ Ｐゴシック"/>
              </a:rPr>
              <a:t>reduced</a:t>
            </a:r>
            <a:r>
              <a:rPr lang="en-US" sz="2000" b="1" strike="noStrike">
                <a:solidFill>
                  <a:srgbClr val="000000"/>
                </a:solidFill>
                <a:latin typeface="Arial"/>
                <a:ea typeface="ＭＳ Ｐゴシック"/>
              </a:rPr>
              <a:t> after the system adjusts.</a:t>
            </a:r>
            <a:endParaRPr/>
          </a:p>
          <a:p>
            <a:pPr>
              <a:lnSpc>
                <a:spcPct val="100000"/>
              </a:lnSpc>
            </a:pPr>
            <a:r>
              <a:rPr lang="en-US" sz="2000" b="1" strike="noStrike">
                <a:solidFill>
                  <a:srgbClr val="000000"/>
                </a:solidFill>
                <a:latin typeface="Arial"/>
                <a:ea typeface="ＭＳ Ｐゴシック"/>
              </a:rPr>
              <a:t>Negative feedbacks </a:t>
            </a:r>
            <a:r>
              <a:rPr lang="en-US" sz="2000" b="1" strike="noStrike">
                <a:solidFill>
                  <a:srgbClr val="3333FF"/>
                </a:solidFill>
                <a:latin typeface="Arial"/>
                <a:ea typeface="ＭＳ Ｐゴシック"/>
              </a:rPr>
              <a:t>stabilize</a:t>
            </a:r>
            <a:r>
              <a:rPr lang="en-US" sz="2000" b="1" strike="noStrike">
                <a:solidFill>
                  <a:srgbClr val="000000"/>
                </a:solidFill>
                <a:latin typeface="Arial"/>
                <a:ea typeface="ＭＳ Ｐゴシック"/>
              </a:rPr>
              <a:t> systems. </a:t>
            </a:r>
            <a:endParaRPr/>
          </a:p>
        </p:txBody>
      </p:sp>
      <p:sp>
        <p:nvSpPr>
          <p:cNvPr id="215" name="CustomShape 2"/>
          <p:cNvSpPr/>
          <p:nvPr/>
        </p:nvSpPr>
        <p:spPr>
          <a:xfrm>
            <a:off x="1447920" y="152280"/>
            <a:ext cx="5886000" cy="1005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000" b="1" strike="noStrike">
                <a:solidFill>
                  <a:srgbClr val="000000"/>
                </a:solidFill>
                <a:latin typeface="Arial"/>
                <a:ea typeface="ＭＳ Ｐゴシック"/>
              </a:rPr>
              <a:t>“Our understanding of the climate system is complicated by </a:t>
            </a:r>
            <a:r>
              <a:rPr lang="en-US" sz="2000" b="1" u="sng" strike="noStrike">
                <a:solidFill>
                  <a:srgbClr val="000000"/>
                </a:solidFill>
                <a:latin typeface="Arial"/>
                <a:ea typeface="ＭＳ Ｐゴシック"/>
              </a:rPr>
              <a:t>feedbacks</a:t>
            </a:r>
            <a:r>
              <a:rPr lang="en-US" sz="2000" b="1" strike="noStrike">
                <a:solidFill>
                  <a:srgbClr val="000000"/>
                </a:solidFill>
                <a:latin typeface="Arial"/>
                <a:ea typeface="ＭＳ Ｐゴシック"/>
              </a:rPr>
              <a:t> that either amplify or </a:t>
            </a:r>
            <a:r>
              <a:rPr lang="en-US" sz="2000" b="1" strike="noStrike">
                <a:solidFill>
                  <a:srgbClr val="3333FF"/>
                </a:solidFill>
                <a:latin typeface="Arial"/>
                <a:ea typeface="ＭＳ Ｐゴシック"/>
              </a:rPr>
              <a:t>damp</a:t>
            </a:r>
            <a:r>
              <a:rPr lang="en-US" sz="2000" b="1" strike="noStrike">
                <a:solidFill>
                  <a:srgbClr val="000000"/>
                </a:solidFill>
                <a:latin typeface="Arial"/>
                <a:ea typeface="ＭＳ Ｐゴシック"/>
              </a:rPr>
              <a:t> perturbations…”</a:t>
            </a:r>
            <a:endParaRPr/>
          </a:p>
        </p:txBody>
      </p:sp>
    </p:spTree>
    <p:extLst>
      <p:ext uri="{BB962C8B-B14F-4D97-AF65-F5344CB8AC3E}">
        <p14:creationId xmlns:p14="http://schemas.microsoft.com/office/powerpoint/2010/main" val="23526403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5" name="Picture 1"/>
          <p:cNvPicPr/>
          <p:nvPr/>
        </p:nvPicPr>
        <p:blipFill>
          <a:blip r:embed="rId2"/>
          <a:stretch/>
        </p:blipFill>
        <p:spPr>
          <a:xfrm>
            <a:off x="1295280" y="609480"/>
            <a:ext cx="6057720" cy="4615920"/>
          </a:xfrm>
          <a:prstGeom prst="rect">
            <a:avLst/>
          </a:prstGeom>
          <a:ln>
            <a:noFill/>
          </a:ln>
        </p:spPr>
      </p:pic>
      <p:sp>
        <p:nvSpPr>
          <p:cNvPr id="356" name="CustomShape 1"/>
          <p:cNvSpPr/>
          <p:nvPr/>
        </p:nvSpPr>
        <p:spPr>
          <a:xfrm>
            <a:off x="5124600" y="6324480"/>
            <a:ext cx="3712320" cy="364680"/>
          </a:xfrm>
          <a:prstGeom prst="rect">
            <a:avLst/>
          </a:prstGeom>
          <a:solidFill>
            <a:srgbClr val="D9D9D9"/>
          </a:solid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strike="noStrike" spc="-1">
                <a:solidFill>
                  <a:srgbClr val="000000"/>
                </a:solidFill>
                <a:uFill>
                  <a:solidFill>
                    <a:srgbClr val="FFFFFF"/>
                  </a:solidFill>
                </a:uFill>
                <a:latin typeface="Arial"/>
                <a:ea typeface="ＭＳ Ｐゴシック"/>
              </a:rPr>
              <a:t>IPCC AR5, WG1, chapter 9, [2013]</a:t>
            </a:r>
            <a:endParaRPr/>
          </a:p>
        </p:txBody>
      </p:sp>
      <p:sp>
        <p:nvSpPr>
          <p:cNvPr id="357" name="CustomShape 2"/>
          <p:cNvSpPr/>
          <p:nvPr/>
        </p:nvSpPr>
        <p:spPr>
          <a:xfrm>
            <a:off x="228600" y="5181480"/>
            <a:ext cx="845784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strike="noStrike" spc="-1">
                <a:solidFill>
                  <a:srgbClr val="000000"/>
                </a:solidFill>
                <a:uFill>
                  <a:solidFill>
                    <a:srgbClr val="FFFFFF"/>
                  </a:solidFill>
                </a:uFill>
                <a:latin typeface="Arial"/>
                <a:ea typeface="ＭＳ Ｐゴシック"/>
              </a:rPr>
              <a:t>Strengths of individual feedbacks for CMIP3 and CMIP5 models (left and right columns of symbols) for Planck (P), water vapor (WV), clouds (C), albedo (A), lapse rate (LR), combination of water vapor and lapse rate (WV+LR), and sum of all feedbacks except Planck (ALL),</a:t>
            </a:r>
            <a:endParaRPr/>
          </a:p>
        </p:txBody>
      </p:sp>
      <p:sp>
        <p:nvSpPr>
          <p:cNvPr id="358" name="CustomShape 3"/>
          <p:cNvSpPr/>
          <p:nvPr/>
        </p:nvSpPr>
        <p:spPr>
          <a:xfrm>
            <a:off x="2424240" y="228600"/>
            <a:ext cx="438912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b="1" strike="noStrike" spc="-1">
                <a:solidFill>
                  <a:srgbClr val="FF0000"/>
                </a:solidFill>
                <a:uFill>
                  <a:solidFill>
                    <a:srgbClr val="FFFFFF"/>
                  </a:solidFill>
                </a:uFill>
                <a:latin typeface="Arial"/>
                <a:ea typeface="ＭＳ Ｐゴシック"/>
              </a:rPr>
              <a:t> Strengths of individual feedbacks </a:t>
            </a:r>
            <a:endParaRPr/>
          </a:p>
        </p:txBody>
      </p:sp>
      <p:sp>
        <p:nvSpPr>
          <p:cNvPr id="359" name="TextShape 4"/>
          <p:cNvSpPr txBox="1"/>
          <p:nvPr/>
        </p:nvSpPr>
        <p:spPr>
          <a:xfrm>
            <a:off x="2908440" y="3657600"/>
            <a:ext cx="3830760" cy="602280"/>
          </a:xfrm>
          <a:prstGeom prst="rect">
            <a:avLst/>
          </a:prstGeom>
          <a:noFill/>
          <a:ln>
            <a:noFill/>
          </a:ln>
        </p:spPr>
        <p:txBody>
          <a:bodyPr lIns="90000" tIns="45000" rIns="90000" bIns="45000"/>
          <a:lstStyle/>
          <a:p>
            <a:r>
              <a:rPr lang="en-US" sz="1800" spc="-1">
                <a:latin typeface="Arial"/>
              </a:rPr>
              <a:t>Cloud feedbacks largest uncertainty</a:t>
            </a:r>
            <a:endParaRPr/>
          </a:p>
          <a:p>
            <a:endParaRPr/>
          </a:p>
        </p:txBody>
      </p:sp>
      <p:sp>
        <p:nvSpPr>
          <p:cNvPr id="360" name="Line 5"/>
          <p:cNvSpPr/>
          <p:nvPr/>
        </p:nvSpPr>
        <p:spPr>
          <a:xfrm>
            <a:off x="5120640" y="1554480"/>
            <a:ext cx="0" cy="1188720"/>
          </a:xfrm>
          <a:prstGeom prst="line">
            <a:avLst/>
          </a:prstGeom>
          <a:ln>
            <a:solidFill>
              <a:srgbClr val="000000"/>
            </a:solidFill>
            <a:headEnd type="triangle" w="med" len="med"/>
            <a:tailEnd type="triangle" w="med" len="med"/>
          </a:ln>
        </p:spPr>
        <p:style>
          <a:lnRef idx="0">
            <a:scrgbClr r="0" g="0" b="0"/>
          </a:lnRef>
          <a:fillRef idx="0">
            <a:scrgbClr r="0" g="0" b="0"/>
          </a:fillRef>
          <a:effectRef idx="0">
            <a:scrgbClr r="0" g="0" b="0"/>
          </a:effectRef>
          <a:fontRef idx="minor"/>
        </p:style>
      </p:sp>
      <p:sp>
        <p:nvSpPr>
          <p:cNvPr id="361" name="Line 6"/>
          <p:cNvSpPr/>
          <p:nvPr/>
        </p:nvSpPr>
        <p:spPr>
          <a:xfrm>
            <a:off x="6471000" y="816120"/>
            <a:ext cx="0" cy="1012680"/>
          </a:xfrm>
          <a:prstGeom prst="line">
            <a:avLst/>
          </a:prstGeom>
          <a:ln>
            <a:solidFill>
              <a:srgbClr val="000000"/>
            </a:solidFill>
            <a:headEnd type="triangle" w="med" len="med"/>
            <a:tailEnd type="triangle" w="med" len="med"/>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TextShape 1"/>
          <p:cNvSpPr txBox="1"/>
          <p:nvPr/>
        </p:nvSpPr>
        <p:spPr>
          <a:xfrm>
            <a:off x="457200" y="273600"/>
            <a:ext cx="8229240" cy="1144800"/>
          </a:xfrm>
          <a:prstGeom prst="rect">
            <a:avLst/>
          </a:prstGeom>
          <a:noFill/>
          <a:ln>
            <a:noFill/>
          </a:ln>
        </p:spPr>
        <p:txBody>
          <a:bodyPr lIns="0" tIns="0" rIns="0" bIns="0" anchor="ctr"/>
          <a:lstStyle/>
          <a:p>
            <a:r>
              <a:rPr lang="en-US" sz="4400" spc="-1">
                <a:latin typeface="Arial"/>
              </a:rPr>
              <a:t>Cloud radiative effect</a:t>
            </a:r>
            <a:endParaRPr/>
          </a:p>
        </p:txBody>
      </p:sp>
      <p:sp>
        <p:nvSpPr>
          <p:cNvPr id="363" name="TextShape 2"/>
          <p:cNvSpPr txBox="1"/>
          <p:nvPr/>
        </p:nvSpPr>
        <p:spPr>
          <a:xfrm>
            <a:off x="457200" y="1604520"/>
            <a:ext cx="8229240" cy="3977280"/>
          </a:xfrm>
          <a:prstGeom prst="rect">
            <a:avLst/>
          </a:prstGeom>
          <a:noFill/>
          <a:ln>
            <a:noFill/>
          </a:ln>
        </p:spPr>
        <p:txBody>
          <a:bodyPr lIns="0" tIns="0" rIns="0" bIns="0"/>
          <a:lstStyle/>
          <a:p>
            <a:pPr marL="432000" indent="-324000">
              <a:buClr>
                <a:srgbClr val="FFFFFF"/>
              </a:buClr>
              <a:buSzPct val="45000"/>
              <a:buFont typeface="StarSymbol"/>
              <a:buChar char=""/>
            </a:pPr>
            <a:r>
              <a:rPr lang="en-US" sz="3200" spc="-1">
                <a:latin typeface="Arial"/>
              </a:rPr>
              <a:t>Present-day estimate of cloud radiative effect: </a:t>
            </a:r>
            <a:endParaRPr/>
          </a:p>
          <a:p>
            <a:pPr marL="864000" lvl="1" indent="-324000">
              <a:buClr>
                <a:srgbClr val="FFFFFF"/>
              </a:buClr>
              <a:buSzPct val="75000"/>
              <a:buFont typeface="StarSymbol"/>
              <a:buChar char=""/>
            </a:pPr>
            <a:r>
              <a:rPr lang="en-US" sz="2400" spc="-1">
                <a:latin typeface="Arial"/>
              </a:rPr>
              <a:t>Satellite observations of the TOA radiative fluxes</a:t>
            </a:r>
            <a:endParaRPr/>
          </a:p>
          <a:p>
            <a:pPr marL="864000" lvl="1" indent="-324000">
              <a:buClr>
                <a:srgbClr val="FFFFFF"/>
              </a:buClr>
              <a:buSzPct val="75000"/>
              <a:buFont typeface="StarSymbol"/>
              <a:buChar char=""/>
            </a:pPr>
            <a:r>
              <a:rPr lang="en-US" sz="2400" spc="-1">
                <a:latin typeface="Arial"/>
              </a:rPr>
              <a:t>(clear sky vs cloudy sky)</a:t>
            </a:r>
            <a:endParaRPr/>
          </a:p>
          <a:p>
            <a:pPr marL="864000" lvl="1" indent="-324000">
              <a:buClr>
                <a:srgbClr val="FFFFFF"/>
              </a:buClr>
              <a:buSzPct val="75000"/>
              <a:buFont typeface="StarSymbol"/>
              <a:buChar char=""/>
            </a:pPr>
            <a:r>
              <a:rPr lang="en-US" sz="2400" spc="-1">
                <a:latin typeface="Arial"/>
              </a:rPr>
              <a:t>Shortwave: enhance the reflected outgoing SW radiation (</a:t>
            </a:r>
            <a:r>
              <a:rPr lang="en-US" sz="2400" spc="-1">
                <a:solidFill>
                  <a:srgbClr val="3333FF"/>
                </a:solidFill>
                <a:latin typeface="Arial"/>
              </a:rPr>
              <a:t>-50W/m^2</a:t>
            </a:r>
            <a:r>
              <a:rPr lang="en-US" sz="2400" spc="-1">
                <a:latin typeface="Arial"/>
              </a:rPr>
              <a:t>) (loss for surface)</a:t>
            </a:r>
            <a:endParaRPr/>
          </a:p>
          <a:p>
            <a:pPr marL="864000" lvl="1" indent="-324000">
              <a:buClr>
                <a:srgbClr val="FFFFFF"/>
              </a:buClr>
              <a:buSzPct val="75000"/>
              <a:buFont typeface="StarSymbol"/>
              <a:buChar char=""/>
            </a:pPr>
            <a:r>
              <a:rPr lang="en-US" sz="2400" spc="-1">
                <a:latin typeface="Arial"/>
              </a:rPr>
              <a:t>Longwave: ~ </a:t>
            </a:r>
            <a:r>
              <a:rPr lang="en-US" sz="2400" spc="-1">
                <a:solidFill>
                  <a:srgbClr val="FF3333"/>
                </a:solidFill>
                <a:latin typeface="Arial"/>
              </a:rPr>
              <a:t>+20-30W/m^2</a:t>
            </a:r>
            <a:r>
              <a:rPr lang="en-US" sz="2400" spc="-1">
                <a:latin typeface="Arial"/>
              </a:rPr>
              <a:t> (gain for the surface)</a:t>
            </a:r>
            <a:endParaRPr/>
          </a:p>
          <a:p>
            <a:pPr marL="864000" lvl="1" indent="-324000">
              <a:buClr>
                <a:srgbClr val="FFFFFF"/>
              </a:buClr>
              <a:buSzPct val="75000"/>
              <a:buFont typeface="StarSymbol"/>
              <a:buChar char=""/>
            </a:pPr>
            <a:r>
              <a:rPr lang="en-US" sz="2400" spc="-1">
                <a:latin typeface="Arial"/>
              </a:rPr>
              <a:t>Net cloud radiative forcing: </a:t>
            </a:r>
            <a:r>
              <a:rPr lang="en-US" sz="2400" spc="-1">
                <a:solidFill>
                  <a:srgbClr val="0000FF"/>
                </a:solidFill>
                <a:latin typeface="Arial"/>
              </a:rPr>
              <a:t>cooling effect </a:t>
            </a:r>
            <a:endParaRPr/>
          </a:p>
        </p:txBody>
      </p:sp>
      <p:sp>
        <p:nvSpPr>
          <p:cNvPr id="364" name="TextShape 3"/>
          <p:cNvSpPr txBox="1"/>
          <p:nvPr/>
        </p:nvSpPr>
        <p:spPr>
          <a:xfrm>
            <a:off x="548640" y="5760720"/>
            <a:ext cx="5267880" cy="346320"/>
          </a:xfrm>
          <a:prstGeom prst="rect">
            <a:avLst/>
          </a:prstGeom>
          <a:noFill/>
          <a:ln>
            <a:noFill/>
          </a:ln>
        </p:spPr>
        <p:txBody>
          <a:bodyPr lIns="90000" tIns="45000" rIns="90000" bIns="45000"/>
          <a:lstStyle/>
          <a:p>
            <a:r>
              <a:rPr lang="en-US" sz="1800" spc="-1">
                <a:latin typeface="Arial"/>
              </a:rPr>
              <a:t>Note: Numbers from IPCC AR5 WG1 Ch. 7.2.1.2)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TextShape 1"/>
          <p:cNvSpPr txBox="1"/>
          <p:nvPr/>
        </p:nvSpPr>
        <p:spPr>
          <a:xfrm>
            <a:off x="457200" y="273600"/>
            <a:ext cx="8229240" cy="1144800"/>
          </a:xfrm>
          <a:prstGeom prst="rect">
            <a:avLst/>
          </a:prstGeom>
          <a:noFill/>
          <a:ln>
            <a:noFill/>
          </a:ln>
        </p:spPr>
        <p:txBody>
          <a:bodyPr lIns="0" tIns="0" rIns="0" bIns="0" anchor="ctr"/>
          <a:lstStyle/>
          <a:p>
            <a:pPr algn="ctr"/>
            <a:r>
              <a:rPr lang="en-US" sz="3200" spc="-1">
                <a:latin typeface="Arial"/>
              </a:rPr>
              <a:t>Two important radiative forcing effects from clouds:</a:t>
            </a:r>
            <a:endParaRPr/>
          </a:p>
        </p:txBody>
      </p:sp>
      <p:sp>
        <p:nvSpPr>
          <p:cNvPr id="369" name="TextShape 2"/>
          <p:cNvSpPr txBox="1"/>
          <p:nvPr/>
        </p:nvSpPr>
        <p:spPr>
          <a:xfrm>
            <a:off x="457200" y="1604520"/>
            <a:ext cx="4015800" cy="3977280"/>
          </a:xfrm>
          <a:prstGeom prst="rect">
            <a:avLst/>
          </a:prstGeom>
          <a:noFill/>
          <a:ln>
            <a:noFill/>
          </a:ln>
        </p:spPr>
        <p:txBody>
          <a:bodyPr lIns="0" tIns="0" rIns="0" bIns="0"/>
          <a:lstStyle/>
          <a:p>
            <a:endParaRPr/>
          </a:p>
        </p:txBody>
      </p:sp>
      <p:sp>
        <p:nvSpPr>
          <p:cNvPr id="370" name="TextShape 3"/>
          <p:cNvSpPr txBox="1"/>
          <p:nvPr/>
        </p:nvSpPr>
        <p:spPr>
          <a:xfrm>
            <a:off x="4674240" y="1604520"/>
            <a:ext cx="4015800" cy="3977280"/>
          </a:xfrm>
          <a:prstGeom prst="rect">
            <a:avLst/>
          </a:prstGeom>
          <a:noFill/>
          <a:ln>
            <a:noFill/>
          </a:ln>
        </p:spPr>
        <p:txBody>
          <a:bodyPr lIns="0" tIns="0" rIns="0" bIns="0"/>
          <a:lstStyle/>
          <a:p>
            <a:endParaRPr/>
          </a:p>
        </p:txBody>
      </p:sp>
      <p:pic>
        <p:nvPicPr>
          <p:cNvPr id="371" name="Picture 370"/>
          <p:cNvPicPr/>
          <p:nvPr/>
        </p:nvPicPr>
        <p:blipFill>
          <a:blip r:embed="rId2"/>
          <a:stretch/>
        </p:blipFill>
        <p:spPr>
          <a:xfrm>
            <a:off x="482400" y="1467360"/>
            <a:ext cx="8201520" cy="50198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TextShape 1"/>
          <p:cNvSpPr txBox="1"/>
          <p:nvPr/>
        </p:nvSpPr>
        <p:spPr>
          <a:xfrm>
            <a:off x="457200" y="273600"/>
            <a:ext cx="8229240" cy="1144800"/>
          </a:xfrm>
          <a:prstGeom prst="rect">
            <a:avLst/>
          </a:prstGeom>
          <a:noFill/>
          <a:ln>
            <a:noFill/>
          </a:ln>
        </p:spPr>
        <p:txBody>
          <a:bodyPr lIns="0" tIns="0" rIns="0" bIns="0" anchor="ctr"/>
          <a:lstStyle/>
          <a:p>
            <a:pPr algn="ctr"/>
            <a:r>
              <a:rPr lang="en-US" sz="3200" spc="-1">
                <a:latin typeface="Arial"/>
              </a:rPr>
              <a:t>Two important radiative forcing effects from clouds:</a:t>
            </a:r>
            <a:endParaRPr/>
          </a:p>
        </p:txBody>
      </p:sp>
      <p:sp>
        <p:nvSpPr>
          <p:cNvPr id="369" name="TextShape 2"/>
          <p:cNvSpPr txBox="1"/>
          <p:nvPr/>
        </p:nvSpPr>
        <p:spPr>
          <a:xfrm>
            <a:off x="457200" y="1604520"/>
            <a:ext cx="4015800" cy="3977280"/>
          </a:xfrm>
          <a:prstGeom prst="rect">
            <a:avLst/>
          </a:prstGeom>
          <a:noFill/>
          <a:ln>
            <a:noFill/>
          </a:ln>
        </p:spPr>
        <p:txBody>
          <a:bodyPr lIns="0" tIns="0" rIns="0" bIns="0"/>
          <a:lstStyle/>
          <a:p>
            <a:endParaRPr/>
          </a:p>
        </p:txBody>
      </p:sp>
      <p:sp>
        <p:nvSpPr>
          <p:cNvPr id="370" name="TextShape 3"/>
          <p:cNvSpPr txBox="1"/>
          <p:nvPr/>
        </p:nvSpPr>
        <p:spPr>
          <a:xfrm>
            <a:off x="4674240" y="1604520"/>
            <a:ext cx="4015800" cy="3977280"/>
          </a:xfrm>
          <a:prstGeom prst="rect">
            <a:avLst/>
          </a:prstGeom>
          <a:noFill/>
          <a:ln>
            <a:noFill/>
          </a:ln>
        </p:spPr>
        <p:txBody>
          <a:bodyPr lIns="0" tIns="0" rIns="0" bIns="0"/>
          <a:lstStyle/>
          <a:p>
            <a:endParaRPr/>
          </a:p>
        </p:txBody>
      </p:sp>
      <p:sp>
        <p:nvSpPr>
          <p:cNvPr id="372" name="TextShape 4"/>
          <p:cNvSpPr txBox="1"/>
          <p:nvPr/>
        </p:nvSpPr>
        <p:spPr>
          <a:xfrm>
            <a:off x="469440" y="6240240"/>
            <a:ext cx="8065998" cy="602280"/>
          </a:xfrm>
          <a:prstGeom prst="rect">
            <a:avLst/>
          </a:prstGeom>
          <a:noFill/>
          <a:ln>
            <a:noFill/>
          </a:ln>
        </p:spPr>
        <p:txBody>
          <a:bodyPr lIns="90000" tIns="45000" rIns="90000" bIns="45000"/>
          <a:lstStyle/>
          <a:p>
            <a:r>
              <a:rPr lang="en-US" sz="1800" spc="-1" dirty="0">
                <a:latin typeface="Arial"/>
              </a:rPr>
              <a:t>Note: </a:t>
            </a:r>
            <a:r>
              <a:rPr lang="en-US" spc="-1" dirty="0">
                <a:latin typeface="Arial"/>
              </a:rPr>
              <a:t>C</a:t>
            </a:r>
            <a:r>
              <a:rPr lang="en-US" sz="1800" spc="-1" dirty="0" smtClean="0">
                <a:latin typeface="Arial"/>
              </a:rPr>
              <a:t>loud feedbacks are activated when the cloud fraction changes, or if the fractions of could types changes,</a:t>
            </a:r>
            <a:endParaRPr dirty="0"/>
          </a:p>
          <a:p>
            <a:r>
              <a:rPr lang="en-US" sz="1800" spc="-1" dirty="0">
                <a:latin typeface="Arial"/>
              </a:rPr>
              <a:t> </a:t>
            </a:r>
            <a:endParaRPr dirty="0"/>
          </a:p>
        </p:txBody>
      </p:sp>
      <p:pic>
        <p:nvPicPr>
          <p:cNvPr id="2" name="Picture 1"/>
          <p:cNvPicPr>
            <a:picLocks noChangeAspect="1"/>
          </p:cNvPicPr>
          <p:nvPr/>
        </p:nvPicPr>
        <p:blipFill>
          <a:blip r:embed="rId3"/>
          <a:stretch>
            <a:fillRect/>
          </a:stretch>
        </p:blipFill>
        <p:spPr>
          <a:xfrm>
            <a:off x="410562" y="1938539"/>
            <a:ext cx="8124876" cy="3781561"/>
          </a:xfrm>
          <a:prstGeom prst="rect">
            <a:avLst/>
          </a:prstGeom>
        </p:spPr>
      </p:pic>
    </p:spTree>
    <p:extLst>
      <p:ext uri="{BB962C8B-B14F-4D97-AF65-F5344CB8AC3E}">
        <p14:creationId xmlns:p14="http://schemas.microsoft.com/office/powerpoint/2010/main" val="402334900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TextShape 1"/>
          <p:cNvSpPr txBox="1"/>
          <p:nvPr/>
        </p:nvSpPr>
        <p:spPr>
          <a:xfrm>
            <a:off x="457200" y="273600"/>
            <a:ext cx="8229240" cy="1144800"/>
          </a:xfrm>
          <a:prstGeom prst="rect">
            <a:avLst/>
          </a:prstGeom>
          <a:noFill/>
          <a:ln>
            <a:noFill/>
          </a:ln>
        </p:spPr>
        <p:txBody>
          <a:bodyPr lIns="0" tIns="0" rIns="0" bIns="0" anchor="ctr"/>
          <a:lstStyle/>
          <a:p>
            <a:pPr algn="ctr"/>
            <a:r>
              <a:rPr lang="en-US" sz="3200" spc="-1">
                <a:latin typeface="Arial"/>
              </a:rPr>
              <a:t>Two important radiative forcing effects from clouds:</a:t>
            </a:r>
            <a:endParaRPr/>
          </a:p>
        </p:txBody>
      </p:sp>
      <p:sp>
        <p:nvSpPr>
          <p:cNvPr id="369" name="TextShape 2"/>
          <p:cNvSpPr txBox="1"/>
          <p:nvPr/>
        </p:nvSpPr>
        <p:spPr>
          <a:xfrm>
            <a:off x="457200" y="1604520"/>
            <a:ext cx="4015800" cy="3977280"/>
          </a:xfrm>
          <a:prstGeom prst="rect">
            <a:avLst/>
          </a:prstGeom>
          <a:noFill/>
          <a:ln>
            <a:noFill/>
          </a:ln>
        </p:spPr>
        <p:txBody>
          <a:bodyPr lIns="0" tIns="0" rIns="0" bIns="0"/>
          <a:lstStyle/>
          <a:p>
            <a:endParaRPr/>
          </a:p>
        </p:txBody>
      </p:sp>
      <p:sp>
        <p:nvSpPr>
          <p:cNvPr id="370" name="TextShape 3"/>
          <p:cNvSpPr txBox="1"/>
          <p:nvPr/>
        </p:nvSpPr>
        <p:spPr>
          <a:xfrm>
            <a:off x="4674240" y="1604520"/>
            <a:ext cx="4015800" cy="3977280"/>
          </a:xfrm>
          <a:prstGeom prst="rect">
            <a:avLst/>
          </a:prstGeom>
          <a:noFill/>
          <a:ln>
            <a:noFill/>
          </a:ln>
        </p:spPr>
        <p:txBody>
          <a:bodyPr lIns="0" tIns="0" rIns="0" bIns="0"/>
          <a:lstStyle/>
          <a:p>
            <a:endParaRPr/>
          </a:p>
        </p:txBody>
      </p:sp>
      <p:sp>
        <p:nvSpPr>
          <p:cNvPr id="372" name="TextShape 4"/>
          <p:cNvSpPr txBox="1"/>
          <p:nvPr/>
        </p:nvSpPr>
        <p:spPr>
          <a:xfrm>
            <a:off x="469439" y="5943125"/>
            <a:ext cx="8065998" cy="602280"/>
          </a:xfrm>
          <a:prstGeom prst="rect">
            <a:avLst/>
          </a:prstGeom>
          <a:noFill/>
          <a:ln>
            <a:noFill/>
          </a:ln>
        </p:spPr>
        <p:txBody>
          <a:bodyPr lIns="90000" tIns="45000" rIns="90000" bIns="45000"/>
          <a:lstStyle/>
          <a:p>
            <a:r>
              <a:rPr lang="en-US" sz="1800" spc="-1" dirty="0">
                <a:latin typeface="Arial"/>
              </a:rPr>
              <a:t>Note</a:t>
            </a:r>
            <a:r>
              <a:rPr lang="en-US" sz="1800" spc="-1" dirty="0" smtClean="0">
                <a:latin typeface="Arial"/>
              </a:rPr>
              <a:t>: Changes in the cloud properties can lead to feedbacks: if convective clouds reach higher into the atmosphere a radiative forcing can result and form a feedback.</a:t>
            </a:r>
            <a:endParaRPr dirty="0"/>
          </a:p>
        </p:txBody>
      </p:sp>
      <p:pic>
        <p:nvPicPr>
          <p:cNvPr id="3" name="Picture 2"/>
          <p:cNvPicPr>
            <a:picLocks noChangeAspect="1"/>
          </p:cNvPicPr>
          <p:nvPr/>
        </p:nvPicPr>
        <p:blipFill>
          <a:blip r:embed="rId3"/>
          <a:stretch>
            <a:fillRect/>
          </a:stretch>
        </p:blipFill>
        <p:spPr>
          <a:xfrm>
            <a:off x="1854865" y="2076840"/>
            <a:ext cx="5295147" cy="3367238"/>
          </a:xfrm>
          <a:prstGeom prst="rect">
            <a:avLst/>
          </a:prstGeom>
        </p:spPr>
      </p:pic>
    </p:spTree>
    <p:extLst>
      <p:ext uri="{BB962C8B-B14F-4D97-AF65-F5344CB8AC3E}">
        <p14:creationId xmlns:p14="http://schemas.microsoft.com/office/powerpoint/2010/main" val="381116367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TextShape 1"/>
          <p:cNvSpPr txBox="1"/>
          <p:nvPr/>
        </p:nvSpPr>
        <p:spPr>
          <a:xfrm>
            <a:off x="457200" y="273600"/>
            <a:ext cx="8229240" cy="1144800"/>
          </a:xfrm>
          <a:prstGeom prst="rect">
            <a:avLst/>
          </a:prstGeom>
          <a:noFill/>
          <a:ln>
            <a:noFill/>
          </a:ln>
        </p:spPr>
        <p:txBody>
          <a:bodyPr lIns="0" tIns="0" rIns="0" bIns="0" anchor="ctr"/>
          <a:lstStyle/>
          <a:p>
            <a:r>
              <a:rPr lang="en-US" sz="4400" spc="-1">
                <a:latin typeface="Arial"/>
              </a:rPr>
              <a:t>Cloud feedbacks</a:t>
            </a:r>
            <a:endParaRPr/>
          </a:p>
        </p:txBody>
      </p:sp>
      <p:pic>
        <p:nvPicPr>
          <p:cNvPr id="374" name="Picture 2"/>
          <p:cNvPicPr/>
          <p:nvPr/>
        </p:nvPicPr>
        <p:blipFill>
          <a:blip r:embed="rId2"/>
          <a:stretch/>
        </p:blipFill>
        <p:spPr>
          <a:xfrm>
            <a:off x="580320" y="1554480"/>
            <a:ext cx="8015040" cy="42062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TextShape 1"/>
          <p:cNvSpPr txBox="1"/>
          <p:nvPr/>
        </p:nvSpPr>
        <p:spPr>
          <a:xfrm>
            <a:off x="457200" y="273600"/>
            <a:ext cx="8229240" cy="1144800"/>
          </a:xfrm>
          <a:prstGeom prst="rect">
            <a:avLst/>
          </a:prstGeom>
          <a:noFill/>
          <a:ln>
            <a:noFill/>
          </a:ln>
        </p:spPr>
        <p:txBody>
          <a:bodyPr lIns="0" tIns="0" rIns="0" bIns="0" anchor="ctr"/>
          <a:lstStyle/>
          <a:p>
            <a:r>
              <a:rPr lang="en-US" sz="4400" spc="-1">
                <a:latin typeface="Arial"/>
              </a:rPr>
              <a:t>Aerosol radiative forcing</a:t>
            </a:r>
            <a:endParaRPr/>
          </a:p>
        </p:txBody>
      </p:sp>
      <p:pic>
        <p:nvPicPr>
          <p:cNvPr id="376" name="Picture 375"/>
          <p:cNvPicPr/>
          <p:nvPr/>
        </p:nvPicPr>
        <p:blipFill>
          <a:blip r:embed="rId2"/>
          <a:stretch/>
        </p:blipFill>
        <p:spPr>
          <a:xfrm>
            <a:off x="448560" y="1992600"/>
            <a:ext cx="8324640" cy="38764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TextShape 1"/>
          <p:cNvSpPr txBox="1"/>
          <p:nvPr/>
        </p:nvSpPr>
        <p:spPr>
          <a:xfrm>
            <a:off x="457200" y="273600"/>
            <a:ext cx="8229240" cy="1144800"/>
          </a:xfrm>
          <a:prstGeom prst="rect">
            <a:avLst/>
          </a:prstGeom>
          <a:noFill/>
          <a:ln>
            <a:noFill/>
          </a:ln>
        </p:spPr>
        <p:txBody>
          <a:bodyPr lIns="0" tIns="0" rIns="0" bIns="0" anchor="ctr"/>
          <a:lstStyle/>
          <a:p>
            <a:r>
              <a:rPr lang="en-US" sz="3200" spc="-1">
                <a:latin typeface="Arial"/>
              </a:rPr>
              <a:t>Radiative forcing associated with aerosols </a:t>
            </a:r>
            <a:endParaRPr/>
          </a:p>
        </p:txBody>
      </p:sp>
      <p:pic>
        <p:nvPicPr>
          <p:cNvPr id="378" name="Picture 377"/>
          <p:cNvPicPr/>
          <p:nvPr/>
        </p:nvPicPr>
        <p:blipFill>
          <a:blip r:embed="rId2"/>
          <a:stretch/>
        </p:blipFill>
        <p:spPr>
          <a:xfrm>
            <a:off x="271080" y="1645920"/>
            <a:ext cx="4575240" cy="4061160"/>
          </a:xfrm>
          <a:prstGeom prst="rect">
            <a:avLst/>
          </a:prstGeom>
          <a:ln>
            <a:noFill/>
          </a:ln>
        </p:spPr>
      </p:pic>
      <p:sp>
        <p:nvSpPr>
          <p:cNvPr id="379" name="TextShape 2"/>
          <p:cNvSpPr txBox="1"/>
          <p:nvPr/>
        </p:nvSpPr>
        <p:spPr>
          <a:xfrm>
            <a:off x="4674240" y="1604520"/>
            <a:ext cx="4015800" cy="3977280"/>
          </a:xfrm>
          <a:prstGeom prst="rect">
            <a:avLst/>
          </a:prstGeom>
          <a:noFill/>
          <a:ln>
            <a:noFill/>
          </a:ln>
        </p:spPr>
        <p:txBody>
          <a:bodyPr lIns="0" tIns="0" rIns="0" bIns="0"/>
          <a:lstStyle/>
          <a:p>
            <a:pPr marL="432000" indent="-324000">
              <a:buClr>
                <a:srgbClr val="FFFFFF"/>
              </a:buClr>
              <a:buSzPct val="45000"/>
              <a:buFont typeface="StarSymbol"/>
              <a:buChar char=""/>
            </a:pPr>
            <a:r>
              <a:rPr lang="en-US" sz="2400" spc="-1">
                <a:latin typeface="Arial"/>
              </a:rPr>
              <a:t>Aerosols: solid or liquid partices of natural and anthropogenic origin</a:t>
            </a:r>
            <a:endParaRPr/>
          </a:p>
          <a:p>
            <a:pPr marL="432000" indent="-324000">
              <a:buClr>
                <a:srgbClr val="FFFFFF"/>
              </a:buClr>
              <a:buSzPct val="45000"/>
              <a:buFont typeface="StarSymbol"/>
              <a:buChar char=""/>
            </a:pPr>
            <a:r>
              <a:rPr lang="en-US" sz="2400" spc="-1">
                <a:latin typeface="Arial"/>
              </a:rPr>
              <a:t>Typical lifetime days to a few weeks (troposphere)</a:t>
            </a:r>
            <a:endParaRPr/>
          </a:p>
          <a:p>
            <a:pPr marL="432000" indent="-324000">
              <a:buClr>
                <a:srgbClr val="FFFFFF"/>
              </a:buClr>
              <a:buSzPct val="45000"/>
              <a:buFont typeface="StarSymbol"/>
              <a:buChar char=""/>
            </a:pPr>
            <a:r>
              <a:rPr lang="en-US" sz="2400" spc="-1">
                <a:latin typeface="Arial"/>
              </a:rPr>
              <a:t>Lifetime is up to a year or more in stratosphere</a:t>
            </a:r>
            <a:endParaRPr/>
          </a:p>
        </p:txBody>
      </p:sp>
      <p:sp>
        <p:nvSpPr>
          <p:cNvPr id="380" name="TextShape 3"/>
          <p:cNvSpPr txBox="1"/>
          <p:nvPr/>
        </p:nvSpPr>
        <p:spPr>
          <a:xfrm>
            <a:off x="130320" y="5780160"/>
            <a:ext cx="9047520" cy="602280"/>
          </a:xfrm>
          <a:prstGeom prst="rect">
            <a:avLst/>
          </a:prstGeom>
          <a:noFill/>
          <a:ln>
            <a:noFill/>
          </a:ln>
        </p:spPr>
        <p:txBody>
          <a:bodyPr lIns="90000" tIns="45000" rIns="90000" bIns="45000"/>
          <a:lstStyle/>
          <a:p>
            <a:r>
              <a:rPr lang="en-US" sz="1800" spc="-1">
                <a:latin typeface="Arial"/>
              </a:rPr>
              <a:t>The larger the concentration of aerosols the 'more effective their absorption, </a:t>
            </a:r>
            <a:endParaRPr/>
          </a:p>
          <a:p>
            <a:r>
              <a:rPr lang="en-US" sz="1800" spc="-1">
                <a:latin typeface="Arial"/>
              </a:rPr>
              <a:t>and scattering of radiation (expressed here as a remote-sensing quantity 'optical depth')</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TextShape 1"/>
          <p:cNvSpPr txBox="1"/>
          <p:nvPr/>
        </p:nvSpPr>
        <p:spPr>
          <a:xfrm>
            <a:off x="457200" y="273600"/>
            <a:ext cx="8229240" cy="1144800"/>
          </a:xfrm>
          <a:prstGeom prst="rect">
            <a:avLst/>
          </a:prstGeom>
          <a:noFill/>
          <a:ln>
            <a:noFill/>
          </a:ln>
        </p:spPr>
        <p:txBody>
          <a:bodyPr lIns="0" tIns="0" rIns="0" bIns="0" anchor="ctr"/>
          <a:lstStyle/>
          <a:p>
            <a:endParaRPr/>
          </a:p>
        </p:txBody>
      </p:sp>
      <p:pic>
        <p:nvPicPr>
          <p:cNvPr id="382" name="Picture 381"/>
          <p:cNvPicPr/>
          <p:nvPr/>
        </p:nvPicPr>
        <p:blipFill>
          <a:blip r:embed="rId2"/>
          <a:stretch/>
        </p:blipFill>
        <p:spPr>
          <a:xfrm>
            <a:off x="457200" y="308880"/>
            <a:ext cx="7600680" cy="60004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3" name="Picture 382"/>
          <p:cNvPicPr/>
          <p:nvPr/>
        </p:nvPicPr>
        <p:blipFill>
          <a:blip r:embed="rId2"/>
          <a:stretch/>
        </p:blipFill>
        <p:spPr>
          <a:xfrm>
            <a:off x="457200" y="2103120"/>
            <a:ext cx="5714640" cy="3809520"/>
          </a:xfrm>
          <a:prstGeom prst="rect">
            <a:avLst/>
          </a:prstGeom>
          <a:ln>
            <a:noFill/>
          </a:ln>
        </p:spPr>
      </p:pic>
      <p:sp>
        <p:nvSpPr>
          <p:cNvPr id="384" name="TextShape 1"/>
          <p:cNvSpPr txBox="1"/>
          <p:nvPr/>
        </p:nvSpPr>
        <p:spPr>
          <a:xfrm>
            <a:off x="457200" y="251280"/>
            <a:ext cx="8229240" cy="1189440"/>
          </a:xfrm>
          <a:prstGeom prst="rect">
            <a:avLst/>
          </a:prstGeom>
          <a:noFill/>
          <a:ln>
            <a:noFill/>
          </a:ln>
        </p:spPr>
        <p:txBody>
          <a:bodyPr lIns="0" tIns="0" rIns="0" bIns="0" anchor="ctr"/>
          <a:lstStyle/>
          <a:p>
            <a:r>
              <a:rPr lang="en-US" sz="2800" spc="-1">
                <a:latin typeface="Arial"/>
              </a:rPr>
              <a:t>Aerosol particles can change 
the cloud microphysical
properties </a:t>
            </a:r>
            <a:endParaRPr/>
          </a:p>
        </p:txBody>
      </p:sp>
      <p:sp>
        <p:nvSpPr>
          <p:cNvPr id="385" name="TextShape 2"/>
          <p:cNvSpPr txBox="1"/>
          <p:nvPr/>
        </p:nvSpPr>
        <p:spPr>
          <a:xfrm>
            <a:off x="4674240" y="1604520"/>
            <a:ext cx="4015800" cy="3977280"/>
          </a:xfrm>
          <a:prstGeom prst="rect">
            <a:avLst/>
          </a:prstGeom>
          <a:noFill/>
          <a:ln>
            <a:noFill/>
          </a:ln>
        </p:spPr>
        <p:txBody>
          <a:bodyPr lIns="0" tIns="0" rIns="0" bIns="0"/>
          <a:lstStyle/>
          <a:p>
            <a:endParaRPr/>
          </a:p>
        </p:txBody>
      </p:sp>
      <p:pic>
        <p:nvPicPr>
          <p:cNvPr id="386" name="Picture 385"/>
          <p:cNvPicPr/>
          <p:nvPr/>
        </p:nvPicPr>
        <p:blipFill>
          <a:blip r:embed="rId3"/>
          <a:stretch/>
        </p:blipFill>
        <p:spPr>
          <a:xfrm>
            <a:off x="5303520" y="280800"/>
            <a:ext cx="3382920" cy="56628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 y="273600"/>
            <a:ext cx="8499513" cy="1144800"/>
          </a:xfrm>
        </p:spPr>
        <p:txBody>
          <a:bodyPr/>
          <a:lstStyle/>
          <a:p>
            <a:r>
              <a:rPr lang="en-US" dirty="0" smtClean="0"/>
              <a:t/>
            </a:r>
            <a:br>
              <a:rPr lang="en-US" dirty="0" smtClean="0"/>
            </a:br>
            <a:r>
              <a:rPr lang="en-US" sz="2800" dirty="0" smtClean="0"/>
              <a:t>Feedback loops (examples from biology examples)</a:t>
            </a:r>
            <a:endParaRPr lang="en-US" sz="2800" dirty="0"/>
          </a:p>
        </p:txBody>
      </p:sp>
      <p:sp>
        <p:nvSpPr>
          <p:cNvPr id="3" name="Subtitle 2"/>
          <p:cNvSpPr>
            <a:spLocks noGrp="1"/>
          </p:cNvSpPr>
          <p:nvPr>
            <p:ph type="subTitle" idx="4294967295"/>
          </p:nvPr>
        </p:nvSpPr>
        <p:spPr>
          <a:xfrm>
            <a:off x="1053486" y="5640159"/>
            <a:ext cx="7306937" cy="639456"/>
          </a:xfrm>
          <a:prstGeom prst="rect">
            <a:avLst/>
          </a:prstGeom>
        </p:spPr>
        <p:txBody>
          <a:bodyPr/>
          <a:lstStyle/>
          <a:p>
            <a:pPr marL="0" indent="0">
              <a:buNone/>
            </a:pPr>
            <a:r>
              <a:rPr lang="en-US" sz="2400" dirty="0" smtClean="0">
                <a:hlinkClick r:id="rId2"/>
              </a:rPr>
              <a:t>https://www.youtube.com/watch?v=_QbD92p_EVs</a:t>
            </a:r>
            <a:endParaRPr lang="en-US" sz="2400" dirty="0"/>
          </a:p>
        </p:txBody>
      </p:sp>
      <p:pic>
        <p:nvPicPr>
          <p:cNvPr id="4" name="Picture 3">
            <a:hlinkClick r:id="rId2"/>
          </p:cNvPr>
          <p:cNvPicPr>
            <a:picLocks noChangeAspect="1"/>
          </p:cNvPicPr>
          <p:nvPr/>
        </p:nvPicPr>
        <p:blipFill>
          <a:blip r:embed="rId3"/>
          <a:stretch>
            <a:fillRect/>
          </a:stretch>
        </p:blipFill>
        <p:spPr>
          <a:xfrm>
            <a:off x="1867051" y="1520326"/>
            <a:ext cx="5106930" cy="3514955"/>
          </a:xfrm>
          <a:prstGeom prst="rect">
            <a:avLst/>
          </a:prstGeom>
        </p:spPr>
      </p:pic>
    </p:spTree>
    <p:extLst>
      <p:ext uri="{BB962C8B-B14F-4D97-AF65-F5344CB8AC3E}">
        <p14:creationId xmlns:p14="http://schemas.microsoft.com/office/powerpoint/2010/main" val="21181197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TextShape 1"/>
          <p:cNvSpPr txBox="1"/>
          <p:nvPr/>
        </p:nvSpPr>
        <p:spPr>
          <a:xfrm>
            <a:off x="457200" y="273600"/>
            <a:ext cx="8229240" cy="1144800"/>
          </a:xfrm>
          <a:prstGeom prst="rect">
            <a:avLst/>
          </a:prstGeom>
          <a:noFill/>
          <a:ln>
            <a:noFill/>
          </a:ln>
        </p:spPr>
        <p:txBody>
          <a:bodyPr lIns="0" tIns="0" rIns="0" bIns="0" anchor="ctr"/>
          <a:lstStyle/>
          <a:p>
            <a:r>
              <a:rPr lang="en-US" sz="2800" spc="-1">
                <a:latin typeface="Arial"/>
              </a:rPr>
              <a:t>Radiative effect of aerosols is one of the most complex problems in radiative forcing </a:t>
            </a:r>
            <a:endParaRPr/>
          </a:p>
        </p:txBody>
      </p:sp>
      <p:sp>
        <p:nvSpPr>
          <p:cNvPr id="388" name="TextShape 2"/>
          <p:cNvSpPr txBox="1"/>
          <p:nvPr/>
        </p:nvSpPr>
        <p:spPr>
          <a:xfrm>
            <a:off x="373319" y="1692000"/>
            <a:ext cx="7836825" cy="397728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a:lstStyle/>
          <a:p>
            <a:pPr marL="432000" indent="-324000">
              <a:buClr>
                <a:srgbClr val="FFFFFF"/>
              </a:buClr>
              <a:buSzPct val="45000"/>
              <a:buFont typeface="StarSymbol"/>
              <a:buChar char=""/>
            </a:pPr>
            <a:r>
              <a:rPr lang="en-US" sz="2400" spc="-1" dirty="0">
                <a:latin typeface="Arial"/>
              </a:rPr>
              <a:t>Black carbon </a:t>
            </a:r>
            <a:r>
              <a:rPr lang="en-US" sz="2400" spc="-1" dirty="0" smtClean="0">
                <a:latin typeface="Arial"/>
              </a:rPr>
              <a:t>aerosols are </a:t>
            </a:r>
            <a:r>
              <a:rPr lang="en-US" sz="2400" spc="-1" dirty="0">
                <a:latin typeface="Arial"/>
              </a:rPr>
              <a:t>estimated to have a net warming </a:t>
            </a:r>
            <a:r>
              <a:rPr lang="en-US" sz="2400" spc="-1" dirty="0" smtClean="0">
                <a:latin typeface="Arial"/>
              </a:rPr>
              <a:t>effect.</a:t>
            </a:r>
            <a:endParaRPr sz="2400" dirty="0"/>
          </a:p>
          <a:p>
            <a:pPr marL="432000" indent="-324000">
              <a:buClr>
                <a:srgbClr val="FFFFFF"/>
              </a:buClr>
              <a:buSzPct val="45000"/>
              <a:buFont typeface="StarSymbol"/>
              <a:buChar char=""/>
            </a:pPr>
            <a:endParaRPr lang="en-US" sz="2400" spc="-1" dirty="0" smtClean="0">
              <a:latin typeface="Arial"/>
            </a:endParaRPr>
          </a:p>
          <a:p>
            <a:pPr marL="432000" indent="-324000">
              <a:buClr>
                <a:srgbClr val="FFFFFF"/>
              </a:buClr>
              <a:buSzPct val="45000"/>
              <a:buFont typeface="StarSymbol"/>
              <a:buChar char=""/>
            </a:pPr>
            <a:r>
              <a:rPr lang="en-US" sz="2400" spc="-1" dirty="0" smtClean="0">
                <a:latin typeface="Arial"/>
              </a:rPr>
              <a:t>The </a:t>
            </a:r>
            <a:r>
              <a:rPr lang="en-US" sz="2400" spc="-1" dirty="0">
                <a:latin typeface="Arial"/>
              </a:rPr>
              <a:t>overall effect of all aerosols is a negative radiative forcing, and it is estimated to cool the surface of the </a:t>
            </a:r>
            <a:r>
              <a:rPr lang="en-US" sz="2400" spc="-1" dirty="0" smtClean="0">
                <a:latin typeface="Arial"/>
              </a:rPr>
              <a:t>planet.</a:t>
            </a:r>
            <a:endParaRPr sz="2400" dirty="0"/>
          </a:p>
          <a:p>
            <a:pPr marL="432000" indent="-324000">
              <a:buClr>
                <a:srgbClr val="FFFFFF"/>
              </a:buClr>
              <a:buSzPct val="45000"/>
              <a:buFont typeface="StarSymbol"/>
              <a:buChar char=""/>
            </a:pPr>
            <a:endParaRPr lang="en-US" sz="2400" spc="-1" dirty="0">
              <a:latin typeface="Arial"/>
            </a:endParaRPr>
          </a:p>
          <a:p>
            <a:pPr marL="432000" indent="-324000">
              <a:buClr>
                <a:srgbClr val="FFFFFF"/>
              </a:buClr>
              <a:buSzPct val="45000"/>
              <a:buFont typeface="StarSymbol"/>
              <a:buChar char=""/>
            </a:pPr>
            <a:endParaRPr sz="24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TextShape 1"/>
          <p:cNvSpPr txBox="1"/>
          <p:nvPr/>
        </p:nvSpPr>
        <p:spPr>
          <a:xfrm>
            <a:off x="275423" y="273600"/>
            <a:ext cx="8648240" cy="1144800"/>
          </a:xfrm>
          <a:prstGeom prst="rect">
            <a:avLst/>
          </a:prstGeom>
          <a:noFill/>
          <a:ln>
            <a:noFill/>
          </a:ln>
        </p:spPr>
        <p:txBody>
          <a:bodyPr lIns="0" tIns="0" rIns="0" bIns="0" anchor="ctr"/>
          <a:lstStyle/>
          <a:p>
            <a:pPr algn="ctr"/>
            <a:r>
              <a:rPr lang="en-US" sz="2800" spc="-1" dirty="0" smtClean="0">
                <a:latin typeface="Arial"/>
              </a:rPr>
              <a:t>Summary:</a:t>
            </a:r>
          </a:p>
          <a:p>
            <a:pPr algn="ctr"/>
            <a:r>
              <a:rPr lang="en-US" sz="2800" spc="-1" dirty="0" smtClean="0">
                <a:latin typeface="Arial"/>
              </a:rPr>
              <a:t>Radiative Forcing, Climate Sensitivity  and Feedbacks</a:t>
            </a:r>
            <a:endParaRPr sz="2800" dirty="0"/>
          </a:p>
        </p:txBody>
      </p:sp>
      <p:sp>
        <p:nvSpPr>
          <p:cNvPr id="388" name="TextShape 2"/>
          <p:cNvSpPr txBox="1"/>
          <p:nvPr/>
        </p:nvSpPr>
        <p:spPr>
          <a:xfrm>
            <a:off x="417386" y="1418400"/>
            <a:ext cx="8307973" cy="5301889"/>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a:lstStyle/>
          <a:p>
            <a:pPr marL="450900" indent="-342900">
              <a:buClr>
                <a:schemeClr val="tx1"/>
              </a:buClr>
              <a:buSzPct val="100000"/>
              <a:buFont typeface="Wingdings" panose="05000000000000000000" pitchFamily="2" charset="2"/>
              <a:buChar char="§"/>
            </a:pPr>
            <a:r>
              <a:rPr lang="en-US" sz="2000" spc="-1" dirty="0" smtClean="0">
                <a:latin typeface="Arial"/>
              </a:rPr>
              <a:t>Radiative forcing (RF) measures how strong a forcing perturbs the radiative energy balance of our climate system.</a:t>
            </a:r>
            <a:br>
              <a:rPr lang="en-US" sz="2000" spc="-1" dirty="0" smtClean="0">
                <a:latin typeface="Arial"/>
              </a:rPr>
            </a:br>
            <a:endParaRPr lang="en-US" sz="2000" spc="-1" dirty="0" smtClean="0">
              <a:latin typeface="Arial"/>
            </a:endParaRPr>
          </a:p>
          <a:p>
            <a:pPr marL="450900" indent="-342900">
              <a:buClr>
                <a:schemeClr val="tx1"/>
              </a:buClr>
              <a:buSzPct val="100000"/>
              <a:buFont typeface="Wingdings" panose="05000000000000000000" pitchFamily="2" charset="2"/>
              <a:buChar char="§"/>
            </a:pPr>
            <a:r>
              <a:rPr lang="en-US" sz="2000" spc="-1" dirty="0" smtClean="0">
                <a:latin typeface="Arial"/>
              </a:rPr>
              <a:t>A number of anthropogenic forcing have been identified and quantified. Their combined RF is a positive value and CO</a:t>
            </a:r>
            <a:r>
              <a:rPr lang="en-US" sz="2000" spc="-1" baseline="-25000" dirty="0" smtClean="0">
                <a:latin typeface="Arial"/>
              </a:rPr>
              <a:t>2</a:t>
            </a:r>
            <a:r>
              <a:rPr lang="en-US" sz="2000" spc="-1" dirty="0" smtClean="0">
                <a:latin typeface="Arial"/>
              </a:rPr>
              <a:t> is the largest contributor to the RF. </a:t>
            </a:r>
            <a:br>
              <a:rPr lang="en-US" sz="2000" spc="-1" dirty="0" smtClean="0">
                <a:latin typeface="Arial"/>
              </a:rPr>
            </a:br>
            <a:r>
              <a:rPr lang="en-US" sz="2000" spc="-1" dirty="0" smtClean="0">
                <a:latin typeface="Arial"/>
              </a:rPr>
              <a:t/>
            </a:r>
            <a:br>
              <a:rPr lang="en-US" sz="2000" spc="-1" dirty="0" smtClean="0">
                <a:latin typeface="Arial"/>
              </a:rPr>
            </a:br>
            <a:r>
              <a:rPr lang="en-US" sz="2000" spc="-1" dirty="0" smtClean="0">
                <a:latin typeface="Arial"/>
                <a:sym typeface="Wingdings" panose="05000000000000000000" pitchFamily="2" charset="2"/>
              </a:rPr>
              <a:t></a:t>
            </a:r>
            <a:r>
              <a:rPr lang="en-US" sz="2000" spc="-1" dirty="0" smtClean="0">
                <a:latin typeface="Arial"/>
              </a:rPr>
              <a:t> The climate system gains energy </a:t>
            </a:r>
            <a:r>
              <a:rPr lang="en-US" sz="2000" spc="-1" dirty="0" smtClean="0">
                <a:latin typeface="Arial"/>
                <a:sym typeface="Wingdings" panose="05000000000000000000" pitchFamily="2" charset="2"/>
              </a:rPr>
              <a:t> surface warming</a:t>
            </a:r>
            <a:endParaRPr lang="en-US" sz="2000" spc="-1" dirty="0" smtClean="0">
              <a:latin typeface="Arial"/>
            </a:endParaRPr>
          </a:p>
          <a:p>
            <a:pPr marL="450900" indent="-342900">
              <a:buClr>
                <a:schemeClr val="tx1"/>
              </a:buClr>
              <a:buSzPct val="100000"/>
              <a:buFont typeface="Wingdings" panose="05000000000000000000" pitchFamily="2" charset="2"/>
              <a:buChar char="§"/>
            </a:pPr>
            <a:r>
              <a:rPr lang="en-US" sz="2000" spc="-1" dirty="0" smtClean="0">
                <a:latin typeface="Arial"/>
              </a:rPr>
              <a:t>Several feedbacks are activated in the climate system in response to the radiative forcing. They determine the sensitivity </a:t>
            </a:r>
            <a:br>
              <a:rPr lang="en-US" sz="2000" spc="-1" dirty="0" smtClean="0">
                <a:latin typeface="Arial"/>
              </a:rPr>
            </a:br>
            <a:r>
              <a:rPr lang="en-US" sz="2000" spc="-1" dirty="0" smtClean="0">
                <a:latin typeface="Arial"/>
              </a:rPr>
              <a:t>of the climate system:</a:t>
            </a:r>
          </a:p>
          <a:p>
            <a:pPr marL="908100" lvl="1" indent="-342900">
              <a:buClr>
                <a:schemeClr val="tx1"/>
              </a:buClr>
              <a:buSzPct val="100000"/>
              <a:buFont typeface="Wingdings" panose="05000000000000000000" pitchFamily="2" charset="2"/>
              <a:buChar char="§"/>
            </a:pPr>
            <a:r>
              <a:rPr lang="en-US" sz="2000" b="1" spc="-1" dirty="0" smtClean="0">
                <a:solidFill>
                  <a:srgbClr val="FF0000"/>
                </a:solidFill>
                <a:latin typeface="Arial"/>
              </a:rPr>
              <a:t>Positive feedbacks </a:t>
            </a:r>
            <a:r>
              <a:rPr lang="en-US" sz="2000" spc="-1" dirty="0" smtClean="0">
                <a:latin typeface="Arial"/>
              </a:rPr>
              <a:t>amplify the warming</a:t>
            </a:r>
          </a:p>
          <a:p>
            <a:pPr marL="908100" lvl="1" indent="-342900">
              <a:buClr>
                <a:schemeClr val="tx1"/>
              </a:buClr>
              <a:buSzPct val="100000"/>
              <a:buFont typeface="Wingdings" panose="05000000000000000000" pitchFamily="2" charset="2"/>
              <a:buChar char="§"/>
            </a:pPr>
            <a:r>
              <a:rPr lang="en-US" sz="2000" b="1" spc="-1" dirty="0" smtClean="0">
                <a:solidFill>
                  <a:srgbClr val="0070C0"/>
                </a:solidFill>
                <a:latin typeface="Arial"/>
              </a:rPr>
              <a:t>Negative feedbacks </a:t>
            </a:r>
            <a:r>
              <a:rPr lang="en-US" sz="2000" spc="-1" dirty="0" smtClean="0">
                <a:latin typeface="Arial"/>
              </a:rPr>
              <a:t>reduce the warming</a:t>
            </a:r>
          </a:p>
          <a:p>
            <a:pPr marL="908100" lvl="1" indent="-342900">
              <a:buClr>
                <a:schemeClr val="tx1"/>
              </a:buClr>
              <a:buSzPct val="100000"/>
              <a:buFont typeface="Wingdings" panose="05000000000000000000" pitchFamily="2" charset="2"/>
              <a:buChar char="§"/>
            </a:pPr>
            <a:r>
              <a:rPr lang="en-US" sz="2000" spc="-1" dirty="0" smtClean="0">
                <a:latin typeface="Arial"/>
              </a:rPr>
              <a:t>The larger the change in global mean surface temperature for a given RF, the more ‘sensitive’ the system is responding.</a:t>
            </a:r>
          </a:p>
          <a:p>
            <a:pPr marL="908100" lvl="1" indent="-342900">
              <a:buClr>
                <a:schemeClr val="tx1"/>
              </a:buClr>
              <a:buSzPct val="100000"/>
              <a:buFont typeface="Wingdings" panose="05000000000000000000" pitchFamily="2" charset="2"/>
              <a:buChar char="§"/>
            </a:pPr>
            <a:r>
              <a:rPr lang="en-US" sz="2000" spc="-1" dirty="0" smtClean="0">
                <a:latin typeface="Arial"/>
              </a:rPr>
              <a:t>The combined feedback is negative and prevents a </a:t>
            </a:r>
            <a:br>
              <a:rPr lang="en-US" sz="2000" spc="-1" dirty="0" smtClean="0">
                <a:latin typeface="Arial"/>
              </a:rPr>
            </a:br>
            <a:r>
              <a:rPr lang="en-US" sz="2000" spc="-1" dirty="0" smtClean="0">
                <a:latin typeface="Arial"/>
              </a:rPr>
              <a:t>‘</a:t>
            </a:r>
            <a:r>
              <a:rPr lang="en-US" sz="2000" i="1" spc="-1" dirty="0" smtClean="0">
                <a:latin typeface="Arial"/>
              </a:rPr>
              <a:t>runaway climate</a:t>
            </a:r>
            <a:r>
              <a:rPr lang="en-US" sz="2000" spc="-1" dirty="0" smtClean="0">
                <a:latin typeface="Arial"/>
              </a:rPr>
              <a:t>’ in the coming decades to centuries.</a:t>
            </a:r>
          </a:p>
        </p:txBody>
      </p:sp>
    </p:spTree>
    <p:extLst>
      <p:ext uri="{BB962C8B-B14F-4D97-AF65-F5344CB8AC3E}">
        <p14:creationId xmlns:p14="http://schemas.microsoft.com/office/powerpoint/2010/main" val="320900428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Ended on page 6 in last class</a:t>
            </a:r>
            <a:endParaRPr lang="en-US" dirty="0"/>
          </a:p>
        </p:txBody>
      </p:sp>
      <p:sp>
        <p:nvSpPr>
          <p:cNvPr id="3" name="Subtitle 2"/>
          <p:cNvSpPr>
            <a:spLocks noGrp="1"/>
          </p:cNvSpPr>
          <p:nvPr>
            <p:ph type="subTitle"/>
          </p:nvPr>
        </p:nvSpPr>
        <p:spPr/>
        <p:txBody>
          <a:bodyPr/>
          <a:lstStyle/>
          <a:p>
            <a:endParaRPr lang="en-US"/>
          </a:p>
        </p:txBody>
      </p:sp>
    </p:spTree>
    <p:extLst>
      <p:ext uri="{BB962C8B-B14F-4D97-AF65-F5344CB8AC3E}">
        <p14:creationId xmlns:p14="http://schemas.microsoft.com/office/powerpoint/2010/main" val="22137377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CustomShape 1"/>
          <p:cNvSpPr/>
          <p:nvPr/>
        </p:nvSpPr>
        <p:spPr>
          <a:xfrm>
            <a:off x="1554480" y="1828800"/>
            <a:ext cx="2635560" cy="345960"/>
          </a:xfrm>
          <a:prstGeom prst="rect">
            <a:avLst/>
          </a:prstGeom>
          <a:noFill/>
          <a:ln>
            <a:noFill/>
          </a:ln>
        </p:spPr>
        <p:style>
          <a:lnRef idx="0">
            <a:scrgbClr r="0" g="0" b="0"/>
          </a:lnRef>
          <a:fillRef idx="0">
            <a:scrgbClr r="0" g="0" b="0"/>
          </a:fillRef>
          <a:effectRef idx="0">
            <a:scrgbClr r="0" g="0" b="0"/>
          </a:effectRef>
          <a:fontRef idx="minor"/>
        </p:style>
      </p:sp>
      <p:sp>
        <p:nvSpPr>
          <p:cNvPr id="156" name="TextShape 2"/>
          <p:cNvSpPr txBox="1"/>
          <p:nvPr/>
        </p:nvSpPr>
        <p:spPr>
          <a:xfrm>
            <a:off x="457200" y="273600"/>
            <a:ext cx="8229240" cy="1144800"/>
          </a:xfrm>
          <a:prstGeom prst="rect">
            <a:avLst/>
          </a:prstGeom>
          <a:noFill/>
          <a:ln>
            <a:noFill/>
          </a:ln>
        </p:spPr>
        <p:txBody>
          <a:bodyPr lIns="0" tIns="0" rIns="0" bIns="0" anchor="ctr"/>
          <a:lstStyle/>
          <a:p>
            <a:pPr algn="ctr"/>
            <a:r>
              <a:rPr lang="en-US" sz="3200" dirty="0" smtClean="0"/>
              <a:t>What activates feedback loops?</a:t>
            </a:r>
            <a:endParaRPr sz="3200" dirty="0"/>
          </a:p>
        </p:txBody>
      </p:sp>
      <p:sp>
        <p:nvSpPr>
          <p:cNvPr id="157" name="TextShape 3"/>
          <p:cNvSpPr txBox="1"/>
          <p:nvPr/>
        </p:nvSpPr>
        <p:spPr>
          <a:xfrm>
            <a:off x="457200" y="1604519"/>
            <a:ext cx="8229240" cy="4862381"/>
          </a:xfrm>
          <a:prstGeom prst="rect">
            <a:avLst/>
          </a:prstGeom>
          <a:noFill/>
          <a:ln>
            <a:noFill/>
          </a:ln>
        </p:spPr>
        <p:txBody>
          <a:bodyPr lIns="0" tIns="0" rIns="0" bIns="0"/>
          <a:lstStyle/>
          <a:p>
            <a:pPr marL="108000">
              <a:buClr>
                <a:srgbClr val="FFFFFF"/>
              </a:buClr>
              <a:buSzPct val="45000"/>
            </a:pPr>
            <a:r>
              <a:rPr lang="en-US" sz="2000" spc="-1" dirty="0" smtClean="0">
                <a:latin typeface="Arial"/>
              </a:rPr>
              <a:t>In the climate system we find many feedback loops, and most of these feedbacks are always active and contribute to the natural climate variability. </a:t>
            </a:r>
            <a:r>
              <a:rPr lang="en-US" sz="2000" spc="-1" dirty="0" smtClean="0">
                <a:latin typeface="Arial"/>
              </a:rPr>
              <a:t>(</a:t>
            </a:r>
            <a:r>
              <a:rPr lang="en-US" sz="2000" spc="-1" dirty="0" smtClean="0">
                <a:latin typeface="Arial"/>
              </a:rPr>
              <a:t>e.g. year to year sea ice variability in the Arctic).</a:t>
            </a:r>
          </a:p>
          <a:p>
            <a:pPr marL="108000">
              <a:buClr>
                <a:srgbClr val="FFFFFF"/>
              </a:buClr>
              <a:buSzPct val="45000"/>
            </a:pPr>
            <a:endParaRPr lang="en-US" sz="2000" spc="-1" dirty="0">
              <a:latin typeface="Arial"/>
            </a:endParaRPr>
          </a:p>
          <a:p>
            <a:pPr marL="108000">
              <a:buClr>
                <a:srgbClr val="FFFFFF"/>
              </a:buClr>
              <a:buSzPct val="45000"/>
            </a:pPr>
            <a:r>
              <a:rPr lang="en-US" sz="2000" spc="-1" dirty="0" smtClean="0">
                <a:latin typeface="Arial"/>
              </a:rPr>
              <a:t>Other feedback loops are currently in a </a:t>
            </a:r>
            <a:r>
              <a:rPr lang="en-US" sz="2000" i="1" spc="-1" dirty="0" smtClean="0">
                <a:latin typeface="Arial"/>
              </a:rPr>
              <a:t>stand-by mode</a:t>
            </a:r>
            <a:r>
              <a:rPr lang="en-US" sz="2000" spc="-1" dirty="0" smtClean="0">
                <a:latin typeface="Arial"/>
              </a:rPr>
              <a:t>. </a:t>
            </a:r>
          </a:p>
          <a:p>
            <a:pPr marL="108000">
              <a:buClr>
                <a:srgbClr val="FFFFFF"/>
              </a:buClr>
              <a:buSzPct val="45000"/>
            </a:pPr>
            <a:r>
              <a:rPr lang="en-US" sz="2000" spc="-1" dirty="0" smtClean="0">
                <a:latin typeface="Arial"/>
              </a:rPr>
              <a:t>A strong enough external </a:t>
            </a:r>
            <a:r>
              <a:rPr lang="en-US" sz="2000" b="1" spc="-1" dirty="0" smtClean="0">
                <a:latin typeface="Arial"/>
              </a:rPr>
              <a:t>radiative forcing (RF) </a:t>
            </a:r>
            <a:r>
              <a:rPr lang="en-US" sz="2000" spc="-1" dirty="0" smtClean="0">
                <a:latin typeface="Arial"/>
              </a:rPr>
              <a:t>can activate additional feedbacks in the climate system. </a:t>
            </a:r>
          </a:p>
          <a:p>
            <a:pPr marL="108000">
              <a:buClr>
                <a:srgbClr val="FFFFFF"/>
              </a:buClr>
              <a:buSzPct val="45000"/>
            </a:pPr>
            <a:r>
              <a:rPr lang="en-US" sz="2000" spc="-1" dirty="0" smtClean="0">
                <a:latin typeface="Arial"/>
              </a:rPr>
              <a:t>(e.g. thawing of permafrost and release of </a:t>
            </a:r>
            <a:r>
              <a:rPr lang="en-US" sz="2000" spc="-1" dirty="0" smtClean="0">
                <a:latin typeface="Arial"/>
              </a:rPr>
              <a:t>methane)</a:t>
            </a:r>
            <a:endParaRPr lang="en-US" sz="2000" spc="-1" dirty="0" smtClean="0">
              <a:latin typeface="Arial"/>
            </a:endParaRPr>
          </a:p>
          <a:p>
            <a:pPr marL="108000">
              <a:buClr>
                <a:srgbClr val="FFFFFF"/>
              </a:buClr>
              <a:buSzPct val="45000"/>
            </a:pPr>
            <a:endParaRPr lang="en-US" sz="2000" spc="-1" dirty="0" smtClean="0">
              <a:latin typeface="Arial"/>
            </a:endParaRPr>
          </a:p>
          <a:p>
            <a:pPr marL="108000">
              <a:buClr>
                <a:srgbClr val="FFFFFF"/>
              </a:buClr>
              <a:buSzPct val="45000"/>
            </a:pPr>
            <a:r>
              <a:rPr lang="en-US" sz="2000" spc="-1" dirty="0" smtClean="0">
                <a:latin typeface="Arial"/>
              </a:rPr>
              <a:t>It is very important to study feedbacks in the climate system</a:t>
            </a:r>
          </a:p>
          <a:p>
            <a:pPr marL="108000">
              <a:buClr>
                <a:srgbClr val="FFFFFF"/>
              </a:buClr>
              <a:buSzPct val="45000"/>
            </a:pPr>
            <a:r>
              <a:rPr lang="en-US" sz="2000" spc="-1" dirty="0">
                <a:latin typeface="Arial"/>
              </a:rPr>
              <a:t>i</a:t>
            </a:r>
            <a:r>
              <a:rPr lang="en-US" sz="2000" spc="-1" dirty="0" smtClean="0">
                <a:latin typeface="Arial"/>
              </a:rPr>
              <a:t>f </a:t>
            </a:r>
            <a:r>
              <a:rPr lang="en-US" sz="2000" spc="-1" dirty="0" smtClean="0">
                <a:latin typeface="Arial"/>
              </a:rPr>
              <a:t>we want to understand and project climate </a:t>
            </a:r>
            <a:r>
              <a:rPr lang="en-US" sz="2000" spc="-1" dirty="0" smtClean="0">
                <a:latin typeface="Arial"/>
              </a:rPr>
              <a:t>change for </a:t>
            </a:r>
            <a:r>
              <a:rPr lang="en-US" sz="2000" spc="-1" dirty="0" smtClean="0">
                <a:latin typeface="Arial"/>
              </a:rPr>
              <a:t>the 21</a:t>
            </a:r>
            <a:r>
              <a:rPr lang="en-US" sz="2000" spc="-1" baseline="30000" dirty="0" smtClean="0">
                <a:latin typeface="Arial"/>
              </a:rPr>
              <a:t>st</a:t>
            </a:r>
            <a:r>
              <a:rPr lang="en-US" sz="2000" spc="-1" dirty="0" smtClean="0">
                <a:latin typeface="Arial"/>
              </a:rPr>
              <a:t> century </a:t>
            </a:r>
            <a:br>
              <a:rPr lang="en-US" sz="2000" spc="-1" dirty="0" smtClean="0">
                <a:latin typeface="Arial"/>
              </a:rPr>
            </a:br>
            <a:r>
              <a:rPr lang="en-US" sz="2000" spc="-1" dirty="0" smtClean="0">
                <a:latin typeface="Arial"/>
              </a:rPr>
              <a:t>because they can amplify or dampen the direct anthropogenic forcing effect.</a:t>
            </a:r>
          </a:p>
          <a:p>
            <a:pPr marL="108000">
              <a:buClr>
                <a:srgbClr val="FFFFFF"/>
              </a:buClr>
              <a:buSzPct val="45000"/>
            </a:pPr>
            <a:endParaRPr lang="en-US" sz="2400" spc="-1" dirty="0">
              <a:latin typeface="Arial"/>
            </a:endParaRPr>
          </a:p>
        </p:txBody>
      </p:sp>
    </p:spTree>
    <p:extLst>
      <p:ext uri="{BB962C8B-B14F-4D97-AF65-F5344CB8AC3E}">
        <p14:creationId xmlns:p14="http://schemas.microsoft.com/office/powerpoint/2010/main" val="3610251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CustomShape 1"/>
          <p:cNvSpPr/>
          <p:nvPr/>
        </p:nvSpPr>
        <p:spPr>
          <a:xfrm>
            <a:off x="1554480" y="1828800"/>
            <a:ext cx="2635560" cy="345960"/>
          </a:xfrm>
          <a:prstGeom prst="rect">
            <a:avLst/>
          </a:prstGeom>
          <a:noFill/>
          <a:ln>
            <a:noFill/>
          </a:ln>
        </p:spPr>
        <p:style>
          <a:lnRef idx="0">
            <a:scrgbClr r="0" g="0" b="0"/>
          </a:lnRef>
          <a:fillRef idx="0">
            <a:scrgbClr r="0" g="0" b="0"/>
          </a:fillRef>
          <a:effectRef idx="0">
            <a:scrgbClr r="0" g="0" b="0"/>
          </a:effectRef>
          <a:fontRef idx="minor"/>
        </p:style>
      </p:sp>
      <p:sp>
        <p:nvSpPr>
          <p:cNvPr id="156" name="TextShape 2"/>
          <p:cNvSpPr txBox="1"/>
          <p:nvPr/>
        </p:nvSpPr>
        <p:spPr>
          <a:xfrm>
            <a:off x="457200" y="273600"/>
            <a:ext cx="8229240" cy="1144800"/>
          </a:xfrm>
          <a:prstGeom prst="rect">
            <a:avLst/>
          </a:prstGeom>
          <a:noFill/>
          <a:ln>
            <a:noFill/>
          </a:ln>
        </p:spPr>
        <p:txBody>
          <a:bodyPr lIns="0" tIns="0" rIns="0" bIns="0" anchor="ctr"/>
          <a:lstStyle/>
          <a:p>
            <a:pPr algn="ctr"/>
            <a:r>
              <a:rPr lang="en-US" sz="3200" dirty="0" smtClean="0"/>
              <a:t>Radiative Forcing</a:t>
            </a:r>
            <a:endParaRPr sz="3200" dirty="0"/>
          </a:p>
        </p:txBody>
      </p:sp>
      <p:sp>
        <p:nvSpPr>
          <p:cNvPr id="157" name="TextShape 3"/>
          <p:cNvSpPr txBox="1"/>
          <p:nvPr/>
        </p:nvSpPr>
        <p:spPr>
          <a:xfrm>
            <a:off x="457200" y="1604519"/>
            <a:ext cx="8229240" cy="4862381"/>
          </a:xfrm>
          <a:prstGeom prst="rect">
            <a:avLst/>
          </a:prstGeom>
          <a:noFill/>
          <a:ln>
            <a:noFill/>
          </a:ln>
        </p:spPr>
        <p:txBody>
          <a:bodyPr lIns="0" tIns="0" rIns="0" bIns="0"/>
          <a:lstStyle/>
          <a:p>
            <a:pPr marL="108000">
              <a:buClr>
                <a:srgbClr val="FFFFFF"/>
              </a:buClr>
              <a:buSzPct val="45000"/>
            </a:pPr>
            <a:r>
              <a:rPr lang="en-US" sz="2000" spc="-1" dirty="0" smtClean="0"/>
              <a:t>Before we take a closer look at feedback loops, we </a:t>
            </a:r>
            <a:r>
              <a:rPr lang="en-US" sz="2000" spc="-1" dirty="0"/>
              <a:t>need to quantify first of all how strong the anthropogenic forcing is</a:t>
            </a:r>
            <a:r>
              <a:rPr lang="en-US" sz="2000" spc="-1" dirty="0" smtClean="0"/>
              <a:t>. </a:t>
            </a:r>
          </a:p>
          <a:p>
            <a:pPr marL="108000">
              <a:buClr>
                <a:srgbClr val="FFFFFF"/>
              </a:buClr>
              <a:buSzPct val="45000"/>
            </a:pPr>
            <a:endParaRPr lang="en-US" sz="2000" spc="-1" dirty="0"/>
          </a:p>
          <a:p>
            <a:pPr marL="108000">
              <a:buClr>
                <a:srgbClr val="FFFFFF"/>
              </a:buClr>
              <a:buSzPct val="45000"/>
            </a:pPr>
            <a:r>
              <a:rPr lang="en-US" sz="2000" spc="-1" dirty="0" smtClean="0"/>
              <a:t>How do we know that CO</a:t>
            </a:r>
            <a:r>
              <a:rPr lang="en-US" sz="2000" spc="-1" baseline="-25000" dirty="0" smtClean="0"/>
              <a:t>2</a:t>
            </a:r>
            <a:r>
              <a:rPr lang="en-US" sz="2000" spc="-1" dirty="0" smtClean="0"/>
              <a:t> is the main driver of the 20</a:t>
            </a:r>
            <a:r>
              <a:rPr lang="en-US" sz="2000" spc="-1" baseline="30000" dirty="0" smtClean="0"/>
              <a:t>th</a:t>
            </a:r>
            <a:r>
              <a:rPr lang="en-US" sz="2000" spc="-1" dirty="0" smtClean="0"/>
              <a:t> century warming </a:t>
            </a:r>
            <a:r>
              <a:rPr lang="en-US" sz="2000" spc="-1" dirty="0" smtClean="0"/>
              <a:t>trend? </a:t>
            </a:r>
            <a:r>
              <a:rPr lang="en-US" sz="2000" spc="-1" dirty="0"/>
              <a:t>A</a:t>
            </a:r>
            <a:r>
              <a:rPr lang="en-US" sz="2000" spc="-1" dirty="0" smtClean="0"/>
              <a:t>nd will </a:t>
            </a:r>
            <a:r>
              <a:rPr lang="en-US" sz="2000" spc="-1" dirty="0" smtClean="0"/>
              <a:t>it continue to be the single most important forcing factor in the next 2100 years?</a:t>
            </a:r>
          </a:p>
          <a:p>
            <a:pPr marL="108000">
              <a:buClr>
                <a:srgbClr val="FFFFFF"/>
              </a:buClr>
              <a:buSzPct val="45000"/>
            </a:pPr>
            <a:endParaRPr lang="en-US" sz="2000" spc="-1" dirty="0"/>
          </a:p>
          <a:p>
            <a:pPr marL="108000">
              <a:buClr>
                <a:srgbClr val="FFFFFF"/>
              </a:buClr>
              <a:buSzPct val="45000"/>
            </a:pPr>
            <a:r>
              <a:rPr lang="en-US" sz="2000" spc="-1" dirty="0" smtClean="0"/>
              <a:t>What about other greenhouse gases? How do they compare to the CO</a:t>
            </a:r>
            <a:r>
              <a:rPr lang="en-US" sz="2000" spc="-1" baseline="-25000" dirty="0" smtClean="0"/>
              <a:t>2</a:t>
            </a:r>
            <a:r>
              <a:rPr lang="en-US" sz="2000" spc="-1" dirty="0" smtClean="0"/>
              <a:t> forcing?</a:t>
            </a:r>
          </a:p>
          <a:p>
            <a:pPr marL="108000">
              <a:buClr>
                <a:srgbClr val="FFFFFF"/>
              </a:buClr>
              <a:buSzPct val="45000"/>
            </a:pPr>
            <a:endParaRPr lang="en-US" sz="2000" spc="-1" dirty="0"/>
          </a:p>
          <a:p>
            <a:pPr marL="108000">
              <a:buClr>
                <a:srgbClr val="FFFFFF"/>
              </a:buClr>
              <a:buSzPct val="45000"/>
            </a:pPr>
            <a:r>
              <a:rPr lang="en-US" sz="2000" spc="-1" dirty="0" smtClean="0"/>
              <a:t>Is there or compensation of the greenhouse gas forcing by aerosols (</a:t>
            </a:r>
            <a:r>
              <a:rPr lang="en-US" sz="2000" i="1" spc="-1" dirty="0" smtClean="0"/>
              <a:t>global dimming</a:t>
            </a:r>
            <a:r>
              <a:rPr lang="en-US" sz="2000" spc="-1" dirty="0" smtClean="0"/>
              <a:t>)? </a:t>
            </a:r>
          </a:p>
          <a:p>
            <a:pPr marL="108000">
              <a:buClr>
                <a:srgbClr val="FFFFFF"/>
              </a:buClr>
              <a:buSzPct val="45000"/>
            </a:pPr>
            <a:endParaRPr lang="en-US" sz="2000" spc="-1" dirty="0" smtClean="0"/>
          </a:p>
          <a:p>
            <a:pPr marL="108000">
              <a:buClr>
                <a:srgbClr val="FFFFFF"/>
              </a:buClr>
              <a:buSzPct val="45000"/>
            </a:pPr>
            <a:endParaRPr lang="en-US" sz="2000" spc="-1" dirty="0" smtClean="0">
              <a:latin typeface="Arial"/>
            </a:endParaRPr>
          </a:p>
          <a:p>
            <a:pPr marL="108000">
              <a:buClr>
                <a:srgbClr val="FFFFFF"/>
              </a:buClr>
              <a:buSzPct val="45000"/>
            </a:pPr>
            <a:endParaRPr lang="en-US" sz="2400" spc="-1" dirty="0">
              <a:latin typeface="Arial"/>
            </a:endParaRPr>
          </a:p>
        </p:txBody>
      </p:sp>
    </p:spTree>
    <p:extLst>
      <p:ext uri="{BB962C8B-B14F-4D97-AF65-F5344CB8AC3E}">
        <p14:creationId xmlns:p14="http://schemas.microsoft.com/office/powerpoint/2010/main" val="31885749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977</TotalTime>
  <Words>3461</Words>
  <Application>Microsoft Office PowerPoint</Application>
  <PresentationFormat>On-screen Show (4:3)</PresentationFormat>
  <Paragraphs>468</Paragraphs>
  <Slides>61</Slides>
  <Notes>17</Notes>
  <HiddenSlides>4</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61</vt:i4>
      </vt:variant>
    </vt:vector>
  </HeadingPairs>
  <TitlesOfParts>
    <vt:vector size="73" baseType="lpstr">
      <vt:lpstr>ＭＳ Ｐゴシック</vt:lpstr>
      <vt:lpstr>Arial</vt:lpstr>
      <vt:lpstr>DejaVu Sans</vt:lpstr>
      <vt:lpstr>Frutiger LT Pro 47 Light Cn;Frutiger LT Pro 47 Light Cn</vt:lpstr>
      <vt:lpstr>Frutiger LT Pro 57 Condensed;Frutiger LT Pro 57 Condensed</vt:lpstr>
      <vt:lpstr>Lucida Console</vt:lpstr>
      <vt:lpstr>Lucida Sans Unicode</vt:lpstr>
      <vt:lpstr>StarSymbol</vt:lpstr>
      <vt:lpstr>Times New Roman</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 Feedback loops (examples from biology examples)</vt:lpstr>
      <vt:lpstr>Ended on page 6 in last class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next slides can be skipped (for time reason)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Class activity: Feedback loops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Climate System Research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Mathias Vuille</dc:creator>
  <cp:lastModifiedBy>Elison Timm, Oliver</cp:lastModifiedBy>
  <cp:revision>372</cp:revision>
  <dcterms:created xsi:type="dcterms:W3CDTF">2006-01-12T15:23:25Z</dcterms:created>
  <dcterms:modified xsi:type="dcterms:W3CDTF">2016-11-29T20:56:31Z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 Climate System Research Center</vt:lpwstr>
  </property>
  <property fmtid="{D5CDD505-2E9C-101B-9397-08002B2CF9AE}" pid="4" name="ContentTypeId">
    <vt:lpwstr>0x0101009A2B6D8703D7D34A85C2B590B23F7D53</vt:lpwstr>
  </property>
  <property fmtid="{D5CDD505-2E9C-101B-9397-08002B2CF9AE}" pid="5" name="HiddenSlides">
    <vt:i4>0</vt:i4>
  </property>
  <property fmtid="{D5CDD505-2E9C-101B-9397-08002B2CF9AE}" pid="6" name="HyperlinksChanged">
    <vt:bool>false</vt:bool>
  </property>
  <property fmtid="{D5CDD505-2E9C-101B-9397-08002B2CF9AE}" pid="7" name="IsMyDocuments">
    <vt:bool>true</vt:bool>
  </property>
  <property fmtid="{D5CDD505-2E9C-101B-9397-08002B2CF9AE}" pid="8" name="LinksUpToDate">
    <vt:bool>false</vt:bool>
  </property>
  <property fmtid="{D5CDD505-2E9C-101B-9397-08002B2CF9AE}" pid="9" name="MMClips">
    <vt:i4>0</vt:i4>
  </property>
  <property fmtid="{D5CDD505-2E9C-101B-9397-08002B2CF9AE}" pid="10" name="Notes">
    <vt:i4>11</vt:i4>
  </property>
  <property fmtid="{D5CDD505-2E9C-101B-9397-08002B2CF9AE}" pid="11" name="PresentationFormat">
    <vt:lpwstr>On-screen Show (4:3)</vt:lpwstr>
  </property>
  <property fmtid="{D5CDD505-2E9C-101B-9397-08002B2CF9AE}" pid="12" name="ScaleCrop">
    <vt:bool>false</vt:bool>
  </property>
  <property fmtid="{D5CDD505-2E9C-101B-9397-08002B2CF9AE}" pid="13" name="ShareDoc">
    <vt:bool>false</vt:bool>
  </property>
  <property fmtid="{D5CDD505-2E9C-101B-9397-08002B2CF9AE}" pid="14" name="Slides">
    <vt:i4>23</vt:i4>
  </property>
</Properties>
</file>