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14"/>
  </p:notesMasterIdLst>
  <p:sldIdLst>
    <p:sldId id="256" r:id="rId3"/>
    <p:sldId id="268" r:id="rId4"/>
    <p:sldId id="304" r:id="rId5"/>
    <p:sldId id="309" r:id="rId6"/>
    <p:sldId id="310" r:id="rId7"/>
    <p:sldId id="313" r:id="rId8"/>
    <p:sldId id="314" r:id="rId9"/>
    <p:sldId id="315" r:id="rId10"/>
    <p:sldId id="317" r:id="rId11"/>
    <p:sldId id="316" r:id="rId12"/>
    <p:sldId id="318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5" autoAdjust="0"/>
    <p:restoredTop sz="85578" autoAdjust="0"/>
  </p:normalViewPr>
  <p:slideViewPr>
    <p:cSldViewPr>
      <p:cViewPr varScale="1">
        <p:scale>
          <a:sx n="96" d="100"/>
          <a:sy n="96" d="100"/>
        </p:scale>
        <p:origin x="136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5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Presentation</a:t>
            </a:r>
            <a:r>
              <a:rPr lang="en-US" baseline="0" dirty="0" smtClean="0"/>
              <a:t> slide for courses, classes, lectures et 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12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3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</a:t>
            </a:r>
            <a:r>
              <a:rPr lang="en-US" baseline="0" dirty="0" smtClean="0"/>
              <a:t> from: http://www.nature.com/nclimate/journal/v6/n3/full/nclimate2938.html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58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r>
              <a:rPr lang="en-US" baseline="0" dirty="0" smtClean="0"/>
              <a:t> for instruction and expected results and/or skills developed from learning.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79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Keywords:</a:t>
            </a:r>
            <a:r>
              <a:rPr lang="en-US" baseline="0" dirty="0" smtClean="0"/>
              <a:t> Climate, Weather, trend, prediction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67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r>
              <a:rPr lang="en-US" baseline="0" dirty="0" smtClean="0"/>
              <a:t> for instruction and expected results and/or skills developed from learning.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45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r>
              <a:rPr lang="en-US" baseline="0" dirty="0" smtClean="0"/>
              <a:t> for instruction and expected results and/or skills developed from learning.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37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Mann 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Kump</a:t>
            </a:r>
            <a:r>
              <a:rPr lang="en-US" baseline="0" dirty="0" smtClean="0"/>
              <a:t> 2015, p.34 (link to video is not so useful: talks about climate modeling, forcing and all combined)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42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Mann 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Kump</a:t>
            </a:r>
            <a:r>
              <a:rPr lang="en-US" baseline="0" dirty="0" smtClean="0"/>
              <a:t> 2015, p.39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6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IPCC2013</a:t>
            </a:r>
            <a:r>
              <a:rPr lang="en-US" baseline="0" dirty="0" smtClean="0"/>
              <a:t>, Summary for policymakers (SPM Fig. SMP1)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9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And </a:t>
            </a:r>
            <a:r>
              <a:rPr lang="en-US" baseline="0" dirty="0" smtClean="0"/>
              <a:t>IPCC2013, Summary for policymakers (SPM)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0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l="-9000" r="-5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8/29/2016 5:18 PM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8/29/2016 5:18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8/29/2016 5:18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8/29/2016 5:18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8/29/2016 5:18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8/29/2016 5:18 PM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8/29/2016 5:18 PM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8/29/2016 5:18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8/29/2016 5:18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8/29/2016 5:18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sm_glob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8/29/2016 5:18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8/29/2016 5:18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0vj-0imOLw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304800" y="4495800"/>
            <a:ext cx="8458200" cy="14478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Climate variability and change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Introduction to the physical climate system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324600" cy="6858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Oliver Elison Timm ATM 306 Fall 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62484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Lecture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76200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“Climate 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is what you expect and weather is what you get."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“Climate 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tells you what clothes to buy, but weather tells you what clothes to wear."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global warming hiatus debate: </a:t>
            </a:r>
            <a:br>
              <a:rPr lang="en-US" sz="3200" dirty="0" smtClean="0"/>
            </a:br>
            <a:r>
              <a:rPr lang="en-US" sz="3200" dirty="0" smtClean="0"/>
              <a:t>Has global warming slowed down?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12648" y="1905000"/>
            <a:ext cx="811998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 2013, at the time when the IPCC report was released </a:t>
            </a:r>
            <a:br>
              <a:rPr lang="en-US" sz="2400" dirty="0" smtClean="0"/>
            </a:br>
            <a:r>
              <a:rPr lang="en-US" sz="2400" dirty="0" smtClean="0"/>
              <a:t>to the public in a press release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But media attention focused instead on another issue: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fact that the last  ~ 15 years the global temperatures </a:t>
            </a:r>
            <a:br>
              <a:rPr lang="en-US" sz="2400" dirty="0" smtClean="0"/>
            </a:br>
            <a:r>
              <a:rPr lang="en-US" sz="2400" dirty="0" smtClean="0"/>
              <a:t>a have not further increased.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This became to be known as the ‘global warming hiatus’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It has sparked an intensive scientific research in the past year </a:t>
            </a:r>
            <a:br>
              <a:rPr lang="en-US" sz="2400" dirty="0" smtClean="0"/>
            </a:br>
            <a:r>
              <a:rPr lang="en-US" sz="2400" dirty="0" smtClean="0"/>
              <a:t>(and it is still going 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number of explanations have been proposed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 unified explanation is still in the making</a:t>
            </a:r>
          </a:p>
        </p:txBody>
      </p:sp>
    </p:spTree>
    <p:extLst>
      <p:ext uri="{BB962C8B-B14F-4D97-AF65-F5344CB8AC3E}">
        <p14:creationId xmlns:p14="http://schemas.microsoft.com/office/powerpoint/2010/main" val="2455700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global warming hiatus debate: </a:t>
            </a:r>
            <a:br>
              <a:rPr lang="en-US" sz="3200" dirty="0" smtClean="0"/>
            </a:br>
            <a:r>
              <a:rPr lang="en-US" sz="3200" dirty="0" smtClean="0"/>
              <a:t>Has global warming slowed down?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12648" y="1905000"/>
            <a:ext cx="811998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 2013, at the time when the IPCC report was released </a:t>
            </a:r>
            <a:br>
              <a:rPr lang="en-US" sz="2400" dirty="0" smtClean="0"/>
            </a:br>
            <a:r>
              <a:rPr lang="en-US" sz="2400" dirty="0" smtClean="0"/>
              <a:t>to the public in a press release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But media attention focused instead on another issue: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fact that the last  ~ 15 years the global temperatures </a:t>
            </a:r>
            <a:br>
              <a:rPr lang="en-US" sz="2400" dirty="0" smtClean="0"/>
            </a:br>
            <a:r>
              <a:rPr lang="en-US" sz="2400" dirty="0" smtClean="0"/>
              <a:t>a have not further increased.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This became to be known as the ‘global warming hiatus’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It has sparked an intensive scientific research in the past year </a:t>
            </a:r>
            <a:br>
              <a:rPr lang="en-US" sz="2400" dirty="0" smtClean="0"/>
            </a:br>
            <a:r>
              <a:rPr lang="en-US" sz="2400" dirty="0" smtClean="0"/>
              <a:t>(and it is still going 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number of explanations have been proposed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 unified explanation is still in the making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1676400"/>
            <a:ext cx="8133848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6096000"/>
            <a:ext cx="4973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GMST: Global mean surface </a:t>
            </a:r>
            <a:r>
              <a:rPr lang="en-US" dirty="0"/>
              <a:t>temperature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Anomalies are relative to 1961–1990 climatology.)</a:t>
            </a:r>
          </a:p>
        </p:txBody>
      </p:sp>
    </p:spTree>
    <p:extLst>
      <p:ext uri="{BB962C8B-B14F-4D97-AF65-F5344CB8AC3E}">
        <p14:creationId xmlns:p14="http://schemas.microsoft.com/office/powerpoint/2010/main" val="378910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 1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Motivation: What is climate variability and why study climate variability?  </a:t>
            </a:r>
          </a:p>
          <a:p>
            <a:pPr lvl="2"/>
            <a:r>
              <a:rPr lang="en-US" dirty="0" smtClean="0"/>
              <a:t>Weather vs climate</a:t>
            </a:r>
          </a:p>
          <a:p>
            <a:pPr lvl="2"/>
            <a:r>
              <a:rPr lang="en-US" dirty="0" smtClean="0"/>
              <a:t>Climate variability vs climate change</a:t>
            </a:r>
          </a:p>
          <a:p>
            <a:pPr lvl="2"/>
            <a:r>
              <a:rPr lang="en-US" dirty="0" smtClean="0"/>
              <a:t>Anthropogenic climate change and natural cycles</a:t>
            </a:r>
          </a:p>
          <a:p>
            <a:pPr lvl="2"/>
            <a:r>
              <a:rPr lang="en-US" dirty="0" smtClean="0"/>
              <a:t>From “Invisible Blankets” to “Warming Hiatus”</a:t>
            </a:r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0vj-0imOL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12648" y="1501902"/>
            <a:ext cx="7997952" cy="4498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and Climate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25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The average condition of the atmosphere, ocean, land cover (snow, vegetation):</a:t>
            </a:r>
          </a:p>
          <a:p>
            <a:pPr lvl="1"/>
            <a:r>
              <a:rPr lang="en-US" dirty="0" smtClean="0"/>
              <a:t>Climate is a long-term average over all types of fluctuations and processes</a:t>
            </a:r>
            <a:r>
              <a:rPr lang="en-US" dirty="0"/>
              <a:t> </a:t>
            </a:r>
            <a:r>
              <a:rPr lang="en-US" dirty="0" smtClean="0"/>
              <a:t>(including weather). </a:t>
            </a:r>
            <a:r>
              <a:rPr lang="en-US" dirty="0"/>
              <a:t>I</a:t>
            </a:r>
            <a:r>
              <a:rPr lang="en-US" dirty="0" smtClean="0"/>
              <a:t>t has been (and still is) common practice to talk about 30 year averages.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 our life-time we will observe (with an attentive state of mind) 2 non-overlapping climate average periods.</a:t>
            </a:r>
          </a:p>
          <a:p>
            <a:pPr lvl="1"/>
            <a:r>
              <a:rPr lang="en-US" dirty="0" smtClean="0"/>
              <a:t>Climate is not limited to the description of average atmospheric conditions! It includes land (vegetation), oceanic conditions, and ice.</a:t>
            </a:r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7253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 1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Climate monitoring:</a:t>
            </a:r>
          </a:p>
          <a:p>
            <a:pPr lvl="2"/>
            <a:r>
              <a:rPr lang="en-US" dirty="0" smtClean="0"/>
              <a:t>At a fixed location, ideally without human-made changes to the nearby environment:</a:t>
            </a:r>
          </a:p>
          <a:p>
            <a:pPr lvl="3"/>
            <a:r>
              <a:rPr lang="en-US" dirty="0" smtClean="0"/>
              <a:t>daily temperatures, precipitation, humidity, wind, cloud cover, snow cover (typical meteorological measurements)</a:t>
            </a:r>
          </a:p>
          <a:p>
            <a:pPr lvl="3"/>
            <a:r>
              <a:rPr lang="en-US" dirty="0" smtClean="0"/>
              <a:t>lake/ river levels (hydrological measurements)</a:t>
            </a:r>
          </a:p>
          <a:p>
            <a:pPr lvl="3"/>
            <a:r>
              <a:rPr lang="en-US" dirty="0" smtClean="0"/>
              <a:t>Date of spring blossom, arrival of migrating birds</a:t>
            </a:r>
          </a:p>
          <a:p>
            <a:pPr lvl="3"/>
            <a:r>
              <a:rPr lang="en-US" dirty="0" smtClean="0"/>
              <a:t>Ocean temperatures, salinity, sea ice concentration </a:t>
            </a:r>
            <a:endParaRPr lang="en-US" dirty="0"/>
          </a:p>
          <a:p>
            <a:pPr lvl="2"/>
            <a:r>
              <a:rPr lang="en-US" dirty="0" smtClean="0"/>
              <a:t>Remote sensing:</a:t>
            </a:r>
          </a:p>
          <a:p>
            <a:pPr lvl="3"/>
            <a:r>
              <a:rPr lang="en-US" dirty="0" smtClean="0"/>
              <a:t>Global coverage, global measures such as incoming and outgoing shortwave and longwave radiation.</a:t>
            </a:r>
          </a:p>
        </p:txBody>
      </p:sp>
    </p:spTree>
    <p:extLst>
      <p:ext uri="{BB962C8B-B14F-4D97-AF65-F5344CB8AC3E}">
        <p14:creationId xmlns:p14="http://schemas.microsoft.com/office/powerpoint/2010/main" val="1168096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Global temperature trend 100% natural?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24000"/>
            <a:ext cx="80772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79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Global temperature trend 100% natural?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676400"/>
            <a:ext cx="34665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Increasing temperatures are found</a:t>
            </a:r>
          </a:p>
          <a:p>
            <a:r>
              <a:rPr lang="en-US" dirty="0" smtClean="0"/>
              <a:t>in low middle and high levels of the</a:t>
            </a:r>
            <a:br>
              <a:rPr lang="en-US" dirty="0" smtClean="0"/>
            </a:br>
            <a:r>
              <a:rPr lang="en-US" dirty="0" smtClean="0"/>
              <a:t>tropopause. </a:t>
            </a:r>
          </a:p>
          <a:p>
            <a:r>
              <a:rPr lang="en-US" dirty="0" smtClean="0"/>
              <a:t>Largest trends have been found in</a:t>
            </a:r>
            <a:br>
              <a:rPr lang="en-US" dirty="0" smtClean="0"/>
            </a:br>
            <a:r>
              <a:rPr lang="en-US" dirty="0" smtClean="0"/>
              <a:t>the tropical-subtropical troposphere</a:t>
            </a:r>
            <a:br>
              <a:rPr lang="en-US" dirty="0" smtClean="0"/>
            </a:br>
            <a:r>
              <a:rPr lang="en-US" dirty="0" smtClean="0"/>
              <a:t>in the mid-levels.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525" y="996116"/>
            <a:ext cx="5250475" cy="586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04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Global temperature trend 100% natural?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9026" y="4475176"/>
            <a:ext cx="29233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Surface temperature change: </a:t>
            </a:r>
          </a:p>
          <a:p>
            <a:r>
              <a:rPr lang="en-US" dirty="0" smtClean="0"/>
              <a:t>change from 1901-2012.</a:t>
            </a:r>
          </a:p>
          <a:p>
            <a:endParaRPr lang="en-US" dirty="0"/>
          </a:p>
          <a:p>
            <a:r>
              <a:rPr lang="en-US" dirty="0" smtClean="0"/>
              <a:t>(Linear trend estimate)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799" y="1600955"/>
            <a:ext cx="4345269" cy="43714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6" y="1600954"/>
            <a:ext cx="4820380" cy="287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0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Global temperature trend 100% natural?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9026" y="4475176"/>
            <a:ext cx="29233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Surface temperature change: </a:t>
            </a:r>
          </a:p>
          <a:p>
            <a:r>
              <a:rPr lang="en-US" dirty="0" smtClean="0"/>
              <a:t>change from 1901-2012.</a:t>
            </a:r>
          </a:p>
          <a:p>
            <a:endParaRPr lang="en-US" dirty="0"/>
          </a:p>
          <a:p>
            <a:r>
              <a:rPr lang="en-US" dirty="0" smtClean="0"/>
              <a:t>(Linear trend estimate)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600954"/>
            <a:ext cx="4878669" cy="49080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484" y="1679892"/>
            <a:ext cx="8229600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Discussion: Which of the inferences just drawn from these observed temperatures are correct?</a:t>
            </a:r>
          </a:p>
          <a:p>
            <a:endParaRPr lang="en-US" dirty="0"/>
          </a:p>
          <a:p>
            <a:pPr marL="342900" indent="-342900">
              <a:buAutoNum type="arabicParenBoth"/>
            </a:pPr>
            <a:r>
              <a:rPr lang="en-US" dirty="0" smtClean="0"/>
              <a:t>There is an unusual warming trend in the data</a:t>
            </a:r>
          </a:p>
          <a:p>
            <a:pPr marL="342900" indent="-342900">
              <a:buAutoNum type="arabicParenBoth"/>
            </a:pPr>
            <a:r>
              <a:rPr lang="en-US" dirty="0" smtClean="0"/>
              <a:t>The observations confirm that the world has been warming</a:t>
            </a:r>
          </a:p>
          <a:p>
            <a:pPr marL="342900" indent="-342900">
              <a:buAutoNum type="arabicParenBoth"/>
            </a:pPr>
            <a:r>
              <a:rPr lang="en-US" dirty="0" smtClean="0"/>
              <a:t>The trend is part of a natural cycle</a:t>
            </a:r>
          </a:p>
          <a:p>
            <a:pPr marL="342900" indent="-342900">
              <a:buAutoNum type="arabicParenBoth"/>
            </a:pPr>
            <a:r>
              <a:rPr lang="en-US" dirty="0" smtClean="0"/>
              <a:t>The trend is part of anthropogenic climate change</a:t>
            </a:r>
          </a:p>
          <a:p>
            <a:pPr marL="342900" indent="-342900">
              <a:buAutoNum type="arabicParenBoth"/>
            </a:pPr>
            <a:r>
              <a:rPr lang="en-US" dirty="0" smtClean="0"/>
              <a:t>The trend is caused by volcanic activity and solar cycles</a:t>
            </a:r>
          </a:p>
          <a:p>
            <a:pPr marL="342900" indent="-342900">
              <a:buAutoNum type="arabicParenBoth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1853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DB1280-0676-4822-8A4D-E954834AE2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0</TotalTime>
  <Words>555</Words>
  <Application>Microsoft Office PowerPoint</Application>
  <PresentationFormat>On-screen Show (4:3)</PresentationFormat>
  <Paragraphs>89</Paragraphs>
  <Slides>11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Tw Cen MT</vt:lpstr>
      <vt:lpstr>Wingdings</vt:lpstr>
      <vt:lpstr>Wingdings 2</vt:lpstr>
      <vt:lpstr>Student presentation</vt:lpstr>
      <vt:lpstr>Climate variability and change Introduction to the physical climate system </vt:lpstr>
      <vt:lpstr>Lecture 1</vt:lpstr>
      <vt:lpstr>Weather and Climate </vt:lpstr>
      <vt:lpstr>Climate</vt:lpstr>
      <vt:lpstr>Lecture 1</vt:lpstr>
      <vt:lpstr>Global temperature trend 100% natural?</vt:lpstr>
      <vt:lpstr>Global temperature trend 100% natural?</vt:lpstr>
      <vt:lpstr>Global temperature trend 100% natural?</vt:lpstr>
      <vt:lpstr>Global temperature trend 100% natural?</vt:lpstr>
      <vt:lpstr>The global warming hiatus debate:  Has global warming slowed down?</vt:lpstr>
      <vt:lpstr>The global warming hiatus debate:  Has global warming slowed down?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2015-08-18T16:09:14Z</dcterms:created>
  <dcterms:modified xsi:type="dcterms:W3CDTF">2016-08-29T21:24:20Z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