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44"/>
  </p:notesMasterIdLst>
  <p:sldIdLst>
    <p:sldId id="256" r:id="rId3"/>
    <p:sldId id="267" r:id="rId4"/>
    <p:sldId id="319" r:id="rId5"/>
    <p:sldId id="269" r:id="rId6"/>
    <p:sldId id="282" r:id="rId7"/>
    <p:sldId id="321" r:id="rId8"/>
    <p:sldId id="270" r:id="rId9"/>
    <p:sldId id="271" r:id="rId10"/>
    <p:sldId id="272" r:id="rId11"/>
    <p:sldId id="273" r:id="rId12"/>
    <p:sldId id="283" r:id="rId13"/>
    <p:sldId id="275" r:id="rId14"/>
    <p:sldId id="313" r:id="rId15"/>
    <p:sldId id="314" r:id="rId16"/>
    <p:sldId id="315" r:id="rId17"/>
    <p:sldId id="277" r:id="rId18"/>
    <p:sldId id="316" r:id="rId19"/>
    <p:sldId id="276" r:id="rId20"/>
    <p:sldId id="279" r:id="rId21"/>
    <p:sldId id="317" r:id="rId22"/>
    <p:sldId id="318" r:id="rId23"/>
    <p:sldId id="284" r:id="rId24"/>
    <p:sldId id="285" r:id="rId25"/>
    <p:sldId id="311" r:id="rId26"/>
    <p:sldId id="286" r:id="rId27"/>
    <p:sldId id="287" r:id="rId28"/>
    <p:sldId id="288" r:id="rId29"/>
    <p:sldId id="289" r:id="rId30"/>
    <p:sldId id="293" r:id="rId31"/>
    <p:sldId id="292" r:id="rId32"/>
    <p:sldId id="323" r:id="rId33"/>
    <p:sldId id="324" r:id="rId34"/>
    <p:sldId id="325" r:id="rId35"/>
    <p:sldId id="326" r:id="rId36"/>
    <p:sldId id="327" r:id="rId37"/>
    <p:sldId id="328" r:id="rId38"/>
    <p:sldId id="291" r:id="rId39"/>
    <p:sldId id="322" r:id="rId40"/>
    <p:sldId id="274" r:id="rId41"/>
    <p:sldId id="329" r:id="rId42"/>
    <p:sldId id="312" r:id="rId43"/>
  </p:sldIdLst>
  <p:sldSz cx="9144000" cy="6858000" type="screen4x3"/>
  <p:notesSz cx="7315200" cy="96012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E4C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5578" autoAdjust="0"/>
  </p:normalViewPr>
  <p:slideViewPr>
    <p:cSldViewPr>
      <p:cViewPr varScale="1">
        <p:scale>
          <a:sx n="96" d="100"/>
          <a:sy n="96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1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Note: this does not look like much, but rainfall has a heavy tail in the statistical distribution: very high deviations from the mean can happen from year to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2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3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0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4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00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Sketch</a:t>
            </a:r>
            <a:r>
              <a:rPr lang="en-US" baseline="0" dirty="0" smtClean="0"/>
              <a:t> example for ‘annual range’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Annual range measures highest minus lowest monthly rainfall. Monsoons are regions in red at the top figure.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 conceptual view of the Earth’s climate system taken from </a:t>
            </a:r>
            <a:r>
              <a:rPr lang="en-US" baseline="0" dirty="0" err="1" smtClean="0"/>
              <a:t>Peixoto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Oort</a:t>
            </a:r>
            <a:r>
              <a:rPr lang="en-US" baseline="0" dirty="0" smtClean="0"/>
              <a:t> ( Figure 2.1)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Sketch</a:t>
            </a:r>
            <a:r>
              <a:rPr lang="en-US" baseline="0" dirty="0" smtClean="0"/>
              <a:t> example for ‘annual range’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Annual range measures highest minus lowest monthly rainfall. Monsoons are regions in red at the </a:t>
            </a:r>
            <a:r>
              <a:rPr lang="en-US" baseline="0" smtClean="0"/>
              <a:t>top figure.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46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Copyright information: </a:t>
            </a:r>
          </a:p>
          <a:p>
            <a:r>
              <a:rPr lang="en-US" dirty="0" smtClean="0"/>
              <a:t>"The source of this material is the COMET</a:t>
            </a:r>
            <a:r>
              <a:rPr lang="en-US" baseline="30000" dirty="0" smtClean="0"/>
              <a:t>®</a:t>
            </a:r>
            <a:r>
              <a:rPr lang="en-US" dirty="0" smtClean="0"/>
              <a:t> Website at http://meted.ucar.edu/ of the University Corporation for Atmospheric Research (UCAR), sponsored in part through cooperative agreement(s) with the National Oceanic and Atmospheric Administration (NOAA), U.S. Department of Commerce (DOC). ©1997-2016 University Corporation for Atmospheric Research. All Rights Reserved."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5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70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39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Classification</a:t>
            </a:r>
            <a:r>
              <a:rPr lang="en-US" baseline="0" dirty="0" smtClean="0"/>
              <a:t> for A,C,D,E by temperatures. , only B is defined by precipitation as a first criterion</a:t>
            </a:r>
          </a:p>
          <a:p>
            <a:r>
              <a:rPr lang="en-US" baseline="0" dirty="0" smtClean="0"/>
              <a:t>Class A only one more layer of sub-classes: small letter Am Aw </a:t>
            </a:r>
            <a:r>
              <a:rPr lang="en-US" baseline="0" dirty="0" err="1" smtClean="0"/>
              <a:t>Af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9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3DD24B-692F-45A2-B35A-4C026F99445B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28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A440CD-D9E1-407B-A9E6-CDC4DDAD9F82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88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454F3F-AC8B-4A27-94F1-987377857368}" type="slidenum">
              <a:rPr lang="en-US" altLang="en-US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84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A1CBEE-AF21-4122-87FD-A804FAB8F1F4}" type="slidenum">
              <a:rPr lang="en-US" altLang="en-US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70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108A25-99B4-4196-85FE-3D1A3762ABE4}" type="slidenum">
              <a:rPr lang="en-US" altLang="en-US">
                <a:latin typeface="Times New Roman" panose="02020603050405020304" pitchFamily="18" charset="0"/>
              </a:rPr>
              <a:pPr eaLnBrk="1" hangingPunct="1"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5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Question: Is the sun part of the system?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(No, it is outside the system). Therefore, we have to draw somewhere a boundary and say </a:t>
            </a:r>
            <a:r>
              <a:rPr lang="en-US" baseline="0" dirty="0" err="1" smtClean="0"/>
              <a:t>compontent</a:t>
            </a:r>
            <a:r>
              <a:rPr lang="en-US" baseline="0" dirty="0" smtClean="0"/>
              <a:t> X is part of the system, component Z is not part of the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3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BEF643-50A7-46A2-85E2-6E2F19153A09}" type="slidenum">
              <a:rPr lang="en-US" altLang="en-US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0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Times New Roman" panose="02020603050405020304" pitchFamily="18" charset="0"/>
              </a:rPr>
              <a:t>Note: image</a:t>
            </a:r>
            <a:r>
              <a:rPr lang="en-US" altLang="en-US" baseline="0" dirty="0" smtClean="0">
                <a:latin typeface="Times New Roman" panose="02020603050405020304" pitchFamily="18" charset="0"/>
              </a:rPr>
              <a:t> from http://guides.wikinut.com/img/3bgftet7ikvmpo0p/The-taiga-near-Verkhoyansk,-Russia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BEF643-50A7-46A2-85E2-6E2F19153A09}" type="slidenum">
              <a:rPr lang="en-US" altLang="en-US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468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Times New Roman" panose="02020603050405020304" pitchFamily="18" charset="0"/>
              </a:rPr>
              <a:t>Note: image</a:t>
            </a:r>
            <a:r>
              <a:rPr lang="en-US" altLang="en-US" baseline="0" dirty="0" smtClean="0">
                <a:latin typeface="Times New Roman" panose="02020603050405020304" pitchFamily="18" charset="0"/>
              </a:rPr>
              <a:t> from http://guides.wikinut.com/img/3bgftet7ikvmpo0p/The-taiga-near-Verkhoyansk,-Russia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BEF643-50A7-46A2-85E2-6E2F19153A09}" type="slidenum">
              <a:rPr lang="en-US" altLang="en-US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601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Composition of the atmosphere: Note that gases are well mixed throughout the troposphere (except water vapor, and to lesser degree is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also varying regionally by season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0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Further reading: </a:t>
            </a:r>
            <a:r>
              <a:rPr lang="en-US" baseline="0" dirty="0" err="1" smtClean="0"/>
              <a:t>Peixoto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Oort</a:t>
            </a:r>
            <a:r>
              <a:rPr lang="en-US" baseline="0" dirty="0" smtClean="0"/>
              <a:t> Chapter 2.3.1</a:t>
            </a:r>
          </a:p>
          <a:p>
            <a:r>
              <a:rPr lang="en-US" baseline="0" dirty="0" smtClean="0"/>
              <a:t>(This figure is from </a:t>
            </a:r>
            <a:r>
              <a:rPr lang="en-US" baseline="0" dirty="0" err="1" smtClean="0"/>
              <a:t>Neelin</a:t>
            </a:r>
            <a:r>
              <a:rPr lang="en-US" baseline="0" dirty="0" smtClean="0"/>
              <a:t> (2011) Ch. 2, fig. 2.11)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Further reading: </a:t>
            </a:r>
            <a:r>
              <a:rPr lang="en-US" baseline="0" dirty="0" err="1" smtClean="0"/>
              <a:t>Peixoto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Oort</a:t>
            </a:r>
            <a:r>
              <a:rPr lang="en-US" baseline="0" dirty="0" smtClean="0"/>
              <a:t> Chapter 2.3.1</a:t>
            </a:r>
          </a:p>
          <a:p>
            <a:r>
              <a:rPr lang="en-US" baseline="0" dirty="0" smtClean="0"/>
              <a:t>(This figure is from </a:t>
            </a:r>
            <a:r>
              <a:rPr lang="en-US" baseline="0" dirty="0" err="1" smtClean="0"/>
              <a:t>Neelin</a:t>
            </a:r>
            <a:r>
              <a:rPr lang="en-US" baseline="0" dirty="0" smtClean="0"/>
              <a:t> (2011) Ch. 2, fig. </a:t>
            </a:r>
            <a:r>
              <a:rPr lang="en-US" baseline="0" smtClean="0"/>
              <a:t>2.11)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9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7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9/7/2016 12:36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9/7/2016 12:36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9/7/2016 12:36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9/7/2016 12:36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9/7/2016 12:36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9/7/2016 12:36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9/7/2016 12:36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9/7/2016 12:36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9/7/2016 12:36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9/7/2016 12:36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9/7/2016 12:36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9/7/2016 12:36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onlinelibrary.wiley.com/doi/10.1029/2005GL025347/full#grl21099-fig-0001" TargetMode="External"/><Relationship Id="rId4" Type="http://schemas.openxmlformats.org/officeDocument/2006/relationships/hyperlink" Target="http://onlinelibrary.wiley.com/doi/10.1002/grl.v33.6/issuet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onlinelibrary.wiley.com/doi/10.1029/2005GL025347/full#grl21099-fig-0001" TargetMode="External"/><Relationship Id="rId4" Type="http://schemas.openxmlformats.org/officeDocument/2006/relationships/hyperlink" Target="http://onlinelibrary.wiley.com/doi/10.1002/grl.v33.6/issueto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he%20source%20of%20this%20material%20is%20the%20COMET&#174;%20Website%20at%20http:/meted.ucar.edu/%20of%20the%20University%20Corporation%20for%20Atmospheric%20Research%20(UCAR),%20sponsored%20in%20part%20through%20cooperative%20agreement(s)%20with%20the%20National%20Oceanic%20and%20Atmospheric%20Administration%20(NOAA),%20U.S.%20Department%20of%20Commerce%20(DOC).%20&#169;1997-2016%20University%20Corporation%20for%20Atmospheric%20Research.%20All%20Rights%20Reserved.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teorologyclimate.com/koppenclassification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hyperlink" Target="Online%20https:/www.britannica.com/science/Koppen-climate-classificatio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mps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cripps.ucsd.edu/programs/keelingcurve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earsoncmg.com/ph/esm/esm_mann_dire_2/qr/pntip.html?qr21" TargetMode="External"/><Relationship Id="rId2" Type="http://schemas.openxmlformats.org/officeDocument/2006/relationships/hyperlink" Target="https://www.britannica.com/science/Koppen-climate-classification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04800" y="4495800"/>
            <a:ext cx="84582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Climate variability and change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Introduction to the physical climate system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Oliver Elison Timm ATM 306 Fall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248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Lecture 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Physical climate system</a:t>
            </a:r>
            <a:br>
              <a:rPr lang="en-US" dirty="0"/>
            </a:br>
            <a:r>
              <a:rPr lang="en-US" dirty="0"/>
              <a:t>Global Temperature Climatology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dirty="0" smtClean="0"/>
              <a:t>Surface Air Temperature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30-year long-term average conditions, based on worldwide land-based station observations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408"/>
            <a:ext cx="6781800" cy="5245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567934"/>
            <a:ext cx="33272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July average temperature on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Physical climate system</a:t>
            </a:r>
            <a:br>
              <a:rPr lang="en-US" dirty="0"/>
            </a:br>
            <a:r>
              <a:rPr lang="en-US" dirty="0" smtClean="0"/>
              <a:t>Global Temperature Climatology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5146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dirty="0" smtClean="0"/>
              <a:t>Surface Air Temperature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Long-term average conditions, based on worldwide (land, ocean, airborne, satellite)</a:t>
            </a:r>
          </a:p>
          <a:p>
            <a:pPr marL="365760" lvl="1" indent="0">
              <a:buNone/>
            </a:pPr>
            <a:r>
              <a:rPr lang="en-US" sz="2000" dirty="0" smtClean="0"/>
              <a:t>observations.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6419850" cy="5048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mp2m_we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64198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6181253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is degree Celsius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Physical climate system</a:t>
            </a:r>
            <a:br>
              <a:rPr lang="en-US" dirty="0"/>
            </a:br>
            <a:r>
              <a:rPr lang="en-US" dirty="0" smtClean="0"/>
              <a:t>Global Precipitation </a:t>
            </a:r>
            <a:r>
              <a:rPr lang="en-US" dirty="0"/>
              <a:t>C</a:t>
            </a:r>
            <a:r>
              <a:rPr lang="en-US" dirty="0" smtClean="0"/>
              <a:t>limatology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en-US" sz="2000" dirty="0" smtClean="0"/>
              <a:t>Annual precipitation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30-year long-term average conditions, based on worldwide station observations</a:t>
            </a:r>
          </a:p>
          <a:p>
            <a:pPr marL="365760" lvl="1" indent="0">
              <a:buNone/>
            </a:pPr>
            <a:r>
              <a:rPr lang="en-US" sz="2000" dirty="0" smtClean="0"/>
              <a:t>and satellite </a:t>
            </a:r>
          </a:p>
          <a:p>
            <a:pPr marL="365760" lvl="1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emote sensing</a:t>
            </a:r>
          </a:p>
          <a:p>
            <a:pPr marL="365760" lvl="1" indent="0">
              <a:buNone/>
            </a:pPr>
            <a:r>
              <a:rPr lang="en-US" sz="2000" dirty="0" smtClean="0"/>
              <a:t>(1980-2000)</a:t>
            </a:r>
          </a:p>
        </p:txBody>
      </p:sp>
      <p:pic>
        <p:nvPicPr>
          <p:cNvPr id="5" name="Picture 16" descr="cmap_clim_an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60011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183868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in mm/day: 10mm /day  is about 300mm/month 12 inch/month</a:t>
            </a:r>
          </a:p>
        </p:txBody>
      </p:sp>
    </p:spTree>
    <p:extLst>
      <p:ext uri="{BB962C8B-B14F-4D97-AF65-F5344CB8AC3E}">
        <p14:creationId xmlns:p14="http://schemas.microsoft.com/office/powerpoint/2010/main" val="201599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</a:t>
            </a:r>
            <a:r>
              <a:rPr lang="en-US" dirty="0"/>
              <a:t>Precipitation Climatology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dirty="0" smtClean="0"/>
              <a:t>Annual precipitation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30-year long-term average conditions, based on worldwide station observations</a:t>
            </a:r>
          </a:p>
          <a:p>
            <a:pPr marL="365760" lvl="1" indent="0">
              <a:buNone/>
            </a:pPr>
            <a:r>
              <a:rPr lang="en-US" sz="2000" dirty="0" smtClean="0"/>
              <a:t>and satellite </a:t>
            </a:r>
          </a:p>
          <a:p>
            <a:pPr marL="365760" lvl="1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emote sensing</a:t>
            </a:r>
          </a:p>
        </p:txBody>
      </p:sp>
      <p:pic>
        <p:nvPicPr>
          <p:cNvPr id="1030" name="Picture 6" descr="This plot is not dissimilar to the P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7978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1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Precipitation Climatology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b="1" u="sng" dirty="0" smtClean="0"/>
              <a:t>Annual </a:t>
            </a:r>
            <a:r>
              <a:rPr lang="en-US" sz="2000" dirty="0" smtClean="0"/>
              <a:t>precipitation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30-year long-term average conditions, based on worldwide station observations</a:t>
            </a:r>
          </a:p>
          <a:p>
            <a:pPr marL="365760" lvl="1" indent="0">
              <a:buNone/>
            </a:pPr>
            <a:r>
              <a:rPr lang="en-US" sz="2000" dirty="0" smtClean="0"/>
              <a:t>and satellite </a:t>
            </a:r>
          </a:p>
          <a:p>
            <a:pPr marL="365760" lvl="1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emote sensing</a:t>
            </a:r>
          </a:p>
        </p:txBody>
      </p:sp>
      <p:pic>
        <p:nvPicPr>
          <p:cNvPr id="1030" name="Picture 6" descr="This plot is not dissimilar to the P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7978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591270"/>
            <a:ext cx="60198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Intertropical Convergence Zone (ITCZ):</a:t>
            </a:r>
          </a:p>
          <a:p>
            <a:r>
              <a:rPr lang="en-US" dirty="0" smtClean="0"/>
              <a:t>Band with convective rainfall: north of the equator (ca. 5 </a:t>
            </a:r>
            <a:r>
              <a:rPr lang="en-US" dirty="0" err="1" smtClean="0"/>
              <a:t>deg</a:t>
            </a:r>
            <a:r>
              <a:rPr lang="en-US" dirty="0" smtClean="0"/>
              <a:t> N)</a:t>
            </a:r>
          </a:p>
          <a:p>
            <a:r>
              <a:rPr lang="en-US" dirty="0" smtClean="0"/>
              <a:t>Release of enormous amounts of latent heat to the atmosphere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435" y="6517476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in mm/day: 10mm /day  is about 300mm/month 12 inch/month</a:t>
            </a: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3619500" y="2514600"/>
            <a:ext cx="876300" cy="1524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53000" y="2514600"/>
            <a:ext cx="876300" cy="1524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1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Precipitation </a:t>
            </a:r>
            <a:r>
              <a:rPr lang="en-US" dirty="0" smtClean="0"/>
              <a:t>Climatology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b="1" u="sng" dirty="0" smtClean="0"/>
              <a:t>January </a:t>
            </a:r>
            <a:r>
              <a:rPr lang="en-US" sz="2000" dirty="0" smtClean="0"/>
              <a:t>precipitation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</a:t>
            </a:r>
            <a:r>
              <a:rPr lang="en-US" sz="2000" dirty="0"/>
              <a:t>~</a:t>
            </a:r>
            <a:r>
              <a:rPr lang="en-US" sz="2000" dirty="0" smtClean="0"/>
              <a:t>30-year long-term average conditions, based on worldwide station observations</a:t>
            </a:r>
          </a:p>
          <a:p>
            <a:pPr marL="365760" lvl="1" indent="0">
              <a:buNone/>
            </a:pPr>
            <a:r>
              <a:rPr lang="en-US" sz="2000" dirty="0" smtClean="0"/>
              <a:t>and satellite </a:t>
            </a:r>
          </a:p>
          <a:p>
            <a:pPr marL="365760" lvl="1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emote sensing</a:t>
            </a:r>
          </a:p>
        </p:txBody>
      </p:sp>
      <p:pic>
        <p:nvPicPr>
          <p:cNvPr id="2052" name="Picture 4" descr="This plot is not dissimilar to the P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79784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in mm/day: 10mm /day  is about 300mm/month 12 inch/month</a:t>
            </a:r>
          </a:p>
        </p:txBody>
      </p:sp>
    </p:spTree>
    <p:extLst>
      <p:ext uri="{BB962C8B-B14F-4D97-AF65-F5344CB8AC3E}">
        <p14:creationId xmlns:p14="http://schemas.microsoft.com/office/powerpoint/2010/main" val="195537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Precipitation </a:t>
            </a:r>
            <a:r>
              <a:rPr lang="en-US" dirty="0" smtClean="0"/>
              <a:t>Climatology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b="1" u="sng" dirty="0" smtClean="0"/>
              <a:t>January </a:t>
            </a:r>
            <a:r>
              <a:rPr lang="en-US" sz="2000" dirty="0" smtClean="0"/>
              <a:t>precipitation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</a:t>
            </a:r>
            <a:r>
              <a:rPr lang="en-US" sz="2000" dirty="0"/>
              <a:t>~</a:t>
            </a:r>
            <a:r>
              <a:rPr lang="en-US" sz="2000" dirty="0" smtClean="0"/>
              <a:t>30-year long-term average conditions, based on worldwide station observations</a:t>
            </a:r>
          </a:p>
          <a:p>
            <a:pPr marL="365760" lvl="1" indent="0">
              <a:buNone/>
            </a:pPr>
            <a:r>
              <a:rPr lang="en-US" sz="2000" dirty="0" smtClean="0"/>
              <a:t>and satellite </a:t>
            </a:r>
          </a:p>
          <a:p>
            <a:pPr marL="365760" lvl="1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emote sensing</a:t>
            </a:r>
          </a:p>
        </p:txBody>
      </p:sp>
      <p:pic>
        <p:nvPicPr>
          <p:cNvPr id="2052" name="Picture 4" descr="This plot is not dissimilar to the P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79784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in mm/day: 10mm /day  is about 300mm/month 12 inch/month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591270"/>
            <a:ext cx="60198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ITCZ</a:t>
            </a:r>
            <a:r>
              <a:rPr lang="en-US" dirty="0"/>
              <a:t> </a:t>
            </a:r>
            <a:r>
              <a:rPr lang="en-US" dirty="0" smtClean="0"/>
              <a:t>stays north of equator over Pacific Ocean</a:t>
            </a:r>
          </a:p>
          <a:p>
            <a:r>
              <a:rPr lang="en-US" dirty="0" smtClean="0"/>
              <a:t>Tropical rain maxima shift over land to the southern hemisphere</a:t>
            </a:r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2514600"/>
            <a:ext cx="876300" cy="1524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6893" y="2530156"/>
            <a:ext cx="1773307" cy="18132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1378358" y="2514600"/>
            <a:ext cx="2241142" cy="1859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68488" y="2557955"/>
            <a:ext cx="629063" cy="19378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5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Precipitation </a:t>
            </a:r>
            <a:r>
              <a:rPr lang="en-US" dirty="0" smtClean="0"/>
              <a:t>Climatology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b="1" u="sng" dirty="0" smtClean="0"/>
              <a:t>January </a:t>
            </a:r>
            <a:r>
              <a:rPr lang="en-US" sz="2000" dirty="0" smtClean="0"/>
              <a:t>precipitation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</a:t>
            </a:r>
            <a:r>
              <a:rPr lang="en-US" sz="2000" dirty="0"/>
              <a:t>~</a:t>
            </a:r>
            <a:r>
              <a:rPr lang="en-US" sz="2000" dirty="0" smtClean="0"/>
              <a:t>30-year long-term average conditions, based on worldwide station observations</a:t>
            </a:r>
          </a:p>
          <a:p>
            <a:pPr marL="365760" lvl="1" indent="0">
              <a:buNone/>
            </a:pPr>
            <a:r>
              <a:rPr lang="en-US" sz="2000" dirty="0" smtClean="0"/>
              <a:t>and satellite </a:t>
            </a:r>
          </a:p>
          <a:p>
            <a:pPr marL="365760" lvl="1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emote sensing</a:t>
            </a:r>
          </a:p>
        </p:txBody>
      </p:sp>
      <p:pic>
        <p:nvPicPr>
          <p:cNvPr id="2052" name="Picture 4" descr="This plot is not dissimilar to the P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79784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in mm/day: 10mm /day  is about 300mm/month 12 inch/month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591270"/>
            <a:ext cx="60198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Extratropical storm tracks intensity in mid-latitudes in the winter hemisphere </a:t>
            </a:r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2514600"/>
            <a:ext cx="228600" cy="1028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43300" y="2530156"/>
            <a:ext cx="2095500" cy="8988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7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Precipitation </a:t>
            </a:r>
            <a:r>
              <a:rPr lang="en-US" dirty="0" smtClean="0"/>
              <a:t>Climatology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b="1" u="sng" dirty="0" smtClean="0"/>
              <a:t>July</a:t>
            </a:r>
            <a:r>
              <a:rPr lang="en-US" sz="2000" dirty="0" smtClean="0"/>
              <a:t> precipitation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30-year long-term average conditions, based on worldwide station observations</a:t>
            </a:r>
          </a:p>
          <a:p>
            <a:pPr marL="365760" lvl="1" indent="0">
              <a:buNone/>
            </a:pPr>
            <a:r>
              <a:rPr lang="en-US" sz="2000" dirty="0" smtClean="0"/>
              <a:t>and satellite </a:t>
            </a:r>
          </a:p>
          <a:p>
            <a:pPr marL="365760" lvl="1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emote sensing</a:t>
            </a:r>
          </a:p>
        </p:txBody>
      </p:sp>
      <p:pic>
        <p:nvPicPr>
          <p:cNvPr id="6" name="Picture 4" descr="This plot is not dissimilar to the P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1600199"/>
            <a:ext cx="6797842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591270"/>
            <a:ext cx="60198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ITCZ intensifies in the warm hemisphere </a:t>
            </a:r>
          </a:p>
          <a:p>
            <a:r>
              <a:rPr lang="en-US" dirty="0" smtClean="0"/>
              <a:t>Tropical rain maxima shift over land to the northern hemisphere</a:t>
            </a:r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19200" y="2514600"/>
            <a:ext cx="2400300" cy="1524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3619500" y="2514600"/>
            <a:ext cx="17145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 flipH="1">
            <a:off x="2438400" y="2514600"/>
            <a:ext cx="11811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82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monsoon system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858494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5943600" y="1707444"/>
            <a:ext cx="30480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/>
              <a:buNone/>
            </a:pPr>
            <a:r>
              <a:rPr lang="en-US" sz="2000" dirty="0" smtClean="0"/>
              <a:t>Monsoon regions: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ound over continents</a:t>
            </a:r>
          </a:p>
          <a:p>
            <a:pPr lvl="1"/>
            <a:r>
              <a:rPr lang="en-US" sz="2000" dirty="0" smtClean="0"/>
              <a:t>Strong seasonal contrast between dry and wet season and</a:t>
            </a:r>
          </a:p>
          <a:p>
            <a:pPr lvl="1"/>
            <a:r>
              <a:rPr lang="en-US" sz="2000" dirty="0" smtClean="0"/>
              <a:t>reversal in wind direction between the summer and winter monsoons.</a:t>
            </a:r>
          </a:p>
          <a:p>
            <a:pPr marL="365760" lvl="1" indent="0">
              <a:buFont typeface="Wingdings 2"/>
              <a:buNone/>
            </a:pPr>
            <a:endParaRPr lang="en-US" sz="2000" dirty="0" smtClean="0"/>
          </a:p>
          <a:p>
            <a:pPr marL="365760" lvl="1" indent="0">
              <a:buFont typeface="Wingdings 2"/>
              <a:buNone/>
            </a:pPr>
            <a:endParaRPr lang="en-US" sz="20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7000" y="684053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 smtClean="0">
                <a:solidFill>
                  <a:srgbClr val="000000"/>
                </a:solidFill>
              </a:rPr>
              <a:t>Source: Wang and Ding, 2006 in Geophysical </a:t>
            </a:r>
            <a:r>
              <a:rPr lang="en-GB" sz="1100" b="1" dirty="0">
                <a:solidFill>
                  <a:srgbClr val="000000"/>
                </a:solidFill>
              </a:rPr>
              <a:t>Research Letters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4"/>
              </a:rPr>
              <a:t>Volume 33, Issue 6, </a:t>
            </a:r>
            <a:r>
              <a:rPr lang="en-GB" sz="1100" dirty="0">
                <a:solidFill>
                  <a:srgbClr val="000000"/>
                </a:solidFill>
              </a:rPr>
              <a:t>L06711, 25 MAR 2006 DOI: 10.1029/2005GL025347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5"/>
              </a:rPr>
              <a:t>http://onlinelibrary.wiley.com/doi/10.1029/2005GL025347/full#grl21099-fig-0001</a:t>
            </a:r>
          </a:p>
        </p:txBody>
      </p:sp>
    </p:spTree>
    <p:extLst>
      <p:ext uri="{BB962C8B-B14F-4D97-AF65-F5344CB8AC3E}">
        <p14:creationId xmlns:p14="http://schemas.microsoft.com/office/powerpoint/2010/main" val="309480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Physical climate system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38415"/>
            <a:ext cx="5029200" cy="5352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1" y="1538415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1" indent="0">
              <a:buNone/>
            </a:pPr>
            <a:r>
              <a:rPr lang="en-US" sz="2000" dirty="0"/>
              <a:t>The Earth’s climate system is divided into </a:t>
            </a:r>
            <a:r>
              <a:rPr lang="en-US" sz="2000" dirty="0" smtClean="0"/>
              <a:t>subsystems:</a:t>
            </a:r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r>
              <a:rPr lang="en-US" sz="2000" dirty="0" smtClean="0"/>
              <a:t>The atmosphere (A), ocean</a:t>
            </a:r>
          </a:p>
          <a:p>
            <a:pPr marL="365760" lvl="1" indent="0">
              <a:buNone/>
            </a:pPr>
            <a:r>
              <a:rPr lang="en-US" sz="2000" dirty="0" smtClean="0"/>
              <a:t>(hydrosphere H), and cryosphere (C) are the most important for understanding climate variability on time scales from years to decades.</a:t>
            </a:r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r>
              <a:rPr lang="en-US" sz="2000" dirty="0" smtClean="0"/>
              <a:t>On longer time scales, the biosphere and the cryosphere (land ice) become more important.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monsoon system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858494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5943600" y="1707444"/>
            <a:ext cx="30480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/>
              <a:buNone/>
            </a:pPr>
            <a:r>
              <a:rPr lang="en-US" sz="2000" dirty="0" smtClean="0"/>
              <a:t>Monsoon regions: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ound over continents</a:t>
            </a:r>
          </a:p>
          <a:p>
            <a:pPr lvl="1"/>
            <a:r>
              <a:rPr lang="en-US" sz="2000" dirty="0" smtClean="0"/>
              <a:t>Strong seasonal contrast between dry and wet season and</a:t>
            </a:r>
          </a:p>
          <a:p>
            <a:pPr lvl="1"/>
            <a:r>
              <a:rPr lang="en-US" sz="2000" dirty="0" smtClean="0"/>
              <a:t>reversal in wind direction between the summer and winter monsoons.</a:t>
            </a:r>
          </a:p>
          <a:p>
            <a:pPr marL="365760" lvl="1" indent="0">
              <a:buFont typeface="Wingdings 2"/>
              <a:buNone/>
            </a:pPr>
            <a:endParaRPr lang="en-US" sz="2000" dirty="0" smtClean="0"/>
          </a:p>
          <a:p>
            <a:pPr marL="365760" lvl="1" indent="0">
              <a:buFont typeface="Wingdings 2"/>
              <a:buNone/>
            </a:pPr>
            <a:endParaRPr lang="en-US" sz="20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7000" y="6840538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 smtClean="0">
                <a:solidFill>
                  <a:srgbClr val="000000"/>
                </a:solidFill>
              </a:rPr>
              <a:t>Source: Wang and Ding, 2006 in Geophysical </a:t>
            </a:r>
            <a:r>
              <a:rPr lang="en-GB" sz="1100" b="1" dirty="0">
                <a:solidFill>
                  <a:srgbClr val="000000"/>
                </a:solidFill>
              </a:rPr>
              <a:t>Research Letters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4"/>
              </a:rPr>
              <a:t>Volume 33, Issue 6, </a:t>
            </a:r>
            <a:r>
              <a:rPr lang="en-GB" sz="1100" dirty="0">
                <a:solidFill>
                  <a:srgbClr val="000000"/>
                </a:solidFill>
              </a:rPr>
              <a:t>L06711, 25 MAR 2006 DOI: 10.1029/2005GL025347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5"/>
              </a:rPr>
              <a:t>http://onlinelibrary.wiley.com/doi/10.1029/2005GL025347/full#grl21099-fig-0001</a:t>
            </a:r>
          </a:p>
        </p:txBody>
      </p:sp>
    </p:spTree>
    <p:extLst>
      <p:ext uri="{BB962C8B-B14F-4D97-AF65-F5344CB8AC3E}">
        <p14:creationId xmlns:p14="http://schemas.microsoft.com/office/powerpoint/2010/main" val="64481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monsoon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4" y="6172200"/>
            <a:ext cx="6358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information to this figure can be found at the COMET website</a:t>
            </a:r>
          </a:p>
          <a:p>
            <a:r>
              <a:rPr lang="en-US" dirty="0" smtClean="0">
                <a:hlinkClick r:id="rId3"/>
              </a:rPr>
              <a:t>Online textbook Introduction to Tropical Meteorology Section 3.5 </a:t>
            </a:r>
            <a:endParaRPr lang="en-US" dirty="0"/>
          </a:p>
        </p:txBody>
      </p:sp>
      <p:pic>
        <p:nvPicPr>
          <p:cNvPr id="1026" name="Picture 2" descr="The monsoon regions as defined by Ramage (1971)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65601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002664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America and North America are also showing monsoon regions:</a:t>
            </a:r>
          </a:p>
          <a:p>
            <a:r>
              <a:rPr lang="en-US" dirty="0" smtClean="0"/>
              <a:t>Strong seasonal cycle in rainfall.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90700" y="3200400"/>
            <a:ext cx="762000" cy="533400"/>
          </a:xfrm>
          <a:prstGeom prst="ellipse">
            <a:avLst/>
          </a:prstGeom>
          <a:solidFill>
            <a:srgbClr val="E4C6BE">
              <a:alpha val="43922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95400" y="2514600"/>
            <a:ext cx="609600" cy="457200"/>
          </a:xfrm>
          <a:prstGeom prst="ellipse">
            <a:avLst/>
          </a:prstGeom>
          <a:solidFill>
            <a:srgbClr val="E4C6BE">
              <a:alpha val="43922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0"/>
            <a:endCxn id="12" idx="4"/>
          </p:cNvCxnSpPr>
          <p:nvPr/>
        </p:nvCxnSpPr>
        <p:spPr>
          <a:xfrm flipV="1">
            <a:off x="2171700" y="3733800"/>
            <a:ext cx="0" cy="126886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14" idx="4"/>
          </p:cNvCxnSpPr>
          <p:nvPr/>
        </p:nvCxnSpPr>
        <p:spPr>
          <a:xfrm flipH="1" flipV="1">
            <a:off x="1600200" y="2971800"/>
            <a:ext cx="571500" cy="20308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4200" y="1905000"/>
            <a:ext cx="2140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retrieved from</a:t>
            </a:r>
          </a:p>
          <a:p>
            <a:r>
              <a:rPr lang="en-US" dirty="0" smtClean="0"/>
              <a:t>COMET website</a:t>
            </a:r>
          </a:p>
          <a:p>
            <a:r>
              <a:rPr lang="en-US" dirty="0" smtClean="0"/>
              <a:t>(08/2016)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Zones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1752600"/>
            <a:ext cx="6019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Various classification schemes have been introduced, among them is the system of </a:t>
            </a:r>
            <a:r>
              <a:rPr lang="en-US" dirty="0" err="1" smtClean="0"/>
              <a:t>Wladimir</a:t>
            </a:r>
            <a:r>
              <a:rPr lang="en-US" dirty="0" smtClean="0"/>
              <a:t> </a:t>
            </a:r>
            <a:r>
              <a:rPr lang="en-US" dirty="0" err="1" smtClean="0"/>
              <a:t>Köppen</a:t>
            </a:r>
            <a:endParaRPr lang="en-US" dirty="0" smtClean="0"/>
          </a:p>
          <a:p>
            <a:pPr lvl="1"/>
            <a:r>
              <a:rPr lang="en-US" dirty="0" smtClean="0"/>
              <a:t>Precipitation and Temperatures</a:t>
            </a:r>
          </a:p>
          <a:p>
            <a:pPr lvl="1"/>
            <a:r>
              <a:rPr lang="en-US" dirty="0" smtClean="0"/>
              <a:t>Annual mean and seasonal cycle</a:t>
            </a:r>
          </a:p>
          <a:p>
            <a:pPr lvl="1"/>
            <a:r>
              <a:rPr lang="en-US" dirty="0" smtClean="0"/>
              <a:t>Alignment with vegetation zones  </a:t>
            </a:r>
          </a:p>
          <a:p>
            <a:r>
              <a:rPr lang="en-US" dirty="0" smtClean="0"/>
              <a:t>More information can be found for example </a:t>
            </a:r>
            <a:r>
              <a:rPr lang="en-US" dirty="0" smtClean="0">
                <a:hlinkClick r:id="rId3"/>
              </a:rPr>
              <a:t>here</a:t>
            </a:r>
            <a:endParaRPr lang="en-US" dirty="0" smtClean="0"/>
          </a:p>
        </p:txBody>
      </p:sp>
      <p:pic>
        <p:nvPicPr>
          <p:cNvPr id="1026" name="Picture 2" descr="Wladimir Peter Köpp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4556"/>
            <a:ext cx="2095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770" y="3329475"/>
            <a:ext cx="1900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Wladimir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Köppen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(1846-1940)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Köppen</a:t>
            </a:r>
            <a:r>
              <a:rPr lang="en-US" dirty="0"/>
              <a:t> Climate Zones</a:t>
            </a:r>
          </a:p>
        </p:txBody>
      </p:sp>
      <p:pic>
        <p:nvPicPr>
          <p:cNvPr id="1026" name="Picture 2" descr="Wladimir Peter Köp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4556"/>
            <a:ext cx="2095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770" y="3329475"/>
            <a:ext cx="1900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Wladimir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Köppen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(1846-1940)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Updated Köppen-Geiger climate map of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70" y="1594556"/>
            <a:ext cx="6201529" cy="41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8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Köppen</a:t>
            </a:r>
            <a:r>
              <a:rPr lang="en-US" dirty="0"/>
              <a:t> </a:t>
            </a:r>
            <a:r>
              <a:rPr lang="en-US" dirty="0" smtClean="0"/>
              <a:t>Climate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strong latitudinal dependence</a:t>
            </a:r>
          </a:p>
          <a:p>
            <a:r>
              <a:rPr lang="en-US" dirty="0" smtClean="0"/>
              <a:t>Maritime vs continental conditions </a:t>
            </a:r>
          </a:p>
          <a:p>
            <a:r>
              <a:rPr lang="en-US" dirty="0" smtClean="0"/>
              <a:t>East-west gradients associated with prevailing winds and/or mountains and plateaus</a:t>
            </a:r>
          </a:p>
          <a:p>
            <a:r>
              <a:rPr lang="en-US" dirty="0" smtClean="0"/>
              <a:t>Five major classes labeled A,B,C,D,E</a:t>
            </a:r>
          </a:p>
          <a:p>
            <a:r>
              <a:rPr lang="en-US" dirty="0" smtClean="0"/>
              <a:t>Secondary and tertiary sub-classification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/>
              <a:t>Köppen</a:t>
            </a:r>
            <a:r>
              <a:rPr lang="en-US" dirty="0"/>
              <a:t> </a:t>
            </a:r>
            <a:r>
              <a:rPr lang="en-US" dirty="0" smtClean="0"/>
              <a:t>Climate Classification has in total 29 classifications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8027692" cy="43362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Köppen</a:t>
            </a:r>
            <a:r>
              <a:rPr lang="en-US" dirty="0" smtClean="0"/>
              <a:t> Climate Zones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29400" y="5181600"/>
            <a:ext cx="2236492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Correction: T &lt; 10C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5149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867400"/>
            <a:ext cx="784560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/>
              <a:t>C</a:t>
            </a:r>
            <a:r>
              <a:rPr lang="en-US" dirty="0" smtClean="0"/>
              <a:t>ompare the provided classification criteria with an independent resource </a:t>
            </a:r>
            <a:r>
              <a:rPr lang="en-US" dirty="0"/>
              <a:t>a</a:t>
            </a:r>
            <a:r>
              <a:rPr lang="en-US" dirty="0" smtClean="0"/>
              <a:t>t 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Britannica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4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5791200" cy="50905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Köppen</a:t>
            </a:r>
            <a:r>
              <a:rPr lang="en-US" dirty="0"/>
              <a:t> Climate Zones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2057400"/>
            <a:ext cx="2042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level</a:t>
            </a:r>
          </a:p>
          <a:p>
            <a:r>
              <a:rPr lang="en-US" dirty="0" smtClean="0"/>
              <a:t>(second letter in the </a:t>
            </a:r>
          </a:p>
          <a:p>
            <a:r>
              <a:rPr lang="en-US" dirty="0"/>
              <a:t>c</a:t>
            </a:r>
            <a:r>
              <a:rPr lang="en-US" dirty="0" smtClean="0"/>
              <a:t>lassification code)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2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Köppen</a:t>
            </a:r>
            <a:r>
              <a:rPr lang="en-US" dirty="0"/>
              <a:t> Climate Zones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691" y="4953000"/>
            <a:ext cx="488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Tertiary level(third letter in the classification code)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9391"/>
            <a:ext cx="7268589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6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Köppen</a:t>
            </a:r>
            <a:r>
              <a:rPr lang="en-US" dirty="0"/>
              <a:t> Climate Zones</a:t>
            </a:r>
          </a:p>
        </p:txBody>
      </p:sp>
      <p:pic>
        <p:nvPicPr>
          <p:cNvPr id="2050" name="Picture 2" descr="Updated Köppen-Geiger climate map of the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6201529" cy="41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795669"/>
            <a:ext cx="4412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Descriptive classification of the observations. </a:t>
            </a:r>
          </a:p>
          <a:p>
            <a:r>
              <a:rPr lang="en-US" dirty="0" smtClean="0"/>
              <a:t>Based on average climatic conditions.</a:t>
            </a:r>
          </a:p>
          <a:p>
            <a:r>
              <a:rPr lang="en-US" dirty="0" smtClean="0"/>
              <a:t>Not included: The aspect of climate variability</a:t>
            </a:r>
          </a:p>
        </p:txBody>
      </p:sp>
    </p:spTree>
    <p:extLst>
      <p:ext uri="{BB962C8B-B14F-4D97-AF65-F5344CB8AC3E}">
        <p14:creationId xmlns:p14="http://schemas.microsoft.com/office/powerpoint/2010/main" val="684211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8153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1.1 Introduction: The Land Surface</a:t>
            </a:r>
            <a:endParaRPr lang="en-US" altLang="en-US" u="sng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8435" name="Picture 5" descr="IGBP-surface-types-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386513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0" y="6400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Figure 1.14</a:t>
            </a:r>
          </a:p>
        </p:txBody>
      </p:sp>
    </p:spTree>
    <p:extLst>
      <p:ext uri="{BB962C8B-B14F-4D97-AF65-F5344CB8AC3E}">
        <p14:creationId xmlns:p14="http://schemas.microsoft.com/office/powerpoint/2010/main" val="19112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oupled ocean-atmosphere-land syste</a:t>
            </a:r>
            <a:r>
              <a:rPr lang="en-US" sz="3600" dirty="0"/>
              <a:t>m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791200" y="1752600"/>
            <a:ext cx="2971800" cy="4419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Ultimate energy source:</a:t>
            </a:r>
          </a:p>
          <a:p>
            <a:pPr marL="0" lvl="1" indent="0">
              <a:buNone/>
            </a:pPr>
            <a:r>
              <a:rPr lang="en-US" sz="2000" dirty="0" smtClean="0"/>
              <a:t>Energy received from the sun:</a:t>
            </a:r>
          </a:p>
          <a:p>
            <a:pPr marL="0" lvl="1" indent="0">
              <a:buNone/>
            </a:pPr>
            <a:r>
              <a:rPr lang="en-US" sz="2000" dirty="0" smtClean="0"/>
              <a:t>Total solar irradiance</a:t>
            </a:r>
            <a:endParaRPr lang="en-US" sz="2000" dirty="0"/>
          </a:p>
        </p:txBody>
      </p:sp>
      <p:pic>
        <p:nvPicPr>
          <p:cNvPr id="4" name="Picture 2" descr="http://www.nsf.gov/geo/adgeo/geo2000/report_images/climate_syste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38300"/>
            <a:ext cx="5810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0"/>
            <a:ext cx="8153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1.1 Introduction: The Land Surface</a:t>
            </a:r>
            <a:endParaRPr lang="en-US" altLang="en-US" u="sng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7412" name="Picture 4" descr="land_ocean_ice_20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0" y="64008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Figure 1.13</a:t>
            </a:r>
          </a:p>
        </p:txBody>
      </p:sp>
    </p:spTree>
    <p:extLst>
      <p:ext uri="{BB962C8B-B14F-4D97-AF65-F5344CB8AC3E}">
        <p14:creationId xmlns:p14="http://schemas.microsoft.com/office/powerpoint/2010/main" val="7853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77838" y="3733800"/>
            <a:ext cx="7620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endParaRPr lang="en-GB" sz="2000" b="1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u="sng" dirty="0">
                <a:latin typeface="Times New Roman" pitchFamily="16" charset="0"/>
                <a:cs typeface="Times New Roman" pitchFamily="16" charset="0"/>
              </a:rPr>
              <a:t>The World’s Largest Desert</a:t>
            </a:r>
          </a:p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dirty="0">
                <a:latin typeface="Times New Roman" pitchFamily="16" charset="0"/>
                <a:cs typeface="Times New Roman" pitchFamily="16" charset="0"/>
              </a:rPr>
              <a:t>Size: 9,000,000 square miles</a:t>
            </a:r>
          </a:p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dirty="0">
                <a:latin typeface="Times New Roman" pitchFamily="16" charset="0"/>
                <a:cs typeface="Times New Roman" pitchFamily="16" charset="0"/>
              </a:rPr>
              <a:t>Temperature:  136F (58</a:t>
            </a:r>
            <a:r>
              <a:rPr lang="en-GB" baseline="30000" dirty="0">
                <a:latin typeface="Times New Roman" pitchFamily="16" charset="0"/>
                <a:cs typeface="Times New Roman" pitchFamily="16" charset="0"/>
              </a:rPr>
              <a:t>o</a:t>
            </a:r>
            <a:r>
              <a:rPr lang="en-GB" sz="2000" dirty="0">
                <a:latin typeface="Times New Roman" pitchFamily="16" charset="0"/>
                <a:cs typeface="Times New Roman" pitchFamily="16" charset="0"/>
              </a:rPr>
              <a:t>C)</a:t>
            </a:r>
          </a:p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dirty="0">
                <a:latin typeface="Times New Roman" pitchFamily="16" charset="0"/>
                <a:cs typeface="Times New Roman" pitchFamily="16" charset="0"/>
              </a:rPr>
              <a:t>Rainfall: Half of the Sahara receives &lt; 0.79 inches per year</a:t>
            </a:r>
          </a:p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dirty="0">
                <a:latin typeface="Times New Roman" pitchFamily="16" charset="0"/>
                <a:cs typeface="Times New Roman" pitchFamily="16" charset="0"/>
              </a:rPr>
              <a:t>Dust: World’s Largest Dust Source</a:t>
            </a:r>
          </a:p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228600"/>
            <a:ext cx="762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800" b="1" u="sng" dirty="0">
                <a:latin typeface="Times New Roman" pitchFamily="16" charset="0"/>
                <a:cs typeface="Times New Roman" pitchFamily="16" charset="0"/>
              </a:rPr>
              <a:t>The Sahara (&gt;20N)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9461" name="Picture 7" descr="http://web.hcsps.sa.edu.au/projects/deserts/projects/group1/sahara%20map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5775325"/>
            <a:ext cx="22558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8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28600"/>
            <a:ext cx="762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800" b="1" u="sng" dirty="0">
                <a:latin typeface="Times New Roman" pitchFamily="16" charset="0"/>
                <a:cs typeface="Times New Roman" pitchFamily="16" charset="0"/>
              </a:rPr>
              <a:t>The Sahel (15-20N)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28600"/>
            <a:ext cx="762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800" b="1" u="sng" dirty="0">
                <a:latin typeface="Times New Roman" pitchFamily="16" charset="0"/>
                <a:cs typeface="Times New Roman" pitchFamily="16" charset="0"/>
              </a:rPr>
              <a:t>The Soudan (10N-15N)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1508" name="Picture 9" descr="http://www.staesa.org/images/map_ben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705350"/>
            <a:ext cx="25527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http://africa.si.edu/exhibits/ipi/art/guin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7275"/>
            <a:ext cx="1905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28600"/>
            <a:ext cx="762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800" b="1" u="sng" dirty="0">
                <a:latin typeface="Times New Roman" pitchFamily="16" charset="0"/>
                <a:cs typeface="Times New Roman" pitchFamily="16" charset="0"/>
              </a:rPr>
              <a:t>The Guinea Coast (10N-15N)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taiga near Verkhoyansk, Rus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7"/>
            <a:ext cx="9120809" cy="68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28600"/>
            <a:ext cx="762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800" b="1" u="sng" dirty="0" err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Sibiria</a:t>
            </a:r>
            <a:r>
              <a:rPr lang="en-GB" sz="2800" b="1" u="sng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in winter (Taiga landscape) </a:t>
            </a:r>
            <a:endParaRPr lang="en-GB" sz="2800" b="1" u="sng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khoyansk 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04"/>
            <a:ext cx="9152727" cy="67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28600"/>
            <a:ext cx="7620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2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800" b="1" u="sng" dirty="0" err="1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Sibiria</a:t>
            </a:r>
            <a:r>
              <a:rPr lang="en-GB" sz="2800" b="1" u="sng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in summer (Taiga landscape) </a:t>
            </a:r>
            <a:endParaRPr lang="en-GB" sz="2800" b="1" u="sng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2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Homework (due next week 09/14 11:00am): </a:t>
            </a:r>
            <a:br>
              <a:rPr lang="en-US" sz="3200" dirty="0" smtClean="0"/>
            </a:br>
            <a:r>
              <a:rPr lang="en-US" sz="3200" dirty="0" smtClean="0"/>
              <a:t>Exploring Earth’s climate zones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http://www.climatemps.com/</a:t>
            </a:r>
            <a:endParaRPr lang="en-US" dirty="0" smtClean="0"/>
          </a:p>
          <a:p>
            <a:pPr lvl="1"/>
            <a:r>
              <a:rPr lang="en-US" dirty="0" smtClean="0"/>
              <a:t>Interactive web page with thousands to station-based climate data summarized in climate graphs (climate charts)</a:t>
            </a:r>
          </a:p>
          <a:p>
            <a:pPr lvl="1"/>
            <a:r>
              <a:rPr lang="en-US" dirty="0" smtClean="0"/>
              <a:t>Homework question:</a:t>
            </a:r>
          </a:p>
          <a:p>
            <a:pPr lvl="2"/>
            <a:r>
              <a:rPr lang="en-US" dirty="0" smtClean="0"/>
              <a:t>What parts of the world have the strongest seasonal temperature cycle? </a:t>
            </a:r>
          </a:p>
          <a:p>
            <a:pPr lvl="2"/>
            <a:r>
              <a:rPr lang="en-US" dirty="0" smtClean="0"/>
              <a:t>What parts of the world have the most constant temperature?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here are the regions with largest seasonal precipitation range?</a:t>
            </a:r>
          </a:p>
          <a:p>
            <a:pPr lvl="2"/>
            <a:r>
              <a:rPr lang="en-US" dirty="0" smtClean="0"/>
              <a:t>Can we find a region with highest annual rainfall at a constant rate (small seasonal cycle)? </a:t>
            </a:r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75" y="1600200"/>
            <a:ext cx="2084925" cy="188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275" y="1600200"/>
            <a:ext cx="20849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6205330"/>
            <a:ext cx="5673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</a:t>
            </a:r>
            <a:r>
              <a:rPr lang="en-US" dirty="0"/>
              <a:t>handout and course page for </a:t>
            </a:r>
            <a:r>
              <a:rPr lang="en-US" dirty="0" smtClean="0"/>
              <a:t>details to this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4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Class activity: </a:t>
            </a:r>
            <a:br>
              <a:rPr lang="en-US" sz="3200" dirty="0" smtClean="0"/>
            </a:br>
            <a:r>
              <a:rPr lang="en-US" sz="3200" dirty="0" smtClean="0"/>
              <a:t>Exploring Earth’s climate zones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groups of 3-5 people identify the climate graphs according to the main five </a:t>
            </a:r>
            <a:r>
              <a:rPr lang="en-US" dirty="0" err="1" smtClean="0"/>
              <a:t>Koppen</a:t>
            </a:r>
            <a:r>
              <a:rPr lang="en-US" dirty="0" smtClean="0"/>
              <a:t> Climate zones.</a:t>
            </a:r>
          </a:p>
          <a:p>
            <a:pPr lvl="1"/>
            <a:r>
              <a:rPr lang="en-US" dirty="0" smtClean="0"/>
              <a:t>For at least one station in each of A, B, C, and D class:</a:t>
            </a:r>
          </a:p>
          <a:p>
            <a:pPr lvl="2"/>
            <a:r>
              <a:rPr lang="en-US" dirty="0" smtClean="0"/>
              <a:t>Identify the secondary classification code</a:t>
            </a:r>
          </a:p>
          <a:p>
            <a:pPr lvl="1"/>
            <a:r>
              <a:rPr lang="en-US" dirty="0" smtClean="0"/>
              <a:t>For the D classification: </a:t>
            </a:r>
            <a:r>
              <a:rPr lang="en-US" dirty="0" err="1" smtClean="0"/>
              <a:t>identifiy</a:t>
            </a:r>
            <a:endParaRPr lang="en-US" dirty="0" smtClean="0"/>
          </a:p>
          <a:p>
            <a:pPr marL="685800" lvl="2" indent="0">
              <a:buNone/>
            </a:pPr>
            <a:r>
              <a:rPr lang="en-US" dirty="0"/>
              <a:t>t</a:t>
            </a:r>
            <a:r>
              <a:rPr lang="en-US" dirty="0" smtClean="0"/>
              <a:t>he third classification code 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75" y="1600200"/>
            <a:ext cx="2084925" cy="188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275" y="1600200"/>
            <a:ext cx="20849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1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Climate system that we study consists of</a:t>
            </a:r>
          </a:p>
          <a:p>
            <a:pPr lvl="1"/>
            <a:r>
              <a:rPr lang="en-US" dirty="0" smtClean="0"/>
              <a:t>Atmosphere</a:t>
            </a:r>
          </a:p>
          <a:p>
            <a:pPr lvl="1"/>
            <a:r>
              <a:rPr lang="en-US" dirty="0" smtClean="0"/>
              <a:t>Ocean</a:t>
            </a:r>
          </a:p>
          <a:p>
            <a:pPr lvl="1"/>
            <a:r>
              <a:rPr lang="en-US" dirty="0" smtClean="0"/>
              <a:t>Land</a:t>
            </a:r>
          </a:p>
          <a:p>
            <a:r>
              <a:rPr lang="en-US" dirty="0" smtClean="0"/>
              <a:t>These sub-systems interact through exchange of mass, energy and momentum</a:t>
            </a:r>
          </a:p>
          <a:p>
            <a:r>
              <a:rPr lang="en-US" dirty="0" smtClean="0"/>
              <a:t>Other systems (biosphere, lithosphere) are part of the environment outside of the system*</a:t>
            </a:r>
          </a:p>
          <a:p>
            <a:r>
              <a:rPr lang="en-US" dirty="0" smtClean="0"/>
              <a:t>The main source of energy for the system is the sun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6289790"/>
            <a:ext cx="7821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In some cases we relax this strict separation, when we discuss the role of vegetation changes</a:t>
            </a:r>
            <a:br>
              <a:rPr lang="en-US" sz="1600" dirty="0" smtClean="0"/>
            </a:br>
            <a:r>
              <a:rPr lang="en-US" sz="1600" dirty="0" smtClean="0"/>
              <a:t>or ice sheet changes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44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Earth’s Atmosphere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dirty="0" smtClean="0"/>
              <a:t>The mass of the atmosphere:</a:t>
            </a:r>
          </a:p>
          <a:p>
            <a:pPr marL="365760" lvl="1" indent="0">
              <a:buNone/>
            </a:pPr>
            <a:r>
              <a:rPr lang="en-US" sz="2000" dirty="0" smtClean="0"/>
              <a:t>5.98*10</a:t>
            </a:r>
            <a:r>
              <a:rPr lang="en-US" sz="2000" baseline="30000" dirty="0" smtClean="0"/>
              <a:t>24</a:t>
            </a:r>
            <a:r>
              <a:rPr lang="en-US" sz="2000" dirty="0" smtClean="0"/>
              <a:t> kg</a:t>
            </a:r>
          </a:p>
          <a:p>
            <a:pPr marL="365760" lvl="1" indent="0">
              <a:buNone/>
            </a:pPr>
            <a:r>
              <a:rPr lang="en-US" sz="2000" dirty="0" smtClean="0"/>
              <a:t>78% N</a:t>
            </a:r>
            <a:r>
              <a:rPr lang="en-US" sz="2000" baseline="-25000" dirty="0" smtClean="0"/>
              <a:t>2</a:t>
            </a:r>
          </a:p>
          <a:p>
            <a:pPr marL="365760" lvl="1" indent="0">
              <a:buNone/>
            </a:pPr>
            <a:r>
              <a:rPr lang="en-US" sz="2000" dirty="0" smtClean="0"/>
              <a:t>21% O</a:t>
            </a:r>
            <a:r>
              <a:rPr lang="en-US" sz="2000" baseline="-25000" dirty="0" smtClean="0"/>
              <a:t>2</a:t>
            </a:r>
          </a:p>
          <a:p>
            <a:pPr marL="365760" lvl="1" indent="0">
              <a:buNone/>
            </a:pPr>
            <a:r>
              <a:rPr lang="en-US" sz="2000" dirty="0" smtClean="0"/>
              <a:t>  1</a:t>
            </a:r>
            <a:r>
              <a:rPr lang="en-US" sz="2000" dirty="0"/>
              <a:t>% </a:t>
            </a:r>
            <a:r>
              <a:rPr lang="en-US" sz="2000" dirty="0" err="1" smtClean="0"/>
              <a:t>Ar</a:t>
            </a:r>
            <a:endParaRPr lang="en-US" sz="2000" dirty="0" smtClean="0"/>
          </a:p>
          <a:p>
            <a:pPr marL="365760" lvl="1" indent="0">
              <a:buNone/>
            </a:pPr>
            <a:r>
              <a:rPr lang="en-US" sz="2000" baseline="-25000" dirty="0" smtClean="0"/>
              <a:t>-----------------</a:t>
            </a:r>
          </a:p>
          <a:p>
            <a:pPr marL="365760" lvl="1" indent="0">
              <a:buNone/>
            </a:pPr>
            <a:r>
              <a:rPr lang="en-US" sz="2000" dirty="0" smtClean="0"/>
              <a:t>99% of dry air</a:t>
            </a:r>
          </a:p>
          <a:p>
            <a:pPr marL="365760" lvl="1" indent="0">
              <a:buNone/>
            </a:pPr>
            <a:r>
              <a:rPr lang="en-US" sz="2000" dirty="0" smtClean="0"/>
              <a:t>0.4%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pPr marL="365760" lvl="1" indent="0">
              <a:buNone/>
            </a:pPr>
            <a:r>
              <a:rPr lang="en-US" sz="2000" dirty="0" smtClean="0"/>
              <a:t>0.04%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</a:p>
          <a:p>
            <a:pPr marL="365760" lvl="1" indent="0">
              <a:buNone/>
            </a:pPr>
            <a:endParaRPr lang="en-US" sz="2000" baseline="-25000" dirty="0"/>
          </a:p>
          <a:p>
            <a:pPr marL="365760" lvl="1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" y="1524000"/>
            <a:ext cx="3935103" cy="3590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607849"/>
            <a:ext cx="83338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concentrations are usually given as part </a:t>
            </a:r>
            <a:r>
              <a:rPr lang="en-US" dirty="0"/>
              <a:t>per million (volume air</a:t>
            </a:r>
            <a:r>
              <a:rPr lang="en-US" dirty="0" smtClean="0"/>
              <a:t>): currently ~400ppm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See the latest measurements</a:t>
            </a:r>
            <a:endParaRPr lang="en-US" dirty="0" smtClean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097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Earth has a continuum of climate zones</a:t>
            </a:r>
          </a:p>
          <a:p>
            <a:pPr lvl="1"/>
            <a:r>
              <a:rPr lang="en-US" dirty="0" smtClean="0"/>
              <a:t>One classification scheme is the </a:t>
            </a:r>
            <a:r>
              <a:rPr lang="en-US" dirty="0" err="1" smtClean="0"/>
              <a:t>Köppen</a:t>
            </a:r>
            <a:r>
              <a:rPr lang="en-US" dirty="0" smtClean="0"/>
              <a:t> classification into 5 major climate zones, and a total of 29 classes. Main criteria are</a:t>
            </a:r>
          </a:p>
          <a:p>
            <a:pPr lvl="2"/>
            <a:r>
              <a:rPr lang="en-US" dirty="0" smtClean="0"/>
              <a:t>Annual mean temperatures, seasonality, coldest and hottest month thresholds</a:t>
            </a:r>
          </a:p>
          <a:p>
            <a:pPr lvl="2"/>
            <a:r>
              <a:rPr lang="en-US" dirty="0" smtClean="0"/>
              <a:t>Annual mean precipitation, seasonality</a:t>
            </a:r>
          </a:p>
          <a:p>
            <a:pPr lvl="1"/>
            <a:r>
              <a:rPr lang="en-US" dirty="0" smtClean="0"/>
              <a:t>Latitude, elevation, distance from ocean (continental vs maritime) are key factors that determine climates regionally.  </a:t>
            </a:r>
          </a:p>
        </p:txBody>
      </p:sp>
    </p:spTree>
    <p:extLst>
      <p:ext uri="{BB962C8B-B14F-4D97-AF65-F5344CB8AC3E}">
        <p14:creationId xmlns:p14="http://schemas.microsoft.com/office/powerpoint/2010/main" val="3288053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76400"/>
            <a:ext cx="7162800" cy="441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www.britannica.com/science/Koppen-climate-classification</a:t>
            </a:r>
            <a:endParaRPr lang="en-US" sz="2400" dirty="0" smtClean="0"/>
          </a:p>
          <a:p>
            <a:r>
              <a:rPr lang="en-US" sz="2400" dirty="0" smtClean="0"/>
              <a:t>Dire Predictions: atmospheric circulation:</a:t>
            </a:r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media.pearsoncmg.com/ph/esm/esm_mann_dire_2/qr/pntip.html?qr21</a:t>
            </a: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3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Vertical temperature profile:</a:t>
            </a:r>
            <a:br>
              <a:rPr lang="en-US" dirty="0" smtClean="0"/>
            </a:br>
            <a:r>
              <a:rPr lang="en-US" dirty="0" smtClean="0"/>
              <a:t>The ‘US standard atmosphere’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407093" y="1752600"/>
            <a:ext cx="3355907" cy="4419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/>
              <a:t>What determines the vertical temperature profile?</a:t>
            </a:r>
          </a:p>
          <a:p>
            <a:pPr marL="0" lvl="1" indent="0">
              <a:buNone/>
            </a:pPr>
            <a:r>
              <a:rPr lang="en-US" sz="2000" dirty="0" smtClean="0"/>
              <a:t>- Chemical composition</a:t>
            </a:r>
          </a:p>
          <a:p>
            <a:pPr marL="0" lvl="1" indent="0">
              <a:buNone/>
            </a:pPr>
            <a:r>
              <a:rPr lang="en-US" sz="2000" dirty="0" smtClean="0"/>
              <a:t>- Radiative energy fluxes</a:t>
            </a:r>
          </a:p>
          <a:p>
            <a:pPr marL="0" lvl="1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shortwave</a:t>
            </a:r>
            <a:r>
              <a:rPr lang="en-US" sz="2000" dirty="0" smtClean="0"/>
              <a:t>: sunlight in visible range, Ultraviolet (UV)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l</a:t>
            </a:r>
            <a:r>
              <a:rPr lang="en-US" sz="2000" dirty="0" smtClean="0">
                <a:solidFill>
                  <a:srgbClr val="C00000"/>
                </a:solidFill>
              </a:rPr>
              <a:t>ongwave</a:t>
            </a:r>
            <a:r>
              <a:rPr lang="en-US" sz="2000" dirty="0" smtClean="0"/>
              <a:t>: thermal radiation (infrared) 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 smtClean="0"/>
              <a:t>Convection and release of latent heat during condensation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676400"/>
            <a:ext cx="44672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Vertical temperature profile:</a:t>
            </a:r>
            <a:br>
              <a:rPr lang="en-US" dirty="0" smtClean="0"/>
            </a:br>
            <a:r>
              <a:rPr lang="en-US" dirty="0" smtClean="0"/>
              <a:t>The ‘US standard atmosphere’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407093" y="1752600"/>
            <a:ext cx="3355907" cy="44196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000" dirty="0" smtClean="0"/>
              <a:t>Troposphere</a:t>
            </a:r>
          </a:p>
          <a:p>
            <a:pPr marL="0" lvl="1" indent="0">
              <a:buNone/>
            </a:pPr>
            <a:r>
              <a:rPr lang="en-US" sz="2000" dirty="0" smtClean="0"/>
              <a:t>Temperature decrease with height by 0.6K/100m</a:t>
            </a:r>
          </a:p>
          <a:p>
            <a:pPr marL="0" lvl="1" indent="0">
              <a:buNone/>
            </a:pPr>
            <a:r>
              <a:rPr lang="en-US" sz="2000" dirty="0" smtClean="0"/>
              <a:t>(can reach up to 1K/100m in dry air (“</a:t>
            </a:r>
            <a:r>
              <a:rPr lang="en-US" sz="2000" dirty="0" err="1" smtClean="0"/>
              <a:t>adiabiatic</a:t>
            </a:r>
            <a:r>
              <a:rPr lang="en-US" sz="2000" dirty="0" smtClean="0"/>
              <a:t> lapse rate”)</a:t>
            </a:r>
          </a:p>
          <a:p>
            <a:pPr marL="0" lvl="1" indent="0">
              <a:buNone/>
            </a:pPr>
            <a:r>
              <a:rPr lang="en-US" sz="2000" dirty="0" smtClean="0"/>
              <a:t>Tropopause height inversion of the temperature gradient</a:t>
            </a:r>
          </a:p>
          <a:p>
            <a:pPr marL="0" lvl="1" indent="0">
              <a:buNone/>
            </a:pPr>
            <a:r>
              <a:rPr lang="en-US" sz="2000" dirty="0" smtClean="0"/>
              <a:t>Stratosphere:</a:t>
            </a:r>
          </a:p>
          <a:p>
            <a:pPr marL="0" lvl="1" indent="0">
              <a:buNone/>
            </a:pPr>
            <a:r>
              <a:rPr lang="en-US" sz="2000" dirty="0" smtClean="0"/>
              <a:t>Ozone concentration leads to absorption of UV solar radiation and a warming with altitude</a:t>
            </a:r>
          </a:p>
          <a:p>
            <a:pPr marL="0" lvl="1" indent="0">
              <a:buNone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676400"/>
            <a:ext cx="44672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676400"/>
            <a:ext cx="4495800" cy="518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distribution of temperature,</a:t>
            </a:r>
            <a:br>
              <a:rPr lang="en-US" dirty="0" smtClean="0"/>
            </a:br>
            <a:r>
              <a:rPr lang="en-US" dirty="0" smtClean="0"/>
              <a:t>pressure, and density (mass)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648200" y="1752600"/>
            <a:ext cx="41148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dirty="0" smtClean="0"/>
              <a:t>Further remarks:</a:t>
            </a:r>
          </a:p>
          <a:p>
            <a:pPr marL="365760" lvl="1" indent="0">
              <a:buNone/>
            </a:pPr>
            <a:r>
              <a:rPr lang="en-US" sz="2000" dirty="0" smtClean="0"/>
              <a:t>The pressure decreases “exponentially” with altitude</a:t>
            </a:r>
          </a:p>
          <a:p>
            <a:pPr marL="365760" lvl="1" indent="0">
              <a:buNone/>
            </a:pPr>
            <a:r>
              <a:rPr lang="en-US" sz="2000" dirty="0" smtClean="0"/>
              <a:t>Half of the atmospheric mass is approximately in the Troposphere below 5km.</a:t>
            </a:r>
          </a:p>
          <a:p>
            <a:pPr marL="365760" lvl="1" indent="0">
              <a:buNone/>
            </a:pPr>
            <a:r>
              <a:rPr lang="en-US" sz="2000" dirty="0" smtClean="0"/>
              <a:t>99% of the mass is below 30km</a:t>
            </a:r>
          </a:p>
          <a:p>
            <a:pPr marL="365760" lvl="1" indent="0">
              <a:buNone/>
            </a:pPr>
            <a:endParaRPr lang="en-US" sz="2000" dirty="0" smtClean="0"/>
          </a:p>
          <a:p>
            <a:pPr marL="365760" lvl="1" indent="0">
              <a:buNone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00600" y="5744110"/>
            <a:ext cx="441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"Comparison US standard atmosphere 1962" by </a:t>
            </a:r>
            <a:r>
              <a:rPr lang="en-US" sz="1200" dirty="0" err="1"/>
              <a:t>Cmglee</a:t>
            </a:r>
            <a:r>
              <a:rPr lang="en-US" sz="1200" dirty="0"/>
              <a:t> - Own work. Licensed under CC BY-SA 3.0 via Commons - https://commons.wikimedia.org/wiki/File:Comparison_US_standard_atmosphere_1962.svg#/media/File:Comparison_US_standard_atmosphere_1962.svg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4626"/>
            <a:ext cx="4038600" cy="49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Physical climate system</a:t>
            </a:r>
            <a:br>
              <a:rPr lang="en-US" dirty="0"/>
            </a:br>
            <a:r>
              <a:rPr lang="en-US" dirty="0"/>
              <a:t>Global Temperature Climatology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dirty="0" smtClean="0"/>
              <a:t>Surface Air Temperature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30-year long-term average conditions, based on worldwide land-based station observations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881"/>
            <a:ext cx="6858000" cy="5304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567934"/>
            <a:ext cx="36542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Annual average temperature on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Physical climate system</a:t>
            </a:r>
            <a:br>
              <a:rPr lang="en-US" dirty="0"/>
            </a:br>
            <a:r>
              <a:rPr lang="en-US" dirty="0"/>
              <a:t>Global Temperature Climatology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477000" y="1752600"/>
            <a:ext cx="2286000" cy="4419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 dirty="0" smtClean="0"/>
              <a:t>Surface Air Temperature</a:t>
            </a:r>
          </a:p>
          <a:p>
            <a:pPr marL="36576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limate normal:</a:t>
            </a:r>
          </a:p>
          <a:p>
            <a:pPr marL="365760" lvl="1" indent="0">
              <a:buNone/>
            </a:pPr>
            <a:r>
              <a:rPr lang="en-US" sz="2000" dirty="0" smtClean="0"/>
              <a:t>These are 30-year long-term average conditions, based on worldwide land-based station observations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797842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567934"/>
            <a:ext cx="37049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January average temperature on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1817</Words>
  <Application>Microsoft Office PowerPoint</Application>
  <PresentationFormat>On-screen Show (4:3)</PresentationFormat>
  <Paragraphs>322</Paragraphs>
  <Slides>41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Times New Roman</vt:lpstr>
      <vt:lpstr>Tw Cen MT</vt:lpstr>
      <vt:lpstr>Wingdings</vt:lpstr>
      <vt:lpstr>Wingdings 2</vt:lpstr>
      <vt:lpstr>Student presentation</vt:lpstr>
      <vt:lpstr>Climate variability and change Introduction to the physical climate system </vt:lpstr>
      <vt:lpstr>Introduction: Physical climate system </vt:lpstr>
      <vt:lpstr>Coupled ocean-atmosphere-land system</vt:lpstr>
      <vt:lpstr> Earth’s Atmosphere</vt:lpstr>
      <vt:lpstr>Vertical temperature profile: The ‘US standard atmosphere’</vt:lpstr>
      <vt:lpstr>Vertical temperature profile: The ‘US standard atmosphere’</vt:lpstr>
      <vt:lpstr>Vertical distribution of temperature, pressure, and density (mass)</vt:lpstr>
      <vt:lpstr>Introduction: Physical climate system Global Temperature Climatology</vt:lpstr>
      <vt:lpstr>Introduction: Physical climate system Global Temperature Climatology</vt:lpstr>
      <vt:lpstr>Introduction: Physical climate system Global Temperature Climatology</vt:lpstr>
      <vt:lpstr>Introduction: Physical climate system Global Temperature Climatology</vt:lpstr>
      <vt:lpstr>Introduction: Physical climate system Global Precipitation Climatology</vt:lpstr>
      <vt:lpstr>Global Precipitation Climatology</vt:lpstr>
      <vt:lpstr>Global Precipitation Climatology</vt:lpstr>
      <vt:lpstr>Global Precipitation Climatology</vt:lpstr>
      <vt:lpstr>Global Precipitation Climatology</vt:lpstr>
      <vt:lpstr>Global Precipitation Climatology</vt:lpstr>
      <vt:lpstr>Global Precipitation Climatology</vt:lpstr>
      <vt:lpstr>Global monsoon system</vt:lpstr>
      <vt:lpstr>Global monsoon system</vt:lpstr>
      <vt:lpstr>Global monsoon system</vt:lpstr>
      <vt:lpstr>Climate Zones </vt:lpstr>
      <vt:lpstr>Köppen Climate Zones</vt:lpstr>
      <vt:lpstr>Köppen Climate Zones</vt:lpstr>
      <vt:lpstr>Köppen Climate Zones</vt:lpstr>
      <vt:lpstr>Köppen Climate Zones</vt:lpstr>
      <vt:lpstr>Köppen Climate Zones</vt:lpstr>
      <vt:lpstr>Köppen Climate Zones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(due next week 09/14 11:00am):  Exploring Earth’s climate zones</vt:lpstr>
      <vt:lpstr>Class activity:  Exploring Earth’s climate zones</vt:lpstr>
      <vt:lpstr>Summary: </vt:lpstr>
      <vt:lpstr>Summary</vt:lpstr>
      <vt:lpstr>Online resources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2015-08-18T16:09:14Z</dcterms:created>
  <dcterms:modified xsi:type="dcterms:W3CDTF">2016-09-07T16:43:34Z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