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9"/>
  </p:notesMasterIdLst>
  <p:sldIdLst>
    <p:sldId id="256" r:id="rId3"/>
    <p:sldId id="311" r:id="rId4"/>
    <p:sldId id="316" r:id="rId5"/>
    <p:sldId id="309" r:id="rId6"/>
    <p:sldId id="317" r:id="rId7"/>
    <p:sldId id="310" r:id="rId8"/>
    <p:sldId id="314" r:id="rId9"/>
    <p:sldId id="315" r:id="rId10"/>
    <p:sldId id="298" r:id="rId11"/>
    <p:sldId id="300" r:id="rId12"/>
    <p:sldId id="318" r:id="rId13"/>
    <p:sldId id="319" r:id="rId14"/>
    <p:sldId id="280" r:id="rId15"/>
    <p:sldId id="299" r:id="rId16"/>
    <p:sldId id="301" r:id="rId17"/>
    <p:sldId id="312"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5578" autoAdjust="0"/>
  </p:normalViewPr>
  <p:slideViewPr>
    <p:cSldViewPr>
      <p:cViewPr varScale="1">
        <p:scale>
          <a:sx n="82" d="100"/>
          <a:sy n="82" d="100"/>
        </p:scale>
        <p:origin x="36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9/14/2016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17765489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a:t>
            </a:r>
            <a:r>
              <a:rPr lang="en-US" baseline="0" dirty="0" smtClean="0"/>
              <a:t> slide for courses, classes, lectures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250591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71112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an</a:t>
            </a:r>
            <a:r>
              <a:rPr lang="en-US" baseline="0" dirty="0" smtClean="0"/>
              <a:t> extra slide, since the question came up in class, why there is such a strong westerly wind in the high troposphere </a:t>
            </a:r>
          </a:p>
          <a:p>
            <a:r>
              <a:rPr lang="en-US" baseline="0" dirty="0" smtClean="0"/>
              <a:t>(100hPa and above). The main reason is that during polar winter the sunlight is missing to warm the stratosphere. Longwave radiation however, is emitted from stratosphere into space, thus cooling the air masses. This spins up a strong cold-core vortex with westerly winds (since in colder air over the pole region the pressure drops faster than in mid-latitudes leading to strong horizontal </a:t>
            </a:r>
            <a:r>
              <a:rPr lang="en-US" baseline="0" smtClean="0"/>
              <a:t>pressure gradients). </a:t>
            </a:r>
            <a:endParaRPr lang="en-US" baseline="0" dirty="0" smtClean="0"/>
          </a:p>
          <a:p>
            <a:r>
              <a:rPr lang="en-US" dirty="0" smtClean="0"/>
              <a:t>From </a:t>
            </a:r>
            <a:r>
              <a:rPr lang="en-US" sz="1200" b="0" i="0" u="none" strike="noStrike" kern="1200" baseline="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Mark R. Schoeberl and Dennis L. Hartmann, Science, 1991</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211553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background information on potential</a:t>
            </a:r>
            <a:r>
              <a:rPr lang="en-US" baseline="0" dirty="0" smtClean="0"/>
              <a:t> temperature see the background material from Hartmann’s Global Physical Climatology  book (link is posted in the </a:t>
            </a:r>
            <a:r>
              <a:rPr lang="en-US" baseline="0" smtClean="0"/>
              <a:t>web page).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3906921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33904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COMET web page: </a:t>
            </a:r>
          </a:p>
          <a:p>
            <a:r>
              <a:rPr lang="en-US" baseline="0" dirty="0" smtClean="0"/>
              <a:t>http://www.goes-r.gov/users/comet/tropical/textbook_2nd_edition/navmenu.php_tab_4_page_2.3.0.htm</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165482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Mann and </a:t>
            </a:r>
            <a:r>
              <a:rPr lang="en-US" dirty="0" err="1" smtClean="0"/>
              <a:t>Kump</a:t>
            </a:r>
            <a:r>
              <a:rPr lang="en-US" dirty="0" smtClean="0"/>
              <a:t> </a:t>
            </a:r>
          </a:p>
          <a:p>
            <a:endParaRPr lang="en-US" dirty="0" smtClean="0"/>
          </a:p>
          <a:p>
            <a:r>
              <a:rPr lang="en-US" dirty="0" smtClean="0"/>
              <a:t>Now</a:t>
            </a:r>
            <a:r>
              <a:rPr lang="en-US" baseline="0" dirty="0" smtClean="0"/>
              <a:t> the question is what determines the temperature gradient between pole and tropics.</a:t>
            </a:r>
          </a:p>
          <a:p>
            <a:r>
              <a:rPr lang="en-US" baseline="0" dirty="0" smtClean="0"/>
              <a:t>And for climate variability and change: what happens to the circulation if we disturb the temperature balance of the Earth?</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18377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Richard </a:t>
            </a:r>
            <a:r>
              <a:rPr lang="en-US" baseline="0" dirty="0" err="1" smtClean="0"/>
              <a:t>Grotjahn</a:t>
            </a:r>
            <a:r>
              <a:rPr lang="en-US" baseline="0" dirty="0" smtClean="0"/>
              <a:t>, Global Atmospheric Circulations, Oxford University Press, 1993</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603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Richard </a:t>
            </a:r>
            <a:r>
              <a:rPr lang="en-US" baseline="0" dirty="0" err="1" smtClean="0"/>
              <a:t>Grotjahn</a:t>
            </a:r>
            <a:r>
              <a:rPr lang="en-US" baseline="0" dirty="0" smtClean="0"/>
              <a:t>, Global Atmospheric Circulations, Oxford University Press, 1993</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359721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Neelin</a:t>
            </a:r>
            <a:r>
              <a:rPr lang="en-US" dirty="0" smtClean="0"/>
              <a:t> 2011 Fig. 2.12</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419774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Neelin</a:t>
            </a:r>
            <a:r>
              <a:rPr lang="en-US" dirty="0" smtClean="0"/>
              <a:t> 2011 Fig. 2.12</a:t>
            </a:r>
          </a:p>
          <a:p>
            <a:endParaRPr lang="en-US" dirty="0" smtClean="0"/>
          </a:p>
          <a:p>
            <a:r>
              <a:rPr lang="en-US" dirty="0" smtClean="0"/>
              <a:t>The dots and x symbols</a:t>
            </a:r>
            <a:r>
              <a:rPr lang="en-US" baseline="0" dirty="0" smtClean="0"/>
              <a:t> mark wind directions in this schematic view towards (dots) you, and away from you (x): This is like seeing an arrow coming towards you, or going away from you.</a:t>
            </a:r>
          </a:p>
          <a:p>
            <a:endParaRPr lang="en-US" dirty="0" smtClean="0"/>
          </a:p>
          <a:p>
            <a:r>
              <a:rPr lang="en-US" dirty="0" err="1" smtClean="0"/>
              <a:t>Not:e</a:t>
            </a:r>
            <a:r>
              <a:rPr lang="en-US" dirty="0" smtClean="0"/>
              <a:t> wind</a:t>
            </a:r>
            <a:r>
              <a:rPr lang="en-US" baseline="0" dirty="0" smtClean="0"/>
              <a:t> directions are given from the where the wind comes from. Westerly winds blow from west to east.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260738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Neelin</a:t>
            </a:r>
            <a:r>
              <a:rPr lang="en-US" dirty="0" smtClean="0"/>
              <a:t> 2011 Fig. 2.12</a:t>
            </a:r>
          </a:p>
          <a:p>
            <a:endParaRPr lang="en-US" dirty="0" smtClean="0"/>
          </a:p>
          <a:p>
            <a:r>
              <a:rPr lang="en-US" dirty="0" smtClean="0"/>
              <a:t>The dots and x symbols</a:t>
            </a:r>
            <a:r>
              <a:rPr lang="en-US" baseline="0" dirty="0" smtClean="0"/>
              <a:t> mark wind directions in this schematic view towards (dots) you, and away from you (x): This is like seeing an arrow coming towards you, or going away from you.</a:t>
            </a:r>
          </a:p>
          <a:p>
            <a:endParaRPr lang="en-US" dirty="0" smtClean="0"/>
          </a:p>
          <a:p>
            <a:r>
              <a:rPr lang="en-US" dirty="0" err="1" smtClean="0"/>
              <a:t>Not:e</a:t>
            </a:r>
            <a:r>
              <a:rPr lang="en-US" dirty="0" smtClean="0"/>
              <a:t> wind</a:t>
            </a:r>
            <a:r>
              <a:rPr lang="en-US" baseline="0" dirty="0" smtClean="0"/>
              <a:t> directions are given from the where the wind comes from. Westerly winds blow from west to east.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195163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Neelin</a:t>
            </a:r>
            <a:r>
              <a:rPr lang="en-US" dirty="0" smtClean="0"/>
              <a:t> 2011 Fig. 2.12</a:t>
            </a:r>
          </a:p>
          <a:p>
            <a:endParaRPr lang="en-US" dirty="0" smtClean="0"/>
          </a:p>
          <a:p>
            <a:r>
              <a:rPr lang="en-US" dirty="0" smtClean="0"/>
              <a:t>The dots and x symbols</a:t>
            </a:r>
            <a:r>
              <a:rPr lang="en-US" baseline="0" dirty="0" smtClean="0"/>
              <a:t> mark wind directions in this schematic view towards (dots) you, and away from you (x): This is like seeing an arrow coming towards you, or going away from you.</a:t>
            </a:r>
          </a:p>
          <a:p>
            <a:endParaRPr lang="en-US" dirty="0" smtClean="0"/>
          </a:p>
          <a:p>
            <a:r>
              <a:rPr lang="en-US" dirty="0" err="1" smtClean="0"/>
              <a:t>Not:e</a:t>
            </a:r>
            <a:r>
              <a:rPr lang="en-US" dirty="0" smtClean="0"/>
              <a:t> wind</a:t>
            </a:r>
            <a:r>
              <a:rPr lang="en-US" baseline="0" dirty="0" smtClean="0"/>
              <a:t> directions are given from the where the wind comes from. Westerly winds blow from west to east.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232258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360923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2">
                <a:shade val="45000"/>
                <a:satMod val="135000"/>
              </a:schemeClr>
              <a:prstClr val="white"/>
            </a:duotone>
          </a:blip>
          <a:srcRect/>
          <a:stretch>
            <a:fillRect l="-9000" r="-5000" b="1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9/14/2016 5:00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9/14/2016 5:00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9/14/2016 5:00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9/14/2016 5:00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9/14/2016 5:00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9/14/2016 5:00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9/14/2016 5:00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9/14/2016 5:00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9/14/2016 5:00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9/14/2016 5:00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9/14/2016 5:00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9/14/2016 5:00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media.pearsoncmg.com/ph/esm/esm_mann_dire_2/qr/pntip.html?qr21"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304800" y="4495800"/>
            <a:ext cx="8458200" cy="1447800"/>
          </a:xfrm>
        </p:spPr>
        <p:txBody>
          <a:bodyPr>
            <a:normAutofit fontScale="90000"/>
          </a:bodyPr>
          <a:lstStyle/>
          <a:p>
            <a:pPr algn="r"/>
            <a:r>
              <a:rPr lang="en-US" dirty="0" smtClean="0">
                <a:solidFill>
                  <a:schemeClr val="accent1">
                    <a:lumMod val="75000"/>
                  </a:schemeClr>
                </a:solidFill>
              </a:rPr>
              <a:t>Climate variability and change</a:t>
            </a:r>
            <a:r>
              <a:rPr lang="en-US" dirty="0">
                <a:solidFill>
                  <a:schemeClr val="accent1">
                    <a:lumMod val="75000"/>
                  </a:schemeClr>
                </a:solidFill>
              </a:rPr>
              <a:t/>
            </a:r>
            <a:br>
              <a:rPr lang="en-US" dirty="0">
                <a:solidFill>
                  <a:schemeClr val="accent1">
                    <a:lumMod val="75000"/>
                  </a:schemeClr>
                </a:solidFill>
              </a:rPr>
            </a:br>
            <a:r>
              <a:rPr lang="en-US" sz="3200" dirty="0" smtClean="0">
                <a:solidFill>
                  <a:schemeClr val="accent1">
                    <a:lumMod val="75000"/>
                  </a:schemeClr>
                </a:solidFill>
              </a:rPr>
              <a:t>Introduction to the physical climate system</a:t>
            </a: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
        <p:nvSpPr>
          <p:cNvPr id="3" name="Rectangle 2"/>
          <p:cNvSpPr>
            <a:spLocks noGrp="1"/>
          </p:cNvSpPr>
          <p:nvPr>
            <p:ph type="subTitle" idx="1"/>
          </p:nvPr>
        </p:nvSpPr>
        <p:spPr>
          <a:xfrm>
            <a:off x="2362200" y="6096000"/>
            <a:ext cx="6324600" cy="685800"/>
          </a:xfrm>
        </p:spPr>
        <p:txBody>
          <a:bodyPr>
            <a:normAutofit/>
          </a:bodyPr>
          <a:lstStyle/>
          <a:p>
            <a:pPr algn="r"/>
            <a:r>
              <a:rPr lang="en-US" dirty="0" smtClean="0"/>
              <a:t>Oliver Elison Timm ATM 306 Fall 2016</a:t>
            </a:r>
          </a:p>
        </p:txBody>
      </p:sp>
      <p:sp>
        <p:nvSpPr>
          <p:cNvPr id="5" name="TextBox 4"/>
          <p:cNvSpPr txBox="1"/>
          <p:nvPr/>
        </p:nvSpPr>
        <p:spPr>
          <a:xfrm>
            <a:off x="76200" y="6248400"/>
            <a:ext cx="2057400" cy="381000"/>
          </a:xfrm>
          <a:prstGeom prst="rect">
            <a:avLst/>
          </a:prstGeom>
          <a:noFill/>
        </p:spPr>
        <p:txBody>
          <a:bodyPr wrap="square" rtlCol="0">
            <a:spAutoFit/>
          </a:bodyPr>
          <a:lstStyle/>
          <a:p>
            <a:r>
              <a:rPr lang="en-US" dirty="0" smtClean="0">
                <a:solidFill>
                  <a:schemeClr val="bg1"/>
                </a:solidFill>
              </a:rPr>
              <a:t>Lecture 1</a:t>
            </a:r>
            <a:endParaRPr lang="en-US" dirty="0">
              <a:solidFill>
                <a:schemeClr val="bg1"/>
              </a:solidFill>
            </a:endParaRPr>
          </a:p>
        </p:txBody>
      </p:sp>
      <p:sp>
        <p:nvSpPr>
          <p:cNvPr id="4" name="Rectangle 3"/>
          <p:cNvSpPr/>
          <p:nvPr/>
        </p:nvSpPr>
        <p:spPr>
          <a:xfrm>
            <a:off x="304800" y="762000"/>
            <a:ext cx="8458200" cy="461665"/>
          </a:xfrm>
          <a:prstGeom prst="rect">
            <a:avLst/>
          </a:prstGeom>
        </p:spPr>
        <p:txBody>
          <a:bodyPr wrap="square">
            <a:spAutoFit/>
          </a:bodyPr>
          <a:lstStyle/>
          <a:p>
            <a:pPr eaLnBrk="1" hangingPunct="1">
              <a:spcBef>
                <a:spcPct val="50000"/>
              </a:spcBef>
            </a:pPr>
            <a:r>
              <a:rPr lang="en-US" altLang="en-US" sz="2400" dirty="0" smtClean="0">
                <a:solidFill>
                  <a:schemeClr val="accent1">
                    <a:lumMod val="75000"/>
                  </a:schemeClr>
                </a:solidFill>
                <a:latin typeface="Arial" panose="020B0604020202020204" pitchFamily="34" charset="0"/>
                <a:cs typeface="Times New Roman" panose="02020603050405020304" pitchFamily="18" charset="0"/>
              </a:rPr>
              <a:t>Description of the General Circulation of the Atmosphere</a:t>
            </a:r>
            <a:endParaRPr lang="en-US" altLang="en-US" sz="2400" dirty="0">
              <a:solidFill>
                <a:schemeClr val="accent1">
                  <a:lumMod val="75000"/>
                </a:schemeClr>
              </a:solidFill>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 structure of the atmosphere</a:t>
            </a:r>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r>
              <a:rPr lang="en-US" sz="1800" dirty="0" smtClean="0"/>
              <a:t>Zonal wind (JJA)</a:t>
            </a:r>
          </a:p>
          <a:p>
            <a:pPr marL="365760" lvl="1" indent="0">
              <a:buFont typeface="Wingdings 2"/>
              <a:buNone/>
            </a:pPr>
            <a:r>
              <a:rPr lang="en-US" sz="1800" dirty="0" smtClean="0"/>
              <a:t>(east-west direction)</a:t>
            </a:r>
          </a:p>
          <a:p>
            <a:pPr marL="365760" lvl="1" indent="0">
              <a:buFont typeface="Wingdings 2"/>
              <a:buNone/>
            </a:pPr>
            <a:r>
              <a:rPr lang="en-US" sz="1800" dirty="0" smtClean="0"/>
              <a:t>in a latitude-height cross section view.</a:t>
            </a:r>
          </a:p>
          <a:p>
            <a:pPr marL="365760" lvl="1" indent="0">
              <a:buFont typeface="Wingdings 2"/>
              <a:buNone/>
            </a:pPr>
            <a:r>
              <a:rPr lang="en-US" sz="1800" dirty="0" smtClean="0"/>
              <a:t>Many aspects of the climate system are studied averaged along a circle of latitude at a certain height.</a:t>
            </a:r>
            <a:endParaRPr lang="en-US" sz="2000" dirty="0" smtClean="0"/>
          </a:p>
        </p:txBody>
      </p:sp>
      <p:cxnSp>
        <p:nvCxnSpPr>
          <p:cNvPr id="10" name="Straight Arrow Connector 9"/>
          <p:cNvCxnSpPr/>
          <p:nvPr/>
        </p:nvCxnSpPr>
        <p:spPr>
          <a:xfrm flipV="1">
            <a:off x="94565" y="1981200"/>
            <a:ext cx="0" cy="381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382972" y="3632241"/>
            <a:ext cx="3491212" cy="646331"/>
          </a:xfrm>
          <a:prstGeom prst="rect">
            <a:avLst/>
          </a:prstGeom>
          <a:solidFill>
            <a:schemeClr val="bg1"/>
          </a:solidFill>
        </p:spPr>
        <p:txBody>
          <a:bodyPr wrap="none" rtlCol="0">
            <a:spAutoFit/>
          </a:bodyPr>
          <a:lstStyle/>
          <a:p>
            <a:pPr algn="ctr"/>
            <a:r>
              <a:rPr lang="en-US" dirty="0" smtClean="0"/>
              <a:t>Height</a:t>
            </a:r>
          </a:p>
          <a:p>
            <a:pPr algn="ctr"/>
            <a:r>
              <a:rPr lang="en-US" dirty="0" smtClean="0"/>
              <a:t>(shown here in pressure coordinates)</a:t>
            </a:r>
            <a:endParaRPr lang="en-US" dirty="0"/>
          </a:p>
        </p:txBody>
      </p:sp>
      <p:cxnSp>
        <p:nvCxnSpPr>
          <p:cNvPr id="14" name="Straight Arrow Connector 13"/>
          <p:cNvCxnSpPr/>
          <p:nvPr/>
        </p:nvCxnSpPr>
        <p:spPr>
          <a:xfrm>
            <a:off x="762000" y="6019800"/>
            <a:ext cx="510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6" descr="D25_XS_J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5474"/>
            <a:ext cx="5791200" cy="43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522995" y="5943600"/>
            <a:ext cx="3624197" cy="369332"/>
          </a:xfrm>
          <a:prstGeom prst="rect">
            <a:avLst/>
          </a:prstGeom>
          <a:noFill/>
        </p:spPr>
        <p:txBody>
          <a:bodyPr wrap="none" rtlCol="0">
            <a:spAutoFit/>
          </a:bodyPr>
          <a:lstStyle/>
          <a:p>
            <a:r>
              <a:rPr lang="en-US" b="1" dirty="0" smtClean="0"/>
              <a:t>90 degree north to  90 degree south</a:t>
            </a:r>
            <a:endParaRPr lang="en-US" b="1" dirty="0"/>
          </a:p>
        </p:txBody>
      </p:sp>
    </p:spTree>
    <p:extLst>
      <p:ext uri="{BB962C8B-B14F-4D97-AF65-F5344CB8AC3E}">
        <p14:creationId xmlns:p14="http://schemas.microsoft.com/office/powerpoint/2010/main" val="3704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 structure of the atmosphere</a:t>
            </a:r>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r>
              <a:rPr lang="en-US" sz="1800" dirty="0" smtClean="0"/>
              <a:t>Zonal wind (JJA)</a:t>
            </a:r>
          </a:p>
          <a:p>
            <a:pPr marL="365760" lvl="1" indent="0">
              <a:buFont typeface="Wingdings 2"/>
              <a:buNone/>
            </a:pPr>
            <a:r>
              <a:rPr lang="en-US" sz="1800" dirty="0" smtClean="0"/>
              <a:t>(east-west direction)</a:t>
            </a:r>
          </a:p>
          <a:p>
            <a:pPr marL="365760" lvl="1" indent="0">
              <a:buFont typeface="Wingdings 2"/>
              <a:buNone/>
            </a:pPr>
            <a:r>
              <a:rPr lang="en-US" sz="1800" dirty="0" smtClean="0"/>
              <a:t>in a latitude-height cross section view.</a:t>
            </a:r>
          </a:p>
          <a:p>
            <a:pPr marL="365760" lvl="1" indent="0">
              <a:buFont typeface="Wingdings 2"/>
              <a:buNone/>
            </a:pPr>
            <a:r>
              <a:rPr lang="en-US" sz="1800" dirty="0" smtClean="0"/>
              <a:t>Many aspects of the climate system are studied averaged along a circle of latitude at a certain height.</a:t>
            </a:r>
            <a:endParaRPr lang="en-US" sz="2000" dirty="0" smtClean="0"/>
          </a:p>
        </p:txBody>
      </p:sp>
      <p:cxnSp>
        <p:nvCxnSpPr>
          <p:cNvPr id="10" name="Straight Arrow Connector 9"/>
          <p:cNvCxnSpPr/>
          <p:nvPr/>
        </p:nvCxnSpPr>
        <p:spPr>
          <a:xfrm flipV="1">
            <a:off x="94565" y="1981200"/>
            <a:ext cx="0" cy="381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382972" y="3632241"/>
            <a:ext cx="3491212" cy="646331"/>
          </a:xfrm>
          <a:prstGeom prst="rect">
            <a:avLst/>
          </a:prstGeom>
          <a:solidFill>
            <a:schemeClr val="bg1"/>
          </a:solidFill>
        </p:spPr>
        <p:txBody>
          <a:bodyPr wrap="none" rtlCol="0">
            <a:spAutoFit/>
          </a:bodyPr>
          <a:lstStyle/>
          <a:p>
            <a:pPr algn="ctr"/>
            <a:r>
              <a:rPr lang="en-US" dirty="0" smtClean="0"/>
              <a:t>Height</a:t>
            </a:r>
          </a:p>
          <a:p>
            <a:pPr algn="ctr"/>
            <a:r>
              <a:rPr lang="en-US" dirty="0" smtClean="0"/>
              <a:t>(shown here in pressure coordinates)</a:t>
            </a:r>
            <a:endParaRPr lang="en-US" dirty="0"/>
          </a:p>
        </p:txBody>
      </p:sp>
      <p:cxnSp>
        <p:nvCxnSpPr>
          <p:cNvPr id="14" name="Straight Arrow Connector 13"/>
          <p:cNvCxnSpPr/>
          <p:nvPr/>
        </p:nvCxnSpPr>
        <p:spPr>
          <a:xfrm>
            <a:off x="762000" y="6019800"/>
            <a:ext cx="510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6" descr="D25_XS_J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5474"/>
            <a:ext cx="5791200" cy="43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522995" y="5943600"/>
            <a:ext cx="3624197" cy="369332"/>
          </a:xfrm>
          <a:prstGeom prst="rect">
            <a:avLst/>
          </a:prstGeom>
          <a:noFill/>
        </p:spPr>
        <p:txBody>
          <a:bodyPr wrap="none" rtlCol="0">
            <a:spAutoFit/>
          </a:bodyPr>
          <a:lstStyle/>
          <a:p>
            <a:r>
              <a:rPr lang="en-US" b="1" dirty="0" smtClean="0"/>
              <a:t>90 degree north to  90 degree south</a:t>
            </a:r>
            <a:endParaRPr lang="en-US" b="1" dirty="0"/>
          </a:p>
        </p:txBody>
      </p:sp>
    </p:spTree>
    <p:extLst>
      <p:ext uri="{BB962C8B-B14F-4D97-AF65-F5344CB8AC3E}">
        <p14:creationId xmlns:p14="http://schemas.microsoft.com/office/powerpoint/2010/main" val="234957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 structure of the </a:t>
            </a:r>
            <a:r>
              <a:rPr lang="en-US" dirty="0" smtClean="0"/>
              <a:t>atmosphere:</a:t>
            </a:r>
            <a:br>
              <a:rPr lang="en-US" dirty="0" smtClean="0"/>
            </a:br>
            <a:r>
              <a:rPr lang="en-US" dirty="0" smtClean="0"/>
              <a:t>the stratosphere’s polar vortex</a:t>
            </a:r>
            <a:endParaRPr lang="en-US" dirty="0"/>
          </a:p>
        </p:txBody>
      </p:sp>
      <p:sp>
        <p:nvSpPr>
          <p:cNvPr id="4" name="TextBox 3"/>
          <p:cNvSpPr txBox="1"/>
          <p:nvPr/>
        </p:nvSpPr>
        <p:spPr>
          <a:xfrm>
            <a:off x="838200" y="6107668"/>
            <a:ext cx="3581400" cy="369332"/>
          </a:xfrm>
          <a:prstGeom prst="rect">
            <a:avLst/>
          </a:prstGeom>
          <a:noFill/>
        </p:spPr>
        <p:txBody>
          <a:bodyPr wrap="square" rtlCol="0">
            <a:spAutoFit/>
          </a:bodyPr>
          <a:lstStyle/>
          <a:p>
            <a:r>
              <a:rPr lang="en-US" dirty="0" smtClean="0"/>
              <a:t>    NH winter       |      SH winter</a:t>
            </a:r>
            <a:endParaRPr lang="en-US" dirty="0"/>
          </a:p>
        </p:txBody>
      </p:sp>
      <p:pic>
        <p:nvPicPr>
          <p:cNvPr id="6" name="Picture 5"/>
          <p:cNvPicPr>
            <a:picLocks noChangeAspect="1"/>
          </p:cNvPicPr>
          <p:nvPr/>
        </p:nvPicPr>
        <p:blipFill>
          <a:blip r:embed="rId3"/>
          <a:stretch>
            <a:fillRect/>
          </a:stretch>
        </p:blipFill>
        <p:spPr>
          <a:xfrm>
            <a:off x="4543425" y="1657350"/>
            <a:ext cx="4143375" cy="4591050"/>
          </a:xfrm>
          <a:prstGeom prst="rect">
            <a:avLst/>
          </a:prstGeom>
        </p:spPr>
      </p:pic>
      <p:pic>
        <p:nvPicPr>
          <p:cNvPr id="7" name="Picture 6"/>
          <p:cNvPicPr>
            <a:picLocks noChangeAspect="1"/>
          </p:cNvPicPr>
          <p:nvPr/>
        </p:nvPicPr>
        <p:blipFill>
          <a:blip r:embed="rId4"/>
          <a:stretch>
            <a:fillRect/>
          </a:stretch>
        </p:blipFill>
        <p:spPr>
          <a:xfrm>
            <a:off x="304800" y="1664989"/>
            <a:ext cx="4248150" cy="4343400"/>
          </a:xfrm>
          <a:prstGeom prst="rect">
            <a:avLst/>
          </a:prstGeom>
        </p:spPr>
      </p:pic>
      <p:sp>
        <p:nvSpPr>
          <p:cNvPr id="15" name="TextBox 14"/>
          <p:cNvSpPr txBox="1"/>
          <p:nvPr/>
        </p:nvSpPr>
        <p:spPr>
          <a:xfrm>
            <a:off x="5076825" y="6260068"/>
            <a:ext cx="3581400" cy="369332"/>
          </a:xfrm>
          <a:prstGeom prst="rect">
            <a:avLst/>
          </a:prstGeom>
          <a:noFill/>
        </p:spPr>
        <p:txBody>
          <a:bodyPr wrap="square" rtlCol="0">
            <a:spAutoFit/>
          </a:bodyPr>
          <a:lstStyle/>
          <a:p>
            <a:r>
              <a:rPr lang="en-US" dirty="0" smtClean="0"/>
              <a:t>    NH winter       |      SH winter</a:t>
            </a:r>
            <a:endParaRPr lang="en-US" dirty="0"/>
          </a:p>
        </p:txBody>
      </p:sp>
      <p:sp>
        <p:nvSpPr>
          <p:cNvPr id="8" name="TextBox 7"/>
          <p:cNvSpPr txBox="1"/>
          <p:nvPr/>
        </p:nvSpPr>
        <p:spPr>
          <a:xfrm>
            <a:off x="1730160" y="1824335"/>
            <a:ext cx="1694888"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temperature</a:t>
            </a:r>
            <a:endParaRPr lang="en-US" sz="2400" dirty="0"/>
          </a:p>
        </p:txBody>
      </p:sp>
      <p:sp>
        <p:nvSpPr>
          <p:cNvPr id="16" name="TextBox 15"/>
          <p:cNvSpPr txBox="1"/>
          <p:nvPr/>
        </p:nvSpPr>
        <p:spPr>
          <a:xfrm>
            <a:off x="6093620" y="1900535"/>
            <a:ext cx="1526380"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Zonal wind</a:t>
            </a:r>
            <a:endParaRPr lang="en-US" sz="2400" dirty="0"/>
          </a:p>
        </p:txBody>
      </p:sp>
    </p:spTree>
    <p:extLst>
      <p:ext uri="{BB962C8B-B14F-4D97-AF65-F5344CB8AC3E}">
        <p14:creationId xmlns:p14="http://schemas.microsoft.com/office/powerpoint/2010/main" val="141859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D26_XS_DJ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30" y="1600199"/>
            <a:ext cx="5710570" cy="441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Vertical structure of the atmosphere</a:t>
            </a:r>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r>
              <a:rPr lang="en-US" sz="1800" dirty="0" smtClean="0"/>
              <a:t>Potential temperature</a:t>
            </a:r>
          </a:p>
          <a:p>
            <a:pPr marL="365760" lvl="1" indent="0">
              <a:buFont typeface="Wingdings 2"/>
              <a:buNone/>
            </a:pPr>
            <a:r>
              <a:rPr lang="en-US" sz="1800" dirty="0" smtClean="0"/>
              <a:t>Dec, Jan, Feb (DJF) season </a:t>
            </a:r>
          </a:p>
          <a:p>
            <a:pPr marL="365760" lvl="1" indent="0">
              <a:buFont typeface="Wingdings 2"/>
              <a:buNone/>
            </a:pPr>
            <a:r>
              <a:rPr lang="en-US" sz="1800" dirty="0" smtClean="0"/>
              <a:t>(east-west direction)</a:t>
            </a:r>
          </a:p>
          <a:p>
            <a:pPr marL="365760" lvl="1" indent="0">
              <a:buFont typeface="Wingdings 2"/>
              <a:buNone/>
            </a:pPr>
            <a:r>
              <a:rPr lang="en-US" sz="1800" dirty="0" smtClean="0"/>
              <a:t>in a latitude-height cross section view.</a:t>
            </a:r>
          </a:p>
          <a:p>
            <a:pPr marL="365760" lvl="1" indent="0">
              <a:buFont typeface="Wingdings 2"/>
              <a:buNone/>
            </a:pPr>
            <a:r>
              <a:rPr lang="en-US" sz="1800" dirty="0" smtClean="0"/>
              <a:t>Many aspects of the climate system are studied averaged along a circle of latitude at a certain height.</a:t>
            </a:r>
            <a:endParaRPr lang="en-US" sz="2000" dirty="0" smtClean="0"/>
          </a:p>
        </p:txBody>
      </p:sp>
      <p:cxnSp>
        <p:nvCxnSpPr>
          <p:cNvPr id="12" name="Straight Arrow Connector 11"/>
          <p:cNvCxnSpPr/>
          <p:nvPr/>
        </p:nvCxnSpPr>
        <p:spPr>
          <a:xfrm flipV="1">
            <a:off x="94565" y="1981200"/>
            <a:ext cx="0" cy="381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1382972" y="3632241"/>
            <a:ext cx="3491212" cy="646331"/>
          </a:xfrm>
          <a:prstGeom prst="rect">
            <a:avLst/>
          </a:prstGeom>
          <a:solidFill>
            <a:schemeClr val="bg1"/>
          </a:solidFill>
        </p:spPr>
        <p:txBody>
          <a:bodyPr wrap="none" rtlCol="0">
            <a:spAutoFit/>
          </a:bodyPr>
          <a:lstStyle/>
          <a:p>
            <a:pPr algn="ctr"/>
            <a:r>
              <a:rPr lang="en-US" dirty="0" smtClean="0"/>
              <a:t>Height</a:t>
            </a:r>
          </a:p>
          <a:p>
            <a:pPr algn="ctr"/>
            <a:r>
              <a:rPr lang="en-US" dirty="0" smtClean="0"/>
              <a:t>(shown here in pressure coordinates)</a:t>
            </a:r>
            <a:endParaRPr lang="en-US" dirty="0"/>
          </a:p>
        </p:txBody>
      </p:sp>
      <p:cxnSp>
        <p:nvCxnSpPr>
          <p:cNvPr id="15" name="Straight Arrow Connector 14"/>
          <p:cNvCxnSpPr/>
          <p:nvPr/>
        </p:nvCxnSpPr>
        <p:spPr>
          <a:xfrm>
            <a:off x="762000" y="6019800"/>
            <a:ext cx="510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2995" y="5943600"/>
            <a:ext cx="3624197" cy="369332"/>
          </a:xfrm>
          <a:prstGeom prst="rect">
            <a:avLst/>
          </a:prstGeom>
          <a:noFill/>
        </p:spPr>
        <p:txBody>
          <a:bodyPr wrap="none" rtlCol="0">
            <a:spAutoFit/>
          </a:bodyPr>
          <a:lstStyle/>
          <a:p>
            <a:r>
              <a:rPr lang="en-US" b="1" dirty="0" smtClean="0"/>
              <a:t>90 degree north to  90 degree south</a:t>
            </a:r>
            <a:endParaRPr lang="en-US" b="1" dirty="0"/>
          </a:p>
        </p:txBody>
      </p:sp>
    </p:spTree>
    <p:extLst>
      <p:ext uri="{BB962C8B-B14F-4D97-AF65-F5344CB8AC3E}">
        <p14:creationId xmlns:p14="http://schemas.microsoft.com/office/powerpoint/2010/main" val="213322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 structure of the atmosphere</a:t>
            </a:r>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r>
              <a:rPr lang="en-US" sz="1800" dirty="0" smtClean="0"/>
              <a:t>Potential temperature</a:t>
            </a:r>
          </a:p>
          <a:p>
            <a:pPr marL="365760" lvl="1" indent="0">
              <a:buFont typeface="Wingdings 2"/>
              <a:buNone/>
            </a:pPr>
            <a:r>
              <a:rPr lang="en-US" sz="1800" dirty="0" err="1" smtClean="0"/>
              <a:t>Jun,Jul</a:t>
            </a:r>
            <a:r>
              <a:rPr lang="en-US" sz="1800" dirty="0" smtClean="0"/>
              <a:t>, Aug(JJA) season </a:t>
            </a:r>
          </a:p>
          <a:p>
            <a:pPr marL="365760" lvl="1" indent="0">
              <a:buFont typeface="Wingdings 2"/>
              <a:buNone/>
            </a:pPr>
            <a:r>
              <a:rPr lang="en-US" sz="1800" dirty="0" smtClean="0"/>
              <a:t>(east-west direction)</a:t>
            </a:r>
          </a:p>
          <a:p>
            <a:pPr marL="365760" lvl="1" indent="0">
              <a:buFont typeface="Wingdings 2"/>
              <a:buNone/>
            </a:pPr>
            <a:r>
              <a:rPr lang="en-US" sz="1800" dirty="0" smtClean="0"/>
              <a:t>in a latitude-height cross section view.</a:t>
            </a:r>
          </a:p>
          <a:p>
            <a:pPr marL="365760" lvl="1" indent="0">
              <a:buFont typeface="Wingdings 2"/>
              <a:buNone/>
            </a:pPr>
            <a:r>
              <a:rPr lang="en-US" sz="1800" dirty="0" smtClean="0"/>
              <a:t>Many aspects of the climate system are studied averaged along a circle of latitude at a certain height.</a:t>
            </a:r>
            <a:endParaRPr lang="en-US" sz="2000" dirty="0" smtClean="0"/>
          </a:p>
        </p:txBody>
      </p:sp>
      <p:cxnSp>
        <p:nvCxnSpPr>
          <p:cNvPr id="12" name="Straight Arrow Connector 11"/>
          <p:cNvCxnSpPr/>
          <p:nvPr/>
        </p:nvCxnSpPr>
        <p:spPr>
          <a:xfrm flipV="1">
            <a:off x="94565" y="1981200"/>
            <a:ext cx="0" cy="381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1382972" y="3632241"/>
            <a:ext cx="3491212" cy="646331"/>
          </a:xfrm>
          <a:prstGeom prst="rect">
            <a:avLst/>
          </a:prstGeom>
          <a:solidFill>
            <a:schemeClr val="bg1"/>
          </a:solidFill>
        </p:spPr>
        <p:txBody>
          <a:bodyPr wrap="none" rtlCol="0">
            <a:spAutoFit/>
          </a:bodyPr>
          <a:lstStyle/>
          <a:p>
            <a:pPr algn="ctr"/>
            <a:r>
              <a:rPr lang="en-US" dirty="0" smtClean="0"/>
              <a:t>Height</a:t>
            </a:r>
          </a:p>
          <a:p>
            <a:pPr algn="ctr"/>
            <a:r>
              <a:rPr lang="en-US" dirty="0" smtClean="0"/>
              <a:t>(shown here in pressure coordinates)</a:t>
            </a:r>
            <a:endParaRPr lang="en-US" dirty="0"/>
          </a:p>
        </p:txBody>
      </p:sp>
      <p:cxnSp>
        <p:nvCxnSpPr>
          <p:cNvPr id="15" name="Straight Arrow Connector 14"/>
          <p:cNvCxnSpPr/>
          <p:nvPr/>
        </p:nvCxnSpPr>
        <p:spPr>
          <a:xfrm>
            <a:off x="762000" y="6019800"/>
            <a:ext cx="510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7" descr="D26_XS_J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16612"/>
            <a:ext cx="5638800" cy="425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22995" y="5943600"/>
            <a:ext cx="3624197" cy="369332"/>
          </a:xfrm>
          <a:prstGeom prst="rect">
            <a:avLst/>
          </a:prstGeom>
          <a:noFill/>
        </p:spPr>
        <p:txBody>
          <a:bodyPr wrap="none" rtlCol="0">
            <a:spAutoFit/>
          </a:bodyPr>
          <a:lstStyle/>
          <a:p>
            <a:r>
              <a:rPr lang="en-US" b="1" dirty="0" smtClean="0"/>
              <a:t>90 degree north to  90 degree south</a:t>
            </a:r>
            <a:endParaRPr lang="en-US" b="1" dirty="0"/>
          </a:p>
        </p:txBody>
      </p:sp>
    </p:spTree>
    <p:extLst>
      <p:ext uri="{BB962C8B-B14F-4D97-AF65-F5344CB8AC3E}">
        <p14:creationId xmlns:p14="http://schemas.microsoft.com/office/powerpoint/2010/main" val="1641017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D25_XS_DJ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6172200" cy="302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Vertical structure of the </a:t>
            </a:r>
            <a:r>
              <a:rPr lang="en-US" dirty="0" smtClean="0"/>
              <a:t>atmosphere</a:t>
            </a:r>
            <a:br>
              <a:rPr lang="en-US" dirty="0" smtClean="0"/>
            </a:br>
            <a:endParaRPr lang="en-US" dirty="0"/>
          </a:p>
        </p:txBody>
      </p:sp>
      <p:pic>
        <p:nvPicPr>
          <p:cNvPr id="13" name="Picture 6" descr="D26_XS_DJ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58" y="674028"/>
            <a:ext cx="6172200" cy="30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77000" y="1905000"/>
            <a:ext cx="2514600" cy="3139321"/>
          </a:xfrm>
          <a:prstGeom prst="rect">
            <a:avLst/>
          </a:prstGeom>
          <a:noFill/>
        </p:spPr>
        <p:txBody>
          <a:bodyPr wrap="square" rtlCol="0">
            <a:spAutoFit/>
          </a:bodyPr>
          <a:lstStyle/>
          <a:p>
            <a:r>
              <a:rPr lang="en-US" dirty="0" smtClean="0"/>
              <a:t>Jets in the upper troposphere</a:t>
            </a:r>
          </a:p>
          <a:p>
            <a:r>
              <a:rPr lang="en-US" dirty="0" smtClean="0"/>
              <a:t>Strongest in the winter hemisphere.</a:t>
            </a:r>
          </a:p>
          <a:p>
            <a:r>
              <a:rPr lang="en-US" dirty="0" smtClean="0"/>
              <a:t>Thermal wind relation.</a:t>
            </a:r>
          </a:p>
          <a:p>
            <a:r>
              <a:rPr lang="en-US" dirty="0" smtClean="0"/>
              <a:t>(Jets most intense when there is a strong temperature gradient between polar and subtropical/tropical regions.</a:t>
            </a:r>
            <a:endParaRPr lang="en-US" dirty="0"/>
          </a:p>
        </p:txBody>
      </p:sp>
    </p:spTree>
    <p:extLst>
      <p:ext uri="{BB962C8B-B14F-4D97-AF65-F5344CB8AC3E}">
        <p14:creationId xmlns:p14="http://schemas.microsoft.com/office/powerpoint/2010/main" val="425517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Surface winds and pressure systems</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7" name="Picture 6"/>
          <p:cNvPicPr>
            <a:picLocks noChangeAspect="1"/>
          </p:cNvPicPr>
          <p:nvPr/>
        </p:nvPicPr>
        <p:blipFill>
          <a:blip r:embed="rId3"/>
          <a:stretch>
            <a:fillRect/>
          </a:stretch>
        </p:blipFill>
        <p:spPr>
          <a:xfrm>
            <a:off x="118493" y="1620253"/>
            <a:ext cx="5357587" cy="5185726"/>
          </a:xfrm>
          <a:prstGeom prst="rect">
            <a:avLst/>
          </a:prstGeom>
        </p:spPr>
      </p:pic>
      <p:sp>
        <p:nvSpPr>
          <p:cNvPr id="10" name="TextBox 9"/>
          <p:cNvSpPr txBox="1"/>
          <p:nvPr/>
        </p:nvSpPr>
        <p:spPr>
          <a:xfrm>
            <a:off x="5562600" y="1707443"/>
            <a:ext cx="2784352" cy="923330"/>
          </a:xfrm>
          <a:prstGeom prst="rect">
            <a:avLst/>
          </a:prstGeom>
          <a:noFill/>
        </p:spPr>
        <p:txBody>
          <a:bodyPr wrap="none" rtlCol="0">
            <a:spAutoFit/>
          </a:bodyPr>
          <a:lstStyle/>
          <a:p>
            <a:r>
              <a:rPr lang="en-US" dirty="0" smtClean="0"/>
              <a:t>Northern hemisphere winter </a:t>
            </a:r>
          </a:p>
          <a:p>
            <a:r>
              <a:rPr lang="en-US" dirty="0" smtClean="0"/>
              <a:t>(January)</a:t>
            </a:r>
          </a:p>
          <a:p>
            <a:endParaRPr lang="en-US" dirty="0"/>
          </a:p>
        </p:txBody>
      </p:sp>
      <p:sp>
        <p:nvSpPr>
          <p:cNvPr id="15" name="TextBox 14"/>
          <p:cNvSpPr txBox="1"/>
          <p:nvPr/>
        </p:nvSpPr>
        <p:spPr>
          <a:xfrm>
            <a:off x="5476080" y="4189670"/>
            <a:ext cx="2765309" cy="646331"/>
          </a:xfrm>
          <a:prstGeom prst="rect">
            <a:avLst/>
          </a:prstGeom>
          <a:noFill/>
        </p:spPr>
        <p:txBody>
          <a:bodyPr wrap="none" rtlCol="0">
            <a:spAutoFit/>
          </a:bodyPr>
          <a:lstStyle/>
          <a:p>
            <a:r>
              <a:rPr lang="en-US" dirty="0"/>
              <a:t>S</a:t>
            </a:r>
            <a:r>
              <a:rPr lang="en-US" dirty="0" smtClean="0"/>
              <a:t>outhern hemisphere winter </a:t>
            </a:r>
          </a:p>
          <a:p>
            <a:r>
              <a:rPr lang="en-US" dirty="0" smtClean="0"/>
              <a:t>(July)</a:t>
            </a:r>
            <a:endParaRPr lang="en-US" dirty="0"/>
          </a:p>
        </p:txBody>
      </p:sp>
    </p:spTree>
    <p:extLst>
      <p:ext uri="{BB962C8B-B14F-4D97-AF65-F5344CB8AC3E}">
        <p14:creationId xmlns:p14="http://schemas.microsoft.com/office/powerpoint/2010/main" val="225057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General Circulation of the Atmosphere</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7" name="Picture 6">
            <a:hlinkClick r:id="rId3"/>
          </p:cNvPr>
          <p:cNvPicPr>
            <a:picLocks noChangeAspect="1"/>
          </p:cNvPicPr>
          <p:nvPr/>
        </p:nvPicPr>
        <p:blipFill>
          <a:blip r:embed="rId4"/>
          <a:stretch>
            <a:fillRect/>
          </a:stretch>
        </p:blipFill>
        <p:spPr>
          <a:xfrm>
            <a:off x="0" y="1600200"/>
            <a:ext cx="3036293" cy="5247657"/>
          </a:xfrm>
          <a:prstGeom prst="rect">
            <a:avLst/>
          </a:prstGeom>
        </p:spPr>
      </p:pic>
      <p:sp>
        <p:nvSpPr>
          <p:cNvPr id="9" name="TextBox 8"/>
          <p:cNvSpPr txBox="1"/>
          <p:nvPr/>
        </p:nvSpPr>
        <p:spPr>
          <a:xfrm>
            <a:off x="3048000" y="1828800"/>
            <a:ext cx="6303649" cy="4524315"/>
          </a:xfrm>
          <a:prstGeom prst="rect">
            <a:avLst/>
          </a:prstGeom>
          <a:noFill/>
        </p:spPr>
        <p:txBody>
          <a:bodyPr wrap="none" rtlCol="0">
            <a:spAutoFit/>
          </a:bodyPr>
          <a:lstStyle/>
          <a:p>
            <a:r>
              <a:rPr lang="en-US" sz="2400" dirty="0" smtClean="0"/>
              <a:t>The motions of air masses fulfills a purpose: </a:t>
            </a:r>
          </a:p>
          <a:p>
            <a:endParaRPr lang="en-US" sz="2400" dirty="0"/>
          </a:p>
          <a:p>
            <a:r>
              <a:rPr lang="en-US" sz="2400" dirty="0" smtClean="0"/>
              <a:t>Reducing the temperature </a:t>
            </a:r>
            <a:br>
              <a:rPr lang="en-US" sz="2400" dirty="0" smtClean="0"/>
            </a:br>
            <a:r>
              <a:rPr lang="en-US" sz="2400" dirty="0" smtClean="0"/>
              <a:t>contrast between high latitudes </a:t>
            </a:r>
            <a:br>
              <a:rPr lang="en-US" sz="2400" dirty="0" smtClean="0"/>
            </a:br>
            <a:r>
              <a:rPr lang="en-US" sz="2400" dirty="0" smtClean="0"/>
              <a:t>and tropical latitudes.  </a:t>
            </a:r>
          </a:p>
          <a:p>
            <a:endParaRPr lang="en-US" sz="2400" dirty="0"/>
          </a:p>
          <a:p>
            <a:r>
              <a:rPr lang="en-US" sz="2400" dirty="0" smtClean="0"/>
              <a:t>(ocean’s transport of water masses and heat is </a:t>
            </a:r>
            <a:br>
              <a:rPr lang="en-US" sz="2400" dirty="0" smtClean="0"/>
            </a:br>
            <a:r>
              <a:rPr lang="en-US" sz="2400" dirty="0" smtClean="0"/>
              <a:t>also important)</a:t>
            </a:r>
          </a:p>
          <a:p>
            <a:endParaRPr lang="en-US" sz="2400" dirty="0"/>
          </a:p>
          <a:p>
            <a:r>
              <a:rPr lang="en-US" sz="2400" dirty="0" smtClean="0"/>
              <a:t>The </a:t>
            </a:r>
            <a:r>
              <a:rPr lang="en-US" sz="2400" b="1" dirty="0" smtClean="0"/>
              <a:t>Coriolis Force (</a:t>
            </a:r>
            <a:r>
              <a:rPr lang="en-US" sz="2400" dirty="0" smtClean="0"/>
              <a:t>an apparent force resulting </a:t>
            </a:r>
          </a:p>
          <a:p>
            <a:r>
              <a:rPr lang="en-US" sz="2400" dirty="0" smtClean="0"/>
              <a:t>from the rotation of </a:t>
            </a:r>
            <a:r>
              <a:rPr lang="en-US" sz="2400" dirty="0" smtClean="0"/>
              <a:t>Earth) </a:t>
            </a:r>
            <a:r>
              <a:rPr lang="en-US" sz="2400" dirty="0" smtClean="0"/>
              <a:t>has a profound impact </a:t>
            </a:r>
            <a:br>
              <a:rPr lang="en-US" sz="2400" dirty="0" smtClean="0"/>
            </a:br>
            <a:r>
              <a:rPr lang="en-US" sz="2400" dirty="0" smtClean="0"/>
              <a:t>on the general </a:t>
            </a:r>
            <a:r>
              <a:rPr lang="en-US" sz="2400" dirty="0" smtClean="0"/>
              <a:t>circulation</a:t>
            </a:r>
            <a:endParaRPr lang="en-US" sz="2400" dirty="0" smtClean="0"/>
          </a:p>
        </p:txBody>
      </p:sp>
      <p:sp>
        <p:nvSpPr>
          <p:cNvPr id="10" name="TextBox 9"/>
          <p:cNvSpPr txBox="1"/>
          <p:nvPr/>
        </p:nvSpPr>
        <p:spPr>
          <a:xfrm>
            <a:off x="7539370" y="6248400"/>
            <a:ext cx="1369286" cy="369332"/>
          </a:xfrm>
          <a:prstGeom prst="rect">
            <a:avLst/>
          </a:prstGeom>
          <a:noFill/>
        </p:spPr>
        <p:txBody>
          <a:bodyPr wrap="none" rtlCol="0">
            <a:spAutoFit/>
          </a:bodyPr>
          <a:lstStyle/>
          <a:p>
            <a:r>
              <a:rPr lang="en-US" dirty="0" smtClean="0">
                <a:hlinkClick r:id="rId3"/>
              </a:rPr>
              <a:t>Link to movie</a:t>
            </a:r>
            <a:endParaRPr lang="en-US" dirty="0"/>
          </a:p>
        </p:txBody>
      </p:sp>
    </p:spTree>
    <p:extLst>
      <p:ext uri="{BB962C8B-B14F-4D97-AF65-F5344CB8AC3E}">
        <p14:creationId xmlns:p14="http://schemas.microsoft.com/office/powerpoint/2010/main" val="49505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1686: Halley publishes his description of general atmospheric circulation </a:t>
            </a:r>
            <a:endParaRPr lang="en-US" sz="3200"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59" y="1707443"/>
            <a:ext cx="8832040" cy="4312357"/>
          </a:xfrm>
          <a:prstGeom prst="rect">
            <a:avLst/>
          </a:prstGeom>
        </p:spPr>
      </p:pic>
      <p:sp>
        <p:nvSpPr>
          <p:cNvPr id="3" name="Rectangle 2"/>
          <p:cNvSpPr/>
          <p:nvPr/>
        </p:nvSpPr>
        <p:spPr>
          <a:xfrm>
            <a:off x="134082" y="6019800"/>
            <a:ext cx="9009918" cy="923330"/>
          </a:xfrm>
          <a:prstGeom prst="rect">
            <a:avLst/>
          </a:prstGeom>
        </p:spPr>
        <p:txBody>
          <a:bodyPr wrap="square">
            <a:spAutoFit/>
          </a:bodyPr>
          <a:lstStyle/>
          <a:p>
            <a:r>
              <a:rPr lang="en-US" dirty="0"/>
              <a:t>In the year 1686 </a:t>
            </a:r>
            <a:r>
              <a:rPr lang="en-US" dirty="0" smtClean="0"/>
              <a:t>Gabriel </a:t>
            </a:r>
            <a:r>
              <a:rPr lang="en-US" dirty="0"/>
              <a:t>Daniel Fahrenheit, German inventor of mercury </a:t>
            </a:r>
            <a:r>
              <a:rPr lang="en-US" dirty="0" smtClean="0"/>
              <a:t>thermometer, was born</a:t>
            </a:r>
          </a:p>
          <a:p>
            <a:r>
              <a:rPr lang="en-US" dirty="0"/>
              <a:t>The city </a:t>
            </a:r>
            <a:r>
              <a:rPr lang="en-US" dirty="0" smtClean="0"/>
              <a:t>of Albany, NY, was </a:t>
            </a:r>
            <a:r>
              <a:rPr lang="en-US" dirty="0"/>
              <a:t>officially chartered in 1686 under </a:t>
            </a:r>
            <a:r>
              <a:rPr lang="en-US" dirty="0" smtClean="0"/>
              <a:t>English rule.</a:t>
            </a:r>
          </a:p>
          <a:p>
            <a:r>
              <a:rPr lang="en-US" b="1" dirty="0" smtClean="0"/>
              <a:t>1687 Newton publishes his Principia</a:t>
            </a:r>
            <a:endParaRPr lang="en-US" b="1" dirty="0"/>
          </a:p>
        </p:txBody>
      </p:sp>
    </p:spTree>
    <p:extLst>
      <p:ext uri="{BB962C8B-B14F-4D97-AF65-F5344CB8AC3E}">
        <p14:creationId xmlns:p14="http://schemas.microsoft.com/office/powerpoint/2010/main" val="302084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3885" y="1555531"/>
            <a:ext cx="5118643" cy="5190232"/>
          </a:xfrm>
          <a:prstGeom prst="rect">
            <a:avLst/>
          </a:prstGeom>
        </p:spPr>
      </p:pic>
      <p:sp>
        <p:nvSpPr>
          <p:cNvPr id="2" name="Title 1"/>
          <p:cNvSpPr>
            <a:spLocks noGrp="1"/>
          </p:cNvSpPr>
          <p:nvPr>
            <p:ph type="title"/>
          </p:nvPr>
        </p:nvSpPr>
        <p:spPr/>
        <p:txBody>
          <a:bodyPr>
            <a:noAutofit/>
          </a:bodyPr>
          <a:lstStyle/>
          <a:p>
            <a:pPr algn="ctr"/>
            <a:r>
              <a:rPr lang="en-US" sz="3200" dirty="0" smtClean="0"/>
              <a:t>19</a:t>
            </a:r>
            <a:r>
              <a:rPr lang="en-US" sz="3200" baseline="30000" dirty="0" smtClean="0"/>
              <a:t>th</a:t>
            </a:r>
            <a:r>
              <a:rPr lang="en-US" sz="3200" dirty="0" smtClean="0"/>
              <a:t> century view of the general </a:t>
            </a:r>
            <a:r>
              <a:rPr lang="en-US" sz="3200" dirty="0"/>
              <a:t>c</a:t>
            </a:r>
            <a:r>
              <a:rPr lang="en-US" sz="3200" dirty="0" smtClean="0"/>
              <a:t>irculation of the atmosphere (after </a:t>
            </a:r>
            <a:r>
              <a:rPr lang="en-US" sz="3200" dirty="0" err="1" smtClean="0"/>
              <a:t>Ferrel</a:t>
            </a:r>
            <a:r>
              <a:rPr lang="en-US" sz="3200" dirty="0" smtClean="0"/>
              <a:t>)</a:t>
            </a:r>
            <a:endParaRPr lang="en-US" sz="3200" dirty="0"/>
          </a:p>
        </p:txBody>
      </p:sp>
      <p:sp>
        <p:nvSpPr>
          <p:cNvPr id="5" name="Rectangle 2"/>
          <p:cNvSpPr txBox="1">
            <a:spLocks/>
          </p:cNvSpPr>
          <p:nvPr/>
        </p:nvSpPr>
        <p:spPr>
          <a:xfrm>
            <a:off x="5759099" y="1599932"/>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sp>
        <p:nvSpPr>
          <p:cNvPr id="4" name="TextBox 3"/>
          <p:cNvSpPr txBox="1"/>
          <p:nvPr/>
        </p:nvSpPr>
        <p:spPr>
          <a:xfrm>
            <a:off x="6023700" y="1620253"/>
            <a:ext cx="312029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Idealized schematic view:</a:t>
            </a:r>
          </a:p>
          <a:p>
            <a:pPr marL="285750" indent="-285750">
              <a:buFont typeface="Arial" panose="020B0604020202020204" pitchFamily="34" charset="0"/>
              <a:buChar char="•"/>
            </a:pPr>
            <a:r>
              <a:rPr lang="en-US" dirty="0" smtClean="0"/>
              <a:t>zonally averaged structure</a:t>
            </a:r>
          </a:p>
          <a:p>
            <a:r>
              <a:rPr lang="en-US" dirty="0" smtClean="0"/>
              <a:t>(i.e. independent of longitude)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t>
            </a:r>
            <a:r>
              <a:rPr lang="en-US" dirty="0" smtClean="0"/>
              <a:t>ymmetric about the equator</a:t>
            </a:r>
            <a:endParaRPr lang="en-US" dirty="0"/>
          </a:p>
        </p:txBody>
      </p:sp>
      <p:grpSp>
        <p:nvGrpSpPr>
          <p:cNvPr id="18" name="Group 17"/>
          <p:cNvGrpSpPr/>
          <p:nvPr/>
        </p:nvGrpSpPr>
        <p:grpSpPr>
          <a:xfrm>
            <a:off x="5222528" y="3289384"/>
            <a:ext cx="3500388" cy="923330"/>
            <a:chOff x="5546535" y="3455578"/>
            <a:chExt cx="3500388" cy="923330"/>
          </a:xfrm>
        </p:grpSpPr>
        <p:sp>
          <p:nvSpPr>
            <p:cNvPr id="6" name="TextBox 5"/>
            <p:cNvSpPr txBox="1"/>
            <p:nvPr/>
          </p:nvSpPr>
          <p:spPr>
            <a:xfrm>
              <a:off x="6167289" y="3455578"/>
              <a:ext cx="2879634" cy="923330"/>
            </a:xfrm>
            <a:prstGeom prst="rect">
              <a:avLst/>
            </a:prstGeom>
            <a:noFill/>
          </p:spPr>
          <p:txBody>
            <a:bodyPr wrap="none" rtlCol="0">
              <a:spAutoFit/>
            </a:bodyPr>
            <a:lstStyle/>
            <a:p>
              <a:r>
                <a:rPr lang="en-US" b="1" dirty="0" smtClean="0"/>
                <a:t>Rising air in the tropics</a:t>
              </a:r>
            </a:p>
            <a:p>
              <a:r>
                <a:rPr lang="en-US" b="1" dirty="0"/>
                <a:t>w</a:t>
              </a:r>
              <a:r>
                <a:rPr lang="en-US" b="1" dirty="0" smtClean="0"/>
                <a:t>ith deep convective clouds</a:t>
              </a:r>
              <a:br>
                <a:rPr lang="en-US" b="1" dirty="0" smtClean="0"/>
              </a:br>
              <a:r>
                <a:rPr lang="en-US" b="1" dirty="0" smtClean="0"/>
                <a:t>and much rainfall</a:t>
              </a:r>
            </a:p>
          </p:txBody>
        </p:sp>
        <p:cxnSp>
          <p:nvCxnSpPr>
            <p:cNvPr id="8" name="Straight Arrow Connector 7"/>
            <p:cNvCxnSpPr>
              <a:stCxn id="6" idx="1"/>
            </p:cNvCxnSpPr>
            <p:nvPr/>
          </p:nvCxnSpPr>
          <p:spPr>
            <a:xfrm flipH="1">
              <a:off x="5546535" y="3917243"/>
              <a:ext cx="620754" cy="2334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105400" y="4367538"/>
            <a:ext cx="3346833" cy="1477328"/>
            <a:chOff x="5546535" y="4606644"/>
            <a:chExt cx="3346833" cy="1477328"/>
          </a:xfrm>
        </p:grpSpPr>
        <p:sp>
          <p:nvSpPr>
            <p:cNvPr id="19" name="TextBox 18"/>
            <p:cNvSpPr txBox="1"/>
            <p:nvPr/>
          </p:nvSpPr>
          <p:spPr>
            <a:xfrm>
              <a:off x="6183331" y="4606644"/>
              <a:ext cx="2710037" cy="1477328"/>
            </a:xfrm>
            <a:prstGeom prst="rect">
              <a:avLst/>
            </a:prstGeom>
            <a:noFill/>
          </p:spPr>
          <p:txBody>
            <a:bodyPr wrap="none" rtlCol="0">
              <a:spAutoFit/>
            </a:bodyPr>
            <a:lstStyle/>
            <a:p>
              <a:r>
                <a:rPr lang="en-US" dirty="0" smtClean="0"/>
                <a:t>Ascending motion driver of </a:t>
              </a:r>
            </a:p>
            <a:p>
              <a:r>
                <a:rPr lang="en-US" dirty="0" smtClean="0"/>
                <a:t>the </a:t>
              </a:r>
              <a:r>
                <a:rPr lang="en-US" b="1" dirty="0" smtClean="0"/>
                <a:t>Hadley Circulation</a:t>
              </a:r>
            </a:p>
            <a:p>
              <a:r>
                <a:rPr lang="en-US" b="1" dirty="0" smtClean="0"/>
                <a:t>(Hadley Cell) </a:t>
              </a:r>
              <a:r>
                <a:rPr lang="en-US" dirty="0" smtClean="0"/>
                <a:t>with sinking </a:t>
              </a:r>
              <a:br>
                <a:rPr lang="en-US" dirty="0" smtClean="0"/>
              </a:br>
              <a:r>
                <a:rPr lang="en-US" dirty="0" smtClean="0"/>
                <a:t>air masses at ~30 degree </a:t>
              </a:r>
              <a:br>
                <a:rPr lang="en-US" dirty="0" smtClean="0"/>
              </a:br>
              <a:r>
                <a:rPr lang="en-US" dirty="0" smtClean="0"/>
                <a:t>latitude.</a:t>
              </a:r>
              <a:endParaRPr lang="en-US" dirty="0"/>
            </a:p>
          </p:txBody>
        </p:sp>
        <p:cxnSp>
          <p:nvCxnSpPr>
            <p:cNvPr id="21" name="Straight Arrow Connector 20"/>
            <p:cNvCxnSpPr>
              <a:stCxn id="19" idx="1"/>
            </p:cNvCxnSpPr>
            <p:nvPr/>
          </p:nvCxnSpPr>
          <p:spPr>
            <a:xfrm flipH="1" flipV="1">
              <a:off x="5546535" y="4800603"/>
              <a:ext cx="636796" cy="5447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742196" y="5927199"/>
            <a:ext cx="2924390" cy="923330"/>
          </a:xfrm>
          <a:prstGeom prst="rect">
            <a:avLst/>
          </a:prstGeom>
          <a:noFill/>
        </p:spPr>
        <p:txBody>
          <a:bodyPr wrap="none" rtlCol="0">
            <a:spAutoFit/>
          </a:bodyPr>
          <a:lstStyle/>
          <a:p>
            <a:r>
              <a:rPr lang="en-US" dirty="0" smtClean="0"/>
              <a:t>(Hadley published his ideas </a:t>
            </a:r>
          </a:p>
          <a:p>
            <a:r>
              <a:rPr lang="en-US" dirty="0" smtClean="0"/>
              <a:t>to the tropical circulation and </a:t>
            </a:r>
          </a:p>
          <a:p>
            <a:r>
              <a:rPr lang="en-US" dirty="0" smtClean="0"/>
              <a:t>trade winds in 1735)</a:t>
            </a:r>
            <a:endParaRPr lang="en-US" dirty="0"/>
          </a:p>
        </p:txBody>
      </p:sp>
    </p:spTree>
    <p:extLst>
      <p:ext uri="{BB962C8B-B14F-4D97-AF65-F5344CB8AC3E}">
        <p14:creationId xmlns:p14="http://schemas.microsoft.com/office/powerpoint/2010/main" val="38934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General Circulation of the Atmosphere</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3" name="Picture 2"/>
          <p:cNvPicPr>
            <a:picLocks noChangeAspect="1"/>
          </p:cNvPicPr>
          <p:nvPr/>
        </p:nvPicPr>
        <p:blipFill>
          <a:blip r:embed="rId3"/>
          <a:stretch>
            <a:fillRect/>
          </a:stretch>
        </p:blipFill>
        <p:spPr>
          <a:xfrm>
            <a:off x="76200" y="1600200"/>
            <a:ext cx="5947501" cy="4800600"/>
          </a:xfrm>
          <a:prstGeom prst="rect">
            <a:avLst/>
          </a:prstGeom>
        </p:spPr>
      </p:pic>
      <p:sp>
        <p:nvSpPr>
          <p:cNvPr id="4" name="TextBox 3"/>
          <p:cNvSpPr txBox="1"/>
          <p:nvPr/>
        </p:nvSpPr>
        <p:spPr>
          <a:xfrm>
            <a:off x="6023700" y="1620253"/>
            <a:ext cx="312029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Idealized schematic view:</a:t>
            </a:r>
          </a:p>
          <a:p>
            <a:pPr marL="285750" indent="-285750">
              <a:buFont typeface="Arial" panose="020B0604020202020204" pitchFamily="34" charset="0"/>
              <a:buChar char="•"/>
            </a:pPr>
            <a:r>
              <a:rPr lang="en-US" dirty="0" smtClean="0"/>
              <a:t>zonally averaged structure</a:t>
            </a:r>
          </a:p>
          <a:p>
            <a:r>
              <a:rPr lang="en-US" dirty="0" smtClean="0"/>
              <a:t>(i.e. independent of longitude)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t>
            </a:r>
            <a:r>
              <a:rPr lang="en-US" dirty="0" smtClean="0"/>
              <a:t>ymmetric about the equator</a:t>
            </a:r>
            <a:endParaRPr lang="en-US" dirty="0"/>
          </a:p>
        </p:txBody>
      </p:sp>
      <p:grpSp>
        <p:nvGrpSpPr>
          <p:cNvPr id="18" name="Group 17"/>
          <p:cNvGrpSpPr/>
          <p:nvPr/>
        </p:nvGrpSpPr>
        <p:grpSpPr>
          <a:xfrm>
            <a:off x="5546535" y="3455578"/>
            <a:ext cx="3500388" cy="923330"/>
            <a:chOff x="5546535" y="3455578"/>
            <a:chExt cx="3500388" cy="923330"/>
          </a:xfrm>
        </p:grpSpPr>
        <p:sp>
          <p:nvSpPr>
            <p:cNvPr id="6" name="TextBox 5"/>
            <p:cNvSpPr txBox="1"/>
            <p:nvPr/>
          </p:nvSpPr>
          <p:spPr>
            <a:xfrm>
              <a:off x="6167289" y="3455578"/>
              <a:ext cx="2879634" cy="923330"/>
            </a:xfrm>
            <a:prstGeom prst="rect">
              <a:avLst/>
            </a:prstGeom>
            <a:noFill/>
          </p:spPr>
          <p:txBody>
            <a:bodyPr wrap="none" rtlCol="0">
              <a:spAutoFit/>
            </a:bodyPr>
            <a:lstStyle/>
            <a:p>
              <a:r>
                <a:rPr lang="en-US" b="1" dirty="0" smtClean="0"/>
                <a:t>Rising air in the tropics</a:t>
              </a:r>
            </a:p>
            <a:p>
              <a:r>
                <a:rPr lang="en-US" b="1" dirty="0"/>
                <a:t>w</a:t>
              </a:r>
              <a:r>
                <a:rPr lang="en-US" b="1" dirty="0" smtClean="0"/>
                <a:t>ith deep convective clouds</a:t>
              </a:r>
              <a:br>
                <a:rPr lang="en-US" b="1" dirty="0" smtClean="0"/>
              </a:br>
              <a:r>
                <a:rPr lang="en-US" b="1" dirty="0" smtClean="0"/>
                <a:t>and much rainfall</a:t>
              </a:r>
            </a:p>
          </p:txBody>
        </p:sp>
        <p:cxnSp>
          <p:nvCxnSpPr>
            <p:cNvPr id="8" name="Straight Arrow Connector 7"/>
            <p:cNvCxnSpPr>
              <a:stCxn id="6" idx="1"/>
            </p:cNvCxnSpPr>
            <p:nvPr/>
          </p:nvCxnSpPr>
          <p:spPr>
            <a:xfrm flipH="1">
              <a:off x="5546535" y="3917243"/>
              <a:ext cx="620754" cy="2334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546535" y="4606644"/>
            <a:ext cx="3346833" cy="1477328"/>
            <a:chOff x="5546535" y="4606644"/>
            <a:chExt cx="3346833" cy="1477328"/>
          </a:xfrm>
        </p:grpSpPr>
        <p:sp>
          <p:nvSpPr>
            <p:cNvPr id="19" name="TextBox 18"/>
            <p:cNvSpPr txBox="1"/>
            <p:nvPr/>
          </p:nvSpPr>
          <p:spPr>
            <a:xfrm>
              <a:off x="6183331" y="4606644"/>
              <a:ext cx="2710037" cy="1477328"/>
            </a:xfrm>
            <a:prstGeom prst="rect">
              <a:avLst/>
            </a:prstGeom>
            <a:noFill/>
          </p:spPr>
          <p:txBody>
            <a:bodyPr wrap="none" rtlCol="0">
              <a:spAutoFit/>
            </a:bodyPr>
            <a:lstStyle/>
            <a:p>
              <a:r>
                <a:rPr lang="en-US" dirty="0" smtClean="0"/>
                <a:t>Ascending motion driver of </a:t>
              </a:r>
            </a:p>
            <a:p>
              <a:r>
                <a:rPr lang="en-US" dirty="0" smtClean="0"/>
                <a:t>the </a:t>
              </a:r>
              <a:r>
                <a:rPr lang="en-US" b="1" dirty="0" smtClean="0"/>
                <a:t>Hadley Circulation</a:t>
              </a:r>
            </a:p>
            <a:p>
              <a:r>
                <a:rPr lang="en-US" b="1" dirty="0" smtClean="0"/>
                <a:t>(Hadley Cell) </a:t>
              </a:r>
              <a:r>
                <a:rPr lang="en-US" dirty="0" smtClean="0"/>
                <a:t>with sinking </a:t>
              </a:r>
              <a:br>
                <a:rPr lang="en-US" dirty="0" smtClean="0"/>
              </a:br>
              <a:r>
                <a:rPr lang="en-US" dirty="0" smtClean="0"/>
                <a:t>air masses at ~30 degree </a:t>
              </a:r>
              <a:br>
                <a:rPr lang="en-US" dirty="0" smtClean="0"/>
              </a:br>
              <a:r>
                <a:rPr lang="en-US" dirty="0" smtClean="0"/>
                <a:t>latitude</a:t>
              </a:r>
              <a:endParaRPr lang="en-US" dirty="0"/>
            </a:p>
          </p:txBody>
        </p:sp>
        <p:cxnSp>
          <p:nvCxnSpPr>
            <p:cNvPr id="21" name="Straight Arrow Connector 20"/>
            <p:cNvCxnSpPr>
              <a:stCxn id="19" idx="1"/>
            </p:cNvCxnSpPr>
            <p:nvPr/>
          </p:nvCxnSpPr>
          <p:spPr>
            <a:xfrm flipH="1" flipV="1">
              <a:off x="5546535" y="4800603"/>
              <a:ext cx="636796" cy="5447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724400" y="2209800"/>
            <a:ext cx="931794" cy="307777"/>
          </a:xfrm>
          <a:prstGeom prst="rect">
            <a:avLst/>
          </a:prstGeom>
          <a:noFill/>
        </p:spPr>
        <p:txBody>
          <a:bodyPr wrap="none" rtlCol="0">
            <a:spAutoFit/>
          </a:bodyPr>
          <a:lstStyle/>
          <a:p>
            <a:r>
              <a:rPr lang="en-US" sz="1400" dirty="0" err="1" smtClean="0"/>
              <a:t>Ferrel</a:t>
            </a:r>
            <a:r>
              <a:rPr lang="en-US" sz="1400" dirty="0" smtClean="0"/>
              <a:t> Cell</a:t>
            </a:r>
            <a:endParaRPr lang="en-US" sz="1400" dirty="0"/>
          </a:p>
        </p:txBody>
      </p:sp>
    </p:spTree>
    <p:extLst>
      <p:ext uri="{BB962C8B-B14F-4D97-AF65-F5344CB8AC3E}">
        <p14:creationId xmlns:p14="http://schemas.microsoft.com/office/powerpoint/2010/main" val="262469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General Circulation of the Atmosphere</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3" name="Picture 2"/>
          <p:cNvPicPr>
            <a:picLocks noChangeAspect="1"/>
          </p:cNvPicPr>
          <p:nvPr/>
        </p:nvPicPr>
        <p:blipFill>
          <a:blip r:embed="rId3"/>
          <a:stretch>
            <a:fillRect/>
          </a:stretch>
        </p:blipFill>
        <p:spPr>
          <a:xfrm>
            <a:off x="76200" y="1600200"/>
            <a:ext cx="5947501" cy="4800600"/>
          </a:xfrm>
          <a:prstGeom prst="rect">
            <a:avLst/>
          </a:prstGeom>
        </p:spPr>
      </p:pic>
      <p:sp>
        <p:nvSpPr>
          <p:cNvPr id="4" name="TextBox 3"/>
          <p:cNvSpPr txBox="1"/>
          <p:nvPr/>
        </p:nvSpPr>
        <p:spPr>
          <a:xfrm>
            <a:off x="6023700" y="1620253"/>
            <a:ext cx="312029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Idealized schematic view:</a:t>
            </a:r>
          </a:p>
          <a:p>
            <a:pPr marL="285750" indent="-285750">
              <a:buFont typeface="Arial" panose="020B0604020202020204" pitchFamily="34" charset="0"/>
              <a:buChar char="•"/>
            </a:pPr>
            <a:r>
              <a:rPr lang="en-US" dirty="0" smtClean="0"/>
              <a:t>zonally averaged structure</a:t>
            </a:r>
          </a:p>
          <a:p>
            <a:r>
              <a:rPr lang="en-US" dirty="0" smtClean="0"/>
              <a:t>(i.e. independent of longitude)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t>
            </a:r>
            <a:r>
              <a:rPr lang="en-US" dirty="0" smtClean="0"/>
              <a:t>ymmetric about the equator</a:t>
            </a:r>
            <a:endParaRPr lang="en-US" dirty="0"/>
          </a:p>
        </p:txBody>
      </p:sp>
      <p:grpSp>
        <p:nvGrpSpPr>
          <p:cNvPr id="18" name="Group 17"/>
          <p:cNvGrpSpPr/>
          <p:nvPr/>
        </p:nvGrpSpPr>
        <p:grpSpPr>
          <a:xfrm>
            <a:off x="5177245" y="3005773"/>
            <a:ext cx="2362125" cy="541378"/>
            <a:chOff x="5342764" y="3283532"/>
            <a:chExt cx="2362125" cy="541378"/>
          </a:xfrm>
        </p:grpSpPr>
        <p:sp>
          <p:nvSpPr>
            <p:cNvPr id="6" name="TextBox 5"/>
            <p:cNvSpPr txBox="1"/>
            <p:nvPr/>
          </p:nvSpPr>
          <p:spPr>
            <a:xfrm>
              <a:off x="6167289" y="3455578"/>
              <a:ext cx="1537600" cy="369332"/>
            </a:xfrm>
            <a:prstGeom prst="rect">
              <a:avLst/>
            </a:prstGeom>
            <a:noFill/>
          </p:spPr>
          <p:txBody>
            <a:bodyPr wrap="none" rtlCol="0">
              <a:spAutoFit/>
            </a:bodyPr>
            <a:lstStyle/>
            <a:p>
              <a:r>
                <a:rPr lang="en-US" b="1" dirty="0" smtClean="0"/>
                <a:t>Subtropical jet</a:t>
              </a:r>
            </a:p>
          </p:txBody>
        </p:sp>
        <p:cxnSp>
          <p:nvCxnSpPr>
            <p:cNvPr id="8" name="Straight Arrow Connector 7"/>
            <p:cNvCxnSpPr/>
            <p:nvPr/>
          </p:nvCxnSpPr>
          <p:spPr>
            <a:xfrm flipH="1" flipV="1">
              <a:off x="5342764" y="3283532"/>
              <a:ext cx="840567" cy="374068"/>
            </a:xfrm>
            <a:prstGeom prst="straightConnector1">
              <a:avLst/>
            </a:prstGeom>
            <a:ln w="57150">
              <a:solidFill>
                <a:srgbClr val="CACA1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038600" y="5323772"/>
            <a:ext cx="4295020" cy="536642"/>
            <a:chOff x="4739989" y="4439334"/>
            <a:chExt cx="4295020" cy="536642"/>
          </a:xfrm>
        </p:grpSpPr>
        <p:sp>
          <p:nvSpPr>
            <p:cNvPr id="19" name="TextBox 18"/>
            <p:cNvSpPr txBox="1"/>
            <p:nvPr/>
          </p:nvSpPr>
          <p:spPr>
            <a:xfrm>
              <a:off x="6183331" y="4606644"/>
              <a:ext cx="2851678" cy="369332"/>
            </a:xfrm>
            <a:prstGeom prst="rect">
              <a:avLst/>
            </a:prstGeom>
            <a:noFill/>
          </p:spPr>
          <p:txBody>
            <a:bodyPr wrap="none" rtlCol="0">
              <a:spAutoFit/>
            </a:bodyPr>
            <a:lstStyle/>
            <a:p>
              <a:r>
                <a:rPr lang="en-US" b="1" dirty="0"/>
                <a:t>Mid latitude westerly winds</a:t>
              </a:r>
            </a:p>
          </p:txBody>
        </p:sp>
        <p:cxnSp>
          <p:nvCxnSpPr>
            <p:cNvPr id="21" name="Straight Arrow Connector 20"/>
            <p:cNvCxnSpPr>
              <a:stCxn id="19" idx="1"/>
            </p:cNvCxnSpPr>
            <p:nvPr/>
          </p:nvCxnSpPr>
          <p:spPr>
            <a:xfrm flipH="1" flipV="1">
              <a:off x="4739989" y="4439334"/>
              <a:ext cx="1443342" cy="3519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724400" y="2209800"/>
            <a:ext cx="931794" cy="307777"/>
          </a:xfrm>
          <a:prstGeom prst="rect">
            <a:avLst/>
          </a:prstGeom>
          <a:noFill/>
        </p:spPr>
        <p:txBody>
          <a:bodyPr wrap="none" rtlCol="0">
            <a:spAutoFit/>
          </a:bodyPr>
          <a:lstStyle/>
          <a:p>
            <a:r>
              <a:rPr lang="en-US" sz="1400" dirty="0" err="1" smtClean="0"/>
              <a:t>Ferrel</a:t>
            </a:r>
            <a:r>
              <a:rPr lang="en-US" sz="1400" dirty="0" smtClean="0"/>
              <a:t> Cell</a:t>
            </a:r>
            <a:endParaRPr lang="en-US" sz="1400" dirty="0"/>
          </a:p>
        </p:txBody>
      </p:sp>
    </p:spTree>
    <p:extLst>
      <p:ext uri="{BB962C8B-B14F-4D97-AF65-F5344CB8AC3E}">
        <p14:creationId xmlns:p14="http://schemas.microsoft.com/office/powerpoint/2010/main" val="38804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General Circulation of the Atmosphere</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3" name="Picture 2"/>
          <p:cNvPicPr>
            <a:picLocks noChangeAspect="1"/>
          </p:cNvPicPr>
          <p:nvPr/>
        </p:nvPicPr>
        <p:blipFill>
          <a:blip r:embed="rId3"/>
          <a:stretch>
            <a:fillRect/>
          </a:stretch>
        </p:blipFill>
        <p:spPr>
          <a:xfrm>
            <a:off x="76201" y="1600200"/>
            <a:ext cx="4625834" cy="3733800"/>
          </a:xfrm>
          <a:prstGeom prst="rect">
            <a:avLst/>
          </a:prstGeom>
        </p:spPr>
      </p:pic>
      <p:sp>
        <p:nvSpPr>
          <p:cNvPr id="7" name="TextBox 6"/>
          <p:cNvSpPr txBox="1"/>
          <p:nvPr/>
        </p:nvSpPr>
        <p:spPr>
          <a:xfrm>
            <a:off x="6477000" y="2286000"/>
            <a:ext cx="184731" cy="369332"/>
          </a:xfrm>
          <a:prstGeom prst="rect">
            <a:avLst/>
          </a:prstGeom>
          <a:noFill/>
        </p:spPr>
        <p:txBody>
          <a:bodyPr wrap="none" rtlCol="0">
            <a:spAutoFit/>
          </a:bodyPr>
          <a:lstStyle/>
          <a:p>
            <a:endParaRPr lang="en-US" dirty="0"/>
          </a:p>
        </p:txBody>
      </p:sp>
      <p:sp>
        <p:nvSpPr>
          <p:cNvPr id="10" name="TextBox 9"/>
          <p:cNvSpPr txBox="1"/>
          <p:nvPr/>
        </p:nvSpPr>
        <p:spPr>
          <a:xfrm>
            <a:off x="4702035" y="1600200"/>
            <a:ext cx="4213365" cy="830997"/>
          </a:xfrm>
          <a:prstGeom prst="rect">
            <a:avLst/>
          </a:prstGeom>
          <a:noFill/>
        </p:spPr>
        <p:txBody>
          <a:bodyPr wrap="square" rtlCol="0">
            <a:spAutoFit/>
          </a:bodyPr>
          <a:lstStyle/>
          <a:p>
            <a:r>
              <a:rPr lang="en-US" sz="2400" b="1" dirty="0" smtClean="0"/>
              <a:t>A note on these zonally averaged circulation cells</a:t>
            </a:r>
            <a:endParaRPr lang="en-US" sz="2400" b="1" dirty="0"/>
          </a:p>
        </p:txBody>
      </p:sp>
      <p:sp>
        <p:nvSpPr>
          <p:cNvPr id="11" name="TextBox 10"/>
          <p:cNvSpPr txBox="1"/>
          <p:nvPr/>
        </p:nvSpPr>
        <p:spPr>
          <a:xfrm>
            <a:off x="4781908" y="2476142"/>
            <a:ext cx="4362092"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Winds in the atmosphere are decomposed</a:t>
            </a:r>
            <a:br>
              <a:rPr lang="en-US" dirty="0" smtClean="0"/>
            </a:br>
            <a:r>
              <a:rPr lang="en-US" dirty="0" smtClean="0"/>
              <a:t>into horizontal and vertical components</a:t>
            </a:r>
          </a:p>
          <a:p>
            <a:pPr marL="285750" indent="-285750">
              <a:buFont typeface="Arial" panose="020B0604020202020204" pitchFamily="34" charset="0"/>
              <a:buChar char="•"/>
            </a:pPr>
            <a:r>
              <a:rPr lang="en-US" dirty="0" smtClean="0"/>
              <a:t>The horizontal wind vector is naturally</a:t>
            </a:r>
            <a:br>
              <a:rPr lang="en-US" dirty="0" smtClean="0"/>
            </a:br>
            <a:r>
              <a:rPr lang="en-US" dirty="0" smtClean="0"/>
              <a:t>given by a direction and magnitude</a:t>
            </a:r>
            <a:endParaRPr lang="en-US" dirty="0"/>
          </a:p>
          <a:p>
            <a:r>
              <a:rPr lang="en-US" dirty="0" smtClean="0"/>
              <a:t> </a:t>
            </a:r>
          </a:p>
        </p:txBody>
      </p:sp>
      <mc:AlternateContent xmlns:mc="http://schemas.openxmlformats.org/markup-compatibility/2006" xmlns:a14="http://schemas.microsoft.com/office/drawing/2010/main">
        <mc:Choice Requires="a14">
          <p:sp>
            <p:nvSpPr>
              <p:cNvPr id="12" name="TextBox 11"/>
              <p:cNvSpPr txBox="1"/>
              <p:nvPr/>
            </p:nvSpPr>
            <p:spPr>
              <a:xfrm>
                <a:off x="7205347" y="4038599"/>
                <a:ext cx="2691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𝑢</m:t>
                          </m:r>
                        </m:e>
                      </m:acc>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205347" y="4038599"/>
                <a:ext cx="269112" cy="369332"/>
              </a:xfrm>
              <a:prstGeom prst="rect">
                <a:avLst/>
              </a:prstGeom>
              <a:blipFill rotWithShape="0">
                <a:blip r:embed="rId4"/>
                <a:stretch>
                  <a:fillRect l="-13636" r="-9091"/>
                </a:stretch>
              </a:blipFill>
            </p:spPr>
            <p:txBody>
              <a:bodyPr/>
              <a:lstStyle/>
              <a:p>
                <a:r>
                  <a:rPr lang="en-US">
                    <a:noFill/>
                  </a:rPr>
                  <a:t> </a:t>
                </a:r>
              </a:p>
            </p:txBody>
          </p:sp>
        </mc:Fallback>
      </mc:AlternateContent>
      <p:cxnSp>
        <p:nvCxnSpPr>
          <p:cNvPr id="14" name="Straight Arrow Connector 13"/>
          <p:cNvCxnSpPr/>
          <p:nvPr/>
        </p:nvCxnSpPr>
        <p:spPr>
          <a:xfrm>
            <a:off x="5410200" y="4953000"/>
            <a:ext cx="2722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808717" y="40386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08717" y="4114800"/>
            <a:ext cx="1192283" cy="838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08717" y="4953000"/>
            <a:ext cx="11922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001000" y="4114800"/>
            <a:ext cx="17934" cy="838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25679" y="3740974"/>
            <a:ext cx="699038" cy="369332"/>
          </a:xfrm>
          <a:prstGeom prst="rect">
            <a:avLst/>
          </a:prstGeom>
          <a:noFill/>
        </p:spPr>
        <p:txBody>
          <a:bodyPr wrap="none" rtlCol="0">
            <a:spAutoFit/>
          </a:bodyPr>
          <a:lstStyle/>
          <a:p>
            <a:r>
              <a:rPr lang="en-US" dirty="0" smtClean="0"/>
              <a:t>North</a:t>
            </a:r>
            <a:endParaRPr lang="en-US" dirty="0"/>
          </a:p>
        </p:txBody>
      </p:sp>
      <p:sp>
        <p:nvSpPr>
          <p:cNvPr id="32" name="TextBox 31"/>
          <p:cNvSpPr txBox="1"/>
          <p:nvPr/>
        </p:nvSpPr>
        <p:spPr>
          <a:xfrm>
            <a:off x="5257800" y="4964668"/>
            <a:ext cx="651910" cy="369332"/>
          </a:xfrm>
          <a:prstGeom prst="rect">
            <a:avLst/>
          </a:prstGeom>
          <a:noFill/>
        </p:spPr>
        <p:txBody>
          <a:bodyPr wrap="none" rtlCol="0">
            <a:spAutoFit/>
          </a:bodyPr>
          <a:lstStyle/>
          <a:p>
            <a:r>
              <a:rPr lang="en-US" dirty="0" smtClean="0"/>
              <a:t>West</a:t>
            </a:r>
            <a:endParaRPr lang="en-US" dirty="0"/>
          </a:p>
        </p:txBody>
      </p:sp>
      <p:sp>
        <p:nvSpPr>
          <p:cNvPr id="33" name="TextBox 32"/>
          <p:cNvSpPr txBox="1"/>
          <p:nvPr/>
        </p:nvSpPr>
        <p:spPr>
          <a:xfrm>
            <a:off x="8056864" y="4964668"/>
            <a:ext cx="551754" cy="369332"/>
          </a:xfrm>
          <a:prstGeom prst="rect">
            <a:avLst/>
          </a:prstGeom>
          <a:noFill/>
        </p:spPr>
        <p:txBody>
          <a:bodyPr wrap="none" rtlCol="0">
            <a:spAutoFit/>
          </a:bodyPr>
          <a:lstStyle/>
          <a:p>
            <a:r>
              <a:rPr lang="en-US" dirty="0" smtClean="0"/>
              <a:t>East</a:t>
            </a:r>
            <a:endParaRPr lang="en-US" dirty="0"/>
          </a:p>
        </p:txBody>
      </p:sp>
      <p:sp>
        <p:nvSpPr>
          <p:cNvPr id="34" name="TextBox 33"/>
          <p:cNvSpPr txBox="1"/>
          <p:nvPr/>
        </p:nvSpPr>
        <p:spPr>
          <a:xfrm>
            <a:off x="6482762" y="5826049"/>
            <a:ext cx="679994" cy="369332"/>
          </a:xfrm>
          <a:prstGeom prst="rect">
            <a:avLst/>
          </a:prstGeom>
          <a:noFill/>
        </p:spPr>
        <p:txBody>
          <a:bodyPr wrap="none" rtlCol="0">
            <a:spAutoFit/>
          </a:bodyPr>
          <a:lstStyle/>
          <a:p>
            <a:r>
              <a:rPr lang="en-US" dirty="0" smtClean="0"/>
              <a:t>South</a:t>
            </a:r>
            <a:endParaRPr lang="en-US" dirty="0"/>
          </a:p>
        </p:txBody>
      </p:sp>
      <p:sp>
        <p:nvSpPr>
          <p:cNvPr id="35" name="TextBox 34"/>
          <p:cNvSpPr txBox="1"/>
          <p:nvPr/>
        </p:nvSpPr>
        <p:spPr>
          <a:xfrm>
            <a:off x="76201" y="5606534"/>
            <a:ext cx="5764720" cy="646331"/>
          </a:xfrm>
          <a:prstGeom prst="rect">
            <a:avLst/>
          </a:prstGeom>
          <a:noFill/>
        </p:spPr>
        <p:txBody>
          <a:bodyPr wrap="none" rtlCol="0">
            <a:spAutoFit/>
          </a:bodyPr>
          <a:lstStyle/>
          <a:p>
            <a:r>
              <a:rPr lang="en-US" b="1" dirty="0" smtClean="0"/>
              <a:t>Meridional</a:t>
            </a:r>
            <a:r>
              <a:rPr lang="en-US" dirty="0" smtClean="0"/>
              <a:t>: positive from south to north (southerly wind, v&gt;0)</a:t>
            </a:r>
          </a:p>
          <a:p>
            <a:r>
              <a:rPr lang="en-US" b="1" dirty="0" smtClean="0"/>
              <a:t>Zonal</a:t>
            </a:r>
            <a:r>
              <a:rPr lang="en-US" dirty="0" smtClean="0"/>
              <a:t>: positive from west to east (westerly wind, u&gt;0)</a:t>
            </a:r>
            <a:endParaRPr lang="en-US" dirty="0"/>
          </a:p>
        </p:txBody>
      </p:sp>
    </p:spTree>
    <p:extLst>
      <p:ext uri="{BB962C8B-B14F-4D97-AF65-F5344CB8AC3E}">
        <p14:creationId xmlns:p14="http://schemas.microsoft.com/office/powerpoint/2010/main" val="345476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General Circulation of the Atmosphere</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endParaRPr lang="en-US" sz="2000" dirty="0" smtClean="0"/>
          </a:p>
        </p:txBody>
      </p:sp>
      <p:pic>
        <p:nvPicPr>
          <p:cNvPr id="3" name="Picture 2"/>
          <p:cNvPicPr>
            <a:picLocks noChangeAspect="1"/>
          </p:cNvPicPr>
          <p:nvPr/>
        </p:nvPicPr>
        <p:blipFill>
          <a:blip r:embed="rId3"/>
          <a:stretch>
            <a:fillRect/>
          </a:stretch>
        </p:blipFill>
        <p:spPr>
          <a:xfrm>
            <a:off x="76201" y="1600200"/>
            <a:ext cx="4625834" cy="3733800"/>
          </a:xfrm>
          <a:prstGeom prst="rect">
            <a:avLst/>
          </a:prstGeom>
        </p:spPr>
      </p:pic>
      <p:sp>
        <p:nvSpPr>
          <p:cNvPr id="7" name="TextBox 6"/>
          <p:cNvSpPr txBox="1"/>
          <p:nvPr/>
        </p:nvSpPr>
        <p:spPr>
          <a:xfrm>
            <a:off x="6477000" y="2286000"/>
            <a:ext cx="184731" cy="369332"/>
          </a:xfrm>
          <a:prstGeom prst="rect">
            <a:avLst/>
          </a:prstGeom>
          <a:noFill/>
        </p:spPr>
        <p:txBody>
          <a:bodyPr wrap="none" rtlCol="0">
            <a:spAutoFit/>
          </a:bodyPr>
          <a:lstStyle/>
          <a:p>
            <a:endParaRPr lang="en-US" dirty="0"/>
          </a:p>
        </p:txBody>
      </p:sp>
      <p:sp>
        <p:nvSpPr>
          <p:cNvPr id="10" name="TextBox 9"/>
          <p:cNvSpPr txBox="1"/>
          <p:nvPr/>
        </p:nvSpPr>
        <p:spPr>
          <a:xfrm>
            <a:off x="4702035" y="1600200"/>
            <a:ext cx="4213365" cy="830997"/>
          </a:xfrm>
          <a:prstGeom prst="rect">
            <a:avLst/>
          </a:prstGeom>
          <a:noFill/>
        </p:spPr>
        <p:txBody>
          <a:bodyPr wrap="square" rtlCol="0">
            <a:spAutoFit/>
          </a:bodyPr>
          <a:lstStyle/>
          <a:p>
            <a:r>
              <a:rPr lang="en-US" sz="2400" b="1" dirty="0" smtClean="0"/>
              <a:t>A note on these zonally averaged circulation cells</a:t>
            </a:r>
            <a:endParaRPr lang="en-US" sz="2400" b="1" dirty="0"/>
          </a:p>
        </p:txBody>
      </p:sp>
      <p:sp>
        <p:nvSpPr>
          <p:cNvPr id="11" name="TextBox 10"/>
          <p:cNvSpPr txBox="1"/>
          <p:nvPr/>
        </p:nvSpPr>
        <p:spPr>
          <a:xfrm>
            <a:off x="4781908" y="2476142"/>
            <a:ext cx="4362092"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Winds in the atmosphere are decomposed</a:t>
            </a:r>
            <a:br>
              <a:rPr lang="en-US" dirty="0" smtClean="0"/>
            </a:br>
            <a:r>
              <a:rPr lang="en-US" dirty="0" smtClean="0"/>
              <a:t>into horizontal and vertical components</a:t>
            </a:r>
          </a:p>
          <a:p>
            <a:pPr marL="285750" indent="-285750">
              <a:buFont typeface="Arial" panose="020B0604020202020204" pitchFamily="34" charset="0"/>
              <a:buChar char="•"/>
            </a:pPr>
            <a:r>
              <a:rPr lang="en-US" dirty="0" smtClean="0"/>
              <a:t>The horizontal wind vector is naturally</a:t>
            </a:r>
            <a:br>
              <a:rPr lang="en-US" dirty="0" smtClean="0"/>
            </a:br>
            <a:r>
              <a:rPr lang="en-US" dirty="0" smtClean="0"/>
              <a:t>given by a direction and magnitude</a:t>
            </a:r>
            <a:endParaRPr lang="en-US" dirty="0"/>
          </a:p>
          <a:p>
            <a:r>
              <a:rPr lang="en-US" dirty="0" smtClean="0"/>
              <a:t> </a:t>
            </a:r>
          </a:p>
        </p:txBody>
      </p:sp>
      <p:sp>
        <p:nvSpPr>
          <p:cNvPr id="4" name="TextBox 3"/>
          <p:cNvSpPr txBox="1"/>
          <p:nvPr/>
        </p:nvSpPr>
        <p:spPr>
          <a:xfrm>
            <a:off x="76201" y="5606534"/>
            <a:ext cx="5145896" cy="369332"/>
          </a:xfrm>
          <a:prstGeom prst="rect">
            <a:avLst/>
          </a:prstGeom>
          <a:noFill/>
        </p:spPr>
        <p:txBody>
          <a:bodyPr wrap="none" rtlCol="0">
            <a:spAutoFit/>
          </a:bodyPr>
          <a:lstStyle/>
          <a:p>
            <a:r>
              <a:rPr lang="en-US" dirty="0" smtClean="0"/>
              <a:t>Zonally averaged variable A along one latitude belt: </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486400" y="5518188"/>
                <a:ext cx="2342757" cy="501612"/>
              </a:xfrm>
              <a:prstGeom prst="rect">
                <a:avLst/>
              </a:prstGeom>
              <a:noFill/>
            </p:spPr>
            <p:txBody>
              <a:bodyPr wrap="none" lIns="0" tIns="0" rIns="0" bIns="0" rtlCol="0">
                <a:spAutoFit/>
              </a:bodyPr>
              <a:lstStyle/>
              <a:p>
                <a:r>
                  <a:rPr lang="en-US" sz="2400" dirty="0" smtClean="0"/>
                  <a:t>[A] = </a:t>
                </a:r>
                <a14:m>
                  <m:oMath xmlns:m="http://schemas.openxmlformats.org/officeDocument/2006/math">
                    <m:nary>
                      <m:naryPr>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2</m:t>
                        </m:r>
                        <m:r>
                          <m:rPr>
                            <m:sty m:val="p"/>
                          </m:rPr>
                          <a:rPr lang="el-GR" sz="2400" b="0" i="1" smtClean="0">
                            <a:latin typeface="Cambria Math" panose="02040503050406030204" pitchFamily="18" charset="0"/>
                          </a:rPr>
                          <m:t>π</m:t>
                        </m:r>
                      </m:sup>
                      <m:e>
                        <m:r>
                          <a:rPr lang="en-US" sz="2400" b="0" i="1" smtClean="0">
                            <a:latin typeface="Cambria Math" panose="02040503050406030204" pitchFamily="18" charset="0"/>
                          </a:rPr>
                          <m:t>𝐴</m:t>
                        </m:r>
                        <m:r>
                          <a:rPr lang="en-US" sz="2400" b="0" i="1" smtClean="0">
                            <a:latin typeface="Cambria Math" panose="02040503050406030204" pitchFamily="18" charset="0"/>
                          </a:rPr>
                          <m:t> </m:t>
                        </m:r>
                        <m:r>
                          <a:rPr lang="en-US" sz="2400" b="0" i="1" smtClean="0">
                            <a:latin typeface="Cambria Math" panose="02040503050406030204" pitchFamily="18" charset="0"/>
                          </a:rPr>
                          <m:t>𝑑</m:t>
                        </m:r>
                        <m:r>
                          <m:rPr>
                            <m:sty m:val="p"/>
                          </m:rPr>
                          <a:rPr lang="el-GR" sz="2400" b="0" i="1" smtClean="0">
                            <a:latin typeface="Cambria Math" panose="02040503050406030204" pitchFamily="18" charset="0"/>
                          </a:rPr>
                          <m:t>λ</m:t>
                        </m:r>
                        <m:r>
                          <a:rPr lang="en-US" sz="2400" b="0" i="1" smtClean="0">
                            <a:latin typeface="Cambria Math" panose="02040503050406030204" pitchFamily="18" charset="0"/>
                          </a:rPr>
                          <m:t>/2</m:t>
                        </m:r>
                        <m:r>
                          <m:rPr>
                            <m:sty m:val="p"/>
                          </m:rPr>
                          <a:rPr lang="el-GR" sz="2400" b="0" i="1" smtClean="0">
                            <a:latin typeface="Cambria Math" panose="02040503050406030204" pitchFamily="18" charset="0"/>
                          </a:rPr>
                          <m:t>π</m:t>
                        </m:r>
                      </m:e>
                    </m:nary>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486400" y="5518188"/>
                <a:ext cx="2342757" cy="501612"/>
              </a:xfrm>
              <a:prstGeom prst="rect">
                <a:avLst/>
              </a:prstGeom>
              <a:blipFill rotWithShape="0">
                <a:blip r:embed="rId4"/>
                <a:stretch>
                  <a:fillRect l="-7813" t="-1205" b="-26506"/>
                </a:stretch>
              </a:blipFill>
            </p:spPr>
            <p:txBody>
              <a:bodyPr/>
              <a:lstStyle/>
              <a:p>
                <a:r>
                  <a:rPr lang="en-US">
                    <a:noFill/>
                  </a:rPr>
                  <a:t> </a:t>
                </a:r>
              </a:p>
            </p:txBody>
          </p:sp>
        </mc:Fallback>
      </mc:AlternateContent>
    </p:spTree>
    <p:extLst>
      <p:ext uri="{BB962C8B-B14F-4D97-AF65-F5344CB8AC3E}">
        <p14:creationId xmlns:p14="http://schemas.microsoft.com/office/powerpoint/2010/main" val="1646355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structure of the atmosphere</a:t>
            </a:r>
            <a:endParaRPr lang="en-US" dirty="0"/>
          </a:p>
        </p:txBody>
      </p:sp>
      <p:sp>
        <p:nvSpPr>
          <p:cNvPr id="5" name="Rectangle 2"/>
          <p:cNvSpPr txBox="1">
            <a:spLocks/>
          </p:cNvSpPr>
          <p:nvPr/>
        </p:nvSpPr>
        <p:spPr>
          <a:xfrm>
            <a:off x="6015370" y="1707443"/>
            <a:ext cx="3048000" cy="441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65760" lvl="1" indent="0">
              <a:buFont typeface="Wingdings 2"/>
              <a:buNone/>
            </a:pPr>
            <a:r>
              <a:rPr lang="en-US" sz="1800" dirty="0" smtClean="0"/>
              <a:t>Zonal wind (DJF)</a:t>
            </a:r>
          </a:p>
          <a:p>
            <a:pPr marL="365760" lvl="1" indent="0">
              <a:buFont typeface="Wingdings 2"/>
              <a:buNone/>
            </a:pPr>
            <a:r>
              <a:rPr lang="en-US" sz="1800" dirty="0" smtClean="0"/>
              <a:t>(east-west direction)</a:t>
            </a:r>
          </a:p>
          <a:p>
            <a:pPr marL="365760" lvl="1" indent="0">
              <a:buFont typeface="Wingdings 2"/>
              <a:buNone/>
            </a:pPr>
            <a:r>
              <a:rPr lang="en-US" sz="1800" dirty="0" smtClean="0"/>
              <a:t>in a latitude-height cross section view.</a:t>
            </a:r>
          </a:p>
          <a:p>
            <a:pPr marL="365760" lvl="1" indent="0">
              <a:buFont typeface="Wingdings 2"/>
              <a:buNone/>
            </a:pPr>
            <a:r>
              <a:rPr lang="en-US" sz="1800" dirty="0" smtClean="0"/>
              <a:t>Many aspects of the climate system are studied averaged along a circle of latitude at a certain height.</a:t>
            </a:r>
            <a:endParaRPr lang="en-US" sz="2000" dirty="0" smtClean="0"/>
          </a:p>
        </p:txBody>
      </p:sp>
      <p:pic>
        <p:nvPicPr>
          <p:cNvPr id="9" name="Picture 8" descr="D25_XS_DJ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38" y="1562100"/>
            <a:ext cx="5644662"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V="1">
            <a:off x="94565" y="1981200"/>
            <a:ext cx="0" cy="381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382972" y="3632241"/>
            <a:ext cx="3491212" cy="646331"/>
          </a:xfrm>
          <a:prstGeom prst="rect">
            <a:avLst/>
          </a:prstGeom>
          <a:solidFill>
            <a:schemeClr val="bg1"/>
          </a:solidFill>
        </p:spPr>
        <p:txBody>
          <a:bodyPr wrap="none" rtlCol="0">
            <a:spAutoFit/>
          </a:bodyPr>
          <a:lstStyle/>
          <a:p>
            <a:pPr algn="ctr"/>
            <a:r>
              <a:rPr lang="en-US" dirty="0" smtClean="0"/>
              <a:t>Height</a:t>
            </a:r>
          </a:p>
          <a:p>
            <a:pPr algn="ctr"/>
            <a:r>
              <a:rPr lang="en-US" dirty="0" smtClean="0"/>
              <a:t>(shown here in pressure coordinates)</a:t>
            </a:r>
            <a:endParaRPr lang="en-US" dirty="0"/>
          </a:p>
        </p:txBody>
      </p:sp>
      <p:cxnSp>
        <p:nvCxnSpPr>
          <p:cNvPr id="14" name="Straight Arrow Connector 13"/>
          <p:cNvCxnSpPr/>
          <p:nvPr/>
        </p:nvCxnSpPr>
        <p:spPr>
          <a:xfrm>
            <a:off x="762000" y="6019800"/>
            <a:ext cx="510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2995" y="5943600"/>
            <a:ext cx="3624197" cy="369332"/>
          </a:xfrm>
          <a:prstGeom prst="rect">
            <a:avLst/>
          </a:prstGeom>
          <a:noFill/>
        </p:spPr>
        <p:txBody>
          <a:bodyPr wrap="none" rtlCol="0">
            <a:spAutoFit/>
          </a:bodyPr>
          <a:lstStyle/>
          <a:p>
            <a:r>
              <a:rPr lang="en-US" b="1" dirty="0" smtClean="0"/>
              <a:t>90 degree north to  90 degree south</a:t>
            </a:r>
            <a:endParaRPr lang="en-US" b="1" dirty="0"/>
          </a:p>
        </p:txBody>
      </p:sp>
    </p:spTree>
    <p:extLst>
      <p:ext uri="{BB962C8B-B14F-4D97-AF65-F5344CB8AC3E}">
        <p14:creationId xmlns:p14="http://schemas.microsoft.com/office/powerpoint/2010/main" val="2294687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0</TotalTime>
  <Words>1098</Words>
  <Application>Microsoft Office PowerPoint</Application>
  <PresentationFormat>On-screen Show (4:3)</PresentationFormat>
  <Paragraphs>173</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Cambria Math</vt:lpstr>
      <vt:lpstr>Times New Roman</vt:lpstr>
      <vt:lpstr>Tw Cen MT</vt:lpstr>
      <vt:lpstr>Wingdings</vt:lpstr>
      <vt:lpstr>Wingdings 2</vt:lpstr>
      <vt:lpstr>Student presentation</vt:lpstr>
      <vt:lpstr>Climate variability and change Introduction to the physical climate system </vt:lpstr>
      <vt:lpstr> General Circulation of the Atmosphere</vt:lpstr>
      <vt:lpstr>1686: Halley publishes his description of general atmospheric circulation </vt:lpstr>
      <vt:lpstr>19th century view of the general circulation of the atmosphere (after Ferrel)</vt:lpstr>
      <vt:lpstr> General Circulation of the Atmosphere</vt:lpstr>
      <vt:lpstr> General Circulation of the Atmosphere</vt:lpstr>
      <vt:lpstr> General Circulation of the Atmosphere</vt:lpstr>
      <vt:lpstr> General Circulation of the Atmosphere</vt:lpstr>
      <vt:lpstr>Vertical structure of the atmosphere</vt:lpstr>
      <vt:lpstr>Vertical structure of the atmosphere</vt:lpstr>
      <vt:lpstr>Vertical structure of the atmosphere</vt:lpstr>
      <vt:lpstr>Vertical structure of the atmosphere: the stratosphere’s polar vortex</vt:lpstr>
      <vt:lpstr>Vertical structure of the atmosphere</vt:lpstr>
      <vt:lpstr>Vertical structure of the atmosphere</vt:lpstr>
      <vt:lpstr>Vertical structure of the atmosphere </vt:lpstr>
      <vt:lpstr>Surface winds and pressure systems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2015-08-18T16:09:14Z</dcterms:created>
  <dcterms:modified xsi:type="dcterms:W3CDTF">2016-09-14T21:03:25Z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