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3"/>
  </p:notesMasterIdLst>
  <p:sldIdLst>
    <p:sldId id="256" r:id="rId3"/>
    <p:sldId id="257" r:id="rId4"/>
    <p:sldId id="269" r:id="rId5"/>
    <p:sldId id="267" r:id="rId6"/>
    <p:sldId id="268" r:id="rId7"/>
    <p:sldId id="271" r:id="rId8"/>
    <p:sldId id="270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>
      <p:cViewPr varScale="1">
        <p:scale>
          <a:sx n="112" d="100"/>
          <a:sy n="112" d="100"/>
        </p:scale>
        <p:origin x="9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</a:t>
            </a:r>
            <a:r>
              <a:rPr lang="en-US" baseline="0" dirty="0" smtClean="0"/>
              <a:t> slide for courses, classes, lectures et 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1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</a:t>
            </a:r>
            <a:r>
              <a:rPr lang="en-US" baseline="0" dirty="0" smtClean="0"/>
              <a:t> c</a:t>
            </a:r>
            <a:r>
              <a:rPr lang="en-US" dirty="0" smtClean="0"/>
              <a:t>ourse details </a:t>
            </a:r>
            <a:r>
              <a:rPr lang="en-US" baseline="0" dirty="0" smtClean="0"/>
              <a:t>and/or books/materials needed for a class/project.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82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</a:t>
            </a:r>
            <a:r>
              <a:rPr lang="en-US" baseline="0" dirty="0" smtClean="0"/>
              <a:t> c</a:t>
            </a:r>
            <a:r>
              <a:rPr lang="en-US" dirty="0" smtClean="0"/>
              <a:t>ourse details </a:t>
            </a:r>
            <a:r>
              <a:rPr lang="en-US" baseline="0" dirty="0" smtClean="0"/>
              <a:t>and/or books/materials needed for a class/project.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60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Introductory notes.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</a:t>
            </a:r>
            <a:r>
              <a:rPr lang="en-US" baseline="0" dirty="0" smtClean="0"/>
              <a:t> for instruction and expected results and/or skills developed from learning.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79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 l="-9000" r="-5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8/29/2016 5:03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8/29/2016 5:03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8/29/2016 5:03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8/29/2016 5:03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8/29/2016 5:03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8/29/2016 5:03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8/29/2016 5:03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8/29/2016 5:03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8/29/2016 5:03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8/29/2016 5:03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 descr="sm_glob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8/29/2016 5:03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8/29/2016 5:03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cc.c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mos.albany.edu/facstaff/timm/2016atm306/atm306_fall16_syllabus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gral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en.wikipedia.org/wiki/Differential_calculu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304800" y="4495800"/>
            <a:ext cx="8458200" cy="14478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Climate variability and change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96000"/>
            <a:ext cx="6324600" cy="6858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Oliver Elison Timm ATM 306 Fall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9133"/>
              </p:ext>
            </p:extLst>
          </p:nvPr>
        </p:nvGraphicFramePr>
        <p:xfrm>
          <a:off x="685800" y="1524000"/>
          <a:ext cx="8226552" cy="4391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487"/>
                <a:gridCol w="671665"/>
                <a:gridCol w="2517648"/>
                <a:gridCol w="4111752"/>
              </a:tblGrid>
              <a:tr h="53914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Info/Notes/Ref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76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11/21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Adaptation to climate change I:</a:t>
                      </a:r>
                    </a:p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8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11/28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Adaptation to climate change I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presentations/discussion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11/30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Mitigation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climate change I: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12/05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Mitigation of climate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change II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presentations/discussion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Long-term climate change and Earth system dynamics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no class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--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(AGU Fall Conference in San Francisco) 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Final Exam</a:t>
                      </a:r>
                    </a:p>
                    <a:p>
                      <a:r>
                        <a:rPr lang="en-US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(ES232,</a:t>
                      </a:r>
                      <a:r>
                        <a:rPr lang="en-US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3:30-5:30)</a:t>
                      </a:r>
                      <a:endParaRPr lang="en-US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 format as mid-term exam: Handwritten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papers with figures and notes included, or Word document submitted at the end of your exam, before you leave the room ES232.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8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572000"/>
          </a:xfrm>
          <a:ln w="19050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ATM 306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ES 232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Schedule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Monday, Wednesday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11:00am-12:20pm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Office hours: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Mon 12:30-1:30pm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Thu 9:15-10:15am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Or by appointment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Contact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/>
              <a:t>oelisontimm@albany.edu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4844901" y="1752600"/>
            <a:ext cx="3886200" cy="4572000"/>
          </a:xfrm>
          <a:ln w="12700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Reading material: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no textbook is required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Selected book chapters will be provided in PDF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Online Resources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00200"/>
            <a:ext cx="8077200" cy="4278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Some book recommendations:</a:t>
            </a:r>
            <a:br>
              <a:rPr lang="en-US" sz="1600" dirty="0" smtClean="0"/>
            </a:b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i="1" dirty="0" smtClean="0"/>
              <a:t>Dire Predictions –Understanding Climate Change by </a:t>
            </a:r>
            <a:r>
              <a:rPr lang="en-US" sz="1600" dirty="0" smtClean="0"/>
              <a:t>Michael E. Mann &amp; Lee R. </a:t>
            </a:r>
            <a:r>
              <a:rPr lang="en-US" sz="1600" dirty="0" err="1" smtClean="0"/>
              <a:t>Kump</a:t>
            </a:r>
            <a:r>
              <a:rPr lang="en-US" sz="1600" dirty="0" smtClean="0"/>
              <a:t> (2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edition, 2015) (‘The </a:t>
            </a:r>
            <a:r>
              <a:rPr lang="en-US" sz="1600" dirty="0"/>
              <a:t>Visual Guide through the Findings of the </a:t>
            </a:r>
            <a:r>
              <a:rPr lang="en-US" sz="1600" dirty="0" smtClean="0"/>
              <a:t>IPCC’, easy to read)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[MK2015]</a:t>
            </a:r>
            <a:b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 smtClean="0"/>
              <a:t>Climate Change and Climate Modeling </a:t>
            </a:r>
            <a:r>
              <a:rPr lang="en-US" sz="1600" dirty="0" smtClean="0"/>
              <a:t>by J. David </a:t>
            </a:r>
            <a:r>
              <a:rPr lang="en-US" sz="1600" dirty="0" err="1" smtClean="0"/>
              <a:t>Neelin</a:t>
            </a:r>
            <a:r>
              <a:rPr lang="en-US" sz="1600" dirty="0" smtClean="0"/>
              <a:t> (Cambridge Univ. Press, 2011) (good to read, well structured, basic physical /mathematical principles covered)</a:t>
            </a:r>
            <a:br>
              <a:rPr lang="en-US" sz="1600" dirty="0" smtClean="0"/>
            </a:b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[Neelin2011]</a:t>
            </a:r>
            <a:b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 smtClean="0"/>
              <a:t>Physics of Climate </a:t>
            </a:r>
            <a:r>
              <a:rPr lang="en-US" sz="1600" dirty="0" smtClean="0"/>
              <a:t>by J.P. </a:t>
            </a:r>
            <a:r>
              <a:rPr lang="en-US" sz="1600" dirty="0" err="1" smtClean="0"/>
              <a:t>Peixoto</a:t>
            </a:r>
            <a:r>
              <a:rPr lang="en-US" sz="1600" dirty="0" smtClean="0"/>
              <a:t> and A. H. </a:t>
            </a:r>
            <a:r>
              <a:rPr lang="en-US" sz="1600" dirty="0" err="1" smtClean="0"/>
              <a:t>Oort</a:t>
            </a:r>
            <a:r>
              <a:rPr lang="en-US" sz="1600" dirty="0" smtClean="0"/>
              <a:t>, 1992 (the classic textbook giving a complete overview about the atmospheric and oceanic energy budget, temperatures, precipitation, and circulations)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Peixoto&amp;Oort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]</a:t>
            </a:r>
            <a:b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 smtClean="0"/>
              <a:t>IPCC 2013: Climate Change 2013: The Physical Science Basis. Contribution of Working Group I to the Fifth Assessment Report of the Intergovernmental Panel on Climate Change </a:t>
            </a:r>
            <a:r>
              <a:rPr lang="en-US" sz="1600" i="1" dirty="0"/>
              <a:t>(online </a:t>
            </a:r>
            <a:r>
              <a:rPr lang="en-US" sz="1600" i="1" dirty="0">
                <a:hlinkClick r:id="rId3"/>
              </a:rPr>
              <a:t>http://www.ipcc.ch</a:t>
            </a:r>
            <a:r>
              <a:rPr lang="en-US" sz="1600" i="1" dirty="0" smtClean="0">
                <a:hlinkClick r:id="rId3"/>
              </a:rPr>
              <a:t>/</a:t>
            </a:r>
            <a:r>
              <a:rPr lang="en-US" sz="1600" i="1" dirty="0" smtClean="0"/>
              <a:t>) [IPCC2013] The technical summary (TS) chapter is of great value! 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60303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b="1" dirty="0" smtClean="0"/>
              <a:t>Introduction: Weather, climate and climate change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/>
              <a:t>Natural modes of climate variability</a:t>
            </a:r>
          </a:p>
          <a:p>
            <a:pPr lvl="2">
              <a:buFont typeface="Wingdings" pitchFamily="2" charset="2"/>
              <a:buChar char="Ø"/>
            </a:pPr>
            <a:r>
              <a:rPr lang="en-US" b="1" dirty="0" smtClean="0"/>
              <a:t>Physics of climate </a:t>
            </a:r>
          </a:p>
          <a:p>
            <a:pPr lvl="2">
              <a:buFont typeface="Wingdings" pitchFamily="2" charset="2"/>
              <a:buChar char="Ø"/>
            </a:pPr>
            <a:r>
              <a:rPr lang="en-US" b="1" dirty="0" smtClean="0"/>
              <a:t>Observed modes of variability 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/>
              <a:t>Anthropogenic climate change</a:t>
            </a:r>
            <a:endParaRPr lang="en-US" dirty="0"/>
          </a:p>
          <a:p>
            <a:pPr lvl="2">
              <a:buFont typeface="Wingdings" pitchFamily="2" charset="2"/>
              <a:buChar char="Ø"/>
            </a:pPr>
            <a:r>
              <a:rPr lang="en-US" b="1" dirty="0" smtClean="0"/>
              <a:t>Physics of climate </a:t>
            </a:r>
            <a:r>
              <a:rPr lang="en-US" b="1" dirty="0"/>
              <a:t>change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b="1" dirty="0"/>
              <a:t>Climate </a:t>
            </a:r>
            <a:r>
              <a:rPr lang="en-US" b="1" dirty="0" smtClean="0"/>
              <a:t>change </a:t>
            </a:r>
            <a:r>
              <a:rPr lang="en-US" b="1" dirty="0"/>
              <a:t>and </a:t>
            </a:r>
            <a:r>
              <a:rPr lang="en-US" b="1" dirty="0" smtClean="0"/>
              <a:t>society</a:t>
            </a:r>
          </a:p>
          <a:p>
            <a:pPr lvl="2">
              <a:buFont typeface="Wingdings" pitchFamily="2" charset="2"/>
              <a:buChar char="Ø"/>
            </a:pPr>
            <a:r>
              <a:rPr lang="en-US" b="1" dirty="0" smtClean="0"/>
              <a:t>Environmental impacts, </a:t>
            </a:r>
            <a:r>
              <a:rPr lang="en-US" b="1" dirty="0"/>
              <a:t>m</a:t>
            </a:r>
            <a:r>
              <a:rPr lang="en-US" b="1" dirty="0" smtClean="0"/>
              <a:t>itigation, adaptation </a:t>
            </a:r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81000" y="6172200"/>
            <a:ext cx="86868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further details: see </a:t>
            </a:r>
            <a:r>
              <a:rPr lang="en-US" dirty="0" smtClean="0">
                <a:hlinkClick r:id="rId3"/>
              </a:rPr>
              <a:t>syllabus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>
            <a:normAutofit fontScale="92500"/>
          </a:bodyPr>
          <a:lstStyle/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 smtClean="0"/>
              <a:t>Provide an overview of the key processes of </a:t>
            </a:r>
            <a:br>
              <a:rPr lang="en-US" dirty="0" smtClean="0"/>
            </a:br>
            <a:r>
              <a:rPr lang="en-US" dirty="0" smtClean="0"/>
              <a:t>climate variability</a:t>
            </a:r>
            <a:r>
              <a:rPr lang="en-US" dirty="0"/>
              <a:t> </a:t>
            </a:r>
            <a:r>
              <a:rPr lang="en-US" dirty="0" smtClean="0"/>
              <a:t>and commonly used climate diagnostics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 smtClean="0"/>
              <a:t>Explain physical concepts of climate variability, 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 smtClean="0"/>
              <a:t>Introduce aspects of climate prediction and climate change projections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/>
              <a:t>Understand challenges we face using climate </a:t>
            </a:r>
            <a:r>
              <a:rPr lang="en-US" dirty="0" smtClean="0"/>
              <a:t>information </a:t>
            </a:r>
            <a:r>
              <a:rPr lang="en-US" dirty="0"/>
              <a:t>in decision making/ </a:t>
            </a:r>
            <a:r>
              <a:rPr lang="en-US" dirty="0" smtClean="0"/>
              <a:t>planning</a:t>
            </a:r>
            <a:endParaRPr lang="en-US" dirty="0"/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 smtClean="0"/>
              <a:t>Prepare you to participate </a:t>
            </a:r>
            <a:r>
              <a:rPr lang="en-US" dirty="0"/>
              <a:t>in the climate change debate </a:t>
            </a:r>
            <a:r>
              <a:rPr lang="en-US" dirty="0" smtClean="0"/>
              <a:t>by communicating the basic physical processes, observational evidence, and  levels of uncertainty.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 mathematical calculus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6675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We will encounter problems that are best studied with mathematical tools: Calculus, some Linear Algebra (vectors) and some basic statistics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524000" y="2422525"/>
            <a:ext cx="36820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2" indent="0">
              <a:buNone/>
            </a:pPr>
            <a:endParaRPr lang="en-US" sz="2000" dirty="0"/>
          </a:p>
          <a:p>
            <a:pPr marL="685800" lvl="2" indent="0">
              <a:buNone/>
            </a:pP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55575" y="2328298"/>
            <a:ext cx="410463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Differential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calculus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/>
              <a:t>for </a:t>
            </a:r>
            <a:r>
              <a:rPr lang="en-US" dirty="0"/>
              <a:t>studying ‘the rate of </a:t>
            </a:r>
            <a:r>
              <a:rPr lang="en-US" dirty="0" smtClean="0"/>
              <a:t>change’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quick refresh, please visit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en.wikipedia.org/wiki/Differential_calculus</a:t>
            </a:r>
            <a:endParaRPr lang="en-US" dirty="0" smtClean="0"/>
          </a:p>
          <a:p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2277632"/>
            <a:ext cx="47087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Integral calculus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for </a:t>
            </a:r>
            <a:r>
              <a:rPr lang="en-US" dirty="0"/>
              <a:t>studying the accumulative effects of a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smtClean="0"/>
              <a:t>often </a:t>
            </a:r>
            <a:r>
              <a:rPr lang="en-US" dirty="0"/>
              <a:t>we </a:t>
            </a:r>
            <a:r>
              <a:rPr lang="en-US" dirty="0" smtClean="0"/>
              <a:t>apply numerical </a:t>
            </a:r>
            <a:r>
              <a:rPr lang="en-US" dirty="0"/>
              <a:t>integration</a:t>
            </a:r>
            <a:br>
              <a:rPr lang="en-US" dirty="0"/>
            </a:br>
            <a:r>
              <a:rPr lang="en-US" dirty="0"/>
              <a:t>or </a:t>
            </a:r>
            <a:r>
              <a:rPr lang="en-US" dirty="0" smtClean="0"/>
              <a:t>discrete summation)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en.wikipedia.org/wiki/Integral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8" name="Picture 4" descr="https://upload.wikimedia.org/wikipedia/commons/thumb/d/d2/Tangent-calculus.svg/300px-Tangent-calculus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809999"/>
            <a:ext cx="3883026" cy="276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6800" y="4036118"/>
                <a:ext cx="126650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036118"/>
                <a:ext cx="1266501" cy="52591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84787" y="3965574"/>
            <a:ext cx="300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y</a:t>
            </a:r>
          </a:p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51459" y="11375720"/>
            <a:ext cx="151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(x)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30" name="Picture 6" descr="https://upload.wikimedia.org/wikipedia/commons/thumb/f/f2/Integral_as_region_under_curve.svg/744px-Integral_as_region_under_curve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042640"/>
            <a:ext cx="2790213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43600" y="3933717"/>
                <a:ext cx="2690417" cy="6283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933717"/>
                <a:ext cx="2690417" cy="62831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122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05441"/>
              </p:ext>
            </p:extLst>
          </p:nvPr>
        </p:nvGraphicFramePr>
        <p:xfrm>
          <a:off x="685800" y="1524000"/>
          <a:ext cx="8226552" cy="5158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487"/>
                <a:gridCol w="671665"/>
                <a:gridCol w="2517648"/>
                <a:gridCol w="4111752"/>
              </a:tblGrid>
              <a:tr h="53914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Info/Notes/Ref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13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08/29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 climate and climate change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61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08/31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observed climate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variability </a:t>
                      </a:r>
                      <a:b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“all 100% natural” ? </a:t>
                      </a:r>
                    </a:p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IPCC Summary for Policymakers</a:t>
                      </a:r>
                    </a:p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 of social media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09/07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of atmosphere, ocean:</a:t>
                      </a:r>
                    </a:p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 &amp; chemical properties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 zones and classification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schemes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Tropical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extratropical climates large-scale circulation systems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09/19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Causes of climate variability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Tropical climate variability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09/21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Tropical climate variability I: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Southern Oscillation, </a:t>
                      </a:r>
                      <a:r>
                        <a:rPr lang="en-US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Bjerknes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Feedback, ENSO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11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97022"/>
              </p:ext>
            </p:extLst>
          </p:nvPr>
        </p:nvGraphicFramePr>
        <p:xfrm>
          <a:off x="685800" y="1524000"/>
          <a:ext cx="8226552" cy="4401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487"/>
                <a:gridCol w="671665"/>
                <a:gridCol w="2517648"/>
                <a:gridCol w="4111752"/>
              </a:tblGrid>
              <a:tr h="53914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Info/Notes/Ref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76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09/26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Tropical climate variability II:</a:t>
                      </a:r>
                      <a:r>
                        <a:rPr lang="en-US" sz="12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ENSO</a:t>
                      </a:r>
                      <a:r>
                        <a:rPr lang="en-US" sz="12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dynamics, Kelvin waves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8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09/28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Extratropical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climate variability I:</a:t>
                      </a:r>
                      <a:b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Pacific region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10/05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Extratropical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climate variability II: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Atlantic region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10/10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Tropical-Extratropical teleconnections I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Tropical-Extratropical teleconnections II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 of sea ice, ocean circulation, land cover changes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Mid-term</a:t>
                      </a:r>
                      <a:r>
                        <a:rPr lang="en-US" sz="12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exam </a:t>
                      </a:r>
                    </a:p>
                    <a:p>
                      <a:r>
                        <a:rPr lang="en-US" sz="12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(ES232, 11:00-12:20)</a:t>
                      </a:r>
                      <a:endParaRPr lang="en-US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submit: </a:t>
                      </a: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hand-written papers with figures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notes included, </a:t>
                      </a: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electronic Word document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submitted immediately at the end of class via email!</a:t>
                      </a: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779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259168"/>
              </p:ext>
            </p:extLst>
          </p:nvPr>
        </p:nvGraphicFramePr>
        <p:xfrm>
          <a:off x="685800" y="1524000"/>
          <a:ext cx="8226552" cy="4918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487"/>
                <a:gridCol w="671665"/>
                <a:gridCol w="2517648"/>
                <a:gridCol w="4111752"/>
              </a:tblGrid>
              <a:tr h="53914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Info/Notes/Ref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76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Observed climate change I: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change in atmosphere, ocean, and on land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8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10/31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Observed climate change II: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change in atmosphere, ocean, and on land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Causes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climate change: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Forcing and feedbacks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modeling: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Reproducing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current state and historical climate trends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 change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projections I: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CMIP5, emissions scenarios, global and regional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 change projections: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Changes in extremes (Tropical storms, droughts, heavy rains)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91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11/16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change projections: III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 impacts (ecosystems, hydrology, sea level)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115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DDB1280-0676-4822-8A4D-E954834AE2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 for college course (globe design)</Template>
  <TotalTime>0</TotalTime>
  <Words>601</Words>
  <Application>Microsoft Office PowerPoint</Application>
  <PresentationFormat>On-screen Show (4:3)</PresentationFormat>
  <Paragraphs>189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Tw Cen MT</vt:lpstr>
      <vt:lpstr>Wingdings</vt:lpstr>
      <vt:lpstr>Wingdings 2</vt:lpstr>
      <vt:lpstr>Student presentation</vt:lpstr>
      <vt:lpstr>Climate variability and change </vt:lpstr>
      <vt:lpstr>Information</vt:lpstr>
      <vt:lpstr>Information</vt:lpstr>
      <vt:lpstr>Course Overview</vt:lpstr>
      <vt:lpstr>Objectives:</vt:lpstr>
      <vt:lpstr>A note  mathematical calculus</vt:lpstr>
      <vt:lpstr>Tentative timeline</vt:lpstr>
      <vt:lpstr>Tentative timeline</vt:lpstr>
      <vt:lpstr>Tentative timeline</vt:lpstr>
      <vt:lpstr>Tentative timeline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2015-08-18T16:09:14Z</dcterms:created>
  <dcterms:modified xsi:type="dcterms:W3CDTF">2016-08-29T21:04:27Z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