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7"/>
  </p:notesMasterIdLst>
  <p:sldIdLst>
    <p:sldId id="256" r:id="rId3"/>
    <p:sldId id="268" r:id="rId4"/>
    <p:sldId id="271" r:id="rId5"/>
    <p:sldId id="272" r:id="rId6"/>
    <p:sldId id="276" r:id="rId7"/>
    <p:sldId id="270" r:id="rId8"/>
    <p:sldId id="281" r:id="rId9"/>
    <p:sldId id="282" r:id="rId10"/>
    <p:sldId id="283" r:id="rId11"/>
    <p:sldId id="273" r:id="rId12"/>
    <p:sldId id="287" r:id="rId13"/>
    <p:sldId id="277" r:id="rId14"/>
    <p:sldId id="284" r:id="rId15"/>
    <p:sldId id="288" r:id="rId16"/>
    <p:sldId id="278" r:id="rId17"/>
    <p:sldId id="285" r:id="rId18"/>
    <p:sldId id="286" r:id="rId19"/>
    <p:sldId id="279" r:id="rId20"/>
    <p:sldId id="289" r:id="rId21"/>
    <p:sldId id="291" r:id="rId22"/>
    <p:sldId id="280" r:id="rId23"/>
    <p:sldId id="296" r:id="rId24"/>
    <p:sldId id="297" r:id="rId25"/>
    <p:sldId id="298" r:id="rId26"/>
  </p:sldIdLst>
  <p:sldSz cx="9144000" cy="6858000" type="screen4x3"/>
  <p:notesSz cx="7010400" cy="92964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88715" autoAdjust="0"/>
  </p:normalViewPr>
  <p:slideViewPr>
    <p:cSldViewPr>
      <p:cViewPr varScale="1">
        <p:scale>
          <a:sx n="85" d="100"/>
          <a:sy n="85" d="100"/>
        </p:scale>
        <p:origin x="2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5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</a:t>
            </a:r>
            <a:r>
              <a:rPr lang="en-US" baseline="0" dirty="0"/>
              <a:t> slide for courses, classes, lectures et 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12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NH Summer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87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NH Summer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54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NH Summer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84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Sir Gilbert Walker 14 June 1868 – 4 November 1958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64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Sir Gilbert Walker 14 June 1868 – 4 November 1958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48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Sir Gilbert Walker 14 June 1868 – 4 November 1958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34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67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from NOAA</a:t>
            </a:r>
            <a:r>
              <a:rPr lang="en-US" baseline="0" dirty="0"/>
              <a:t>’s climate prediction center (Retrieved 2015-09-09) http://www.cpc.ncep.noaa.gov/products/analysis_monitoring/enso_advisory/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3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from NOAA</a:t>
            </a:r>
            <a:r>
              <a:rPr lang="en-US" baseline="0" dirty="0"/>
              <a:t>’s climate prediction center (Retrieved 2015-09-09) http://www.cpc.ncep.noaa.gov/products/analysis_monitoring/enso_advisory/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03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3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  <a:r>
              <a:rPr lang="en-US" baseline="0" dirty="0"/>
              <a:t> for instruction and expected results and/or skills developed from learning.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79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from NOAA</a:t>
            </a:r>
            <a:r>
              <a:rPr lang="en-US" baseline="0" dirty="0"/>
              <a:t>’s climate prediction center (Retrieved </a:t>
            </a:r>
            <a:r>
              <a:rPr lang="en-US" baseline="0" dirty="0" smtClean="0"/>
              <a:t>2016-09-21) </a:t>
            </a:r>
            <a:r>
              <a:rPr lang="en-US" baseline="0" dirty="0"/>
              <a:t>http://www.cpc.ncep.noaa.gov/products/analysis_monitoring/enso_advisory/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21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from NOAA</a:t>
            </a:r>
            <a:r>
              <a:rPr lang="en-US" baseline="0" dirty="0"/>
              <a:t>’s climate prediction center (Retrieved </a:t>
            </a:r>
            <a:r>
              <a:rPr lang="en-US" baseline="0" dirty="0" smtClean="0"/>
              <a:t>2016-09-21) </a:t>
            </a:r>
            <a:r>
              <a:rPr lang="en-US" baseline="0" dirty="0"/>
              <a:t>http://www.cpc.ncep.noaa.gov/products/analysis_monitoring/enso_advisory/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52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4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Zonal average:  following a long a latitude circle in at given height level and average all the wind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Zonal average:  following a long a latitude circle in at given height level and average all the </a:t>
            </a:r>
            <a:r>
              <a:rPr lang="en-US" baseline="0"/>
              <a:t>wind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54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Hadley circulation is important for the transport energy to reduce temperature contrast between tropics and subtropical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Notes: The ascending branch is located off the equator favoring the warm summer hemisphere, whereas the</a:t>
            </a:r>
          </a:p>
          <a:p>
            <a:r>
              <a:rPr lang="en-US" baseline="0" dirty="0"/>
              <a:t>descending branch is located in the cooler hemisphere.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2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Units </a:t>
            </a:r>
            <a:r>
              <a:rPr lang="en-US" baseline="0" dirty="0"/>
              <a:t> of the </a:t>
            </a:r>
            <a:r>
              <a:rPr lang="en-US" baseline="0" dirty="0" err="1"/>
              <a:t>streamfunction</a:t>
            </a:r>
            <a:r>
              <a:rPr lang="en-US" baseline="0" dirty="0"/>
              <a:t>: kg/s</a:t>
            </a:r>
          </a:p>
          <a:p>
            <a:endParaRPr lang="en-US"/>
          </a:p>
          <a:p>
            <a:r>
              <a:rPr lang="en-US" dirty="0"/>
              <a:t>Note the vertical axis is height in pressure units of deka bar: 2 is height of tropopause (200hPa), 6 is 600 </a:t>
            </a:r>
            <a:r>
              <a:rPr lang="en-US" dirty="0" err="1"/>
              <a:t>hPa</a:t>
            </a:r>
            <a:r>
              <a:rPr lang="en-US" dirty="0"/>
              <a:t>, 10 is 1000hPa (surface level)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7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52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Which is the NH summer which is the winter season? (NH winter)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2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9/21/2016 9:39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9/21/2016 9:39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9/21/2016 9:39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9/21/2016 9:39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9/21/2016 9:39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9/21/2016 9:39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9/21/2016 9:39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9/21/2016 9:39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9/21/2016 9:39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9/21/2016 9:39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9/21/2016 9:39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9/21/2016 9:39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climate.be/textbook/chapter1_node17.html" TargetMode="External"/><Relationship Id="rId4" Type="http://schemas.openxmlformats.org/officeDocument/2006/relationships/hyperlink" Target="http://www.climate.be/textbook/glossary_r.html#reanalys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04800" y="4495800"/>
            <a:ext cx="8458200" cy="1447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Climate variability and change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Introduction to the physical climate system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324600" cy="6858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Oliver </a:t>
            </a:r>
            <a:r>
              <a:rPr lang="en-US" dirty="0" err="1"/>
              <a:t>Elison</a:t>
            </a:r>
            <a:r>
              <a:rPr lang="en-US" dirty="0"/>
              <a:t> </a:t>
            </a:r>
            <a:r>
              <a:rPr lang="en-US" dirty="0" err="1"/>
              <a:t>Timm</a:t>
            </a:r>
            <a:r>
              <a:rPr lang="en-US"/>
              <a:t> </a:t>
            </a:r>
            <a:r>
              <a:rPr lang="en-US" dirty="0"/>
              <a:t>ATM 306 Fall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6248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Lecture 1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7620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Atmospheric Circulation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en-US" dirty="0"/>
              <a:t>Sea Level Pressure (SLP) and near surface winds </a:t>
            </a:r>
          </a:p>
        </p:txBody>
      </p:sp>
      <p:pic>
        <p:nvPicPr>
          <p:cNvPr id="1026" name="Picture 2" descr="Image image1x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76399"/>
            <a:ext cx="8027711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2941" y="5726668"/>
            <a:ext cx="51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6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 Level Pressure (SLP) and near surface winds</a:t>
            </a:r>
          </a:p>
        </p:txBody>
      </p:sp>
      <p:pic>
        <p:nvPicPr>
          <p:cNvPr id="5122" name="Picture 2" descr="Image image1x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399"/>
            <a:ext cx="7924800" cy="40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1270" y="5742167"/>
            <a:ext cx="51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hPa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98799"/>
            <a:ext cx="825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Regional circulation systems cannot be described in the framework of zonal mean </a:t>
            </a:r>
          </a:p>
          <a:p>
            <a:r>
              <a:rPr lang="en-US" dirty="0"/>
              <a:t>Monsoon flows.  </a:t>
            </a:r>
          </a:p>
        </p:txBody>
      </p:sp>
    </p:spTree>
    <p:extLst>
      <p:ext uri="{BB962C8B-B14F-4D97-AF65-F5344CB8AC3E}">
        <p14:creationId xmlns:p14="http://schemas.microsoft.com/office/powerpoint/2010/main" val="184137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 Level Pressure (SLP) and near surface winds</a:t>
            </a:r>
          </a:p>
        </p:txBody>
      </p:sp>
      <p:pic>
        <p:nvPicPr>
          <p:cNvPr id="5122" name="Picture 2" descr="Image image1x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399"/>
            <a:ext cx="7924800" cy="40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1270" y="5742167"/>
            <a:ext cx="51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hPa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0200" y="2514600"/>
            <a:ext cx="1828800" cy="1295400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3709283"/>
            <a:ext cx="1725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monsoon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circulation</a:t>
            </a:r>
          </a:p>
        </p:txBody>
      </p:sp>
    </p:spTree>
    <p:extLst>
      <p:ext uri="{BB962C8B-B14F-4D97-AF65-F5344CB8AC3E}">
        <p14:creationId xmlns:p14="http://schemas.microsoft.com/office/powerpoint/2010/main" val="111008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Monsoon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" y="1672637"/>
            <a:ext cx="4267200" cy="308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318" y="1672637"/>
            <a:ext cx="4447882" cy="32192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5371237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1.6:</a:t>
            </a:r>
            <a:r>
              <a:rPr lang="en-US" dirty="0"/>
              <a:t> 10 m winds (arrows, in m/s) and sea level pressure (</a:t>
            </a:r>
            <a:r>
              <a:rPr lang="en-US" dirty="0" err="1"/>
              <a:t>colours</a:t>
            </a:r>
            <a:r>
              <a:rPr lang="en-US" dirty="0"/>
              <a:t>, in </a:t>
            </a:r>
            <a:r>
              <a:rPr lang="en-US" dirty="0" err="1"/>
              <a:t>hPa</a:t>
            </a:r>
            <a:r>
              <a:rPr lang="en-US" dirty="0"/>
              <a:t>) in (a) January and (b) July illustrating the wind </a:t>
            </a:r>
            <a:r>
              <a:rPr lang="en-US" dirty="0" err="1"/>
              <a:t>reversersal</a:t>
            </a:r>
            <a:r>
              <a:rPr lang="en-US" dirty="0"/>
              <a:t> between the winter and the summer monsoon Data source: NCEP/NCAR </a:t>
            </a:r>
            <a:r>
              <a:rPr lang="en-US" dirty="0" err="1">
                <a:hlinkClick r:id="rId4"/>
              </a:rPr>
              <a:t>reanalyses</a:t>
            </a:r>
            <a:r>
              <a:rPr lang="en-US" dirty="0"/>
              <a:t> (</a:t>
            </a:r>
            <a:r>
              <a:rPr lang="en-US" dirty="0" err="1">
                <a:hlinkClick r:id="rId5"/>
              </a:rPr>
              <a:t>Kalnay</a:t>
            </a:r>
            <a:r>
              <a:rPr lang="en-US" dirty="0">
                <a:hlinkClick r:id="rId5"/>
              </a:rPr>
              <a:t> et al. 1996</a:t>
            </a:r>
            <a:r>
              <a:rPr lang="en-US" dirty="0"/>
              <a:t>).</a:t>
            </a:r>
          </a:p>
          <a:p>
            <a:r>
              <a:rPr lang="en-US" dirty="0"/>
              <a:t>Source: http://www.climate.be/textbook/chapter1_node5.html</a:t>
            </a:r>
          </a:p>
        </p:txBody>
      </p:sp>
    </p:spTree>
    <p:extLst>
      <p:ext uri="{BB962C8B-B14F-4D97-AF65-F5344CB8AC3E}">
        <p14:creationId xmlns:p14="http://schemas.microsoft.com/office/powerpoint/2010/main" val="1029661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 Level Pressure (SLP) and near surface winds</a:t>
            </a:r>
          </a:p>
        </p:txBody>
      </p:sp>
      <p:pic>
        <p:nvPicPr>
          <p:cNvPr id="5122" name="Picture 2" descr="Image image1x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399"/>
            <a:ext cx="7924800" cy="40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1270" y="5742167"/>
            <a:ext cx="51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hPa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00400" y="2895600"/>
            <a:ext cx="3934071" cy="838200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36900" y="2441546"/>
            <a:ext cx="2836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Walker circulation</a:t>
            </a:r>
          </a:p>
        </p:txBody>
      </p:sp>
    </p:spTree>
    <p:extLst>
      <p:ext uri="{BB962C8B-B14F-4D97-AF65-F5344CB8AC3E}">
        <p14:creationId xmlns:p14="http://schemas.microsoft.com/office/powerpoint/2010/main" val="344518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Walker Circulation </a:t>
            </a:r>
          </a:p>
        </p:txBody>
      </p:sp>
      <p:pic>
        <p:nvPicPr>
          <p:cNvPr id="5" name="Picture 1" descr="typical walker circulation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1"/>
            <a:ext cx="571549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867400" y="1600200"/>
            <a:ext cx="3200400" cy="4419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Western tropical Pacific warm pool.</a:t>
            </a:r>
          </a:p>
          <a:p>
            <a:r>
              <a:rPr lang="en-US" sz="2400" dirty="0"/>
              <a:t>Temperatures above 27 degree Celsius (about 81F)</a:t>
            </a:r>
          </a:p>
          <a:p>
            <a:r>
              <a:rPr lang="en-US" sz="2400" dirty="0"/>
              <a:t>Cooler waters in the eastern tropical Pacific</a:t>
            </a:r>
          </a:p>
          <a:p>
            <a:r>
              <a:rPr lang="en-US" sz="2400" dirty="0"/>
              <a:t>Pressure gradient at surface </a:t>
            </a:r>
          </a:p>
          <a:p>
            <a:r>
              <a:rPr lang="en-US" sz="2400" dirty="0"/>
              <a:t>Easterly winds over the equatorial Pacific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231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Walker Circulation </a:t>
            </a:r>
          </a:p>
        </p:txBody>
      </p:sp>
      <p:pic>
        <p:nvPicPr>
          <p:cNvPr id="1026" name="Picture 2" descr="https://upload.wikimedia.org/wikipedia/commons/6/68/LaNi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2172"/>
            <a:ext cx="5130800" cy="46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62600" y="1752600"/>
            <a:ext cx="3200400" cy="441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Conceptual view of the average conditions</a:t>
            </a:r>
          </a:p>
          <a:p>
            <a:r>
              <a:rPr lang="en-US" dirty="0"/>
              <a:t>We will see later how this state can be disturbed and lead to a shift of warm water sphere to the east</a:t>
            </a:r>
          </a:p>
          <a:p>
            <a:r>
              <a:rPr lang="en-US" dirty="0"/>
              <a:t>=&gt; El Niño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36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Walker Circulation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62600" y="1752600"/>
            <a:ext cx="3200400" cy="4419600"/>
          </a:xfrm>
        </p:spPr>
        <p:txBody>
          <a:bodyPr>
            <a:normAutofit/>
          </a:bodyPr>
          <a:lstStyle/>
          <a:p>
            <a:r>
              <a:rPr lang="en-US" sz="2400" dirty="0"/>
              <a:t>Western tropical Pacific warm pool.</a:t>
            </a:r>
          </a:p>
          <a:p>
            <a:r>
              <a:rPr lang="en-US" sz="2400" dirty="0"/>
              <a:t>Temperatures above 27 degree Celsius (about 81F)</a:t>
            </a:r>
          </a:p>
          <a:p>
            <a:r>
              <a:rPr lang="en-US" sz="2400" dirty="0"/>
              <a:t>Eastern tropical Pacific: Cold water ‘tongue’ caused by upwelling of colder deep ocean waters </a:t>
            </a:r>
          </a:p>
          <a:p>
            <a:endParaRPr lang="en-US" sz="2400" dirty="0"/>
          </a:p>
        </p:txBody>
      </p:sp>
      <p:pic>
        <p:nvPicPr>
          <p:cNvPr id="2050" name="Picture 2" descr="https://upload.wikimedia.org/wikipedia/commons/7/7d/Mean_sst_equatorial_pacif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8773"/>
            <a:ext cx="3429000" cy="51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2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Tropical rainfall over oceans</a:t>
            </a:r>
          </a:p>
        </p:txBody>
      </p:sp>
      <p:pic>
        <p:nvPicPr>
          <p:cNvPr id="4" name="Picture 6" descr="B11_LL_DJ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9900"/>
            <a:ext cx="76977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3225800"/>
            <a:ext cx="3934071" cy="838200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3412" y="5576026"/>
            <a:ext cx="7860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Rainfall and sea surface temperatures (SST) are tightly coupled: Generally we find </a:t>
            </a:r>
          </a:p>
          <a:p>
            <a:r>
              <a:rPr lang="en-US" dirty="0"/>
              <a:t>highest rainfall over the warmest regions. </a:t>
            </a:r>
          </a:p>
          <a:p>
            <a:r>
              <a:rPr lang="en-US" dirty="0"/>
              <a:t>Note the lower rainfall over the eastern tropical Pacific </a:t>
            </a:r>
          </a:p>
          <a:p>
            <a:r>
              <a:rPr lang="en-US" dirty="0"/>
              <a:t>and compare with the western tropical Pacific</a:t>
            </a:r>
          </a:p>
        </p:txBody>
      </p:sp>
    </p:spTree>
    <p:extLst>
      <p:ext uri="{BB962C8B-B14F-4D97-AF65-F5344CB8AC3E}">
        <p14:creationId xmlns:p14="http://schemas.microsoft.com/office/powerpoint/2010/main" val="543156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 Nino development in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52534"/>
            <a:ext cx="8077200" cy="52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2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Objectives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general circulation of the atmosphere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Winds and pressure systems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Zonally averaged circulation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Driving forces behind the general circulation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Tropical and mid-latitude and polar circulation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Regional circulation: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Monsoon circulation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Walker Circulation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marL="365760" lvl="1" indent="0"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Nino development in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83" y="1600200"/>
            <a:ext cx="8183117" cy="409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172200"/>
            <a:ext cx="549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OLR: Outgoing longwave radiation measured by satellites</a:t>
            </a:r>
          </a:p>
        </p:txBody>
      </p:sp>
    </p:spTree>
    <p:extLst>
      <p:ext uri="{BB962C8B-B14F-4D97-AF65-F5344CB8AC3E}">
        <p14:creationId xmlns:p14="http://schemas.microsoft.com/office/powerpoint/2010/main" val="2884496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Satellite (IR) image from Sept. 3</a:t>
            </a:r>
            <a:r>
              <a:rPr lang="en-US" baseline="30000" dirty="0"/>
              <a:t>rd</a:t>
            </a:r>
            <a:r>
              <a:rPr lang="en-US" dirty="0"/>
              <a:t>, 2015 at 18:00UTC</a:t>
            </a:r>
          </a:p>
        </p:txBody>
      </p:sp>
      <p:pic>
        <p:nvPicPr>
          <p:cNvPr id="9218" name="Picture 2" descr="http://www.goes.noaa.gov/FULLDISK/GE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399"/>
            <a:ext cx="4419600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oes.noaa.gov/FULLDISK/GWI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399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6553200"/>
            <a:ext cx="667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than normal tropical storm activity in the Eastern tropical Pacific </a:t>
            </a:r>
          </a:p>
        </p:txBody>
      </p:sp>
    </p:spTree>
    <p:extLst>
      <p:ext uri="{BB962C8B-B14F-4D97-AF65-F5344CB8AC3E}">
        <p14:creationId xmlns:p14="http://schemas.microsoft.com/office/powerpoint/2010/main" val="161922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</a:t>
            </a:r>
            <a:r>
              <a:rPr lang="en-US" dirty="0" smtClean="0"/>
              <a:t> Nina </a:t>
            </a:r>
            <a:r>
              <a:rPr lang="en-US" dirty="0"/>
              <a:t>development in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676400"/>
            <a:ext cx="7391400" cy="45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</a:t>
            </a:r>
            <a:r>
              <a:rPr lang="en-US" dirty="0" smtClean="0"/>
              <a:t> Nina </a:t>
            </a:r>
            <a:r>
              <a:rPr lang="en-US" dirty="0"/>
              <a:t>development in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172200"/>
            <a:ext cx="549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OLR: Outgoing longwave radiation measured by satellites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1" y="1600200"/>
            <a:ext cx="860740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72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Satellite (IR) image from Sept. </a:t>
            </a: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, 2016 </a:t>
            </a:r>
            <a:r>
              <a:rPr lang="en-US" dirty="0"/>
              <a:t>at 18:00UTC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553200"/>
            <a:ext cx="769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snapshot is a beautiful example</a:t>
            </a:r>
            <a:r>
              <a:rPr lang="en-US" dirty="0"/>
              <a:t> </a:t>
            </a:r>
            <a:r>
              <a:rPr lang="en-US" dirty="0" smtClean="0"/>
              <a:t>showing the </a:t>
            </a:r>
            <a:r>
              <a:rPr lang="en-US" dirty="0" smtClean="0"/>
              <a:t>ITCZ across the tropical Pacific.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6" y="1524000"/>
            <a:ext cx="4837289" cy="483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8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Atmospheric Circulation: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6" descr="6-cell-model_nasa_jpl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9376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400800" y="1752600"/>
            <a:ext cx="2362200" cy="4419600"/>
          </a:xfrm>
        </p:spPr>
        <p:txBody>
          <a:bodyPr>
            <a:normAutofit/>
          </a:bodyPr>
          <a:lstStyle/>
          <a:p>
            <a:r>
              <a:rPr lang="en-US" sz="2000" dirty="0"/>
              <a:t>A first look at the general circulation is to concentrate on the prevailing winds systems:</a:t>
            </a:r>
          </a:p>
          <a:p>
            <a:r>
              <a:rPr lang="en-US" sz="2000" b="1" dirty="0"/>
              <a:t>zonally averaged and temporally averaged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162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Atmospheric Circulation: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6" descr="6-cell-model_nasa_jpl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9376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400800" y="1752600"/>
            <a:ext cx="2362200" cy="441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b="1" dirty="0"/>
              <a:t>Hadley Circulation</a:t>
            </a:r>
          </a:p>
          <a:p>
            <a:r>
              <a:rPr lang="en-US" sz="2000" dirty="0"/>
              <a:t>Warm air masses rise (deep convection)</a:t>
            </a:r>
          </a:p>
          <a:p>
            <a:r>
              <a:rPr lang="en-US" sz="2000" dirty="0"/>
              <a:t>At upper levels outflow towards the poles</a:t>
            </a:r>
          </a:p>
          <a:p>
            <a:r>
              <a:rPr lang="en-US" sz="2000" dirty="0"/>
              <a:t>At surface the circulation is closed by the </a:t>
            </a:r>
            <a:r>
              <a:rPr lang="en-US" sz="2000" b="1" dirty="0"/>
              <a:t>trade winds </a:t>
            </a:r>
            <a:r>
              <a:rPr lang="en-US" sz="2000" dirty="0"/>
              <a:t>that converge in </a:t>
            </a:r>
            <a:r>
              <a:rPr lang="en-US" sz="2000" b="1" dirty="0"/>
              <a:t>the Intertropical Convergence Zone (ITCZ)</a:t>
            </a:r>
          </a:p>
        </p:txBody>
      </p:sp>
    </p:spTree>
    <p:extLst>
      <p:ext uri="{BB962C8B-B14F-4D97-AF65-F5344CB8AC3E}">
        <p14:creationId xmlns:p14="http://schemas.microsoft.com/office/powerpoint/2010/main" val="398901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3956880" cy="5106072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Hadley Circulation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739228"/>
            <a:ext cx="5132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DJF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24" y="4101248"/>
            <a:ext cx="50045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JJA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62600" y="1764628"/>
            <a:ext cx="358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we average the meridional (south-north) wind and vertical motions along a given latitude circle and a given height we can produce a </a:t>
            </a:r>
            <a:r>
              <a:rPr lang="en-US" dirty="0" err="1"/>
              <a:t>streamfunction</a:t>
            </a:r>
            <a:r>
              <a:rPr lang="en-US" dirty="0"/>
              <a:t>* that shows us the </a:t>
            </a:r>
          </a:p>
          <a:p>
            <a:r>
              <a:rPr lang="en-US" dirty="0"/>
              <a:t>flow in the latitude-height plane.</a:t>
            </a:r>
          </a:p>
          <a:p>
            <a:endParaRPr lang="en-US" dirty="0"/>
          </a:p>
          <a:p>
            <a:r>
              <a:rPr lang="en-US" dirty="0"/>
              <a:t>*</a:t>
            </a:r>
            <a:r>
              <a:rPr lang="en-US" dirty="0" err="1"/>
              <a:t>Streamfunction</a:t>
            </a:r>
            <a:r>
              <a:rPr lang="en-US" dirty="0"/>
              <a:t>: A divergence-free circulation can be described by a scalar field.</a:t>
            </a:r>
          </a:p>
          <a:p>
            <a:r>
              <a:rPr lang="en-US" dirty="0"/>
              <a:t>The flow is parallel to the contour lines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Right-hand rule: Looking into direction where the wind is blowing to, higher values are to the right.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261680" y="1680710"/>
            <a:ext cx="0" cy="223587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61680" y="3731916"/>
            <a:ext cx="108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 </a:t>
            </a:r>
            <a:r>
              <a:rPr lang="en-US" dirty="0" err="1"/>
              <a:t>hPa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2754868"/>
            <a:ext cx="95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</a:t>
            </a:r>
            <a:r>
              <a:rPr lang="en-US" dirty="0" err="1"/>
              <a:t>hPa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1828800"/>
            <a:ext cx="95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</a:t>
            </a:r>
            <a:r>
              <a:rPr lang="en-US" dirty="0" err="1"/>
              <a:t>hPa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6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3956880" cy="5106072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Hadley Circulation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739228"/>
            <a:ext cx="5132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DJF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24" y="4101248"/>
            <a:ext cx="50045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JJA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62600" y="1764628"/>
            <a:ext cx="3581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we average the meridional (south-north) wind and vertical motions along a given latitude circle and a given height we can produce a </a:t>
            </a:r>
            <a:r>
              <a:rPr lang="en-US" dirty="0" err="1"/>
              <a:t>streamfunction</a:t>
            </a:r>
            <a:r>
              <a:rPr lang="en-US" dirty="0"/>
              <a:t>* that shows us the </a:t>
            </a:r>
          </a:p>
          <a:p>
            <a:r>
              <a:rPr lang="en-US" dirty="0"/>
              <a:t>flow in the latitude-height plane.</a:t>
            </a:r>
          </a:p>
          <a:p>
            <a:endParaRPr lang="en-US" dirty="0"/>
          </a:p>
          <a:p>
            <a:r>
              <a:rPr lang="en-US" dirty="0"/>
              <a:t>*</a:t>
            </a:r>
            <a:r>
              <a:rPr lang="en-US" dirty="0" err="1"/>
              <a:t>Streamfunction</a:t>
            </a:r>
            <a:r>
              <a:rPr lang="en-US" dirty="0"/>
              <a:t>: A divergence-free circulation can be described by a scalar field. </a:t>
            </a:r>
          </a:p>
          <a:p>
            <a:r>
              <a:rPr lang="en-US" dirty="0"/>
              <a:t>The flow is parallel to the contour lines. </a:t>
            </a:r>
          </a:p>
          <a:p>
            <a:r>
              <a:rPr lang="en-US" dirty="0"/>
              <a:t>The units of the </a:t>
            </a:r>
            <a:r>
              <a:rPr lang="en-US" dirty="0" err="1"/>
              <a:t>streamfunction</a:t>
            </a:r>
            <a:r>
              <a:rPr lang="en-US" dirty="0"/>
              <a:t>: kg/s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Right-hand rule: Looking into direction where the wind is blowing to, higher values are to the right.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261680" y="1680710"/>
            <a:ext cx="0" cy="223587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61680" y="3731916"/>
            <a:ext cx="108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 </a:t>
            </a:r>
            <a:r>
              <a:rPr lang="en-US" dirty="0" err="1"/>
              <a:t>hPa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2754868"/>
            <a:ext cx="95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</a:t>
            </a:r>
            <a:r>
              <a:rPr lang="en-US" dirty="0" err="1"/>
              <a:t>hPa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1828800"/>
            <a:ext cx="95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</a:t>
            </a:r>
            <a:r>
              <a:rPr lang="en-US" dirty="0" err="1"/>
              <a:t>hPa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10800000">
            <a:off x="1749576" y="2458588"/>
            <a:ext cx="285065" cy="640212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 rot="5400000">
            <a:off x="2542577" y="3313733"/>
            <a:ext cx="224691" cy="611675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 rot="16200000">
            <a:off x="2470915" y="1772983"/>
            <a:ext cx="240234" cy="610064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3193029" y="2483988"/>
            <a:ext cx="278794" cy="678312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2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Meridional cross section through the troposphere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8382" y="348018"/>
            <a:ext cx="5308600" cy="7660564"/>
          </a:xfrm>
        </p:spPr>
      </p:pic>
      <p:sp>
        <p:nvSpPr>
          <p:cNvPr id="3" name="TextBox 2"/>
          <p:cNvSpPr txBox="1"/>
          <p:nvPr/>
        </p:nvSpPr>
        <p:spPr>
          <a:xfrm>
            <a:off x="5638800" y="2581275"/>
            <a:ext cx="3215657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r>
              <a:rPr lang="en-US" sz="2400" dirty="0"/>
              <a:t>Annual mean circulation is much weaker than the seasonal circulation cells. It shows that the ascending motion is stronger north of the equator (consistent with the ITCZ position)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0575" y="3486150"/>
            <a:ext cx="19608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/>
            <a:r>
              <a:rPr lang="en-US" dirty="0"/>
              <a:t>Dec Jan Feb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0575" y="1543050"/>
            <a:ext cx="19608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/>
            <a:r>
              <a:rPr lang="en-US" dirty="0"/>
              <a:t>Annual mean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575" y="5219700"/>
            <a:ext cx="19608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/>
            <a:r>
              <a:rPr lang="en-US" dirty="0"/>
              <a:t>Jun Jul Aug</a:t>
            </a:r>
          </a:p>
        </p:txBody>
      </p:sp>
    </p:spTree>
    <p:extLst>
      <p:ext uri="{BB962C8B-B14F-4D97-AF65-F5344CB8AC3E}">
        <p14:creationId xmlns:p14="http://schemas.microsoft.com/office/powerpoint/2010/main" val="36199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Zonal mean wind (m/s)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781065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5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Kinetic Energy: Mean and Eddies* (*weather variability)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1618522"/>
            <a:ext cx="6846449" cy="5214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1849" y="1752600"/>
            <a:ext cx="166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of all terms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3272" y="2942147"/>
            <a:ext cx="1992597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Eddy kinetic energy</a:t>
            </a:r>
          </a:p>
          <a:p>
            <a:r>
              <a:rPr lang="en-US" dirty="0"/>
              <a:t>(weather systems)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491" y="5257800"/>
            <a:ext cx="228133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Energy in the average </a:t>
            </a:r>
            <a:br>
              <a:rPr lang="en-US" dirty="0"/>
            </a:br>
            <a:r>
              <a:rPr lang="en-US" dirty="0"/>
              <a:t>zonal mean circulation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4038600"/>
            <a:ext cx="2281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in the average </a:t>
            </a:r>
            <a:br>
              <a:rPr lang="en-US" dirty="0"/>
            </a:br>
            <a:r>
              <a:rPr lang="en-US" dirty="0"/>
              <a:t>stationary waves</a:t>
            </a:r>
          </a:p>
        </p:txBody>
      </p:sp>
    </p:spTree>
    <p:extLst>
      <p:ext uri="{BB962C8B-B14F-4D97-AF65-F5344CB8AC3E}">
        <p14:creationId xmlns:p14="http://schemas.microsoft.com/office/powerpoint/2010/main" val="4053810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 for college course (globe design)</Template>
  <TotalTime>0</TotalTime>
  <Words>930</Words>
  <Application>Microsoft Office PowerPoint</Application>
  <PresentationFormat>On-screen Show (4:3)</PresentationFormat>
  <Paragraphs>152</Paragraphs>
  <Slides>24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Tw Cen MT</vt:lpstr>
      <vt:lpstr>Wingdings</vt:lpstr>
      <vt:lpstr>Wingdings 2</vt:lpstr>
      <vt:lpstr>Student presentation</vt:lpstr>
      <vt:lpstr>Climate variability and change Introduction to the physical climate system </vt:lpstr>
      <vt:lpstr>Objectives</vt:lpstr>
      <vt:lpstr>Atmospheric Circulation: </vt:lpstr>
      <vt:lpstr>Atmospheric Circulation: </vt:lpstr>
      <vt:lpstr>Hadley Circulation </vt:lpstr>
      <vt:lpstr>Hadley Circulation </vt:lpstr>
      <vt:lpstr>Meridional cross section through the troposphere</vt:lpstr>
      <vt:lpstr>Zonal mean wind (m/s)</vt:lpstr>
      <vt:lpstr>Kinetic Energy: Mean and Eddies* (*weather variability)</vt:lpstr>
      <vt:lpstr>Sea Level Pressure (SLP) and near surface winds </vt:lpstr>
      <vt:lpstr>Sea Level Pressure (SLP) and near surface winds</vt:lpstr>
      <vt:lpstr>Sea Level Pressure (SLP) and near surface winds</vt:lpstr>
      <vt:lpstr>Monsoon circulation</vt:lpstr>
      <vt:lpstr>Sea Level Pressure (SLP) and near surface winds</vt:lpstr>
      <vt:lpstr>Walker Circulation </vt:lpstr>
      <vt:lpstr>Walker Circulation </vt:lpstr>
      <vt:lpstr>Walker Circulation </vt:lpstr>
      <vt:lpstr>Tropical rainfall over oceans</vt:lpstr>
      <vt:lpstr>El Nino development in 2015</vt:lpstr>
      <vt:lpstr>El Nino development in 2015</vt:lpstr>
      <vt:lpstr>Satellite (IR) image from Sept. 3rd, 2015 at 18:00UTC</vt:lpstr>
      <vt:lpstr>La Nina development in 2016</vt:lpstr>
      <vt:lpstr>La Nina development in 2016</vt:lpstr>
      <vt:lpstr>Satellite (IR) image from Sept. 21st, 2016 at 18:00UTC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variability and change Introduction to the physical climate system </dc:title>
  <dc:creator/>
  <cp:keywords/>
  <cp:lastModifiedBy/>
  <cp:revision>2</cp:revision>
  <dcterms:created xsi:type="dcterms:W3CDTF">2015-08-18T16:09:14Z</dcterms:created>
  <dcterms:modified xsi:type="dcterms:W3CDTF">2016-09-21T13:46:04Z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