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4" r:id="rId2"/>
  </p:sldMasterIdLst>
  <p:notesMasterIdLst>
    <p:notesMasterId r:id="rId42"/>
  </p:notesMasterIdLst>
  <p:sldIdLst>
    <p:sldId id="256" r:id="rId3"/>
    <p:sldId id="268" r:id="rId4"/>
    <p:sldId id="267" r:id="rId5"/>
    <p:sldId id="306" r:id="rId6"/>
    <p:sldId id="307" r:id="rId7"/>
    <p:sldId id="308" r:id="rId8"/>
    <p:sldId id="309" r:id="rId9"/>
    <p:sldId id="310" r:id="rId10"/>
    <p:sldId id="272" r:id="rId11"/>
    <p:sldId id="282" r:id="rId12"/>
    <p:sldId id="295" r:id="rId13"/>
    <p:sldId id="296" r:id="rId14"/>
    <p:sldId id="300" r:id="rId15"/>
    <p:sldId id="299" r:id="rId16"/>
    <p:sldId id="303" r:id="rId17"/>
    <p:sldId id="304" r:id="rId18"/>
    <p:sldId id="301" r:id="rId19"/>
    <p:sldId id="302" r:id="rId20"/>
    <p:sldId id="289" r:id="rId21"/>
    <p:sldId id="294" r:id="rId22"/>
    <p:sldId id="273" r:id="rId23"/>
    <p:sldId id="305" r:id="rId24"/>
    <p:sldId id="274" r:id="rId25"/>
    <p:sldId id="279" r:id="rId26"/>
    <p:sldId id="275" r:id="rId27"/>
    <p:sldId id="276" r:id="rId28"/>
    <p:sldId id="277" r:id="rId29"/>
    <p:sldId id="278" r:id="rId30"/>
    <p:sldId id="280" r:id="rId31"/>
    <p:sldId id="283" r:id="rId32"/>
    <p:sldId id="271" r:id="rId33"/>
    <p:sldId id="285" r:id="rId34"/>
    <p:sldId id="286" r:id="rId35"/>
    <p:sldId id="284" r:id="rId36"/>
    <p:sldId id="287" r:id="rId37"/>
    <p:sldId id="290" r:id="rId38"/>
    <p:sldId id="288" r:id="rId39"/>
    <p:sldId id="292" r:id="rId40"/>
    <p:sldId id="298" r:id="rId41"/>
  </p:sldIdLst>
  <p:sldSz cx="9144000" cy="6858000" type="screen4x3"/>
  <p:notesSz cx="7010400" cy="92964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75705" autoAdjust="0"/>
  </p:normalViewPr>
  <p:slideViewPr>
    <p:cSldViewPr>
      <p:cViewPr varScale="1">
        <p:scale>
          <a:sx n="72" d="100"/>
          <a:sy n="72" d="100"/>
        </p:scale>
        <p:origin x="630" y="78"/>
      </p:cViewPr>
      <p:guideLst>
        <p:guide orient="horz" pos="2160"/>
        <p:guide pos="2880"/>
      </p:guideLst>
    </p:cSldViewPr>
  </p:slideViewPr>
  <p:notesTextViewPr>
    <p:cViewPr>
      <p:scale>
        <a:sx n="100" d="100"/>
        <a:sy n="100" d="100"/>
      </p:scale>
      <p:origin x="0" y="0"/>
    </p:cViewPr>
  </p:notesTextViewPr>
  <p:sorterViewPr>
    <p:cViewPr>
      <p:scale>
        <a:sx n="58" d="100"/>
        <a:sy n="5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447E72A-D913-4DC2-9E0A-E520CE8FCC86}" type="datetimeFigureOut">
              <a:rPr lang="en-US" smtClean="0"/>
              <a:pPr/>
              <a:t>9/26/2016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5D78FC6-CE17-4259-A63C-DDFC12E048FC}" type="slidenum">
              <a:rPr lang="en-US" smtClean="0"/>
              <a:pPr/>
              <a:t>‹#›</a:t>
            </a:fld>
            <a:endParaRPr lang="en-US"/>
          </a:p>
        </p:txBody>
      </p:sp>
    </p:spTree>
    <p:extLst>
      <p:ext uri="{BB962C8B-B14F-4D97-AF65-F5344CB8AC3E}">
        <p14:creationId xmlns:p14="http://schemas.microsoft.com/office/powerpoint/2010/main" val="2177654895"/>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ki/Cline_(hydrology)"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en.wikipedia.org/wiki/Gradient" TargetMode="External"/><Relationship Id="rId4" Type="http://schemas.openxmlformats.org/officeDocument/2006/relationships/hyperlink" Target="https://en.wikipedia.org/wiki/Density"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Presentation</a:t>
            </a:r>
            <a:r>
              <a:rPr lang="en-US" baseline="0" dirty="0" smtClean="0"/>
              <a:t> slide for courses, classes, lectures et al.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a:t>
            </a:fld>
            <a:endParaRPr lang="en-US"/>
          </a:p>
        </p:txBody>
      </p:sp>
    </p:spTree>
    <p:extLst>
      <p:ext uri="{BB962C8B-B14F-4D97-AF65-F5344CB8AC3E}">
        <p14:creationId xmlns:p14="http://schemas.microsoft.com/office/powerpoint/2010/main" val="250591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seen</a:t>
            </a:r>
            <a:r>
              <a:rPr lang="en-US" baseline="0" dirty="0" smtClean="0"/>
              <a:t> before that warmest waters are the tropics and coolest in the polar oceans. The contour lines show a concentration of lines of equal temperature </a:t>
            </a:r>
          </a:p>
          <a:p>
            <a:r>
              <a:rPr lang="en-US" baseline="0" dirty="0" smtClean="0"/>
              <a:t>but zonal asymmetries exist for example in the Pacific: western trop. Pac Warm Pool  5 K warmer than eastern trop. Pacific cold tongue.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10</a:t>
            </a:fld>
            <a:endParaRPr lang="en-US"/>
          </a:p>
        </p:txBody>
      </p:sp>
    </p:spTree>
    <p:extLst>
      <p:ext uri="{BB962C8B-B14F-4D97-AF65-F5344CB8AC3E}">
        <p14:creationId xmlns:p14="http://schemas.microsoft.com/office/powerpoint/2010/main" val="345926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a:t>
            </a:r>
            <a:r>
              <a:rPr lang="en-US" baseline="0" dirty="0" smtClean="0"/>
              <a:t> image, satellite product retrieved from http://www.ospo.noaa.gov/Products/ocean/sst/contour/</a:t>
            </a:r>
          </a:p>
          <a:p>
            <a:r>
              <a:rPr lang="en-US" baseline="0" dirty="0" smtClean="0"/>
              <a:t>On Sep 21</a:t>
            </a:r>
            <a:r>
              <a:rPr lang="en-US" baseline="30000" dirty="0" smtClean="0"/>
              <a:t>st</a:t>
            </a:r>
            <a:r>
              <a:rPr lang="en-US" baseline="0" dirty="0" smtClean="0"/>
              <a:t>, 2016</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11</a:t>
            </a:fld>
            <a:endParaRPr lang="en-US"/>
          </a:p>
        </p:txBody>
      </p:sp>
    </p:spTree>
    <p:extLst>
      <p:ext uri="{BB962C8B-B14F-4D97-AF65-F5344CB8AC3E}">
        <p14:creationId xmlns:p14="http://schemas.microsoft.com/office/powerpoint/2010/main" val="3025454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a:t>
            </a:r>
            <a:r>
              <a:rPr lang="en-US" baseline="0" dirty="0" smtClean="0"/>
              <a:t> image, satellite product retrieved from http://www.ospo.noaa.gov/Products/ocean/sst/contour/</a:t>
            </a:r>
          </a:p>
          <a:p>
            <a:r>
              <a:rPr lang="en-US" baseline="0" dirty="0" smtClean="0"/>
              <a:t>Sep 21</a:t>
            </a:r>
            <a:r>
              <a:rPr lang="en-US" baseline="30000" dirty="0" smtClean="0"/>
              <a:t>st</a:t>
            </a:r>
            <a:r>
              <a:rPr lang="en-US" baseline="0" dirty="0" smtClean="0"/>
              <a:t>, 2016</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12</a:t>
            </a:fld>
            <a:endParaRPr lang="en-US"/>
          </a:p>
        </p:txBody>
      </p:sp>
    </p:spTree>
    <p:extLst>
      <p:ext uri="{BB962C8B-B14F-4D97-AF65-F5344CB8AC3E}">
        <p14:creationId xmlns:p14="http://schemas.microsoft.com/office/powerpoint/2010/main" val="288041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Figures</a:t>
            </a:r>
            <a:r>
              <a:rPr lang="en-US" baseline="0" dirty="0" smtClean="0"/>
              <a:t> from https://www.nodc.noaa.gov/cgi-bin/OC5/woa13fv2/woa13fv2.pl</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13</a:t>
            </a:fld>
            <a:endParaRPr lang="en-US"/>
          </a:p>
        </p:txBody>
      </p:sp>
    </p:spTree>
    <p:extLst>
      <p:ext uri="{BB962C8B-B14F-4D97-AF65-F5344CB8AC3E}">
        <p14:creationId xmlns:p14="http://schemas.microsoft.com/office/powerpoint/2010/main" val="1932630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Figures</a:t>
            </a:r>
            <a:r>
              <a:rPr lang="en-US" baseline="0" dirty="0" smtClean="0"/>
              <a:t> from https://www.nodc.noaa.gov/cgi-bin/OC5/woa13fv2/woa13fv2.pl</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14</a:t>
            </a:fld>
            <a:endParaRPr lang="en-US"/>
          </a:p>
        </p:txBody>
      </p:sp>
    </p:spTree>
    <p:extLst>
      <p:ext uri="{BB962C8B-B14F-4D97-AF65-F5344CB8AC3E}">
        <p14:creationId xmlns:p14="http://schemas.microsoft.com/office/powerpoint/2010/main" val="384622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Figures</a:t>
            </a:r>
            <a:r>
              <a:rPr lang="en-US" baseline="0" dirty="0" smtClean="0"/>
              <a:t> from https://www.nodc.noaa.gov/cgi-bin/OC5/woa13fv2/woa13fv2.pl</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15</a:t>
            </a:fld>
            <a:endParaRPr lang="en-US"/>
          </a:p>
        </p:txBody>
      </p:sp>
    </p:spTree>
    <p:extLst>
      <p:ext uri="{BB962C8B-B14F-4D97-AF65-F5344CB8AC3E}">
        <p14:creationId xmlns:p14="http://schemas.microsoft.com/office/powerpoint/2010/main" val="364956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Figures</a:t>
            </a:r>
            <a:r>
              <a:rPr lang="en-US" baseline="0" dirty="0" smtClean="0"/>
              <a:t> from https://www.nodc.noaa.gov/cgi-bin/OC5/woa13fv2/woa13fv2.pl</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16</a:t>
            </a:fld>
            <a:endParaRPr lang="en-US"/>
          </a:p>
        </p:txBody>
      </p:sp>
    </p:spTree>
    <p:extLst>
      <p:ext uri="{BB962C8B-B14F-4D97-AF65-F5344CB8AC3E}">
        <p14:creationId xmlns:p14="http://schemas.microsoft.com/office/powerpoint/2010/main" val="810553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Figures</a:t>
            </a:r>
            <a:r>
              <a:rPr lang="en-US" baseline="0" dirty="0" smtClean="0"/>
              <a:t> from https://www.nodc.noaa.gov/cgi-bin/OC5/woa13fv2/woa13fv2.pl</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17</a:t>
            </a:fld>
            <a:endParaRPr lang="en-US"/>
          </a:p>
        </p:txBody>
      </p:sp>
    </p:spTree>
    <p:extLst>
      <p:ext uri="{BB962C8B-B14F-4D97-AF65-F5344CB8AC3E}">
        <p14:creationId xmlns:p14="http://schemas.microsoft.com/office/powerpoint/2010/main" val="276279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Figures</a:t>
            </a:r>
            <a:r>
              <a:rPr lang="en-US" baseline="0" dirty="0" smtClean="0"/>
              <a:t> from https://www.nodc.noaa.gov/cgi-bin/OC5/woa13fv2/woa13fv2.pl</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18</a:t>
            </a:fld>
            <a:endParaRPr lang="en-US"/>
          </a:p>
        </p:txBody>
      </p:sp>
    </p:spTree>
    <p:extLst>
      <p:ext uri="{BB962C8B-B14F-4D97-AF65-F5344CB8AC3E}">
        <p14:creationId xmlns:p14="http://schemas.microsoft.com/office/powerpoint/2010/main" val="1558638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PSU ‘Practical</a:t>
            </a:r>
            <a:r>
              <a:rPr lang="en-US" baseline="0" dirty="0" smtClean="0"/>
              <a:t> Salinity Unit’: Red salty waters, we see subtropical ‘desert belt’ not only land deserts but </a:t>
            </a:r>
          </a:p>
          <a:p>
            <a:r>
              <a:rPr lang="en-US" baseline="0" dirty="0" smtClean="0"/>
              <a:t>lack of precipitation and high evaporation leads to salty waters in subtropics.</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19</a:t>
            </a:fld>
            <a:endParaRPr lang="en-US"/>
          </a:p>
        </p:txBody>
      </p:sp>
    </p:spTree>
    <p:extLst>
      <p:ext uri="{BB962C8B-B14F-4D97-AF65-F5344CB8AC3E}">
        <p14:creationId xmlns:p14="http://schemas.microsoft.com/office/powerpoint/2010/main" val="4047109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Objectives</a:t>
            </a:r>
            <a:r>
              <a:rPr lang="en-US" baseline="0" dirty="0" smtClean="0"/>
              <a:t> for instruction and expected results and/or skills developed from learning.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a:t>
            </a:fld>
            <a:endParaRPr lang="en-US"/>
          </a:p>
        </p:txBody>
      </p:sp>
    </p:spTree>
    <p:extLst>
      <p:ext uri="{BB962C8B-B14F-4D97-AF65-F5344CB8AC3E}">
        <p14:creationId xmlns:p14="http://schemas.microsoft.com/office/powerpoint/2010/main" val="3230479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PSU ‘Practical</a:t>
            </a:r>
            <a:r>
              <a:rPr lang="en-US" baseline="0" dirty="0" smtClean="0"/>
              <a:t> Salinity Unit’: Red salty waters, we see subtropical ‘desert belt’ not only land deserts but </a:t>
            </a:r>
          </a:p>
          <a:p>
            <a:r>
              <a:rPr lang="en-US" baseline="0" dirty="0" smtClean="0"/>
              <a:t>lack of precipitation and high evaporation leads to salty waters in subtropics.</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20</a:t>
            </a:fld>
            <a:endParaRPr lang="en-US"/>
          </a:p>
        </p:txBody>
      </p:sp>
    </p:spTree>
    <p:extLst>
      <p:ext uri="{BB962C8B-B14F-4D97-AF65-F5344CB8AC3E}">
        <p14:creationId xmlns:p14="http://schemas.microsoft.com/office/powerpoint/2010/main" val="2678169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Worth</a:t>
            </a:r>
            <a:r>
              <a:rPr lang="en-US" baseline="0" dirty="0" smtClean="0"/>
              <a:t> to mention: Still used today to explain the general picture of the wind-driven circulation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21</a:t>
            </a:fld>
            <a:endParaRPr lang="en-US"/>
          </a:p>
        </p:txBody>
      </p:sp>
    </p:spTree>
    <p:extLst>
      <p:ext uri="{BB962C8B-B14F-4D97-AF65-F5344CB8AC3E}">
        <p14:creationId xmlns:p14="http://schemas.microsoft.com/office/powerpoint/2010/main" val="159338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Ocean Circulation, Open University Course Team</a:t>
            </a:r>
          </a:p>
          <a:p>
            <a:r>
              <a:rPr lang="en-US" baseline="0" dirty="0" smtClean="0"/>
              <a:t>Figure 3.1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22</a:t>
            </a:fld>
            <a:endParaRPr lang="en-US"/>
          </a:p>
        </p:txBody>
      </p:sp>
    </p:spTree>
    <p:extLst>
      <p:ext uri="{BB962C8B-B14F-4D97-AF65-F5344CB8AC3E}">
        <p14:creationId xmlns:p14="http://schemas.microsoft.com/office/powerpoint/2010/main" val="979656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Indian Ocean has similar current systems</a:t>
            </a:r>
            <a:r>
              <a:rPr lang="en-US" baseline="0" dirty="0" smtClean="0"/>
              <a:t>, but the monsoonal wind reversal and confinement to lower latitudes in the northern hemisphere distinguish it from Pacific and </a:t>
            </a:r>
            <a:r>
              <a:rPr lang="en-US" baseline="0" dirty="0" err="1" smtClean="0"/>
              <a:t>Altantic</a:t>
            </a:r>
            <a:r>
              <a:rPr lang="en-US" baseline="0" dirty="0" smtClean="0"/>
              <a:t> ocean</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23</a:t>
            </a:fld>
            <a:endParaRPr lang="en-US"/>
          </a:p>
        </p:txBody>
      </p:sp>
    </p:spTree>
    <p:extLst>
      <p:ext uri="{BB962C8B-B14F-4D97-AF65-F5344CB8AC3E}">
        <p14:creationId xmlns:p14="http://schemas.microsoft.com/office/powerpoint/2010/main" val="1198286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 stress is know</a:t>
            </a:r>
            <a:r>
              <a:rPr lang="en-US" baseline="0" dirty="0" smtClean="0"/>
              <a:t>n to be approximately proportional to the </a:t>
            </a:r>
            <a:r>
              <a:rPr lang="en-US" baseline="0" dirty="0" err="1" smtClean="0"/>
              <a:t>windspeed</a:t>
            </a:r>
            <a:r>
              <a:rPr lang="en-US" baseline="0" dirty="0" smtClean="0"/>
              <a:t> ^2. Rule of thumb: 3% of the </a:t>
            </a:r>
            <a:r>
              <a:rPr lang="en-US" baseline="0" dirty="0" err="1" smtClean="0"/>
              <a:t>windspeed</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24</a:t>
            </a:fld>
            <a:endParaRPr lang="en-US"/>
          </a:p>
        </p:txBody>
      </p:sp>
    </p:spTree>
    <p:extLst>
      <p:ext uri="{BB962C8B-B14F-4D97-AF65-F5344CB8AC3E}">
        <p14:creationId xmlns:p14="http://schemas.microsoft.com/office/powerpoint/2010/main" val="4237686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Ekman</a:t>
            </a:r>
            <a:r>
              <a:rPr lang="en-US" baseline="0" dirty="0" smtClean="0"/>
              <a:t> transport is important for upwelling processes along the Equator and along coasts.</a:t>
            </a:r>
          </a:p>
          <a:p>
            <a:r>
              <a:rPr lang="en-US" baseline="0" dirty="0" smtClean="0"/>
              <a:t>Final note, same balance forces apply in the atmospheric boundary layer, but this Ekman spiral is hardly observed in nature.  </a:t>
            </a:r>
          </a:p>
          <a:p>
            <a:r>
              <a:rPr lang="en-US" dirty="0" smtClean="0"/>
              <a:t>Yet the integrated</a:t>
            </a:r>
            <a:r>
              <a:rPr lang="en-US" baseline="0" dirty="0" smtClean="0"/>
              <a:t> </a:t>
            </a:r>
            <a:r>
              <a:rPr lang="en-US" dirty="0" smtClean="0"/>
              <a:t>Ekman</a:t>
            </a:r>
            <a:r>
              <a:rPr lang="en-US" baseline="0" dirty="0" smtClean="0"/>
              <a:t> </a:t>
            </a:r>
            <a:r>
              <a:rPr lang="en-US" dirty="0" smtClean="0"/>
              <a:t>transport</a:t>
            </a:r>
            <a:r>
              <a:rPr lang="en-US" baseline="0" dirty="0" smtClean="0"/>
              <a:t> exists and describes very well many features of the ocean circulations.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25</a:t>
            </a:fld>
            <a:endParaRPr lang="en-US"/>
          </a:p>
        </p:txBody>
      </p:sp>
    </p:spTree>
    <p:extLst>
      <p:ext uri="{BB962C8B-B14F-4D97-AF65-F5344CB8AC3E}">
        <p14:creationId xmlns:p14="http://schemas.microsoft.com/office/powerpoint/2010/main" val="4073838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Ekman</a:t>
            </a:r>
            <a:r>
              <a:rPr lang="en-US" baseline="0" dirty="0" smtClean="0"/>
              <a:t> transport is important for upwelling processes along the Equator and along coasts.</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26</a:t>
            </a:fld>
            <a:endParaRPr lang="en-US"/>
          </a:p>
        </p:txBody>
      </p:sp>
    </p:spTree>
    <p:extLst>
      <p:ext uri="{BB962C8B-B14F-4D97-AF65-F5344CB8AC3E}">
        <p14:creationId xmlns:p14="http://schemas.microsoft.com/office/powerpoint/2010/main" val="691670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Coriolis force changes the sign at the equator. That means that the prevailing trade winds have a steady easterly wind component. </a:t>
            </a:r>
          </a:p>
          <a:p>
            <a:r>
              <a:rPr lang="en-US" baseline="0" dirty="0" smtClean="0"/>
              <a:t>In northern hemisphere that pushes waters 90 degrees to the right, hence northward away from equator. On southern hemisphere the transport goes at  right angles, but to the left, hence away from equator. Continuity of mass  requires upwelling of ocean water on the equator</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27</a:t>
            </a:fld>
            <a:endParaRPr lang="en-US"/>
          </a:p>
        </p:txBody>
      </p:sp>
    </p:spTree>
    <p:extLst>
      <p:ext uri="{BB962C8B-B14F-4D97-AF65-F5344CB8AC3E}">
        <p14:creationId xmlns:p14="http://schemas.microsoft.com/office/powerpoint/2010/main" val="714427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28</a:t>
            </a:fld>
            <a:endParaRPr lang="en-US"/>
          </a:p>
        </p:txBody>
      </p:sp>
    </p:spTree>
    <p:extLst>
      <p:ext uri="{BB962C8B-B14F-4D97-AF65-F5344CB8AC3E}">
        <p14:creationId xmlns:p14="http://schemas.microsoft.com/office/powerpoint/2010/main" val="1888204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29</a:t>
            </a:fld>
            <a:endParaRPr lang="en-US"/>
          </a:p>
        </p:txBody>
      </p:sp>
    </p:spTree>
    <p:extLst>
      <p:ext uri="{BB962C8B-B14F-4D97-AF65-F5344CB8AC3E}">
        <p14:creationId xmlns:p14="http://schemas.microsoft.com/office/powerpoint/2010/main" val="295537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Question to students</a:t>
            </a:r>
          </a:p>
          <a:p>
            <a:endParaRPr lang="en-US" baseline="0" dirty="0" smtClean="0"/>
          </a:p>
          <a:p>
            <a:r>
              <a:rPr lang="en-US" baseline="0" dirty="0" smtClean="0"/>
              <a:t>All three, but in different ways, some responsible for deep ocean circulation, others more for the surface. We will explore in this lecture the general ocean circulation in a descriptive way. We will touch upon some important physical processes that help us to understand the general circulation, and we will need those concepts later to explain climate variability.</a:t>
            </a:r>
          </a:p>
          <a:p>
            <a:r>
              <a:rPr lang="en-US" baseline="0" dirty="0" smtClean="0"/>
              <a:t> </a:t>
            </a:r>
          </a:p>
        </p:txBody>
      </p:sp>
      <p:sp>
        <p:nvSpPr>
          <p:cNvPr id="4" name="Slide Number Placeholder 3"/>
          <p:cNvSpPr>
            <a:spLocks noGrp="1"/>
          </p:cNvSpPr>
          <p:nvPr>
            <p:ph type="sldNum" sz="quarter" idx="10"/>
          </p:nvPr>
        </p:nvSpPr>
        <p:spPr/>
        <p:txBody>
          <a:bodyPr/>
          <a:lstStyle/>
          <a:p>
            <a:fld id="{A5D78FC6-CE17-4259-A63C-DDFC12E048FC}" type="slidenum">
              <a:rPr lang="en-US" smtClean="0"/>
              <a:pPr/>
              <a:t>3</a:t>
            </a:fld>
            <a:endParaRPr lang="en-US"/>
          </a:p>
        </p:txBody>
      </p:sp>
    </p:spTree>
    <p:extLst>
      <p:ext uri="{BB962C8B-B14F-4D97-AF65-F5344CB8AC3E}">
        <p14:creationId xmlns:p14="http://schemas.microsoft.com/office/powerpoint/2010/main" val="329689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to students:  copy of this slide</a:t>
            </a:r>
          </a:p>
          <a:p>
            <a:endParaRPr lang="en-US" dirty="0" smtClean="0"/>
          </a:p>
          <a:p>
            <a:r>
              <a:rPr lang="en-US" dirty="0" smtClean="0"/>
              <a:t>2-3 min reading. </a:t>
            </a:r>
          </a:p>
          <a:p>
            <a:endParaRPr lang="en-US" dirty="0" smtClean="0"/>
          </a:p>
          <a:p>
            <a:r>
              <a:rPr lang="en-US" dirty="0" smtClean="0"/>
              <a:t>Task:</a:t>
            </a:r>
            <a:r>
              <a:rPr lang="en-US" baseline="0" dirty="0" smtClean="0"/>
              <a:t> What is it, and what is the reason for the high plastic concentration in that region of the ocean?</a:t>
            </a:r>
          </a:p>
          <a:p>
            <a:endParaRPr lang="en-US" dirty="0" smtClean="0"/>
          </a:p>
          <a:p>
            <a:r>
              <a:rPr lang="en-US" dirty="0" smtClean="0"/>
              <a:t>Homework</a:t>
            </a:r>
            <a:r>
              <a:rPr lang="en-US" baseline="0" dirty="0" smtClean="0"/>
              <a:t> hand out:</a:t>
            </a:r>
          </a:p>
          <a:p>
            <a:endParaRPr lang="en-US" baseline="0" dirty="0" smtClean="0"/>
          </a:p>
          <a:p>
            <a:r>
              <a:rPr lang="en-US" baseline="0" dirty="0" smtClean="0"/>
              <a:t>Let them read the questions, if questions come up, say they should email me.</a:t>
            </a:r>
          </a:p>
          <a:p>
            <a:r>
              <a:rPr lang="en-US" baseline="0" dirty="0" smtClean="0"/>
              <a:t> </a:t>
            </a:r>
            <a:endParaRPr lang="en-US" dirty="0" smtClean="0"/>
          </a:p>
          <a:p>
            <a:r>
              <a:rPr lang="en-US" dirty="0" smtClean="0"/>
              <a:t>Use time to setup the internet</a:t>
            </a:r>
            <a:r>
              <a:rPr lang="en-US" baseline="0" dirty="0" smtClean="0"/>
              <a:t> with the </a:t>
            </a:r>
            <a:r>
              <a:rPr lang="en-US" baseline="0" dirty="0" err="1" smtClean="0"/>
              <a:t>youtube</a:t>
            </a:r>
            <a:r>
              <a:rPr lang="en-US" baseline="0" dirty="0" smtClean="0"/>
              <a:t> video. (next slide)</a:t>
            </a:r>
          </a:p>
          <a:p>
            <a:endParaRPr lang="en-US" dirty="0" smtClean="0"/>
          </a:p>
          <a:p>
            <a:r>
              <a:rPr lang="en-US" dirty="0" smtClean="0"/>
              <a:t>Check time: 30 minutes-45</a:t>
            </a:r>
            <a:r>
              <a:rPr lang="en-US" baseline="0" dirty="0" smtClean="0"/>
              <a:t> minutes (11:45am)</a:t>
            </a:r>
          </a:p>
          <a:p>
            <a:endParaRPr lang="en-US" baseline="0" dirty="0" smtClean="0"/>
          </a:p>
          <a:p>
            <a:r>
              <a:rPr lang="en-US" baseline="0" dirty="0" smtClean="0"/>
              <a:t>Last part: Looking a little more into the interior ocean, the ocean stratification.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30</a:t>
            </a:fld>
            <a:endParaRPr lang="en-US"/>
          </a:p>
        </p:txBody>
      </p:sp>
    </p:spTree>
    <p:extLst>
      <p:ext uri="{BB962C8B-B14F-4D97-AF65-F5344CB8AC3E}">
        <p14:creationId xmlns:p14="http://schemas.microsoft.com/office/powerpoint/2010/main" val="880394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is a bout 12 minutes. </a:t>
            </a:r>
          </a:p>
          <a:p>
            <a:endParaRPr lang="en-US" dirty="0" smtClean="0"/>
          </a:p>
          <a:p>
            <a:r>
              <a:rPr lang="en-US" dirty="0" smtClean="0"/>
              <a:t>Allow</a:t>
            </a:r>
            <a:r>
              <a:rPr lang="en-US" baseline="0" dirty="0" smtClean="0"/>
              <a:t> for questions and answers 5 minutes</a:t>
            </a:r>
          </a:p>
          <a:p>
            <a:endParaRPr lang="en-US" dirty="0" smtClean="0"/>
          </a:p>
          <a:p>
            <a:r>
              <a:rPr lang="en-US" dirty="0" smtClean="0"/>
              <a:t>So here we have about 20 min left.</a:t>
            </a:r>
          </a:p>
          <a:p>
            <a:endParaRPr lang="en-US" dirty="0" smtClean="0"/>
          </a:p>
          <a:p>
            <a:r>
              <a:rPr lang="en-US" dirty="0" smtClean="0"/>
              <a:t>10</a:t>
            </a:r>
            <a:r>
              <a:rPr lang="en-US" baseline="0" dirty="0" smtClean="0"/>
              <a:t> minutes for last few slides.</a:t>
            </a:r>
            <a:endParaRPr lang="en-US" dirty="0" smtClean="0"/>
          </a:p>
        </p:txBody>
      </p:sp>
      <p:sp>
        <p:nvSpPr>
          <p:cNvPr id="4" name="Slide Number Placeholder 3"/>
          <p:cNvSpPr>
            <a:spLocks noGrp="1"/>
          </p:cNvSpPr>
          <p:nvPr>
            <p:ph type="sldNum" sz="quarter" idx="10"/>
          </p:nvPr>
        </p:nvSpPr>
        <p:spPr/>
        <p:txBody>
          <a:bodyPr/>
          <a:lstStyle/>
          <a:p>
            <a:fld id="{A5D78FC6-CE17-4259-A63C-DDFC12E048FC}" type="slidenum">
              <a:rPr lang="en-US" smtClean="0"/>
              <a:pPr/>
              <a:t>31</a:t>
            </a:fld>
            <a:endParaRPr lang="en-US"/>
          </a:p>
        </p:txBody>
      </p:sp>
    </p:spTree>
    <p:extLst>
      <p:ext uri="{BB962C8B-B14F-4D97-AF65-F5344CB8AC3E}">
        <p14:creationId xmlns:p14="http://schemas.microsoft.com/office/powerpoint/2010/main" val="1379524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potential</a:t>
            </a:r>
            <a:r>
              <a:rPr lang="en-US" baseline="0" dirty="0" smtClean="0"/>
              <a:t> temperature is shown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32</a:t>
            </a:fld>
            <a:endParaRPr lang="en-US"/>
          </a:p>
        </p:txBody>
      </p:sp>
    </p:spTree>
    <p:extLst>
      <p:ext uri="{BB962C8B-B14F-4D97-AF65-F5344CB8AC3E}">
        <p14:creationId xmlns:p14="http://schemas.microsoft.com/office/powerpoint/2010/main" val="272628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oceanographers</a:t>
            </a:r>
            <a:r>
              <a:rPr lang="en-US" baseline="0" dirty="0" smtClean="0"/>
              <a:t> use potential temperature and salinity to calculate a potential density. </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35</a:t>
            </a:fld>
            <a:endParaRPr lang="en-US"/>
          </a:p>
        </p:txBody>
      </p:sp>
    </p:spTree>
    <p:extLst>
      <p:ext uri="{BB962C8B-B14F-4D97-AF65-F5344CB8AC3E}">
        <p14:creationId xmlns:p14="http://schemas.microsoft.com/office/powerpoint/2010/main" val="1015205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a:t>
            </a:r>
            <a:r>
              <a:rPr lang="en-US" baseline="0" dirty="0" smtClean="0"/>
              <a:t>: mixed layer: first 100m, where we find a seasonal cycle in temperatures (in </a:t>
            </a:r>
            <a:r>
              <a:rPr lang="en-US" baseline="0" dirty="0" err="1" smtClean="0"/>
              <a:t>extratropics</a:t>
            </a:r>
            <a:r>
              <a:rPr lang="en-US" baseline="0" dirty="0" smtClean="0"/>
              <a:t>), the </a:t>
            </a:r>
          </a:p>
          <a:p>
            <a:r>
              <a:rPr lang="en-US" baseline="0" dirty="0" err="1" smtClean="0"/>
              <a:t>Pycnoclin</a:t>
            </a:r>
            <a:endParaRPr lang="en-US" baseline="0" dirty="0" smtClean="0"/>
          </a:p>
          <a:p>
            <a:endParaRPr lang="en-US" baseline="0" dirty="0" smtClean="0"/>
          </a:p>
          <a:p>
            <a:r>
              <a:rPr lang="en-US" dirty="0" smtClean="0"/>
              <a:t>From Wikipedia:</a:t>
            </a:r>
            <a:r>
              <a:rPr lang="en-US" baseline="0" dirty="0" smtClean="0"/>
              <a:t> “</a:t>
            </a:r>
            <a:r>
              <a:rPr lang="en-US" dirty="0" smtClean="0"/>
              <a:t>A </a:t>
            </a:r>
            <a:r>
              <a:rPr lang="en-US" b="1" dirty="0" err="1" smtClean="0"/>
              <a:t>pycnocline</a:t>
            </a:r>
            <a:r>
              <a:rPr lang="en-US" dirty="0" smtClean="0"/>
              <a:t> is the </a:t>
            </a:r>
            <a:r>
              <a:rPr lang="en-US" dirty="0" smtClean="0">
                <a:hlinkClick r:id="rId3" tooltip="Cline (hydrology)"/>
              </a:rPr>
              <a:t>cline</a:t>
            </a:r>
            <a:r>
              <a:rPr lang="en-US" dirty="0" smtClean="0"/>
              <a:t> or layer where the </a:t>
            </a:r>
            <a:r>
              <a:rPr lang="en-US" dirty="0" smtClean="0">
                <a:hlinkClick r:id="rId4" tooltip="Density"/>
              </a:rPr>
              <a:t>density</a:t>
            </a:r>
            <a:r>
              <a:rPr lang="en-US" dirty="0" smtClean="0"/>
              <a:t> </a:t>
            </a:r>
            <a:r>
              <a:rPr lang="en-US" dirty="0" smtClean="0">
                <a:hlinkClick r:id="rId5" tooltip="Gradient"/>
              </a:rPr>
              <a:t>gradient</a:t>
            </a:r>
            <a:r>
              <a:rPr lang="en-US" dirty="0" smtClean="0"/>
              <a:t> (</a:t>
            </a:r>
            <a:r>
              <a:rPr lang="en-US" dirty="0" smtClean="0">
                <a:effectLst/>
              </a:rPr>
              <a:t>∂</a:t>
            </a:r>
            <a:r>
              <a:rPr lang="en-US" i="1" dirty="0" smtClean="0">
                <a:effectLst/>
              </a:rPr>
              <a:t>ρ</a:t>
            </a:r>
            <a:r>
              <a:rPr lang="en-US" dirty="0" smtClean="0">
                <a:effectLst/>
              </a:rPr>
              <a:t>/∂</a:t>
            </a:r>
            <a:r>
              <a:rPr lang="en-US" i="1" dirty="0" smtClean="0">
                <a:effectLst/>
              </a:rPr>
              <a:t>z</a:t>
            </a:r>
            <a:r>
              <a:rPr lang="en-US" dirty="0" smtClean="0"/>
              <a:t>) is greatest within a body of </a:t>
            </a:r>
            <a:r>
              <a:rPr lang="en-US" dirty="0" err="1" smtClean="0"/>
              <a:t>water</a:t>
            </a:r>
            <a:r>
              <a:rPr lang="en-US" baseline="0" dirty="0" err="1" smtClean="0"/>
              <a:t>e</a:t>
            </a:r>
            <a:r>
              <a:rPr lang="en-US" baseline="0" dirty="0" smtClean="0"/>
              <a:t> and below the deep ocean.”</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36</a:t>
            </a:fld>
            <a:endParaRPr lang="en-US"/>
          </a:p>
        </p:txBody>
      </p:sp>
    </p:spTree>
    <p:extLst>
      <p:ext uri="{BB962C8B-B14F-4D97-AF65-F5344CB8AC3E}">
        <p14:creationId xmlns:p14="http://schemas.microsoft.com/office/powerpoint/2010/main" val="3440525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illustrate the temperature with modern data and in colors</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37</a:t>
            </a:fld>
            <a:endParaRPr lang="en-US"/>
          </a:p>
        </p:txBody>
      </p:sp>
    </p:spTree>
    <p:extLst>
      <p:ext uri="{BB962C8B-B14F-4D97-AF65-F5344CB8AC3E}">
        <p14:creationId xmlns:p14="http://schemas.microsoft.com/office/powerpoint/2010/main" val="67664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Figure from John A. </a:t>
            </a:r>
            <a:r>
              <a:rPr lang="en-US" baseline="0" dirty="0" err="1" smtClean="0"/>
              <a:t>Knauss</a:t>
            </a:r>
            <a:r>
              <a:rPr lang="en-US" baseline="0" dirty="0" smtClean="0"/>
              <a:t>, Introduction to Physical Oceanography (2</a:t>
            </a:r>
            <a:r>
              <a:rPr lang="en-US" baseline="30000" dirty="0" smtClean="0"/>
              <a:t>nd</a:t>
            </a:r>
            <a:r>
              <a:rPr lang="en-US" baseline="0" dirty="0" smtClean="0"/>
              <a:t> edition)</a:t>
            </a:r>
          </a:p>
        </p:txBody>
      </p:sp>
      <p:sp>
        <p:nvSpPr>
          <p:cNvPr id="4" name="Slide Number Placeholder 3"/>
          <p:cNvSpPr>
            <a:spLocks noGrp="1"/>
          </p:cNvSpPr>
          <p:nvPr>
            <p:ph type="sldNum" sz="quarter" idx="10"/>
          </p:nvPr>
        </p:nvSpPr>
        <p:spPr/>
        <p:txBody>
          <a:bodyPr/>
          <a:lstStyle/>
          <a:p>
            <a:fld id="{A5D78FC6-CE17-4259-A63C-DDFC12E048FC}" type="slidenum">
              <a:rPr lang="en-US" smtClean="0"/>
              <a:pPr/>
              <a:t>4</a:t>
            </a:fld>
            <a:endParaRPr lang="en-US"/>
          </a:p>
        </p:txBody>
      </p:sp>
    </p:spTree>
    <p:extLst>
      <p:ext uri="{BB962C8B-B14F-4D97-AF65-F5344CB8AC3E}">
        <p14:creationId xmlns:p14="http://schemas.microsoft.com/office/powerpoint/2010/main" val="125783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Figure from John A. </a:t>
            </a:r>
            <a:r>
              <a:rPr lang="en-US" baseline="0" dirty="0" err="1" smtClean="0"/>
              <a:t>Knauss</a:t>
            </a:r>
            <a:r>
              <a:rPr lang="en-US" baseline="0" dirty="0" smtClean="0"/>
              <a:t>, Introduction to Physical Oceanography (2</a:t>
            </a:r>
            <a:r>
              <a:rPr lang="en-US" baseline="30000" dirty="0" smtClean="0"/>
              <a:t>nd</a:t>
            </a:r>
            <a:r>
              <a:rPr lang="en-US" baseline="0" dirty="0" smtClean="0"/>
              <a:t> edition)</a:t>
            </a:r>
          </a:p>
          <a:p>
            <a:endParaRPr lang="en-US" baseline="0" dirty="0" smtClean="0"/>
          </a:p>
        </p:txBody>
      </p:sp>
      <p:sp>
        <p:nvSpPr>
          <p:cNvPr id="4" name="Slide Number Placeholder 3"/>
          <p:cNvSpPr>
            <a:spLocks noGrp="1"/>
          </p:cNvSpPr>
          <p:nvPr>
            <p:ph type="sldNum" sz="quarter" idx="10"/>
          </p:nvPr>
        </p:nvSpPr>
        <p:spPr/>
        <p:txBody>
          <a:bodyPr/>
          <a:lstStyle/>
          <a:p>
            <a:fld id="{A5D78FC6-CE17-4259-A63C-DDFC12E048FC}" type="slidenum">
              <a:rPr lang="en-US" smtClean="0"/>
              <a:pPr/>
              <a:t>5</a:t>
            </a:fld>
            <a:endParaRPr lang="en-US"/>
          </a:p>
        </p:txBody>
      </p:sp>
    </p:spTree>
    <p:extLst>
      <p:ext uri="{BB962C8B-B14F-4D97-AF65-F5344CB8AC3E}">
        <p14:creationId xmlns:p14="http://schemas.microsoft.com/office/powerpoint/2010/main" val="389008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Figure from John A. </a:t>
            </a:r>
            <a:r>
              <a:rPr lang="en-US" baseline="0" dirty="0" err="1" smtClean="0"/>
              <a:t>Knauss</a:t>
            </a:r>
            <a:r>
              <a:rPr lang="en-US" baseline="0" dirty="0" smtClean="0"/>
              <a:t>, Introduction to Physical Oceanography (2</a:t>
            </a:r>
            <a:r>
              <a:rPr lang="en-US" baseline="30000" dirty="0" smtClean="0"/>
              <a:t>nd</a:t>
            </a:r>
            <a:r>
              <a:rPr lang="en-US" baseline="0" dirty="0" smtClean="0"/>
              <a:t> edition)</a:t>
            </a:r>
          </a:p>
          <a:p>
            <a:endParaRPr lang="en-US" baseline="0" dirty="0" smtClean="0"/>
          </a:p>
          <a:p>
            <a:r>
              <a:rPr lang="en-US" baseline="0" dirty="0" smtClean="0"/>
              <a:t>Note: most ocean water has a salinity between 34-35 (PSU: practical salinity unit is often used to give the numbers a unit)</a:t>
            </a:r>
          </a:p>
          <a:p>
            <a:r>
              <a:rPr lang="en-US" baseline="0" dirty="0" smtClean="0"/>
              <a:t>Further note that water with salinity values </a:t>
            </a:r>
          </a:p>
        </p:txBody>
      </p:sp>
      <p:sp>
        <p:nvSpPr>
          <p:cNvPr id="4" name="Slide Number Placeholder 3"/>
          <p:cNvSpPr>
            <a:spLocks noGrp="1"/>
          </p:cNvSpPr>
          <p:nvPr>
            <p:ph type="sldNum" sz="quarter" idx="10"/>
          </p:nvPr>
        </p:nvSpPr>
        <p:spPr/>
        <p:txBody>
          <a:bodyPr/>
          <a:lstStyle/>
          <a:p>
            <a:fld id="{A5D78FC6-CE17-4259-A63C-DDFC12E048FC}" type="slidenum">
              <a:rPr lang="en-US" smtClean="0"/>
              <a:pPr/>
              <a:t>6</a:t>
            </a:fld>
            <a:endParaRPr lang="en-US"/>
          </a:p>
        </p:txBody>
      </p:sp>
    </p:spTree>
    <p:extLst>
      <p:ext uri="{BB962C8B-B14F-4D97-AF65-F5344CB8AC3E}">
        <p14:creationId xmlns:p14="http://schemas.microsoft.com/office/powerpoint/2010/main" val="1760458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Figure from Robert Stewart, Introduction to Physical Oceanography</a:t>
            </a:r>
          </a:p>
        </p:txBody>
      </p:sp>
      <p:sp>
        <p:nvSpPr>
          <p:cNvPr id="4" name="Slide Number Placeholder 3"/>
          <p:cNvSpPr>
            <a:spLocks noGrp="1"/>
          </p:cNvSpPr>
          <p:nvPr>
            <p:ph type="sldNum" sz="quarter" idx="10"/>
          </p:nvPr>
        </p:nvSpPr>
        <p:spPr/>
        <p:txBody>
          <a:bodyPr/>
          <a:lstStyle/>
          <a:p>
            <a:fld id="{A5D78FC6-CE17-4259-A63C-DDFC12E048FC}" type="slidenum">
              <a:rPr lang="en-US" smtClean="0"/>
              <a:pPr/>
              <a:t>7</a:t>
            </a:fld>
            <a:endParaRPr lang="en-US"/>
          </a:p>
        </p:txBody>
      </p:sp>
    </p:spTree>
    <p:extLst>
      <p:ext uri="{BB962C8B-B14F-4D97-AF65-F5344CB8AC3E}">
        <p14:creationId xmlns:p14="http://schemas.microsoft.com/office/powerpoint/2010/main" val="1730044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Question to students</a:t>
            </a:r>
          </a:p>
          <a:p>
            <a:endParaRPr lang="en-US" baseline="0" dirty="0" smtClean="0"/>
          </a:p>
          <a:p>
            <a:r>
              <a:rPr lang="en-US" baseline="0" dirty="0" smtClean="0"/>
              <a:t>All three, but in different ways, some responsible for deep ocean circulation, others more for the surface. We will explore in this lecture the general ocean circulation in a descriptive way. We will touch upon some important physical processes that help us to understand the general circulation, and we will need those concepts later to explain climate variability.</a:t>
            </a:r>
          </a:p>
          <a:p>
            <a:r>
              <a:rPr lang="en-US" baseline="0" dirty="0" smtClean="0"/>
              <a:t> </a:t>
            </a:r>
          </a:p>
        </p:txBody>
      </p:sp>
      <p:sp>
        <p:nvSpPr>
          <p:cNvPr id="4" name="Slide Number Placeholder 3"/>
          <p:cNvSpPr>
            <a:spLocks noGrp="1"/>
          </p:cNvSpPr>
          <p:nvPr>
            <p:ph type="sldNum" sz="quarter" idx="10"/>
          </p:nvPr>
        </p:nvSpPr>
        <p:spPr/>
        <p:txBody>
          <a:bodyPr/>
          <a:lstStyle/>
          <a:p>
            <a:fld id="{A5D78FC6-CE17-4259-A63C-DDFC12E048FC}" type="slidenum">
              <a:rPr lang="en-US" smtClean="0"/>
              <a:pPr/>
              <a:t>8</a:t>
            </a:fld>
            <a:endParaRPr lang="en-US"/>
          </a:p>
        </p:txBody>
      </p:sp>
    </p:spTree>
    <p:extLst>
      <p:ext uri="{BB962C8B-B14F-4D97-AF65-F5344CB8AC3E}">
        <p14:creationId xmlns:p14="http://schemas.microsoft.com/office/powerpoint/2010/main" val="1761461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Question to students</a:t>
            </a:r>
          </a:p>
          <a:p>
            <a:endParaRPr lang="en-US" baseline="0" dirty="0" smtClean="0"/>
          </a:p>
          <a:p>
            <a:r>
              <a:rPr lang="en-US" baseline="0" dirty="0" smtClean="0"/>
              <a:t>All three, but in different ways, some responsible for deep ocean circulation, others more for the surface. We will see in this lecture about the general ocean circulation in a descriptive way. We will touch upon some important physical processes that help us to understand the general circulation, and we will need those concepts later to explain climate variability.</a:t>
            </a:r>
          </a:p>
          <a:p>
            <a:r>
              <a:rPr lang="en-US" baseline="0" dirty="0" smtClean="0"/>
              <a:t> </a:t>
            </a:r>
          </a:p>
        </p:txBody>
      </p:sp>
      <p:sp>
        <p:nvSpPr>
          <p:cNvPr id="4" name="Slide Number Placeholder 3"/>
          <p:cNvSpPr>
            <a:spLocks noGrp="1"/>
          </p:cNvSpPr>
          <p:nvPr>
            <p:ph type="sldNum" sz="quarter" idx="10"/>
          </p:nvPr>
        </p:nvSpPr>
        <p:spPr/>
        <p:txBody>
          <a:bodyPr/>
          <a:lstStyle/>
          <a:p>
            <a:fld id="{A5D78FC6-CE17-4259-A63C-DDFC12E048FC}" type="slidenum">
              <a:rPr lang="en-US" smtClean="0"/>
              <a:pPr/>
              <a:t>9</a:t>
            </a:fld>
            <a:endParaRPr lang="en-US"/>
          </a:p>
        </p:txBody>
      </p:sp>
    </p:spTree>
    <p:extLst>
      <p:ext uri="{BB962C8B-B14F-4D97-AF65-F5344CB8AC3E}">
        <p14:creationId xmlns:p14="http://schemas.microsoft.com/office/powerpoint/2010/main" val="1388870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2">
                <a:shade val="45000"/>
                <a:satMod val="135000"/>
              </a:schemeClr>
              <a:prstClr val="white"/>
            </a:duotone>
          </a:blip>
          <a:srcRect/>
          <a:stretch>
            <a:fillRect l="-9000" r="-5000" b="1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a:fld id="{743653DA-8BF4-4869-96FE-9BCF43372D46}" type="datetime8">
              <a:rPr lang="en-US" smtClean="0"/>
              <a:pPr algn="ctr"/>
              <a:t>9/26/2016 2:44 PM</a:t>
            </a:fld>
            <a:endParaRPr lang="en-US" sz="2000" dirty="0">
              <a:solidFill>
                <a:srgbClr val="FFFFFF"/>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AC53DF-4216-466D-99A7-94400E6C2A25}" type="slidenum">
              <a:rPr lang="en-US" smtClean="0"/>
              <a:pPr/>
              <a:t>‹#›</a:t>
            </a:fld>
            <a:endParaRPr lang="en-US" dirty="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chemeClr val="tx2"/>
                </a:solidFill>
              </a:rPr>
              <a:pPr/>
              <a:t>9/26/2016 2:44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chemeClr val="tx2"/>
                </a:solidFill>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fld id="{8D3816DF-213E-421B-92D3-C068DBB023D6}" type="datetime8">
              <a:rPr lang="en-US" smtClean="0">
                <a:solidFill>
                  <a:schemeClr val="tx2"/>
                </a:solidFill>
              </a:rPr>
              <a:pPr/>
              <a:t>9/26/2016 2:44 PM</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2AC53DF-4216-466D-99A7-94400E6C2A25}" type="slidenum">
              <a:rPr lang="en-US" sz="1200" smtClean="0">
                <a:solidFill>
                  <a:schemeClr val="tx2"/>
                </a:solidFill>
              </a: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pPr/>
              <a:t>9/26/2016 2:44 PM</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pPr/>
              <a:t>9/26/2016 2:44 PM</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lgn="ctr"/>
            <a:fld id="{1AD93096-5B34-4342-9326-69289CEAE4C2}" type="slidenum">
              <a:rPr lang="en-US" smtClean="0"/>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pPr/>
              <a:t>9/26/2016 2:44 PM</a:t>
            </a:fld>
            <a:endParaRPr lang="en-US"/>
          </a:p>
        </p:txBody>
      </p:sp>
      <p:sp>
        <p:nvSpPr>
          <p:cNvPr id="10" name="Slide Number Placeholder 9"/>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pPr/>
              <a:t>9/26/2016 2:44 PM</a:t>
            </a:fld>
            <a:endParaRPr lang="en-US"/>
          </a:p>
        </p:txBody>
      </p:sp>
      <p:sp>
        <p:nvSpPr>
          <p:cNvPr id="12" name="Slide Number Placeholder 11"/>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83C494-2A87-468C-A21B-CB14FB9ABB00}" type="datetime8">
              <a:rPr lang="en-US" smtClean="0"/>
              <a:pPr/>
              <a:t>9/26/2016 2:44 PM</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pPr/>
              <a:t>9/26/2016 2:44 PM</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AD93096-5B34-4342-9326-69289CEAE4C2}" type="slidenum">
              <a:rPr lang="en-US" smtClean="0"/>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pPr/>
              <a:t>9/26/2016 2:44 PM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sm_globe.png"/>
          <p:cNvPicPr>
            <a:picLocks noChangeAspect="1"/>
          </p:cNvPicPr>
          <p:nvPr userDrawn="1"/>
        </p:nvPicPr>
        <p:blipFill>
          <a:blip r:embed="rId2"/>
          <a:stretch>
            <a:fillRect/>
          </a:stretch>
        </p:blipFill>
        <p:spPr>
          <a:xfrm>
            <a:off x="612648" y="1755648"/>
            <a:ext cx="1615307" cy="1688453"/>
          </a:xfrm>
          <a:prstGeom prst="rect">
            <a:avLst/>
          </a:prstGeom>
          <a:ln w="50800" cap="sq" cmpd="dbl">
            <a:solidFill>
              <a:schemeClr val="accent2"/>
            </a:solidFill>
            <a:miter lim="800000"/>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fld id="{51E20EC5-AC53-4169-941E-EDF10CD23748}" type="datetime8">
              <a:rPr lang="en-US" smtClean="0"/>
              <a:pPr/>
              <a:t>9/26/2016 2:44 PM</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lgn="ctr"/>
            <a:fld id="{1AD93096-5B34-4342-9326-69289CEAE4C2}" type="slidenum">
              <a:rPr lang="en-US" smtClean="0"/>
              <a:pPr algn="ctr"/>
              <a:t>‹#›</a:t>
            </a:fld>
            <a:endParaRPr lang="en-US" sz="2800"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chemeClr val="tx2"/>
                </a:solidFill>
              </a:rPr>
              <a:pPr/>
              <a:t>9/26/2016 2:44 PM</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pPr algn="r"/>
            <a:endParaRPr lang="en-US" sz="1400"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www.nodc.noaa.gov/OC5/woa13fv2/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nodc.noaa.gov/OC5/woa13fv2/index.html"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s://www.nodc.noaa.gov/OC5/woa13fv2/index.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TxdiU3LJlZ8"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TxdiU3LJlZ8"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TxdiU3LJlZ8"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marinedebris.noaa.gov/" TargetMode="External"/><Relationship Id="rId2" Type="http://schemas.openxmlformats.org/officeDocument/2006/relationships/hyperlink" Target="https://www.nodc.noaa.gov/OC5/indprod.html" TargetMode="External"/><Relationship Id="rId1" Type="http://schemas.openxmlformats.org/officeDocument/2006/relationships/slideLayout" Target="../slideLayouts/slideLayout8.xml"/><Relationship Id="rId4" Type="http://schemas.openxmlformats.org/officeDocument/2006/relationships/hyperlink" Target="https://www.youtube.com/watch?v=rxjfRSQj2s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a:spLocks noGrp="1"/>
          </p:cNvSpPr>
          <p:nvPr>
            <p:ph type="ctrTitle"/>
          </p:nvPr>
        </p:nvSpPr>
        <p:spPr>
          <a:xfrm>
            <a:off x="304800" y="4495800"/>
            <a:ext cx="8458200" cy="1447800"/>
          </a:xfrm>
        </p:spPr>
        <p:txBody>
          <a:bodyPr>
            <a:normAutofit fontScale="90000"/>
          </a:bodyPr>
          <a:lstStyle/>
          <a:p>
            <a:pPr algn="r"/>
            <a:r>
              <a:rPr lang="en-US" dirty="0" smtClean="0">
                <a:solidFill>
                  <a:schemeClr val="accent1">
                    <a:lumMod val="75000"/>
                  </a:schemeClr>
                </a:solidFill>
              </a:rPr>
              <a:t>Climate variability and change</a:t>
            </a:r>
            <a:r>
              <a:rPr lang="en-US" dirty="0">
                <a:solidFill>
                  <a:schemeClr val="accent1">
                    <a:lumMod val="75000"/>
                  </a:schemeClr>
                </a:solidFill>
              </a:rPr>
              <a:t/>
            </a:r>
            <a:br>
              <a:rPr lang="en-US" dirty="0">
                <a:solidFill>
                  <a:schemeClr val="accent1">
                    <a:lumMod val="75000"/>
                  </a:schemeClr>
                </a:solidFill>
              </a:rPr>
            </a:br>
            <a:r>
              <a:rPr lang="en-US" sz="3200" dirty="0" smtClean="0">
                <a:solidFill>
                  <a:schemeClr val="accent1">
                    <a:lumMod val="75000"/>
                  </a:schemeClr>
                </a:solidFill>
              </a:rPr>
              <a:t>Introduction to the physical climate system</a:t>
            </a:r>
            <a:r>
              <a:rPr lang="en-US" dirty="0" smtClean="0">
                <a:solidFill>
                  <a:schemeClr val="accent1">
                    <a:lumMod val="75000"/>
                  </a:schemeClr>
                </a:solidFill>
              </a:rPr>
              <a:t/>
            </a:r>
            <a:br>
              <a:rPr lang="en-US" dirty="0" smtClean="0">
                <a:solidFill>
                  <a:schemeClr val="accent1">
                    <a:lumMod val="75000"/>
                  </a:schemeClr>
                </a:solidFill>
              </a:rPr>
            </a:br>
            <a:endParaRPr lang="en-US" dirty="0">
              <a:solidFill>
                <a:schemeClr val="accent1">
                  <a:lumMod val="75000"/>
                </a:schemeClr>
              </a:solidFill>
            </a:endParaRPr>
          </a:p>
        </p:txBody>
      </p:sp>
      <p:sp>
        <p:nvSpPr>
          <p:cNvPr id="3" name="Rectangle 2"/>
          <p:cNvSpPr>
            <a:spLocks noGrp="1"/>
          </p:cNvSpPr>
          <p:nvPr>
            <p:ph type="subTitle" idx="1"/>
          </p:nvPr>
        </p:nvSpPr>
        <p:spPr>
          <a:xfrm>
            <a:off x="2362200" y="6096000"/>
            <a:ext cx="6324600" cy="685800"/>
          </a:xfrm>
        </p:spPr>
        <p:txBody>
          <a:bodyPr>
            <a:normAutofit/>
          </a:bodyPr>
          <a:lstStyle/>
          <a:p>
            <a:pPr algn="r"/>
            <a:r>
              <a:rPr lang="en-US" dirty="0" smtClean="0"/>
              <a:t>Oliver Elison Timm ATM 306 Fall 2016</a:t>
            </a:r>
          </a:p>
        </p:txBody>
      </p:sp>
      <p:sp>
        <p:nvSpPr>
          <p:cNvPr id="5" name="TextBox 4"/>
          <p:cNvSpPr txBox="1"/>
          <p:nvPr/>
        </p:nvSpPr>
        <p:spPr>
          <a:xfrm>
            <a:off x="76200" y="6248400"/>
            <a:ext cx="2057400" cy="381000"/>
          </a:xfrm>
          <a:prstGeom prst="rect">
            <a:avLst/>
          </a:prstGeom>
          <a:noFill/>
        </p:spPr>
        <p:txBody>
          <a:bodyPr wrap="square" rtlCol="0">
            <a:spAutoFit/>
          </a:bodyPr>
          <a:lstStyle/>
          <a:p>
            <a:r>
              <a:rPr lang="en-US" dirty="0" smtClean="0">
                <a:solidFill>
                  <a:schemeClr val="bg1"/>
                </a:solidFill>
              </a:rPr>
              <a:t>Lecture 1</a:t>
            </a:r>
            <a:endParaRPr lang="en-US" dirty="0">
              <a:solidFill>
                <a:schemeClr val="bg1"/>
              </a:solidFill>
            </a:endParaRPr>
          </a:p>
        </p:txBody>
      </p:sp>
      <p:sp>
        <p:nvSpPr>
          <p:cNvPr id="4" name="Rectangle 3"/>
          <p:cNvSpPr/>
          <p:nvPr/>
        </p:nvSpPr>
        <p:spPr>
          <a:xfrm>
            <a:off x="304800" y="762000"/>
            <a:ext cx="8458200" cy="461665"/>
          </a:xfrm>
          <a:prstGeom prst="rect">
            <a:avLst/>
          </a:prstGeom>
        </p:spPr>
        <p:txBody>
          <a:bodyPr wrap="square">
            <a:spAutoFit/>
          </a:bodyPr>
          <a:lstStyle/>
          <a:p>
            <a:pPr algn="ctr" eaLnBrk="1" hangingPunct="1">
              <a:spcBef>
                <a:spcPct val="50000"/>
              </a:spcBef>
            </a:pPr>
            <a:r>
              <a:rPr lang="en-US" altLang="en-US" sz="2400" dirty="0" smtClean="0">
                <a:solidFill>
                  <a:schemeClr val="accent1">
                    <a:lumMod val="75000"/>
                  </a:schemeClr>
                </a:solidFill>
                <a:latin typeface="Arial" panose="020B0604020202020204" pitchFamily="34" charset="0"/>
                <a:cs typeface="Times New Roman" panose="02020603050405020304" pitchFamily="18" charset="0"/>
              </a:rPr>
              <a:t>Ocean Circulation</a:t>
            </a:r>
            <a:endParaRPr lang="en-US" altLang="en-US" sz="2400" dirty="0">
              <a:solidFill>
                <a:schemeClr val="accent1">
                  <a:lumMod val="75000"/>
                </a:schemeClr>
              </a:solidFill>
              <a:latin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Ocean sea surface temperatures (SST) climatological annual mean.</a:t>
            </a:r>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0886" y="1524000"/>
            <a:ext cx="8807405" cy="4419600"/>
          </a:xfrm>
          <a:prstGeom prst="rect">
            <a:avLst/>
          </a:prstGeom>
        </p:spPr>
      </p:pic>
      <p:sp>
        <p:nvSpPr>
          <p:cNvPr id="6" name="Rectangle 5"/>
          <p:cNvSpPr/>
          <p:nvPr/>
        </p:nvSpPr>
        <p:spPr>
          <a:xfrm>
            <a:off x="3733800" y="2514600"/>
            <a:ext cx="1600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95704" y="2555669"/>
            <a:ext cx="1143000" cy="451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78444" y="4343400"/>
            <a:ext cx="1143000" cy="451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90600" y="4267200"/>
            <a:ext cx="1143000" cy="451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0" y="5591145"/>
            <a:ext cx="5432385" cy="400110"/>
          </a:xfrm>
          <a:prstGeom prst="rect">
            <a:avLst/>
          </a:prstGeom>
          <a:noFill/>
        </p:spPr>
        <p:txBody>
          <a:bodyPr wrap="none" rtlCol="0">
            <a:spAutoFit/>
          </a:bodyPr>
          <a:lstStyle/>
          <a:p>
            <a:r>
              <a:rPr lang="en-US" sz="2000" dirty="0" smtClean="0">
                <a:solidFill>
                  <a:srgbClr val="FF0000"/>
                </a:solidFill>
              </a:rPr>
              <a:t>Regions of largest meridional temperature gradient</a:t>
            </a:r>
            <a:endParaRPr lang="en-US" sz="2000" dirty="0">
              <a:solidFill>
                <a:srgbClr val="FF0000"/>
              </a:solidFill>
            </a:endParaRPr>
          </a:p>
        </p:txBody>
      </p:sp>
      <p:sp>
        <p:nvSpPr>
          <p:cNvPr id="11" name="Rectangle 10"/>
          <p:cNvSpPr/>
          <p:nvPr/>
        </p:nvSpPr>
        <p:spPr>
          <a:xfrm>
            <a:off x="3733800" y="3429000"/>
            <a:ext cx="1143000" cy="533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Warm pool</a:t>
            </a:r>
            <a:endParaRPr lang="en-US" dirty="0"/>
          </a:p>
        </p:txBody>
      </p:sp>
      <p:sp>
        <p:nvSpPr>
          <p:cNvPr id="12" name="Rectangle 11"/>
          <p:cNvSpPr/>
          <p:nvPr/>
        </p:nvSpPr>
        <p:spPr>
          <a:xfrm>
            <a:off x="5181600" y="3581400"/>
            <a:ext cx="1483426" cy="304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Cold tongue</a:t>
            </a:r>
            <a:endParaRPr lang="en-US" dirty="0"/>
          </a:p>
        </p:txBody>
      </p:sp>
      <p:sp>
        <p:nvSpPr>
          <p:cNvPr id="13" name="Right Arrow 12"/>
          <p:cNvSpPr/>
          <p:nvPr/>
        </p:nvSpPr>
        <p:spPr>
          <a:xfrm rot="10800000">
            <a:off x="4467250" y="3766588"/>
            <a:ext cx="1552550" cy="5006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TextBox 13"/>
          <p:cNvSpPr txBox="1"/>
          <p:nvPr/>
        </p:nvSpPr>
        <p:spPr>
          <a:xfrm>
            <a:off x="4524213" y="3821668"/>
            <a:ext cx="1543371" cy="369332"/>
          </a:xfrm>
          <a:prstGeom prst="rect">
            <a:avLst/>
          </a:prstGeom>
          <a:noFill/>
        </p:spPr>
        <p:txBody>
          <a:bodyPr wrap="none" rtlCol="0">
            <a:spAutoFit/>
          </a:bodyPr>
          <a:lstStyle/>
          <a:p>
            <a:r>
              <a:rPr lang="en-US" dirty="0" smtClean="0">
                <a:solidFill>
                  <a:schemeClr val="bg1"/>
                </a:solidFill>
              </a:rPr>
              <a:t>Zonal gradient</a:t>
            </a:r>
            <a:endParaRPr lang="en-US" dirty="0">
              <a:solidFill>
                <a:schemeClr val="bg1"/>
              </a:solidFill>
            </a:endParaRPr>
          </a:p>
        </p:txBody>
      </p:sp>
    </p:spTree>
    <p:extLst>
      <p:ext uri="{BB962C8B-B14F-4D97-AF65-F5344CB8AC3E}">
        <p14:creationId xmlns:p14="http://schemas.microsoft.com/office/powerpoint/2010/main" val="331879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Ocean sea surface temperatures (SST) climatological annual mean.</a:t>
            </a:r>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0886" y="1524000"/>
            <a:ext cx="8807405" cy="4419600"/>
          </a:xfrm>
          <a:prstGeom prst="rect">
            <a:avLst/>
          </a:prstGeom>
        </p:spPr>
      </p:pic>
      <p:sp>
        <p:nvSpPr>
          <p:cNvPr id="6" name="Rectangle 5"/>
          <p:cNvSpPr/>
          <p:nvPr/>
        </p:nvSpPr>
        <p:spPr>
          <a:xfrm>
            <a:off x="3733800" y="2514600"/>
            <a:ext cx="1600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95704" y="2555669"/>
            <a:ext cx="1143000" cy="451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78444" y="4343400"/>
            <a:ext cx="1143000" cy="451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90600" y="4267200"/>
            <a:ext cx="1143000" cy="451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0" y="5591145"/>
            <a:ext cx="5432385" cy="400110"/>
          </a:xfrm>
          <a:prstGeom prst="rect">
            <a:avLst/>
          </a:prstGeom>
          <a:noFill/>
        </p:spPr>
        <p:txBody>
          <a:bodyPr wrap="none" rtlCol="0">
            <a:spAutoFit/>
          </a:bodyPr>
          <a:lstStyle/>
          <a:p>
            <a:r>
              <a:rPr lang="en-US" sz="2000" dirty="0" smtClean="0">
                <a:solidFill>
                  <a:srgbClr val="FF0000"/>
                </a:solidFill>
              </a:rPr>
              <a:t>Regions of largest meridional temperature gradient</a:t>
            </a:r>
            <a:endParaRPr lang="en-US" sz="2000" dirty="0">
              <a:solidFill>
                <a:srgbClr val="FF0000"/>
              </a:solidFill>
            </a:endParaRPr>
          </a:p>
        </p:txBody>
      </p:sp>
      <p:sp>
        <p:nvSpPr>
          <p:cNvPr id="11" name="Rectangle 10"/>
          <p:cNvSpPr/>
          <p:nvPr/>
        </p:nvSpPr>
        <p:spPr>
          <a:xfrm>
            <a:off x="3733800" y="3429000"/>
            <a:ext cx="1143000" cy="533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Warm pool</a:t>
            </a:r>
            <a:endParaRPr lang="en-US" dirty="0"/>
          </a:p>
        </p:txBody>
      </p:sp>
      <p:sp>
        <p:nvSpPr>
          <p:cNvPr id="12" name="Rectangle 11"/>
          <p:cNvSpPr/>
          <p:nvPr/>
        </p:nvSpPr>
        <p:spPr>
          <a:xfrm>
            <a:off x="5181600" y="3581400"/>
            <a:ext cx="1483426" cy="304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Cold tongue</a:t>
            </a:r>
            <a:endParaRPr lang="en-US" dirty="0"/>
          </a:p>
        </p:txBody>
      </p:sp>
      <p:sp>
        <p:nvSpPr>
          <p:cNvPr id="13" name="Right Arrow 12"/>
          <p:cNvSpPr/>
          <p:nvPr/>
        </p:nvSpPr>
        <p:spPr>
          <a:xfrm rot="10800000">
            <a:off x="4467250" y="3766588"/>
            <a:ext cx="1552550" cy="5006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TextBox 13"/>
          <p:cNvSpPr txBox="1"/>
          <p:nvPr/>
        </p:nvSpPr>
        <p:spPr>
          <a:xfrm>
            <a:off x="4524213" y="3821668"/>
            <a:ext cx="1543371" cy="369332"/>
          </a:xfrm>
          <a:prstGeom prst="rect">
            <a:avLst/>
          </a:prstGeom>
          <a:noFill/>
        </p:spPr>
        <p:txBody>
          <a:bodyPr wrap="none" rtlCol="0">
            <a:spAutoFit/>
          </a:bodyPr>
          <a:lstStyle/>
          <a:p>
            <a:r>
              <a:rPr lang="en-US" dirty="0" smtClean="0">
                <a:solidFill>
                  <a:schemeClr val="bg1"/>
                </a:solidFill>
              </a:rPr>
              <a:t>Zonal gradient</a:t>
            </a:r>
            <a:endParaRPr lang="en-US" dirty="0">
              <a:solidFill>
                <a:schemeClr val="bg1"/>
              </a:solidFill>
            </a:endParaRPr>
          </a:p>
        </p:txBody>
      </p:sp>
      <p:pic>
        <p:nvPicPr>
          <p:cNvPr id="1026" name="Picture 2" descr="http://www.ospo.noaa.gov/data/sst/contour/natlanti.cf.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94" y="1742661"/>
            <a:ext cx="4986981" cy="484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8561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Ocean sea surface temperatures (SST) climatological annual mean.</a:t>
            </a:r>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0886" y="1524000"/>
            <a:ext cx="8807405" cy="4419600"/>
          </a:xfrm>
          <a:prstGeom prst="rect">
            <a:avLst/>
          </a:prstGeom>
        </p:spPr>
      </p:pic>
      <p:sp>
        <p:nvSpPr>
          <p:cNvPr id="6" name="Rectangle 5"/>
          <p:cNvSpPr/>
          <p:nvPr/>
        </p:nvSpPr>
        <p:spPr>
          <a:xfrm>
            <a:off x="3733800" y="2514600"/>
            <a:ext cx="1600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90600" y="4267200"/>
            <a:ext cx="1143000" cy="451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33800" y="3429000"/>
            <a:ext cx="1143000" cy="533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Warm pool</a:t>
            </a:r>
            <a:endParaRPr lang="en-US" dirty="0"/>
          </a:p>
        </p:txBody>
      </p:sp>
      <p:sp>
        <p:nvSpPr>
          <p:cNvPr id="12" name="Rectangle 11"/>
          <p:cNvSpPr/>
          <p:nvPr/>
        </p:nvSpPr>
        <p:spPr>
          <a:xfrm>
            <a:off x="5181600" y="3581400"/>
            <a:ext cx="1483426" cy="304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Cold tongue</a:t>
            </a:r>
            <a:endParaRPr lang="en-US" dirty="0"/>
          </a:p>
        </p:txBody>
      </p:sp>
      <p:pic>
        <p:nvPicPr>
          <p:cNvPr id="2050" name="Picture 2" descr="http://www.ospo.noaa.gov/data/sst/contour/equatpac.REM.cf.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86" y="1712843"/>
            <a:ext cx="5324122" cy="354801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a:stCxn id="12" idx="0"/>
          </p:cNvCxnSpPr>
          <p:nvPr/>
        </p:nvCxnSpPr>
        <p:spPr>
          <a:xfrm flipH="1" flipV="1">
            <a:off x="3657600" y="2934529"/>
            <a:ext cx="2265713" cy="646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684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ld Ocean Atlas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7981"/>
            <a:ext cx="8382000" cy="5010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200" dirty="0" smtClean="0"/>
              <a:t>Ocean sea surface temperatures (SST) climatological annual mean: 1955-1964.</a:t>
            </a:r>
            <a:endParaRPr lang="en-US" sz="3200" dirty="0"/>
          </a:p>
        </p:txBody>
      </p:sp>
      <p:sp>
        <p:nvSpPr>
          <p:cNvPr id="3" name="TextBox 2"/>
          <p:cNvSpPr txBox="1"/>
          <p:nvPr/>
        </p:nvSpPr>
        <p:spPr>
          <a:xfrm>
            <a:off x="6553399" y="6220600"/>
            <a:ext cx="2613792" cy="369332"/>
          </a:xfrm>
          <a:prstGeom prst="rect">
            <a:avLst/>
          </a:prstGeom>
          <a:noFill/>
        </p:spPr>
        <p:txBody>
          <a:bodyPr wrap="none" rtlCol="0">
            <a:spAutoFit/>
          </a:bodyPr>
          <a:lstStyle/>
          <a:p>
            <a:r>
              <a:rPr lang="en-US" dirty="0" smtClean="0">
                <a:hlinkClick r:id="rId4"/>
              </a:rPr>
              <a:t>Link to World Ocean Atlas</a:t>
            </a:r>
            <a:endParaRPr lang="en-US" dirty="0"/>
          </a:p>
        </p:txBody>
      </p:sp>
    </p:spTree>
    <p:extLst>
      <p:ext uri="{BB962C8B-B14F-4D97-AF65-F5344CB8AC3E}">
        <p14:creationId xmlns:p14="http://schemas.microsoft.com/office/powerpoint/2010/main" val="3859211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Ocean sea surface temperatures (SST) climatological annual mean: 2005-2012.</a:t>
            </a:r>
            <a:endParaRPr lang="en-US" sz="3200" dirty="0"/>
          </a:p>
        </p:txBody>
      </p:sp>
      <p:pic>
        <p:nvPicPr>
          <p:cNvPr id="1028" name="Picture 4" descr="World Ocean Atlas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38200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446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Ocean sea surface temperatures (SST) climatological annual mean: 1955-1964.</a:t>
            </a:r>
            <a:endParaRPr lang="en-US" sz="3200" dirty="0"/>
          </a:p>
        </p:txBody>
      </p:sp>
      <p:sp>
        <p:nvSpPr>
          <p:cNvPr id="3" name="TextBox 2"/>
          <p:cNvSpPr txBox="1"/>
          <p:nvPr/>
        </p:nvSpPr>
        <p:spPr>
          <a:xfrm>
            <a:off x="6553399" y="6220600"/>
            <a:ext cx="2613792" cy="369332"/>
          </a:xfrm>
          <a:prstGeom prst="rect">
            <a:avLst/>
          </a:prstGeom>
          <a:noFill/>
        </p:spPr>
        <p:txBody>
          <a:bodyPr wrap="none" rtlCol="0">
            <a:spAutoFit/>
          </a:bodyPr>
          <a:lstStyle/>
          <a:p>
            <a:r>
              <a:rPr lang="en-US" dirty="0" smtClean="0">
                <a:hlinkClick r:id="rId3"/>
              </a:rPr>
              <a:t>Link to World Ocean Atlas</a:t>
            </a:r>
            <a:endParaRPr lang="en-US" dirty="0"/>
          </a:p>
        </p:txBody>
      </p:sp>
      <p:pic>
        <p:nvPicPr>
          <p:cNvPr id="5122" name="Picture 2" descr="World Ocean Atlas 2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1600199"/>
            <a:ext cx="8839200" cy="50724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62932" y="1905000"/>
            <a:ext cx="312386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smtClean="0"/>
              <a:t>Average observations per year </a:t>
            </a:r>
            <a:endParaRPr lang="en-US" dirty="0"/>
          </a:p>
        </p:txBody>
      </p:sp>
    </p:spTree>
    <p:extLst>
      <p:ext uri="{BB962C8B-B14F-4D97-AF65-F5344CB8AC3E}">
        <p14:creationId xmlns:p14="http://schemas.microsoft.com/office/powerpoint/2010/main" val="1022494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orld Ocean Atlas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839200" cy="50724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200" dirty="0" smtClean="0"/>
              <a:t>Ocean sea surface temperatures (SST) climatological annual mean: 2005-2012.</a:t>
            </a:r>
            <a:endParaRPr lang="en-US" sz="3200" dirty="0"/>
          </a:p>
        </p:txBody>
      </p:sp>
      <p:sp>
        <p:nvSpPr>
          <p:cNvPr id="3" name="TextBox 2"/>
          <p:cNvSpPr txBox="1"/>
          <p:nvPr/>
        </p:nvSpPr>
        <p:spPr>
          <a:xfrm>
            <a:off x="6553399" y="6220600"/>
            <a:ext cx="2613792" cy="369332"/>
          </a:xfrm>
          <a:prstGeom prst="rect">
            <a:avLst/>
          </a:prstGeom>
          <a:noFill/>
        </p:spPr>
        <p:txBody>
          <a:bodyPr wrap="none" rtlCol="0">
            <a:spAutoFit/>
          </a:bodyPr>
          <a:lstStyle/>
          <a:p>
            <a:r>
              <a:rPr lang="en-US" dirty="0" smtClean="0">
                <a:hlinkClick r:id="rId4"/>
              </a:rPr>
              <a:t>Link to World Ocean Atlas</a:t>
            </a:r>
            <a:endParaRPr lang="en-US" dirty="0"/>
          </a:p>
        </p:txBody>
      </p:sp>
      <p:sp>
        <p:nvSpPr>
          <p:cNvPr id="4" name="TextBox 3"/>
          <p:cNvSpPr txBox="1"/>
          <p:nvPr/>
        </p:nvSpPr>
        <p:spPr>
          <a:xfrm>
            <a:off x="5562932" y="1905000"/>
            <a:ext cx="312386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smtClean="0"/>
              <a:t>Average observations per year </a:t>
            </a:r>
            <a:endParaRPr lang="en-US" dirty="0"/>
          </a:p>
        </p:txBody>
      </p:sp>
    </p:spTree>
    <p:extLst>
      <p:ext uri="{BB962C8B-B14F-4D97-AF65-F5344CB8AC3E}">
        <p14:creationId xmlns:p14="http://schemas.microsoft.com/office/powerpoint/2010/main" val="614532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Ocean surface salinity (SSS) climatological annual mean: 2005-2012.</a:t>
            </a:r>
            <a:endParaRPr lang="en-US" sz="3200" dirty="0"/>
          </a:p>
        </p:txBody>
      </p:sp>
      <p:pic>
        <p:nvPicPr>
          <p:cNvPr id="3074" name="Picture 2" descr="World Ocean Atlas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38200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084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Ocean surface salinity (SSS) climatological annual mean: 2005-2012.</a:t>
            </a:r>
            <a:endParaRPr lang="en-US" sz="3200" dirty="0"/>
          </a:p>
        </p:txBody>
      </p:sp>
      <p:pic>
        <p:nvPicPr>
          <p:cNvPr id="4098" name="Picture 2" descr="World Ocean Atlas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00" y="1600200"/>
            <a:ext cx="8590200" cy="495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081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sea surface salinity </a:t>
            </a:r>
            <a:r>
              <a:rPr lang="en-US" dirty="0"/>
              <a:t>from World Ocean Atlas (2005)</a:t>
            </a:r>
          </a:p>
        </p:txBody>
      </p:sp>
      <p:sp>
        <p:nvSpPr>
          <p:cNvPr id="3" name="Content Placeholder 2"/>
          <p:cNvSpPr>
            <a:spLocks noGrp="1"/>
          </p:cNvSpPr>
          <p:nvPr>
            <p:ph sz="quarter" idx="1"/>
          </p:nvPr>
        </p:nvSpPr>
        <p:spPr/>
        <p:txBody>
          <a:bodyPr/>
          <a:lstStyle/>
          <a:p>
            <a:endParaRPr lang="en-US"/>
          </a:p>
        </p:txBody>
      </p:sp>
      <p:sp>
        <p:nvSpPr>
          <p:cNvPr id="4" name="Rectangle 3"/>
          <p:cNvSpPr/>
          <p:nvPr/>
        </p:nvSpPr>
        <p:spPr>
          <a:xfrm>
            <a:off x="457200" y="5934670"/>
            <a:ext cx="6096000" cy="646331"/>
          </a:xfrm>
          <a:prstGeom prst="rect">
            <a:avLst/>
          </a:prstGeom>
        </p:spPr>
        <p:txBody>
          <a:bodyPr wrap="square">
            <a:spAutoFit/>
          </a:bodyPr>
          <a:lstStyle/>
          <a:p>
            <a:r>
              <a:rPr lang="en-US" dirty="0" smtClean="0"/>
              <a:t>Source: http</a:t>
            </a:r>
            <a:r>
              <a:rPr lang="en-US" dirty="0"/>
              <a:t>://www.salinityremotesensing.ifremer.fr/sea-surface-salinity/salinity-distribution-at-the-ocean-surface</a:t>
            </a:r>
          </a:p>
        </p:txBody>
      </p:sp>
      <p:pic>
        <p:nvPicPr>
          <p:cNvPr id="1026" name="Picture 2" descr="http://www.salinityremotesensing.ifremer.fr/_/rsrc/1286917514134/sea-surface-salinity/salinity-distribution-at-the-ocean-surface/annual_clim.jpg?height=1641&amp;width=3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1633432"/>
            <a:ext cx="7902639" cy="430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160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dirty="0" smtClean="0"/>
              <a:t>Objectives</a:t>
            </a:r>
            <a:endParaRPr lang="en-US" dirty="0"/>
          </a:p>
        </p:txBody>
      </p:sp>
      <p:sp>
        <p:nvSpPr>
          <p:cNvPr id="3" name="Rectangle 2"/>
          <p:cNvSpPr>
            <a:spLocks noGrp="1"/>
          </p:cNvSpPr>
          <p:nvPr>
            <p:ph sz="quarter" idx="1"/>
          </p:nvPr>
        </p:nvSpPr>
        <p:spPr>
          <a:xfrm>
            <a:off x="609600" y="1600200"/>
            <a:ext cx="8153400" cy="4495800"/>
          </a:xfrm>
        </p:spPr>
        <p:txBody>
          <a:bodyPr>
            <a:normAutofit/>
          </a:bodyPr>
          <a:lstStyle/>
          <a:p>
            <a:pPr>
              <a:buFont typeface="Wingdings" pitchFamily="2" charset="2"/>
              <a:buChar char="Ø"/>
            </a:pPr>
            <a:r>
              <a:rPr lang="en-US" dirty="0" smtClean="0"/>
              <a:t>Provide an overview of the ocean circulation</a:t>
            </a:r>
          </a:p>
          <a:p>
            <a:pPr lvl="1">
              <a:buFont typeface="Wingdings" pitchFamily="2" charset="2"/>
              <a:buChar char="Ø"/>
            </a:pPr>
            <a:r>
              <a:rPr lang="en-US" dirty="0" smtClean="0"/>
              <a:t>Surface currents</a:t>
            </a:r>
          </a:p>
          <a:p>
            <a:pPr lvl="1">
              <a:buFont typeface="Wingdings" pitchFamily="2" charset="2"/>
              <a:buChar char="Ø"/>
            </a:pPr>
            <a:r>
              <a:rPr lang="en-US" dirty="0" smtClean="0"/>
              <a:t>Wind-driven circulation</a:t>
            </a:r>
          </a:p>
          <a:p>
            <a:pPr lvl="1">
              <a:buFont typeface="Wingdings" pitchFamily="2" charset="2"/>
              <a:buChar char="Ø"/>
            </a:pPr>
            <a:r>
              <a:rPr lang="en-US" dirty="0" smtClean="0"/>
              <a:t>Atlantic and Pacific circulation</a:t>
            </a:r>
          </a:p>
          <a:p>
            <a:pPr>
              <a:buFont typeface="Wingdings" pitchFamily="2" charset="2"/>
              <a:buChar char="Ø"/>
            </a:pPr>
            <a:r>
              <a:rPr lang="en-US" dirty="0" smtClean="0"/>
              <a:t>Pressure forces and circulation</a:t>
            </a:r>
          </a:p>
          <a:p>
            <a:pPr>
              <a:buFont typeface="Wingdings" pitchFamily="2" charset="2"/>
              <a:buChar char="Ø"/>
            </a:pPr>
            <a:r>
              <a:rPr lang="en-US" dirty="0" smtClean="0"/>
              <a:t>Ekman Transport and Ekman Pumping</a:t>
            </a:r>
          </a:p>
          <a:p>
            <a:pPr>
              <a:buFont typeface="Wingdings" pitchFamily="2" charset="2"/>
              <a:buChar char="Ø"/>
            </a:pPr>
            <a:r>
              <a:rPr lang="en-US" dirty="0" smtClean="0"/>
              <a:t>Western intensification of surface currents</a:t>
            </a:r>
          </a:p>
          <a:p>
            <a:pPr marL="365760" lvl="1" indent="0">
              <a:buNone/>
            </a:pPr>
            <a:endParaRPr lang="en-US" dirty="0" smtClean="0"/>
          </a:p>
          <a:p>
            <a:pPr marL="365760" lvl="1" indent="0">
              <a:buNone/>
            </a:pPr>
            <a:r>
              <a:rPr lang="en-US" dirty="0" smtClean="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Global sea surface salinity and evaporation – precipitation   </a:t>
            </a:r>
            <a:endParaRPr lang="en-US" dirty="0"/>
          </a:p>
        </p:txBody>
      </p:sp>
      <p:sp>
        <p:nvSpPr>
          <p:cNvPr id="3" name="Content Placeholder 2"/>
          <p:cNvSpPr>
            <a:spLocks noGrp="1"/>
          </p:cNvSpPr>
          <p:nvPr>
            <p:ph sz="quarter" idx="1"/>
          </p:nvPr>
        </p:nvSpPr>
        <p:spPr/>
        <p:txBody>
          <a:bodyPr/>
          <a:lstStyle/>
          <a:p>
            <a:endParaRPr lang="en-US"/>
          </a:p>
        </p:txBody>
      </p:sp>
      <p:sp>
        <p:nvSpPr>
          <p:cNvPr id="4" name="Rectangle 3"/>
          <p:cNvSpPr/>
          <p:nvPr/>
        </p:nvSpPr>
        <p:spPr>
          <a:xfrm>
            <a:off x="457200" y="5934670"/>
            <a:ext cx="6096000" cy="646331"/>
          </a:xfrm>
          <a:prstGeom prst="rect">
            <a:avLst/>
          </a:prstGeom>
        </p:spPr>
        <p:txBody>
          <a:bodyPr wrap="square">
            <a:spAutoFit/>
          </a:bodyPr>
          <a:lstStyle/>
          <a:p>
            <a:r>
              <a:rPr lang="en-US" dirty="0" smtClean="0"/>
              <a:t>Source: http</a:t>
            </a:r>
            <a:r>
              <a:rPr lang="en-US" dirty="0"/>
              <a:t>://www.salinityremotesensing.ifremer.fr/sea-surface-salinity/salinity-distribution-at-the-ocean-surface</a:t>
            </a:r>
          </a:p>
        </p:txBody>
      </p:sp>
      <p:pic>
        <p:nvPicPr>
          <p:cNvPr id="6" name="Picture 5"/>
          <p:cNvPicPr>
            <a:picLocks noChangeAspect="1"/>
          </p:cNvPicPr>
          <p:nvPr/>
        </p:nvPicPr>
        <p:blipFill>
          <a:blip r:embed="rId3"/>
          <a:stretch>
            <a:fillRect/>
          </a:stretch>
        </p:blipFill>
        <p:spPr>
          <a:xfrm rot="10800000">
            <a:off x="457200" y="1714434"/>
            <a:ext cx="7924112" cy="5143566"/>
          </a:xfrm>
          <a:prstGeom prst="rect">
            <a:avLst/>
          </a:prstGeom>
        </p:spPr>
      </p:pic>
    </p:spTree>
    <p:extLst>
      <p:ext uri="{BB962C8B-B14F-4D97-AF65-F5344CB8AC3E}">
        <p14:creationId xmlns:p14="http://schemas.microsoft.com/office/powerpoint/2010/main" val="2860803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t>
            </a:r>
            <a:r>
              <a:rPr lang="en-US" dirty="0" smtClean="0"/>
              <a:t>urface currents of the world oceans </a:t>
            </a:r>
            <a:endParaRPr lang="en-US" dirty="0"/>
          </a:p>
        </p:txBody>
      </p:sp>
      <p:sp>
        <p:nvSpPr>
          <p:cNvPr id="3" name="Content Placeholder 2"/>
          <p:cNvSpPr>
            <a:spLocks noGrp="1"/>
          </p:cNvSpPr>
          <p:nvPr>
            <p:ph sz="quarter" idx="1"/>
          </p:nvPr>
        </p:nvSpPr>
        <p:spPr/>
        <p:txBody>
          <a:bodyPr/>
          <a:lstStyle/>
          <a:p>
            <a:r>
              <a:rPr lang="en-US" dirty="0" smtClean="0"/>
              <a:t>Idealized view on the average surface currents (after Sverdrup 1942).</a:t>
            </a:r>
            <a:endParaRPr lang="en-US" dirty="0"/>
          </a:p>
        </p:txBody>
      </p:sp>
      <p:pic>
        <p:nvPicPr>
          <p:cNvPr id="4" name="Picture 3"/>
          <p:cNvPicPr>
            <a:picLocks noChangeAspect="1"/>
          </p:cNvPicPr>
          <p:nvPr/>
        </p:nvPicPr>
        <p:blipFill>
          <a:blip r:embed="rId3"/>
          <a:stretch>
            <a:fillRect/>
          </a:stretch>
        </p:blipFill>
        <p:spPr>
          <a:xfrm rot="21600000">
            <a:off x="611579" y="2743200"/>
            <a:ext cx="7219208" cy="3826779"/>
          </a:xfrm>
          <a:prstGeom prst="rect">
            <a:avLst/>
          </a:prstGeom>
        </p:spPr>
      </p:pic>
    </p:spTree>
    <p:extLst>
      <p:ext uri="{BB962C8B-B14F-4D97-AF65-F5344CB8AC3E}">
        <p14:creationId xmlns:p14="http://schemas.microsoft.com/office/powerpoint/2010/main" val="3848288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t>
            </a:r>
            <a:r>
              <a:rPr lang="en-US" dirty="0" smtClean="0"/>
              <a:t>urface currents of the world oceans </a:t>
            </a:r>
            <a:endParaRPr lang="en-US" dirty="0"/>
          </a:p>
        </p:txBody>
      </p:sp>
      <p:sp>
        <p:nvSpPr>
          <p:cNvPr id="5" name="Content Placeholder 4"/>
          <p:cNvSpPr>
            <a:spLocks noGrp="1"/>
          </p:cNvSpPr>
          <p:nvPr>
            <p:ph sz="quarter" idx="1"/>
          </p:nvPr>
        </p:nvSpPr>
        <p:spPr/>
        <p:txBody>
          <a:bodyPr/>
          <a:lstStyle/>
          <a:p>
            <a:endParaRPr lang="en-US"/>
          </a:p>
        </p:txBody>
      </p:sp>
      <p:pic>
        <p:nvPicPr>
          <p:cNvPr id="6" name="Picture 5"/>
          <p:cNvPicPr>
            <a:picLocks noChangeAspect="1"/>
          </p:cNvPicPr>
          <p:nvPr/>
        </p:nvPicPr>
        <p:blipFill>
          <a:blip r:embed="rId3"/>
          <a:stretch>
            <a:fillRect/>
          </a:stretch>
        </p:blipFill>
        <p:spPr>
          <a:xfrm>
            <a:off x="533400" y="1603406"/>
            <a:ext cx="7994374" cy="5254594"/>
          </a:xfrm>
          <a:prstGeom prst="rect">
            <a:avLst/>
          </a:prstGeom>
        </p:spPr>
      </p:pic>
    </p:spTree>
    <p:extLst>
      <p:ext uri="{BB962C8B-B14F-4D97-AF65-F5344CB8AC3E}">
        <p14:creationId xmlns:p14="http://schemas.microsoft.com/office/powerpoint/2010/main" val="1846493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t>
            </a:r>
            <a:r>
              <a:rPr lang="en-US" dirty="0" smtClean="0"/>
              <a:t>urface currents of the world oceans </a:t>
            </a:r>
            <a:endParaRPr lang="en-US" dirty="0"/>
          </a:p>
        </p:txBody>
      </p:sp>
      <p:sp>
        <p:nvSpPr>
          <p:cNvPr id="3" name="Content Placeholder 2"/>
          <p:cNvSpPr>
            <a:spLocks noGrp="1"/>
          </p:cNvSpPr>
          <p:nvPr>
            <p:ph sz="quarter" idx="1"/>
          </p:nvPr>
        </p:nvSpPr>
        <p:spPr>
          <a:xfrm>
            <a:off x="2362200" y="1524000"/>
            <a:ext cx="6400800" cy="4419600"/>
          </a:xfrm>
        </p:spPr>
        <p:txBody>
          <a:bodyPr>
            <a:normAutofit fontScale="85000" lnSpcReduction="10000"/>
          </a:bodyPr>
          <a:lstStyle/>
          <a:p>
            <a:r>
              <a:rPr lang="en-US" dirty="0" smtClean="0"/>
              <a:t>Tropical Pacific and Atlantic share similar features* </a:t>
            </a:r>
            <a:r>
              <a:rPr lang="en-US" dirty="0"/>
              <a:t>:</a:t>
            </a:r>
            <a:endParaRPr lang="en-US" dirty="0" smtClean="0"/>
          </a:p>
          <a:p>
            <a:pPr lvl="1"/>
            <a:r>
              <a:rPr lang="en-US" dirty="0" smtClean="0"/>
              <a:t>A 3-current system: </a:t>
            </a:r>
            <a:endParaRPr lang="en-US" dirty="0"/>
          </a:p>
          <a:p>
            <a:pPr lvl="2"/>
            <a:r>
              <a:rPr lang="en-US" dirty="0" smtClean="0"/>
              <a:t>northern </a:t>
            </a:r>
            <a:r>
              <a:rPr lang="en-US" dirty="0"/>
              <a:t>e</a:t>
            </a:r>
            <a:r>
              <a:rPr lang="en-US" dirty="0" smtClean="0"/>
              <a:t>quatorial current (NEC) going east to west</a:t>
            </a:r>
          </a:p>
          <a:p>
            <a:pPr lvl="2"/>
            <a:r>
              <a:rPr lang="en-US" dirty="0"/>
              <a:t>e</a:t>
            </a:r>
            <a:r>
              <a:rPr lang="en-US" dirty="0" smtClean="0"/>
              <a:t>quatorial counter current going  (ECC) west to east</a:t>
            </a:r>
          </a:p>
          <a:p>
            <a:pPr lvl="2"/>
            <a:r>
              <a:rPr lang="en-US" dirty="0" smtClean="0"/>
              <a:t>Southern equatorial current (SEC) going east to west</a:t>
            </a:r>
          </a:p>
          <a:p>
            <a:pPr lvl="1"/>
            <a:r>
              <a:rPr lang="en-US" dirty="0" smtClean="0"/>
              <a:t>in the extratropical regions a gyre circulation:</a:t>
            </a:r>
          </a:p>
          <a:p>
            <a:pPr lvl="2"/>
            <a:r>
              <a:rPr lang="en-US" dirty="0" smtClean="0"/>
              <a:t>western boundary currents flowing poleward</a:t>
            </a:r>
          </a:p>
          <a:p>
            <a:pPr lvl="2"/>
            <a:r>
              <a:rPr lang="en-US" dirty="0" smtClean="0"/>
              <a:t>currents transporting cold waters equatorward in the eastern ocean basin</a:t>
            </a:r>
          </a:p>
          <a:p>
            <a:pPr lvl="2"/>
            <a:r>
              <a:rPr lang="en-US" dirty="0" smtClean="0"/>
              <a:t>West to east flowing currents in the mid-latitudes</a:t>
            </a:r>
          </a:p>
          <a:p>
            <a:pPr lvl="1"/>
            <a:endParaRPr lang="en-US" dirty="0" smtClean="0"/>
          </a:p>
        </p:txBody>
      </p:sp>
    </p:spTree>
    <p:extLst>
      <p:ext uri="{BB962C8B-B14F-4D97-AF65-F5344CB8AC3E}">
        <p14:creationId xmlns:p14="http://schemas.microsoft.com/office/powerpoint/2010/main" val="3812989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of wind on surface waters	</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Winds create waves but also net currents</a:t>
            </a:r>
          </a:p>
          <a:p>
            <a:r>
              <a:rPr lang="en-US" b="1" dirty="0" smtClean="0"/>
              <a:t>Wind stress </a:t>
            </a:r>
            <a:r>
              <a:rPr lang="en-US" dirty="0" smtClean="0"/>
              <a:t>at the interface between atmosphere and ocean accelerates the water masses</a:t>
            </a:r>
          </a:p>
          <a:p>
            <a:r>
              <a:rPr lang="en-US" dirty="0" err="1" smtClean="0"/>
              <a:t>Fridtjof</a:t>
            </a:r>
            <a:r>
              <a:rPr lang="en-US" dirty="0" smtClean="0"/>
              <a:t> Nansen observed while his ship was frozen in the sea ice near </a:t>
            </a:r>
            <a:r>
              <a:rPr lang="en-US" dirty="0" err="1" smtClean="0"/>
              <a:t>Fram</a:t>
            </a:r>
            <a:r>
              <a:rPr lang="en-US" dirty="0" smtClean="0"/>
              <a:t> Strait that the ice drifted at an angle of 20-40 </a:t>
            </a:r>
            <a:r>
              <a:rPr lang="en-US" dirty="0" err="1" smtClean="0"/>
              <a:t>deg</a:t>
            </a:r>
            <a:r>
              <a:rPr lang="en-US" dirty="0" smtClean="0"/>
              <a:t> to the right of the wind direction</a:t>
            </a:r>
          </a:p>
          <a:p>
            <a:r>
              <a:rPr lang="en-US" dirty="0" smtClean="0"/>
              <a:t>Ekman worked on the theoretical model that explains this observation (in the year 1902). </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40844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Ekman Spiral and Ekman Transport</a:t>
            </a:r>
            <a:endParaRPr lang="en-US" dirty="0"/>
          </a:p>
        </p:txBody>
      </p:sp>
      <p:sp>
        <p:nvSpPr>
          <p:cNvPr id="3" name="Content Placeholder 2"/>
          <p:cNvSpPr>
            <a:spLocks noGrp="1"/>
          </p:cNvSpPr>
          <p:nvPr>
            <p:ph sz="quarter" idx="1"/>
          </p:nvPr>
        </p:nvSpPr>
        <p:spPr>
          <a:xfrm>
            <a:off x="5996858" y="1752600"/>
            <a:ext cx="2766142" cy="4419600"/>
          </a:xfrm>
        </p:spPr>
        <p:txBody>
          <a:bodyPr>
            <a:normAutofit fontScale="55000" lnSpcReduction="20000"/>
          </a:bodyPr>
          <a:lstStyle/>
          <a:p>
            <a:r>
              <a:rPr lang="en-US" dirty="0" smtClean="0"/>
              <a:t>Winds causes a stress at ocean surface </a:t>
            </a:r>
          </a:p>
          <a:p>
            <a:r>
              <a:rPr lang="en-US" dirty="0"/>
              <a:t>I</a:t>
            </a:r>
            <a:r>
              <a:rPr lang="en-US" dirty="0" smtClean="0"/>
              <a:t>nterior stresses in the </a:t>
            </a:r>
            <a:r>
              <a:rPr lang="en-US" dirty="0"/>
              <a:t>ocean </a:t>
            </a:r>
            <a:r>
              <a:rPr lang="en-US" dirty="0" smtClean="0"/>
              <a:t>and Coriolis </a:t>
            </a:r>
            <a:r>
              <a:rPr lang="en-US" dirty="0"/>
              <a:t>force </a:t>
            </a:r>
            <a:r>
              <a:rPr lang="en-US" dirty="0" smtClean="0"/>
              <a:t>lead to a depth-dependent weakening of the flow and  further anticlockwise rotation.</a:t>
            </a:r>
          </a:p>
          <a:p>
            <a:r>
              <a:rPr lang="en-US" dirty="0" smtClean="0"/>
              <a:t>The uppermost waters move at 45 degree to the wind </a:t>
            </a:r>
          </a:p>
          <a:p>
            <a:r>
              <a:rPr lang="en-US" dirty="0" smtClean="0"/>
              <a:t>Integrated over the affected ocean layer*:</a:t>
            </a:r>
          </a:p>
          <a:p>
            <a:r>
              <a:rPr lang="en-US" dirty="0" smtClean="0"/>
              <a:t>A net transport at right angles to the surface wind!</a:t>
            </a:r>
          </a:p>
          <a:p>
            <a:pPr marL="0" indent="0">
              <a:buNone/>
            </a:pPr>
            <a:r>
              <a:rPr lang="en-US" dirty="0" smtClean="0"/>
              <a:t>(*Ekman layer thickness about 100m)</a:t>
            </a:r>
          </a:p>
          <a:p>
            <a:pPr marL="0" indent="0">
              <a:buNone/>
            </a:pPr>
            <a:endParaRPr lang="en-US" dirty="0"/>
          </a:p>
        </p:txBody>
      </p:sp>
      <p:pic>
        <p:nvPicPr>
          <p:cNvPr id="4" name="Picture 3"/>
          <p:cNvPicPr>
            <a:picLocks noChangeAspect="1"/>
          </p:cNvPicPr>
          <p:nvPr/>
        </p:nvPicPr>
        <p:blipFill>
          <a:blip r:embed="rId3"/>
          <a:stretch>
            <a:fillRect/>
          </a:stretch>
        </p:blipFill>
        <p:spPr>
          <a:xfrm>
            <a:off x="227610" y="1600200"/>
            <a:ext cx="5768258" cy="3810000"/>
          </a:xfrm>
          <a:prstGeom prst="rect">
            <a:avLst/>
          </a:prstGeom>
        </p:spPr>
      </p:pic>
      <p:sp>
        <p:nvSpPr>
          <p:cNvPr id="5" name="TextBox 4"/>
          <p:cNvSpPr txBox="1"/>
          <p:nvPr/>
        </p:nvSpPr>
        <p:spPr>
          <a:xfrm>
            <a:off x="571995" y="5606534"/>
            <a:ext cx="4284763" cy="646331"/>
          </a:xfrm>
          <a:prstGeom prst="rect">
            <a:avLst/>
          </a:prstGeom>
          <a:noFill/>
        </p:spPr>
        <p:txBody>
          <a:bodyPr wrap="none" rtlCol="0">
            <a:spAutoFit/>
          </a:bodyPr>
          <a:lstStyle/>
          <a:p>
            <a:r>
              <a:rPr lang="en-US" dirty="0" smtClean="0"/>
              <a:t>Northern </a:t>
            </a:r>
            <a:r>
              <a:rPr lang="en-US" dirty="0"/>
              <a:t>h</a:t>
            </a:r>
            <a:r>
              <a:rPr lang="en-US" dirty="0" smtClean="0"/>
              <a:t>emisphere: anti-clockwise rotation</a:t>
            </a:r>
          </a:p>
          <a:p>
            <a:r>
              <a:rPr lang="en-US" dirty="0" smtClean="0"/>
              <a:t>Southern hemisphere: clockwise rotation </a:t>
            </a:r>
            <a:endParaRPr lang="en-US" dirty="0"/>
          </a:p>
        </p:txBody>
      </p:sp>
    </p:spTree>
    <p:extLst>
      <p:ext uri="{BB962C8B-B14F-4D97-AF65-F5344CB8AC3E}">
        <p14:creationId xmlns:p14="http://schemas.microsoft.com/office/powerpoint/2010/main" val="3903392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Coastal upwelling and </a:t>
            </a:r>
            <a:r>
              <a:rPr lang="en-US" dirty="0" err="1" smtClean="0"/>
              <a:t>downwelling</a:t>
            </a:r>
            <a:endParaRPr lang="en-US" dirty="0"/>
          </a:p>
        </p:txBody>
      </p:sp>
      <p:sp>
        <p:nvSpPr>
          <p:cNvPr id="5" name="TextBox 4"/>
          <p:cNvSpPr txBox="1"/>
          <p:nvPr/>
        </p:nvSpPr>
        <p:spPr>
          <a:xfrm>
            <a:off x="49052" y="6124675"/>
            <a:ext cx="9139746" cy="646331"/>
          </a:xfrm>
          <a:prstGeom prst="rect">
            <a:avLst/>
          </a:prstGeom>
          <a:noFill/>
        </p:spPr>
        <p:txBody>
          <a:bodyPr wrap="none" rtlCol="0">
            <a:spAutoFit/>
          </a:bodyPr>
          <a:lstStyle/>
          <a:p>
            <a:r>
              <a:rPr lang="en-US" dirty="0" smtClean="0">
                <a:solidFill>
                  <a:srgbClr val="FF0000"/>
                </a:solidFill>
              </a:rPr>
              <a:t>Example situation for the Southern Hemisphere: </a:t>
            </a:r>
            <a:br>
              <a:rPr lang="en-US" dirty="0" smtClean="0">
                <a:solidFill>
                  <a:srgbClr val="FF0000"/>
                </a:solidFill>
              </a:rPr>
            </a:br>
            <a:r>
              <a:rPr lang="en-US" dirty="0">
                <a:solidFill>
                  <a:srgbClr val="FF0000"/>
                </a:solidFill>
              </a:rPr>
              <a:t>T</a:t>
            </a:r>
            <a:r>
              <a:rPr lang="en-US" dirty="0" smtClean="0">
                <a:solidFill>
                  <a:srgbClr val="FF0000"/>
                </a:solidFill>
              </a:rPr>
              <a:t>he Coriolis force is now leading to transports a 90deg angle to the left relative to wind direction</a:t>
            </a:r>
            <a:endParaRPr lang="en-US" dirty="0">
              <a:solidFill>
                <a:srgbClr val="FF0000"/>
              </a:solidFill>
            </a:endParaRPr>
          </a:p>
        </p:txBody>
      </p:sp>
      <p:sp>
        <p:nvSpPr>
          <p:cNvPr id="6" name="Content Placeholder 5"/>
          <p:cNvSpPr>
            <a:spLocks noGrp="1"/>
          </p:cNvSpPr>
          <p:nvPr>
            <p:ph sz="quarter" idx="1"/>
          </p:nvPr>
        </p:nvSpPr>
        <p:spPr/>
        <p:txBody>
          <a:bodyPr/>
          <a:lstStyle/>
          <a:p>
            <a:endParaRPr lang="en-US" dirty="0"/>
          </a:p>
        </p:txBody>
      </p:sp>
      <p:pic>
        <p:nvPicPr>
          <p:cNvPr id="7" name="Picture 6"/>
          <p:cNvPicPr>
            <a:picLocks noChangeAspect="1"/>
          </p:cNvPicPr>
          <p:nvPr/>
        </p:nvPicPr>
        <p:blipFill>
          <a:blip r:embed="rId3"/>
          <a:stretch>
            <a:fillRect/>
          </a:stretch>
        </p:blipFill>
        <p:spPr>
          <a:xfrm>
            <a:off x="34636" y="1699115"/>
            <a:ext cx="9057676" cy="4440037"/>
          </a:xfrm>
          <a:prstGeom prst="rect">
            <a:avLst/>
          </a:prstGeom>
        </p:spPr>
      </p:pic>
    </p:spTree>
    <p:extLst>
      <p:ext uri="{BB962C8B-B14F-4D97-AF65-F5344CB8AC3E}">
        <p14:creationId xmlns:p14="http://schemas.microsoft.com/office/powerpoint/2010/main" val="138577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Equatorial upwelling</a:t>
            </a:r>
            <a:endParaRPr lang="en-US" dirty="0"/>
          </a:p>
        </p:txBody>
      </p:sp>
      <p:sp>
        <p:nvSpPr>
          <p:cNvPr id="6" name="Content Placeholder 5"/>
          <p:cNvSpPr>
            <a:spLocks noGrp="1"/>
          </p:cNvSpPr>
          <p:nvPr>
            <p:ph sz="quarter" idx="1"/>
          </p:nvPr>
        </p:nvSpPr>
        <p:spPr/>
        <p:txBody>
          <a:bodyPr/>
          <a:lstStyle/>
          <a:p>
            <a:endParaRPr lang="en-US" dirty="0"/>
          </a:p>
        </p:txBody>
      </p:sp>
      <p:pic>
        <p:nvPicPr>
          <p:cNvPr id="3" name="Picture 2"/>
          <p:cNvPicPr>
            <a:picLocks noChangeAspect="1"/>
          </p:cNvPicPr>
          <p:nvPr/>
        </p:nvPicPr>
        <p:blipFill>
          <a:blip r:embed="rId3"/>
          <a:stretch>
            <a:fillRect/>
          </a:stretch>
        </p:blipFill>
        <p:spPr>
          <a:xfrm>
            <a:off x="55979" y="1616526"/>
            <a:ext cx="6448740" cy="4557653"/>
          </a:xfrm>
          <a:prstGeom prst="rect">
            <a:avLst/>
          </a:prstGeom>
        </p:spPr>
      </p:pic>
      <p:sp>
        <p:nvSpPr>
          <p:cNvPr id="4" name="TextBox 3"/>
          <p:cNvSpPr txBox="1"/>
          <p:nvPr/>
        </p:nvSpPr>
        <p:spPr>
          <a:xfrm>
            <a:off x="457200" y="4343400"/>
            <a:ext cx="1218603" cy="646331"/>
          </a:xfrm>
          <a:prstGeom prst="rect">
            <a:avLst/>
          </a:prstGeom>
          <a:noFill/>
        </p:spPr>
        <p:txBody>
          <a:bodyPr wrap="none" rtlCol="0">
            <a:spAutoFit/>
          </a:bodyPr>
          <a:lstStyle/>
          <a:p>
            <a:r>
              <a:rPr lang="en-US" dirty="0" smtClean="0"/>
              <a:t>Northern </a:t>
            </a:r>
          </a:p>
          <a:p>
            <a:r>
              <a:rPr lang="en-US" dirty="0" smtClean="0"/>
              <a:t>hemisphere</a:t>
            </a:r>
            <a:endParaRPr lang="en-US" dirty="0"/>
          </a:p>
        </p:txBody>
      </p:sp>
      <p:sp>
        <p:nvSpPr>
          <p:cNvPr id="8" name="TextBox 7"/>
          <p:cNvSpPr txBox="1"/>
          <p:nvPr/>
        </p:nvSpPr>
        <p:spPr>
          <a:xfrm>
            <a:off x="3733800" y="4362203"/>
            <a:ext cx="1218603" cy="646331"/>
          </a:xfrm>
          <a:prstGeom prst="rect">
            <a:avLst/>
          </a:prstGeom>
          <a:noFill/>
        </p:spPr>
        <p:txBody>
          <a:bodyPr wrap="none" rtlCol="0">
            <a:spAutoFit/>
          </a:bodyPr>
          <a:lstStyle/>
          <a:p>
            <a:r>
              <a:rPr lang="en-US" dirty="0" smtClean="0"/>
              <a:t>Southern</a:t>
            </a:r>
          </a:p>
          <a:p>
            <a:r>
              <a:rPr lang="en-US" dirty="0" smtClean="0"/>
              <a:t>hemisphere</a:t>
            </a:r>
            <a:endParaRPr lang="en-US" dirty="0"/>
          </a:p>
        </p:txBody>
      </p:sp>
      <p:cxnSp>
        <p:nvCxnSpPr>
          <p:cNvPr id="10" name="Straight Arrow Connector 9"/>
          <p:cNvCxnSpPr/>
          <p:nvPr/>
        </p:nvCxnSpPr>
        <p:spPr>
          <a:xfrm flipH="1">
            <a:off x="7239000" y="2362200"/>
            <a:ext cx="11430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162800" y="2362200"/>
            <a:ext cx="1219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69723" y="1998702"/>
            <a:ext cx="338554" cy="369332"/>
          </a:xfrm>
          <a:prstGeom prst="rect">
            <a:avLst/>
          </a:prstGeom>
          <a:noFill/>
        </p:spPr>
        <p:txBody>
          <a:bodyPr wrap="none" rtlCol="0">
            <a:spAutoFit/>
          </a:bodyPr>
          <a:lstStyle/>
          <a:p>
            <a:r>
              <a:rPr lang="en-US" dirty="0" smtClean="0"/>
              <a:t>N</a:t>
            </a:r>
            <a:endParaRPr lang="en-US" dirty="0"/>
          </a:p>
        </p:txBody>
      </p:sp>
      <p:sp>
        <p:nvSpPr>
          <p:cNvPr id="14" name="TextBox 13"/>
          <p:cNvSpPr txBox="1"/>
          <p:nvPr/>
        </p:nvSpPr>
        <p:spPr>
          <a:xfrm>
            <a:off x="6981648" y="3292515"/>
            <a:ext cx="415498" cy="369332"/>
          </a:xfrm>
          <a:prstGeom prst="rect">
            <a:avLst/>
          </a:prstGeom>
          <a:noFill/>
        </p:spPr>
        <p:txBody>
          <a:bodyPr wrap="none" rtlCol="0">
            <a:spAutoFit/>
          </a:bodyPr>
          <a:lstStyle/>
          <a:p>
            <a:r>
              <a:rPr lang="en-US" dirty="0"/>
              <a:t>W</a:t>
            </a:r>
          </a:p>
        </p:txBody>
      </p:sp>
    </p:spTree>
    <p:extLst>
      <p:ext uri="{BB962C8B-B14F-4D97-AF65-F5344CB8AC3E}">
        <p14:creationId xmlns:p14="http://schemas.microsoft.com/office/powerpoint/2010/main" val="1088060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Geostrophic flow in ocean</a:t>
            </a:r>
            <a:endParaRPr lang="en-US" dirty="0"/>
          </a:p>
        </p:txBody>
      </p:sp>
      <p:sp>
        <p:nvSpPr>
          <p:cNvPr id="6" name="Content Placeholder 5"/>
          <p:cNvSpPr>
            <a:spLocks noGrp="1"/>
          </p:cNvSpPr>
          <p:nvPr>
            <p:ph sz="quarter" idx="1"/>
          </p:nvPr>
        </p:nvSpPr>
        <p:spPr>
          <a:xfrm>
            <a:off x="4876800" y="1752600"/>
            <a:ext cx="3886200" cy="4419600"/>
          </a:xfrm>
        </p:spPr>
        <p:txBody>
          <a:bodyPr>
            <a:normAutofit/>
          </a:bodyPr>
          <a:lstStyle/>
          <a:p>
            <a:r>
              <a:rPr lang="en-US" sz="2400" dirty="0" smtClean="0"/>
              <a:t>Perspective view on a </a:t>
            </a:r>
            <a:r>
              <a:rPr lang="en-US" sz="2400" b="1" dirty="0" smtClean="0"/>
              <a:t>subtropical gyre </a:t>
            </a:r>
            <a:r>
              <a:rPr lang="en-US" sz="2400" dirty="0" smtClean="0"/>
              <a:t>circulation in the northern hemisphere</a:t>
            </a:r>
          </a:p>
          <a:p>
            <a:r>
              <a:rPr lang="en-US" sz="2400" dirty="0" smtClean="0"/>
              <a:t>The wind stress drives </a:t>
            </a:r>
            <a:r>
              <a:rPr lang="en-US" sz="2400" dirty="0" err="1" smtClean="0"/>
              <a:t>anticyclonic</a:t>
            </a:r>
            <a:r>
              <a:rPr lang="en-US" sz="2400" dirty="0" smtClean="0"/>
              <a:t> circulation</a:t>
            </a:r>
          </a:p>
          <a:p>
            <a:r>
              <a:rPr lang="en-US" sz="2400" dirty="0" smtClean="0"/>
              <a:t>Coriolis force and rotation of the flow (‘vorticity’) force an intensification of the flow in the western section.</a:t>
            </a:r>
            <a:endParaRPr lang="en-US" sz="2400" dirty="0"/>
          </a:p>
        </p:txBody>
      </p:sp>
      <p:pic>
        <p:nvPicPr>
          <p:cNvPr id="3" name="Picture 2"/>
          <p:cNvPicPr>
            <a:picLocks noChangeAspect="1"/>
          </p:cNvPicPr>
          <p:nvPr/>
        </p:nvPicPr>
        <p:blipFill>
          <a:blip r:embed="rId3"/>
          <a:stretch>
            <a:fillRect/>
          </a:stretch>
        </p:blipFill>
        <p:spPr>
          <a:xfrm>
            <a:off x="0" y="1553000"/>
            <a:ext cx="4648200" cy="5095656"/>
          </a:xfrm>
          <a:prstGeom prst="rect">
            <a:avLst/>
          </a:prstGeom>
        </p:spPr>
      </p:pic>
      <p:cxnSp>
        <p:nvCxnSpPr>
          <p:cNvPr id="5" name="Straight Arrow Connector 4"/>
          <p:cNvCxnSpPr/>
          <p:nvPr/>
        </p:nvCxnSpPr>
        <p:spPr>
          <a:xfrm flipH="1">
            <a:off x="3505200" y="1981200"/>
            <a:ext cx="152400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flipH="1">
            <a:off x="3657600" y="6172200"/>
            <a:ext cx="152400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5264281" y="5972691"/>
            <a:ext cx="1555619" cy="369332"/>
          </a:xfrm>
          <a:prstGeom prst="rect">
            <a:avLst/>
          </a:prstGeom>
          <a:noFill/>
        </p:spPr>
        <p:txBody>
          <a:bodyPr wrap="none" rtlCol="0">
            <a:spAutoFit/>
          </a:bodyPr>
          <a:lstStyle/>
          <a:p>
            <a:r>
              <a:rPr lang="en-US" dirty="0" smtClean="0"/>
              <a:t>View from top </a:t>
            </a:r>
            <a:endParaRPr lang="en-US" dirty="0"/>
          </a:p>
        </p:txBody>
      </p:sp>
    </p:spTree>
    <p:extLst>
      <p:ext uri="{BB962C8B-B14F-4D97-AF65-F5344CB8AC3E}">
        <p14:creationId xmlns:p14="http://schemas.microsoft.com/office/powerpoint/2010/main" val="33760672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Global surface currents </a:t>
            </a:r>
            <a:endParaRPr lang="en-US" dirty="0"/>
          </a:p>
        </p:txBody>
      </p:sp>
      <p:pic>
        <p:nvPicPr>
          <p:cNvPr id="7" name="Picture 6"/>
          <p:cNvPicPr>
            <a:picLocks noChangeAspect="1"/>
          </p:cNvPicPr>
          <p:nvPr/>
        </p:nvPicPr>
        <p:blipFill>
          <a:blip r:embed="rId3"/>
          <a:stretch>
            <a:fillRect/>
          </a:stretch>
        </p:blipFill>
        <p:spPr>
          <a:xfrm rot="5400000">
            <a:off x="1230918" y="497220"/>
            <a:ext cx="5324815" cy="7329451"/>
          </a:xfrm>
          <a:prstGeom prst="rect">
            <a:avLst/>
          </a:prstGeom>
        </p:spPr>
      </p:pic>
      <p:cxnSp>
        <p:nvCxnSpPr>
          <p:cNvPr id="10" name="Straight Arrow Connector 9"/>
          <p:cNvCxnSpPr/>
          <p:nvPr/>
        </p:nvCxnSpPr>
        <p:spPr>
          <a:xfrm>
            <a:off x="1371600" y="1908453"/>
            <a:ext cx="838200" cy="144434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914400" y="1539121"/>
            <a:ext cx="3062633" cy="369332"/>
          </a:xfrm>
          <a:prstGeom prst="rect">
            <a:avLst/>
          </a:prstGeom>
          <a:noFill/>
        </p:spPr>
        <p:txBody>
          <a:bodyPr wrap="none" rtlCol="0">
            <a:spAutoFit/>
          </a:bodyPr>
          <a:lstStyle/>
          <a:p>
            <a:r>
              <a:rPr lang="en-US" dirty="0" smtClean="0"/>
              <a:t>North Pacific Subtropical Gyre </a:t>
            </a:r>
            <a:endParaRPr lang="en-US" dirty="0"/>
          </a:p>
        </p:txBody>
      </p:sp>
    </p:spTree>
    <p:extLst>
      <p:ext uri="{BB962C8B-B14F-4D97-AF65-F5344CB8AC3E}">
        <p14:creationId xmlns:p14="http://schemas.microsoft.com/office/powerpoint/2010/main" val="4252923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dirty="0" smtClean="0"/>
              <a:t>Temperature </a:t>
            </a:r>
            <a:r>
              <a:rPr lang="en-US" dirty="0"/>
              <a:t>&amp; </a:t>
            </a:r>
            <a:r>
              <a:rPr lang="en-US" dirty="0" smtClean="0"/>
              <a:t>Salinity </a:t>
            </a:r>
            <a:br>
              <a:rPr lang="en-US" dirty="0" smtClean="0"/>
            </a:br>
            <a:r>
              <a:rPr lang="en-US" dirty="0" smtClean="0"/>
              <a:t>of Ocean Water </a:t>
            </a:r>
            <a:r>
              <a:rPr lang="en-US" dirty="0"/>
              <a:t>M</a:t>
            </a:r>
            <a:r>
              <a:rPr lang="en-US" dirty="0" smtClean="0"/>
              <a:t>asses</a:t>
            </a:r>
            <a:endParaRPr lang="en-US" dirty="0"/>
          </a:p>
        </p:txBody>
      </p:sp>
      <p:sp>
        <p:nvSpPr>
          <p:cNvPr id="8" name="TextBox 7"/>
          <p:cNvSpPr txBox="1"/>
          <p:nvPr/>
        </p:nvSpPr>
        <p:spPr>
          <a:xfrm>
            <a:off x="2743200" y="1981200"/>
            <a:ext cx="56388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Just as in the atmosphere the temperature is important to characterize a water mass</a:t>
            </a:r>
          </a:p>
          <a:p>
            <a:pPr marL="342900" indent="-342900">
              <a:buFont typeface="Arial" panose="020B0604020202020204" pitchFamily="34" charset="0"/>
              <a:buChar char="•"/>
            </a:pPr>
            <a:r>
              <a:rPr lang="en-US" sz="2400" dirty="0" smtClean="0"/>
              <a:t>Salinity is equally important </a:t>
            </a:r>
          </a:p>
          <a:p>
            <a:pPr marL="342900" indent="-342900">
              <a:buFont typeface="Arial" panose="020B0604020202020204" pitchFamily="34" charset="0"/>
              <a:buChar char="•"/>
            </a:pPr>
            <a:r>
              <a:rPr lang="en-US" sz="2400" dirty="0" smtClean="0"/>
              <a:t>Temperature and Salinity determine the density of ocean water, together with the pressure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Subtropical gyres: The ocean’s garbage patches</a:t>
            </a:r>
            <a:endParaRPr lang="en-US"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52400" y="152400"/>
            <a:ext cx="8839200" cy="6687795"/>
          </a:xfrm>
        </p:spPr>
      </p:pic>
    </p:spTree>
    <p:extLst>
      <p:ext uri="{BB962C8B-B14F-4D97-AF65-F5344CB8AC3E}">
        <p14:creationId xmlns:p14="http://schemas.microsoft.com/office/powerpoint/2010/main" val="2473726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stratification</a:t>
            </a:r>
            <a:endParaRPr lang="en-US" dirty="0"/>
          </a:p>
        </p:txBody>
      </p:sp>
      <p:sp>
        <p:nvSpPr>
          <p:cNvPr id="3" name="Content Placeholder 2"/>
          <p:cNvSpPr>
            <a:spLocks noGrp="1"/>
          </p:cNvSpPr>
          <p:nvPr>
            <p:ph sz="quarter" idx="1"/>
          </p:nvPr>
        </p:nvSpPr>
        <p:spPr/>
        <p:txBody>
          <a:bodyPr/>
          <a:lstStyle/>
          <a:p>
            <a:r>
              <a:rPr lang="en-US" dirty="0" smtClean="0"/>
              <a:t>The global ocean has a characteristic density structure</a:t>
            </a:r>
          </a:p>
          <a:p>
            <a:r>
              <a:rPr lang="en-US" dirty="0" smtClean="0"/>
              <a:t>A permanent </a:t>
            </a:r>
            <a:r>
              <a:rPr lang="en-US" dirty="0" err="1" smtClean="0"/>
              <a:t>pycnocline</a:t>
            </a:r>
            <a:r>
              <a:rPr lang="en-US" dirty="0" smtClean="0"/>
              <a:t> exists in the ocean</a:t>
            </a:r>
          </a:p>
          <a:p>
            <a:r>
              <a:rPr lang="en-US" dirty="0" smtClean="0">
                <a:hlinkClick r:id="rId3"/>
              </a:rPr>
              <a:t>Link to </a:t>
            </a:r>
            <a:r>
              <a:rPr lang="en-US" dirty="0" err="1" smtClean="0">
                <a:hlinkClick r:id="rId3"/>
              </a:rPr>
              <a:t>youtube</a:t>
            </a:r>
            <a:r>
              <a:rPr lang="en-US" dirty="0" smtClean="0">
                <a:hlinkClick r:id="rId3"/>
              </a:rPr>
              <a:t> video</a:t>
            </a:r>
            <a:endParaRPr lang="en-US" dirty="0"/>
          </a:p>
        </p:txBody>
      </p:sp>
      <p:sp>
        <p:nvSpPr>
          <p:cNvPr id="4" name="Action Button: Forward or Next 3">
            <a:hlinkClick r:id="rId3" highlightClick="1"/>
          </p:cNvPr>
          <p:cNvSpPr/>
          <p:nvPr/>
        </p:nvSpPr>
        <p:spPr>
          <a:xfrm>
            <a:off x="4572000" y="4800600"/>
            <a:ext cx="533400" cy="5334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7629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Ocean </a:t>
            </a:r>
            <a:r>
              <a:rPr lang="en-US" dirty="0"/>
              <a:t>c</a:t>
            </a:r>
            <a:r>
              <a:rPr lang="en-US" dirty="0" smtClean="0"/>
              <a:t>ross section </a:t>
            </a:r>
            <a:br>
              <a:rPr lang="en-US" dirty="0" smtClean="0"/>
            </a:br>
            <a:r>
              <a:rPr lang="en-US" dirty="0" smtClean="0"/>
              <a:t>temperature in depth –latitude</a:t>
            </a:r>
            <a:endParaRPr lang="en-US" dirty="0"/>
          </a:p>
        </p:txBody>
      </p:sp>
      <p:sp>
        <p:nvSpPr>
          <p:cNvPr id="4" name="Action Button: Forward or Next 3">
            <a:hlinkClick r:id="rId3" highlightClick="1"/>
          </p:cNvPr>
          <p:cNvSpPr/>
          <p:nvPr/>
        </p:nvSpPr>
        <p:spPr>
          <a:xfrm>
            <a:off x="4572000" y="4800600"/>
            <a:ext cx="533400" cy="5334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76200" y="1582940"/>
            <a:ext cx="9115168" cy="3784707"/>
          </a:xfrm>
          <a:prstGeom prst="rect">
            <a:avLst/>
          </a:prstGeom>
        </p:spPr>
      </p:pic>
      <p:sp>
        <p:nvSpPr>
          <p:cNvPr id="6" name="TextBox 5"/>
          <p:cNvSpPr txBox="1"/>
          <p:nvPr/>
        </p:nvSpPr>
        <p:spPr>
          <a:xfrm>
            <a:off x="609600" y="5562600"/>
            <a:ext cx="7597914" cy="1200329"/>
          </a:xfrm>
          <a:prstGeom prst="rect">
            <a:avLst/>
          </a:prstGeom>
          <a:noFill/>
        </p:spPr>
        <p:txBody>
          <a:bodyPr wrap="none" rtlCol="0">
            <a:spAutoFit/>
          </a:bodyPr>
          <a:lstStyle/>
          <a:p>
            <a:r>
              <a:rPr lang="en-US" dirty="0" smtClean="0"/>
              <a:t>Research ships equipped to measure vertical profiles of temp, salinity. Numerous </a:t>
            </a:r>
          </a:p>
          <a:p>
            <a:r>
              <a:rPr lang="en-US" dirty="0" smtClean="0"/>
              <a:t>legs (ship tracks) have been sampled and compiled into a global data base.</a:t>
            </a:r>
          </a:p>
          <a:p>
            <a:endParaRPr lang="en-US" dirty="0"/>
          </a:p>
          <a:p>
            <a:r>
              <a:rPr lang="en-US" dirty="0" smtClean="0"/>
              <a:t>Digital archive World </a:t>
            </a:r>
            <a:r>
              <a:rPr lang="en-US" dirty="0"/>
              <a:t>O</a:t>
            </a:r>
            <a:r>
              <a:rPr lang="en-US" dirty="0" smtClean="0"/>
              <a:t>cean Circulation Experiment</a:t>
            </a:r>
            <a:r>
              <a:rPr lang="en-US" dirty="0"/>
              <a:t>: http://www.ewoce.org </a:t>
            </a:r>
          </a:p>
        </p:txBody>
      </p:sp>
    </p:spTree>
    <p:extLst>
      <p:ext uri="{BB962C8B-B14F-4D97-AF65-F5344CB8AC3E}">
        <p14:creationId xmlns:p14="http://schemas.microsoft.com/office/powerpoint/2010/main" val="4219703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Ocean </a:t>
            </a:r>
            <a:r>
              <a:rPr lang="en-US" dirty="0"/>
              <a:t>c</a:t>
            </a:r>
            <a:r>
              <a:rPr lang="en-US" dirty="0" smtClean="0"/>
              <a:t>ross section </a:t>
            </a:r>
            <a:br>
              <a:rPr lang="en-US" dirty="0" smtClean="0"/>
            </a:br>
            <a:r>
              <a:rPr lang="en-US" dirty="0" smtClean="0"/>
              <a:t>temperature  in depth –latitude</a:t>
            </a:r>
            <a:endParaRPr lang="en-US" dirty="0"/>
          </a:p>
        </p:txBody>
      </p:sp>
      <p:sp>
        <p:nvSpPr>
          <p:cNvPr id="4" name="Action Button: Forward or Next 3">
            <a:hlinkClick r:id="rId2" highlightClick="1"/>
          </p:cNvPr>
          <p:cNvSpPr/>
          <p:nvPr/>
        </p:nvSpPr>
        <p:spPr>
          <a:xfrm>
            <a:off x="4572000" y="4800600"/>
            <a:ext cx="533400" cy="5334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0" y="1546932"/>
            <a:ext cx="7478147" cy="5319306"/>
          </a:xfrm>
          <a:prstGeom prst="rect">
            <a:avLst/>
          </a:prstGeom>
        </p:spPr>
      </p:pic>
    </p:spTree>
    <p:extLst>
      <p:ext uri="{BB962C8B-B14F-4D97-AF65-F5344CB8AC3E}">
        <p14:creationId xmlns:p14="http://schemas.microsoft.com/office/powerpoint/2010/main" val="375712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Ocean </a:t>
            </a:r>
            <a:r>
              <a:rPr lang="en-US" dirty="0"/>
              <a:t>c</a:t>
            </a:r>
            <a:r>
              <a:rPr lang="en-US" dirty="0" smtClean="0"/>
              <a:t>ross section </a:t>
            </a:r>
            <a:br>
              <a:rPr lang="en-US" dirty="0" smtClean="0"/>
            </a:br>
            <a:r>
              <a:rPr lang="en-US" dirty="0" smtClean="0"/>
              <a:t>salinity  in depth –latitude</a:t>
            </a:r>
            <a:endParaRPr lang="en-US" dirty="0"/>
          </a:p>
        </p:txBody>
      </p:sp>
      <p:pic>
        <p:nvPicPr>
          <p:cNvPr id="9" name="Picture 8"/>
          <p:cNvPicPr>
            <a:picLocks noChangeAspect="1"/>
          </p:cNvPicPr>
          <p:nvPr/>
        </p:nvPicPr>
        <p:blipFill>
          <a:blip r:embed="rId2"/>
          <a:stretch>
            <a:fillRect/>
          </a:stretch>
        </p:blipFill>
        <p:spPr>
          <a:xfrm>
            <a:off x="0" y="1524000"/>
            <a:ext cx="7559291" cy="5257800"/>
          </a:xfrm>
          <a:prstGeom prst="rect">
            <a:avLst/>
          </a:prstGeom>
        </p:spPr>
      </p:pic>
    </p:spTree>
    <p:extLst>
      <p:ext uri="{BB962C8B-B14F-4D97-AF65-F5344CB8AC3E}">
        <p14:creationId xmlns:p14="http://schemas.microsoft.com/office/powerpoint/2010/main" val="1478730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Ocean </a:t>
            </a:r>
            <a:r>
              <a:rPr lang="en-US" dirty="0"/>
              <a:t>c</a:t>
            </a:r>
            <a:r>
              <a:rPr lang="en-US" dirty="0" smtClean="0"/>
              <a:t>ross section </a:t>
            </a:r>
            <a:br>
              <a:rPr lang="en-US" dirty="0" smtClean="0"/>
            </a:br>
            <a:r>
              <a:rPr lang="en-US" dirty="0" smtClean="0"/>
              <a:t>density in depth –latitude</a:t>
            </a:r>
            <a:endParaRPr lang="en-US" dirty="0"/>
          </a:p>
        </p:txBody>
      </p:sp>
      <p:pic>
        <p:nvPicPr>
          <p:cNvPr id="3" name="Picture 2"/>
          <p:cNvPicPr>
            <a:picLocks noChangeAspect="1"/>
          </p:cNvPicPr>
          <p:nvPr/>
        </p:nvPicPr>
        <p:blipFill>
          <a:blip r:embed="rId3"/>
          <a:stretch>
            <a:fillRect/>
          </a:stretch>
        </p:blipFill>
        <p:spPr>
          <a:xfrm>
            <a:off x="152400" y="1600200"/>
            <a:ext cx="7696200" cy="5180135"/>
          </a:xfrm>
          <a:prstGeom prst="rect">
            <a:avLst/>
          </a:prstGeom>
        </p:spPr>
      </p:pic>
    </p:spTree>
    <p:extLst>
      <p:ext uri="{BB962C8B-B14F-4D97-AF65-F5344CB8AC3E}">
        <p14:creationId xmlns:p14="http://schemas.microsoft.com/office/powerpoint/2010/main" val="1878880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Vertical ‘spheres’ of the ocean</a:t>
            </a:r>
            <a:endParaRPr lang="en-US" dirty="0"/>
          </a:p>
        </p:txBody>
      </p:sp>
      <p:pic>
        <p:nvPicPr>
          <p:cNvPr id="3074" name="Picture 2" descr="depiction of mixed layer above pycnocline above deep layer betwen greenland and antarctica, description foll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828800"/>
            <a:ext cx="4654472" cy="3004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1340" y="1567097"/>
            <a:ext cx="4116421" cy="4757503"/>
          </a:xfrm>
          <a:prstGeom prst="rect">
            <a:avLst/>
          </a:prstGeom>
        </p:spPr>
      </p:pic>
    </p:spTree>
    <p:extLst>
      <p:ext uri="{BB962C8B-B14F-4D97-AF65-F5344CB8AC3E}">
        <p14:creationId xmlns:p14="http://schemas.microsoft.com/office/powerpoint/2010/main" val="1231859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sea surface temperature from World Ocean Atlas (2005)</a:t>
            </a:r>
            <a:endParaRPr lang="en-US" dirty="0"/>
          </a:p>
        </p:txBody>
      </p:sp>
      <p:sp>
        <p:nvSpPr>
          <p:cNvPr id="4" name="Rectangle 3"/>
          <p:cNvSpPr/>
          <p:nvPr/>
        </p:nvSpPr>
        <p:spPr>
          <a:xfrm>
            <a:off x="457200" y="5934670"/>
            <a:ext cx="6096000" cy="646331"/>
          </a:xfrm>
          <a:prstGeom prst="rect">
            <a:avLst/>
          </a:prstGeom>
        </p:spPr>
        <p:txBody>
          <a:bodyPr wrap="square">
            <a:spAutoFit/>
          </a:bodyPr>
          <a:lstStyle/>
          <a:p>
            <a:r>
              <a:rPr lang="en-US" dirty="0" smtClean="0"/>
              <a:t>Image source : http</a:t>
            </a:r>
            <a:r>
              <a:rPr lang="en-US" dirty="0"/>
              <a:t>://www.salinityremotesensing.ifremer.fr/sea-surface-salinity/salinity-distribution-at-the-ocean-surface</a:t>
            </a:r>
          </a:p>
        </p:txBody>
      </p:sp>
      <p:pic>
        <p:nvPicPr>
          <p:cNvPr id="1028" name="Picture 4" descr="http://www.salinityremotesensing.ifremer.fr/_/rsrc/1286918778898/sea-surface-salinity/salinity-distribution-at-the-ocean-surface/annual_clim_sst.png?height=1595&amp;width=2200"/>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369" y="1600200"/>
            <a:ext cx="7989652"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69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intensification</a:t>
            </a:r>
            <a:endParaRPr lang="en-US" dirty="0"/>
          </a:p>
        </p:txBody>
      </p:sp>
      <p:pic>
        <p:nvPicPr>
          <p:cNvPr id="5" name="Content Placeholder 4"/>
          <p:cNvPicPr>
            <a:picLocks noGrp="1" noChangeAspect="1"/>
          </p:cNvPicPr>
          <p:nvPr>
            <p:ph sz="quarter" idx="1"/>
          </p:nvPr>
        </p:nvPicPr>
        <p:blipFill>
          <a:blip r:embed="rId2"/>
          <a:stretch>
            <a:fillRect/>
          </a:stretch>
        </p:blipFill>
        <p:spPr>
          <a:xfrm>
            <a:off x="4648200" y="1676400"/>
            <a:ext cx="4267200" cy="2984574"/>
          </a:xfrm>
          <a:prstGeom prst="rect">
            <a:avLst/>
          </a:prstGeom>
        </p:spPr>
      </p:pic>
      <p:pic>
        <p:nvPicPr>
          <p:cNvPr id="4" name="Picture 3"/>
          <p:cNvPicPr>
            <a:picLocks noChangeAspect="1"/>
          </p:cNvPicPr>
          <p:nvPr/>
        </p:nvPicPr>
        <p:blipFill>
          <a:blip r:embed="rId3"/>
          <a:stretch>
            <a:fillRect/>
          </a:stretch>
        </p:blipFill>
        <p:spPr>
          <a:xfrm>
            <a:off x="228600" y="1564574"/>
            <a:ext cx="3967243" cy="4795652"/>
          </a:xfrm>
          <a:prstGeom prst="rect">
            <a:avLst/>
          </a:prstGeom>
        </p:spPr>
      </p:pic>
    </p:spTree>
    <p:extLst>
      <p:ext uri="{BB962C8B-B14F-4D97-AF65-F5344CB8AC3E}">
        <p14:creationId xmlns:p14="http://schemas.microsoft.com/office/powerpoint/2010/main" val="1155399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Further references / internet </a:t>
            </a:r>
            <a:r>
              <a:rPr lang="en-US" dirty="0" smtClean="0"/>
              <a:t>resources</a:t>
            </a:r>
            <a:endParaRPr lang="en-US" dirty="0"/>
          </a:p>
        </p:txBody>
      </p:sp>
      <p:sp>
        <p:nvSpPr>
          <p:cNvPr id="3" name="Content Placeholder 2"/>
          <p:cNvSpPr>
            <a:spLocks noGrp="1"/>
          </p:cNvSpPr>
          <p:nvPr>
            <p:ph sz="quarter" idx="1"/>
          </p:nvPr>
        </p:nvSpPr>
        <p:spPr/>
        <p:txBody>
          <a:bodyPr/>
          <a:lstStyle/>
          <a:p>
            <a:r>
              <a:rPr lang="en-US" dirty="0" smtClean="0"/>
              <a:t>World Ocean Atlas data products</a:t>
            </a:r>
          </a:p>
          <a:p>
            <a:pPr lvl="1"/>
            <a:r>
              <a:rPr lang="en-US" dirty="0">
                <a:hlinkClick r:id="rId2"/>
              </a:rPr>
              <a:t>https://</a:t>
            </a:r>
            <a:r>
              <a:rPr lang="en-US" dirty="0" smtClean="0">
                <a:hlinkClick r:id="rId2"/>
              </a:rPr>
              <a:t>www.nodc.noaa.gov/OC5/indprod.html</a:t>
            </a:r>
            <a:endParaRPr lang="en-US" dirty="0" smtClean="0"/>
          </a:p>
          <a:p>
            <a:pPr lvl="1"/>
            <a:r>
              <a:rPr lang="en-US" dirty="0" smtClean="0"/>
              <a:t> </a:t>
            </a:r>
            <a:r>
              <a:rPr lang="en-US" dirty="0" smtClean="0">
                <a:hlinkClick r:id="rId3"/>
              </a:rPr>
              <a:t>NOAA Marine Debris Program </a:t>
            </a:r>
            <a:endParaRPr lang="en-US" dirty="0" smtClean="0"/>
          </a:p>
          <a:p>
            <a:pPr lvl="1"/>
            <a:r>
              <a:rPr lang="en-US" dirty="0" err="1" smtClean="0">
                <a:hlinkClick r:id="rId4"/>
              </a:rPr>
              <a:t>Youtube</a:t>
            </a:r>
            <a:r>
              <a:rPr lang="en-US" dirty="0" smtClean="0">
                <a:hlinkClick r:id="rId4"/>
              </a:rPr>
              <a:t> video (5min): </a:t>
            </a:r>
            <a:br>
              <a:rPr lang="en-US" dirty="0" smtClean="0">
                <a:hlinkClick r:id="rId4"/>
              </a:rPr>
            </a:br>
            <a:r>
              <a:rPr lang="en-US" dirty="0" smtClean="0">
                <a:hlinkClick r:id="rId4"/>
              </a:rPr>
              <a:t>The North Pacific Garbage Patch</a:t>
            </a:r>
            <a:endParaRPr lang="en-US" dirty="0" smtClean="0"/>
          </a:p>
          <a:p>
            <a:pPr marL="365760" lvl="1" indent="0">
              <a:buNone/>
            </a:pPr>
            <a:endParaRPr lang="en-US" dirty="0" smtClean="0"/>
          </a:p>
          <a:p>
            <a:pPr lvl="2"/>
            <a:endParaRPr lang="en-US" dirty="0" smtClean="0"/>
          </a:p>
        </p:txBody>
      </p:sp>
    </p:spTree>
    <p:extLst>
      <p:ext uri="{BB962C8B-B14F-4D97-AF65-F5344CB8AC3E}">
        <p14:creationId xmlns:p14="http://schemas.microsoft.com/office/powerpoint/2010/main" val="3731608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dirty="0" smtClean="0"/>
              <a:t>Temperature in the </a:t>
            </a:r>
            <a:r>
              <a:rPr lang="en-US" dirty="0"/>
              <a:t>o</a:t>
            </a:r>
            <a:r>
              <a:rPr lang="en-US" dirty="0" smtClean="0"/>
              <a:t>ceans</a:t>
            </a:r>
            <a:endParaRPr lang="en-US" dirty="0"/>
          </a:p>
        </p:txBody>
      </p:sp>
      <p:pic>
        <p:nvPicPr>
          <p:cNvPr id="3" name="Picture 2"/>
          <p:cNvPicPr>
            <a:picLocks noChangeAspect="1"/>
          </p:cNvPicPr>
          <p:nvPr/>
        </p:nvPicPr>
        <p:blipFill>
          <a:blip r:embed="rId3"/>
          <a:stretch>
            <a:fillRect/>
          </a:stretch>
        </p:blipFill>
        <p:spPr>
          <a:xfrm>
            <a:off x="381000" y="1567097"/>
            <a:ext cx="4429125" cy="5118907"/>
          </a:xfrm>
          <a:prstGeom prst="rect">
            <a:avLst/>
          </a:prstGeom>
        </p:spPr>
      </p:pic>
      <p:cxnSp>
        <p:nvCxnSpPr>
          <p:cNvPr id="11" name="Straight Connector 10"/>
          <p:cNvCxnSpPr/>
          <p:nvPr/>
        </p:nvCxnSpPr>
        <p:spPr>
          <a:xfrm>
            <a:off x="1066800" y="2514600"/>
            <a:ext cx="3581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36629" y="2052935"/>
            <a:ext cx="3900427" cy="461665"/>
          </a:xfrm>
          <a:prstGeom prst="rect">
            <a:avLst/>
          </a:prstGeom>
          <a:noFill/>
        </p:spPr>
        <p:txBody>
          <a:bodyPr wrap="none" rtlCol="0">
            <a:spAutoFit/>
          </a:bodyPr>
          <a:lstStyle/>
          <a:p>
            <a:r>
              <a:rPr lang="en-US" sz="2400" b="1" dirty="0" smtClean="0"/>
              <a:t>Mixed layer (~50-200 meter)</a:t>
            </a:r>
            <a:endParaRPr lang="en-US" sz="2400" b="1" dirty="0"/>
          </a:p>
        </p:txBody>
      </p:sp>
      <p:sp>
        <p:nvSpPr>
          <p:cNvPr id="5" name="TextBox 4"/>
          <p:cNvSpPr txBox="1"/>
          <p:nvPr/>
        </p:nvSpPr>
        <p:spPr>
          <a:xfrm>
            <a:off x="1524000" y="5791200"/>
            <a:ext cx="3212803" cy="707886"/>
          </a:xfrm>
          <a:prstGeom prst="rect">
            <a:avLst/>
          </a:prstGeom>
          <a:noFill/>
        </p:spPr>
        <p:txBody>
          <a:bodyPr wrap="none" rtlCol="0">
            <a:spAutoFit/>
          </a:bodyPr>
          <a:lstStyle/>
          <a:p>
            <a:r>
              <a:rPr lang="en-US" sz="2000" dirty="0" smtClean="0"/>
              <a:t>Typical vertical temperature </a:t>
            </a:r>
            <a:br>
              <a:rPr lang="en-US" sz="2000" dirty="0" smtClean="0"/>
            </a:br>
            <a:r>
              <a:rPr lang="en-US" sz="2000" dirty="0" smtClean="0"/>
              <a:t>profile </a:t>
            </a:r>
            <a:endParaRPr lang="en-US" sz="2000" dirty="0"/>
          </a:p>
        </p:txBody>
      </p:sp>
      <p:cxnSp>
        <p:nvCxnSpPr>
          <p:cNvPr id="14" name="Straight Connector 13"/>
          <p:cNvCxnSpPr/>
          <p:nvPr/>
        </p:nvCxnSpPr>
        <p:spPr>
          <a:xfrm>
            <a:off x="1155403" y="3200400"/>
            <a:ext cx="35814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36629" y="2514600"/>
            <a:ext cx="4041043" cy="830997"/>
          </a:xfrm>
          <a:prstGeom prst="rect">
            <a:avLst/>
          </a:prstGeom>
          <a:noFill/>
        </p:spPr>
        <p:txBody>
          <a:bodyPr wrap="none" rtlCol="0">
            <a:spAutoFit/>
          </a:bodyPr>
          <a:lstStyle/>
          <a:p>
            <a:r>
              <a:rPr lang="en-US" sz="2400" b="1" dirty="0" smtClean="0"/>
              <a:t>Thermocline: layer with rapid </a:t>
            </a:r>
            <a:br>
              <a:rPr lang="en-US" sz="2400" b="1" dirty="0" smtClean="0"/>
            </a:br>
            <a:r>
              <a:rPr lang="en-US" sz="2400" b="1" dirty="0" smtClean="0"/>
              <a:t>change in temperatures</a:t>
            </a:r>
          </a:p>
        </p:txBody>
      </p:sp>
      <p:sp>
        <p:nvSpPr>
          <p:cNvPr id="16" name="TextBox 15"/>
          <p:cNvSpPr txBox="1"/>
          <p:nvPr/>
        </p:nvSpPr>
        <p:spPr>
          <a:xfrm>
            <a:off x="4859820" y="4126550"/>
            <a:ext cx="3083536" cy="830997"/>
          </a:xfrm>
          <a:prstGeom prst="rect">
            <a:avLst/>
          </a:prstGeom>
          <a:noFill/>
        </p:spPr>
        <p:txBody>
          <a:bodyPr wrap="none" rtlCol="0">
            <a:spAutoFit/>
          </a:bodyPr>
          <a:lstStyle/>
          <a:p>
            <a:r>
              <a:rPr lang="en-US" sz="2400" b="1" dirty="0" smtClean="0">
                <a:solidFill>
                  <a:srgbClr val="0070C0"/>
                </a:solidFill>
              </a:rPr>
              <a:t>Deep ocean: </a:t>
            </a:r>
            <a:br>
              <a:rPr lang="en-US" sz="2400" b="1" dirty="0" smtClean="0">
                <a:solidFill>
                  <a:srgbClr val="0070C0"/>
                </a:solidFill>
              </a:rPr>
            </a:br>
            <a:r>
              <a:rPr lang="en-US" sz="2400" b="1" dirty="0" smtClean="0">
                <a:solidFill>
                  <a:srgbClr val="0070C0"/>
                </a:solidFill>
              </a:rPr>
              <a:t>temperature &lt; 5 </a:t>
            </a:r>
            <a:r>
              <a:rPr lang="en-US" sz="2400" b="1" dirty="0" err="1" smtClean="0">
                <a:solidFill>
                  <a:srgbClr val="0070C0"/>
                </a:solidFill>
              </a:rPr>
              <a:t>deg</a:t>
            </a:r>
            <a:r>
              <a:rPr lang="en-US" sz="2400" b="1" dirty="0" smtClean="0">
                <a:solidFill>
                  <a:srgbClr val="0070C0"/>
                </a:solidFill>
              </a:rPr>
              <a:t> C</a:t>
            </a:r>
          </a:p>
        </p:txBody>
      </p:sp>
    </p:spTree>
    <p:extLst>
      <p:ext uri="{BB962C8B-B14F-4D97-AF65-F5344CB8AC3E}">
        <p14:creationId xmlns:p14="http://schemas.microsoft.com/office/powerpoint/2010/main" val="698767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dirty="0" smtClean="0"/>
              <a:t>Temperature in the oceans</a:t>
            </a:r>
            <a:endParaRPr lang="en-US" dirty="0"/>
          </a:p>
        </p:txBody>
      </p:sp>
      <p:cxnSp>
        <p:nvCxnSpPr>
          <p:cNvPr id="11" name="Straight Connector 10"/>
          <p:cNvCxnSpPr/>
          <p:nvPr/>
        </p:nvCxnSpPr>
        <p:spPr>
          <a:xfrm>
            <a:off x="1066800" y="2514600"/>
            <a:ext cx="3581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36629" y="2052935"/>
            <a:ext cx="3982629" cy="2677656"/>
          </a:xfrm>
          <a:prstGeom prst="rect">
            <a:avLst/>
          </a:prstGeom>
          <a:noFill/>
        </p:spPr>
        <p:txBody>
          <a:bodyPr wrap="none" rtlCol="0">
            <a:spAutoFit/>
          </a:bodyPr>
          <a:lstStyle/>
          <a:p>
            <a:r>
              <a:rPr lang="en-US" sz="2400" dirty="0" smtClean="0"/>
              <a:t>Ocean water samples: </a:t>
            </a:r>
          </a:p>
          <a:p>
            <a:r>
              <a:rPr lang="en-US" sz="2400" dirty="0" smtClean="0"/>
              <a:t>Histogram showing how many </a:t>
            </a:r>
            <a:br>
              <a:rPr lang="en-US" sz="2400" dirty="0" smtClean="0"/>
            </a:br>
            <a:r>
              <a:rPr lang="en-US" sz="2400" dirty="0" smtClean="0"/>
              <a:t>sampled temperature </a:t>
            </a:r>
            <a:br>
              <a:rPr lang="en-US" sz="2400" dirty="0" smtClean="0"/>
            </a:br>
            <a:r>
              <a:rPr lang="en-US" sz="2400" dirty="0" smtClean="0"/>
              <a:t>measurements from the global </a:t>
            </a:r>
            <a:br>
              <a:rPr lang="en-US" sz="2400" dirty="0" smtClean="0"/>
            </a:br>
            <a:r>
              <a:rPr lang="en-US" sz="2400" dirty="0" smtClean="0"/>
              <a:t>ocean fall into the specified </a:t>
            </a:r>
          </a:p>
          <a:p>
            <a:r>
              <a:rPr lang="en-US" sz="2400" dirty="0"/>
              <a:t>t</a:t>
            </a:r>
            <a:r>
              <a:rPr lang="en-US" sz="2400" dirty="0" smtClean="0"/>
              <a:t>emperature bins from (-2 to 0,</a:t>
            </a:r>
          </a:p>
          <a:p>
            <a:r>
              <a:rPr lang="en-US" sz="2400" dirty="0" smtClean="0"/>
              <a:t>0 to 2 </a:t>
            </a:r>
            <a:r>
              <a:rPr lang="en-US" sz="2400" dirty="0" err="1" smtClean="0"/>
              <a:t>deg</a:t>
            </a:r>
            <a:r>
              <a:rPr lang="en-US" sz="2400" dirty="0" smtClean="0"/>
              <a:t> C, and so forth)</a:t>
            </a:r>
            <a:endParaRPr lang="en-US" sz="2400" dirty="0"/>
          </a:p>
        </p:txBody>
      </p:sp>
      <p:cxnSp>
        <p:nvCxnSpPr>
          <p:cNvPr id="14" name="Straight Connector 13"/>
          <p:cNvCxnSpPr/>
          <p:nvPr/>
        </p:nvCxnSpPr>
        <p:spPr>
          <a:xfrm>
            <a:off x="1155403" y="3200400"/>
            <a:ext cx="35814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932281" y="4862016"/>
            <a:ext cx="3188502" cy="1200329"/>
          </a:xfrm>
          <a:prstGeom prst="rect">
            <a:avLst/>
          </a:prstGeom>
          <a:noFill/>
        </p:spPr>
        <p:txBody>
          <a:bodyPr wrap="none" rtlCol="0">
            <a:spAutoFit/>
          </a:bodyPr>
          <a:lstStyle/>
          <a:p>
            <a:r>
              <a:rPr lang="en-US" sz="2400" b="1" dirty="0" smtClean="0">
                <a:solidFill>
                  <a:srgbClr val="0070C0"/>
                </a:solidFill>
              </a:rPr>
              <a:t/>
            </a:r>
            <a:br>
              <a:rPr lang="en-US" sz="2400" b="1" dirty="0" smtClean="0">
                <a:solidFill>
                  <a:srgbClr val="0070C0"/>
                </a:solidFill>
              </a:rPr>
            </a:br>
            <a:r>
              <a:rPr lang="en-US" sz="2400" b="1" dirty="0" smtClean="0">
                <a:solidFill>
                  <a:srgbClr val="0070C0"/>
                </a:solidFill>
              </a:rPr>
              <a:t>About 75% is in range </a:t>
            </a:r>
            <a:br>
              <a:rPr lang="en-US" sz="2400" b="1" dirty="0" smtClean="0">
                <a:solidFill>
                  <a:srgbClr val="0070C0"/>
                </a:solidFill>
              </a:rPr>
            </a:br>
            <a:r>
              <a:rPr lang="en-US" sz="2400" b="1" dirty="0" smtClean="0">
                <a:solidFill>
                  <a:srgbClr val="0070C0"/>
                </a:solidFill>
              </a:rPr>
              <a:t>0 to +4 </a:t>
            </a:r>
            <a:r>
              <a:rPr lang="en-US" sz="2400" b="1" dirty="0" err="1" smtClean="0">
                <a:solidFill>
                  <a:srgbClr val="0070C0"/>
                </a:solidFill>
              </a:rPr>
              <a:t>deg</a:t>
            </a:r>
            <a:r>
              <a:rPr lang="en-US" sz="2400" b="1" dirty="0" smtClean="0">
                <a:solidFill>
                  <a:srgbClr val="0070C0"/>
                </a:solidFill>
              </a:rPr>
              <a:t> C</a:t>
            </a:r>
          </a:p>
        </p:txBody>
      </p:sp>
      <p:pic>
        <p:nvPicPr>
          <p:cNvPr id="4" name="Picture 3"/>
          <p:cNvPicPr>
            <a:picLocks noChangeAspect="1"/>
          </p:cNvPicPr>
          <p:nvPr/>
        </p:nvPicPr>
        <p:blipFill>
          <a:blip r:embed="rId3"/>
          <a:stretch>
            <a:fillRect/>
          </a:stretch>
        </p:blipFill>
        <p:spPr>
          <a:xfrm>
            <a:off x="419980" y="1597662"/>
            <a:ext cx="4416649" cy="5057775"/>
          </a:xfrm>
          <a:prstGeom prst="rect">
            <a:avLst/>
          </a:prstGeom>
        </p:spPr>
      </p:pic>
      <p:cxnSp>
        <p:nvCxnSpPr>
          <p:cNvPr id="7" name="Straight Connector 6"/>
          <p:cNvCxnSpPr/>
          <p:nvPr/>
        </p:nvCxnSpPr>
        <p:spPr>
          <a:xfrm flipV="1">
            <a:off x="1981200" y="1868269"/>
            <a:ext cx="0" cy="43801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053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1676400"/>
            <a:ext cx="6404991" cy="4676091"/>
          </a:xfrm>
          <a:prstGeom prst="rect">
            <a:avLst/>
          </a:prstGeom>
        </p:spPr>
      </p:pic>
      <p:sp>
        <p:nvSpPr>
          <p:cNvPr id="2" name="Rectangle 1"/>
          <p:cNvSpPr>
            <a:spLocks noGrp="1"/>
          </p:cNvSpPr>
          <p:nvPr>
            <p:ph type="title"/>
          </p:nvPr>
        </p:nvSpPr>
        <p:spPr/>
        <p:txBody>
          <a:bodyPr>
            <a:normAutofit/>
          </a:bodyPr>
          <a:lstStyle/>
          <a:p>
            <a:r>
              <a:rPr lang="en-US" dirty="0" smtClean="0"/>
              <a:t>Salinity in the oceans</a:t>
            </a:r>
            <a:endParaRPr lang="en-US" dirty="0"/>
          </a:p>
        </p:txBody>
      </p:sp>
      <p:sp>
        <p:nvSpPr>
          <p:cNvPr id="13" name="TextBox 12"/>
          <p:cNvSpPr txBox="1"/>
          <p:nvPr/>
        </p:nvSpPr>
        <p:spPr>
          <a:xfrm>
            <a:off x="4932281" y="1676400"/>
            <a:ext cx="3955185" cy="2308324"/>
          </a:xfrm>
          <a:prstGeom prst="rect">
            <a:avLst/>
          </a:prstGeom>
          <a:noFill/>
        </p:spPr>
        <p:txBody>
          <a:bodyPr wrap="none" rtlCol="0">
            <a:spAutoFit/>
          </a:bodyPr>
          <a:lstStyle/>
          <a:p>
            <a:r>
              <a:rPr lang="en-US" sz="2400" dirty="0" smtClean="0"/>
              <a:t>Ocean water samples: </a:t>
            </a:r>
          </a:p>
          <a:p>
            <a:r>
              <a:rPr lang="en-US" sz="2400" dirty="0" smtClean="0"/>
              <a:t>Histogram showing how many </a:t>
            </a:r>
            <a:br>
              <a:rPr lang="en-US" sz="2400" dirty="0" smtClean="0"/>
            </a:br>
            <a:r>
              <a:rPr lang="en-US" sz="2400" dirty="0" smtClean="0"/>
              <a:t>sampled salinity </a:t>
            </a:r>
            <a:br>
              <a:rPr lang="en-US" sz="2400" dirty="0" smtClean="0"/>
            </a:br>
            <a:r>
              <a:rPr lang="en-US" sz="2400" dirty="0" smtClean="0"/>
              <a:t>measurements from the global </a:t>
            </a:r>
            <a:br>
              <a:rPr lang="en-US" sz="2400" dirty="0" smtClean="0"/>
            </a:br>
            <a:r>
              <a:rPr lang="en-US" sz="2400" dirty="0" smtClean="0"/>
              <a:t>ocean fall into the specified </a:t>
            </a:r>
          </a:p>
          <a:p>
            <a:r>
              <a:rPr lang="en-US" sz="2400" dirty="0"/>
              <a:t>s</a:t>
            </a:r>
            <a:r>
              <a:rPr lang="en-US" sz="2400" dirty="0" smtClean="0"/>
              <a:t>alinity bin.</a:t>
            </a:r>
            <a:endParaRPr lang="en-US" sz="2400" dirty="0"/>
          </a:p>
        </p:txBody>
      </p:sp>
      <p:sp>
        <p:nvSpPr>
          <p:cNvPr id="16" name="TextBox 15"/>
          <p:cNvSpPr txBox="1"/>
          <p:nvPr/>
        </p:nvSpPr>
        <p:spPr>
          <a:xfrm>
            <a:off x="4932281" y="4862016"/>
            <a:ext cx="184731" cy="830997"/>
          </a:xfrm>
          <a:prstGeom prst="rect">
            <a:avLst/>
          </a:prstGeom>
          <a:noFill/>
        </p:spPr>
        <p:txBody>
          <a:bodyPr wrap="none" rtlCol="0">
            <a:spAutoFit/>
          </a:bodyPr>
          <a:lstStyle/>
          <a:p>
            <a:r>
              <a:rPr lang="en-US" sz="2400" b="1" dirty="0" smtClean="0">
                <a:solidFill>
                  <a:srgbClr val="0070C0"/>
                </a:solidFill>
              </a:rPr>
              <a:t/>
            </a:r>
            <a:br>
              <a:rPr lang="en-US" sz="2400" b="1" dirty="0" smtClean="0">
                <a:solidFill>
                  <a:srgbClr val="0070C0"/>
                </a:solidFill>
              </a:rPr>
            </a:br>
            <a:endParaRPr lang="en-US" sz="2400" b="1" dirty="0" smtClean="0">
              <a:solidFill>
                <a:srgbClr val="0070C0"/>
              </a:solidFill>
            </a:endParaRPr>
          </a:p>
        </p:txBody>
      </p:sp>
    </p:spTree>
    <p:extLst>
      <p:ext uri="{BB962C8B-B14F-4D97-AF65-F5344CB8AC3E}">
        <p14:creationId xmlns:p14="http://schemas.microsoft.com/office/powerpoint/2010/main" val="3520735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2373" y="1714625"/>
            <a:ext cx="6667500" cy="4314825"/>
          </a:xfrm>
          <a:prstGeom prst="rect">
            <a:avLst/>
          </a:prstGeom>
        </p:spPr>
      </p:pic>
      <p:sp>
        <p:nvSpPr>
          <p:cNvPr id="2" name="Rectangle 1"/>
          <p:cNvSpPr>
            <a:spLocks noGrp="1"/>
          </p:cNvSpPr>
          <p:nvPr>
            <p:ph type="title"/>
          </p:nvPr>
        </p:nvSpPr>
        <p:spPr/>
        <p:txBody>
          <a:bodyPr>
            <a:normAutofit/>
          </a:bodyPr>
          <a:lstStyle/>
          <a:p>
            <a:r>
              <a:rPr lang="en-US" dirty="0" smtClean="0"/>
              <a:t>Salinity in the oceans</a:t>
            </a:r>
            <a:endParaRPr lang="en-US" dirty="0"/>
          </a:p>
        </p:txBody>
      </p:sp>
      <p:sp>
        <p:nvSpPr>
          <p:cNvPr id="13" name="TextBox 12"/>
          <p:cNvSpPr txBox="1"/>
          <p:nvPr/>
        </p:nvSpPr>
        <p:spPr>
          <a:xfrm>
            <a:off x="4191001" y="1676400"/>
            <a:ext cx="5016362" cy="1200329"/>
          </a:xfrm>
          <a:prstGeom prst="rect">
            <a:avLst/>
          </a:prstGeom>
          <a:noFill/>
        </p:spPr>
        <p:txBody>
          <a:bodyPr wrap="square" rtlCol="0">
            <a:spAutoFit/>
          </a:bodyPr>
          <a:lstStyle/>
          <a:p>
            <a:r>
              <a:rPr lang="en-US" sz="2400" dirty="0" smtClean="0"/>
              <a:t>Distribution of ocean water by </a:t>
            </a:r>
          </a:p>
          <a:p>
            <a:r>
              <a:rPr lang="en-US" sz="2400" dirty="0"/>
              <a:t>t</a:t>
            </a:r>
            <a:r>
              <a:rPr lang="en-US" sz="2400" dirty="0" smtClean="0"/>
              <a:t>emperature and salinity</a:t>
            </a:r>
          </a:p>
          <a:p>
            <a:r>
              <a:rPr lang="en-US" sz="2400" dirty="0" smtClean="0"/>
              <a:t>(for the cold waters below 4 </a:t>
            </a:r>
            <a:r>
              <a:rPr lang="en-US" sz="2400" dirty="0" err="1" smtClean="0"/>
              <a:t>degC</a:t>
            </a:r>
            <a:r>
              <a:rPr lang="en-US" sz="2400" dirty="0" smtClean="0"/>
              <a:t>)</a:t>
            </a:r>
            <a:endParaRPr lang="en-US" sz="2400" dirty="0"/>
          </a:p>
        </p:txBody>
      </p:sp>
      <p:sp>
        <p:nvSpPr>
          <p:cNvPr id="16" name="TextBox 15"/>
          <p:cNvSpPr txBox="1"/>
          <p:nvPr/>
        </p:nvSpPr>
        <p:spPr>
          <a:xfrm>
            <a:off x="4932281" y="4862016"/>
            <a:ext cx="184731" cy="830997"/>
          </a:xfrm>
          <a:prstGeom prst="rect">
            <a:avLst/>
          </a:prstGeom>
          <a:noFill/>
        </p:spPr>
        <p:txBody>
          <a:bodyPr wrap="none" rtlCol="0">
            <a:spAutoFit/>
          </a:bodyPr>
          <a:lstStyle/>
          <a:p>
            <a:r>
              <a:rPr lang="en-US" sz="2400" b="1" dirty="0" smtClean="0">
                <a:solidFill>
                  <a:srgbClr val="0070C0"/>
                </a:solidFill>
              </a:rPr>
              <a:t/>
            </a:r>
            <a:br>
              <a:rPr lang="en-US" sz="2400" b="1" dirty="0" smtClean="0">
                <a:solidFill>
                  <a:srgbClr val="0070C0"/>
                </a:solidFill>
              </a:rPr>
            </a:br>
            <a:endParaRPr lang="en-US" sz="2400" b="1" dirty="0" smtClean="0">
              <a:solidFill>
                <a:srgbClr val="0070C0"/>
              </a:solidFill>
            </a:endParaRPr>
          </a:p>
        </p:txBody>
      </p:sp>
      <p:sp>
        <p:nvSpPr>
          <p:cNvPr id="5" name="TextBox 4"/>
          <p:cNvSpPr txBox="1"/>
          <p:nvPr/>
        </p:nvSpPr>
        <p:spPr>
          <a:xfrm>
            <a:off x="383571" y="6231743"/>
            <a:ext cx="8500340" cy="646331"/>
          </a:xfrm>
          <a:prstGeom prst="rect">
            <a:avLst/>
          </a:prstGeom>
          <a:noFill/>
        </p:spPr>
        <p:txBody>
          <a:bodyPr wrap="none" rtlCol="0">
            <a:spAutoFit/>
          </a:bodyPr>
          <a:lstStyle/>
          <a:p>
            <a:r>
              <a:rPr lang="en-US" dirty="0" smtClean="0"/>
              <a:t>Temperature and salinity are both important, because they determine the density of water.</a:t>
            </a:r>
          </a:p>
          <a:p>
            <a:r>
              <a:rPr lang="en-US" dirty="0" smtClean="0"/>
              <a:t>Density is important for the vertical and horizontal motions in the oceans </a:t>
            </a:r>
          </a:p>
        </p:txBody>
      </p:sp>
    </p:spTree>
    <p:extLst>
      <p:ext uri="{BB962C8B-B14F-4D97-AF65-F5344CB8AC3E}">
        <p14:creationId xmlns:p14="http://schemas.microsoft.com/office/powerpoint/2010/main" val="28766875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dirty="0"/>
              <a:t>Introduction: </a:t>
            </a:r>
            <a:r>
              <a:rPr lang="en-US" dirty="0" smtClean="0"/>
              <a:t>Ocean general circulation</a:t>
            </a:r>
            <a:endParaRPr lang="en-US" dirty="0"/>
          </a:p>
        </p:txBody>
      </p:sp>
      <p:sp>
        <p:nvSpPr>
          <p:cNvPr id="8" name="TextBox 7"/>
          <p:cNvSpPr txBox="1"/>
          <p:nvPr/>
        </p:nvSpPr>
        <p:spPr>
          <a:xfrm>
            <a:off x="2743200" y="1981200"/>
            <a:ext cx="56388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Ocean interaction with the atmosphere</a:t>
            </a:r>
          </a:p>
          <a:p>
            <a:pPr marL="800100" lvl="1" indent="-342900">
              <a:buFont typeface="Arial" panose="020B0604020202020204" pitchFamily="34" charset="0"/>
              <a:buChar char="•"/>
            </a:pPr>
            <a:r>
              <a:rPr lang="en-US" sz="2400" dirty="0" smtClean="0"/>
              <a:t>Heat exchange</a:t>
            </a:r>
          </a:p>
          <a:p>
            <a:pPr marL="800100" lvl="1" indent="-342900">
              <a:buFont typeface="Arial" panose="020B0604020202020204" pitchFamily="34" charset="0"/>
              <a:buChar char="•"/>
            </a:pPr>
            <a:r>
              <a:rPr lang="en-US" sz="2400" dirty="0" smtClean="0"/>
              <a:t>Mass exchange</a:t>
            </a:r>
          </a:p>
          <a:p>
            <a:pPr marL="800100" lvl="1" indent="-342900">
              <a:buFont typeface="Arial" panose="020B0604020202020204" pitchFamily="34" charset="0"/>
              <a:buChar char="•"/>
            </a:pPr>
            <a:r>
              <a:rPr lang="en-US" sz="2400" dirty="0" smtClean="0"/>
              <a:t>Momentum exchange</a:t>
            </a:r>
          </a:p>
        </p:txBody>
      </p:sp>
      <p:sp>
        <p:nvSpPr>
          <p:cNvPr id="9" name="TextBox 8"/>
          <p:cNvSpPr txBox="1"/>
          <p:nvPr/>
        </p:nvSpPr>
        <p:spPr>
          <a:xfrm>
            <a:off x="1066800" y="4389060"/>
            <a:ext cx="6973769" cy="461665"/>
          </a:xfrm>
          <a:prstGeom prst="rect">
            <a:avLst/>
          </a:prstGeom>
          <a:noFill/>
        </p:spPr>
        <p:txBody>
          <a:bodyPr wrap="none" rtlCol="0">
            <a:spAutoFit/>
          </a:bodyPr>
          <a:lstStyle/>
          <a:p>
            <a:r>
              <a:rPr lang="en-US" sz="2400" b="1" dirty="0" smtClean="0"/>
              <a:t>Which of these interactions drives ocean circulation? </a:t>
            </a:r>
            <a:endParaRPr lang="en-US" sz="2400" b="1" dirty="0"/>
          </a:p>
        </p:txBody>
      </p:sp>
    </p:spTree>
    <p:extLst>
      <p:ext uri="{BB962C8B-B14F-4D97-AF65-F5344CB8AC3E}">
        <p14:creationId xmlns:p14="http://schemas.microsoft.com/office/powerpoint/2010/main" val="4207689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9249" y="1600200"/>
            <a:ext cx="5077151" cy="5097874"/>
          </a:xfrm>
          <a:prstGeom prst="rect">
            <a:avLst/>
          </a:prstGeom>
        </p:spPr>
      </p:pic>
      <p:sp>
        <p:nvSpPr>
          <p:cNvPr id="2" name="Rectangle 1"/>
          <p:cNvSpPr>
            <a:spLocks noGrp="1"/>
          </p:cNvSpPr>
          <p:nvPr>
            <p:ph type="title"/>
          </p:nvPr>
        </p:nvSpPr>
        <p:spPr/>
        <p:txBody>
          <a:bodyPr>
            <a:normAutofit/>
          </a:bodyPr>
          <a:lstStyle/>
          <a:p>
            <a:r>
              <a:rPr lang="en-US" dirty="0" smtClean="0"/>
              <a:t>Ocean’s heat budget</a:t>
            </a:r>
            <a:endParaRPr lang="en-US" dirty="0"/>
          </a:p>
        </p:txBody>
      </p:sp>
      <p:sp>
        <p:nvSpPr>
          <p:cNvPr id="5" name="TextBox 4"/>
          <p:cNvSpPr txBox="1"/>
          <p:nvPr/>
        </p:nvSpPr>
        <p:spPr>
          <a:xfrm>
            <a:off x="5562600" y="1828800"/>
            <a:ext cx="3341749" cy="4893647"/>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Radiative fluxes</a:t>
            </a:r>
          </a:p>
          <a:p>
            <a:pPr marL="742950" lvl="1" indent="-285750">
              <a:buFont typeface="Arial" panose="020B0604020202020204" pitchFamily="34" charset="0"/>
              <a:buChar char="•"/>
            </a:pPr>
            <a:r>
              <a:rPr lang="en-US" sz="2400" dirty="0" smtClean="0"/>
              <a:t>Incoming shortwave</a:t>
            </a:r>
          </a:p>
          <a:p>
            <a:pPr marL="742950" lvl="1" indent="-285750">
              <a:buFont typeface="Arial" panose="020B0604020202020204" pitchFamily="34" charset="0"/>
              <a:buChar char="•"/>
            </a:pPr>
            <a:r>
              <a:rPr lang="en-US" sz="2400" dirty="0" smtClean="0"/>
              <a:t>Outgoing longwave</a:t>
            </a:r>
            <a:br>
              <a:rPr lang="en-US" sz="2400" dirty="0" smtClean="0"/>
            </a:br>
            <a:endParaRPr lang="en-US" sz="2400" dirty="0" smtClean="0"/>
          </a:p>
          <a:p>
            <a:pPr marL="285750" indent="-285750">
              <a:buFont typeface="Arial" panose="020B0604020202020204" pitchFamily="34" charset="0"/>
              <a:buChar char="•"/>
            </a:pPr>
            <a:r>
              <a:rPr lang="en-US" sz="2400" dirty="0" smtClean="0"/>
              <a:t>Latent heat flux due to </a:t>
            </a:r>
            <a:br>
              <a:rPr lang="en-US" sz="2400" dirty="0" smtClean="0"/>
            </a:br>
            <a:r>
              <a:rPr lang="en-US" sz="2400" dirty="0" smtClean="0"/>
              <a:t>evaporation</a:t>
            </a:r>
            <a:br>
              <a:rPr lang="en-US" sz="2400" dirty="0" smtClean="0"/>
            </a:br>
            <a:endParaRPr lang="en-US" sz="2400" dirty="0" smtClean="0"/>
          </a:p>
          <a:p>
            <a:pPr marL="285750" indent="-285750">
              <a:buFont typeface="Arial" panose="020B0604020202020204" pitchFamily="34" charset="0"/>
              <a:buChar char="•"/>
            </a:pPr>
            <a:r>
              <a:rPr lang="en-US" sz="2400" dirty="0" smtClean="0"/>
              <a:t>Conduction of heat </a:t>
            </a:r>
            <a:br>
              <a:rPr lang="en-US" sz="2400" dirty="0" smtClean="0"/>
            </a:br>
            <a:r>
              <a:rPr lang="en-US" sz="2400" dirty="0" smtClean="0"/>
              <a:t>(sensible heat flux)</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Ocean circulation </a:t>
            </a:r>
            <a:br>
              <a:rPr lang="en-US" sz="2400" dirty="0" smtClean="0"/>
            </a:br>
            <a:r>
              <a:rPr lang="en-US" sz="2400" dirty="0" smtClean="0"/>
              <a:t>transport of heat </a:t>
            </a:r>
            <a:br>
              <a:rPr lang="en-US" sz="2400" dirty="0" smtClean="0"/>
            </a:br>
            <a:r>
              <a:rPr lang="en-US" sz="2400" dirty="0" smtClean="0"/>
              <a:t>and mass</a:t>
            </a:r>
            <a:endParaRPr lang="en-US" sz="2400" dirty="0"/>
          </a:p>
        </p:txBody>
      </p:sp>
    </p:spTree>
    <p:extLst>
      <p:ext uri="{BB962C8B-B14F-4D97-AF65-F5344CB8AC3E}">
        <p14:creationId xmlns:p14="http://schemas.microsoft.com/office/powerpoint/2010/main" val="3674281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udent presentatio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DDB1280-0676-4822-8A4D-E954834AE2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for college course (globe design)</Template>
  <TotalTime>0</TotalTime>
  <Words>1831</Words>
  <Application>Microsoft Office PowerPoint</Application>
  <PresentationFormat>On-screen Show (4:3)</PresentationFormat>
  <Paragraphs>265</Paragraphs>
  <Slides>39</Slides>
  <Notes>35</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Times New Roman</vt:lpstr>
      <vt:lpstr>Tw Cen MT</vt:lpstr>
      <vt:lpstr>Wingdings</vt:lpstr>
      <vt:lpstr>Wingdings 2</vt:lpstr>
      <vt:lpstr>Student presentation</vt:lpstr>
      <vt:lpstr>Climate variability and change Introduction to the physical climate system </vt:lpstr>
      <vt:lpstr>Objectives</vt:lpstr>
      <vt:lpstr>Temperature &amp; Salinity  of Ocean Water Masses</vt:lpstr>
      <vt:lpstr>Temperature in the oceans</vt:lpstr>
      <vt:lpstr>Temperature in the oceans</vt:lpstr>
      <vt:lpstr>Salinity in the oceans</vt:lpstr>
      <vt:lpstr>Salinity in the oceans</vt:lpstr>
      <vt:lpstr>Introduction: Ocean general circulation</vt:lpstr>
      <vt:lpstr>Ocean’s heat budget</vt:lpstr>
      <vt:lpstr>Ocean sea surface temperatures (SST) climatological annual mean.</vt:lpstr>
      <vt:lpstr>Ocean sea surface temperatures (SST) climatological annual mean.</vt:lpstr>
      <vt:lpstr>Ocean sea surface temperatures (SST) climatological annual mean.</vt:lpstr>
      <vt:lpstr>Ocean sea surface temperatures (SST) climatological annual mean: 1955-1964.</vt:lpstr>
      <vt:lpstr>Ocean sea surface temperatures (SST) climatological annual mean: 2005-2012.</vt:lpstr>
      <vt:lpstr>Ocean sea surface temperatures (SST) climatological annual mean: 1955-1964.</vt:lpstr>
      <vt:lpstr>Ocean sea surface temperatures (SST) climatological annual mean: 2005-2012.</vt:lpstr>
      <vt:lpstr>Ocean surface salinity (SSS) climatological annual mean: 2005-2012.</vt:lpstr>
      <vt:lpstr>Ocean surface salinity (SSS) climatological annual mean: 2005-2012.</vt:lpstr>
      <vt:lpstr>Global sea surface salinity from World Ocean Atlas (2005)</vt:lpstr>
      <vt:lpstr>Global sea surface salinity and evaporation – precipitation   </vt:lpstr>
      <vt:lpstr>Surface currents of the world oceans </vt:lpstr>
      <vt:lpstr>Surface currents of the world oceans </vt:lpstr>
      <vt:lpstr>Surface currents of the world oceans </vt:lpstr>
      <vt:lpstr>Effects of wind on surface waters </vt:lpstr>
      <vt:lpstr>Ekman Spiral and Ekman Transport</vt:lpstr>
      <vt:lpstr>Coastal upwelling and downwelling</vt:lpstr>
      <vt:lpstr>Equatorial upwelling</vt:lpstr>
      <vt:lpstr>Geostrophic flow in ocean</vt:lpstr>
      <vt:lpstr>Global surface currents </vt:lpstr>
      <vt:lpstr>Subtropical gyres: The ocean’s garbage patches</vt:lpstr>
      <vt:lpstr>Ocean stratification</vt:lpstr>
      <vt:lpstr>Global Ocean cross section  temperature in depth –latitude</vt:lpstr>
      <vt:lpstr>Global Ocean cross section  temperature  in depth –latitude</vt:lpstr>
      <vt:lpstr>Global Ocean cross section  salinity  in depth –latitude</vt:lpstr>
      <vt:lpstr>Global Ocean cross section  density in depth –latitude</vt:lpstr>
      <vt:lpstr>Vertical ‘spheres’ of the ocean</vt:lpstr>
      <vt:lpstr>Global sea surface temperature from World Ocean Atlas (2005)</vt:lpstr>
      <vt:lpstr>Western intensification</vt:lpstr>
      <vt:lpstr>Further references / internet 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2015-08-18T16:09:14Z</dcterms:created>
  <dcterms:modified xsi:type="dcterms:W3CDTF">2016-09-26T19:08:19Z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TC101671251033</vt:lpwstr>
  </property>
</Properties>
</file>