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2"/>
  </p:notesMasterIdLst>
  <p:sldIdLst>
    <p:sldId id="256" r:id="rId5"/>
    <p:sldId id="257" r:id="rId6"/>
    <p:sldId id="285" r:id="rId7"/>
    <p:sldId id="258" r:id="rId8"/>
    <p:sldId id="259" r:id="rId9"/>
    <p:sldId id="286" r:id="rId10"/>
    <p:sldId id="260" r:id="rId11"/>
    <p:sldId id="261" r:id="rId12"/>
    <p:sldId id="262" r:id="rId13"/>
    <p:sldId id="263" r:id="rId14"/>
    <p:sldId id="264" r:id="rId15"/>
    <p:sldId id="273" r:id="rId16"/>
    <p:sldId id="274" r:id="rId17"/>
    <p:sldId id="278" r:id="rId18"/>
    <p:sldId id="277" r:id="rId19"/>
    <p:sldId id="280" r:id="rId20"/>
    <p:sldId id="282" r:id="rId21"/>
    <p:sldId id="283" r:id="rId22"/>
    <p:sldId id="269" r:id="rId23"/>
    <p:sldId id="272" r:id="rId24"/>
    <p:sldId id="287" r:id="rId25"/>
    <p:sldId id="271" r:id="rId26"/>
    <p:sldId id="279" r:id="rId27"/>
    <p:sldId id="281" r:id="rId28"/>
    <p:sldId id="276" r:id="rId29"/>
    <p:sldId id="268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70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6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FF99B5-387F-43E6-9FE2-3145E6DEF7F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688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slide for courses, classes, lectures et al. </a:t>
            </a:r>
            <a:endParaRPr lang="en-US" sz="26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633411C7-A879-4C1B-9B6E-89548E65812A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70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66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50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Source:</a:t>
            </a:r>
            <a:r>
              <a:rPr lang="en-US" sz="2439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http://ggweather.com/cpc/2016/ retrieved 10/04/2016</a:t>
            </a:r>
          </a:p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34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37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https://svs.gsfc.nasa.gov/30645</a:t>
            </a:r>
          </a:p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69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42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139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2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885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36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642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for the extratropical teleconnection the Pacific-North American Pattern is important. We’ll discuss this when we</a:t>
            </a:r>
            <a:r>
              <a:rPr lang="en-US" baseline="0" dirty="0" smtClean="0"/>
              <a:t> talk about extratropical climate variability.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6FF99B5-387F-43E6-9FE2-3145E6DEF7F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9668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</a:t>
            </a:r>
            <a:r>
              <a:rPr lang="en-US" dirty="0" err="1" smtClean="0"/>
              <a:t>Neelin’s</a:t>
            </a:r>
            <a:r>
              <a:rPr lang="en-US" dirty="0" smtClean="0"/>
              <a:t> textbook</a:t>
            </a:r>
            <a:r>
              <a:rPr lang="en-US" baseline="0" dirty="0" smtClean="0"/>
              <a:t> ‘Climate Change and Climate Modeling’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6FF99B5-387F-43E6-9FE2-3145E6DEF7F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87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6FF99B5-387F-43E6-9FE2-3145E6DEF7F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96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30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72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http://www.pmel.noaa.gov/elnino/impacts-of-el-nino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6FF99B5-387F-43E6-9FE2-3145E6DEF7F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518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http://www.pmel.noaa.gov/elnino/impacts-of-el-nino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6FF99B5-387F-43E6-9FE2-3145E6DEF7F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242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62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</a:t>
            </a:r>
            <a:r>
              <a:rPr lang="en-US" sz="2439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we see many regional precipitation anomalies that resemble the classical El </a:t>
            </a:r>
            <a:r>
              <a:rPr lang="en-US" sz="2439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Niño </a:t>
            </a:r>
            <a:r>
              <a:rPr lang="en-US" sz="2439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 pattern that were observed in the past.</a:t>
            </a:r>
          </a:p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28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  <p:pic>
        <p:nvPicPr>
          <p:cNvPr id="163" name="Picture 162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0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EFFAE518-F55E-4404-B5D5-32404F9C649D}" type="slidenum"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0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Fall 2007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A393-A5E4-4761-A180-D8493C51544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860E-BCC2-4098-A570-7E5479487A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4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9/28/16 09:19:56 AM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ftr"/>
          </p:nvPr>
        </p:nvSpPr>
        <p:spPr>
          <a:xfrm>
            <a:off x="609480" y="624816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533160" cy="24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0EEAE79A-0487-4D70-9B3F-7B28083281B0}" type="slidenum"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8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Outline Level</a:t>
            </a:r>
            <a:endParaRPr lang="en-US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Seventh Outline LevelClick to edit Master text styles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level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level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://iri.columbia.edu/our-expertise/climate/forecasts/seasonal-climate-forecas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el.noaa.gov/tao/elnino/impac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svs.gsfc.nasa.gov/3064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://iri.columbia.edu/our-expertise/climate/forecasts/verification/" TargetMode="Externa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nelnewsasia.com/news/asiapacific/forest-fires-in-sumatra/2116854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hyperlink" Target="http://www.dw.com/en/alarm-as-haze-from-indonesian-fires-spreads-in-southeast-asia/a-18756909" TargetMode="External"/><Relationship Id="rId4" Type="http://schemas.openxmlformats.org/officeDocument/2006/relationships/hyperlink" Target="http://www.channelnewsasia.com/news/asiapacific/haze-penang-mca-wants/2170098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04920" y="4495680"/>
            <a:ext cx="8457840" cy="14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4400" b="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ENSO IMPACTS and SEASONAL FORECASTS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362320" y="6095880"/>
            <a:ext cx="6324120" cy="68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2016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76320" y="6248520"/>
            <a:ext cx="205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Lecture 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ENSO forecasting → Malaria Risk Analysis and Preparations
(based on past El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year experiences)</a:t>
            </a:r>
          </a:p>
        </p:txBody>
      </p:sp>
      <p:sp>
        <p:nvSpPr>
          <p:cNvPr id="191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74160" y="1482480"/>
            <a:ext cx="8978400" cy="3108960"/>
          </a:xfrm>
          <a:prstGeom prst="rect">
            <a:avLst/>
          </a:prstGeom>
          <a:ln>
            <a:noFill/>
          </a:ln>
        </p:spPr>
      </p:pic>
      <p:sp>
        <p:nvSpPr>
          <p:cNvPr id="193" name="TextShape 3"/>
          <p:cNvSpPr txBox="1"/>
          <p:nvPr/>
        </p:nvSpPr>
        <p:spPr>
          <a:xfrm>
            <a:off x="365759" y="4718880"/>
            <a:ext cx="8590953" cy="265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Research centers specialized on trans-disciplinary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research: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They work on connecting climate research,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operational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seasonal climate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forecasts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with regional impact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studies, decision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making and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planning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Quotes from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the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IRI’s report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:</a:t>
            </a:r>
          </a:p>
        </p:txBody>
      </p:sp>
      <p:sp>
        <p:nvSpPr>
          <p:cNvPr id="195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en-US" sz="1800" b="0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venir-Book"/>
              </a:rPr>
              <a:t>“If national climate experts and meteorological services identify a high likelihood of dangerous conditions (e.g. a heavy flood season), malaria workers are encouraged to </a:t>
            </a:r>
            <a:r>
              <a:rPr lang="en-US" sz="18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venir-Book"/>
              </a:rPr>
              <a:t>activate epidemic preparedness efforts in advance</a:t>
            </a:r>
            <a:r>
              <a:rPr lang="en-US" sz="1800" b="0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venir-Book"/>
              </a:rPr>
              <a:t>, such as reviewing contingency plans, </a:t>
            </a:r>
            <a:r>
              <a:rPr lang="en-US" sz="18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venir-Book"/>
              </a:rPr>
              <a:t>medical stocks</a:t>
            </a:r>
            <a:r>
              <a:rPr lang="en-US" sz="1800" b="0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venir-Book"/>
              </a:rPr>
              <a:t>, the availability of essential personnel, activating early warning systems, and the functioning of response systems. Particular attention should be paid to the </a:t>
            </a:r>
            <a:r>
              <a:rPr lang="en-US" sz="1800" b="1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venir-Book"/>
              </a:rPr>
              <a:t>preparedness of hospitals and health clinics to avoid damage and to provide emergency health response in disasters</a:t>
            </a:r>
            <a:r>
              <a:rPr lang="en-US" sz="1800" b="0" strike="noStrike" spc="-1">
                <a:solidFill>
                  <a:srgbClr val="1A1A1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venir-Book"/>
              </a:rPr>
              <a:t>.”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/>
          <a:stretch/>
        </p:blipFill>
        <p:spPr>
          <a:xfrm>
            <a:off x="182880" y="3840480"/>
            <a:ext cx="8864280" cy="290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Winter and Summer season rainfall and temperature anomalies during </a:t>
            </a:r>
            <a:r>
              <a:rPr lang="en-US" sz="32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El Niño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.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168634" y="5836998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052" name="Picture 4" descr="http://www.pmel.noaa.gov/elnino/sites/default/files/thumbnails/image/Nino_winterandsummer_620%20from%20climate.gov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20" y="1661386"/>
            <a:ext cx="4881667" cy="51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1345" y="2068945"/>
            <a:ext cx="21151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December-February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1345" y="5149272"/>
            <a:ext cx="211512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June-August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14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Winter and Summer season rainfall and temperature anomalies during </a:t>
            </a:r>
            <a:r>
              <a:rPr lang="en-US" sz="32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La Niña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.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168634" y="5836998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050" name="Picture 2" descr="http://www.pmel.noaa.gov/elnino/sites/default/files/thumbnails/image/Nina_winterandsummer_620%20from%20climate.gov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2" y="1699133"/>
            <a:ext cx="4846208" cy="51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345" y="2068945"/>
            <a:ext cx="21151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December-February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1345" y="5149272"/>
            <a:ext cx="211512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June-August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99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easonal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forecast for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winter 2015/2016 </a:t>
            </a: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(issued June 2015)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221759" y="1829880"/>
            <a:ext cx="3986683" cy="46886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We see that the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seasonal outlook </a:t>
            </a:r>
          </a:p>
          <a:p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on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rainfall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was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 a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typical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El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Ni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Times New Roman"/>
                <a:cs typeface="Times New Roman" panose="02020603050405020304" pitchFamily="18" charset="0"/>
              </a:rPr>
              <a:t>ñ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o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pattern.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ri.columbia.edu/climate/forecast/net_asmt/2015/jun2015/images/JAS15_World_pc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61" y="1621204"/>
            <a:ext cx="5377482" cy="4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039" y="6320712"/>
            <a:ext cx="664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current seasonal outlook maps and the archived forecasts can be found at:</a:t>
            </a:r>
          </a:p>
          <a:p>
            <a:r>
              <a:rPr lang="en-US" sz="1400" dirty="0">
                <a:hlinkClick r:id="rId4"/>
              </a:rPr>
              <a:t>http://iri.columbia.edu/our-expertise/climate/forecasts/seasonal-climate-forecasts/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7088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easonal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forecast for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winter 2015/2016 </a:t>
            </a: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(issued September 2015)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40278" y="1875147"/>
            <a:ext cx="3986683" cy="46886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We see that the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seasonal outlook </a:t>
            </a:r>
          </a:p>
          <a:p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on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rainfall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was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 a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typical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El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Ni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Times New Roman"/>
                <a:cs typeface="Times New Roman" panose="02020603050405020304" pitchFamily="18" charset="0"/>
              </a:rPr>
              <a:t>ñ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o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pattern.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" name="Picture 204"/>
          <p:cNvPicPr/>
          <p:nvPr/>
        </p:nvPicPr>
        <p:blipFill>
          <a:blip r:embed="rId3"/>
          <a:stretch/>
        </p:blipFill>
        <p:spPr>
          <a:xfrm>
            <a:off x="3751214" y="1666469"/>
            <a:ext cx="5325840" cy="4678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8725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orecast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 winter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2015/16 (issued by NOAA in September 2015)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6" y="1819314"/>
            <a:ext cx="8717957" cy="4262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46" y="1819314"/>
            <a:ext cx="10695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Dec-Feb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26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Forecast for winter 2015/16 (issued by NOAA in September 2015) 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compared to the observed climate anomalies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03" y="1747320"/>
            <a:ext cx="8605201" cy="4657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205" y="6375901"/>
            <a:ext cx="473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 from http</a:t>
            </a:r>
            <a:r>
              <a:rPr lang="en-US" dirty="0"/>
              <a:t>://ggweather.com/cpc/2016/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8012" y="6165410"/>
            <a:ext cx="2218099" cy="298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67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orecast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 winter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2015/16 (issued by NOAA in September 2015) </a:t>
            </a:r>
          </a:p>
          <a:p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compared to the observed climate anomalies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5" y="1803901"/>
            <a:ext cx="874395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205" y="6375901"/>
            <a:ext cx="473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 from http</a:t>
            </a:r>
            <a:r>
              <a:rPr lang="en-US" dirty="0"/>
              <a:t>://ggweather.com/cpc/2016/</a:t>
            </a:r>
          </a:p>
        </p:txBody>
      </p:sp>
    </p:spTree>
    <p:extLst>
      <p:ext uri="{BB962C8B-B14F-4D97-AF65-F5344CB8AC3E}">
        <p14:creationId xmlns:p14="http://schemas.microsoft.com/office/powerpoint/2010/main" val="3539057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orecast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last winter 2015/16: </a:t>
            </a:r>
            <a:b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</a:b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Strong El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was predicted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early summer 2016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11" name="Picture 210"/>
          <p:cNvPicPr/>
          <p:nvPr/>
        </p:nvPicPr>
        <p:blipFill>
          <a:blip r:embed="rId3"/>
          <a:stretch/>
        </p:blipFill>
        <p:spPr>
          <a:xfrm>
            <a:off x="18360" y="1572840"/>
            <a:ext cx="9143640" cy="3710880"/>
          </a:xfrm>
          <a:prstGeom prst="rect">
            <a:avLst/>
          </a:prstGeom>
          <a:ln>
            <a:noFill/>
          </a:ln>
        </p:spPr>
      </p:pic>
      <p:sp>
        <p:nvSpPr>
          <p:cNvPr id="212" name="Line 2"/>
          <p:cNvSpPr/>
          <p:nvPr/>
        </p:nvSpPr>
        <p:spPr>
          <a:xfrm flipV="1">
            <a:off x="1005840" y="2286000"/>
            <a:ext cx="1828800" cy="37490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TextShape 3"/>
          <p:cNvSpPr txBox="1"/>
          <p:nvPr/>
        </p:nvSpPr>
        <p:spPr>
          <a:xfrm>
            <a:off x="822960" y="6217920"/>
            <a:ext cx="69703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90% chance for El Nino conditions until Jan-Mar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Impacts of El Niño and La Niña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events: Peru’s fisheries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40080" y="1671322"/>
            <a:ext cx="8152920" cy="475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Peru’s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food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production highly sensitive to climate fluctuations: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0" lvl="4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 Niño years unfavorable for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fishing </a:t>
            </a:r>
          </a:p>
          <a:p>
            <a:pPr marL="1080000" lvl="4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damaging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floods along the coastal plain and in the western Andean foothills in the northern part of the country.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0" lvl="4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Niña are welcomed by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fishermen,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farmers suffer from drought and crop failures.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TextShape 3"/>
          <p:cNvSpPr txBox="1"/>
          <p:nvPr/>
        </p:nvSpPr>
        <p:spPr>
          <a:xfrm>
            <a:off x="274320" y="6403680"/>
            <a:ext cx="74242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http://www.pmel.noaa.gov/tao/elnino/impacts.html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9" y="1617741"/>
            <a:ext cx="8471026" cy="4764952"/>
          </a:xfrm>
          <a:prstGeom prst="rect">
            <a:avLst/>
          </a:prstGeom>
        </p:spPr>
      </p:pic>
      <p:sp>
        <p:nvSpPr>
          <p:cNvPr id="210" name="TextShape 1"/>
          <p:cNvSpPr txBox="1"/>
          <p:nvPr/>
        </p:nvSpPr>
        <p:spPr>
          <a:xfrm>
            <a:off x="638978" y="228600"/>
            <a:ext cx="8126662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Observed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ea surface temperature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anomalies </a:t>
            </a:r>
          </a:p>
          <a:p>
            <a:pPr algn="ctr"/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(December 2015)</a:t>
            </a:r>
          </a:p>
          <a:p>
            <a:pPr algn="ctr"/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El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prediction was correct!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0063" y="4553893"/>
            <a:ext cx="17107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smtClean="0"/>
              <a:t>Niño </a:t>
            </a:r>
            <a:r>
              <a:rPr lang="en-US" dirty="0" smtClean="0"/>
              <a:t>pattern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674" y="6412142"/>
            <a:ext cx="430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For an animation see </a:t>
            </a:r>
            <a:r>
              <a:rPr lang="en-US" dirty="0">
                <a:hlinkClick r:id="rId4"/>
              </a:rPr>
              <a:t>NASA’s </a:t>
            </a:r>
            <a:r>
              <a:rPr lang="en-US" dirty="0" smtClean="0">
                <a:hlinkClick r:id="rId4"/>
              </a:rPr>
              <a:t>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448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orecast 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 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winter 2016/17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11844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61" y="2036445"/>
            <a:ext cx="7105650" cy="4248150"/>
          </a:xfrm>
          <a:prstGeom prst="rect">
            <a:avLst/>
          </a:prstGeom>
        </p:spPr>
      </p:pic>
      <p:sp>
        <p:nvSpPr>
          <p:cNvPr id="2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orecast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last winter 2016/17: La Niña to neutral conditions early spring 2017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1470867" y="1580325"/>
            <a:ext cx="7413034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% chance for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Niña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conditions until Jan-Mar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98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easonal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forecast for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fall/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winter 2016/17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</a:p>
          <a:p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(issued Aug/Sep 2016)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026" name="Picture 2" descr="http://iri.columbia.edu/climate/forecast/net_asmt/2016/sep2016/images/OND16_World_pc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0" y="1643251"/>
            <a:ext cx="4066067" cy="35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ri.columbia.edu/climate/forecast/net_asmt/2016/sep2016/images/DJF17_World_pc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76" y="1643251"/>
            <a:ext cx="4083270" cy="35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7405" y="5639088"/>
            <a:ext cx="8157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IRI also measure the forecast skill: Note that different to weather forecast </a:t>
            </a:r>
            <a:br>
              <a:rPr lang="en-US" dirty="0" smtClean="0"/>
            </a:br>
            <a:r>
              <a:rPr lang="en-US" dirty="0" smtClean="0"/>
              <a:t>verifications, for a particular season it takes many years to develop reliable </a:t>
            </a:r>
          </a:p>
          <a:p>
            <a:r>
              <a:rPr lang="en-US" dirty="0" smtClean="0"/>
              <a:t>verification scores. Here you can find the </a:t>
            </a:r>
            <a:r>
              <a:rPr lang="en-US" dirty="0"/>
              <a:t>skill </a:t>
            </a:r>
            <a:r>
              <a:rPr lang="en-US" dirty="0" smtClean="0"/>
              <a:t>scores on the </a:t>
            </a:r>
            <a:r>
              <a:rPr lang="en-US" dirty="0" smtClean="0">
                <a:hlinkClick r:id="rId5"/>
              </a:rPr>
              <a:t>IRI web pages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19730" y="4046899"/>
            <a:ext cx="24172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smtClean="0"/>
              <a:t>Niña </a:t>
            </a:r>
            <a:r>
              <a:rPr lang="en-US" dirty="0" smtClean="0"/>
              <a:t>type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823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orecast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for winter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2016/17 </a:t>
            </a:r>
            <a:b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</a:b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(issued by NOAA in September 2016)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6" y="1819314"/>
            <a:ext cx="8717957" cy="42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8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easonal forecasts for temperature anomalies: </a:t>
            </a:r>
          </a:p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The reference climate base period matters!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078" name="Picture 6" descr="http://iri.columbia.edu/climate/forecast/net_asmt/2016/sep2016/images/DJF17_World_te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06" y="1713362"/>
            <a:ext cx="4213000" cy="37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954" y="5908373"/>
            <a:ext cx="836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 temperature (</a:t>
            </a:r>
            <a:r>
              <a:rPr lang="en-US" dirty="0"/>
              <a:t>precipitation) forecasts are relative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climatological base period </a:t>
            </a:r>
            <a:r>
              <a:rPr lang="en-US" dirty="0" smtClean="0"/>
              <a:t>1981-2010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 there is also a long-term warming trend included in the seasonal prediction</a:t>
            </a:r>
            <a:endParaRPr lang="en-US" dirty="0"/>
          </a:p>
        </p:txBody>
      </p:sp>
      <p:pic>
        <p:nvPicPr>
          <p:cNvPr id="3080" name="Picture 8" descr="http://iri.columbia.edu/climate/forecast/net_asmt/2015/sep2015/images/OND15_World_tem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3" y="1683002"/>
            <a:ext cx="4528993" cy="39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2364" y="4156364"/>
            <a:ext cx="14685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smtClean="0"/>
              <a:t>Niño </a:t>
            </a:r>
            <a:r>
              <a:rPr lang="en-US" dirty="0" smtClean="0"/>
              <a:t>2015/2016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7237" y="3976254"/>
            <a:ext cx="1468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smtClean="0"/>
              <a:t>Niña </a:t>
            </a:r>
            <a:r>
              <a:rPr lang="en-US" dirty="0" smtClean="0"/>
              <a:t>2016/2017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Walker Circulation: A Global Atmopheric Teleconnection Pattern in the Tropics  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Walker Circulation connects tropical Pacific ocean-atmosphere interactions all around the tropics</a:t>
            </a:r>
          </a:p>
        </p:txBody>
      </p:sp>
      <p:pic>
        <p:nvPicPr>
          <p:cNvPr id="208" name="Picture 207"/>
          <p:cNvPicPr/>
          <p:nvPr/>
        </p:nvPicPr>
        <p:blipFill>
          <a:blip r:embed="rId3"/>
          <a:stretch/>
        </p:blipFill>
        <p:spPr>
          <a:xfrm>
            <a:off x="612720" y="2621520"/>
            <a:ext cx="7616880" cy="348192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416528" y="2451253"/>
            <a:ext cx="8009263" cy="9970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During El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Niño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or La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Niña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conditions the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convective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regions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/>
            </a:r>
            <a:b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</a:b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low surface pressure )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and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regions with sinking motions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/>
            </a:r>
            <a:b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</a:b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high surface pressure)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are shifted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strengthened, or weakened.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Another impact of ENSO:</a:t>
            </a:r>
            <a:br>
              <a:rPr lang="en-US" sz="2800" dirty="0" smtClean="0"/>
            </a:br>
            <a:r>
              <a:rPr lang="en-US" sz="2800" dirty="0" smtClean="0"/>
              <a:t>More Atlantic tropical storms during La Niña years</a:t>
            </a:r>
            <a:br>
              <a:rPr lang="en-US" sz="2800" dirty="0" smtClean="0"/>
            </a:br>
            <a:r>
              <a:rPr lang="en-US" sz="2800" dirty="0" smtClean="0"/>
              <a:t>less during El Niño years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21" y="1600200"/>
            <a:ext cx="646521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2323" y="5177927"/>
            <a:ext cx="1531344" cy="2533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Niño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31710" y="5177927"/>
            <a:ext cx="1531344" cy="2533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 Niña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8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38523" y="1975468"/>
            <a:ext cx="4384080" cy="447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Niño </a:t>
            </a:r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1982/83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had significant impact on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 fisheries of Peru.</a:t>
            </a:r>
          </a:p>
          <a:p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Top: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Echolot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shows fishes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were in deeper waters 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(Surface waters were nutrient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depleted and short of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plankton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disrupting the food chain)</a:t>
            </a:r>
          </a:p>
          <a:p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Bottom: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1984 upwelling 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was back and with that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fish abundance in surface waters</a:t>
            </a:r>
          </a:p>
        </p:txBody>
      </p:sp>
      <p:pic>
        <p:nvPicPr>
          <p:cNvPr id="197" name="Picture 196"/>
          <p:cNvPicPr/>
          <p:nvPr/>
        </p:nvPicPr>
        <p:blipFill>
          <a:blip r:embed="rId3"/>
          <a:stretch/>
        </p:blipFill>
        <p:spPr>
          <a:xfrm>
            <a:off x="4075920" y="1890720"/>
            <a:ext cx="4976280" cy="4601520"/>
          </a:xfrm>
          <a:prstGeom prst="rect">
            <a:avLst/>
          </a:prstGeom>
          <a:ln>
            <a:noFill/>
          </a:ln>
        </p:spPr>
      </p:pic>
      <p:sp>
        <p:nvSpPr>
          <p:cNvPr id="198" name="TextShape 3"/>
          <p:cNvSpPr txBox="1"/>
          <p:nvPr/>
        </p:nvSpPr>
        <p:spPr>
          <a:xfrm rot="16200000">
            <a:off x="3434040" y="3044520"/>
            <a:ext cx="1613160" cy="456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water depth</a:t>
            </a:r>
          </a:p>
        </p:txBody>
      </p:sp>
      <p:sp>
        <p:nvSpPr>
          <p:cNvPr id="199" name="TextShape 4"/>
          <p:cNvSpPr txBox="1"/>
          <p:nvPr/>
        </p:nvSpPr>
        <p:spPr>
          <a:xfrm rot="16200000">
            <a:off x="3445920" y="5330520"/>
            <a:ext cx="1613160" cy="456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water depth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Impacts of El Niño and La Niña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events: Peru’s fisheries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086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Impacts of El Niño and La Niña events</a:t>
            </a:r>
          </a:p>
        </p:txBody>
      </p:sp>
      <p:sp>
        <p:nvSpPr>
          <p:cNvPr id="176" name="TextShape 2"/>
          <p:cNvSpPr txBox="1"/>
          <p:nvPr/>
        </p:nvSpPr>
        <p:spPr>
          <a:xfrm>
            <a:off x="640080" y="1634173"/>
            <a:ext cx="8152920" cy="489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648000" lvl="2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 El Niño: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Decreased primary production in the tropical Pacific,  due to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weakened 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upwelling of nutrient rich waters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Reduced productivity affects the geographic distribution of marine mammals, sea birds, and commercially valuable fish species [</a:t>
            </a:r>
            <a:r>
              <a:rPr lang="en-U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Stenseth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al., Science, 2002]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assive 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widespread episode of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bleaching 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 the 1997–1998 El Niño, when 16% of the world's reef-building coral died [Walther et al., Nature, 2002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TextShape 3"/>
          <p:cNvSpPr txBox="1"/>
          <p:nvPr/>
        </p:nvSpPr>
        <p:spPr>
          <a:xfrm>
            <a:off x="274320" y="6448945"/>
            <a:ext cx="82166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Source: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http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://www.pmel.noaa.gov/pubs/outstand/mcph2969/mcph2969.shtml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Impacts of El Niño and La Niña events</a:t>
            </a:r>
          </a:p>
        </p:txBody>
      </p:sp>
      <p:sp>
        <p:nvSpPr>
          <p:cNvPr id="179" name="TextShape 2"/>
          <p:cNvSpPr txBox="1"/>
          <p:nvPr/>
        </p:nvSpPr>
        <p:spPr>
          <a:xfrm>
            <a:off x="640080" y="1825560"/>
            <a:ext cx="8152920" cy="475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648000" lvl="2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 El Niño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Heavy rains in northern Peru, southern Brazil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Droughts in southern Peru &amp; Bolivia, Brazilian Nordeste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Dry conditions and widespread forest fires in South East Asia, with haze and respiratory health problems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274320" y="6403680"/>
            <a:ext cx="82166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Source: http://www.pmel.noaa.gov/pubs/outstand/mcph2969/mcph2969.shtml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/>
          <p:cNvPicPr/>
          <p:nvPr/>
        </p:nvPicPr>
        <p:blipFill>
          <a:blip r:embed="rId2"/>
          <a:stretch/>
        </p:blipFill>
        <p:spPr>
          <a:xfrm>
            <a:off x="274320" y="1828800"/>
            <a:ext cx="4399200" cy="2743200"/>
          </a:xfrm>
          <a:prstGeom prst="rect">
            <a:avLst/>
          </a:prstGeom>
          <a:ln>
            <a:noFill/>
          </a:ln>
        </p:spPr>
      </p:pic>
      <p:pic>
        <p:nvPicPr>
          <p:cNvPr id="202" name="Picture 201"/>
          <p:cNvPicPr/>
          <p:nvPr/>
        </p:nvPicPr>
        <p:blipFill>
          <a:blip r:embed="rId3"/>
          <a:stretch/>
        </p:blipFill>
        <p:spPr>
          <a:xfrm>
            <a:off x="4917600" y="1765080"/>
            <a:ext cx="4043520" cy="2715480"/>
          </a:xfrm>
          <a:prstGeom prst="rect">
            <a:avLst/>
          </a:prstGeom>
          <a:ln>
            <a:noFill/>
          </a:ln>
        </p:spPr>
      </p:pic>
      <p:sp>
        <p:nvSpPr>
          <p:cNvPr id="203" name="TextShape 2"/>
          <p:cNvSpPr txBox="1"/>
          <p:nvPr/>
        </p:nvSpPr>
        <p:spPr>
          <a:xfrm>
            <a:off x="640080" y="4846320"/>
            <a:ext cx="776124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Desert  regions in the Andes obtain significant rainfall during </a:t>
            </a:r>
          </a:p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Niño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years with a fast vegetation / land cover response.  </a:t>
            </a:r>
          </a:p>
        </p:txBody>
      </p:sp>
      <p:sp>
        <p:nvSpPr>
          <p:cNvPr id="6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Impacts of El Niño and La Niña events</a:t>
            </a:r>
          </a:p>
        </p:txBody>
      </p:sp>
    </p:spTree>
    <p:extLst>
      <p:ext uri="{BB962C8B-B14F-4D97-AF65-F5344CB8AC3E}">
        <p14:creationId xmlns:p14="http://schemas.microsoft.com/office/powerpoint/2010/main" val="199565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0"/>
          <p:cNvPicPr/>
          <p:nvPr/>
        </p:nvPicPr>
        <p:blipFill>
          <a:blip r:embed="rId2"/>
          <a:stretch/>
        </p:blipFill>
        <p:spPr>
          <a:xfrm>
            <a:off x="3985179" y="1626910"/>
            <a:ext cx="5158821" cy="2983430"/>
          </a:xfrm>
          <a:prstGeom prst="rect">
            <a:avLst/>
          </a:prstGeom>
          <a:ln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ENSO in the news in summer/fall 2015
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air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quality in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SE-Asia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17421" y="461034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3"/>
              </a:rPr>
              <a:t>http://www.channelnewsasia.com/news/asiapacific/forest-fires-in-sumatra/2116854.html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4"/>
              </a:rPr>
              <a:t>http://www.channelnewsasia.com/news/asiapacific/haze-penang-mca-wants/2170098.html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5"/>
              </a:rPr>
              <a:t>http://www.dw.com/en/alarm-as-haze-from-indonesian-fires-spreads-in-southeast-asia/a-18756909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203" y="1733630"/>
            <a:ext cx="382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Increased forest fires plus changes </a:t>
            </a:r>
          </a:p>
          <a:p>
            <a:r>
              <a:rPr lang="en-US" dirty="0" smtClean="0"/>
              <a:t>in winds caused in several </a:t>
            </a:r>
          </a:p>
          <a:p>
            <a:r>
              <a:rPr lang="en-US" dirty="0" smtClean="0"/>
              <a:t>Asian countries smog conditions.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86" name="Picture 8"/>
          <p:cNvPicPr/>
          <p:nvPr/>
        </p:nvPicPr>
        <p:blipFill>
          <a:blip r:embed="rId2"/>
          <a:stretch/>
        </p:blipFill>
        <p:spPr>
          <a:xfrm>
            <a:off x="135000" y="131040"/>
            <a:ext cx="8972640" cy="672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ENSO forecasting → Malaria Risk Analysis and Preparations
(based on past El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year experiences)</a:t>
            </a:r>
          </a:p>
        </p:txBody>
      </p:sp>
      <p:sp>
        <p:nvSpPr>
          <p:cNvPr id="188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89" name="Picture 188"/>
          <p:cNvPicPr/>
          <p:nvPr/>
        </p:nvPicPr>
        <p:blipFill>
          <a:blip r:embed="rId2"/>
          <a:stretch/>
        </p:blipFill>
        <p:spPr>
          <a:xfrm>
            <a:off x="220320" y="1451520"/>
            <a:ext cx="8725680" cy="531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4595</TotalTime>
  <Words>1316</Words>
  <Application>Microsoft Office PowerPoint</Application>
  <PresentationFormat>On-screen Show (4:3)</PresentationFormat>
  <Paragraphs>150</Paragraphs>
  <Slides>27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Avenir-Book</vt:lpstr>
      <vt:lpstr>Calibri</vt:lpstr>
      <vt:lpstr>Calibri Light</vt:lpstr>
      <vt:lpstr>DejaVu Sans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impact of ENSO: More Atlantic tropical storms during La Niña years less during El Niño years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subject/>
  <dc:creator>sws97rs</dc:creator>
  <dc:description/>
  <cp:lastModifiedBy>Elison Timm, Oliver</cp:lastModifiedBy>
  <cp:revision>136</cp:revision>
  <dcterms:created xsi:type="dcterms:W3CDTF">2014-10-08T09:29:19Z</dcterms:created>
  <dcterms:modified xsi:type="dcterms:W3CDTF">2016-10-05T19:12:27Z</dcterms:modified>
  <dc:language>en-US</dc:language>
</cp:coreProperties>
</file>