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</p:sldMasterIdLst>
  <p:notesMasterIdLst>
    <p:notesMasterId r:id="rId37"/>
  </p:notesMasterIdLst>
  <p:sldIdLst>
    <p:sldId id="256" r:id="rId4"/>
    <p:sldId id="257" r:id="rId5"/>
    <p:sldId id="260" r:id="rId6"/>
    <p:sldId id="261" r:id="rId7"/>
    <p:sldId id="282" r:id="rId8"/>
    <p:sldId id="284" r:id="rId9"/>
    <p:sldId id="285" r:id="rId10"/>
    <p:sldId id="286" r:id="rId11"/>
    <p:sldId id="272" r:id="rId12"/>
    <p:sldId id="273" r:id="rId13"/>
    <p:sldId id="275" r:id="rId14"/>
    <p:sldId id="274" r:id="rId15"/>
    <p:sldId id="287" r:id="rId16"/>
    <p:sldId id="288" r:id="rId17"/>
    <p:sldId id="302" r:id="rId18"/>
    <p:sldId id="303" r:id="rId19"/>
    <p:sldId id="304" r:id="rId20"/>
    <p:sldId id="305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276" r:id="rId31"/>
    <p:sldId id="278" r:id="rId32"/>
    <p:sldId id="306" r:id="rId33"/>
    <p:sldId id="307" r:id="rId34"/>
    <p:sldId id="308" r:id="rId35"/>
    <p:sldId id="27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6" autoAdjust="0"/>
    <p:restoredTop sz="87247" autoAdjust="0"/>
  </p:normalViewPr>
  <p:slideViewPr>
    <p:cSldViewPr snapToGrid="0">
      <p:cViewPr varScale="1">
        <p:scale>
          <a:sx n="84" d="100"/>
          <a:sy n="84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6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8F7BE0E-C02D-4FC5-9EA0-F5B930804844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4590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Presentation slide for courses, classes, lectures et al. </a:t>
            </a:r>
            <a:endParaRPr lang="en-US" sz="26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1B0FD3C4-75DD-4D52-B20B-68896E6FA21A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3344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3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1B68CBD-2EF0-4528-BB32-862F55313AC2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11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226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B986BB8-18BC-4260-A0E5-2B3D7A98E39A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12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4400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0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9F8B03A-6DBE-4283-9E58-845DF393E813}" type="slidenum">
              <a:rPr lang="en-GB" sz="1200" spc="-1">
                <a:latin typeface="Times New Roman"/>
              </a:r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46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440" spc="-1">
                <a:latin typeface="Arial"/>
              </a:rPr>
              <a:t>Prognostic equation: </a:t>
            </a:r>
            <a:endParaRPr/>
          </a:p>
          <a:p>
            <a:endParaRPr/>
          </a:p>
          <a:p>
            <a:r>
              <a:rPr lang="en-US" sz="2440" spc="-1">
                <a:latin typeface="Arial"/>
              </a:rPr>
              <a:t>A time derivative on the left hand side of the equation (change in wind, currents, or any other variable) is related to an instantaneous state of the system(e.g. pressure gradient)</a:t>
            </a:r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616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body"/>
          </p:nvPr>
        </p:nvSpPr>
        <p:spPr>
          <a:xfrm>
            <a:off x="700920" y="4415400"/>
            <a:ext cx="5607720" cy="4182840"/>
          </a:xfrm>
          <a:prstGeom prst="rect">
            <a:avLst/>
          </a:prstGeom>
        </p:spPr>
        <p:txBody>
          <a:bodyPr lIns="0" tIns="0" rIns="0" bIns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0720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5B02F80F-CEBD-44D6-AA3E-0E52FB3FA896}" type="slidenum">
              <a:rPr lang="en-GB" sz="1200" spc="-1">
                <a:latin typeface="Times New Roman"/>
              </a:r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956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DAE9772A-6873-45CE-BACD-79744303383C}" type="slidenum">
              <a:rPr lang="en-GB" sz="1200" spc="-1">
                <a:latin typeface="Times New Roman"/>
              </a:r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598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3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920C97C1-B019-4A5C-84CD-EE8ECB4627FE}" type="slidenum">
              <a:rPr lang="en-GB" sz="1200" spc="-1">
                <a:latin typeface="Times New Roman"/>
              </a:r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376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7EA9698F-E800-4F7C-8B5F-00B9C3EFE895}" type="slidenum">
              <a:rPr lang="en-GB" sz="1200" spc="-1">
                <a:latin typeface="Times New Roman"/>
              </a:r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386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0956E0D1-9F35-4F4D-923F-C5C11AA0CC40}" type="slidenum">
              <a:rPr lang="en-GB" sz="1200" spc="-1">
                <a:latin typeface="Times New Roman"/>
              </a:r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811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/>
          <a:lstStyle/>
          <a:p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Note:</a:t>
            </a:r>
            <a:r>
              <a:rPr lang="en-US" sz="2000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SST: sea surface temperature</a:t>
            </a:r>
            <a:endParaRPr lang="en-US" sz="243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BD6BE02E-D44F-4083-ACDD-37EBCE9FC57E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1250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89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5EF5A426-7E4F-45E9-A66B-303D5D411B7D}" type="slidenum">
              <a:rPr lang="en-GB" sz="1200" spc="-1">
                <a:latin typeface="Times New Roman"/>
              </a:r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5847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06968585-C7D1-4493-97AE-80514F6B84B2}" type="slidenum">
              <a:rPr lang="en-GB" sz="1200" spc="-1">
                <a:latin typeface="Times New Roman"/>
              </a:r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984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3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78F0EEB7-CCAB-48E2-934C-7F5B6A54AC56}" type="slidenum">
              <a:rPr lang="en-GB" sz="1200" spc="-1">
                <a:latin typeface="Times New Roman"/>
              </a:r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788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998F3769-4476-40A2-8809-B6D6586EA7AE}" type="slidenum">
              <a:rPr lang="en-GB" sz="1200" spc="-1">
                <a:latin typeface="Times New Roman"/>
              </a:r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1888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7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16644110-219B-45B2-AF70-522BA069D2C6}" type="slidenum">
              <a:rPr lang="en-GB" sz="1200" spc="-1">
                <a:latin typeface="Times New Roman"/>
              </a:r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38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Hovmoeller plots: a time longitude or time latitude time depth phase spcce view on the temporal evolution of temperatures, precipitation, or any other type of variables.</a:t>
            </a:r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91672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05" name="CustomShape 2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ECB267B7-B2E8-4A31-800B-D366DF15F8D6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33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7871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DD6AB64B-57C0-4CF5-A47C-15D713B2EC9F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820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Objectives for instruction and expected results and/or skills developed from learning. </a:t>
            </a:r>
            <a:endParaRPr lang="en-US" sz="24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F0B348B8-9D24-4EF8-8795-BB78EC559D5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7602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/>
          <a:lstStyle/>
          <a:p>
            <a:r>
              <a:rPr lang="en-US" sz="2439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NOTE:</a:t>
            </a:r>
            <a:r>
              <a:rPr lang="en-US" sz="2439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this section is updated with material from David </a:t>
            </a:r>
            <a:r>
              <a:rPr lang="en-US" sz="2439" b="0" strike="noStrike" spc="-1" baseline="0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Neelin’s</a:t>
            </a:r>
            <a:r>
              <a:rPr lang="en-US" sz="2439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book “Climate Change and Climate Modelling”.</a:t>
            </a:r>
          </a:p>
          <a:p>
            <a:r>
              <a:rPr lang="en-US" sz="2439" b="0" strike="noStrike" spc="-1" baseline="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43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F0B348B8-9D24-4EF8-8795-BB78EC559D5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5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98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/>
          <a:lstStyle/>
          <a:p>
            <a:r>
              <a:rPr lang="en-US" sz="2800" dirty="0" smtClean="0"/>
              <a:t>Note:</a:t>
            </a:r>
            <a:r>
              <a:rPr lang="en-US" sz="2800" baseline="0" dirty="0" smtClean="0"/>
              <a:t> </a:t>
            </a:r>
            <a:r>
              <a:rPr lang="en-US" sz="2800" dirty="0" smtClean="0"/>
              <a:t>the high cloud tops</a:t>
            </a:r>
          </a:p>
          <a:p>
            <a:r>
              <a:rPr lang="en-US" sz="2800" dirty="0" smtClean="0"/>
              <a:t>Are very cold and emit less longwave radiation escaping the atmosphere [outgoing longwave radiation]).</a:t>
            </a:r>
            <a:r>
              <a:rPr lang="en-US" sz="2800" baseline="0" dirty="0" smtClean="0"/>
              <a:t> </a:t>
            </a:r>
            <a:endParaRPr lang="en-US" sz="2800" dirty="0" smtClean="0"/>
          </a:p>
          <a:p>
            <a:endParaRPr lang="en-US" sz="243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F0B348B8-9D24-4EF8-8795-BB78EC559D5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366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/>
          <a:lstStyle/>
          <a:p>
            <a:endParaRPr lang="en-US" sz="243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F0B348B8-9D24-4EF8-8795-BB78EC559D5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1036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body"/>
          </p:nvPr>
        </p:nvSpPr>
        <p:spPr>
          <a:xfrm>
            <a:off x="700920" y="4415760"/>
            <a:ext cx="5608080" cy="4183200"/>
          </a:xfrm>
          <a:prstGeom prst="rect">
            <a:avLst/>
          </a:prstGeom>
        </p:spPr>
        <p:txBody>
          <a:bodyPr lIns="93240" tIns="46440" rIns="93240" bIns="46440"/>
          <a:lstStyle/>
          <a:p>
            <a:endParaRPr lang="en-US" sz="2439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3970800" y="8830080"/>
            <a:ext cx="3037320" cy="464400"/>
          </a:xfrm>
          <a:prstGeom prst="rect">
            <a:avLst/>
          </a:prstGeom>
          <a:noFill/>
          <a:ln>
            <a:noFill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</a:pPr>
            <a:fld id="{F0B348B8-9D24-4EF8-8795-BB78EC559D57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050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3886200" y="868680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08E0BA59-0402-4517-8A42-FC548775A800}" type="slidenum">
              <a:rPr lang="en-GB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10</a:t>
            </a:fld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048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459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20" name="Picture 119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  <p:pic>
        <p:nvPicPr>
          <p:cNvPr id="121" name="Picture 120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459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  <p:pic>
        <p:nvPicPr>
          <p:cNvPr id="163" name="Picture 162"/>
          <p:cNvPicPr/>
          <p:nvPr/>
        </p:nvPicPr>
        <p:blipFill>
          <a:blip r:embed="rId2"/>
          <a:stretch/>
        </p:blipFill>
        <p:spPr>
          <a:xfrm>
            <a:off x="1872000" y="1599840"/>
            <a:ext cx="5634000" cy="449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12720" y="228600"/>
            <a:ext cx="8152920" cy="459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127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44953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790520" y="394848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127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790520" y="1600200"/>
            <a:ext cx="397836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12720" y="3948480"/>
            <a:ext cx="8152920" cy="21441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000" b="1" strike="noStrike" spc="-1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742680" lvl="1" indent="-285480"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143000" lvl="2" indent="-228600"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600200" lvl="3" indent="-228600">
              <a:buClr>
                <a:srgbClr val="000000"/>
              </a:buClr>
              <a:buFont typeface="Arial"/>
              <a:buChar char="–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057400" lvl="4" indent="-228600"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057400" lvl="5" indent="-228600"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2057400" lvl="6" indent="-228600">
              <a:buClr>
                <a:srgbClr val="000000"/>
              </a:buClr>
              <a:buFont typeface="Arial"/>
              <a:buChar char="»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Fall 2007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B3DE4-CAF0-4F98-BF26-EE15F0308D52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52F99-19FD-45B1-92A0-EA129F22CD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0" y="1234440"/>
            <a:ext cx="9143640" cy="31968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2"/>
          <p:cNvSpPr/>
          <p:nvPr/>
        </p:nvSpPr>
        <p:spPr>
          <a:xfrm>
            <a:off x="0" y="1280160"/>
            <a:ext cx="533160" cy="228240"/>
          </a:xfrm>
          <a:prstGeom prst="rect">
            <a:avLst/>
          </a:prstGeom>
          <a:solidFill>
            <a:srgbClr val="438086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590400" y="1280160"/>
            <a:ext cx="8553240" cy="228240"/>
          </a:xfrm>
          <a:prstGeom prst="rect">
            <a:avLst/>
          </a:prstGeom>
          <a:solidFill>
            <a:srgbClr val="53548A"/>
          </a:solidFill>
          <a:ln w="50760">
            <a:noFill/>
          </a:ln>
          <a:effectLst>
            <a:outerShdw dist="29880" dir="5400000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PlaceHolder 4"/>
          <p:cNvSpPr>
            <a:spLocks noGrp="1"/>
          </p:cNvSpPr>
          <p:nvPr>
            <p:ph type="title"/>
          </p:nvPr>
        </p:nvSpPr>
        <p:spPr>
          <a:xfrm>
            <a:off x="612720" y="228600"/>
            <a:ext cx="8152920" cy="9903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Click to edit Master title style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dt"/>
          </p:nvPr>
        </p:nvSpPr>
        <p:spPr>
          <a:xfrm>
            <a:off x="6095880" y="6248520"/>
            <a:ext cx="26665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9/28/16 10:01:06 AM</a:t>
            </a:r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ftr"/>
          </p:nvPr>
        </p:nvSpPr>
        <p:spPr>
          <a:xfrm>
            <a:off x="609480" y="6248160"/>
            <a:ext cx="542088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sldNum"/>
          </p:nvPr>
        </p:nvSpPr>
        <p:spPr>
          <a:xfrm>
            <a:off x="0" y="1272240"/>
            <a:ext cx="533160" cy="244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981175A5-998C-46DA-8759-3F393D33D885}" type="slidenum">
              <a:rPr lang="en-US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9" name="PlaceHolder 8"/>
          <p:cNvSpPr>
            <a:spLocks noGrp="1"/>
          </p:cNvSpPr>
          <p:nvPr>
            <p:ph type="body"/>
          </p:nvPr>
        </p:nvSpPr>
        <p:spPr>
          <a:xfrm>
            <a:off x="612720" y="1600200"/>
            <a:ext cx="8152920" cy="44953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Outline Level</a:t>
            </a:r>
            <a:endParaRPr lang="en-US" sz="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Third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Fourth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Fifth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Sixth Outline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Seventh Outline LevelClick to edit Master text styles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456000" lvl="7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888000" lvl="8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Third level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Fourth level</a:t>
            </a:r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0" lvl="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Fifth level</a:t>
            </a:r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el.noaa.gov/tao/elnino/nino-hom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www.goesr.gov/users/comet/tropical/textbook_2nd_edition/print_4.htm" TargetMode="External"/><Relationship Id="rId4" Type="http://schemas.openxmlformats.org/officeDocument/2006/relationships/hyperlink" Target="http://iri.columbia.edu/our-expertise/climate/enso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304920" y="4495680"/>
            <a:ext cx="8457840" cy="1447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r>
              <a:rPr lang="en-US" sz="4400" b="0" strike="noStrike" cap="all" spc="-1" dirty="0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ENSO variability
</a:t>
            </a:r>
            <a:r>
              <a:rPr lang="en-US" sz="3200" b="0" strike="noStrike" cap="all" spc="-1" dirty="0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Connecting observations with theoretical models</a:t>
            </a:r>
            <a:r>
              <a:rPr lang="en-US" sz="4400" b="0" strike="noStrike" cap="all" spc="-1" dirty="0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
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0" name="TextShape 2"/>
          <p:cNvSpPr txBox="1"/>
          <p:nvPr/>
        </p:nvSpPr>
        <p:spPr>
          <a:xfrm>
            <a:off x="2362320" y="6095880"/>
            <a:ext cx="6324120" cy="685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Oliver Elison Timm ATM 306 Fall 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2016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76320" y="6248520"/>
            <a:ext cx="2057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Lecture 5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304920" y="762120"/>
            <a:ext cx="8457840" cy="97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3E3F6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ENSO variability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-39108" y="457200"/>
            <a:ext cx="9144000" cy="65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0" tIns="0" rIns="0" bIns="0"/>
          <a:lstStyle/>
          <a:p>
            <a:pPr algn="just"/>
            <a:r>
              <a:rPr lang="en-GB" sz="2400" b="1" strike="noStrike" spc="-1" dirty="0">
                <a:solidFill>
                  <a:srgbClr val="000099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Theory of ENSO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just"/>
            <a:r>
              <a:rPr lang="en-GB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just"/>
            <a:r>
              <a:rPr lang="en-GB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The “</a:t>
            </a:r>
            <a:r>
              <a:rPr lang="en-GB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Bjerknes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Feedback”: 
A mechanism for growth of El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Niño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or La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Niña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BUT WHAT LEADS TO THE DECAY OR THE REVERSAL?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Time series show El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Niño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-La </a:t>
            </a:r>
            <a:r>
              <a:rPr lang="en-GB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Niña </a:t>
            </a:r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cycles take about 3-7 years on average.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We need mechanisms that can explain vacillations (or oscillations)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4" descr="L:\metwin\MSc\Wallace_ENSO_QBO_spectra.gif"/>
          <p:cNvPicPr/>
          <p:nvPr/>
        </p:nvPicPr>
        <p:blipFill>
          <a:blip r:embed="rId3"/>
          <a:stretch/>
        </p:blipFill>
        <p:spPr>
          <a:xfrm>
            <a:off x="977227" y="1595700"/>
            <a:ext cx="8077320" cy="5986440"/>
          </a:xfrm>
          <a:prstGeom prst="rect">
            <a:avLst/>
          </a:prstGeom>
          <a:ln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1639956" y="3200400"/>
            <a:ext cx="7696080" cy="36576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6" name="Picture 7" descr="L:\metwin\MSc\Wallace_ENSO_ts.gif"/>
          <p:cNvPicPr/>
          <p:nvPr/>
        </p:nvPicPr>
        <p:blipFill>
          <a:blip r:embed="rId4"/>
          <a:stretch/>
        </p:blipFill>
        <p:spPr>
          <a:xfrm>
            <a:off x="92646" y="2857421"/>
            <a:ext cx="5105520" cy="4865760"/>
          </a:xfrm>
          <a:prstGeom prst="rect">
            <a:avLst/>
          </a:prstGeom>
          <a:ln>
            <a:noFill/>
          </a:ln>
        </p:spPr>
      </p:pic>
      <p:sp>
        <p:nvSpPr>
          <p:cNvPr id="227" name="TextShape 2"/>
          <p:cNvSpPr txBox="1"/>
          <p:nvPr/>
        </p:nvSpPr>
        <p:spPr>
          <a:xfrm>
            <a:off x="4205847" y="-2095560"/>
            <a:ext cx="4038480" cy="41911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Power Spectrum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538638" y="397800"/>
            <a:ext cx="8197858" cy="20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What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determines the </a:t>
            </a:r>
            <a:r>
              <a:rPr lang="en-GB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3-</a:t>
            </a:r>
            <a:r>
              <a:rPr lang="en-GB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  <a:r>
              <a:rPr lang="en-GB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year </a:t>
            </a:r>
            <a:r>
              <a:rPr lang="en-GB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periodicity?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304920" y="457200"/>
            <a:ext cx="9144000" cy="40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0" tIns="0" rIns="0" bIns="0"/>
          <a:lstStyle/>
          <a:p>
            <a:pPr algn="just"/>
            <a:r>
              <a:rPr lang="en-GB" sz="24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Theory of ENSO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just"/>
            <a:r>
              <a:rPr lang="en-GB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just"/>
            <a:r>
              <a:rPr lang="en-GB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	</a:t>
            </a:r>
            <a:r>
              <a:rPr lang="en-GB" sz="48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The Delayed Oscillator </a:t>
            </a:r>
            <a:endParaRPr lang="en-US" sz="4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r>
              <a:rPr lang="en-GB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52280" y="-152640"/>
            <a:ext cx="883944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How does the phase of ENSO reverse?</a:t>
            </a:r>
            <a:endParaRPr/>
          </a:p>
        </p:txBody>
      </p:sp>
      <p:pic>
        <p:nvPicPr>
          <p:cNvPr id="173" name="Picture 4" descr="L:\metwin\MSc\enso\Fig1.gif"/>
          <p:cNvPicPr/>
          <p:nvPr/>
        </p:nvPicPr>
        <p:blipFill>
          <a:blip r:embed="rId3"/>
          <a:stretch/>
        </p:blipFill>
        <p:spPr>
          <a:xfrm>
            <a:off x="182880" y="1580400"/>
            <a:ext cx="4038840" cy="2168640"/>
          </a:xfrm>
          <a:prstGeom prst="rect">
            <a:avLst/>
          </a:prstGeom>
          <a:ln>
            <a:noFill/>
          </a:ln>
        </p:spPr>
      </p:pic>
      <p:pic>
        <p:nvPicPr>
          <p:cNvPr id="174" name="Picture 5" descr="L:\metwin\MSc\enso\Fig2.gif"/>
          <p:cNvPicPr/>
          <p:nvPr/>
        </p:nvPicPr>
        <p:blipFill>
          <a:blip r:embed="rId4"/>
          <a:stretch/>
        </p:blipFill>
        <p:spPr>
          <a:xfrm>
            <a:off x="4617720" y="1558080"/>
            <a:ext cx="4343400" cy="2682720"/>
          </a:xfrm>
          <a:prstGeom prst="rect">
            <a:avLst/>
          </a:prstGeom>
          <a:ln>
            <a:noFill/>
          </a:ln>
        </p:spPr>
      </p:pic>
      <p:pic>
        <p:nvPicPr>
          <p:cNvPr id="175" name="Picture 7" descr="L:\metwin\MSc\enso\Fig4.gif"/>
          <p:cNvPicPr/>
          <p:nvPr/>
        </p:nvPicPr>
        <p:blipFill>
          <a:blip r:embed="rId5"/>
          <a:stretch/>
        </p:blipFill>
        <p:spPr>
          <a:xfrm>
            <a:off x="4648320" y="4292640"/>
            <a:ext cx="4495680" cy="2233440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4648320" y="838080"/>
            <a:ext cx="407448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 spc="-1">
                <a:latin typeface="Arial"/>
              </a:rPr>
              <a:t>Battisti and Hirst, 1989; Suarez and Schopf, 1988</a:t>
            </a:r>
            <a:endParaRPr/>
          </a:p>
        </p:txBody>
      </p:sp>
      <p:sp>
        <p:nvSpPr>
          <p:cNvPr id="177" name="CustomShape 3"/>
          <p:cNvSpPr/>
          <p:nvPr/>
        </p:nvSpPr>
        <p:spPr>
          <a:xfrm>
            <a:off x="4952880" y="4343400"/>
            <a:ext cx="2971800" cy="459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400" spc="-1">
                <a:latin typeface="Arial"/>
              </a:rPr>
              <a:t>Thermocline depth</a:t>
            </a:r>
            <a:endParaRPr/>
          </a:p>
        </p:txBody>
      </p:sp>
      <p:sp>
        <p:nvSpPr>
          <p:cNvPr id="178" name="CustomShape 4"/>
          <p:cNvSpPr/>
          <p:nvPr/>
        </p:nvSpPr>
        <p:spPr>
          <a:xfrm>
            <a:off x="76320" y="762120"/>
            <a:ext cx="4647960" cy="520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2800" u="sng" spc="-1">
                <a:uFill>
                  <a:solidFill>
                    <a:srgbClr val="FFFFFF"/>
                  </a:solidFill>
                </a:uFill>
                <a:latin typeface="Arial"/>
              </a:rPr>
              <a:t>Delayed Oscillator Theory </a:t>
            </a:r>
            <a:endParaRPr/>
          </a:p>
        </p:txBody>
      </p:sp>
      <p:sp>
        <p:nvSpPr>
          <p:cNvPr id="179" name="Line 5"/>
          <p:cNvSpPr/>
          <p:nvPr/>
        </p:nvSpPr>
        <p:spPr>
          <a:xfrm>
            <a:off x="6019920" y="2057400"/>
            <a:ext cx="609480" cy="0"/>
          </a:xfrm>
          <a:prstGeom prst="line">
            <a:avLst/>
          </a:prstGeom>
          <a:ln w="2844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6"/>
          <p:cNvSpPr/>
          <p:nvPr/>
        </p:nvSpPr>
        <p:spPr>
          <a:xfrm>
            <a:off x="457200" y="3733920"/>
            <a:ext cx="3886200" cy="2478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400" spc="-1" dirty="0">
                <a:latin typeface="Arial"/>
              </a:rPr>
              <a:t> Westerly winds force </a:t>
            </a:r>
            <a:r>
              <a:rPr lang="en-GB" sz="2400" spc="-1" dirty="0" err="1">
                <a:latin typeface="Arial"/>
              </a:rPr>
              <a:t>downwelling</a:t>
            </a:r>
            <a:r>
              <a:rPr lang="en-GB" sz="2400" spc="-1" dirty="0">
                <a:latin typeface="Arial"/>
              </a:rPr>
              <a:t> on Equator and upwelling to North and South</a:t>
            </a:r>
            <a:endParaRPr dirty="0"/>
          </a:p>
          <a:p>
            <a:pPr>
              <a:lnSpc>
                <a:spcPct val="100000"/>
              </a:lnSpc>
            </a:pPr>
            <a:r>
              <a:rPr lang="en-GB" sz="2400" spc="-1" dirty="0">
                <a:latin typeface="Arial"/>
              </a:rPr>
              <a:t>=&gt; Excites Kelvin and </a:t>
            </a:r>
            <a:r>
              <a:rPr lang="en-GB" sz="2400" spc="-1" dirty="0" err="1">
                <a:latin typeface="Arial"/>
              </a:rPr>
              <a:t>Rossby</a:t>
            </a:r>
            <a:r>
              <a:rPr lang="en-GB" sz="2400" spc="-1" dirty="0">
                <a:latin typeface="Arial"/>
              </a:rPr>
              <a:t> waves </a:t>
            </a:r>
            <a:endParaRPr dirty="0"/>
          </a:p>
        </p:txBody>
      </p:sp>
      <p:sp>
        <p:nvSpPr>
          <p:cNvPr id="181" name="Line 7"/>
          <p:cNvSpPr/>
          <p:nvPr/>
        </p:nvSpPr>
        <p:spPr>
          <a:xfrm>
            <a:off x="6324480" y="1447920"/>
            <a:ext cx="0" cy="4800600"/>
          </a:xfrm>
          <a:prstGeom prst="line">
            <a:avLst/>
          </a:prstGeom>
          <a:ln w="9360">
            <a:solidFill>
              <a:srgbClr val="000000"/>
            </a:solidFill>
            <a:custDash>
              <a:ds d="400000" sp="3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8"/>
          <p:cNvSpPr/>
          <p:nvPr/>
        </p:nvSpPr>
        <p:spPr>
          <a:xfrm>
            <a:off x="1219320" y="6415200"/>
            <a:ext cx="73911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spc="-1">
                <a:latin typeface="Arial"/>
              </a:rPr>
              <a:t>Figures from IRI: http://iri.columbia.edu/climate/ENSO/theory/</a:t>
            </a:r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2587557"/>
            <a:ext cx="3667328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96291" y="1671195"/>
            <a:ext cx="2621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Idealized model domain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the tropical Pacific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6015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spc="-1">
                <a:latin typeface="Tw Cen MT"/>
              </a:rPr>
              <a:t>Equatorial Waves</a:t>
            </a:r>
            <a:endParaRPr/>
          </a:p>
        </p:txBody>
      </p:sp>
      <p:sp>
        <p:nvSpPr>
          <p:cNvPr id="184" name="TextShape 2"/>
          <p:cNvSpPr txBox="1"/>
          <p:nvPr/>
        </p:nvSpPr>
        <p:spPr>
          <a:xfrm>
            <a:off x="612720" y="1974718"/>
            <a:ext cx="8152920" cy="43494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>
                <a:latin typeface="Arial"/>
              </a:rPr>
              <a:t>The dynamics of oceanic and atmospheric waves can be described with prognostic* mathematical equations</a:t>
            </a:r>
            <a:endParaRPr dirty="0"/>
          </a:p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>
                <a:latin typeface="Arial"/>
              </a:rPr>
              <a:t> </a:t>
            </a:r>
            <a:endParaRPr dirty="0"/>
          </a:p>
          <a:p>
            <a:pPr marL="216000" indent="-216000">
              <a:buClr>
                <a:srgbClr val="FFFFFF"/>
              </a:buClr>
              <a:buFont typeface="StarSymbol"/>
              <a:buAutoNum type="arabicParenR"/>
            </a:pPr>
            <a:r>
              <a:rPr lang="en-US" sz="2400" spc="-1" dirty="0">
                <a:latin typeface="Arial"/>
              </a:rPr>
              <a:t> </a:t>
            </a:r>
            <a:r>
              <a:rPr lang="en-US" sz="2400" b="1" spc="-1" dirty="0" err="1">
                <a:latin typeface="Arial"/>
              </a:rPr>
              <a:t>Navier</a:t>
            </a:r>
            <a:r>
              <a:rPr lang="en-US" sz="2400" b="1" spc="-1" dirty="0">
                <a:latin typeface="Arial"/>
              </a:rPr>
              <a:t>-Stokes equations</a:t>
            </a:r>
            <a:r>
              <a:rPr lang="en-US" sz="2400" spc="-1" dirty="0">
                <a:latin typeface="Arial"/>
              </a:rPr>
              <a:t> </a:t>
            </a:r>
            <a:r>
              <a:rPr lang="en-US" sz="2400" spc="-1" dirty="0" smtClean="0">
                <a:latin typeface="Arial"/>
              </a:rPr>
              <a:t>(on </a:t>
            </a:r>
            <a:r>
              <a:rPr lang="en-US" sz="2400" spc="-1" dirty="0">
                <a:latin typeface="Arial"/>
              </a:rPr>
              <a:t>a </a:t>
            </a:r>
            <a:r>
              <a:rPr lang="en-US" sz="2400" spc="-1" dirty="0" smtClean="0">
                <a:latin typeface="Arial"/>
              </a:rPr>
              <a:t>rotating sphere)</a:t>
            </a:r>
            <a:endParaRPr dirty="0"/>
          </a:p>
          <a:p>
            <a:pPr marL="216000" indent="-216000">
              <a:buClr>
                <a:srgbClr val="FFFFFF"/>
              </a:buClr>
              <a:buFont typeface="StarSymbol"/>
              <a:buAutoNum type="arabicParenR"/>
            </a:pPr>
            <a:r>
              <a:rPr lang="en-US" sz="2400" spc="-1" dirty="0">
                <a:latin typeface="Arial"/>
              </a:rPr>
              <a:t> </a:t>
            </a:r>
            <a:endParaRPr dirty="0"/>
          </a:p>
          <a:p>
            <a:pPr marL="216000" indent="-216000">
              <a:buClr>
                <a:srgbClr val="FFFFFF"/>
              </a:buClr>
              <a:buFont typeface="StarSymbol"/>
              <a:buAutoNum type="arabicParenR"/>
            </a:pPr>
            <a:r>
              <a:rPr lang="en-US" sz="2400" spc="-1" dirty="0">
                <a:latin typeface="Arial"/>
              </a:rPr>
              <a:t> Approximate solutions use simplified sets of equations:</a:t>
            </a:r>
            <a:endParaRPr dirty="0"/>
          </a:p>
          <a:p>
            <a:pPr marL="216000" lvl="1">
              <a:buClr>
                <a:srgbClr val="FFFFFF"/>
              </a:buClr>
              <a:buSzPct val="45000"/>
            </a:pPr>
            <a:r>
              <a:rPr lang="en-US" sz="2400" spc="-1" dirty="0" smtClean="0">
                <a:latin typeface="Arial"/>
              </a:rPr>
              <a:t> Scale </a:t>
            </a:r>
            <a:r>
              <a:rPr lang="en-US" sz="2400" spc="-1" dirty="0">
                <a:latin typeface="Arial"/>
              </a:rPr>
              <a:t>analysis of the magnitude of the individual terms
 </a:t>
            </a:r>
            <a:endParaRPr dirty="0"/>
          </a:p>
          <a:p>
            <a:pPr marL="216000" indent="-216000">
              <a:buClr>
                <a:srgbClr val="FFFFFF"/>
              </a:buClr>
              <a:buFont typeface="StarSymbol"/>
              <a:buAutoNum type="arabicParenR"/>
            </a:pPr>
            <a:r>
              <a:rPr lang="en-US" sz="2400" b="1" spc="-1" dirty="0">
                <a:latin typeface="Arial"/>
              </a:rPr>
              <a:t> Shallow water equations:</a:t>
            </a:r>
            <a:endParaRPr dirty="0"/>
          </a:p>
          <a:p>
            <a:pPr marL="432000" lvl="1" indent="-216000">
              <a:buClr>
                <a:srgbClr val="FFFFFF"/>
              </a:buClr>
              <a:buSzPct val="45000"/>
              <a:buFont typeface="StarSymbol"/>
              <a:buChar char=""/>
            </a:pPr>
            <a:r>
              <a:rPr lang="en-US" sz="2400" spc="-1" dirty="0" smtClean="0">
                <a:latin typeface="Arial"/>
              </a:rPr>
              <a:t>2 </a:t>
            </a:r>
            <a:r>
              <a:rPr lang="en-US" sz="2400" spc="-1" dirty="0">
                <a:latin typeface="Arial"/>
              </a:rPr>
              <a:t>layer models: One </a:t>
            </a:r>
            <a:r>
              <a:rPr lang="en-US" sz="2400" spc="-1" dirty="0" smtClean="0">
                <a:latin typeface="Arial"/>
              </a:rPr>
              <a:t>upper </a:t>
            </a:r>
            <a:r>
              <a:rPr lang="en-US" sz="2400" spc="-1" dirty="0">
                <a:latin typeface="Arial"/>
              </a:rPr>
              <a:t>ocean mixed layer and a </a:t>
            </a:r>
            <a:r>
              <a:rPr lang="en-US" sz="2400" spc="-1" dirty="0" smtClean="0">
                <a:latin typeface="Arial"/>
              </a:rPr>
              <a:t>  </a:t>
            </a:r>
            <a:r>
              <a:rPr lang="en-US" sz="2400" spc="-1" dirty="0">
                <a:latin typeface="Arial"/>
              </a:rPr>
              <a:t>lower water </a:t>
            </a:r>
            <a:r>
              <a:rPr lang="en-US" sz="2400" spc="-1" dirty="0" smtClean="0">
                <a:latin typeface="Arial"/>
              </a:rPr>
              <a:t>layer separated by a ‘sharp’ </a:t>
            </a:r>
            <a:r>
              <a:rPr lang="en-US" sz="2400" spc="-1" dirty="0" err="1" smtClean="0">
                <a:latin typeface="Arial"/>
              </a:rPr>
              <a:t>pycnocline</a:t>
            </a:r>
            <a:r>
              <a:rPr lang="en-US" sz="2400" spc="-1" dirty="0" smtClean="0">
                <a:latin typeface="Arial"/>
              </a:rPr>
              <a:t>.</a:t>
            </a:r>
            <a:endParaRPr dirty="0"/>
          </a:p>
          <a:p>
            <a:pPr marL="432000" lvl="1" indent="-216000">
              <a:buClr>
                <a:srgbClr val="FFFFFF"/>
              </a:buClr>
              <a:buSzPct val="45000"/>
              <a:buFont typeface="StarSymbol"/>
              <a:buChar char=""/>
            </a:pPr>
            <a:r>
              <a:rPr lang="en-US" sz="2400" spc="-1" dirty="0">
                <a:latin typeface="Arial"/>
              </a:rPr>
              <a:t> </a:t>
            </a:r>
            <a:endParaRPr dirty="0"/>
          </a:p>
          <a:p>
            <a:pPr marL="216000" indent="-216000">
              <a:buClr>
                <a:srgbClr val="FFFFFF"/>
              </a:buClr>
              <a:buFont typeface="StarSymbol"/>
              <a:buAutoNum type="arabicParenR"/>
            </a:pPr>
            <a:r>
              <a:rPr lang="en-US" sz="2400" spc="-1" dirty="0" smtClean="0">
                <a:latin typeface="Arial"/>
              </a:rPr>
              <a:t>[ Note: In reality, of course, the ocean is continuously stratified</a:t>
            </a:r>
            <a:r>
              <a:rPr lang="en-US" dirty="0"/>
              <a:t> </a:t>
            </a:r>
            <a:r>
              <a:rPr lang="en-US" sz="2400" spc="-1" dirty="0" smtClean="0">
                <a:latin typeface="Arial"/>
              </a:rPr>
              <a:t>(vertical </a:t>
            </a:r>
            <a:r>
              <a:rPr lang="en-US" sz="2400" spc="-1" dirty="0">
                <a:latin typeface="Arial"/>
              </a:rPr>
              <a:t>temperature, salinity, density profile) </a:t>
            </a:r>
            <a:r>
              <a:rPr lang="en-US" sz="2400" spc="-1" dirty="0" smtClean="0">
                <a:latin typeface="Arial"/>
              </a:rPr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1112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84"/>
          <p:cNvPicPr/>
          <p:nvPr/>
        </p:nvPicPr>
        <p:blipFill>
          <a:blip r:embed="rId3"/>
          <a:stretch/>
        </p:blipFill>
        <p:spPr>
          <a:xfrm>
            <a:off x="2883600" y="1828800"/>
            <a:ext cx="5620320" cy="3130920"/>
          </a:xfrm>
          <a:prstGeom prst="rect">
            <a:avLst/>
          </a:prstGeom>
          <a:ln>
            <a:noFill/>
          </a:ln>
        </p:spPr>
      </p:pic>
      <p:sp>
        <p:nvSpPr>
          <p:cNvPr id="186" name="TextShape 1"/>
          <p:cNvSpPr txBox="1"/>
          <p:nvPr/>
        </p:nvSpPr>
        <p:spPr>
          <a:xfrm>
            <a:off x="2864160" y="5122080"/>
            <a:ext cx="8748720" cy="455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strike="noStrike" spc="-1">
                <a:solidFill>
                  <a:srgbClr val="000053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Sketch of the two-layer model of the equatorial ocean used </a:t>
            </a:r>
            <a:endParaRPr/>
          </a:p>
          <a:p>
            <a:r>
              <a:rPr lang="en-US" sz="1200" strike="noStrike" spc="-1">
                <a:solidFill>
                  <a:srgbClr val="000053"/>
                </a:solidFill>
                <a:uFill>
                  <a:solidFill>
                    <a:srgbClr val="FFFFFF"/>
                  </a:solidFill>
                </a:uFill>
                <a:latin typeface="Verdana"/>
                <a:ea typeface="Verdana"/>
              </a:rPr>
              <a:t>to calculate planetary waves in those regions. From Philander (1990)</a:t>
            </a:r>
            <a:endParaRPr/>
          </a:p>
        </p:txBody>
      </p:sp>
      <p:sp>
        <p:nvSpPr>
          <p:cNvPr id="187" name="TextShape 2"/>
          <p:cNvSpPr txBox="1"/>
          <p:nvPr/>
        </p:nvSpPr>
        <p:spPr>
          <a:xfrm>
            <a:off x="613080" y="22896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spc="-1">
                <a:latin typeface="Tw Cen MT"/>
              </a:rPr>
              <a:t>Equatorial Waves</a:t>
            </a:r>
            <a:endParaRPr/>
          </a:p>
        </p:txBody>
      </p:sp>
      <p:sp>
        <p:nvSpPr>
          <p:cNvPr id="188" name="TextShape 3"/>
          <p:cNvSpPr txBox="1"/>
          <p:nvPr/>
        </p:nvSpPr>
        <p:spPr>
          <a:xfrm>
            <a:off x="365760" y="2103120"/>
            <a:ext cx="2286000" cy="374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Note that in the interior ocean</a:t>
            </a:r>
            <a:endParaRPr/>
          </a:p>
          <a:p>
            <a:r>
              <a:rPr lang="en-US" sz="2400" spc="-1">
                <a:latin typeface="Times New Roman"/>
              </a:rPr>
              <a:t>'reduced gravity' acts as a restoring force when the thermocline is perturbed. </a:t>
            </a:r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0063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15"/>
          <p:cNvPicPr/>
          <p:nvPr/>
        </p:nvPicPr>
        <p:blipFill>
          <a:blip r:embed="rId3"/>
          <a:stretch/>
        </p:blipFill>
        <p:spPr>
          <a:xfrm>
            <a:off x="2828880" y="1873440"/>
            <a:ext cx="5026320" cy="2800080"/>
          </a:xfrm>
          <a:prstGeom prst="rect">
            <a:avLst/>
          </a:prstGeom>
          <a:ln>
            <a:noFill/>
          </a:ln>
        </p:spPr>
      </p:pic>
      <p:sp>
        <p:nvSpPr>
          <p:cNvPr id="217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 2
Response to initial perturbation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289440" y="1828800"/>
            <a:ext cx="1905120" cy="188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333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Kelvin wave: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Thermocline depth deeper than normal h&gt;0 (red)</a:t>
            </a:r>
            <a:endParaRPr/>
          </a:p>
        </p:txBody>
      </p:sp>
      <p:sp>
        <p:nvSpPr>
          <p:cNvPr id="219" name="TextShape 3"/>
          <p:cNvSpPr txBox="1"/>
          <p:nvPr/>
        </p:nvSpPr>
        <p:spPr>
          <a:xfrm>
            <a:off x="151559" y="5036040"/>
            <a:ext cx="8078041" cy="1187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en-US" sz="2400" spc="-1" dirty="0" smtClean="0">
                <a:latin typeface="+mj-lt"/>
              </a:rPr>
              <a:t>Equatorial </a:t>
            </a:r>
            <a:r>
              <a:rPr lang="en-US" sz="2400" spc="-1" dirty="0">
                <a:latin typeface="+mj-lt"/>
              </a:rPr>
              <a:t>Kelvin waves are centered on the equator</a:t>
            </a:r>
            <a:endParaRPr dirty="0">
              <a:latin typeface="+mj-lt"/>
            </a:endParaRPr>
          </a:p>
          <a:p>
            <a:pPr marL="342900" indent="-342900">
              <a:buSzPct val="45000"/>
              <a:buFont typeface="Arial" panose="020B0604020202020204" pitchFamily="34" charset="0"/>
              <a:buChar char="•"/>
            </a:pPr>
            <a:r>
              <a:rPr lang="en-US" sz="2400" spc="-1" dirty="0" smtClean="0">
                <a:latin typeface="+mj-lt"/>
              </a:rPr>
              <a:t>Sea </a:t>
            </a:r>
            <a:r>
              <a:rPr lang="en-US" sz="2400" spc="-1" dirty="0">
                <a:latin typeface="+mj-lt"/>
              </a:rPr>
              <a:t>surface height anomalies are small compared </a:t>
            </a:r>
            <a:r>
              <a:rPr lang="en-US" sz="2400" spc="-1" dirty="0" smtClean="0">
                <a:latin typeface="+mj-lt"/>
              </a:rPr>
              <a:t>with </a:t>
            </a:r>
            <a:r>
              <a:rPr lang="en-US" sz="2400" spc="-1" dirty="0">
                <a:latin typeface="+mj-lt"/>
              </a:rPr>
              <a:t>the internal thermocline displacements. </a:t>
            </a:r>
            <a:endParaRPr dirty="0">
              <a:latin typeface="+mj-lt"/>
            </a:endParaRPr>
          </a:p>
        </p:txBody>
      </p:sp>
      <p:sp>
        <p:nvSpPr>
          <p:cNvPr id="220" name="Freeform 4"/>
          <p:cNvSpPr/>
          <p:nvPr/>
        </p:nvSpPr>
        <p:spPr>
          <a:xfrm>
            <a:off x="3557520" y="2660400"/>
            <a:ext cx="3109320" cy="274680"/>
          </a:xfrm>
          <a:custGeom>
            <a:avLst/>
            <a:gdLst/>
            <a:ahLst/>
            <a:cxnLst/>
            <a:rect l="0" t="0" r="r" b="b"/>
            <a:pathLst>
              <a:path w="8637" h="763">
                <a:moveTo>
                  <a:pt x="0" y="762"/>
                </a:moveTo>
                <a:cubicBezTo>
                  <a:pt x="3892" y="0"/>
                  <a:pt x="8636" y="762"/>
                  <a:pt x="8636" y="762"/>
                </a:cubicBezTo>
              </a:path>
            </a:pathLst>
          </a:custGeom>
          <a:ln>
            <a:solidFill>
              <a:srgbClr val="000000"/>
            </a:solidFill>
          </a:ln>
        </p:spPr>
      </p:sp>
    </p:spTree>
    <p:extLst>
      <p:ext uri="{BB962C8B-B14F-4D97-AF65-F5344CB8AC3E}">
        <p14:creationId xmlns:p14="http://schemas.microsoft.com/office/powerpoint/2010/main" val="16057073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197"/>
          <p:cNvPicPr/>
          <p:nvPr/>
        </p:nvPicPr>
        <p:blipFill>
          <a:blip r:embed="rId2"/>
          <a:stretch/>
        </p:blipFill>
        <p:spPr>
          <a:xfrm>
            <a:off x="2247120" y="2151360"/>
            <a:ext cx="6793200" cy="2909160"/>
          </a:xfrm>
          <a:prstGeom prst="rect">
            <a:avLst/>
          </a:prstGeom>
          <a:ln>
            <a:noFill/>
          </a:ln>
        </p:spPr>
      </p:pic>
      <p:sp>
        <p:nvSpPr>
          <p:cNvPr id="199" name="TextShape 1"/>
          <p:cNvSpPr txBox="1"/>
          <p:nvPr/>
        </p:nvSpPr>
        <p:spPr>
          <a:xfrm>
            <a:off x="457200" y="1375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Equatorial Kelvin Wave</a:t>
            </a:r>
            <a:endParaRPr/>
          </a:p>
        </p:txBody>
      </p:sp>
      <p:sp>
        <p:nvSpPr>
          <p:cNvPr id="201" name="TextShape 3"/>
          <p:cNvSpPr txBox="1"/>
          <p:nvPr/>
        </p:nvSpPr>
        <p:spPr>
          <a:xfrm>
            <a:off x="3135960" y="1630440"/>
            <a:ext cx="561996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Phase Speed ~ 2.8 m/s eastward propagation</a:t>
            </a:r>
            <a:endParaRPr/>
          </a:p>
        </p:txBody>
      </p:sp>
      <p:sp>
        <p:nvSpPr>
          <p:cNvPr id="202" name="Line 4"/>
          <p:cNvSpPr/>
          <p:nvPr/>
        </p:nvSpPr>
        <p:spPr>
          <a:xfrm flipV="1">
            <a:off x="3108960" y="4297680"/>
            <a:ext cx="548640" cy="64188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TextShape 5"/>
          <p:cNvSpPr txBox="1"/>
          <p:nvPr/>
        </p:nvSpPr>
        <p:spPr>
          <a:xfrm>
            <a:off x="2926080" y="4939560"/>
            <a:ext cx="2332440" cy="1005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Times New Roman"/>
              </a:rPr>
              <a:t>Contours of equal 
thermocline anomaly</a:t>
            </a:r>
            <a:endParaRPr/>
          </a:p>
          <a:p>
            <a:r>
              <a:rPr lang="en-US" sz="2000" spc="-1">
                <a:latin typeface="Times New Roman"/>
              </a:rPr>
              <a:t>(here negative)</a:t>
            </a:r>
            <a:endParaRPr/>
          </a:p>
        </p:txBody>
      </p:sp>
      <p:sp>
        <p:nvSpPr>
          <p:cNvPr id="204" name="TextShape 6"/>
          <p:cNvSpPr txBox="1"/>
          <p:nvPr/>
        </p:nvSpPr>
        <p:spPr>
          <a:xfrm>
            <a:off x="5577840" y="4754880"/>
            <a:ext cx="2593080" cy="761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r>
              <a:rPr lang="en-US" sz="2000" spc="-1">
                <a:latin typeface="Times New Roman"/>
              </a:rPr>
              <a:t>(here positive anomaly)</a:t>
            </a:r>
            <a:endParaRPr/>
          </a:p>
        </p:txBody>
      </p:sp>
      <p:sp>
        <p:nvSpPr>
          <p:cNvPr id="205" name="TextShape 7"/>
          <p:cNvSpPr txBox="1"/>
          <p:nvPr/>
        </p:nvSpPr>
        <p:spPr>
          <a:xfrm>
            <a:off x="74880" y="1829880"/>
            <a:ext cx="2847600" cy="1614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 dirty="0">
                <a:latin typeface="Times New Roman"/>
              </a:rPr>
              <a:t>Maximum</a:t>
            </a:r>
            <a:endParaRPr dirty="0"/>
          </a:p>
          <a:p>
            <a:r>
              <a:rPr lang="en-US" sz="2000" spc="-1" dirty="0">
                <a:latin typeface="Times New Roman"/>
              </a:rPr>
              <a:t>a</a:t>
            </a:r>
            <a:r>
              <a:rPr lang="en-US" sz="2000" spc="-1" dirty="0" smtClean="0">
                <a:latin typeface="Times New Roman"/>
              </a:rPr>
              <a:t>mplitude </a:t>
            </a:r>
            <a:r>
              <a:rPr lang="en-US" sz="2000" spc="-1" dirty="0">
                <a:latin typeface="Times New Roman"/>
              </a:rPr>
              <a:t>on Equator</a:t>
            </a:r>
            <a:endParaRPr dirty="0"/>
          </a:p>
          <a:p>
            <a:r>
              <a:rPr lang="en-US" sz="2000" spc="-1" dirty="0">
                <a:latin typeface="Times New Roman"/>
              </a:rPr>
              <a:t>Rapid decay in amplitude </a:t>
            </a:r>
            <a:endParaRPr dirty="0"/>
          </a:p>
          <a:p>
            <a:r>
              <a:rPr lang="en-US" sz="2000" spc="-1" dirty="0">
                <a:latin typeface="Times New Roman"/>
              </a:rPr>
              <a:t>within 5 degree N </a:t>
            </a:r>
            <a:endParaRPr dirty="0"/>
          </a:p>
          <a:p>
            <a:r>
              <a:rPr lang="en-US" sz="2000" spc="-1" dirty="0">
                <a:latin typeface="Times New Roman"/>
              </a:rPr>
              <a:t>and 5 degree S </a:t>
            </a:r>
            <a:endParaRPr dirty="0"/>
          </a:p>
        </p:txBody>
      </p:sp>
      <p:sp>
        <p:nvSpPr>
          <p:cNvPr id="206" name="TextShape 8"/>
          <p:cNvSpPr txBox="1"/>
          <p:nvPr/>
        </p:nvSpPr>
        <p:spPr>
          <a:xfrm>
            <a:off x="96480" y="3657600"/>
            <a:ext cx="264960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Times New Roman"/>
              </a:rPr>
              <a:t>Zonal current anomalies</a:t>
            </a:r>
            <a:endParaRPr/>
          </a:p>
          <a:p>
            <a:r>
              <a:rPr lang="en-US" sz="2000" spc="-1">
                <a:latin typeface="Times New Roman"/>
              </a:rPr>
              <a:t>(No meridional flow!) </a:t>
            </a:r>
            <a:endParaRPr/>
          </a:p>
        </p:txBody>
      </p:sp>
      <p:sp>
        <p:nvSpPr>
          <p:cNvPr id="207" name="Line 9"/>
          <p:cNvSpPr/>
          <p:nvPr/>
        </p:nvSpPr>
        <p:spPr>
          <a:xfrm flipV="1">
            <a:off x="4663440" y="4389120"/>
            <a:ext cx="1005840" cy="733320"/>
          </a:xfrm>
          <a:prstGeom prst="line">
            <a:avLst/>
          </a:prstGeom>
          <a:ln>
            <a:solidFill>
              <a:srgbClr val="0000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Right Arrow 1"/>
          <p:cNvSpPr/>
          <p:nvPr/>
        </p:nvSpPr>
        <p:spPr>
          <a:xfrm>
            <a:off x="5090630" y="2125938"/>
            <a:ext cx="2029190" cy="282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568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207"/>
          <p:cNvPicPr/>
          <p:nvPr/>
        </p:nvPicPr>
        <p:blipFill>
          <a:blip r:embed="rId2"/>
          <a:stretch/>
        </p:blipFill>
        <p:spPr>
          <a:xfrm>
            <a:off x="3108960" y="2508120"/>
            <a:ext cx="5899320" cy="2780640"/>
          </a:xfrm>
          <a:prstGeom prst="rect">
            <a:avLst/>
          </a:prstGeom>
          <a:ln>
            <a:noFill/>
          </a:ln>
        </p:spPr>
      </p:pic>
      <p:sp>
        <p:nvSpPr>
          <p:cNvPr id="209" name="TextShape 1"/>
          <p:cNvSpPr txBox="1"/>
          <p:nvPr/>
        </p:nvSpPr>
        <p:spPr>
          <a:xfrm>
            <a:off x="457200" y="1375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Equatorial Rossby Waves</a:t>
            </a:r>
            <a:endParaRPr/>
          </a:p>
        </p:txBody>
      </p:sp>
      <p:sp>
        <p:nvSpPr>
          <p:cNvPr id="211" name="TextShape 3"/>
          <p:cNvSpPr txBox="1"/>
          <p:nvPr/>
        </p:nvSpPr>
        <p:spPr>
          <a:xfrm>
            <a:off x="4503960" y="1630440"/>
            <a:ext cx="4600440" cy="82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Phase speed: westward propagation </a:t>
            </a:r>
            <a:endParaRPr/>
          </a:p>
          <a:p>
            <a:r>
              <a:rPr lang="en-US" sz="2400" spc="-1">
                <a:latin typeface="Times New Roman"/>
              </a:rPr>
              <a:t>1/3 or less  of Kelvin phase speed </a:t>
            </a:r>
            <a:endParaRPr/>
          </a:p>
        </p:txBody>
      </p:sp>
      <p:sp>
        <p:nvSpPr>
          <p:cNvPr id="212" name="TextShape 4"/>
          <p:cNvSpPr txBox="1"/>
          <p:nvPr/>
        </p:nvSpPr>
        <p:spPr>
          <a:xfrm>
            <a:off x="3931920" y="5043960"/>
            <a:ext cx="4492080" cy="761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endParaRPr/>
          </a:p>
          <a:p>
            <a:r>
              <a:rPr lang="en-US" sz="2000" spc="-1">
                <a:latin typeface="Times New Roman"/>
              </a:rPr>
              <a:t>(Example of an asymmetric Rossby wave)</a:t>
            </a:r>
            <a:endParaRPr/>
          </a:p>
        </p:txBody>
      </p:sp>
      <p:sp>
        <p:nvSpPr>
          <p:cNvPr id="213" name="TextShape 5"/>
          <p:cNvSpPr txBox="1"/>
          <p:nvPr/>
        </p:nvSpPr>
        <p:spPr>
          <a:xfrm>
            <a:off x="74880" y="1829880"/>
            <a:ext cx="3327840" cy="1919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Times New Roman"/>
              </a:rPr>
              <a:t>Maximum pressure amplitudes</a:t>
            </a:r>
            <a:endParaRPr/>
          </a:p>
          <a:p>
            <a:r>
              <a:rPr lang="en-US" sz="2000" spc="-1">
                <a:latin typeface="Times New Roman"/>
              </a:rPr>
              <a:t>(height anomalies)</a:t>
            </a:r>
            <a:endParaRPr/>
          </a:p>
          <a:p>
            <a:r>
              <a:rPr lang="en-US" sz="2000" spc="-1">
                <a:latin typeface="Times New Roman"/>
              </a:rPr>
              <a:t> off the equator</a:t>
            </a:r>
            <a:endParaRPr/>
          </a:p>
          <a:p>
            <a:r>
              <a:rPr lang="en-US" sz="2000" spc="-1">
                <a:latin typeface="Times New Roman"/>
              </a:rPr>
              <a:t>(with strongest zonal wind </a:t>
            </a:r>
            <a:endParaRPr/>
          </a:p>
          <a:p>
            <a:r>
              <a:rPr lang="en-US" sz="2000" spc="-1">
                <a:latin typeface="Times New Roman"/>
              </a:rPr>
              <a:t>anomalies)</a:t>
            </a:r>
            <a:endParaRPr/>
          </a:p>
          <a:p>
            <a:endParaRPr/>
          </a:p>
        </p:txBody>
      </p:sp>
      <p:sp>
        <p:nvSpPr>
          <p:cNvPr id="214" name="TextShape 6"/>
          <p:cNvSpPr txBox="1"/>
          <p:nvPr/>
        </p:nvSpPr>
        <p:spPr>
          <a:xfrm>
            <a:off x="96480" y="3506760"/>
            <a:ext cx="2940840" cy="70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Times New Roman"/>
              </a:rPr>
              <a:t>Strongest meridional wind </a:t>
            </a:r>
            <a:endParaRPr/>
          </a:p>
          <a:p>
            <a:r>
              <a:rPr lang="en-US" sz="2000" spc="-1">
                <a:latin typeface="Times New Roman"/>
              </a:rPr>
              <a:t>amplitudes on equator </a:t>
            </a:r>
            <a:endParaRPr/>
          </a:p>
        </p:txBody>
      </p:sp>
      <p:sp>
        <p:nvSpPr>
          <p:cNvPr id="215" name="TextShape 7"/>
          <p:cNvSpPr txBox="1"/>
          <p:nvPr/>
        </p:nvSpPr>
        <p:spPr>
          <a:xfrm>
            <a:off x="182880" y="4754880"/>
            <a:ext cx="2360160" cy="1310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000" spc="-1">
                <a:latin typeface="Times New Roman"/>
              </a:rPr>
              <a:t>Equatorial Rossby 
can be symmetric or</a:t>
            </a:r>
            <a:endParaRPr/>
          </a:p>
          <a:p>
            <a:r>
              <a:rPr lang="en-US" sz="2000" spc="-1">
                <a:latin typeface="Times New Roman"/>
              </a:rPr>
              <a:t>asymmetric with 
respect to the equator</a:t>
            </a:r>
            <a:endParaRPr/>
          </a:p>
        </p:txBody>
      </p:sp>
      <p:sp>
        <p:nvSpPr>
          <p:cNvPr id="3" name="Right Arrow 2"/>
          <p:cNvSpPr/>
          <p:nvPr/>
        </p:nvSpPr>
        <p:spPr>
          <a:xfrm rot="10800000">
            <a:off x="4669329" y="2536292"/>
            <a:ext cx="768431" cy="174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4669328" y="5118198"/>
            <a:ext cx="768431" cy="174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pic>
        <p:nvPicPr>
          <p:cNvPr id="239" name="Picture 5" descr="L:\metwin\MSc\enso\Fig4.gif"/>
          <p:cNvPicPr/>
          <p:nvPr/>
        </p:nvPicPr>
        <p:blipFill>
          <a:blip r:embed="rId3"/>
          <a:stretch/>
        </p:blipFill>
        <p:spPr>
          <a:xfrm>
            <a:off x="589680" y="2211120"/>
            <a:ext cx="7911360" cy="393192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2376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41" name="CustomShape 3"/>
          <p:cNvSpPr/>
          <p:nvPr/>
        </p:nvSpPr>
        <p:spPr>
          <a:xfrm>
            <a:off x="4312800" y="237744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Kelvin wave</a:t>
            </a:r>
            <a:endParaRPr/>
          </a:p>
        </p:txBody>
      </p:sp>
      <p:sp>
        <p:nvSpPr>
          <p:cNvPr id="242" name="Line 4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TextShape 5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44" name="Line 6"/>
          <p:cNvSpPr/>
          <p:nvPr/>
        </p:nvSpPr>
        <p:spPr>
          <a:xfrm>
            <a:off x="4023360" y="221112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2702740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Key facts from last class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271604" y="1600200"/>
            <a:ext cx="8490796" cy="449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20040" indent="-319680">
              <a:lnSpc>
                <a:spcPct val="100000"/>
              </a:lnSpc>
              <a:buClr>
                <a:srgbClr val="438086"/>
              </a:buClr>
              <a:buSzPct val="60000"/>
              <a:buFont typeface="Wingdings" charset="2"/>
              <a:buChar char=""/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Walker 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Circulation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: Atmospheric circulation cell in the tropical Pacific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20040" indent="-319680">
              <a:lnSpc>
                <a:spcPct val="100000"/>
              </a:lnSpc>
              <a:buClr>
                <a:srgbClr val="438086"/>
              </a:buClr>
              <a:buSzPct val="60000"/>
              <a:buFont typeface="Wingdings" charset="2"/>
              <a:buChar char="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Typical ocean state in the t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ropical Pacific: </a:t>
            </a:r>
          </a:p>
          <a:p>
            <a:pPr marL="777240" lvl="1" indent="-319680">
              <a:buClr>
                <a:srgbClr val="438086"/>
              </a:buClr>
              <a:buSzPct val="60000"/>
              <a:buFont typeface="Wingdings" charset="2"/>
              <a:buChar char="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hermocline tilted with deeper mixed layer in the west, shallower mixed layer in the eastern sector.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20040" indent="-319680">
              <a:buClr>
                <a:srgbClr val="438086"/>
              </a:buClr>
              <a:buSzPct val="60000"/>
              <a:buFont typeface="Wingdings" charset="2"/>
              <a:buChar char=""/>
            </a:pPr>
            <a:r>
              <a:rPr lang="en-US" sz="2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El </a:t>
            </a:r>
            <a:r>
              <a:rPr lang="en-US" sz="20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Niño </a:t>
            </a:r>
            <a:r>
              <a:rPr lang="en-US" sz="20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event</a:t>
            </a:r>
            <a:r>
              <a:rPr lang="en-US" sz="2000" b="0" strike="noStrike" spc="-1" dirty="0" smtClean="0">
                <a:uFill>
                  <a:solidFill>
                    <a:srgbClr val="FFFFFF"/>
                  </a:solidFill>
                </a:uFill>
                <a:latin typeface="+mj-lt"/>
              </a:rPr>
              <a:t>: warm SST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anomalies in eastern tropical  Pacific, </a:t>
            </a:r>
          </a:p>
          <a:p>
            <a:pPr marL="320040" indent="-319680">
              <a:buClr>
                <a:srgbClr val="438086"/>
              </a:buClr>
              <a:buSzPct val="60000"/>
              <a:buFont typeface="Wingdings" charset="2"/>
              <a:buChar char=""/>
            </a:pPr>
            <a:r>
              <a:rPr lang="en-US" sz="20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La </a:t>
            </a:r>
            <a:r>
              <a:rPr lang="en-US" sz="20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Niña </a:t>
            </a:r>
            <a:r>
              <a:rPr lang="en-US" sz="2000" b="1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event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: cold SST anomalies in the eastern tropical Pacific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320040" indent="-319680">
              <a:buClr>
                <a:srgbClr val="438086"/>
              </a:buClr>
              <a:buSzPct val="60000"/>
              <a:buFont typeface="Wingdings" charset="2"/>
              <a:buChar char="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ENSO indices (SST based): </a:t>
            </a:r>
            <a:endParaRPr lang="en-US" sz="2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77240" lvl="1" indent="-319680">
              <a:buClr>
                <a:srgbClr val="438086"/>
              </a:buClr>
              <a:buSzPct val="60000"/>
              <a:buFont typeface="Wingdings" charset="2"/>
              <a:buChar char=""/>
            </a:pP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NINO3.4 index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(central and eastern equatorial Pacific SST ) 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77240" lvl="1" indent="-319680">
              <a:buClr>
                <a:srgbClr val="438086"/>
              </a:buClr>
              <a:buSzPct val="60000"/>
              <a:buFont typeface="Wingdings" charset="2"/>
              <a:buChar char=""/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Southern Oscillation 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Index (SOI): 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Pressure differences Tahiti-Darwin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4" descr="L:\metwin\MSc\enso\Fig6a.gif"/>
          <p:cNvPicPr/>
          <p:nvPr/>
        </p:nvPicPr>
        <p:blipFill>
          <a:blip r:embed="rId3"/>
          <a:stretch/>
        </p:blipFill>
        <p:spPr>
          <a:xfrm>
            <a:off x="623520" y="2220840"/>
            <a:ext cx="7863840" cy="3865680"/>
          </a:xfrm>
          <a:prstGeom prst="rect">
            <a:avLst/>
          </a:prstGeom>
          <a:ln>
            <a:noFill/>
          </a:ln>
        </p:spPr>
      </p:pic>
      <p:sp>
        <p:nvSpPr>
          <p:cNvPr id="246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47" name="CustomShape 2"/>
          <p:cNvSpPr/>
          <p:nvPr/>
        </p:nvSpPr>
        <p:spPr>
          <a:xfrm>
            <a:off x="2412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48" name="CustomShape 3"/>
          <p:cNvSpPr/>
          <p:nvPr/>
        </p:nvSpPr>
        <p:spPr>
          <a:xfrm>
            <a:off x="4312800" y="237492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Kelvin wave</a:t>
            </a:r>
            <a:endParaRPr/>
          </a:p>
        </p:txBody>
      </p:sp>
      <p:sp>
        <p:nvSpPr>
          <p:cNvPr id="249" name="Line 4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TextShape 5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51" name="Line 6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CustomShape 7"/>
          <p:cNvSpPr/>
          <p:nvPr/>
        </p:nvSpPr>
        <p:spPr>
          <a:xfrm>
            <a:off x="914400" y="2468880"/>
            <a:ext cx="73152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t+25d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87483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6" descr="L:\metwin\MSc\enso\Fig6b.gif"/>
          <p:cNvPicPr/>
          <p:nvPr/>
        </p:nvPicPr>
        <p:blipFill>
          <a:blip r:embed="rId3"/>
          <a:stretch/>
        </p:blipFill>
        <p:spPr>
          <a:xfrm>
            <a:off x="581760" y="2220840"/>
            <a:ext cx="7811280" cy="3855960"/>
          </a:xfrm>
          <a:prstGeom prst="rect">
            <a:avLst/>
          </a:prstGeom>
          <a:ln>
            <a:noFill/>
          </a:ln>
        </p:spPr>
      </p:pic>
      <p:sp>
        <p:nvSpPr>
          <p:cNvPr id="254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55" name="CustomShape 2"/>
          <p:cNvSpPr/>
          <p:nvPr/>
        </p:nvSpPr>
        <p:spPr>
          <a:xfrm>
            <a:off x="2412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56" name="CustomShape 3"/>
          <p:cNvSpPr/>
          <p:nvPr/>
        </p:nvSpPr>
        <p:spPr>
          <a:xfrm>
            <a:off x="4312800" y="237744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Kelvin wave</a:t>
            </a:r>
            <a:endParaRPr/>
          </a:p>
        </p:txBody>
      </p:sp>
      <p:sp>
        <p:nvSpPr>
          <p:cNvPr id="257" name="Line 4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TextShape 5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59" name="Line 6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7"/>
          <p:cNvSpPr/>
          <p:nvPr/>
        </p:nvSpPr>
        <p:spPr>
          <a:xfrm>
            <a:off x="914400" y="2468880"/>
            <a:ext cx="73152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t+50d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87212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7" descr="L:\metwin\MSc\enso\Fig6c.gif"/>
          <p:cNvPicPr/>
          <p:nvPr/>
        </p:nvPicPr>
        <p:blipFill>
          <a:blip r:embed="rId3"/>
          <a:stretch/>
        </p:blipFill>
        <p:spPr>
          <a:xfrm>
            <a:off x="653760" y="2213640"/>
            <a:ext cx="7870320" cy="3801960"/>
          </a:xfrm>
          <a:prstGeom prst="rect">
            <a:avLst/>
          </a:prstGeom>
          <a:ln>
            <a:noFill/>
          </a:ln>
        </p:spPr>
      </p:pic>
      <p:sp>
        <p:nvSpPr>
          <p:cNvPr id="262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intial perturbation</a:t>
            </a:r>
            <a:endParaRPr/>
          </a:p>
        </p:txBody>
      </p:sp>
      <p:sp>
        <p:nvSpPr>
          <p:cNvPr id="263" name="CustomShape 2"/>
          <p:cNvSpPr/>
          <p:nvPr/>
        </p:nvSpPr>
        <p:spPr>
          <a:xfrm>
            <a:off x="2412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64" name="CustomShape 3"/>
          <p:cNvSpPr/>
          <p:nvPr/>
        </p:nvSpPr>
        <p:spPr>
          <a:xfrm>
            <a:off x="6583680" y="2374920"/>
            <a:ext cx="1905120" cy="91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Coastal Kelvin waves and reflection </a:t>
            </a:r>
            <a:endParaRPr/>
          </a:p>
        </p:txBody>
      </p:sp>
      <p:sp>
        <p:nvSpPr>
          <p:cNvPr id="265" name="Line 4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TextShape 5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67" name="Line 6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CustomShape 7"/>
          <p:cNvSpPr/>
          <p:nvPr/>
        </p:nvSpPr>
        <p:spPr>
          <a:xfrm>
            <a:off x="914400" y="2468880"/>
            <a:ext cx="73152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t+75d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687180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8" descr="L:\metwin\MSc\enso\Fig6d.gif"/>
          <p:cNvPicPr/>
          <p:nvPr/>
        </p:nvPicPr>
        <p:blipFill>
          <a:blip r:embed="rId3"/>
          <a:stretch/>
        </p:blipFill>
        <p:spPr>
          <a:xfrm>
            <a:off x="545760" y="2231280"/>
            <a:ext cx="7873920" cy="3820320"/>
          </a:xfrm>
          <a:prstGeom prst="rect">
            <a:avLst/>
          </a:prstGeom>
          <a:ln>
            <a:noFill/>
          </a:ln>
        </p:spPr>
      </p:pic>
      <p:sp>
        <p:nvSpPr>
          <p:cNvPr id="270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71" name="CustomShape 2"/>
          <p:cNvSpPr/>
          <p:nvPr/>
        </p:nvSpPr>
        <p:spPr>
          <a:xfrm>
            <a:off x="2484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72" name="Line 3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TextShape 4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74" name="Line 5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6"/>
          <p:cNvSpPr/>
          <p:nvPr/>
        </p:nvSpPr>
        <p:spPr>
          <a:xfrm>
            <a:off x="6599520" y="2315520"/>
            <a:ext cx="1905120" cy="916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Off-equatorial downwelling Rossby waves</a:t>
            </a:r>
            <a:endParaRPr/>
          </a:p>
        </p:txBody>
      </p:sp>
      <p:sp>
        <p:nvSpPr>
          <p:cNvPr id="276" name="CustomShape 7"/>
          <p:cNvSpPr/>
          <p:nvPr/>
        </p:nvSpPr>
        <p:spPr>
          <a:xfrm>
            <a:off x="914400" y="2468880"/>
            <a:ext cx="10058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t+100d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24819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12" descr="L:\metwin\MSc\enso\Fig7a.gif"/>
          <p:cNvPicPr/>
          <p:nvPr/>
        </p:nvPicPr>
        <p:blipFill>
          <a:blip r:embed="rId3"/>
          <a:stretch/>
        </p:blipFill>
        <p:spPr>
          <a:xfrm>
            <a:off x="584640" y="2224080"/>
            <a:ext cx="7933680" cy="3863520"/>
          </a:xfrm>
          <a:prstGeom prst="rect">
            <a:avLst/>
          </a:prstGeom>
          <a:ln>
            <a:noFill/>
          </a:ln>
        </p:spPr>
      </p:pic>
      <p:sp>
        <p:nvSpPr>
          <p:cNvPr id="278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79" name="CustomShape 2"/>
          <p:cNvSpPr/>
          <p:nvPr/>
        </p:nvSpPr>
        <p:spPr>
          <a:xfrm>
            <a:off x="2484360" y="2197440"/>
            <a:ext cx="190476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Upwelling Rossby waves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(symmetric mode) </a:t>
            </a:r>
            <a:endParaRPr/>
          </a:p>
        </p:txBody>
      </p:sp>
      <p:sp>
        <p:nvSpPr>
          <p:cNvPr id="280" name="Line 3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TextShape 4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82" name="Line 5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CustomShape 6"/>
          <p:cNvSpPr/>
          <p:nvPr/>
        </p:nvSpPr>
        <p:spPr>
          <a:xfrm>
            <a:off x="5439240" y="241092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Rossby waves</a:t>
            </a:r>
            <a:endParaRPr/>
          </a:p>
        </p:txBody>
      </p:sp>
      <p:sp>
        <p:nvSpPr>
          <p:cNvPr id="284" name="CustomShape 7"/>
          <p:cNvSpPr/>
          <p:nvPr/>
        </p:nvSpPr>
        <p:spPr>
          <a:xfrm>
            <a:off x="914400" y="2468880"/>
            <a:ext cx="10058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t+125d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986125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3" descr="L:\metwin\MSc\enso\Fig7b.gif"/>
          <p:cNvPicPr/>
          <p:nvPr/>
        </p:nvPicPr>
        <p:blipFill>
          <a:blip r:embed="rId3"/>
          <a:stretch/>
        </p:blipFill>
        <p:spPr>
          <a:xfrm>
            <a:off x="552960" y="2215440"/>
            <a:ext cx="7898400" cy="3866040"/>
          </a:xfrm>
          <a:prstGeom prst="rect">
            <a:avLst/>
          </a:prstGeom>
          <a:ln>
            <a:noFill/>
          </a:ln>
        </p:spPr>
      </p:pic>
      <p:sp>
        <p:nvSpPr>
          <p:cNvPr id="286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87" name="CustomShape 2"/>
          <p:cNvSpPr/>
          <p:nvPr/>
        </p:nvSpPr>
        <p:spPr>
          <a:xfrm>
            <a:off x="914400" y="4609800"/>
            <a:ext cx="3383280" cy="133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Reflection and start of upwelling equatorial Kelvin wave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 </a:t>
            </a:r>
            <a:endParaRPr/>
          </a:p>
        </p:txBody>
      </p:sp>
      <p:sp>
        <p:nvSpPr>
          <p:cNvPr id="288" name="Line 3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9" name="TextShape 4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90" name="Line 5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6"/>
          <p:cNvSpPr/>
          <p:nvPr/>
        </p:nvSpPr>
        <p:spPr>
          <a:xfrm>
            <a:off x="5439240" y="241092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Rossby waves</a:t>
            </a:r>
            <a:endParaRPr/>
          </a:p>
        </p:txBody>
      </p:sp>
      <p:sp>
        <p:nvSpPr>
          <p:cNvPr id="292" name="CustomShape 7"/>
          <p:cNvSpPr/>
          <p:nvPr/>
        </p:nvSpPr>
        <p:spPr>
          <a:xfrm>
            <a:off x="914400" y="2468880"/>
            <a:ext cx="10058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t+175d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751672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14" descr="L:\metwin\MSc\enso\Fig7c.gif"/>
          <p:cNvPicPr/>
          <p:nvPr/>
        </p:nvPicPr>
        <p:blipFill>
          <a:blip r:embed="rId3"/>
          <a:stretch/>
        </p:blipFill>
        <p:spPr>
          <a:xfrm>
            <a:off x="604080" y="2230560"/>
            <a:ext cx="7950600" cy="3840480"/>
          </a:xfrm>
          <a:prstGeom prst="rect">
            <a:avLst/>
          </a:prstGeom>
          <a:ln>
            <a:noFill/>
          </a:ln>
        </p:spPr>
      </p:pic>
      <p:sp>
        <p:nvSpPr>
          <p:cNvPr id="294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
Response to initial perturbation</a:t>
            </a:r>
            <a:endParaRPr/>
          </a:p>
        </p:txBody>
      </p:sp>
      <p:sp>
        <p:nvSpPr>
          <p:cNvPr id="295" name="CustomShape 2"/>
          <p:cNvSpPr/>
          <p:nvPr/>
        </p:nvSpPr>
        <p:spPr>
          <a:xfrm>
            <a:off x="822960" y="4754880"/>
            <a:ext cx="3383280" cy="105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Reflected Rossby waves: upwelling Kelvin wave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 </a:t>
            </a:r>
            <a:endParaRPr/>
          </a:p>
        </p:txBody>
      </p:sp>
      <p:sp>
        <p:nvSpPr>
          <p:cNvPr id="296" name="Line 3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TextShape 4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298" name="Line 5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6"/>
          <p:cNvSpPr/>
          <p:nvPr/>
        </p:nvSpPr>
        <p:spPr>
          <a:xfrm>
            <a:off x="5439240" y="241092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Rossby waves</a:t>
            </a:r>
            <a:endParaRPr/>
          </a:p>
        </p:txBody>
      </p:sp>
      <p:sp>
        <p:nvSpPr>
          <p:cNvPr id="300" name="CustomShape 7"/>
          <p:cNvSpPr/>
          <p:nvPr/>
        </p:nvSpPr>
        <p:spPr>
          <a:xfrm>
            <a:off x="914400" y="2468880"/>
            <a:ext cx="10058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t+225d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646813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15" descr="L:\metwin\MSc\enso\Fig7d.gif"/>
          <p:cNvPicPr/>
          <p:nvPr/>
        </p:nvPicPr>
        <p:blipFill>
          <a:blip r:embed="rId3"/>
          <a:stretch/>
        </p:blipFill>
        <p:spPr>
          <a:xfrm>
            <a:off x="486000" y="2178000"/>
            <a:ext cx="8032680" cy="3897360"/>
          </a:xfrm>
          <a:prstGeom prst="rect">
            <a:avLst/>
          </a:prstGeom>
          <a:ln>
            <a:noFill/>
          </a:ln>
        </p:spPr>
      </p:pic>
      <p:sp>
        <p:nvSpPr>
          <p:cNvPr id="302" name="TextShape 1"/>
          <p:cNvSpPr txBox="1"/>
          <p:nvPr/>
        </p:nvSpPr>
        <p:spPr>
          <a:xfrm>
            <a:off x="457200" y="1371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3600" spc="-1">
                <a:latin typeface="Tw Cen MT"/>
              </a:rPr>
              <a:t>Delayed Oscillator Theory: 
Response to initial perturbation</a:t>
            </a: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914400" y="4792680"/>
            <a:ext cx="3383280" cy="105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Reflected Rossby waves and upwelling Kelvin wave</a:t>
            </a:r>
            <a:endParaRPr/>
          </a:p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 </a:t>
            </a:r>
            <a:endParaRPr/>
          </a:p>
        </p:txBody>
      </p:sp>
      <p:sp>
        <p:nvSpPr>
          <p:cNvPr id="304" name="Line 3"/>
          <p:cNvSpPr/>
          <p:nvPr/>
        </p:nvSpPr>
        <p:spPr>
          <a:xfrm>
            <a:off x="822960" y="3931920"/>
            <a:ext cx="75895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TextShape 4"/>
          <p:cNvSpPr txBox="1"/>
          <p:nvPr/>
        </p:nvSpPr>
        <p:spPr>
          <a:xfrm>
            <a:off x="110880" y="3677040"/>
            <a:ext cx="58608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spc="-1">
                <a:latin typeface="Times New Roman"/>
              </a:rPr>
              <a:t>EQ</a:t>
            </a:r>
            <a:endParaRPr/>
          </a:p>
        </p:txBody>
      </p:sp>
      <p:sp>
        <p:nvSpPr>
          <p:cNvPr id="306" name="Line 5"/>
          <p:cNvSpPr/>
          <p:nvPr/>
        </p:nvSpPr>
        <p:spPr>
          <a:xfrm>
            <a:off x="4203360" y="2219760"/>
            <a:ext cx="0" cy="33667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CustomShape 6"/>
          <p:cNvSpPr/>
          <p:nvPr/>
        </p:nvSpPr>
        <p:spPr>
          <a:xfrm>
            <a:off x="5439240" y="2410920"/>
            <a:ext cx="190512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1" spc="-1">
                <a:latin typeface="Arial"/>
              </a:rPr>
              <a:t>Downwelling Rossby waves</a:t>
            </a:r>
            <a:endParaRPr/>
          </a:p>
        </p:txBody>
      </p:sp>
      <p:sp>
        <p:nvSpPr>
          <p:cNvPr id="308" name="CustomShape 7"/>
          <p:cNvSpPr/>
          <p:nvPr/>
        </p:nvSpPr>
        <p:spPr>
          <a:xfrm>
            <a:off x="914400" y="2468880"/>
            <a:ext cx="1005840" cy="365760"/>
          </a:xfrm>
          <a:prstGeom prst="rect">
            <a:avLst/>
          </a:prstGeom>
          <a:solidFill>
            <a:srgbClr val="666666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/>
            <a:r>
              <a:rPr lang="en-US" sz="2400" spc="-1">
                <a:solidFill>
                  <a:srgbClr val="FFFFFF"/>
                </a:solidFill>
                <a:latin typeface="Times New Roman"/>
              </a:rPr>
              <a:t>t+275d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33342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609480" y="1519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Temporal Evolution
of El Ni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ñ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o/La Ni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  <a:ea typeface="Arial"/>
              </a:rPr>
              <a:t>ñ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a</a:t>
            </a:r>
          </a:p>
        </p:txBody>
      </p:sp>
      <p:pic>
        <p:nvPicPr>
          <p:cNvPr id="230" name="Picture 5" descr="sst_9798_animated"/>
          <p:cNvPicPr/>
          <p:nvPr/>
        </p:nvPicPr>
        <p:blipFill>
          <a:blip r:embed="rId2"/>
          <a:stretch/>
        </p:blipFill>
        <p:spPr>
          <a:xfrm>
            <a:off x="1440000" y="1676520"/>
            <a:ext cx="6180120" cy="4033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2"/>
          <p:cNvPicPr/>
          <p:nvPr/>
        </p:nvPicPr>
        <p:blipFill>
          <a:blip r:embed="rId3"/>
          <a:stretch/>
        </p:blipFill>
        <p:spPr>
          <a:xfrm>
            <a:off x="199440" y="756720"/>
            <a:ext cx="8595360" cy="585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54864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4400" b="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  <a:ea typeface="Times New Roman"/>
              </a:rPr>
              <a:t>ENSO online resources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6" name="TextShape 2"/>
          <p:cNvSpPr txBox="1"/>
          <p:nvPr/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buClr>
                <a:srgbClr val="3333CC"/>
              </a:buClr>
            </a:pPr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42720" indent="-342720"/>
            <a:r>
              <a:rPr lang="en-GB" sz="2400" b="0" strike="noStrike" spc="-1" dirty="0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42720" indent="-342720">
              <a:buClr>
                <a:srgbClr val="3333CC"/>
              </a:buClr>
              <a:buFont typeface="Arial"/>
              <a:buChar char="•"/>
            </a:pPr>
            <a:r>
              <a:rPr lang="en-GB" sz="2400" b="0" strike="noStrike" spc="-1" dirty="0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Useful El </a:t>
            </a:r>
            <a:r>
              <a:rPr lang="en-GB" sz="2400" b="0" strike="noStrike" spc="-1" dirty="0" smtClean="0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Niño </a:t>
            </a:r>
            <a:r>
              <a:rPr lang="en-GB" sz="2400" b="0" strike="noStrike" spc="-1" dirty="0">
                <a:solidFill>
                  <a:srgbClr val="3333CC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pages: </a:t>
            </a:r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804600" y="4572000"/>
            <a:ext cx="72781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http://www.pmel.noaa.gov/tao/elnino/nino-home.html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8" name="TextShape 4"/>
          <p:cNvSpPr txBox="1"/>
          <p:nvPr/>
        </p:nvSpPr>
        <p:spPr>
          <a:xfrm>
            <a:off x="804600" y="4027320"/>
            <a:ext cx="682092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http://iri.columbia.edu/our-expertise/climate/enso/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9" name="TextShape 5"/>
          <p:cNvSpPr txBox="1"/>
          <p:nvPr/>
        </p:nvSpPr>
        <p:spPr>
          <a:xfrm>
            <a:off x="822960" y="5120640"/>
            <a:ext cx="7659000" cy="822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ENSO: Online course Introduction to Tropical Meteorology</a:t>
            </a:r>
          </a:p>
          <a:p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Development of the El </a:t>
            </a:r>
            <a:r>
              <a:rPr lang="en-US" sz="2400" dirty="0" smtClean="0"/>
              <a:t>Niño </a:t>
            </a:r>
            <a:r>
              <a:rPr lang="en-US" sz="2400" dirty="0" smtClean="0"/>
              <a:t>1997/98 and the reversal to </a:t>
            </a:r>
            <a:br>
              <a:rPr lang="en-US" sz="2400" dirty="0" smtClean="0"/>
            </a:br>
            <a:r>
              <a:rPr lang="en-US" sz="2400" dirty="0" smtClean="0"/>
              <a:t>La </a:t>
            </a:r>
            <a:r>
              <a:rPr lang="en-US" sz="2400" dirty="0" smtClean="0"/>
              <a:t>Niña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929" y="1794753"/>
            <a:ext cx="6391072" cy="4613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59541"/>
            <a:ext cx="2659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Subsurface temperature</a:t>
            </a:r>
          </a:p>
          <a:p>
            <a:r>
              <a:rPr lang="en-US" dirty="0" smtClean="0"/>
              <a:t>anomalies </a:t>
            </a:r>
          </a:p>
          <a:p>
            <a:r>
              <a:rPr lang="en-US" dirty="0" smtClean="0"/>
              <a:t>(and SST anomalies)</a:t>
            </a:r>
          </a:p>
        </p:txBody>
      </p:sp>
    </p:spTree>
    <p:extLst>
      <p:ext uri="{BB962C8B-B14F-4D97-AF65-F5344CB8AC3E}">
        <p14:creationId xmlns:p14="http://schemas.microsoft.com/office/powerpoint/2010/main" val="32247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Development of the El </a:t>
            </a:r>
            <a:r>
              <a:rPr lang="en-US" sz="2400" dirty="0" smtClean="0"/>
              <a:t>Niño </a:t>
            </a:r>
            <a:r>
              <a:rPr lang="en-US" sz="2400" dirty="0" smtClean="0"/>
              <a:t>1997/98 and the reversal to </a:t>
            </a:r>
            <a:br>
              <a:rPr lang="en-US" sz="2400" dirty="0" smtClean="0"/>
            </a:br>
            <a:r>
              <a:rPr lang="en-US" sz="2400" dirty="0" smtClean="0"/>
              <a:t>La </a:t>
            </a:r>
            <a:r>
              <a:rPr lang="en-US" sz="2400" dirty="0" smtClean="0"/>
              <a:t>Niña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59541"/>
            <a:ext cx="2659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Subsurface temperature</a:t>
            </a:r>
          </a:p>
          <a:p>
            <a:r>
              <a:rPr lang="en-US" dirty="0" smtClean="0"/>
              <a:t>anomalies </a:t>
            </a:r>
          </a:p>
          <a:p>
            <a:r>
              <a:rPr lang="en-US" dirty="0" smtClean="0"/>
              <a:t>(and SST anomalies)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979" y="1848258"/>
            <a:ext cx="6378735" cy="4653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747401"/>
            <a:ext cx="2966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important component  in the termination and reversal of SST anomalies:</a:t>
            </a:r>
          </a:p>
          <a:p>
            <a:r>
              <a:rPr lang="en-US" dirty="0" smtClean="0"/>
              <a:t>Inflow/outflow of water masses from the off-equatorial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Development of the El </a:t>
            </a:r>
            <a:r>
              <a:rPr lang="en-US" sz="2400" dirty="0" smtClean="0"/>
              <a:t>Niño </a:t>
            </a:r>
            <a:r>
              <a:rPr lang="en-US" sz="2400" dirty="0" smtClean="0"/>
              <a:t>1997/98 and the reversal to </a:t>
            </a:r>
            <a:br>
              <a:rPr lang="en-US" sz="2400" dirty="0" smtClean="0"/>
            </a:br>
            <a:r>
              <a:rPr lang="en-US" sz="2400" dirty="0" smtClean="0"/>
              <a:t>La </a:t>
            </a:r>
            <a:r>
              <a:rPr lang="en-US" sz="2400" dirty="0" smtClean="0"/>
              <a:t>Niña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59541"/>
            <a:ext cx="2659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Subsurface temperature</a:t>
            </a:r>
          </a:p>
          <a:p>
            <a:r>
              <a:rPr lang="en-US" dirty="0" smtClean="0"/>
              <a:t>anomalies </a:t>
            </a:r>
          </a:p>
          <a:p>
            <a:r>
              <a:rPr lang="en-US" dirty="0" smtClean="0"/>
              <a:t>(and SST anomalies)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702" y="1750979"/>
            <a:ext cx="6484298" cy="47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solidFill>
                  <a:srgbClr val="0000CC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Equatorial Waves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2" name="TextShape 2"/>
          <p:cNvSpPr txBox="1"/>
          <p:nvPr/>
        </p:nvSpPr>
        <p:spPr>
          <a:xfrm>
            <a:off x="685800" y="193932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Equatorial waves in the ocean are believed to play an important role in the onset and variability of ENSO</a:t>
            </a:r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Two types:</a:t>
            </a:r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864000" lvl="1" indent="-324000">
              <a:lnSpc>
                <a:spcPct val="9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Kelvin waves (propagate eastward along the equator and also along coasts)</a:t>
            </a:r>
            <a:endParaRPr lang="en-US" sz="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864000" lvl="1" indent="-324000">
              <a:lnSpc>
                <a:spcPct val="90000"/>
              </a:lnSpc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Rossby waves (long waves propagate westward)</a:t>
            </a:r>
            <a:endParaRPr lang="en-US" sz="2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The relevant waves are baroclinic: internal to the ocean, propagating along the density contrast of the thermocline</a:t>
            </a:r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432000" indent="-324000">
              <a:lnSpc>
                <a:spcPct val="9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Equatorial Kelvin waves travel 3 times faster than the fastest equatorial Rossby waves</a:t>
            </a:r>
            <a:endParaRPr lang="en-US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Objectives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609480" y="160020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438086"/>
              </a:buClr>
              <a:buSzPct val="60000"/>
            </a:pPr>
            <a:r>
              <a:rPr lang="en-US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</a:p>
          <a:p>
            <a:pPr marL="320040" indent="-319680">
              <a:lnSpc>
                <a:spcPct val="100000"/>
              </a:lnSpc>
              <a:buClr>
                <a:srgbClr val="438086"/>
              </a:buClr>
              <a:buSzPct val="60000"/>
              <a:buFont typeface="Wingdings" charset="2"/>
              <a:buChar char=""/>
            </a:pPr>
            <a:r>
              <a:rPr lang="en-US" sz="2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Theoretical </a:t>
            </a:r>
            <a:r>
              <a:rPr lang="en-US" sz="29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description of ENSO </a:t>
            </a:r>
            <a:r>
              <a:rPr lang="en-US" sz="2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variability</a:t>
            </a:r>
            <a:br>
              <a:rPr lang="en-US" sz="2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</a:br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Bjerknes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feedback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Tropical ocean currents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Wave </a:t>
            </a: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propagation in the tropical Pacific 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Kelvin waves, </a:t>
            </a:r>
            <a:r>
              <a:rPr lang="en-US" sz="20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Rossby</a:t>
            </a: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waves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Delayed </a:t>
            </a:r>
            <a:r>
              <a:rPr lang="en-US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Oscillator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(Recharge Oscillator)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Role of westerly wind bursts</a:t>
            </a:r>
          </a:p>
          <a:p>
            <a:pPr marL="540000" lvl="1">
              <a:buClr>
                <a:srgbClr val="000000"/>
              </a:buClr>
              <a:buSzPct val="75000"/>
            </a:pPr>
            <a:endParaRPr lang="en-US" sz="23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It </a:t>
            </a:r>
            <a:r>
              <a:rPr lang="en-US" sz="4400" spc="-1" dirty="0" smtClean="0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started with a </a:t>
            </a:r>
            <a:r>
              <a:rPr lang="en-US" sz="4400" b="0" strike="noStrike" spc="-1" dirty="0" smtClean="0">
                <a:solidFill>
                  <a:srgbClr val="42445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hypothesis: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609480" y="160020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43260" indent="-342900">
              <a:lnSpc>
                <a:spcPct val="100000"/>
              </a:lnSpc>
              <a:buClr>
                <a:srgbClr val="438086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In 1969 Jacob </a:t>
            </a:r>
            <a:r>
              <a:rPr lang="en-US" sz="20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Bjerknes</a:t>
            </a:r>
            <a:r>
              <a:rPr lang="en-US" sz="20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looked at atmospheric and oceani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 climate variables and formulated a hypothesis that the tight interactions between ocean and atmosphere (ocean-atmosphere coupling) are essential for the development of El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Niño.</a:t>
            </a: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3260" indent="-342900">
              <a:lnSpc>
                <a:spcPct val="100000"/>
              </a:lnSpc>
              <a:buClr>
                <a:srgbClr val="438086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Later the ideas further developed into a feedback loop that is now known as the “</a:t>
            </a:r>
            <a:r>
              <a:rPr lang="en-US" sz="20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Bjerknes</a:t>
            </a:r>
            <a:r>
              <a:rPr lang="en-US" sz="20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feedback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343260" indent="-342900">
              <a:lnSpc>
                <a:spcPct val="100000"/>
              </a:lnSpc>
              <a:buClr>
                <a:srgbClr val="438086"/>
              </a:buClr>
              <a:buSzPct val="60000"/>
              <a:buFont typeface="Arial" panose="020B0604020202020204" pitchFamily="34" charset="0"/>
              <a:buChar char="•"/>
            </a:pP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lvl="1">
              <a:buClr>
                <a:srgbClr val="000000"/>
              </a:buClr>
              <a:buSzPct val="75000"/>
            </a:pPr>
            <a:endParaRPr lang="en-US" sz="20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r>
              <a:rPr lang="en-US" sz="2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5000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Tropical ocean-atmosphere interaction –</a:t>
            </a:r>
          </a:p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El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Niño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Southern Oscillation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609480" y="1600200"/>
            <a:ext cx="8152920" cy="4495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0">
              <a:lnSpc>
                <a:spcPct val="100000"/>
              </a:lnSpc>
              <a:buClr>
                <a:srgbClr val="438086"/>
              </a:buClr>
              <a:buSzPct val="60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ormal conditions in the tropical Pacific</a:t>
            </a:r>
          </a:p>
          <a:p>
            <a:pPr marL="360">
              <a:lnSpc>
                <a:spcPct val="100000"/>
              </a:lnSpc>
              <a:buClr>
                <a:srgbClr val="438086"/>
              </a:buClr>
              <a:buSzPct val="60000"/>
            </a:pPr>
            <a:r>
              <a:rPr lang="en-US" sz="29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r>
              <a:rPr lang="en-US" sz="2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</a:t>
            </a:r>
            <a:endParaRPr lang="en-US" sz="29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80" y="2108421"/>
            <a:ext cx="6191250" cy="287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480" y="4895191"/>
            <a:ext cx="76097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Perspective view:</a:t>
            </a:r>
          </a:p>
          <a:p>
            <a:endParaRPr lang="en-US" dirty="0" smtClean="0"/>
          </a:p>
          <a:p>
            <a:r>
              <a:rPr lang="en-US" dirty="0" smtClean="0"/>
              <a:t>Colors indicate </a:t>
            </a:r>
            <a:r>
              <a:rPr lang="en-US" dirty="0" smtClean="0">
                <a:solidFill>
                  <a:srgbClr val="FF0000"/>
                </a:solidFill>
              </a:rPr>
              <a:t>warm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70C0"/>
                </a:solidFill>
              </a:rPr>
              <a:t>cold</a:t>
            </a:r>
            <a:r>
              <a:rPr lang="en-US" dirty="0" smtClean="0"/>
              <a:t> water masses.</a:t>
            </a:r>
          </a:p>
          <a:p>
            <a:r>
              <a:rPr lang="en-US" dirty="0" smtClean="0"/>
              <a:t>White arrows are surface winds (zonal component in east-west direction)</a:t>
            </a:r>
          </a:p>
          <a:p>
            <a:r>
              <a:rPr lang="en-US" dirty="0" smtClean="0"/>
              <a:t>Blue arrows are ocean currents </a:t>
            </a:r>
          </a:p>
          <a:p>
            <a:r>
              <a:rPr lang="en-US" dirty="0" smtClean="0"/>
              <a:t>Clouds indicate high convective activity with rain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092166" y="6092534"/>
            <a:ext cx="706171" cy="239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137744" y="5811428"/>
            <a:ext cx="453996" cy="23911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Tropical ocean-atmosphere interaction –</a:t>
            </a:r>
          </a:p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El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Niño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Southern Oscillation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352" y="1648632"/>
            <a:ext cx="5323582" cy="4600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421" y="1648632"/>
            <a:ext cx="368575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smtClean="0">
                <a:solidFill>
                  <a:srgbClr val="FF0000"/>
                </a:solidFill>
              </a:rPr>
              <a:t>Niño </a:t>
            </a:r>
            <a:r>
              <a:rPr lang="en-US" dirty="0" smtClean="0">
                <a:solidFill>
                  <a:srgbClr val="FF0000"/>
                </a:solidFill>
              </a:rPr>
              <a:t>conditions</a:t>
            </a:r>
            <a:r>
              <a:rPr lang="en-US" dirty="0" smtClean="0"/>
              <a:t>:</a:t>
            </a:r>
          </a:p>
          <a:p>
            <a:r>
              <a:rPr lang="en-US" dirty="0" smtClean="0"/>
              <a:t>Wind stress piles up waters </a:t>
            </a:r>
            <a:br>
              <a:rPr lang="en-US" dirty="0" smtClean="0"/>
            </a:br>
            <a:r>
              <a:rPr lang="en-US" dirty="0" smtClean="0"/>
              <a:t>in the western part of the ocean.</a:t>
            </a:r>
          </a:p>
          <a:p>
            <a:r>
              <a:rPr lang="en-US" dirty="0" smtClean="0"/>
              <a:t>If trade winds are interrupted</a:t>
            </a:r>
            <a:br>
              <a:rPr lang="en-US" dirty="0" smtClean="0"/>
            </a:br>
            <a:r>
              <a:rPr lang="en-US" dirty="0" smtClean="0"/>
              <a:t>in the western/central Pacific </a:t>
            </a:r>
          </a:p>
          <a:p>
            <a:r>
              <a:rPr lang="en-US" dirty="0" smtClean="0"/>
              <a:t>this allows a spread of the </a:t>
            </a:r>
            <a:br>
              <a:rPr lang="en-US" dirty="0" smtClean="0"/>
            </a:br>
            <a:r>
              <a:rPr lang="en-US" dirty="0" smtClean="0"/>
              <a:t>warm waters to the east, a shift in </a:t>
            </a:r>
            <a:br>
              <a:rPr lang="en-US" dirty="0" smtClean="0"/>
            </a:br>
            <a:r>
              <a:rPr lang="en-US" dirty="0" smtClean="0"/>
              <a:t>the convective activity and further</a:t>
            </a:r>
            <a:br>
              <a:rPr lang="en-US" dirty="0" smtClean="0"/>
            </a:br>
            <a:r>
              <a:rPr lang="en-US" dirty="0" smtClean="0"/>
              <a:t>reduction in trade winds in the</a:t>
            </a:r>
            <a:br>
              <a:rPr lang="en-US" dirty="0" smtClean="0"/>
            </a:br>
            <a:r>
              <a:rPr lang="en-US" dirty="0" smtClean="0"/>
              <a:t>central Pacific.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3421" y="4454302"/>
            <a:ext cx="90503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La </a:t>
            </a:r>
            <a:r>
              <a:rPr lang="en-US" dirty="0" smtClean="0">
                <a:solidFill>
                  <a:srgbClr val="0070C0"/>
                </a:solidFill>
              </a:rPr>
              <a:t>Niña </a:t>
            </a:r>
            <a:r>
              <a:rPr lang="en-US" dirty="0" smtClean="0">
                <a:solidFill>
                  <a:srgbClr val="0070C0"/>
                </a:solidFill>
              </a:rPr>
              <a:t>condition: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Trade winds are very strong</a:t>
            </a:r>
            <a:br>
              <a:rPr lang="en-US" dirty="0" smtClean="0"/>
            </a:br>
            <a:r>
              <a:rPr lang="en-US" dirty="0" smtClean="0"/>
              <a:t>in the eastern/central Pacific.</a:t>
            </a:r>
            <a:br>
              <a:rPr lang="en-US" dirty="0" smtClean="0"/>
            </a:br>
            <a:r>
              <a:rPr lang="en-US" dirty="0" smtClean="0"/>
              <a:t>This forces the cold tongue </a:t>
            </a:r>
            <a:br>
              <a:rPr lang="en-US" dirty="0" smtClean="0"/>
            </a:br>
            <a:r>
              <a:rPr lang="en-US" dirty="0" smtClean="0"/>
              <a:t>to extend further west. Winds pile </a:t>
            </a:r>
            <a:br>
              <a:rPr lang="en-US" dirty="0" smtClean="0"/>
            </a:br>
            <a:r>
              <a:rPr lang="en-US" dirty="0" smtClean="0"/>
              <a:t>up the warm water, increase SST </a:t>
            </a:r>
            <a:br>
              <a:rPr lang="en-US" dirty="0" smtClean="0"/>
            </a:br>
            <a:r>
              <a:rPr lang="en-US" dirty="0" smtClean="0"/>
              <a:t>in the western sector, leading to stronger convection and stronger Walker Circulation.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785164" y="1680403"/>
            <a:ext cx="2462542" cy="79580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391747" y="1681304"/>
            <a:ext cx="832919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</p:cNvCxnSpPr>
          <p:nvPr/>
        </p:nvCxnSpPr>
        <p:spPr>
          <a:xfrm>
            <a:off x="8247706" y="2078305"/>
            <a:ext cx="0" cy="22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785163" y="1770933"/>
            <a:ext cx="10562" cy="61474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243498" y="1833704"/>
            <a:ext cx="10562" cy="47048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853815" y="2486624"/>
            <a:ext cx="465062" cy="339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969357" y="1699978"/>
            <a:ext cx="714816" cy="737937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29" idx="2"/>
          </p:cNvCxnSpPr>
          <p:nvPr/>
        </p:nvCxnSpPr>
        <p:spPr>
          <a:xfrm>
            <a:off x="5326765" y="2437915"/>
            <a:ext cx="3574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963003" y="1948086"/>
            <a:ext cx="6354" cy="243162"/>
          </a:xfrm>
          <a:prstGeom prst="straightConnector1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4845136" y="3968847"/>
            <a:ext cx="3151000" cy="795804"/>
          </a:xfrm>
          <a:prstGeom prst="round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451719" y="3969748"/>
            <a:ext cx="832919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9" idx="3"/>
          </p:cNvCxnSpPr>
          <p:nvPr/>
        </p:nvCxnSpPr>
        <p:spPr>
          <a:xfrm flipH="1">
            <a:off x="7307678" y="4366749"/>
            <a:ext cx="688458" cy="22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845135" y="4059377"/>
            <a:ext cx="10562" cy="61474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5913787" y="4775068"/>
            <a:ext cx="465062" cy="339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4854458" y="4065309"/>
            <a:ext cx="8831" cy="608812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005996" y="4192621"/>
            <a:ext cx="16915" cy="400014"/>
          </a:xfrm>
          <a:prstGeom prst="straightConnector1">
            <a:avLst/>
          </a:prstGeom>
          <a:ln w="38100">
            <a:solidFill>
              <a:schemeClr val="accent5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7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12720" y="228600"/>
            <a:ext cx="8152920" cy="99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Tropical ocean-atmosphere interaction –</a:t>
            </a:r>
          </a:p>
          <a:p>
            <a:pPr>
              <a:lnSpc>
                <a:spcPct val="100000"/>
              </a:lnSpc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El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Niño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Southern Oscillation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07" y="1973890"/>
            <a:ext cx="6772275" cy="4105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996" y="6183517"/>
            <a:ext cx="771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Bjerknes</a:t>
            </a:r>
            <a:r>
              <a:rPr lang="en-US" dirty="0" smtClean="0"/>
              <a:t> feedback loop describing the strengthening of El </a:t>
            </a:r>
            <a:r>
              <a:rPr lang="en-US" dirty="0" smtClean="0"/>
              <a:t>Niño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6280" y="2665379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20756" y="2142159"/>
            <a:ext cx="1935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*In the central/eastern</a:t>
            </a:r>
            <a:br>
              <a:rPr lang="en-US" sz="1400" dirty="0" smtClean="0"/>
            </a:br>
            <a:r>
              <a:rPr lang="en-US" sz="1400" dirty="0" smtClean="0"/>
              <a:t> tropical Pacific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22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724680" y="182880"/>
            <a:ext cx="7416720" cy="943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 activity: 
</a:t>
            </a:r>
            <a:r>
              <a:rPr lang="en-US" sz="2400" b="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Construct El </a:t>
            </a:r>
            <a:r>
              <a:rPr lang="en-US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Niño, </a:t>
            </a:r>
            <a:r>
              <a:rPr lang="en-US" sz="2400" b="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</a:t>
            </a:r>
            <a:r>
              <a:rPr lang="en-US" sz="2400" b="0" strike="noStrike" spc="-1" dirty="0" smtClean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Niña </a:t>
            </a:r>
            <a:r>
              <a:rPr lang="en-US" sz="2400" b="0" strike="noStrike" spc="-1" dirty="0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neutral climate states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548640" y="1920240"/>
            <a:ext cx="8158320" cy="4479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 two teams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combine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SST and SST anomaly maps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corresponding wind and sea level pressure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maps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best matching precipitation anomaly maps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b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Assign the ENSO states El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Niño,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Niña,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neutral to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your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stacked climate anomaly state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How many El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Niño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La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Niña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events are in the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stack?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buClr>
                <a:srgbClr val="000000"/>
              </a:buClr>
              <a:buSzPct val="45000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 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minutes!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buClr>
                <a:srgbClr val="000000"/>
              </a:buClr>
              <a:buSzPct val="45000"/>
            </a:pP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4666</TotalTime>
  <Words>1094</Words>
  <Application>Microsoft Office PowerPoint</Application>
  <PresentationFormat>On-screen Show (4:3)</PresentationFormat>
  <Paragraphs>267</Paragraphs>
  <Slides>33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Calibri</vt:lpstr>
      <vt:lpstr>Calibri Light</vt:lpstr>
      <vt:lpstr>DejaVu Sans</vt:lpstr>
      <vt:lpstr>StarSymbol</vt:lpstr>
      <vt:lpstr>Symbol</vt:lpstr>
      <vt:lpstr>Times New Roman</vt:lpstr>
      <vt:lpstr>Tw Cen MT</vt:lpstr>
      <vt:lpstr>Verdana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the El Niño 1997/98 and the reversal to  La Niña</vt:lpstr>
      <vt:lpstr>Development of the El Niño 1997/98 and the reversal to  La Niña</vt:lpstr>
      <vt:lpstr>Development of the El Niño 1997/98 and the reversal to  La Niña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5:  The El Nino Southern Oscillation (ENSO)</dc:title>
  <dc:subject/>
  <dc:creator>sws97rs</dc:creator>
  <dc:description/>
  <cp:lastModifiedBy>Elison Timm, Oliver</cp:lastModifiedBy>
  <cp:revision>104</cp:revision>
  <dcterms:created xsi:type="dcterms:W3CDTF">2014-10-08T09:29:19Z</dcterms:created>
  <dcterms:modified xsi:type="dcterms:W3CDTF">2016-10-05T19:33:33Z</dcterms:modified>
  <dc:language>en-US</dc:language>
</cp:coreProperties>
</file>