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2" r:id="rId21"/>
    <p:sldId id="276" r:id="rId22"/>
    <p:sldId id="277" r:id="rId23"/>
    <p:sldId id="278" r:id="rId24"/>
    <p:sldId id="280" r:id="rId25"/>
    <p:sldId id="281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986" y="-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73DC175-CD24-4435-8985-7A72E59DFAA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80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publications_and_data/ar4/wg2/en/figure-1-4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7720" cy="4182840"/>
          </a:xfrm>
          <a:prstGeom prst="rect">
            <a:avLst/>
          </a:prstGeom>
        </p:spPr>
        <p:txBody>
          <a:bodyPr lIns="93240" tIns="46440" rIns="93240" bIns="4644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slide for courses, classes, lectures et al. </a:t>
            </a:r>
          </a:p>
        </p:txBody>
      </p:sp>
      <p:sp>
        <p:nvSpPr>
          <p:cNvPr id="266" name="CustomShape 2"/>
          <p:cNvSpPr/>
          <p:nvPr/>
        </p:nvSpPr>
        <p:spPr>
          <a:xfrm>
            <a:off x="3970800" y="8830080"/>
            <a:ext cx="3036960" cy="4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07E5D572-A6FD-47B6-9337-F3C1DF013A59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31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8749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303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773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33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318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1359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1806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69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IPCC AR 4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https://www.ipcc.ch/publications_and_data/ar4/wg2/en/figure-1-4.html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Phenology: Study of the life cycle in plants and animals,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Climate-driven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Seaonsal changes in temperature, precipitation, sunlight, snow cover, sil moisture</a:t>
            </a: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10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360" cy="4182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Prognostic equation: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17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360" cy="41824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 : Stephenson et al. “The History of Scientific Research on the North Atlantic Oscillation (in The North Atlantic Oscillation: Climatic Significance and Environmental Impact,  edited by Hurrell, Kushnir, Ottersen, Visbeck, AGU monograph 134, 2003)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Further note: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Daniel Gabriel Fahrenheit (1686-1736) was the German physicist who invented the alcohol thermometer in 1709, and the mercury thermometer in 1714. In 1724, he introduced the temperature scale that bears his name - Fahrenheit Scale.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finally: Pearson published his mathemathical derivation of regression lines and the correlation coefficient.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(the idea of correlations and regressionl lines was not new though in the  at least has been used graphically in the mid 19</a:t>
            </a:r>
            <a:r>
              <a:rPr lang="en-US" sz="1400" b="0" strike="noStrike" spc="-1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</a:t>
            </a: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century)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http://www.amstat.org/publications/jse/v9n3/stanton.html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48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790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47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Correlation map: We take the sea level pressure time series from Iceland</a:t>
            </a:r>
          </a:p>
          <a:p>
            <a:r>
              <a:rPr lang="en-US" dirty="0"/>
              <a:t>and compare it with all other sea level pressure time series:</a:t>
            </a:r>
          </a:p>
          <a:p>
            <a:r>
              <a:rPr lang="en-US" dirty="0"/>
              <a:t>Calculate the correlation coefficient and then use contours to illustrate the</a:t>
            </a:r>
          </a:p>
          <a:p>
            <a:r>
              <a:rPr lang="en-US" dirty="0" smtClean="0"/>
              <a:t>regions </a:t>
            </a:r>
            <a:r>
              <a:rPr lang="en-US" dirty="0"/>
              <a:t>with correlations 0f 0.2, 0.4, 0.6 0.8  (-0.2, -0.4 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791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110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615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73DC175-CD24-4435-8985-7A72E59DFAA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81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rgbClr val="438086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rgbClr val="53548A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.uea.ac.uk/~timo/datapages/naoi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science/2016/10/17/met-office-can-now-predict-winter-weather-one-year-in-advanc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ture.com/ngeo/journal/vaop/ncurrent/full/ngeo2824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ru.uea.ac.uk/~timo/datapages/naoi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04920" y="4495680"/>
            <a:ext cx="8457480" cy="14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/>
            <a:r>
              <a:rPr lang="en-US" sz="4400" b="0" strike="noStrike" cap="all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Modes of climate Variability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2362320" y="6095880"/>
            <a:ext cx="632376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Oliver Elison Timm ATM 306 Fall 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76320" y="6248520"/>
            <a:ext cx="20566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  <a:ea typeface="DejaVu Sans"/>
              </a:rPr>
              <a:t>Lecture 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TextShape 4"/>
          <p:cNvSpPr txBox="1"/>
          <p:nvPr/>
        </p:nvSpPr>
        <p:spPr>
          <a:xfrm>
            <a:off x="2455920" y="2194560"/>
            <a:ext cx="505152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North Atlantic Oscillation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Regional Climate anomalies</a:t>
            </a:r>
          </a:p>
        </p:txBody>
      </p:sp>
      <p:sp>
        <p:nvSpPr>
          <p:cNvPr id="171" name="TextShape 2"/>
          <p:cNvSpPr txBox="1"/>
          <p:nvPr/>
        </p:nvSpPr>
        <p:spPr>
          <a:xfrm>
            <a:off x="612720" y="1600200"/>
            <a:ext cx="4050720" cy="525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Positive NAO index phase: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Stronger than usual subtropical high pressure center and a deeper than normal Icelandic low.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increased pressure difference associated with more and stronger winter storms crossing the Atlantic Ocean on a more northerly track.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warm air advection towards Europe Scandinavia (Russia) and warm and wet winters in Europe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cold and dry winters in northern Canada and Greenland due to more polar air masses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eastern US experiences mild and wet winter conditions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Mediterranean rainfall reduced</a:t>
            </a:r>
          </a:p>
        </p:txBody>
      </p:sp>
      <p:sp>
        <p:nvSpPr>
          <p:cNvPr id="172" name="TextShape 3"/>
          <p:cNvSpPr txBox="1"/>
          <p:nvPr/>
        </p:nvSpPr>
        <p:spPr>
          <a:xfrm>
            <a:off x="4824720" y="1600560"/>
            <a:ext cx="4050720" cy="525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Negative NAO index phase: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Weaker than usual subtropical high pressure center and weaker than normal Icelandic low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decreased pressure difference associated with fewer winter storms crossing the Atlantic Ocean on a more southerly track.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cold air advection in Europe Scandinavia (Russia)  and colder and dryer winters in Europe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milder winters in northern Canada and Greenland due to less polar air masses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colder winter conditions in eastern US (less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precip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more snow?)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Mediterranean rainfall increased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 task	: Creating a schematic map showing the impacts of the NAO</a:t>
            </a:r>
          </a:p>
        </p:txBody>
      </p:sp>
      <p:sp>
        <p:nvSpPr>
          <p:cNvPr id="174" name="TextShape 2"/>
          <p:cNvSpPr txBox="1"/>
          <p:nvPr/>
        </p:nvSpPr>
        <p:spPr>
          <a:xfrm>
            <a:off x="6127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Put the described relationships on a map: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 specific locations with plus sign </a:t>
            </a:r>
            <a:r>
              <a:rPr lang="en-US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or with negative sign </a:t>
            </a:r>
            <a:r>
              <a:rPr lang="en-US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br>
              <a:rPr lang="en-US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Rule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use the plus sign for the </a:t>
            </a:r>
            <a:r>
              <a:rPr lang="en-US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NAO is in a positive phase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the temperature is warmer than normal, pressure is higher than normal, wind is stronger than normal (plus the wind direction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b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negative signs where you observe the opposite behavior.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Extrapolate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your positive/ negative correlations and draw lines or shadings for regions where you can expect similar signs in the correlations.</a:t>
            </a:r>
          </a:p>
        </p:txBody>
      </p:sp>
      <p:sp>
        <p:nvSpPr>
          <p:cNvPr id="175" name="TextShape 3"/>
          <p:cNvSpPr txBox="1"/>
          <p:nvPr/>
        </p:nvSpPr>
        <p:spPr>
          <a:xfrm>
            <a:off x="47905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Temperature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Precipitation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 level pressure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Wind vectors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Ocean SST*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(sea ice)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*use knowledge from what we learned about the PDO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0" y="0"/>
            <a:ext cx="9144000" cy="6949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TextShape 2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Positive NAO phase</a:t>
            </a:r>
          </a:p>
        </p:txBody>
      </p:sp>
      <p:pic>
        <p:nvPicPr>
          <p:cNvPr id="178" name="Picture 177"/>
          <p:cNvPicPr/>
          <p:nvPr/>
        </p:nvPicPr>
        <p:blipFill>
          <a:blip r:embed="rId3"/>
          <a:stretch/>
        </p:blipFill>
        <p:spPr>
          <a:xfrm>
            <a:off x="1789920" y="1121040"/>
            <a:ext cx="5943600" cy="5645520"/>
          </a:xfrm>
          <a:prstGeom prst="rect">
            <a:avLst/>
          </a:prstGeom>
          <a:ln>
            <a:noFill/>
          </a:ln>
        </p:spPr>
      </p:pic>
      <p:sp>
        <p:nvSpPr>
          <p:cNvPr id="179" name="TextShape 3"/>
          <p:cNvSpPr txBox="1"/>
          <p:nvPr/>
        </p:nvSpPr>
        <p:spPr>
          <a:xfrm>
            <a:off x="5760720" y="1384920"/>
            <a:ext cx="674640" cy="53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Iceland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Line 4"/>
          <p:cNvSpPr/>
          <p:nvPr/>
        </p:nvSpPr>
        <p:spPr>
          <a:xfrm flipH="1">
            <a:off x="5120640" y="1645920"/>
            <a:ext cx="914400" cy="146304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TextShape 5"/>
          <p:cNvSpPr txBox="1"/>
          <p:nvPr/>
        </p:nvSpPr>
        <p:spPr>
          <a:xfrm>
            <a:off x="3676680" y="1293480"/>
            <a:ext cx="89532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Greenland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Line 6"/>
          <p:cNvSpPr/>
          <p:nvPr/>
        </p:nvSpPr>
        <p:spPr>
          <a:xfrm>
            <a:off x="4114800" y="1554480"/>
            <a:ext cx="640080" cy="12801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TextShape 7"/>
          <p:cNvSpPr txBox="1"/>
          <p:nvPr/>
        </p:nvSpPr>
        <p:spPr>
          <a:xfrm>
            <a:off x="6668280" y="1828800"/>
            <a:ext cx="101268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Scandinavia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Line 8"/>
          <p:cNvSpPr/>
          <p:nvPr/>
        </p:nvSpPr>
        <p:spPr>
          <a:xfrm flipH="1">
            <a:off x="5577840" y="2089800"/>
            <a:ext cx="1188720" cy="8362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TextShape 9"/>
          <p:cNvSpPr txBox="1"/>
          <p:nvPr/>
        </p:nvSpPr>
        <p:spPr>
          <a:xfrm>
            <a:off x="2286000" y="1737360"/>
            <a:ext cx="64692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 US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Line 10"/>
          <p:cNvSpPr/>
          <p:nvPr/>
        </p:nvSpPr>
        <p:spPr>
          <a:xfrm>
            <a:off x="2743200" y="1998360"/>
            <a:ext cx="1005840" cy="19335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TextShape 11"/>
          <p:cNvSpPr txBox="1"/>
          <p:nvPr/>
        </p:nvSpPr>
        <p:spPr>
          <a:xfrm>
            <a:off x="4536000" y="4943880"/>
            <a:ext cx="724680" cy="43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Atlantic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Ocean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TextShape 12"/>
          <p:cNvSpPr txBox="1"/>
          <p:nvPr/>
        </p:nvSpPr>
        <p:spPr>
          <a:xfrm>
            <a:off x="4754880" y="3945240"/>
            <a:ext cx="28296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</a:p>
        </p:txBody>
      </p:sp>
      <p:sp>
        <p:nvSpPr>
          <p:cNvPr id="189" name="TextShape 13"/>
          <p:cNvSpPr txBox="1"/>
          <p:nvPr/>
        </p:nvSpPr>
        <p:spPr>
          <a:xfrm>
            <a:off x="7315200" y="3108960"/>
            <a:ext cx="65484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Azores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Line 14"/>
          <p:cNvSpPr/>
          <p:nvPr/>
        </p:nvSpPr>
        <p:spPr>
          <a:xfrm flipH="1">
            <a:off x="4937760" y="3200400"/>
            <a:ext cx="2377440" cy="8229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Positive NAO vs negative NAO phase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191"/>
          <p:cNvPicPr/>
          <p:nvPr/>
        </p:nvPicPr>
        <p:blipFill>
          <a:blip r:embed="rId3"/>
          <a:stretch/>
        </p:blipFill>
        <p:spPr>
          <a:xfrm>
            <a:off x="202320" y="1645920"/>
            <a:ext cx="4297680" cy="4440240"/>
          </a:xfrm>
          <a:prstGeom prst="rect">
            <a:avLst/>
          </a:prstGeom>
          <a:ln>
            <a:noFill/>
          </a:ln>
        </p:spPr>
      </p:pic>
      <p:pic>
        <p:nvPicPr>
          <p:cNvPr id="193" name="Picture 192"/>
          <p:cNvPicPr/>
          <p:nvPr/>
        </p:nvPicPr>
        <p:blipFill>
          <a:blip r:embed="rId4"/>
          <a:stretch/>
        </p:blipFill>
        <p:spPr>
          <a:xfrm>
            <a:off x="4663440" y="1629360"/>
            <a:ext cx="4394160" cy="448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NAO variability and regional climate response</a:t>
            </a:r>
          </a:p>
        </p:txBody>
      </p:sp>
      <p:sp>
        <p:nvSpPr>
          <p:cNvPr id="195" name="TextShape 2"/>
          <p:cNvSpPr txBox="1"/>
          <p:nvPr/>
        </p:nvSpPr>
        <p:spPr>
          <a:xfrm>
            <a:off x="180719" y="1924200"/>
            <a:ext cx="3858717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see positive phases and negative phases produce similar patterns of regional climate impacts in winter temperature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precipitation but with opposite sign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 indicates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 the NAO impacts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show a </a:t>
            </a:r>
            <a:r>
              <a:rPr lang="en-US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linear response: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</a:t>
            </a:r>
            <a:r>
              <a:rPr lang="en-US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'(t) = a*x'(t) 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x'(t) an NAO index time series. </a:t>
            </a:r>
            <a:endParaRPr lang="en-US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regional impact y'(t) 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3"/>
          <a:stretch/>
        </p:blipFill>
        <p:spPr>
          <a:xfrm>
            <a:off x="4039436" y="1645920"/>
            <a:ext cx="4830243" cy="4773240"/>
          </a:xfrm>
          <a:prstGeom prst="rect">
            <a:avLst/>
          </a:prstGeom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0720" y="6199060"/>
            <a:ext cx="3185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buClr>
                <a:srgbClr val="000000"/>
              </a:buClr>
              <a:buSzPct val="45000"/>
            </a:pP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(Note: the ' sign indicates anomalies 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from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climate average)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Atmosphere-Ocean Interaction</a:t>
            </a:r>
          </a:p>
        </p:txBody>
      </p:sp>
      <p:sp>
        <p:nvSpPr>
          <p:cNvPr id="198" name="TextShape 2"/>
          <p:cNvSpPr txBox="1"/>
          <p:nvPr/>
        </p:nvSpPr>
        <p:spPr>
          <a:xfrm>
            <a:off x="29520" y="6531120"/>
            <a:ext cx="53654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http://www.cru.uea.ac.uk/~timo/datapages/naoi.htm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Picture 198"/>
          <p:cNvPicPr/>
          <p:nvPr/>
        </p:nvPicPr>
        <p:blipFill>
          <a:blip r:embed="rId4"/>
          <a:stretch/>
        </p:blipFill>
        <p:spPr>
          <a:xfrm>
            <a:off x="3830760" y="1813680"/>
            <a:ext cx="5038920" cy="4038480"/>
          </a:xfrm>
          <a:prstGeom prst="rect">
            <a:avLst/>
          </a:prstGeom>
          <a:ln>
            <a:noFill/>
          </a:ln>
        </p:spPr>
      </p:pic>
      <p:sp>
        <p:nvSpPr>
          <p:cNvPr id="200" name="TextShape 3"/>
          <p:cNvSpPr txBox="1"/>
          <p:nvPr/>
        </p:nvSpPr>
        <p:spPr>
          <a:xfrm>
            <a:off x="186660" y="1690018"/>
            <a:ext cx="3837960" cy="418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Observation-based pattern</a:t>
            </a:r>
          </a:p>
          <a:p>
            <a:pPr>
              <a:buClr>
                <a:srgbClr val="000000"/>
              </a:buClr>
              <a:buSzPct val="45000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SST anomalies (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colors) and 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wind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anomalies associated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a </a:t>
            </a:r>
            <a:r>
              <a:rPr lang="en-US" sz="18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negative phase </a:t>
            </a:r>
            <a:r>
              <a:rPr lang="en-US" sz="18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</a:t>
            </a:r>
            <a:r>
              <a:rPr lang="en-US" sz="18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NAO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Tripole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SST anomaly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pattern dominates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interannual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variability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the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NAO</a:t>
            </a:r>
            <a:b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412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Warm SST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anomalies caused by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educed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wind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speed</a:t>
            </a:r>
            <a:b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Coastal regions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affected by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cold air 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advection</a:t>
            </a:r>
            <a:b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addition wind-driven Ekman</a:t>
            </a:r>
          </a:p>
          <a:p>
            <a:pPr>
              <a:buClr>
                <a:srgbClr val="000000"/>
              </a:buClr>
              <a:buSzPct val="45000"/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transport 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anomalies cause SSTA </a:t>
            </a:r>
          </a:p>
          <a:p>
            <a:pPr marL="216000" lvl="1">
              <a:buClr>
                <a:srgbClr val="000000"/>
              </a:buClr>
              <a:buSzPct val="45000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sp>
        <p:nvSpPr>
          <p:cNvPr id="201" name="Line 4"/>
          <p:cNvSpPr/>
          <p:nvPr/>
        </p:nvSpPr>
        <p:spPr>
          <a:xfrm flipV="1">
            <a:off x="1882032" y="3102702"/>
            <a:ext cx="4689589" cy="1137519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Line 5"/>
          <p:cNvSpPr/>
          <p:nvPr/>
        </p:nvSpPr>
        <p:spPr>
          <a:xfrm>
            <a:off x="2744707" y="4667758"/>
            <a:ext cx="4238897" cy="121859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Line 6"/>
          <p:cNvSpPr/>
          <p:nvPr/>
        </p:nvSpPr>
        <p:spPr>
          <a:xfrm flipV="1">
            <a:off x="3109590" y="3758084"/>
            <a:ext cx="2417003" cy="1327096"/>
          </a:xfrm>
          <a:prstGeom prst="line">
            <a:avLst/>
          </a:prstGeom>
          <a:ln w="38160">
            <a:solidFill>
              <a:srgbClr val="0000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3893845" y="1660154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phase of the NAO (weaker Iceland Low)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Atmospheric forcing of the ocean</a:t>
            </a:r>
          </a:p>
        </p:txBody>
      </p:sp>
      <p:sp>
        <p:nvSpPr>
          <p:cNvPr id="205" name="TextShape 2"/>
          <p:cNvSpPr txBox="1"/>
          <p:nvPr/>
        </p:nvSpPr>
        <p:spPr>
          <a:xfrm>
            <a:off x="612720" y="1667801"/>
            <a:ext cx="469080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number of model and observational studies have shown that the North Atlantic  ocean responds to the sea level pressure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anomalies</a:t>
            </a:r>
            <a:b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the 1970s the stochastic climate theory was formulated: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205"/>
          <p:cNvPicPr/>
          <p:nvPr/>
        </p:nvPicPr>
        <p:blipFill>
          <a:blip r:embed="rId3"/>
          <a:stretch/>
        </p:blipFill>
        <p:spPr>
          <a:xfrm>
            <a:off x="5303520" y="1783080"/>
            <a:ext cx="3442320" cy="336096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Formula 3"/>
              <p:cNvSpPr txBox="1"/>
              <p:nvPr/>
            </p:nvSpPr>
            <p:spPr>
              <a:xfrm>
                <a:off x="1007640" y="5090400"/>
                <a:ext cx="2339640" cy="76176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𝑎𝑇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 xmlns:p14="http://schemas.microsoft.com/office/powerpoint/2010/main" xmlns:p15="http://schemas.microsoft.com/office/powerpoint/2012/main"/>
      </mc:AlternateContent>
      <p:sp>
        <p:nvSpPr>
          <p:cNvPr id="208" name="CustomShape 4"/>
          <p:cNvSpPr/>
          <p:nvPr/>
        </p:nvSpPr>
        <p:spPr>
          <a:xfrm>
            <a:off x="2603288" y="5144040"/>
            <a:ext cx="731520" cy="640080"/>
          </a:xfrm>
          <a:prstGeom prst="ellipse">
            <a:avLst/>
          </a:prstGeom>
          <a:noFill/>
          <a:ln w="29160">
            <a:solidFill>
              <a:srgbClr val="FF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TextShape 5"/>
          <p:cNvSpPr txBox="1"/>
          <p:nvPr/>
        </p:nvSpPr>
        <p:spPr>
          <a:xfrm>
            <a:off x="4068360" y="5303520"/>
            <a:ext cx="46263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Atmosphere random process (“white noise”)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10" name="Line 6"/>
          <p:cNvCxnSpPr>
            <a:stCxn id="209" idx="1"/>
            <a:endCxn id="208" idx="6"/>
          </p:cNvCxnSpPr>
          <p:nvPr/>
        </p:nvCxnSpPr>
        <p:spPr>
          <a:xfrm flipH="1" flipV="1">
            <a:off x="3334808" y="5464080"/>
            <a:ext cx="733552" cy="12600"/>
          </a:xfrm>
          <a:prstGeom prst="straightConnector1">
            <a:avLst/>
          </a:prstGeom>
          <a:ln>
            <a:solidFill>
              <a:srgbClr val="FF00FF"/>
            </a:solidFill>
            <a:tailEnd type="triangle" w="med" len="med"/>
          </a:ln>
        </p:spPr>
      </p:cxnSp>
      <p:sp>
        <p:nvSpPr>
          <p:cNvPr id="211" name="TextShape 7"/>
          <p:cNvSpPr txBox="1"/>
          <p:nvPr/>
        </p:nvSpPr>
        <p:spPr>
          <a:xfrm>
            <a:off x="3200400" y="5943600"/>
            <a:ext cx="59187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Memory effect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(large heat capacity of ocean mixed layer 
→ exponential decay)</a:t>
            </a:r>
          </a:p>
        </p:txBody>
      </p:sp>
      <p:sp>
        <p:nvSpPr>
          <p:cNvPr id="212" name="CustomShape 8"/>
          <p:cNvSpPr/>
          <p:nvPr/>
        </p:nvSpPr>
        <p:spPr>
          <a:xfrm>
            <a:off x="1828800" y="5212080"/>
            <a:ext cx="592853" cy="535577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TextShape 9"/>
          <p:cNvSpPr txBox="1"/>
          <p:nvPr/>
        </p:nvSpPr>
        <p:spPr>
          <a:xfrm>
            <a:off x="471240" y="4310743"/>
            <a:ext cx="1526400" cy="62021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Temperature </a:t>
            </a:r>
          </a:p>
          <a:p>
            <a:pPr algn="ctr"/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</a:t>
            </a:r>
          </a:p>
        </p:txBody>
      </p:sp>
      <p:cxnSp>
        <p:nvCxnSpPr>
          <p:cNvPr id="214" name="Line 10"/>
          <p:cNvCxnSpPr>
            <a:stCxn id="211" idx="1"/>
            <a:endCxn id="212" idx="2"/>
          </p:cNvCxnSpPr>
          <p:nvPr/>
        </p:nvCxnSpPr>
        <p:spPr>
          <a:xfrm flipH="1" flipV="1">
            <a:off x="2125227" y="5747657"/>
            <a:ext cx="1075173" cy="497083"/>
          </a:xfrm>
          <a:prstGeom prst="straightConnector1">
            <a:avLst/>
          </a:prstGeom>
          <a:ln>
            <a:solidFill>
              <a:srgbClr val="CC0000"/>
            </a:solidFill>
            <a:tailEnd type="triangle" w="med" len="med"/>
          </a:ln>
        </p:spPr>
      </p:cxnSp>
      <p:cxnSp>
        <p:nvCxnSpPr>
          <p:cNvPr id="215" name="Line 11"/>
          <p:cNvCxnSpPr>
            <a:stCxn id="213" idx="0"/>
            <a:endCxn id="213" idx="0"/>
          </p:cNvCxnSpPr>
          <p:nvPr/>
        </p:nvCxnSpPr>
        <p:spPr>
          <a:xfrm>
            <a:off x="1234440" y="4310743"/>
            <a:ext cx="0" cy="0"/>
          </a:xfrm>
          <a:prstGeom prst="straightConnector1">
            <a:avLst/>
          </a:prstGeom>
          <a:ln>
            <a:solidFill>
              <a:srgbClr val="000000"/>
            </a:solidFill>
            <a:tailEnd type="triangle" w="med" len="med"/>
          </a:ln>
        </p:spPr>
      </p:cxnSp>
      <p:sp>
        <p:nvSpPr>
          <p:cNvPr id="216" name="CustomShape 12"/>
          <p:cNvSpPr/>
          <p:nvPr/>
        </p:nvSpPr>
        <p:spPr>
          <a:xfrm>
            <a:off x="979920" y="5060352"/>
            <a:ext cx="640080" cy="7315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4510440" y="1737360"/>
            <a:ext cx="4572000" cy="466344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TextShape 2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Oceanic forcing of the NAO</a:t>
            </a:r>
          </a:p>
        </p:txBody>
      </p:sp>
      <p:sp>
        <p:nvSpPr>
          <p:cNvPr id="222" name="TextShape 3"/>
          <p:cNvSpPr txBox="1"/>
          <p:nvPr/>
        </p:nvSpPr>
        <p:spPr>
          <a:xfrm>
            <a:off x="0" y="1600200"/>
            <a:ext cx="459108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ocean feedback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b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5750" lvl="1" indent="-28575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SST anomalies change the temperature gradient between atmosphere and ocean</a:t>
            </a:r>
          </a:p>
          <a:p>
            <a:pPr marL="825750" lvl="1" indent="-28575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Change in heat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flux: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82950" lvl="2" indent="-28575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Heat flux anomaly can affect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atmosphere (weak response)</a:t>
            </a:r>
            <a:b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25750" lvl="1" indent="-28575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 decadal and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multidecadal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time scales the ocean feedback becomes important</a:t>
            </a:r>
          </a:p>
          <a:p>
            <a:pPr marL="825750" lvl="1" indent="-285750">
              <a:buClr>
                <a:srgbClr val="000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weak feedback enhances the atmospheric memory and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low-frequency variability (decadal 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lang="en-US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multidecadal</a:t>
            </a:r>
            <a:r>
              <a:rPr lang="en-US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variability)</a:t>
            </a:r>
          </a:p>
        </p:txBody>
      </p:sp>
      <p:pic>
        <p:nvPicPr>
          <p:cNvPr id="223" name="Picture 222"/>
          <p:cNvPicPr/>
          <p:nvPr/>
        </p:nvPicPr>
        <p:blipFill>
          <a:blip r:embed="rId3"/>
          <a:stretch/>
        </p:blipFill>
        <p:spPr>
          <a:xfrm>
            <a:off x="4663440" y="1914120"/>
            <a:ext cx="4297680" cy="1011960"/>
          </a:xfrm>
          <a:prstGeom prst="rect">
            <a:avLst/>
          </a:prstGeom>
          <a:ln>
            <a:noFill/>
          </a:ln>
        </p:spPr>
      </p:pic>
      <p:sp>
        <p:nvSpPr>
          <p:cNvPr id="224" name="TextShape 4"/>
          <p:cNvSpPr txBox="1"/>
          <p:nvPr/>
        </p:nvSpPr>
        <p:spPr>
          <a:xfrm>
            <a:off x="4744800" y="3140640"/>
            <a:ext cx="4244040" cy="60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extended stochastic climate model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proposed by 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Barsugli and Battisti (1998)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TextShape 5"/>
          <p:cNvSpPr txBox="1"/>
          <p:nvPr/>
        </p:nvSpPr>
        <p:spPr>
          <a:xfrm>
            <a:off x="4937760" y="4114800"/>
            <a:ext cx="4284720" cy="162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 The first equation is for the 
atmospheric temperature (Ta), 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second is for the ocean temperature.</a:t>
            </a: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(weak) feedback </a:t>
            </a:r>
            <a:r>
              <a:rPr lang="en-US" sz="18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ocean to atmosphere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(strong) forcing </a:t>
            </a:r>
            <a:r>
              <a:rPr lang="en-US" sz="1800" b="0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from atmosphere to ocean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6858000" y="2011680"/>
            <a:ext cx="822960" cy="36576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7"/>
          <p:cNvSpPr/>
          <p:nvPr/>
        </p:nvSpPr>
        <p:spPr>
          <a:xfrm>
            <a:off x="6126480" y="2468880"/>
            <a:ext cx="457200" cy="4572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606960" y="750960"/>
            <a:ext cx="3342960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Seasonal prediction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548640" y="1646280"/>
            <a:ext cx="8138160" cy="501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Prediction of upcoming winter season  NAO index phases:</a:t>
            </a:r>
          </a:p>
          <a:p>
            <a:pPr>
              <a:lnSpc>
                <a:spcPct val="15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Using Atlantic SST pattern information:</a:t>
            </a: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statistical models </a:t>
            </a: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Coupled ocean-atmosphere general circulation models (GCMs)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Using the strength of the polar vortex in the stratosphere:</a:t>
            </a:r>
          </a:p>
          <a:p>
            <a:pPr marL="432000" lvl="1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strong polar vortex in the stratosphere induces a strengthening of the westerly winds and a positive NAO phase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29"/>
          <p:cNvPicPr/>
          <p:nvPr/>
        </p:nvPicPr>
        <p:blipFill>
          <a:blip r:embed="rId2"/>
          <a:stretch/>
        </p:blipFill>
        <p:spPr>
          <a:xfrm>
            <a:off x="806400" y="1662480"/>
            <a:ext cx="7525440" cy="3038400"/>
          </a:xfrm>
          <a:prstGeom prst="rect">
            <a:avLst/>
          </a:prstGeom>
          <a:ln>
            <a:noFill/>
          </a:ln>
        </p:spPr>
      </p:pic>
      <p:sp>
        <p:nvSpPr>
          <p:cNvPr id="231" name="TextShape 1"/>
          <p:cNvSpPr txBox="1"/>
          <p:nvPr/>
        </p:nvSpPr>
        <p:spPr>
          <a:xfrm>
            <a:off x="622440" y="731520"/>
            <a:ext cx="6692760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Seasonal predictions with climate models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271440" y="6613920"/>
            <a:ext cx="4664160" cy="24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vTT46dcae81"/>
                <a:ea typeface="AdvTT46dcae81"/>
              </a:rPr>
              <a:t>Met Of</a:t>
            </a:r>
            <a:r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vTT46dcae81+fb"/>
                <a:ea typeface="AdvTT46dcae81+fb"/>
              </a:rPr>
              <a:t>fi</a:t>
            </a:r>
            <a:r>
              <a:rPr lang="en-US" sz="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dvTT46dcae81"/>
                <a:ea typeface="AdvTT46dcae81"/>
              </a:rPr>
              <a:t>ce Global Seasonal forecast System 5 (GloSea5) using Scaife et al, GRL, 2014)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TextShape 3"/>
          <p:cNvSpPr txBox="1"/>
          <p:nvPr/>
        </p:nvSpPr>
        <p:spPr>
          <a:xfrm>
            <a:off x="806400" y="4480920"/>
            <a:ext cx="8001360" cy="21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global climate model (with Ocean and Atmosphere) is initialized 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observation-based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best estimates for the atmospheric and oceanic state 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land conditions)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date of the simulations is around Nov. 1</a:t>
            </a:r>
            <a:r>
              <a:rPr lang="en-US" sz="1600" b="0" strike="noStrike" spc="-1" baseline="101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each year.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Then the model forecasts the next season (DJF)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Using small perturbations in the beginning, 24 different simulations are run 
(This method is called “</a:t>
            </a: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ensemble simulations”; </a:t>
            </a:r>
            <a:r>
              <a:rPr lang="en-US" sz="1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used </a:t>
            </a: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also in weather or Hurricane forecasts)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Objectives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40080" y="1825560"/>
            <a:ext cx="8152560" cy="47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5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Historical remarks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Spatial structure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Temporal characteristics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Ocean-Atmosphere interactions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Impacts on storms, rainfall, sea ice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Ecological impacts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622440" y="731520"/>
            <a:ext cx="6692760" cy="48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Seasonal predictions with climate models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40" y="1678953"/>
            <a:ext cx="4029075" cy="5070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9748" y="1818861"/>
            <a:ext cx="43140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Brand new research making news:</a:t>
            </a:r>
          </a:p>
          <a:p>
            <a:endParaRPr lang="en-US" dirty="0"/>
          </a:p>
          <a:p>
            <a:r>
              <a:rPr lang="en-US" dirty="0" smtClean="0"/>
              <a:t>UK scientists find a way to simulate one </a:t>
            </a:r>
            <a:br>
              <a:rPr lang="en-US" dirty="0" smtClean="0"/>
            </a:br>
            <a:r>
              <a:rPr lang="en-US" dirty="0" smtClean="0"/>
              <a:t>year in advance the phase of the NAO!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to the newspaper article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Nature Geoscience article, Oct 2016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6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3"/>
          <p:cNvPicPr/>
          <p:nvPr/>
        </p:nvPicPr>
        <p:blipFill>
          <a:blip r:embed="rId2"/>
          <a:stretch/>
        </p:blipFill>
        <p:spPr>
          <a:xfrm>
            <a:off x="41760" y="1657440"/>
            <a:ext cx="9143640" cy="4834800"/>
          </a:xfrm>
          <a:prstGeom prst="rect">
            <a:avLst/>
          </a:prstGeom>
          <a:ln>
            <a:noFill/>
          </a:ln>
        </p:spPr>
      </p:pic>
      <p:sp>
        <p:nvSpPr>
          <p:cNvPr id="235" name="TextShape 1"/>
          <p:cNvSpPr txBox="1"/>
          <p:nvPr/>
        </p:nvSpPr>
        <p:spPr>
          <a:xfrm>
            <a:off x="520560" y="414360"/>
            <a:ext cx="5569560" cy="88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Seasonal prediction using 
stratospheric polar vortex strength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Line 2"/>
          <p:cNvSpPr/>
          <p:nvPr/>
        </p:nvSpPr>
        <p:spPr>
          <a:xfrm>
            <a:off x="3566160" y="2377440"/>
            <a:ext cx="731520" cy="2560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Line 3"/>
          <p:cNvSpPr/>
          <p:nvPr/>
        </p:nvSpPr>
        <p:spPr>
          <a:xfrm>
            <a:off x="6273360" y="2538360"/>
            <a:ext cx="434880" cy="2560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20560" y="453240"/>
            <a:ext cx="5569560" cy="88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Seasonal prediction using 
stratospheric polar vortex strength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Line 2"/>
          <p:cNvSpPr/>
          <p:nvPr/>
        </p:nvSpPr>
        <p:spPr>
          <a:xfrm>
            <a:off x="3566160" y="2377440"/>
            <a:ext cx="731520" cy="2560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Line 3"/>
          <p:cNvSpPr/>
          <p:nvPr/>
        </p:nvSpPr>
        <p:spPr>
          <a:xfrm>
            <a:off x="6273360" y="2538360"/>
            <a:ext cx="434880" cy="2560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1" name="Picture 240"/>
          <p:cNvPicPr/>
          <p:nvPr/>
        </p:nvPicPr>
        <p:blipFill>
          <a:blip r:embed="rId2"/>
          <a:stretch/>
        </p:blipFill>
        <p:spPr>
          <a:xfrm>
            <a:off x="3227040" y="1834200"/>
            <a:ext cx="5444280" cy="3835080"/>
          </a:xfrm>
          <a:prstGeom prst="rect">
            <a:avLst/>
          </a:prstGeom>
          <a:ln>
            <a:noFill/>
          </a:ln>
        </p:spPr>
      </p:pic>
      <p:sp>
        <p:nvSpPr>
          <p:cNvPr id="242" name="TextShape 4"/>
          <p:cNvSpPr txBox="1"/>
          <p:nvPr/>
        </p:nvSpPr>
        <p:spPr>
          <a:xfrm>
            <a:off x="365760" y="2194560"/>
            <a:ext cx="8413200" cy="444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“Northern Annular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Mode” (NAM) is mode that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measures the polar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vortex strength through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stratosphere and 
troposphere.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very strongly linked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both physically as 
statistically with the 
North Atlantic Oscillation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(There is also a dynamical counterpart in the Southern Hemisphere, the Southern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Annular Mode (SAM).)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Line 5"/>
          <p:cNvSpPr/>
          <p:nvPr/>
        </p:nvSpPr>
        <p:spPr>
          <a:xfrm>
            <a:off x="5760720" y="2377440"/>
            <a:ext cx="512640" cy="1920240"/>
          </a:xfrm>
          <a:prstGeom prst="line">
            <a:avLst/>
          </a:prstGeom>
          <a:ln w="38160">
            <a:solidFill>
              <a:srgbClr val="FF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TextShape 6"/>
          <p:cNvSpPr txBox="1"/>
          <p:nvPr/>
        </p:nvSpPr>
        <p:spPr>
          <a:xfrm>
            <a:off x="6492240" y="2415240"/>
            <a:ext cx="20628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Downward signal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1" strike="noStrike" spc="-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44"/>
          <p:cNvPicPr/>
          <p:nvPr/>
        </p:nvPicPr>
        <p:blipFill>
          <a:blip r:embed="rId3"/>
          <a:stretch/>
        </p:blipFill>
        <p:spPr>
          <a:xfrm>
            <a:off x="3200400" y="1920240"/>
            <a:ext cx="5891760" cy="439308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552240" y="462960"/>
            <a:ext cx="5843880" cy="88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Response of terrestrial ecosystems 
to NAO-related climate anomalies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365760" y="2011680"/>
            <a:ext cx="2821680" cy="392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many parts of Europe
warm winters are followed
by early spring events in
the ecosystems: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Arrival of migratory birds
Blossom of flowers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Leaf unfolding on trees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Long-term phenological* 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observations at specific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sites can be compared
with  NAO index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</p:txBody>
      </p:sp>
      <p:sp>
        <p:nvSpPr>
          <p:cNvPr id="248" name="TextShape 3"/>
          <p:cNvSpPr txBox="1"/>
          <p:nvPr/>
        </p:nvSpPr>
        <p:spPr>
          <a:xfrm>
            <a:off x="274320" y="6324120"/>
            <a:ext cx="7963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See also https://www.nwf.org/Wildlife/Wildlife-Conservation/Phenology.aspx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182880" y="107280"/>
            <a:ext cx="8778240" cy="1189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Effects of NAO variability on European birds – Example White-throated dipper (</a:t>
            </a: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Cinclus cinclus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
Southern Norway 1978-1997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1" name="Picture 250"/>
          <p:cNvPicPr/>
          <p:nvPr/>
        </p:nvPicPr>
        <p:blipFill>
          <a:blip r:embed="rId2"/>
          <a:stretch/>
        </p:blipFill>
        <p:spPr>
          <a:xfrm>
            <a:off x="4937760" y="2075040"/>
            <a:ext cx="4015800" cy="3228480"/>
          </a:xfrm>
          <a:prstGeom prst="rect">
            <a:avLst/>
          </a:prstGeom>
          <a:ln>
            <a:noFill/>
          </a:ln>
        </p:spPr>
      </p:pic>
      <p:pic>
        <p:nvPicPr>
          <p:cNvPr id="252" name="Picture 251"/>
          <p:cNvPicPr/>
          <p:nvPr/>
        </p:nvPicPr>
        <p:blipFill>
          <a:blip r:embed="rId3"/>
          <a:stretch/>
        </p:blipFill>
        <p:spPr>
          <a:xfrm>
            <a:off x="647280" y="2085840"/>
            <a:ext cx="4015800" cy="2709720"/>
          </a:xfrm>
          <a:prstGeom prst="rect">
            <a:avLst/>
          </a:prstGeom>
          <a:ln>
            <a:noFill/>
          </a:ln>
        </p:spPr>
      </p:pic>
      <p:sp>
        <p:nvSpPr>
          <p:cNvPr id="253" name="TextShape 2"/>
          <p:cNvSpPr txBox="1"/>
          <p:nvPr/>
        </p:nvSpPr>
        <p:spPr>
          <a:xfrm>
            <a:off x="640080" y="6309360"/>
            <a:ext cx="5321160" cy="35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Images source: Wikipedia (retrieved Oct 18</a:t>
            </a:r>
            <a:r>
              <a:rPr lang="en-US" sz="1800" b="0" strike="noStrike" spc="-1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2015)</a:t>
            </a:r>
          </a:p>
        </p:txBody>
      </p:sp>
      <p:sp>
        <p:nvSpPr>
          <p:cNvPr id="254" name="TextShape 3"/>
          <p:cNvSpPr txBox="1"/>
          <p:nvPr/>
        </p:nvSpPr>
        <p:spPr>
          <a:xfrm>
            <a:off x="5120640" y="1737360"/>
            <a:ext cx="27594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Habitat regions in Europe</a:t>
            </a:r>
          </a:p>
        </p:txBody>
      </p:sp>
      <p:sp>
        <p:nvSpPr>
          <p:cNvPr id="255" name="TextShape 4"/>
          <p:cNvSpPr txBox="1"/>
          <p:nvPr/>
        </p:nvSpPr>
        <p:spPr>
          <a:xfrm>
            <a:off x="640080" y="5212080"/>
            <a:ext cx="803196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White-throated dipper feeds on insects under water 
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winter it leaves higher lands when rivers freeze in search for open waters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TextShape 5"/>
          <p:cNvSpPr txBox="1"/>
          <p:nvPr/>
        </p:nvSpPr>
        <p:spPr>
          <a:xfrm>
            <a:off x="6832800" y="3311280"/>
            <a:ext cx="19454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Southern Norway</a:t>
            </a:r>
          </a:p>
        </p:txBody>
      </p:sp>
      <p:sp>
        <p:nvSpPr>
          <p:cNvPr id="257" name="Line 6"/>
          <p:cNvSpPr/>
          <p:nvPr/>
        </p:nvSpPr>
        <p:spPr>
          <a:xfrm flipH="1" flipV="1">
            <a:off x="6035040" y="2834640"/>
            <a:ext cx="640080" cy="548640"/>
          </a:xfrm>
          <a:prstGeom prst="line">
            <a:avLst/>
          </a:prstGeom>
          <a:ln w="38160">
            <a:solidFill>
              <a:srgbClr val="FF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/>
          <p:cNvPicPr/>
          <p:nvPr/>
        </p:nvPicPr>
        <p:blipFill>
          <a:blip r:embed="rId2"/>
          <a:stretch/>
        </p:blipFill>
        <p:spPr>
          <a:xfrm>
            <a:off x="4816440" y="4106160"/>
            <a:ext cx="3961440" cy="2651760"/>
          </a:xfrm>
          <a:prstGeom prst="rect">
            <a:avLst/>
          </a:prstGeom>
          <a:ln>
            <a:noFill/>
          </a:ln>
        </p:spPr>
      </p:pic>
      <p:sp>
        <p:nvSpPr>
          <p:cNvPr id="259" name="TextShape 1"/>
          <p:cNvSpPr txBox="1"/>
          <p:nvPr/>
        </p:nvSpPr>
        <p:spPr>
          <a:xfrm>
            <a:off x="182880" y="107280"/>
            <a:ext cx="8778240" cy="1189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Effects of NAO variability on European birds – Example White-throated dipper (</a:t>
            </a:r>
            <a:r>
              <a:rPr lang="en-US" sz="2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Cinclus cinclus</a:t>
            </a: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
Southern Norway 1978-1997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Picture 259"/>
          <p:cNvPicPr/>
          <p:nvPr/>
        </p:nvPicPr>
        <p:blipFill>
          <a:blip r:embed="rId3"/>
          <a:stretch/>
        </p:blipFill>
        <p:spPr>
          <a:xfrm>
            <a:off x="4741200" y="1662480"/>
            <a:ext cx="3945600" cy="2651760"/>
          </a:xfrm>
          <a:prstGeom prst="rect">
            <a:avLst/>
          </a:prstGeom>
          <a:ln>
            <a:noFill/>
          </a:ln>
        </p:spPr>
      </p:pic>
      <p:sp>
        <p:nvSpPr>
          <p:cNvPr id="261" name="TextShape 2"/>
          <p:cNvSpPr txBox="1"/>
          <p:nvPr/>
        </p:nvSpPr>
        <p:spPr>
          <a:xfrm>
            <a:off x="5577840" y="1573920"/>
            <a:ext cx="272124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After Saether et al., 2000</a:t>
            </a:r>
          </a:p>
        </p:txBody>
      </p:sp>
      <p:sp>
        <p:nvSpPr>
          <p:cNvPr id="262" name="TextShape 3"/>
          <p:cNvSpPr txBox="1"/>
          <p:nvPr/>
        </p:nvSpPr>
        <p:spPr>
          <a:xfrm>
            <a:off x="457200" y="1920240"/>
            <a:ext cx="4359240" cy="3417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NAO positive phase: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winter storms in Atlantic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Milder temperatures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open waters and better food supply</a:t>
            </a: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during winter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Population growth is higher  following positive NAO winters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Negative NAO phase:</a:t>
            </a: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Population decline after severe winter</a:t>
            </a:r>
          </a:p>
        </p:txBody>
      </p:sp>
      <p:sp>
        <p:nvSpPr>
          <p:cNvPr id="263" name="Line 4"/>
          <p:cNvSpPr/>
          <p:nvPr/>
        </p:nvSpPr>
        <p:spPr>
          <a:xfrm flipV="1">
            <a:off x="5852160" y="4663440"/>
            <a:ext cx="2377440" cy="12801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Line 5"/>
          <p:cNvSpPr/>
          <p:nvPr/>
        </p:nvSpPr>
        <p:spPr>
          <a:xfrm flipV="1">
            <a:off x="5760720" y="2031120"/>
            <a:ext cx="2377440" cy="14630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Summary: North Atlantic Oscillation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279148" y="1684032"/>
            <a:ext cx="4253170" cy="51739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North Atlantic Oscillation:</a:t>
            </a:r>
          </a:p>
          <a:p>
            <a:r>
              <a:rPr lang="en-US" sz="1600" dirty="0" smtClean="0"/>
              <a:t>Defined by the sea level pressure systems over the North Atlantic with centers of action near Icelandic Low  and the Azores High</a:t>
            </a:r>
          </a:p>
          <a:p>
            <a:r>
              <a:rPr lang="en-US" sz="1600" dirty="0" smtClean="0"/>
              <a:t>NAO most active (strongest) during winter season </a:t>
            </a:r>
            <a:endParaRPr lang="en-US" sz="1600" dirty="0"/>
          </a:p>
          <a:p>
            <a:r>
              <a:rPr lang="en-US" sz="1600" dirty="0" smtClean="0"/>
              <a:t>Sea level pressure anomalies show a dipole mode (anti-correlation between Icelandic Low and Azores High)</a:t>
            </a:r>
          </a:p>
          <a:p>
            <a:r>
              <a:rPr lang="en-US" sz="1600" dirty="0" smtClean="0"/>
              <a:t>Large-scale effects on winter temperatures precipitation in Europe, Greenland, eastern North America</a:t>
            </a:r>
          </a:p>
          <a:p>
            <a:r>
              <a:rPr lang="en-US" sz="1600" dirty="0" smtClean="0"/>
              <a:t>Atmosphere-Ocean interaction: Atmosphere acts as a random (white noise) forcing on the ocean, =&gt; ocean SST time series more low frequency variability</a:t>
            </a:r>
          </a:p>
          <a:p>
            <a:r>
              <a:rPr lang="en-US" sz="1600" dirty="0" smtClean="0"/>
              <a:t>ocean SST anomalies have a weak feedback on the atmosphere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f/fd/Seesaw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20" y="1604520"/>
            <a:ext cx="4124379" cy="29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6040" y="4658470"/>
            <a:ext cx="401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Seesaw concept: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Icelandic low pressure –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Azores high pressure 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7984" y="4103018"/>
            <a:ext cx="606286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  -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088" y="2060930"/>
            <a:ext cx="60628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5364" y="167994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NAO acts like a pressure seesaw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4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Historical background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40080" y="1740600"/>
            <a:ext cx="8152560" cy="492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FFFFFF"/>
              </a:buClr>
              <a:buSzPct val="45000"/>
              <a:buFont typeface="Wingdings"/>
              <a:buChar char="l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612720" y="1924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Earliest description of NAO-type teleconnections in winter climates noted by seafaring Scandinavians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Danish missionary Hans Egede Saabye (around 1745) described in his diary </a:t>
            </a: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cold winters in Denmark were accompanied by mild winters in Greenland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Records of 1709-1800 sea ice conditions were documented for Greenland (whale and seal hunting industry) and provided qualitative information about Greenland winter climate &amp; variability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TextShape 4"/>
          <p:cNvSpPr txBox="1"/>
          <p:nvPr/>
        </p:nvSpPr>
        <p:spPr>
          <a:xfrm>
            <a:off x="4790520" y="1492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1780 first temperature measurements in Greenland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Dove (1841) and Hann (1890) found anticorrelations in temperature records between Europe and Greenland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Bort (1883) made use of pressure observations and introduced the concept of “centers of action”: Icelandic Low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Azores High (and Siberian High)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Hildebrandsson (1897) inverse relation between Azores High pressure and Icelandic Low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TextShape 5"/>
          <p:cNvSpPr txBox="1"/>
          <p:nvPr/>
        </p:nvSpPr>
        <p:spPr>
          <a:xfrm>
            <a:off x="720720" y="6308280"/>
            <a:ext cx="7628400" cy="68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 : Stephenson et al. “The History of Scientific Research on the North Atlantic Oscillation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(In the book “The North Atlantic Oscillation: Climatic Significance and Environmental Impact)”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/>
          <p:nvPr/>
        </p:nvPicPr>
        <p:blipFill>
          <a:blip r:embed="rId3"/>
          <a:stretch/>
        </p:blipFill>
        <p:spPr>
          <a:xfrm>
            <a:off x="3594600" y="1621080"/>
            <a:ext cx="5457960" cy="496260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climatological average circulation</a:t>
            </a:r>
          </a:p>
        </p:txBody>
      </p:sp>
      <p:sp>
        <p:nvSpPr>
          <p:cNvPr id="140" name="TextShape 2"/>
          <p:cNvSpPr txBox="1"/>
          <p:nvPr/>
        </p:nvSpPr>
        <p:spPr>
          <a:xfrm>
            <a:off x="612720" y="1600200"/>
            <a:ext cx="3978360" cy="44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Winter season (DJF)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 level pressure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3"/>
          <p:cNvSpPr txBox="1"/>
          <p:nvPr/>
        </p:nvSpPr>
        <p:spPr>
          <a:xfrm>
            <a:off x="1859040" y="4754880"/>
            <a:ext cx="1681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Icelandic Low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Line 4"/>
          <p:cNvSpPr/>
          <p:nvPr/>
        </p:nvSpPr>
        <p:spPr>
          <a:xfrm>
            <a:off x="3474720" y="4937760"/>
            <a:ext cx="2377440" cy="0"/>
          </a:xfrm>
          <a:prstGeom prst="line">
            <a:avLst/>
          </a:prstGeom>
          <a:ln w="38160">
            <a:solidFill>
              <a:srgbClr val="00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TextShape 5"/>
          <p:cNvSpPr txBox="1"/>
          <p:nvPr/>
        </p:nvSpPr>
        <p:spPr>
          <a:xfrm>
            <a:off x="5871600" y="2817000"/>
            <a:ext cx="11469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Aleutian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Line 6"/>
          <p:cNvSpPr/>
          <p:nvPr/>
        </p:nvSpPr>
        <p:spPr>
          <a:xfrm>
            <a:off x="3383280" y="5760720"/>
            <a:ext cx="2158560" cy="0"/>
          </a:xfrm>
          <a:prstGeom prst="line">
            <a:avLst/>
          </a:prstGeom>
          <a:ln w="38160">
            <a:solidFill>
              <a:srgbClr val="FF00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TextShape 7"/>
          <p:cNvSpPr txBox="1"/>
          <p:nvPr/>
        </p:nvSpPr>
        <p:spPr>
          <a:xfrm>
            <a:off x="1928160" y="5544720"/>
            <a:ext cx="15141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Azores High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8"/>
          <p:cNvSpPr txBox="1"/>
          <p:nvPr/>
        </p:nvSpPr>
        <p:spPr>
          <a:xfrm>
            <a:off x="7007760" y="3715920"/>
            <a:ext cx="11469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Siberian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800" b="1" strike="noStrike" spc="-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Freeform 9"/>
          <p:cNvSpPr/>
          <p:nvPr/>
        </p:nvSpPr>
        <p:spPr>
          <a:xfrm>
            <a:off x="5577840" y="5212080"/>
            <a:ext cx="823320" cy="91800"/>
          </a:xfrm>
          <a:custGeom>
            <a:avLst/>
            <a:gdLst/>
            <a:ahLst/>
            <a:cxnLst/>
            <a:rect l="0" t="0" r="r" b="b"/>
            <a:pathLst>
              <a:path w="2287" h="255">
                <a:moveTo>
                  <a:pt x="0" y="254"/>
                </a:moveTo>
                <a:cubicBezTo>
                  <a:pt x="2032" y="254"/>
                  <a:pt x="2286" y="0"/>
                  <a:pt x="2286" y="0"/>
                </a:cubicBezTo>
              </a:path>
            </a:pathLst>
          </a:custGeom>
          <a:ln w="127080">
            <a:solidFill>
              <a:srgbClr val="CC9900"/>
            </a:solidFill>
            <a:round/>
            <a:tailEnd type="stealth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/>
          <p:cNvPicPr/>
          <p:nvPr/>
        </p:nvPicPr>
        <p:blipFill>
          <a:blip r:embed="rId3"/>
          <a:stretch/>
        </p:blipFill>
        <p:spPr>
          <a:xfrm>
            <a:off x="3853800" y="1729440"/>
            <a:ext cx="4924440" cy="4762800"/>
          </a:xfrm>
          <a:prstGeom prst="rect">
            <a:avLst/>
          </a:prstGeom>
          <a:ln>
            <a:noFill/>
          </a:ln>
        </p:spPr>
      </p:pic>
      <p:sp>
        <p:nvSpPr>
          <p:cNvPr id="149" name="TextShape 1"/>
          <p:cNvSpPr txBox="1"/>
          <p:nvPr/>
        </p:nvSpPr>
        <p:spPr>
          <a:xfrm>
            <a:off x="612720" y="9900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climatological average circulation</a:t>
            </a:r>
          </a:p>
        </p:txBody>
      </p:sp>
      <p:sp>
        <p:nvSpPr>
          <p:cNvPr id="150" name="TextShape 2"/>
          <p:cNvSpPr txBox="1"/>
          <p:nvPr/>
        </p:nvSpPr>
        <p:spPr>
          <a:xfrm>
            <a:off x="182880" y="1729440"/>
            <a:ext cx="3773520" cy="3868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Winter season (DJF)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500 hPa geopotential height (contours)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Deviations from the zonal average: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light shading higher than zonal average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 shading lower than zonal average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12720" y="22896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One-point correlation map</a:t>
            </a:r>
          </a:p>
        </p:txBody>
      </p:sp>
      <p:sp>
        <p:nvSpPr>
          <p:cNvPr id="152" name="TextShape 2"/>
          <p:cNvSpPr txBox="1"/>
          <p:nvPr/>
        </p:nvSpPr>
        <p:spPr>
          <a:xfrm>
            <a:off x="182880" y="1729440"/>
            <a:ext cx="3773520" cy="39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Winter season (DJF)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500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hPa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geopotential height time series from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Icelandic Low center with all time series in the gridded data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45000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(years 1958-2001)</a:t>
            </a:r>
          </a:p>
        </p:txBody>
      </p:sp>
      <p:pic>
        <p:nvPicPr>
          <p:cNvPr id="153" name="Picture 152"/>
          <p:cNvPicPr/>
          <p:nvPr/>
        </p:nvPicPr>
        <p:blipFill>
          <a:blip r:embed="rId3"/>
          <a:stretch/>
        </p:blipFill>
        <p:spPr>
          <a:xfrm>
            <a:off x="4194720" y="1651680"/>
            <a:ext cx="4857840" cy="4657680"/>
          </a:xfrm>
          <a:prstGeom prst="rect">
            <a:avLst/>
          </a:prstGeom>
          <a:ln>
            <a:noFill/>
          </a:ln>
        </p:spPr>
      </p:pic>
      <p:sp>
        <p:nvSpPr>
          <p:cNvPr id="154" name="TextShape 3"/>
          <p:cNvSpPr txBox="1"/>
          <p:nvPr/>
        </p:nvSpPr>
        <p:spPr>
          <a:xfrm>
            <a:off x="6109920" y="4372560"/>
            <a:ext cx="349920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trike="noStrike" spc="-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Line 4"/>
          <p:cNvSpPr/>
          <p:nvPr/>
        </p:nvSpPr>
        <p:spPr>
          <a:xfrm>
            <a:off x="3840480" y="3474720"/>
            <a:ext cx="2269440" cy="1005840"/>
          </a:xfrm>
          <a:prstGeom prst="line">
            <a:avLst/>
          </a:prstGeom>
          <a:ln>
            <a:solidFill>
              <a:srgbClr val="FF00FF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TextShape 5"/>
          <p:cNvSpPr txBox="1"/>
          <p:nvPr/>
        </p:nvSpPr>
        <p:spPr>
          <a:xfrm>
            <a:off x="5613480" y="5029200"/>
            <a:ext cx="136188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Negative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800" b="1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correlation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TextShape 6"/>
          <p:cNvSpPr txBox="1"/>
          <p:nvPr/>
        </p:nvSpPr>
        <p:spPr>
          <a:xfrm>
            <a:off x="5943600" y="3984480"/>
            <a:ext cx="105696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Positive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7"/>
          <p:cNvPicPr/>
          <p:nvPr/>
        </p:nvPicPr>
        <p:blipFill>
          <a:blip r:embed="rId3"/>
          <a:stretch/>
        </p:blipFill>
        <p:spPr>
          <a:xfrm>
            <a:off x="-2880" y="1373040"/>
            <a:ext cx="9143640" cy="5119200"/>
          </a:xfrm>
          <a:prstGeom prst="rect">
            <a:avLst/>
          </a:prstGeom>
          <a:ln>
            <a:noFill/>
          </a:ln>
        </p:spPr>
      </p:pic>
      <p:sp>
        <p:nvSpPr>
          <p:cNvPr id="159" name="TextShape 1"/>
          <p:cNvSpPr txBox="1"/>
          <p:nvPr/>
        </p:nvSpPr>
        <p:spPr>
          <a:xfrm>
            <a:off x="612720" y="228600"/>
            <a:ext cx="8152560" cy="99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Station-based NAO index</a:t>
            </a:r>
          </a:p>
        </p:txBody>
      </p:sp>
      <p:sp>
        <p:nvSpPr>
          <p:cNvPr id="160" name="TextShape 2"/>
          <p:cNvSpPr txBox="1"/>
          <p:nvPr/>
        </p:nvSpPr>
        <p:spPr>
          <a:xfrm>
            <a:off x="91440" y="6511320"/>
            <a:ext cx="53928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http://research.jisao.washington.edu/data_sets/nao/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/>
          <p:cNvPicPr/>
          <p:nvPr/>
        </p:nvPicPr>
        <p:blipFill>
          <a:blip r:embed="rId3"/>
          <a:stretch/>
        </p:blipFill>
        <p:spPr>
          <a:xfrm>
            <a:off x="457200" y="2103120"/>
            <a:ext cx="8139240" cy="3295080"/>
          </a:xfrm>
          <a:prstGeom prst="rect">
            <a:avLst/>
          </a:prstGeom>
          <a:ln>
            <a:noFill/>
          </a:ln>
        </p:spPr>
      </p:pic>
      <p:sp>
        <p:nvSpPr>
          <p:cNvPr id="162" name="TextShape 1"/>
          <p:cNvSpPr txBox="1"/>
          <p:nvPr/>
        </p:nvSpPr>
        <p:spPr>
          <a:xfrm>
            <a:off x="612720" y="9864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Station-based NAO index:
“Jones” NAO index</a:t>
            </a:r>
          </a:p>
        </p:txBody>
      </p:sp>
      <p:sp>
        <p:nvSpPr>
          <p:cNvPr id="163" name="TextShape 2"/>
          <p:cNvSpPr txBox="1"/>
          <p:nvPr/>
        </p:nvSpPr>
        <p:spPr>
          <a:xfrm>
            <a:off x="822960" y="5636160"/>
            <a:ext cx="7665120" cy="85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that the reference period for standardizing the pressure anomalies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 not been updated, and the long-term average of this index is not zero.</a:t>
            </a:r>
          </a:p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(usually we prefer index time series centered to zero)</a:t>
            </a:r>
          </a:p>
        </p:txBody>
      </p:sp>
      <p:sp>
        <p:nvSpPr>
          <p:cNvPr id="164" name="TextShape 3"/>
          <p:cNvSpPr txBox="1"/>
          <p:nvPr/>
        </p:nvSpPr>
        <p:spPr>
          <a:xfrm>
            <a:off x="1681560" y="4499640"/>
            <a:ext cx="65480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SW Iceland (Reykjavik), Gibraltar and Ponta Delgada (Azores)</a:t>
            </a:r>
          </a:p>
        </p:txBody>
      </p:sp>
      <p:sp>
        <p:nvSpPr>
          <p:cNvPr id="165" name="TextShape 4"/>
          <p:cNvSpPr txBox="1"/>
          <p:nvPr/>
        </p:nvSpPr>
        <p:spPr>
          <a:xfrm>
            <a:off x="29520" y="6531120"/>
            <a:ext cx="53654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http://www.cru.uea.ac.uk/~timo/datapages/naoi.htm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/>
          <p:cNvPicPr/>
          <p:nvPr/>
        </p:nvPicPr>
        <p:blipFill>
          <a:blip r:embed="rId3"/>
          <a:stretch/>
        </p:blipFill>
        <p:spPr>
          <a:xfrm>
            <a:off x="4053177" y="1828800"/>
            <a:ext cx="4988160" cy="4770360"/>
          </a:xfrm>
          <a:prstGeom prst="rect">
            <a:avLst/>
          </a:prstGeom>
          <a:ln>
            <a:noFill/>
          </a:ln>
        </p:spPr>
      </p:pic>
      <p:sp>
        <p:nvSpPr>
          <p:cNvPr id="167" name="TextShape 1"/>
          <p:cNvSpPr txBox="1"/>
          <p:nvPr/>
        </p:nvSpPr>
        <p:spPr>
          <a:xfrm>
            <a:off x="612720" y="99000"/>
            <a:ext cx="8152560" cy="1250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Difference between positive and negative NAO phase</a:t>
            </a:r>
          </a:p>
        </p:txBody>
      </p:sp>
      <p:sp>
        <p:nvSpPr>
          <p:cNvPr id="168" name="TextShape 2"/>
          <p:cNvSpPr txBox="1"/>
          <p:nvPr/>
        </p:nvSpPr>
        <p:spPr>
          <a:xfrm>
            <a:off x="182880" y="1729440"/>
            <a:ext cx="3773520" cy="331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Winter season (DJF)</a:t>
            </a: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Sea level pressure difference positive NAO minus negative NAO phase</a:t>
            </a:r>
          </a:p>
          <a:p>
            <a:pPr>
              <a:lnSpc>
                <a:spcPct val="15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Times New Roman"/>
              </a:rPr>
              <a:t>(based on NCEP/NCAR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Times New Roman"/>
              </a:rPr>
              <a:t>reanalysis 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Times New Roman"/>
              </a:rPr>
              <a:t>over 1958-2001)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69" name="Line 3"/>
          <p:cNvSpPr/>
          <p:nvPr/>
        </p:nvSpPr>
        <p:spPr>
          <a:xfrm flipH="1">
            <a:off x="6517424" y="2948449"/>
            <a:ext cx="2646" cy="1442659"/>
          </a:xfrm>
          <a:prstGeom prst="line">
            <a:avLst/>
          </a:prstGeom>
          <a:ln>
            <a:solidFill>
              <a:srgbClr val="7030A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0" y="4704394"/>
            <a:ext cx="47115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arrows show wind anomalies: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Stronger westerlies over the North Atlantic </a:t>
            </a:r>
            <a:br>
              <a:rPr lang="en-US" dirty="0" smtClean="0"/>
            </a:br>
            <a:r>
              <a:rPr lang="en-US" dirty="0" smtClean="0"/>
              <a:t>(caused by the enhanced pressure gradient)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Trade winds stronger than normal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61774" y="4900520"/>
            <a:ext cx="3772496" cy="4584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56582" y="2640672"/>
            <a:ext cx="21434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Negative SLP anomalies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27174" y="5834270"/>
            <a:ext cx="1600200" cy="4472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</TotalTime>
  <Words>1514</Words>
  <Application>Microsoft Office PowerPoint</Application>
  <PresentationFormat>On-screen Show (4:3)</PresentationFormat>
  <Paragraphs>287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AdvTT46dcae81</vt:lpstr>
      <vt:lpstr>AdvTT46dcae81+fb</vt:lpstr>
      <vt:lpstr>Arial</vt:lpstr>
      <vt:lpstr>Cambria Math</vt:lpstr>
      <vt:lpstr>DejaVu Sans</vt:lpstr>
      <vt:lpstr>Symbol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North Atlantic Oscillation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The El Nino Southern Oscillation (ENSO)</dc:title>
  <dc:subject/>
  <dc:creator>sws97rs</dc:creator>
  <dc:description/>
  <cp:lastModifiedBy>Elison Timm, Oliver</cp:lastModifiedBy>
  <cp:revision>172</cp:revision>
  <dcterms:created xsi:type="dcterms:W3CDTF">2014-10-08T09:29:19Z</dcterms:created>
  <dcterms:modified xsi:type="dcterms:W3CDTF">2016-10-31T18:38:38Z</dcterms:modified>
  <dc:language>en-US</dc:language>
</cp:coreProperties>
</file>