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6" autoAdjust="0"/>
    <p:restoredTop sz="94660"/>
  </p:normalViewPr>
  <p:slideViewPr>
    <p:cSldViewPr snapToGrid="0">
      <p:cViewPr varScale="1">
        <p:scale>
          <a:sx n="96" d="100"/>
          <a:sy n="96" d="100"/>
        </p:scale>
        <p:origin x="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PlaceHolder 1"/>
          <p:cNvSpPr>
            <a:spLocks noGrp="1"/>
          </p:cNvSpPr>
          <p:nvPr>
            <p:ph type="body"/>
          </p:nvPr>
        </p:nvSpPr>
        <p:spPr>
          <a:xfrm>
            <a:off x="777240" y="4777560"/>
            <a:ext cx="6217560" cy="4525920"/>
          </a:xfrm>
          <a:prstGeom prst="rect">
            <a:avLst/>
          </a:prstGeom>
        </p:spPr>
        <p:txBody>
          <a:bodyPr lIns="0" tIns="0" rIns="0" bIns="0"/>
          <a:lstStyle/>
          <a:p>
            <a:r>
              <a:rPr lang="en-US" sz="2000" spc="-1">
                <a:latin typeface="Arial"/>
              </a:rPr>
              <a:t>Click to edit the notes format</a:t>
            </a:r>
            <a:endParaRPr/>
          </a:p>
        </p:txBody>
      </p:sp>
      <p:sp>
        <p:nvSpPr>
          <p:cNvPr id="165" name="PlaceHolder 2"/>
          <p:cNvSpPr>
            <a:spLocks noGrp="1"/>
          </p:cNvSpPr>
          <p:nvPr>
            <p:ph type="hdr"/>
          </p:nvPr>
        </p:nvSpPr>
        <p:spPr>
          <a:xfrm>
            <a:off x="0" y="0"/>
            <a:ext cx="3372840" cy="502560"/>
          </a:xfrm>
          <a:prstGeom prst="rect">
            <a:avLst/>
          </a:prstGeom>
        </p:spPr>
        <p:txBody>
          <a:bodyPr lIns="0" tIns="0" rIns="0" bIns="0"/>
          <a:lstStyle/>
          <a:p>
            <a:r>
              <a:rPr lang="en-US" sz="1400" spc="-1">
                <a:latin typeface="Times New Roman"/>
              </a:rPr>
              <a:t>&lt;header&gt;</a:t>
            </a:r>
            <a:endParaRPr/>
          </a:p>
        </p:txBody>
      </p:sp>
      <p:sp>
        <p:nvSpPr>
          <p:cNvPr id="166" name="PlaceHolder 3"/>
          <p:cNvSpPr>
            <a:spLocks noGrp="1"/>
          </p:cNvSpPr>
          <p:nvPr>
            <p:ph type="dt"/>
          </p:nvPr>
        </p:nvSpPr>
        <p:spPr>
          <a:xfrm>
            <a:off x="4399200" y="0"/>
            <a:ext cx="3372840" cy="502560"/>
          </a:xfrm>
          <a:prstGeom prst="rect">
            <a:avLst/>
          </a:prstGeom>
        </p:spPr>
        <p:txBody>
          <a:bodyPr lIns="0" tIns="0" rIns="0" bIns="0"/>
          <a:lstStyle/>
          <a:p>
            <a:pPr algn="r"/>
            <a:r>
              <a:rPr lang="en-US" sz="1400" spc="-1">
                <a:latin typeface="Times New Roman"/>
              </a:rPr>
              <a:t>&lt;date/time&gt;</a:t>
            </a:r>
            <a:endParaRPr/>
          </a:p>
        </p:txBody>
      </p:sp>
      <p:sp>
        <p:nvSpPr>
          <p:cNvPr id="167" name="PlaceHolder 4"/>
          <p:cNvSpPr>
            <a:spLocks noGrp="1"/>
          </p:cNvSpPr>
          <p:nvPr>
            <p:ph type="ftr"/>
          </p:nvPr>
        </p:nvSpPr>
        <p:spPr>
          <a:xfrm>
            <a:off x="0" y="9555480"/>
            <a:ext cx="3372840" cy="502560"/>
          </a:xfrm>
          <a:prstGeom prst="rect">
            <a:avLst/>
          </a:prstGeom>
        </p:spPr>
        <p:txBody>
          <a:bodyPr lIns="0" tIns="0" rIns="0" bIns="0" anchor="b"/>
          <a:lstStyle/>
          <a:p>
            <a:r>
              <a:rPr lang="en-US" sz="1400" spc="-1">
                <a:latin typeface="Times New Roman"/>
              </a:rPr>
              <a:t>&lt;footer&gt;</a:t>
            </a:r>
            <a:endParaRPr/>
          </a:p>
        </p:txBody>
      </p:sp>
      <p:sp>
        <p:nvSpPr>
          <p:cNvPr id="168" name="PlaceHolder 5"/>
          <p:cNvSpPr>
            <a:spLocks noGrp="1"/>
          </p:cNvSpPr>
          <p:nvPr>
            <p:ph type="sldNum"/>
          </p:nvPr>
        </p:nvSpPr>
        <p:spPr>
          <a:xfrm>
            <a:off x="4399200" y="9555480"/>
            <a:ext cx="3372840" cy="502560"/>
          </a:xfrm>
          <a:prstGeom prst="rect">
            <a:avLst/>
          </a:prstGeom>
        </p:spPr>
        <p:txBody>
          <a:bodyPr lIns="0" tIns="0" rIns="0" bIns="0" anchor="b"/>
          <a:lstStyle/>
          <a:p>
            <a:pPr algn="r"/>
            <a:fld id="{B46E38BA-4395-4DCA-9327-F3489FF64608}" type="slidenum">
              <a:rPr lang="en-US" sz="1400" spc="-1">
                <a:latin typeface="Times New Roman"/>
              </a:rPr>
              <a:t>‹#›</a:t>
            </a:fld>
            <a:endParaRPr/>
          </a:p>
        </p:txBody>
      </p:sp>
    </p:spTree>
    <p:extLst>
      <p:ext uri="{BB962C8B-B14F-4D97-AF65-F5344CB8AC3E}">
        <p14:creationId xmlns:p14="http://schemas.microsoft.com/office/powerpoint/2010/main" val="244604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700920" y="4415760"/>
            <a:ext cx="5607720" cy="4182840"/>
          </a:xfrm>
          <a:prstGeom prst="rect">
            <a:avLst/>
          </a:prstGeom>
        </p:spPr>
        <p:txBody>
          <a:bodyPr lIns="93240" tIns="46440" rIns="93240" bIns="46440"/>
          <a:lstStyle/>
          <a:p>
            <a:r>
              <a:rPr lang="en-US" sz="2000" strike="noStrike" spc="-1">
                <a:uFill>
                  <a:solidFill>
                    <a:srgbClr val="FFFFFF"/>
                  </a:solidFill>
                </a:uFill>
                <a:latin typeface="Arial"/>
              </a:rPr>
              <a:t>Presentation slide for courses, classes, lectures et al. </a:t>
            </a:r>
            <a:endParaRPr/>
          </a:p>
        </p:txBody>
      </p:sp>
      <p:sp>
        <p:nvSpPr>
          <p:cNvPr id="331" name="CustomShape 2"/>
          <p:cNvSpPr/>
          <p:nvPr/>
        </p:nvSpPr>
        <p:spPr>
          <a:xfrm>
            <a:off x="3970800" y="8830080"/>
            <a:ext cx="3036960" cy="46404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74563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Figures from Deser et al.  2003 </a:t>
            </a:r>
            <a:endParaRPr/>
          </a:p>
          <a:p>
            <a:endParaRPr/>
          </a:p>
          <a:p>
            <a:r>
              <a:rPr lang="en-US" sz="2000" spc="-1">
                <a:latin typeface="Arial"/>
              </a:rPr>
              <a:t>Reemergence mechanism</a:t>
            </a:r>
            <a:endParaRPr/>
          </a:p>
          <a:p>
            <a:endParaRPr/>
          </a:p>
        </p:txBody>
      </p:sp>
    </p:spTree>
    <p:extLst>
      <p:ext uri="{BB962C8B-B14F-4D97-AF65-F5344CB8AC3E}">
        <p14:creationId xmlns:p14="http://schemas.microsoft.com/office/powerpoint/2010/main" val="206376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Note: information on auto-correlation function.</a:t>
            </a:r>
            <a:endParaRPr/>
          </a:p>
          <a:p>
            <a:r>
              <a:rPr lang="en-US" sz="2000" spc="-1">
                <a:latin typeface="Arial"/>
              </a:rPr>
              <a:t>Correlate a time series with itself, but shifted by one month, two month, etc. The shifted time series acts like a second time series, and the correlation coefficient can be calculated.</a:t>
            </a:r>
            <a:endParaRPr/>
          </a:p>
          <a:p>
            <a:r>
              <a:rPr lang="en-US" sz="2000" spc="-1">
                <a:latin typeface="Arial"/>
              </a:rPr>
              <a:t>For each specific 'time-shift' (lag) we obtain one</a:t>
            </a:r>
            <a:endParaRPr/>
          </a:p>
          <a:p>
            <a:r>
              <a:rPr lang="en-US" sz="2000" spc="-1">
                <a:latin typeface="Arial"/>
              </a:rPr>
              <a:t>Correlation coefficient.</a:t>
            </a:r>
            <a:endParaRPr/>
          </a:p>
          <a:p>
            <a:endParaRPr/>
          </a:p>
          <a:p>
            <a:r>
              <a:rPr lang="en-US" sz="2000" spc="-1">
                <a:latin typeface="Arial"/>
              </a:rPr>
              <a:t>Figure from Clara Deser's paper in J. Climate 2003</a:t>
            </a:r>
            <a:endParaRPr/>
          </a:p>
          <a:p>
            <a:r>
              <a:rPr lang="en-US" sz="800" strike="noStrike" spc="-1">
                <a:solidFill>
                  <a:srgbClr val="141413"/>
                </a:solidFill>
                <a:uFill>
                  <a:solidFill>
                    <a:srgbClr val="FFFFFF"/>
                  </a:solidFill>
                </a:uFill>
                <a:latin typeface="Times New Roman"/>
                <a:ea typeface="Times New Roman"/>
              </a:rPr>
              <a:t>Observed monthly lag autocorrelation curves from Mar for heat content (thick black) and SST (dashed) anomalies in the (a) NATL and (b) NPAC regions. The broad band of shading denotes the theoretical autocorrelation function from the extended simple sto- chastic climate model. The thin gray curve that ends in Sep of year 0 denotes the theoretical autocorrelation function from the original model. The thin black curve denotes the theoretical autocorrelation function from the extended simple stochastic climate model with zero damping in summer (see text for details).</a:t>
            </a:r>
            <a:endParaRPr/>
          </a:p>
          <a:p>
            <a:endParaRPr/>
          </a:p>
        </p:txBody>
      </p:sp>
    </p:spTree>
    <p:extLst>
      <p:ext uri="{BB962C8B-B14F-4D97-AF65-F5344CB8AC3E}">
        <p14:creationId xmlns:p14="http://schemas.microsoft.com/office/powerpoint/2010/main" val="138132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p:cNvSpPr>
          <p:nvPr>
            <p:ph type="body"/>
          </p:nvPr>
        </p:nvSpPr>
        <p:spPr>
          <a:xfrm>
            <a:off x="685800" y="4343400"/>
            <a:ext cx="5486040" cy="4114440"/>
          </a:xfrm>
          <a:prstGeom prst="rect">
            <a:avLst/>
          </a:prstGeom>
        </p:spPr>
        <p:txBody>
          <a:bodyPr lIns="0" tIns="0" rIns="0" bIns="0"/>
          <a:lstStyle/>
          <a:p>
            <a:r>
              <a:rPr lang="en-US" sz="1200" b="1" spc="-1">
                <a:latin typeface="Arial"/>
                <a:ea typeface="TimesNewRomanPS-BoldMT"/>
              </a:rPr>
              <a:t>The Pacific decadal oscillation, revisited</a:t>
            </a:r>
            <a:endParaRPr/>
          </a:p>
          <a:p>
            <a:endParaRPr/>
          </a:p>
          <a:p>
            <a:r>
              <a:rPr lang="en-US" sz="1200" b="1" spc="-1">
                <a:latin typeface="Arial"/>
                <a:ea typeface="TimesNewRomanPSMT"/>
              </a:rPr>
              <a:t>Matthew Newman1,2*, Michael A. Alexander2, Toby R. Ault3, Kim M.</a:t>
            </a:r>
            <a:endParaRPr/>
          </a:p>
          <a:p>
            <a:r>
              <a:rPr lang="en-US" sz="1200" b="1" spc="-1">
                <a:latin typeface="Arial"/>
                <a:ea typeface="TimesNewRomanPSMT"/>
              </a:rPr>
              <a:t>Cobb4, Clara Deser5, Emanuele Di Lorenzo4, Nathan J. Mantua6, Arthur J.</a:t>
            </a:r>
            <a:endParaRPr/>
          </a:p>
          <a:p>
            <a:r>
              <a:rPr lang="en-US" sz="1200" b="1" spc="-1">
                <a:latin typeface="Arial"/>
                <a:ea typeface="TimesNewRomanPSMT"/>
              </a:rPr>
              <a:t> Miller7, Shoshiro Minobe8, Hisashi Nakamura9, Niklas Schneider10,</a:t>
            </a:r>
            <a:endParaRPr/>
          </a:p>
          <a:p>
            <a:r>
              <a:rPr lang="en-US" sz="1200" b="1" spc="-1">
                <a:latin typeface="Arial"/>
                <a:ea typeface="TimesNewRomanPSMT"/>
              </a:rPr>
              <a:t> Daniel J. Vimont11, Adam S. Phillips5, James D. Scott1,2, and Catherine A.</a:t>
            </a:r>
            <a:endParaRPr/>
          </a:p>
          <a:p>
            <a:r>
              <a:rPr lang="en-US" sz="1200" b="1" spc="-1">
                <a:latin typeface="Arial"/>
                <a:ea typeface="TimesNewRomanPSMT"/>
              </a:rPr>
              <a:t>Smith1,2</a:t>
            </a:r>
            <a:endParaRPr/>
          </a:p>
          <a:p>
            <a:endParaRPr/>
          </a:p>
          <a:p>
            <a:r>
              <a:rPr lang="en-US" sz="1200" b="1" spc="-1">
                <a:latin typeface="Arial"/>
                <a:ea typeface="TimesNewRomanPSMT"/>
              </a:rPr>
              <a:t>Submitted to BAMS, 2015.</a:t>
            </a:r>
            <a:endParaRPr/>
          </a:p>
          <a:p>
            <a:endParaRPr/>
          </a:p>
          <a:p>
            <a:endParaRPr/>
          </a:p>
        </p:txBody>
      </p:sp>
    </p:spTree>
    <p:extLst>
      <p:ext uri="{BB962C8B-B14F-4D97-AF65-F5344CB8AC3E}">
        <p14:creationId xmlns:p14="http://schemas.microsoft.com/office/powerpoint/2010/main" val="3554993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From Mantua et al. 1997 (BAMS) article</a:t>
            </a:r>
            <a:endParaRPr/>
          </a:p>
        </p:txBody>
      </p:sp>
    </p:spTree>
    <p:extLst>
      <p:ext uri="{BB962C8B-B14F-4D97-AF65-F5344CB8AC3E}">
        <p14:creationId xmlns:p14="http://schemas.microsoft.com/office/powerpoint/2010/main" val="387271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From Mantua et al, J. Oceanography 2002</a:t>
            </a:r>
            <a:endParaRPr/>
          </a:p>
        </p:txBody>
      </p:sp>
    </p:spTree>
    <p:extLst>
      <p:ext uri="{BB962C8B-B14F-4D97-AF65-F5344CB8AC3E}">
        <p14:creationId xmlns:p14="http://schemas.microsoft.com/office/powerpoint/2010/main" val="398908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p:cNvSpPr>
          <p:nvPr>
            <p:ph type="body"/>
          </p:nvPr>
        </p:nvSpPr>
        <p:spPr>
          <a:xfrm>
            <a:off x="700920" y="4415400"/>
            <a:ext cx="5607360" cy="4182480"/>
          </a:xfrm>
          <a:prstGeom prst="rect">
            <a:avLst/>
          </a:prstGeom>
        </p:spPr>
        <p:txBody>
          <a:bodyPr lIns="0" tIns="0" rIns="0" bIns="0"/>
          <a:lstStyle/>
          <a:p>
            <a:r>
              <a:rPr lang="en-US" sz="2440" strike="noStrike" spc="-1">
                <a:uFill>
                  <a:solidFill>
                    <a:srgbClr val="FFFFFF"/>
                  </a:solidFill>
                </a:uFill>
                <a:latin typeface="Arial"/>
              </a:rPr>
              <a:t>Prognostic equation: </a:t>
            </a:r>
            <a:endParaRPr/>
          </a:p>
          <a:p>
            <a:endParaRPr/>
          </a:p>
          <a:p>
            <a:r>
              <a:rPr lang="en-US" sz="2440" strike="noStrike" spc="-1">
                <a:uFill>
                  <a:solidFill>
                    <a:srgbClr val="FFFFFF"/>
                  </a:solidFill>
                </a:uFill>
                <a:latin typeface="Arial"/>
              </a:rPr>
              <a:t>A time derivative on the left hand side of the equation (change in wind, currents, or any other variable) is related to an instantaneous state of the system(e.g. pressure gradient)</a:t>
            </a:r>
            <a:endParaRPr/>
          </a:p>
          <a:p>
            <a:endParaRPr/>
          </a:p>
          <a:p>
            <a:endParaRPr/>
          </a:p>
        </p:txBody>
      </p:sp>
    </p:spTree>
    <p:extLst>
      <p:ext uri="{BB962C8B-B14F-4D97-AF65-F5344CB8AC3E}">
        <p14:creationId xmlns:p14="http://schemas.microsoft.com/office/powerpoint/2010/main" val="338053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body"/>
          </p:nvPr>
        </p:nvSpPr>
        <p:spPr>
          <a:xfrm>
            <a:off x="700920" y="4415400"/>
            <a:ext cx="5607360" cy="4182480"/>
          </a:xfrm>
          <a:prstGeom prst="rect">
            <a:avLst/>
          </a:prstGeom>
        </p:spPr>
        <p:txBody>
          <a:bodyPr lIns="0" tIns="0" rIns="0" bIns="0"/>
          <a:lstStyle/>
          <a:p>
            <a:r>
              <a:rPr lang="en-US" sz="2440" strike="noStrike" spc="-1">
                <a:uFill>
                  <a:solidFill>
                    <a:srgbClr val="FFFFFF"/>
                  </a:solidFill>
                </a:uFill>
                <a:latin typeface="Arial"/>
              </a:rPr>
              <a:t>Prognostic equation: </a:t>
            </a:r>
            <a:endParaRPr/>
          </a:p>
          <a:p>
            <a:endParaRPr/>
          </a:p>
          <a:p>
            <a:r>
              <a:rPr lang="en-US" sz="2440" strike="noStrike" spc="-1">
                <a:uFill>
                  <a:solidFill>
                    <a:srgbClr val="FFFFFF"/>
                  </a:solidFill>
                </a:uFill>
                <a:latin typeface="Arial"/>
              </a:rPr>
              <a:t>A time derivative on the left hand side of the equation (change in wind, currents, or any other variable) is related to an instantaneous state of the system(e.g. pressure gradient)</a:t>
            </a:r>
            <a:endParaRPr/>
          </a:p>
          <a:p>
            <a:endParaRPr/>
          </a:p>
          <a:p>
            <a:endParaRPr/>
          </a:p>
        </p:txBody>
      </p:sp>
    </p:spTree>
    <p:extLst>
      <p:ext uri="{BB962C8B-B14F-4D97-AF65-F5344CB8AC3E}">
        <p14:creationId xmlns:p14="http://schemas.microsoft.com/office/powerpoint/2010/main" val="231711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Source: </a:t>
            </a:r>
            <a:endParaRPr/>
          </a:p>
          <a:p>
            <a:endParaRPr/>
          </a:p>
        </p:txBody>
      </p:sp>
      <p:sp>
        <p:nvSpPr>
          <p:cNvPr id="335" name="TextShape 2"/>
          <p:cNvSpPr txBox="1"/>
          <p:nvPr/>
        </p:nvSpPr>
        <p:spPr>
          <a:xfrm>
            <a:off x="1299240" y="3853800"/>
            <a:ext cx="4348800" cy="346680"/>
          </a:xfrm>
          <a:prstGeom prst="rect">
            <a:avLst/>
          </a:prstGeom>
          <a:noFill/>
          <a:ln>
            <a:noFill/>
          </a:ln>
        </p:spPr>
        <p:txBody>
          <a:bodyPr lIns="90000" tIns="45000" rIns="90000" bIns="45000"/>
          <a:lstStyle/>
          <a:p>
            <a:r>
              <a:rPr lang="en-US" sz="1800" spc="-1">
                <a:latin typeface="Arial"/>
              </a:rPr>
              <a:t>http://research.jisao.washington.edu/pdo/</a:t>
            </a:r>
            <a:endParaRPr/>
          </a:p>
        </p:txBody>
      </p:sp>
    </p:spTree>
    <p:extLst>
      <p:ext uri="{BB962C8B-B14F-4D97-AF65-F5344CB8AC3E}">
        <p14:creationId xmlns:p14="http://schemas.microsoft.com/office/powerpoint/2010/main" val="344406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 </a:t>
            </a:r>
            <a:r>
              <a:rPr lang="en-US" sz="1400" strike="noStrike" spc="-1">
                <a:solidFill>
                  <a:srgbClr val="262626"/>
                </a:solidFill>
                <a:uFill>
                  <a:solidFill>
                    <a:srgbClr val="FFFFFF"/>
                  </a:solidFill>
                </a:uFill>
                <a:latin typeface="Times New Roman"/>
                <a:ea typeface="Times New Roman"/>
              </a:rPr>
              <a:t>NP Index Data provided by the Climate Analysis Section, NCAR, Boulder, USA, Trenberth and Hurrell (1994). Updated Regularly. Accessed DD Month YYYY [list date you accessed the data]. - See more at: https://climatedataguide.ucar.edu/climate-data/north-pacific-np-index-trenberth-and-hurrell-monthly-and-winter#sthash.v2MgYS0o.dpuf</a:t>
            </a:r>
            <a:endParaRPr/>
          </a:p>
          <a:p>
            <a:endParaRPr/>
          </a:p>
          <a:p>
            <a:endParaRPr/>
          </a:p>
          <a:p>
            <a:r>
              <a:rPr lang="en-US" sz="1400" strike="noStrike" spc="-1">
                <a:solidFill>
                  <a:srgbClr val="262626"/>
                </a:solidFill>
                <a:uFill>
                  <a:solidFill>
                    <a:srgbClr val="FFFFFF"/>
                  </a:solidFill>
                </a:uFill>
                <a:latin typeface="Times New Roman"/>
                <a:ea typeface="Times New Roman"/>
              </a:rPr>
              <a:t>The North Pacific Index (NP index or NPI) is the area-weighted sea level pressure over the region 30°N-65°N, 160°E-140°W. The NP index is defined to measure interannual to decadal variations in the atmospheric circulation. The dominant atmosphere-ocean relation in the North Pacific is one where atmospheric changes lead changes in sea surface temperatures by one to two months. However, strong ties exist with events in the tropical Pacific, with changes in tropical Pacific SSTs leading SSTs in the north Pacific by three months. - See more at: https://climatedataguide.ucar.edu/climate-data/north-pacific-np-index-trenberth-and-hurrell-monthly-and-winter#sthash.v2MgYS0o.dpuf</a:t>
            </a:r>
            <a:endParaRPr/>
          </a:p>
        </p:txBody>
      </p:sp>
    </p:spTree>
    <p:extLst>
      <p:ext uri="{BB962C8B-B14F-4D97-AF65-F5344CB8AC3E}">
        <p14:creationId xmlns:p14="http://schemas.microsoft.com/office/powerpoint/2010/main" val="11535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 </a:t>
            </a:r>
            <a:r>
              <a:rPr lang="en-US" sz="1400" strike="noStrike" spc="-1">
                <a:solidFill>
                  <a:srgbClr val="262626"/>
                </a:solidFill>
                <a:uFill>
                  <a:solidFill>
                    <a:srgbClr val="FFFFFF"/>
                  </a:solidFill>
                </a:uFill>
                <a:latin typeface="Times New Roman"/>
                <a:ea typeface="Times New Roman"/>
              </a:rPr>
              <a:t>NP Index Data provided by the Climate Analysis Section, NCAR, Boulder, USA, Trenberth and Hurrell (1994). Updated Regularly. Accessed DD Month YYYY [list date you accessed the data]. - See more at: https://climatedataguide.ucar.edu/climate-data/north-pacific-np-index-trenberth-and-hurrell-monthly-and-winter#sthash.v2MgYS0o.dpuf</a:t>
            </a:r>
            <a:endParaRPr/>
          </a:p>
        </p:txBody>
      </p:sp>
    </p:spTree>
    <p:extLst>
      <p:ext uri="{BB962C8B-B14F-4D97-AF65-F5344CB8AC3E}">
        <p14:creationId xmlns:p14="http://schemas.microsoft.com/office/powerpoint/2010/main" val="304468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 </a:t>
            </a:r>
            <a:r>
              <a:rPr lang="en-US" sz="1400" strike="noStrike" spc="-1">
                <a:solidFill>
                  <a:srgbClr val="262626"/>
                </a:solidFill>
                <a:uFill>
                  <a:solidFill>
                    <a:srgbClr val="FFFFFF"/>
                  </a:solidFill>
                </a:uFill>
                <a:latin typeface="Times New Roman"/>
                <a:ea typeface="Times New Roman"/>
              </a:rPr>
              <a:t>NP Index Data provided by the Climate Analysis Section, NCAR, Boulder, USA, Trenberth and Hurrell (1994). Updated Regularly. Accessed DD Month YYYY [list date you accessed the data]. - See more at: https://climatedataguide.ucar.edu/climate-data/north-pacific-np-index-trenberth-and-hurrell-monthly-and-winter#sthash.v2MgYS0o.dpuf</a:t>
            </a:r>
            <a:endParaRPr/>
          </a:p>
        </p:txBody>
      </p:sp>
    </p:spTree>
    <p:extLst>
      <p:ext uri="{BB962C8B-B14F-4D97-AF65-F5344CB8AC3E}">
        <p14:creationId xmlns:p14="http://schemas.microsoft.com/office/powerpoint/2010/main" val="253959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Figures from Deser et al.  2003 </a:t>
            </a:r>
            <a:endParaRPr/>
          </a:p>
          <a:p>
            <a:endParaRPr/>
          </a:p>
          <a:p>
            <a:r>
              <a:rPr lang="en-US" sz="2000" spc="-1">
                <a:latin typeface="Arial"/>
              </a:rPr>
              <a:t>Reemergence mechanism</a:t>
            </a:r>
            <a:endParaRPr/>
          </a:p>
          <a:p>
            <a:endParaRPr/>
          </a:p>
        </p:txBody>
      </p:sp>
    </p:spTree>
    <p:extLst>
      <p:ext uri="{BB962C8B-B14F-4D97-AF65-F5344CB8AC3E}">
        <p14:creationId xmlns:p14="http://schemas.microsoft.com/office/powerpoint/2010/main" val="280087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body"/>
          </p:nvPr>
        </p:nvSpPr>
        <p:spPr>
          <a:xfrm>
            <a:off x="685800" y="4343400"/>
            <a:ext cx="5486040" cy="4114440"/>
          </a:xfrm>
          <a:prstGeom prst="rect">
            <a:avLst/>
          </a:prstGeom>
        </p:spPr>
        <p:txBody>
          <a:bodyPr lIns="0" tIns="0" rIns="0" bIns="0"/>
          <a:lstStyle/>
          <a:p>
            <a:r>
              <a:rPr lang="en-US" sz="2000" spc="-1">
                <a:latin typeface="Arial"/>
              </a:rPr>
              <a:t>The groundbreaking work was published by Hasselmann  in 1976</a:t>
            </a:r>
            <a:endParaRPr/>
          </a:p>
          <a:p>
            <a:r>
              <a:rPr lang="en-US" sz="2000" spc="-1">
                <a:latin typeface="Arial"/>
              </a:rPr>
              <a:t>Hasselmann, K., 1976: Stochastic climate models. Part I: Theory. Tellus, 28, 473-485.</a:t>
            </a:r>
            <a:endParaRPr/>
          </a:p>
        </p:txBody>
      </p:sp>
    </p:spTree>
    <p:extLst>
      <p:ext uri="{BB962C8B-B14F-4D97-AF65-F5344CB8AC3E}">
        <p14:creationId xmlns:p14="http://schemas.microsoft.com/office/powerpoint/2010/main" val="345547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1"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32"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6"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7"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9"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40"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41" name="Picture 40"/>
          <p:cNvPicPr/>
          <p:nvPr/>
        </p:nvPicPr>
        <p:blipFill>
          <a:blip r:embed="rId2"/>
          <a:stretch/>
        </p:blipFill>
        <p:spPr>
          <a:xfrm>
            <a:off x="2078280" y="1604520"/>
            <a:ext cx="4986360" cy="3977280"/>
          </a:xfrm>
          <a:prstGeom prst="rect">
            <a:avLst/>
          </a:prstGeom>
          <a:ln>
            <a:noFill/>
          </a:ln>
        </p:spPr>
      </p:pic>
      <p:pic>
        <p:nvPicPr>
          <p:cNvPr id="42" name="Picture 41"/>
          <p:cNvPicPr/>
          <p:nvPr/>
        </p:nvPicPr>
        <p:blipFill>
          <a:blip r:embed="rId2"/>
          <a:stretch/>
        </p:blipFill>
        <p:spPr>
          <a:xfrm>
            <a:off x="2078280" y="1604520"/>
            <a:ext cx="498636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0"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61"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9"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1"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72"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7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76"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77"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80"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81" name="Picture 80"/>
          <p:cNvPicPr/>
          <p:nvPr/>
        </p:nvPicPr>
        <p:blipFill>
          <a:blip r:embed="rId2"/>
          <a:stretch/>
        </p:blipFill>
        <p:spPr>
          <a:xfrm>
            <a:off x="2078280" y="1604520"/>
            <a:ext cx="4986360" cy="3977280"/>
          </a:xfrm>
          <a:prstGeom prst="rect">
            <a:avLst/>
          </a:prstGeom>
          <a:ln>
            <a:noFill/>
          </a:ln>
        </p:spPr>
      </p:pic>
      <p:pic>
        <p:nvPicPr>
          <p:cNvPr id="82" name="Picture 81"/>
          <p:cNvPicPr/>
          <p:nvPr/>
        </p:nvPicPr>
        <p:blipFill>
          <a:blip r:embed="rId2"/>
          <a:stretch/>
        </p:blipFill>
        <p:spPr>
          <a:xfrm>
            <a:off x="2078280" y="1604520"/>
            <a:ext cx="498636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8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9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0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0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0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1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1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1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1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1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1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1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1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20" name="Picture 119"/>
          <p:cNvPicPr/>
          <p:nvPr/>
        </p:nvPicPr>
        <p:blipFill>
          <a:blip r:embed="rId2"/>
          <a:stretch/>
        </p:blipFill>
        <p:spPr>
          <a:xfrm>
            <a:off x="2078280" y="1604520"/>
            <a:ext cx="4986360" cy="3977280"/>
          </a:xfrm>
          <a:prstGeom prst="rect">
            <a:avLst/>
          </a:prstGeom>
          <a:ln>
            <a:noFill/>
          </a:ln>
        </p:spPr>
      </p:pic>
      <p:pic>
        <p:nvPicPr>
          <p:cNvPr id="121" name="Picture 120"/>
          <p:cNvPicPr/>
          <p:nvPr/>
        </p:nvPicPr>
        <p:blipFill>
          <a:blip r:embed="rId2"/>
          <a:stretch/>
        </p:blipFill>
        <p:spPr>
          <a:xfrm>
            <a:off x="2078280" y="1604520"/>
            <a:ext cx="498636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3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33"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4"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3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36"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1"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2"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44"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4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46"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50"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52"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53"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5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5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57"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58"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0"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61"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62" name="Picture 161"/>
          <p:cNvPicPr/>
          <p:nvPr/>
        </p:nvPicPr>
        <p:blipFill>
          <a:blip r:embed="rId2"/>
          <a:stretch/>
        </p:blipFill>
        <p:spPr>
          <a:xfrm>
            <a:off x="2078280" y="1604520"/>
            <a:ext cx="4986360" cy="3977280"/>
          </a:xfrm>
          <a:prstGeom prst="rect">
            <a:avLst/>
          </a:prstGeom>
          <a:ln>
            <a:noFill/>
          </a:ln>
        </p:spPr>
      </p:pic>
      <p:pic>
        <p:nvPicPr>
          <p:cNvPr id="163" name="Picture 162"/>
          <p:cNvPicPr/>
          <p:nvPr/>
        </p:nvPicPr>
        <p:blipFill>
          <a:blip r:embed="rId2"/>
          <a:stretch/>
        </p:blipFill>
        <p:spPr>
          <a:xfrm>
            <a:off x="2078280" y="1604520"/>
            <a:ext cx="4986360" cy="39772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0"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21"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5"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C7126-B344-4D9D-ABC3-F6114DAE8247}" type="datetimeFigureOut">
              <a:rPr lang="en-US" smtClean="0"/>
              <a:t>10/24/2016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C9D04-33BC-4A83-BD03-45B2553AD96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10AA9-F2FA-4B05-9A7F-ED9CB67FD33B}" type="datetimeFigureOut">
              <a:rPr lang="en-US" smtClean="0"/>
              <a:t>10/24/2016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A6AC8-03AF-4659-A9F1-5ECC4BB7AE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83" name="CustomShape 1"/>
          <p:cNvSpPr/>
          <p:nvPr/>
        </p:nvSpPr>
        <p:spPr>
          <a:xfrm>
            <a:off x="0" y="1234440"/>
            <a:ext cx="9143280" cy="319320"/>
          </a:xfrm>
          <a:prstGeom prst="rect">
            <a:avLst/>
          </a:prstGeom>
          <a:solidFill>
            <a:srgbClr val="FFFFFF"/>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4" name="CustomShape 2"/>
          <p:cNvSpPr/>
          <p:nvPr/>
        </p:nvSpPr>
        <p:spPr>
          <a:xfrm>
            <a:off x="0" y="1280160"/>
            <a:ext cx="532800" cy="227880"/>
          </a:xfrm>
          <a:prstGeom prst="rect">
            <a:avLst/>
          </a:prstGeom>
          <a:solidFill>
            <a:srgbClr val="438086"/>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5" name="CustomShape 3"/>
          <p:cNvSpPr/>
          <p:nvPr/>
        </p:nvSpPr>
        <p:spPr>
          <a:xfrm>
            <a:off x="590400" y="1280160"/>
            <a:ext cx="8552880" cy="227880"/>
          </a:xfrm>
          <a:prstGeom prst="rect">
            <a:avLst/>
          </a:prstGeom>
          <a:solidFill>
            <a:srgbClr val="53548A"/>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86" name="PlaceHolder 4"/>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87"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US" sz="3200" spc="-1">
                <a:latin typeface="Arial"/>
              </a:rPr>
              <a:t>Click to edit the outline text format</a:t>
            </a:r>
            <a:endParaRPr/>
          </a:p>
          <a:p>
            <a:pPr marL="864000" lvl="1" indent="-324000">
              <a:buClr>
                <a:srgbClr val="FFFFFF"/>
              </a:buClr>
              <a:buSzPct val="75000"/>
              <a:buFont typeface="StarSymbol"/>
              <a:buChar char=""/>
            </a:pPr>
            <a:r>
              <a:rPr lang="en-US" sz="2800" spc="-1">
                <a:latin typeface="Arial"/>
              </a:rPr>
              <a:t>Second Outline Level</a:t>
            </a:r>
            <a:endParaRPr/>
          </a:p>
          <a:p>
            <a:pPr marL="1296000" lvl="2" indent="-288000">
              <a:buClr>
                <a:srgbClr val="FFFFFF"/>
              </a:buClr>
              <a:buSzPct val="45000"/>
              <a:buFont typeface="StarSymbol"/>
              <a:buChar char=""/>
            </a:pPr>
            <a:r>
              <a:rPr lang="en-US" sz="2400" spc="-1">
                <a:latin typeface="Arial"/>
              </a:rPr>
              <a:t>Third Outline Level</a:t>
            </a:r>
            <a:endParaRPr/>
          </a:p>
          <a:p>
            <a:pPr marL="1728000" lvl="3" indent="-216000">
              <a:buClr>
                <a:srgbClr val="FFFFFF"/>
              </a:buClr>
              <a:buSzPct val="75000"/>
              <a:buFont typeface="StarSymbol"/>
              <a:buChar char=""/>
            </a:pPr>
            <a:r>
              <a:rPr lang="en-US" sz="2000" spc="-1">
                <a:latin typeface="Arial"/>
              </a:rPr>
              <a:t>Fourth Outline Level</a:t>
            </a:r>
            <a:endParaRPr/>
          </a:p>
          <a:p>
            <a:pPr marL="2160000" lvl="4" indent="-216000">
              <a:buClr>
                <a:srgbClr val="FFFFFF"/>
              </a:buClr>
              <a:buSzPct val="45000"/>
              <a:buFont typeface="StarSymbol"/>
              <a:buChar char=""/>
            </a:pPr>
            <a:r>
              <a:rPr lang="en-US" sz="2000" spc="-1">
                <a:latin typeface="Arial"/>
              </a:rPr>
              <a:t>Fifth Outline Level</a:t>
            </a:r>
            <a:endParaRPr/>
          </a:p>
          <a:p>
            <a:pPr marL="2592000" lvl="5" indent="-216000">
              <a:buClr>
                <a:srgbClr val="FFFFFF"/>
              </a:buClr>
              <a:buSzPct val="45000"/>
              <a:buFont typeface="StarSymbol"/>
              <a:buChar char=""/>
            </a:pPr>
            <a:r>
              <a:rPr lang="en-US" sz="2000" spc="-1">
                <a:latin typeface="Arial"/>
              </a:rPr>
              <a:t>Sixth Outline Level</a:t>
            </a:r>
            <a:endParaRPr/>
          </a:p>
          <a:p>
            <a:pPr marL="3024000" lvl="6" indent="-216000">
              <a:buClr>
                <a:srgbClr val="FFFFFF"/>
              </a:buClr>
              <a:buSzPct val="45000"/>
              <a:buFont typeface="StarSymbol"/>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122" name="CustomShape 1"/>
          <p:cNvSpPr/>
          <p:nvPr/>
        </p:nvSpPr>
        <p:spPr>
          <a:xfrm>
            <a:off x="0" y="1234440"/>
            <a:ext cx="9143280" cy="319320"/>
          </a:xfrm>
          <a:prstGeom prst="rect">
            <a:avLst/>
          </a:prstGeom>
          <a:solidFill>
            <a:srgbClr val="FFFFFF"/>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123" name="CustomShape 2"/>
          <p:cNvSpPr/>
          <p:nvPr/>
        </p:nvSpPr>
        <p:spPr>
          <a:xfrm>
            <a:off x="0" y="1280160"/>
            <a:ext cx="532800" cy="227880"/>
          </a:xfrm>
          <a:prstGeom prst="rect">
            <a:avLst/>
          </a:prstGeom>
          <a:solidFill>
            <a:srgbClr val="438086"/>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124" name="CustomShape 3"/>
          <p:cNvSpPr/>
          <p:nvPr/>
        </p:nvSpPr>
        <p:spPr>
          <a:xfrm>
            <a:off x="590400" y="1280160"/>
            <a:ext cx="8552880" cy="227880"/>
          </a:xfrm>
          <a:prstGeom prst="rect">
            <a:avLst/>
          </a:prstGeom>
          <a:solidFill>
            <a:srgbClr val="53548A"/>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125" name="PlaceHolder 4"/>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126"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US" sz="3200" spc="-1">
                <a:latin typeface="Arial"/>
              </a:rPr>
              <a:t>Click to edit the outline text format</a:t>
            </a:r>
            <a:endParaRPr/>
          </a:p>
          <a:p>
            <a:pPr marL="864000" lvl="1" indent="-324000">
              <a:buClr>
                <a:srgbClr val="FFFFFF"/>
              </a:buClr>
              <a:buSzPct val="75000"/>
              <a:buFont typeface="StarSymbol"/>
              <a:buChar char=""/>
            </a:pPr>
            <a:r>
              <a:rPr lang="en-US" sz="2800" spc="-1">
                <a:latin typeface="Arial"/>
              </a:rPr>
              <a:t>Second Outline Level</a:t>
            </a:r>
            <a:endParaRPr/>
          </a:p>
          <a:p>
            <a:pPr marL="1296000" lvl="2" indent="-288000">
              <a:buClr>
                <a:srgbClr val="FFFFFF"/>
              </a:buClr>
              <a:buSzPct val="45000"/>
              <a:buFont typeface="StarSymbol"/>
              <a:buChar char=""/>
            </a:pPr>
            <a:r>
              <a:rPr lang="en-US" sz="2400" spc="-1">
                <a:latin typeface="Arial"/>
              </a:rPr>
              <a:t>Third Outline Level</a:t>
            </a:r>
            <a:endParaRPr/>
          </a:p>
          <a:p>
            <a:pPr marL="1728000" lvl="3" indent="-216000">
              <a:buClr>
                <a:srgbClr val="FFFFFF"/>
              </a:buClr>
              <a:buSzPct val="75000"/>
              <a:buFont typeface="StarSymbol"/>
              <a:buChar char=""/>
            </a:pPr>
            <a:r>
              <a:rPr lang="en-US" sz="2000" spc="-1">
                <a:latin typeface="Arial"/>
              </a:rPr>
              <a:t>Fourth Outline Level</a:t>
            </a:r>
            <a:endParaRPr/>
          </a:p>
          <a:p>
            <a:pPr marL="2160000" lvl="4" indent="-216000">
              <a:buClr>
                <a:srgbClr val="FFFFFF"/>
              </a:buClr>
              <a:buSzPct val="45000"/>
              <a:buFont typeface="StarSymbol"/>
              <a:buChar char=""/>
            </a:pPr>
            <a:r>
              <a:rPr lang="en-US" sz="2000" spc="-1">
                <a:latin typeface="Arial"/>
              </a:rPr>
              <a:t>Fifth Outline Level</a:t>
            </a:r>
            <a:endParaRPr/>
          </a:p>
          <a:p>
            <a:pPr marL="2592000" lvl="5" indent="-216000">
              <a:buClr>
                <a:srgbClr val="FFFFFF"/>
              </a:buClr>
              <a:buSzPct val="45000"/>
              <a:buFont typeface="StarSymbol"/>
              <a:buChar char=""/>
            </a:pPr>
            <a:r>
              <a:rPr lang="en-US" sz="2000" spc="-1">
                <a:latin typeface="Arial"/>
              </a:rPr>
              <a:t>Sixth Outline Level</a:t>
            </a:r>
            <a:endParaRPr/>
          </a:p>
          <a:p>
            <a:pPr marL="3024000" lvl="6" indent="-216000">
              <a:buClr>
                <a:srgbClr val="FFFFFF"/>
              </a:buClr>
              <a:buSzPct val="45000"/>
              <a:buFont typeface="StarSymbol"/>
              <a:buChar char=""/>
            </a:pPr>
            <a:r>
              <a:rPr lang="en-US" sz="2000" spc="-1">
                <a:latin typeface="Arial"/>
              </a:rPr>
              <a:t>Seventh Outline Level</a:t>
            </a:r>
            <a:endParaRPr/>
          </a:p>
        </p:txBody>
      </p:sp>
      <p:sp>
        <p:nvSpPr>
          <p:cNvPr id="127" name="PlaceHolder 6"/>
          <p:cNvSpPr>
            <a:spLocks noGrp="1"/>
          </p:cNvSpPr>
          <p:nvPr>
            <p:ph type="dt"/>
          </p:nvPr>
        </p:nvSpPr>
        <p:spPr>
          <a:xfrm>
            <a:off x="457200" y="6247440"/>
            <a:ext cx="2130120" cy="472680"/>
          </a:xfrm>
          <a:prstGeom prst="rect">
            <a:avLst/>
          </a:prstGeom>
        </p:spPr>
        <p:txBody>
          <a:bodyPr lIns="0" tIns="0" rIns="0" bIns="0"/>
          <a:lstStyle/>
          <a:p>
            <a:r>
              <a:rPr lang="en-US" sz="1400" spc="-1">
                <a:latin typeface="Times New Roman"/>
              </a:rPr>
              <a:t>&lt;date/time&gt;</a:t>
            </a:r>
            <a:endParaRPr/>
          </a:p>
        </p:txBody>
      </p:sp>
      <p:sp>
        <p:nvSpPr>
          <p:cNvPr id="128" name="PlaceHolder 7"/>
          <p:cNvSpPr>
            <a:spLocks noGrp="1"/>
          </p:cNvSpPr>
          <p:nvPr>
            <p:ph type="ftr"/>
          </p:nvPr>
        </p:nvSpPr>
        <p:spPr>
          <a:xfrm>
            <a:off x="3126960" y="6247440"/>
            <a:ext cx="2898000" cy="472680"/>
          </a:xfrm>
          <a:prstGeom prst="rect">
            <a:avLst/>
          </a:prstGeom>
        </p:spPr>
        <p:txBody>
          <a:bodyPr lIns="0" tIns="0" rIns="0" bIns="0"/>
          <a:lstStyle/>
          <a:p>
            <a:pPr algn="ctr"/>
            <a:r>
              <a:rPr lang="en-US" sz="1400" spc="-1">
                <a:latin typeface="Times New Roman"/>
              </a:rPr>
              <a:t>&lt;footer&gt;</a:t>
            </a:r>
            <a:endParaRPr/>
          </a:p>
        </p:txBody>
      </p:sp>
      <p:sp>
        <p:nvSpPr>
          <p:cNvPr id="129" name="PlaceHolder 8"/>
          <p:cNvSpPr>
            <a:spLocks noGrp="1"/>
          </p:cNvSpPr>
          <p:nvPr>
            <p:ph type="sldNum"/>
          </p:nvPr>
        </p:nvSpPr>
        <p:spPr>
          <a:xfrm>
            <a:off x="6555960" y="6247440"/>
            <a:ext cx="2130120" cy="472680"/>
          </a:xfrm>
          <a:prstGeom prst="rect">
            <a:avLst/>
          </a:prstGeom>
        </p:spPr>
        <p:txBody>
          <a:bodyPr lIns="0" tIns="0" rIns="0" bIns="0"/>
          <a:lstStyle/>
          <a:p>
            <a:pPr algn="r"/>
            <a:fld id="{9DBB0DFA-F7A6-4503-BA43-65102562FDDE}" type="slidenum">
              <a:rPr lang="en-US" sz="1400" spc="-1">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hyperlink" Target="https://www.youtube.com/watch?v=FAdxd2Iv-UA"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 Id="rId4" Type="http://schemas.openxmlformats.org/officeDocument/2006/relationships/hyperlink" Target="https://en.wikipedia.org/wiki/Sockeye_salm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304920" y="4495680"/>
            <a:ext cx="8457480" cy="14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r>
              <a:rPr lang="en-US" sz="4400" strike="noStrike" cap="all" spc="-1">
                <a:solidFill>
                  <a:srgbClr val="3E3F67"/>
                </a:solidFill>
                <a:uFill>
                  <a:solidFill>
                    <a:srgbClr val="FFFFFF"/>
                  </a:solidFill>
                </a:uFill>
                <a:latin typeface="Tw Cen MT"/>
              </a:rPr>
              <a:t>Modes of climate Variability</a:t>
            </a:r>
            <a:endParaRPr/>
          </a:p>
        </p:txBody>
      </p:sp>
      <p:sp>
        <p:nvSpPr>
          <p:cNvPr id="170" name="CustomShape 2"/>
          <p:cNvSpPr/>
          <p:nvPr/>
        </p:nvSpPr>
        <p:spPr>
          <a:xfrm>
            <a:off x="2362320" y="6095880"/>
            <a:ext cx="6323760" cy="68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n-US" sz="2600" strike="noStrike" spc="-1" dirty="0">
                <a:solidFill>
                  <a:srgbClr val="000000"/>
                </a:solidFill>
                <a:uFill>
                  <a:solidFill>
                    <a:srgbClr val="FFFFFF"/>
                  </a:solidFill>
                </a:uFill>
                <a:latin typeface="Tw Cen MT"/>
              </a:rPr>
              <a:t>Oliver Elison Timm ATM 306 Fall </a:t>
            </a:r>
            <a:r>
              <a:rPr lang="en-US" sz="2600" strike="noStrike" spc="-1" dirty="0" smtClean="0">
                <a:solidFill>
                  <a:srgbClr val="000000"/>
                </a:solidFill>
                <a:uFill>
                  <a:solidFill>
                    <a:srgbClr val="FFFFFF"/>
                  </a:solidFill>
                </a:uFill>
                <a:latin typeface="Tw Cen MT"/>
              </a:rPr>
              <a:t>2016</a:t>
            </a:r>
            <a:endParaRPr dirty="0"/>
          </a:p>
        </p:txBody>
      </p:sp>
      <p:sp>
        <p:nvSpPr>
          <p:cNvPr id="171" name="CustomShape 3"/>
          <p:cNvSpPr/>
          <p:nvPr/>
        </p:nvSpPr>
        <p:spPr>
          <a:xfrm>
            <a:off x="76320" y="6248520"/>
            <a:ext cx="20566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FFFFFF"/>
                </a:solidFill>
                <a:uFill>
                  <a:solidFill>
                    <a:srgbClr val="FFFFFF"/>
                  </a:solidFill>
                </a:uFill>
                <a:latin typeface="Tw Cen MT"/>
                <a:ea typeface="DejaVu Sans"/>
              </a:rPr>
              <a:t>Lecture 6</a:t>
            </a:r>
            <a:endParaRPr/>
          </a:p>
        </p:txBody>
      </p:sp>
      <p:sp>
        <p:nvSpPr>
          <p:cNvPr id="172" name="TextShape 4"/>
          <p:cNvSpPr txBox="1"/>
          <p:nvPr/>
        </p:nvSpPr>
        <p:spPr>
          <a:xfrm>
            <a:off x="2455920" y="2194560"/>
            <a:ext cx="5365440" cy="546120"/>
          </a:xfrm>
          <a:prstGeom prst="rect">
            <a:avLst/>
          </a:prstGeom>
          <a:noFill/>
          <a:ln>
            <a:noFill/>
          </a:ln>
        </p:spPr>
        <p:txBody>
          <a:bodyPr lIns="90000" tIns="45000" rIns="90000" bIns="45000"/>
          <a:lstStyle/>
          <a:p>
            <a:r>
              <a:rPr lang="en-US" sz="3200" b="1" spc="-1">
                <a:latin typeface="Arial"/>
              </a:rPr>
              <a:t>Pacific Decadal Oscillation</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608760" y="878400"/>
            <a:ext cx="8078040" cy="486720"/>
          </a:xfrm>
          <a:prstGeom prst="rect">
            <a:avLst/>
          </a:prstGeom>
          <a:noFill/>
          <a:ln>
            <a:noFill/>
          </a:ln>
        </p:spPr>
        <p:txBody>
          <a:bodyPr lIns="90000" tIns="45000" rIns="90000" bIns="45000"/>
          <a:lstStyle/>
          <a:p>
            <a:r>
              <a:rPr lang="en-US" sz="2800" spc="-1">
                <a:latin typeface="Arial"/>
              </a:rPr>
              <a:t>Ocean Atmosphere Interaction in the North Pacific</a:t>
            </a:r>
            <a:endParaRPr/>
          </a:p>
        </p:txBody>
      </p:sp>
      <p:sp>
        <p:nvSpPr>
          <p:cNvPr id="225" name="CustomShape 2"/>
          <p:cNvSpPr/>
          <p:nvPr/>
        </p:nvSpPr>
        <p:spPr>
          <a:xfrm>
            <a:off x="4663440" y="3749040"/>
            <a:ext cx="3931920" cy="219456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26" name="CustomShape 3"/>
          <p:cNvSpPr/>
          <p:nvPr/>
        </p:nvSpPr>
        <p:spPr>
          <a:xfrm>
            <a:off x="4663440" y="3017520"/>
            <a:ext cx="3931920" cy="822960"/>
          </a:xfrm>
          <a:prstGeom prst="rect">
            <a:avLst/>
          </a:prstGeom>
          <a:solidFill>
            <a:srgbClr val="FFCC00"/>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800" spc="-1">
                <a:latin typeface="Arial"/>
              </a:rPr>
              <a:t>Mixed layer</a:t>
            </a:r>
            <a:endParaRPr/>
          </a:p>
        </p:txBody>
      </p:sp>
      <p:sp>
        <p:nvSpPr>
          <p:cNvPr id="227" name="TextShape 4"/>
          <p:cNvSpPr txBox="1"/>
          <p:nvPr/>
        </p:nvSpPr>
        <p:spPr>
          <a:xfrm>
            <a:off x="5852160" y="4663440"/>
            <a:ext cx="1628640" cy="346320"/>
          </a:xfrm>
          <a:prstGeom prst="rect">
            <a:avLst/>
          </a:prstGeom>
          <a:noFill/>
          <a:ln>
            <a:noFill/>
          </a:ln>
        </p:spPr>
        <p:txBody>
          <a:bodyPr lIns="90000" tIns="45000" rIns="90000" bIns="45000"/>
          <a:lstStyle/>
          <a:p>
            <a:r>
              <a:rPr lang="en-US" sz="1800" spc="-1">
                <a:latin typeface="Arial"/>
              </a:rPr>
              <a:t>Interior Ocean</a:t>
            </a:r>
            <a:endParaRPr/>
          </a:p>
        </p:txBody>
      </p:sp>
      <p:sp>
        <p:nvSpPr>
          <p:cNvPr id="228" name="CustomShape 5"/>
          <p:cNvSpPr/>
          <p:nvPr/>
        </p:nvSpPr>
        <p:spPr>
          <a:xfrm>
            <a:off x="6312240" y="2560320"/>
            <a:ext cx="548640" cy="731520"/>
          </a:xfrm>
          <a:custGeom>
            <a:avLst/>
            <a:gdLst/>
            <a:ahLst/>
            <a:cxnLst/>
            <a:rect l="0" t="0" r="r" b="b"/>
            <a:pathLst>
              <a:path w="1525" h="2034">
                <a:moveTo>
                  <a:pt x="0" y="404"/>
                </a:moveTo>
                <a:lnTo>
                  <a:pt x="762" y="0"/>
                </a:lnTo>
                <a:lnTo>
                  <a:pt x="1524" y="404"/>
                </a:lnTo>
                <a:lnTo>
                  <a:pt x="1143" y="404"/>
                </a:lnTo>
                <a:lnTo>
                  <a:pt x="1143" y="1628"/>
                </a:lnTo>
                <a:lnTo>
                  <a:pt x="1524" y="1628"/>
                </a:lnTo>
                <a:lnTo>
                  <a:pt x="762" y="2033"/>
                </a:lnTo>
                <a:lnTo>
                  <a:pt x="0" y="1628"/>
                </a:lnTo>
                <a:lnTo>
                  <a:pt x="381" y="1628"/>
                </a:lnTo>
                <a:lnTo>
                  <a:pt x="381" y="404"/>
                </a:lnTo>
                <a:lnTo>
                  <a:pt x="0" y="40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29" name="TextShape 6"/>
          <p:cNvSpPr txBox="1"/>
          <p:nvPr/>
        </p:nvSpPr>
        <p:spPr>
          <a:xfrm>
            <a:off x="5221800" y="1645920"/>
            <a:ext cx="3013920" cy="858240"/>
          </a:xfrm>
          <a:prstGeom prst="rect">
            <a:avLst/>
          </a:prstGeom>
          <a:noFill/>
          <a:ln>
            <a:noFill/>
          </a:ln>
        </p:spPr>
        <p:txBody>
          <a:bodyPr lIns="90000" tIns="45000" rIns="90000" bIns="45000"/>
          <a:lstStyle/>
          <a:p>
            <a:endParaRPr/>
          </a:p>
          <a:p>
            <a:pPr algn="ctr"/>
            <a:r>
              <a:rPr lang="en-US" sz="1800" spc="-1">
                <a:latin typeface="Arial"/>
              </a:rPr>
              <a:t>Shortwave, longwave, </a:t>
            </a:r>
            <a:endParaRPr/>
          </a:p>
          <a:p>
            <a:pPr algn="ctr"/>
            <a:r>
              <a:rPr lang="en-US" sz="1800" spc="-1">
                <a:latin typeface="Arial"/>
              </a:rPr>
              <a:t>sensible and latent heat flux</a:t>
            </a:r>
            <a:endParaRPr/>
          </a:p>
        </p:txBody>
      </p:sp>
      <p:sp>
        <p:nvSpPr>
          <p:cNvPr id="230" name="TextShape 7"/>
          <p:cNvSpPr txBox="1"/>
          <p:nvPr/>
        </p:nvSpPr>
        <p:spPr>
          <a:xfrm>
            <a:off x="199440" y="1922760"/>
            <a:ext cx="4397760" cy="2905920"/>
          </a:xfrm>
          <a:prstGeom prst="rect">
            <a:avLst/>
          </a:prstGeom>
          <a:noFill/>
          <a:ln>
            <a:noFill/>
          </a:ln>
        </p:spPr>
        <p:txBody>
          <a:bodyPr lIns="90000" tIns="45000" rIns="90000" bIns="45000"/>
          <a:lstStyle/>
          <a:p>
            <a:r>
              <a:rPr lang="en-US" sz="1800" spc="-1">
                <a:latin typeface="Arial"/>
              </a:rPr>
              <a:t>Ocean is the 'flywheel' of the climate 
system. It stores 'excessive' heat fluxes
coming from the atmosphere and 
compensates 'shortages' in the 
atmospheric energy demand.</a:t>
            </a:r>
            <a:endParaRPr/>
          </a:p>
          <a:p>
            <a:endParaRPr/>
          </a:p>
          <a:p>
            <a:r>
              <a:rPr lang="en-US" sz="1800" spc="-1">
                <a:latin typeface="Arial"/>
              </a:rPr>
              <a:t>The extratropical atmospheric circulation
shows irregular/random/chaotic variations</a:t>
            </a:r>
            <a:endParaRPr/>
          </a:p>
          <a:p>
            <a:endParaRPr/>
          </a:p>
          <a:p>
            <a:endParaRPr/>
          </a:p>
          <a:p>
            <a:endParaRPr/>
          </a:p>
        </p:txBody>
      </p:sp>
      <p:sp>
        <p:nvSpPr>
          <p:cNvPr id="231" name="TextShape 8"/>
          <p:cNvSpPr txBox="1"/>
          <p:nvPr/>
        </p:nvSpPr>
        <p:spPr>
          <a:xfrm>
            <a:off x="274320" y="4389120"/>
            <a:ext cx="3966480" cy="1626120"/>
          </a:xfrm>
          <a:prstGeom prst="rect">
            <a:avLst/>
          </a:prstGeom>
          <a:noFill/>
          <a:ln>
            <a:noFill/>
          </a:ln>
        </p:spPr>
        <p:txBody>
          <a:bodyPr lIns="90000" tIns="45000" rIns="90000" bIns="45000"/>
          <a:lstStyle/>
          <a:p>
            <a:r>
              <a:rPr lang="en-US" sz="1800" spc="-1">
                <a:latin typeface="Arial"/>
              </a:rPr>
              <a:t>Ocean temperature anomalies
are more persistent than atmospheric</a:t>
            </a:r>
            <a:endParaRPr/>
          </a:p>
          <a:p>
            <a:r>
              <a:rPr lang="en-US" sz="1800" spc="-1">
                <a:latin typeface="Arial"/>
              </a:rPr>
              <a:t>temperature anomalies</a:t>
            </a:r>
            <a:endParaRPr/>
          </a:p>
          <a:p>
            <a:endParaRPr/>
          </a:p>
          <a:p>
            <a:r>
              <a:rPr lang="en-US" sz="1800" b="1" spc="-1">
                <a:latin typeface="Arial"/>
              </a:rPr>
              <a:t>Damping time </a:t>
            </a:r>
            <a:r>
              <a:rPr lang="en-US" sz="1800" spc="-1">
                <a:latin typeface="Arial"/>
              </a:rPr>
              <a:t>scale of ocean SST 
anomalies: 3-6 months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Picture 231"/>
          <p:cNvPicPr/>
          <p:nvPr/>
        </p:nvPicPr>
        <p:blipFill>
          <a:blip r:embed="rId2"/>
          <a:stretch/>
        </p:blipFill>
        <p:spPr>
          <a:xfrm>
            <a:off x="1554480" y="1645920"/>
            <a:ext cx="7596360" cy="4389120"/>
          </a:xfrm>
          <a:prstGeom prst="rect">
            <a:avLst/>
          </a:prstGeom>
          <a:ln>
            <a:noFill/>
          </a:ln>
        </p:spPr>
      </p:pic>
      <p:sp>
        <p:nvSpPr>
          <p:cNvPr id="233" name="TextShape 1"/>
          <p:cNvSpPr txBox="1"/>
          <p:nvPr/>
        </p:nvSpPr>
        <p:spPr>
          <a:xfrm>
            <a:off x="731520" y="822960"/>
            <a:ext cx="6593760" cy="486720"/>
          </a:xfrm>
          <a:prstGeom prst="rect">
            <a:avLst/>
          </a:prstGeom>
          <a:noFill/>
          <a:ln>
            <a:noFill/>
          </a:ln>
        </p:spPr>
        <p:txBody>
          <a:bodyPr lIns="90000" tIns="45000" rIns="90000" bIns="45000"/>
          <a:lstStyle/>
          <a:p>
            <a:r>
              <a:rPr lang="en-US" sz="2800" spc="-1">
                <a:latin typeface="Arial"/>
              </a:rPr>
              <a:t>Exponential decay &amp; damping time scale</a:t>
            </a:r>
            <a:endParaRPr/>
          </a:p>
        </p:txBody>
      </p:sp>
      <p:sp>
        <p:nvSpPr>
          <p:cNvPr id="234" name="TextShape 2"/>
          <p:cNvSpPr txBox="1"/>
          <p:nvPr/>
        </p:nvSpPr>
        <p:spPr>
          <a:xfrm>
            <a:off x="4846320" y="6015600"/>
            <a:ext cx="1681920" cy="346320"/>
          </a:xfrm>
          <a:prstGeom prst="rect">
            <a:avLst/>
          </a:prstGeom>
          <a:noFill/>
          <a:ln>
            <a:noFill/>
          </a:ln>
        </p:spPr>
        <p:txBody>
          <a:bodyPr lIns="90000" tIns="45000" rIns="90000" bIns="45000"/>
          <a:lstStyle/>
          <a:p>
            <a:r>
              <a:rPr lang="en-US" sz="1800" spc="-1">
                <a:latin typeface="Arial"/>
              </a:rPr>
              <a:t> Time in month</a:t>
            </a:r>
            <a:endParaRPr/>
          </a:p>
        </p:txBody>
      </p:sp>
      <p:sp>
        <p:nvSpPr>
          <p:cNvPr id="235" name="TextShape 3"/>
          <p:cNvSpPr txBox="1"/>
          <p:nvPr/>
        </p:nvSpPr>
        <p:spPr>
          <a:xfrm>
            <a:off x="2434680" y="1989720"/>
            <a:ext cx="2497320" cy="346320"/>
          </a:xfrm>
          <a:prstGeom prst="rect">
            <a:avLst/>
          </a:prstGeom>
          <a:noFill/>
          <a:ln>
            <a:noFill/>
          </a:ln>
        </p:spPr>
        <p:txBody>
          <a:bodyPr lIns="90000" tIns="45000" rIns="90000" bIns="45000"/>
          <a:lstStyle/>
          <a:p>
            <a:r>
              <a:rPr lang="en-US" sz="1800" b="1" spc="-1">
                <a:solidFill>
                  <a:srgbClr val="000000"/>
                </a:solidFill>
                <a:latin typeface="Arial"/>
              </a:rPr>
              <a:t>SST Anomaly [deg C]</a:t>
            </a:r>
            <a:endParaRPr/>
          </a:p>
        </p:txBody>
      </p:sp>
      <p:sp>
        <p:nvSpPr>
          <p:cNvPr id="236" name="Line 4"/>
          <p:cNvSpPr/>
          <p:nvPr/>
        </p:nvSpPr>
        <p:spPr>
          <a:xfrm flipH="1">
            <a:off x="1518480" y="2560320"/>
            <a:ext cx="45720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37" name="Line 5"/>
          <p:cNvSpPr/>
          <p:nvPr/>
        </p:nvSpPr>
        <p:spPr>
          <a:xfrm flipH="1">
            <a:off x="1468800" y="4082400"/>
            <a:ext cx="100008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38" name="Line 6"/>
          <p:cNvSpPr/>
          <p:nvPr/>
        </p:nvSpPr>
        <p:spPr>
          <a:xfrm>
            <a:off x="2011680" y="4572000"/>
            <a:ext cx="731520" cy="0"/>
          </a:xfrm>
          <a:prstGeom prst="line">
            <a:avLst/>
          </a:prstGeom>
          <a:ln>
            <a:solidFill>
              <a:srgbClr val="FF3300"/>
            </a:solidFill>
          </a:ln>
        </p:spPr>
        <p:style>
          <a:lnRef idx="0">
            <a:scrgbClr r="0" g="0" b="0"/>
          </a:lnRef>
          <a:fillRef idx="0">
            <a:scrgbClr r="0" g="0" b="0"/>
          </a:fillRef>
          <a:effectRef idx="0">
            <a:scrgbClr r="0" g="0" b="0"/>
          </a:effectRef>
          <a:fontRef idx="minor"/>
        </p:style>
      </p:sp>
      <p:sp>
        <p:nvSpPr>
          <p:cNvPr id="239" name="TextShape 7"/>
          <p:cNvSpPr txBox="1"/>
          <p:nvPr/>
        </p:nvSpPr>
        <p:spPr>
          <a:xfrm>
            <a:off x="274320" y="2396880"/>
            <a:ext cx="1323720" cy="346320"/>
          </a:xfrm>
          <a:prstGeom prst="rect">
            <a:avLst/>
          </a:prstGeom>
          <a:noFill/>
          <a:ln>
            <a:noFill/>
          </a:ln>
        </p:spPr>
        <p:txBody>
          <a:bodyPr lIns="90000" tIns="45000" rIns="90000" bIns="45000"/>
          <a:lstStyle/>
          <a:p>
            <a:r>
              <a:rPr lang="en-US" sz="1800" spc="-1">
                <a:latin typeface="Arial"/>
              </a:rPr>
              <a:t>Initial value</a:t>
            </a:r>
            <a:endParaRPr/>
          </a:p>
        </p:txBody>
      </p:sp>
      <p:sp>
        <p:nvSpPr>
          <p:cNvPr id="240" name="TextShape 8"/>
          <p:cNvSpPr txBox="1"/>
          <p:nvPr/>
        </p:nvSpPr>
        <p:spPr>
          <a:xfrm>
            <a:off x="274680" y="3908880"/>
            <a:ext cx="1197360" cy="346320"/>
          </a:xfrm>
          <a:prstGeom prst="rect">
            <a:avLst/>
          </a:prstGeom>
          <a:noFill/>
          <a:ln>
            <a:noFill/>
          </a:ln>
        </p:spPr>
        <p:txBody>
          <a:bodyPr lIns="90000" tIns="45000" rIns="90000" bIns="45000"/>
          <a:lstStyle/>
          <a:p>
            <a:r>
              <a:rPr lang="en-US" sz="1800" spc="-1">
                <a:latin typeface="Arial"/>
              </a:rPr>
              <a:t>Half value</a:t>
            </a:r>
            <a:endParaRPr/>
          </a:p>
        </p:txBody>
      </p:sp>
      <p:sp>
        <p:nvSpPr>
          <p:cNvPr id="241" name="Line 9"/>
          <p:cNvSpPr/>
          <p:nvPr/>
        </p:nvSpPr>
        <p:spPr>
          <a:xfrm>
            <a:off x="2468880" y="4082400"/>
            <a:ext cx="0" cy="195264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42" name="TextShape 10"/>
          <p:cNvSpPr txBox="1"/>
          <p:nvPr/>
        </p:nvSpPr>
        <p:spPr>
          <a:xfrm>
            <a:off x="457200" y="6126480"/>
            <a:ext cx="2124000" cy="346320"/>
          </a:xfrm>
          <a:prstGeom prst="rect">
            <a:avLst/>
          </a:prstGeom>
          <a:noFill/>
          <a:ln>
            <a:noFill/>
          </a:ln>
        </p:spPr>
        <p:txBody>
          <a:bodyPr lIns="90000" tIns="45000" rIns="90000" bIns="45000"/>
          <a:lstStyle/>
          <a:p>
            <a:r>
              <a:rPr lang="en-US" sz="1800" spc="-1">
                <a:latin typeface="Arial"/>
              </a:rPr>
              <a:t>2.5 month half time</a:t>
            </a:r>
            <a:endParaRPr/>
          </a:p>
        </p:txBody>
      </p:sp>
      <p:sp>
        <p:nvSpPr>
          <p:cNvPr id="243" name="Line 11"/>
          <p:cNvSpPr/>
          <p:nvPr/>
        </p:nvSpPr>
        <p:spPr>
          <a:xfrm>
            <a:off x="2720880" y="4572000"/>
            <a:ext cx="0" cy="1463040"/>
          </a:xfrm>
          <a:prstGeom prst="line">
            <a:avLst/>
          </a:prstGeom>
          <a:ln>
            <a:solidFill>
              <a:srgbClr val="FF3333"/>
            </a:solidFill>
          </a:ln>
        </p:spPr>
        <p:style>
          <a:lnRef idx="0">
            <a:scrgbClr r="0" g="0" b="0"/>
          </a:lnRef>
          <a:fillRef idx="0">
            <a:scrgbClr r="0" g="0" b="0"/>
          </a:fillRef>
          <a:effectRef idx="0">
            <a:scrgbClr r="0" g="0" b="0"/>
          </a:effectRef>
          <a:fontRef idx="minor"/>
        </p:style>
      </p:sp>
      <p:sp>
        <p:nvSpPr>
          <p:cNvPr id="244" name="TextShape 12"/>
          <p:cNvSpPr txBox="1"/>
          <p:nvPr/>
        </p:nvSpPr>
        <p:spPr>
          <a:xfrm>
            <a:off x="2743200" y="6126480"/>
            <a:ext cx="1678680" cy="602280"/>
          </a:xfrm>
          <a:prstGeom prst="rect">
            <a:avLst/>
          </a:prstGeom>
          <a:noFill/>
          <a:ln>
            <a:noFill/>
          </a:ln>
        </p:spPr>
        <p:txBody>
          <a:bodyPr lIns="90000" tIns="45000" rIns="90000" bIns="45000"/>
          <a:lstStyle/>
          <a:p>
            <a:r>
              <a:rPr lang="en-US" sz="1800" spc="-1">
                <a:solidFill>
                  <a:srgbClr val="FF3333"/>
                </a:solidFill>
                <a:latin typeface="Arial"/>
              </a:rPr>
              <a:t>e-folding time: 
4 month</a:t>
            </a:r>
            <a:endParaRPr/>
          </a:p>
        </p:txBody>
      </p:sp>
      <p:sp>
        <p:nvSpPr>
          <p:cNvPr id="245" name="Line 13"/>
          <p:cNvSpPr/>
          <p:nvPr/>
        </p:nvSpPr>
        <p:spPr>
          <a:xfrm>
            <a:off x="2926080" y="4082400"/>
            <a:ext cx="0" cy="195264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246" name="Line 14"/>
          <p:cNvSpPr/>
          <p:nvPr/>
        </p:nvSpPr>
        <p:spPr>
          <a:xfrm>
            <a:off x="3383280" y="4082400"/>
            <a:ext cx="0" cy="1952640"/>
          </a:xfrm>
          <a:prstGeom prst="line">
            <a:avLst/>
          </a:prstGeom>
          <a:ln>
            <a:solidFill>
              <a:srgbClr val="000000"/>
            </a:solidFill>
          </a:ln>
        </p:spPr>
        <p:style>
          <a:lnRef idx="0">
            <a:scrgbClr r="0" g="0" b="0"/>
          </a:lnRef>
          <a:fillRef idx="0">
            <a:scrgbClr r="0" g="0" b="0"/>
          </a:fillRef>
          <a:effectRef idx="0">
            <a:scrgbClr r="0" g="0" b="0"/>
          </a:effectRef>
          <a:fontRef idx="minor"/>
        </p:style>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274320" y="1812240"/>
            <a:ext cx="3824640" cy="4185720"/>
          </a:xfrm>
          <a:prstGeom prst="rect">
            <a:avLst/>
          </a:prstGeom>
          <a:noFill/>
          <a:ln>
            <a:noFill/>
          </a:ln>
        </p:spPr>
        <p:txBody>
          <a:bodyPr lIns="90000" tIns="45000" rIns="90000" bIns="45000"/>
          <a:lstStyle/>
          <a:p>
            <a:r>
              <a:rPr lang="en-US" sz="1800" spc="-1" dirty="0">
                <a:latin typeface="Arial"/>
              </a:rPr>
              <a:t>In the 1970s climate scientists</a:t>
            </a:r>
            <a:endParaRPr dirty="0"/>
          </a:p>
          <a:p>
            <a:r>
              <a:rPr lang="en-US" sz="1800" spc="-1" dirty="0">
                <a:latin typeface="Arial"/>
              </a:rPr>
              <a:t>adopted the concept of “</a:t>
            </a:r>
            <a:r>
              <a:rPr lang="en-US" sz="1800" b="1" spc="-1" dirty="0">
                <a:latin typeface="Arial"/>
              </a:rPr>
              <a:t>Brownian</a:t>
            </a:r>
            <a:endParaRPr b="1" dirty="0"/>
          </a:p>
          <a:p>
            <a:r>
              <a:rPr lang="en-US" sz="1800" b="1" spc="-1" dirty="0">
                <a:latin typeface="Arial"/>
              </a:rPr>
              <a:t>Motion</a:t>
            </a:r>
            <a:r>
              <a:rPr lang="en-US" sz="1800" spc="-1" dirty="0">
                <a:latin typeface="Arial"/>
              </a:rPr>
              <a:t>” to the theory of climate
variability:</a:t>
            </a:r>
            <a:endParaRPr dirty="0"/>
          </a:p>
          <a:p>
            <a:endParaRPr dirty="0"/>
          </a:p>
          <a:p>
            <a:r>
              <a:rPr lang="en-US" sz="1800" spc="-1" dirty="0">
                <a:latin typeface="Arial"/>
              </a:rPr>
              <a:t>Atmosphere with fast random </a:t>
            </a:r>
            <a:endParaRPr dirty="0"/>
          </a:p>
          <a:p>
            <a:r>
              <a:rPr lang="en-US" sz="1800" spc="-1" dirty="0">
                <a:latin typeface="Arial"/>
              </a:rPr>
              <a:t>variations and short damping time
scales .</a:t>
            </a:r>
            <a:endParaRPr dirty="0"/>
          </a:p>
          <a:p>
            <a:endParaRPr dirty="0"/>
          </a:p>
          <a:p>
            <a:r>
              <a:rPr lang="en-US" sz="1800" spc="-1" dirty="0">
                <a:latin typeface="Arial"/>
              </a:rPr>
              <a:t>Ocean </a:t>
            </a:r>
            <a:r>
              <a:rPr lang="en-US" sz="1800" spc="-1" dirty="0" smtClean="0">
                <a:latin typeface="Arial"/>
              </a:rPr>
              <a:t>has to respond </a:t>
            </a:r>
            <a:r>
              <a:rPr lang="en-US" sz="1800" spc="-1" dirty="0">
                <a:latin typeface="Arial"/>
              </a:rPr>
              <a:t>to these variations.</a:t>
            </a:r>
            <a:endParaRPr dirty="0"/>
          </a:p>
          <a:p>
            <a:endParaRPr dirty="0"/>
          </a:p>
          <a:p>
            <a:r>
              <a:rPr lang="en-US" sz="1800" spc="-1" dirty="0">
                <a:latin typeface="Arial"/>
              </a:rPr>
              <a:t>Ocean is the 'slowly moving' system</a:t>
            </a:r>
            <a:endParaRPr dirty="0"/>
          </a:p>
          <a:p>
            <a:r>
              <a:rPr lang="en-US" sz="1800" spc="-1" dirty="0">
                <a:latin typeface="Arial"/>
              </a:rPr>
              <a:t>(large heat capacity) that integrates
atmospheric forcing.  </a:t>
            </a:r>
            <a:endParaRPr dirty="0"/>
          </a:p>
          <a:p>
            <a:endParaRPr dirty="0"/>
          </a:p>
        </p:txBody>
      </p:sp>
      <p:pic>
        <p:nvPicPr>
          <p:cNvPr id="248" name="Picture 247"/>
          <p:cNvPicPr/>
          <p:nvPr/>
        </p:nvPicPr>
        <p:blipFill>
          <a:blip r:embed="rId3"/>
          <a:stretch/>
        </p:blipFill>
        <p:spPr>
          <a:xfrm>
            <a:off x="6035400" y="1920240"/>
            <a:ext cx="2285640" cy="2285640"/>
          </a:xfrm>
          <a:prstGeom prst="rect">
            <a:avLst/>
          </a:prstGeom>
          <a:ln>
            <a:noFill/>
          </a:ln>
        </p:spPr>
      </p:pic>
      <p:sp>
        <p:nvSpPr>
          <p:cNvPr id="249" name="TextShape 2"/>
          <p:cNvSpPr txBox="1"/>
          <p:nvPr/>
        </p:nvSpPr>
        <p:spPr>
          <a:xfrm>
            <a:off x="515535" y="406629"/>
            <a:ext cx="8678160" cy="1670040"/>
          </a:xfrm>
          <a:prstGeom prst="rect">
            <a:avLst/>
          </a:prstGeom>
          <a:noFill/>
          <a:ln>
            <a:noFill/>
          </a:ln>
        </p:spPr>
        <p:txBody>
          <a:bodyPr lIns="90000" tIns="45000" rIns="90000" bIns="45000"/>
          <a:lstStyle/>
          <a:p>
            <a:r>
              <a:rPr lang="en-US" sz="2800" spc="-1" dirty="0">
                <a:latin typeface="Arial"/>
                <a:ea typeface="Times New Roman"/>
              </a:rPr>
              <a:t>Sea Surface Temperature (SST) as a response to stochastic </a:t>
            </a:r>
            <a:r>
              <a:rPr lang="en-US" sz="2800" spc="-1" dirty="0" err="1">
                <a:latin typeface="Arial"/>
                <a:ea typeface="Times New Roman"/>
              </a:rPr>
              <a:t>atmopsheric</a:t>
            </a:r>
            <a:r>
              <a:rPr lang="en-US" sz="2800" spc="-1" dirty="0">
                <a:latin typeface="Arial"/>
                <a:ea typeface="Times New Roman"/>
              </a:rPr>
              <a:t> forcing</a:t>
            </a:r>
            <a:endParaRPr dirty="0"/>
          </a:p>
        </p:txBody>
      </p:sp>
      <p:sp>
        <p:nvSpPr>
          <p:cNvPr id="250" name="TextShape 3"/>
          <p:cNvSpPr txBox="1"/>
          <p:nvPr/>
        </p:nvSpPr>
        <p:spPr>
          <a:xfrm>
            <a:off x="457200" y="6217920"/>
            <a:ext cx="5103360" cy="602280"/>
          </a:xfrm>
          <a:prstGeom prst="rect">
            <a:avLst/>
          </a:prstGeom>
          <a:noFill/>
          <a:ln>
            <a:noFill/>
          </a:ln>
        </p:spPr>
        <p:txBody>
          <a:bodyPr lIns="90000" tIns="45000" rIns="90000" bIns="45000"/>
          <a:lstStyle/>
          <a:p>
            <a:r>
              <a:rPr lang="en-US" sz="1800" spc="-1" dirty="0">
                <a:latin typeface="Arial"/>
              </a:rPr>
              <a:t>Link to </a:t>
            </a:r>
            <a:r>
              <a:rPr lang="en-US" sz="1800" spc="-1" dirty="0" err="1">
                <a:latin typeface="Arial"/>
              </a:rPr>
              <a:t>youtube</a:t>
            </a:r>
            <a:r>
              <a:rPr lang="en-US" sz="1800" spc="-1" dirty="0">
                <a:latin typeface="Arial"/>
              </a:rPr>
              <a:t> video </a:t>
            </a:r>
            <a:endParaRPr dirty="0"/>
          </a:p>
          <a:p>
            <a:r>
              <a:rPr lang="en-US" sz="1800" spc="-1" dirty="0">
                <a:latin typeface="Arial"/>
                <a:hlinkClick r:id="rId4"/>
              </a:rPr>
              <a:t>https://www.youtube.com/watch?v=FAdxd2Iv-UA</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640080" y="2103120"/>
            <a:ext cx="6825240" cy="3417840"/>
          </a:xfrm>
          <a:prstGeom prst="rect">
            <a:avLst/>
          </a:prstGeom>
          <a:noFill/>
          <a:ln>
            <a:noFill/>
          </a:ln>
        </p:spPr>
        <p:txBody>
          <a:bodyPr lIns="90000" tIns="45000" rIns="90000" bIns="45000"/>
          <a:lstStyle/>
          <a:p>
            <a:r>
              <a:rPr lang="en-US" sz="1800" b="1" spc="-1">
                <a:latin typeface="Arial"/>
              </a:rPr>
              <a:t>Atmosphere: </a:t>
            </a:r>
            <a:endParaRPr/>
          </a:p>
          <a:p>
            <a:endParaRPr/>
          </a:p>
          <a:p>
            <a:r>
              <a:rPr lang="en-US" sz="1800" spc="-1">
                <a:latin typeface="Arial"/>
              </a:rPr>
              <a:t>fast internal processes (from weather to monthly and interannual, </a:t>
            </a:r>
            <a:endParaRPr/>
          </a:p>
          <a:p>
            <a:r>
              <a:rPr lang="en-US" sz="1800" spc="-1">
                <a:latin typeface="Arial"/>
              </a:rPr>
              <a:t>even decadal time scales, variations appear random)</a:t>
            </a:r>
            <a:endParaRPr/>
          </a:p>
          <a:p>
            <a:endParaRPr/>
          </a:p>
          <a:p>
            <a:r>
              <a:rPr lang="en-US" sz="1800" spc="-1">
                <a:latin typeface="Arial"/>
              </a:rPr>
              <a:t>→ random force</a:t>
            </a:r>
            <a:endParaRPr/>
          </a:p>
          <a:p>
            <a:endParaRPr/>
          </a:p>
          <a:p>
            <a:r>
              <a:rPr lang="en-US" sz="1800" b="1" spc="-1">
                <a:latin typeface="Arial"/>
              </a:rPr>
              <a:t>Ocean:</a:t>
            </a:r>
            <a:r>
              <a:rPr lang="en-US" sz="1800" spc="-1">
                <a:latin typeface="Arial"/>
              </a:rPr>
              <a:t> </a:t>
            </a:r>
            <a:endParaRPr/>
          </a:p>
          <a:p>
            <a:endParaRPr/>
          </a:p>
          <a:p>
            <a:r>
              <a:rPr lang="en-US" sz="1800" spc="-1">
                <a:latin typeface="Arial"/>
              </a:rPr>
              <a:t>slow response to random atmospheric forcing</a:t>
            </a:r>
            <a:endParaRPr/>
          </a:p>
          <a:p>
            <a:endParaRPr/>
          </a:p>
          <a:p>
            <a:endParaRPr/>
          </a:p>
          <a:p>
            <a:endParaRPr/>
          </a:p>
        </p:txBody>
      </p:sp>
      <p:sp>
        <p:nvSpPr>
          <p:cNvPr id="252" name="TextShape 2"/>
          <p:cNvSpPr txBox="1"/>
          <p:nvPr/>
        </p:nvSpPr>
        <p:spPr>
          <a:xfrm>
            <a:off x="640080" y="417444"/>
            <a:ext cx="6544800" cy="883080"/>
          </a:xfrm>
          <a:prstGeom prst="rect">
            <a:avLst/>
          </a:prstGeom>
          <a:noFill/>
          <a:ln>
            <a:noFill/>
          </a:ln>
        </p:spPr>
        <p:txBody>
          <a:bodyPr lIns="90000" tIns="45000" rIns="90000" bIns="45000"/>
          <a:lstStyle/>
          <a:p>
            <a:r>
              <a:rPr lang="en-US" sz="2800" spc="-1" dirty="0">
                <a:latin typeface="Arial"/>
              </a:rPr>
              <a:t>Extratropical ocean-atmosphere climate 
as a stochastically forced system</a:t>
            </a:r>
            <a:endParaRPr dirty="0"/>
          </a:p>
        </p:txBody>
      </p:sp>
      <p:sp>
        <p:nvSpPr>
          <p:cNvPr id="253" name="TextShape 3"/>
          <p:cNvSpPr txBox="1"/>
          <p:nvPr/>
        </p:nvSpPr>
        <p:spPr>
          <a:xfrm>
            <a:off x="640079" y="5943600"/>
            <a:ext cx="7032929" cy="346320"/>
          </a:xfrm>
          <a:prstGeom prst="rect">
            <a:avLst/>
          </a:prstGeom>
          <a:noFill/>
          <a:ln>
            <a:noFill/>
          </a:ln>
        </p:spPr>
        <p:txBody>
          <a:bodyPr lIns="90000" tIns="45000" rIns="90000" bIns="45000"/>
          <a:lstStyle/>
          <a:p>
            <a:r>
              <a:rPr lang="en-US" sz="1800" spc="-1" dirty="0">
                <a:latin typeface="Arial"/>
              </a:rPr>
              <a:t>The generalized concept is called “</a:t>
            </a:r>
            <a:r>
              <a:rPr lang="en-US" sz="1800" b="1" spc="-1" dirty="0">
                <a:latin typeface="Arial"/>
              </a:rPr>
              <a:t>Stochastic Climate Models</a:t>
            </a:r>
            <a:r>
              <a:rPr lang="en-US" sz="1800" spc="-1" dirty="0">
                <a:latin typeface="Arial"/>
              </a:rPr>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Picture 253"/>
          <p:cNvPicPr/>
          <p:nvPr/>
        </p:nvPicPr>
        <p:blipFill>
          <a:blip r:embed="rId3"/>
          <a:stretch/>
        </p:blipFill>
        <p:spPr>
          <a:xfrm>
            <a:off x="3822120" y="1811880"/>
            <a:ext cx="5172120" cy="3400200"/>
          </a:xfrm>
          <a:prstGeom prst="rect">
            <a:avLst/>
          </a:prstGeom>
          <a:ln>
            <a:noFill/>
          </a:ln>
        </p:spPr>
      </p:pic>
      <p:sp>
        <p:nvSpPr>
          <p:cNvPr id="255" name="TextShape 1"/>
          <p:cNvSpPr txBox="1"/>
          <p:nvPr/>
        </p:nvSpPr>
        <p:spPr>
          <a:xfrm>
            <a:off x="642960" y="806400"/>
            <a:ext cx="4318560" cy="486720"/>
          </a:xfrm>
          <a:prstGeom prst="rect">
            <a:avLst/>
          </a:prstGeom>
          <a:noFill/>
          <a:ln>
            <a:noFill/>
          </a:ln>
        </p:spPr>
        <p:txBody>
          <a:bodyPr lIns="90000" tIns="45000" rIns="90000" bIns="45000"/>
          <a:lstStyle/>
          <a:p>
            <a:r>
              <a:rPr lang="en-US" sz="2800" spc="-1">
                <a:latin typeface="Arial"/>
              </a:rPr>
              <a:t>Mixed-layer temperatures</a:t>
            </a:r>
            <a:endParaRPr/>
          </a:p>
        </p:txBody>
      </p:sp>
      <p:sp>
        <p:nvSpPr>
          <p:cNvPr id="256" name="TextShape 2"/>
          <p:cNvSpPr txBox="1"/>
          <p:nvPr/>
        </p:nvSpPr>
        <p:spPr>
          <a:xfrm>
            <a:off x="236520" y="1607705"/>
            <a:ext cx="3824640" cy="3673800"/>
          </a:xfrm>
          <a:prstGeom prst="rect">
            <a:avLst/>
          </a:prstGeom>
          <a:noFill/>
          <a:ln>
            <a:noFill/>
          </a:ln>
        </p:spPr>
        <p:txBody>
          <a:bodyPr lIns="90000" tIns="45000" rIns="90000" bIns="45000"/>
          <a:lstStyle/>
          <a:p>
            <a:r>
              <a:rPr lang="en-US" dirty="0" err="1" smtClean="0"/>
              <a:t>Pycnocline</a:t>
            </a:r>
            <a:r>
              <a:rPr lang="en-US" dirty="0" smtClean="0"/>
              <a:t> separates less dense upper ocean </a:t>
            </a:r>
            <a:r>
              <a:rPr lang="en-US" dirty="0" smtClean="0"/>
              <a:t>water mass from the cool dense water below. </a:t>
            </a:r>
            <a:br>
              <a:rPr lang="en-US" dirty="0" smtClean="0"/>
            </a:br>
            <a:r>
              <a:rPr lang="en-US" dirty="0" smtClean="0"/>
              <a:t/>
            </a:r>
            <a:br>
              <a:rPr lang="en-US" dirty="0" smtClean="0"/>
            </a:br>
            <a:r>
              <a:rPr lang="en-US" dirty="0" smtClean="0"/>
              <a:t>Mixing these two water masses requires </a:t>
            </a:r>
            <a:r>
              <a:rPr lang="en-US" dirty="0" smtClean="0"/>
              <a:t>strong wind stress (and turbulence) in the ocean.</a:t>
            </a:r>
            <a:br>
              <a:rPr lang="en-US" dirty="0" smtClean="0"/>
            </a:br>
            <a:endParaRPr lang="en-US" dirty="0" smtClean="0"/>
          </a:p>
          <a:p>
            <a:r>
              <a:rPr lang="en-US" dirty="0" smtClean="0">
                <a:solidFill>
                  <a:srgbClr val="0070C0"/>
                </a:solidFill>
              </a:rPr>
              <a:t>Cold season</a:t>
            </a:r>
            <a:r>
              <a:rPr lang="en-US" dirty="0" smtClean="0"/>
              <a:t>: cooling at surface +</a:t>
            </a:r>
            <a:br>
              <a:rPr lang="en-US" dirty="0" smtClean="0"/>
            </a:br>
            <a:r>
              <a:rPr lang="en-US" dirty="0" smtClean="0"/>
              <a:t>strong storm activity leads to </a:t>
            </a:r>
          </a:p>
          <a:p>
            <a:r>
              <a:rPr lang="en-US" dirty="0" smtClean="0"/>
              <a:t>a deepening of the mixed layer</a:t>
            </a:r>
            <a:br>
              <a:rPr lang="en-US" dirty="0" smtClean="0"/>
            </a:br>
            <a:r>
              <a:rPr lang="en-US" dirty="0" smtClean="0"/>
              <a:t/>
            </a:r>
            <a:br>
              <a:rPr lang="en-US" dirty="0" smtClean="0"/>
            </a:br>
            <a:r>
              <a:rPr lang="en-US" dirty="0" smtClean="0">
                <a:solidFill>
                  <a:srgbClr val="FF0000"/>
                </a:solidFill>
              </a:rPr>
              <a:t>Warm season</a:t>
            </a:r>
            <a:r>
              <a:rPr lang="en-US" dirty="0" smtClean="0"/>
              <a:t>: warming of upper ocean water =&gt; formation of shallow mixed layer.</a:t>
            </a:r>
          </a:p>
          <a:p>
            <a:endParaRPr lang="en-US" dirty="0" smtClean="0"/>
          </a:p>
        </p:txBody>
      </p:sp>
      <p:sp>
        <p:nvSpPr>
          <p:cNvPr id="257" name="TextShape 3"/>
          <p:cNvSpPr txBox="1"/>
          <p:nvPr/>
        </p:nvSpPr>
        <p:spPr>
          <a:xfrm>
            <a:off x="236520" y="5955816"/>
            <a:ext cx="8757720" cy="858240"/>
          </a:xfrm>
          <a:prstGeom prst="rect">
            <a:avLst/>
          </a:prstGeom>
          <a:noFill/>
          <a:ln>
            <a:noFill/>
          </a:ln>
        </p:spPr>
        <p:txBody>
          <a:bodyPr lIns="90000" tIns="45000" rIns="90000" bIns="45000"/>
          <a:lstStyle/>
          <a:p>
            <a:r>
              <a:rPr lang="en-US" sz="1600" spc="-1" dirty="0">
                <a:latin typeface="Arial"/>
              </a:rPr>
              <a:t>F':  heat flux anomaly (positive if ocean gains energy from atmosphere)</a:t>
            </a:r>
            <a:endParaRPr sz="1600" dirty="0"/>
          </a:p>
          <a:p>
            <a:r>
              <a:rPr lang="en-US" sz="1600" spc="-1" dirty="0">
                <a:latin typeface="Arial"/>
              </a:rPr>
              <a:t>T':  ocean mixed-layer temperature anomaly</a:t>
            </a:r>
            <a:endParaRPr sz="1600" dirty="0"/>
          </a:p>
          <a:p>
            <a:r>
              <a:rPr lang="el-GR" sz="1600" spc="-1" dirty="0" smtClean="0">
                <a:latin typeface="Arial"/>
                <a:ea typeface="Arial"/>
              </a:rPr>
              <a:t>λ</a:t>
            </a:r>
            <a:r>
              <a:rPr lang="en-US" sz="1600" spc="-1" dirty="0" smtClean="0">
                <a:latin typeface="Arial"/>
                <a:ea typeface="Arial"/>
              </a:rPr>
              <a:t> </a:t>
            </a:r>
            <a:r>
              <a:rPr lang="en-US" sz="1600" spc="-1" dirty="0">
                <a:latin typeface="Arial"/>
                <a:ea typeface="Arial"/>
              </a:rPr>
              <a:t>(lambda): damping feedback: ocean restores back to the unperturbed temperature </a:t>
            </a:r>
            <a:endParaRPr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257"/>
          <p:cNvPicPr/>
          <p:nvPr/>
        </p:nvPicPr>
        <p:blipFill>
          <a:blip r:embed="rId2"/>
          <a:stretch/>
        </p:blipFill>
        <p:spPr>
          <a:xfrm>
            <a:off x="574560" y="1737360"/>
            <a:ext cx="6649200" cy="3017520"/>
          </a:xfrm>
          <a:prstGeom prst="rect">
            <a:avLst/>
          </a:prstGeom>
          <a:ln>
            <a:noFill/>
          </a:ln>
        </p:spPr>
      </p:pic>
      <p:sp>
        <p:nvSpPr>
          <p:cNvPr id="259" name="TextShape 1"/>
          <p:cNvSpPr txBox="1"/>
          <p:nvPr/>
        </p:nvSpPr>
        <p:spPr>
          <a:xfrm>
            <a:off x="554400" y="822960"/>
            <a:ext cx="8536680" cy="486720"/>
          </a:xfrm>
          <a:prstGeom prst="rect">
            <a:avLst/>
          </a:prstGeom>
          <a:noFill/>
          <a:ln>
            <a:noFill/>
          </a:ln>
        </p:spPr>
        <p:txBody>
          <a:bodyPr lIns="90000" tIns="45000" rIns="90000" bIns="45000"/>
          <a:lstStyle/>
          <a:p>
            <a:r>
              <a:rPr lang="en-US" sz="2800" spc="-1">
                <a:latin typeface="Arial"/>
              </a:rPr>
              <a:t>Observation-based estimate of the mixed layer depth</a:t>
            </a:r>
            <a:endParaRPr/>
          </a:p>
        </p:txBody>
      </p:sp>
      <p:sp>
        <p:nvSpPr>
          <p:cNvPr id="260" name="TextShape 2"/>
          <p:cNvSpPr txBox="1"/>
          <p:nvPr/>
        </p:nvSpPr>
        <p:spPr>
          <a:xfrm>
            <a:off x="529200" y="5140080"/>
            <a:ext cx="7306920" cy="1370160"/>
          </a:xfrm>
          <a:prstGeom prst="rect">
            <a:avLst/>
          </a:prstGeom>
          <a:noFill/>
          <a:ln>
            <a:noFill/>
          </a:ln>
        </p:spPr>
        <p:txBody>
          <a:bodyPr lIns="90000" tIns="45000" rIns="90000" bIns="45000"/>
          <a:lstStyle/>
          <a:p>
            <a:r>
              <a:rPr lang="en-US" sz="1800" spc="-1">
                <a:latin typeface="Arial"/>
              </a:rPr>
              <a:t>Note: Winter mixed layer thicker than during summer. 
Summer mixed layer  (20-30m) isolates the deeper winter-mixed layer </a:t>
            </a:r>
            <a:endParaRPr/>
          </a:p>
          <a:p>
            <a:r>
              <a:rPr lang="en-US" sz="1800" spc="-1">
                <a:latin typeface="Arial"/>
              </a:rPr>
              <a:t>heat anomalies during summer. 
The following fall and winter:  old heat anomalies 're-emerge' </a:t>
            </a:r>
            <a:endParaRPr/>
          </a:p>
          <a:p>
            <a:r>
              <a:rPr lang="en-US" sz="1800" spc="-1">
                <a:latin typeface="Arial"/>
              </a:rPr>
              <a:t>and influence the sea surface temperature in the next winter.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icture 260"/>
          <p:cNvPicPr/>
          <p:nvPr/>
        </p:nvPicPr>
        <p:blipFill>
          <a:blip r:embed="rId3"/>
          <a:stretch/>
        </p:blipFill>
        <p:spPr>
          <a:xfrm>
            <a:off x="4696560" y="1915200"/>
            <a:ext cx="4276800" cy="4562640"/>
          </a:xfrm>
          <a:prstGeom prst="rect">
            <a:avLst/>
          </a:prstGeom>
          <a:ln>
            <a:noFill/>
          </a:ln>
        </p:spPr>
      </p:pic>
      <p:pic>
        <p:nvPicPr>
          <p:cNvPr id="262" name="Picture 261"/>
          <p:cNvPicPr/>
          <p:nvPr/>
        </p:nvPicPr>
        <p:blipFill>
          <a:blip r:embed="rId4"/>
          <a:stretch/>
        </p:blipFill>
        <p:spPr>
          <a:xfrm>
            <a:off x="382860" y="2007814"/>
            <a:ext cx="4172040" cy="4676760"/>
          </a:xfrm>
          <a:prstGeom prst="rect">
            <a:avLst/>
          </a:prstGeom>
          <a:ln>
            <a:noFill/>
          </a:ln>
        </p:spPr>
      </p:pic>
      <p:sp>
        <p:nvSpPr>
          <p:cNvPr id="263" name="TextShape 1"/>
          <p:cNvSpPr txBox="1"/>
          <p:nvPr/>
        </p:nvSpPr>
        <p:spPr>
          <a:xfrm>
            <a:off x="657360" y="731520"/>
            <a:ext cx="7572240" cy="486720"/>
          </a:xfrm>
          <a:prstGeom prst="rect">
            <a:avLst/>
          </a:prstGeom>
          <a:noFill/>
          <a:ln>
            <a:noFill/>
          </a:ln>
        </p:spPr>
        <p:txBody>
          <a:bodyPr lIns="90000" tIns="45000" rIns="90000" bIns="45000"/>
          <a:lstStyle/>
          <a:p>
            <a:r>
              <a:rPr lang="en-US" sz="2800" spc="-1">
                <a:latin typeface="Arial"/>
              </a:rPr>
              <a:t>Memory for SST anomalies in the North Pacific</a:t>
            </a:r>
            <a:endParaRPr/>
          </a:p>
        </p:txBody>
      </p:sp>
      <p:sp>
        <p:nvSpPr>
          <p:cNvPr id="264" name="Line 2"/>
          <p:cNvSpPr/>
          <p:nvPr/>
        </p:nvSpPr>
        <p:spPr>
          <a:xfrm flipH="1">
            <a:off x="2468880" y="3017520"/>
            <a:ext cx="274320" cy="54864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65" name="TextShape 3"/>
          <p:cNvSpPr txBox="1"/>
          <p:nvPr/>
        </p:nvSpPr>
        <p:spPr>
          <a:xfrm>
            <a:off x="2690640" y="2651760"/>
            <a:ext cx="1476000" cy="346320"/>
          </a:xfrm>
          <a:prstGeom prst="rect">
            <a:avLst/>
          </a:prstGeom>
          <a:noFill/>
          <a:ln>
            <a:noFill/>
          </a:ln>
        </p:spPr>
        <p:txBody>
          <a:bodyPr lIns="90000" tIns="45000" rIns="90000" bIns="45000"/>
          <a:lstStyle/>
          <a:p>
            <a:r>
              <a:rPr lang="en-US" sz="1800" spc="-1" dirty="0">
                <a:latin typeface="Arial"/>
              </a:rPr>
              <a:t>observations</a:t>
            </a:r>
            <a:endParaRPr dirty="0"/>
          </a:p>
        </p:txBody>
      </p:sp>
      <p:sp>
        <p:nvSpPr>
          <p:cNvPr id="266" name="Line 4"/>
          <p:cNvSpPr/>
          <p:nvPr/>
        </p:nvSpPr>
        <p:spPr>
          <a:xfrm flipV="1">
            <a:off x="1828800" y="4114800"/>
            <a:ext cx="822960" cy="13716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67" name="TextShape 5"/>
          <p:cNvSpPr txBox="1"/>
          <p:nvPr/>
        </p:nvSpPr>
        <p:spPr>
          <a:xfrm>
            <a:off x="1164600" y="5501974"/>
            <a:ext cx="2125252" cy="533066"/>
          </a:xfrm>
          <a:prstGeom prst="rect">
            <a:avLst/>
          </a:prstGeom>
          <a:solidFill>
            <a:srgbClr val="DDDDDD"/>
          </a:solidFill>
          <a:ln>
            <a:noFill/>
          </a:ln>
        </p:spPr>
        <p:txBody>
          <a:bodyPr lIns="90000" tIns="45000" rIns="90000" bIns="45000"/>
          <a:lstStyle/>
          <a:p>
            <a:r>
              <a:rPr lang="en-US" sz="1600" spc="-1" dirty="0">
                <a:latin typeface="Arial"/>
              </a:rPr>
              <a:t>Gray shade:
the stochastic model</a:t>
            </a:r>
            <a:endParaRPr sz="1600" dirty="0"/>
          </a:p>
        </p:txBody>
      </p:sp>
      <p:sp>
        <p:nvSpPr>
          <p:cNvPr id="268" name="TextShape 6"/>
          <p:cNvSpPr txBox="1"/>
          <p:nvPr/>
        </p:nvSpPr>
        <p:spPr>
          <a:xfrm>
            <a:off x="1261080" y="1645920"/>
            <a:ext cx="2670840" cy="346320"/>
          </a:xfrm>
          <a:prstGeom prst="rect">
            <a:avLst/>
          </a:prstGeom>
          <a:noFill/>
          <a:ln>
            <a:noFill/>
          </a:ln>
        </p:spPr>
        <p:txBody>
          <a:bodyPr lIns="90000" tIns="45000" rIns="90000" bIns="45000"/>
          <a:lstStyle/>
          <a:p>
            <a:r>
              <a:rPr lang="en-US" sz="1800" spc="-1">
                <a:latin typeface="Arial"/>
              </a:rPr>
              <a:t>Mixed layer heat content</a:t>
            </a:r>
            <a:endParaRPr/>
          </a:p>
        </p:txBody>
      </p:sp>
      <p:sp>
        <p:nvSpPr>
          <p:cNvPr id="2" name="TextBox 1"/>
          <p:cNvSpPr txBox="1"/>
          <p:nvPr/>
        </p:nvSpPr>
        <p:spPr>
          <a:xfrm>
            <a:off x="6744731" y="4800600"/>
            <a:ext cx="1917000" cy="1077218"/>
          </a:xfrm>
          <a:prstGeom prst="rect">
            <a:avLst/>
          </a:prstGeom>
          <a:noFill/>
        </p:spPr>
        <p:txBody>
          <a:bodyPr wrap="none" rtlCol="0">
            <a:spAutoFit/>
          </a:bodyPr>
          <a:lstStyle/>
          <a:p>
            <a:r>
              <a:rPr lang="en-US" sz="1600" dirty="0" smtClean="0"/>
              <a:t>With growing</a:t>
            </a:r>
          </a:p>
          <a:p>
            <a:r>
              <a:rPr lang="en-US" sz="1600" dirty="0"/>
              <a:t>m</a:t>
            </a:r>
            <a:r>
              <a:rPr lang="en-US" sz="1600" dirty="0" smtClean="0"/>
              <a:t>ixed layer depth</a:t>
            </a:r>
          </a:p>
          <a:p>
            <a:r>
              <a:rPr lang="en-US" sz="1600" dirty="0"/>
              <a:t>t</a:t>
            </a:r>
            <a:r>
              <a:rPr lang="en-US" sz="1600" dirty="0" smtClean="0"/>
              <a:t>he ‘memory effect’</a:t>
            </a:r>
            <a:br>
              <a:rPr lang="en-US" sz="1600" dirty="0" smtClean="0"/>
            </a:br>
            <a:r>
              <a:rPr lang="en-US" sz="1600" dirty="0" smtClean="0"/>
              <a:t>is increasing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269"/>
          <p:cNvPicPr/>
          <p:nvPr/>
        </p:nvPicPr>
        <p:blipFill>
          <a:blip r:embed="rId3"/>
          <a:stretch/>
        </p:blipFill>
        <p:spPr>
          <a:xfrm>
            <a:off x="1097280" y="1554480"/>
            <a:ext cx="6675120" cy="5170680"/>
          </a:xfrm>
          <a:prstGeom prst="rect">
            <a:avLst/>
          </a:prstGeom>
          <a:ln>
            <a:noFill/>
          </a:ln>
        </p:spPr>
      </p:pic>
      <p:sp>
        <p:nvSpPr>
          <p:cNvPr id="271" name="TextShape 1"/>
          <p:cNvSpPr txBox="1"/>
          <p:nvPr/>
        </p:nvSpPr>
        <p:spPr>
          <a:xfrm>
            <a:off x="617760" y="333955"/>
            <a:ext cx="8343360" cy="486720"/>
          </a:xfrm>
          <a:prstGeom prst="rect">
            <a:avLst/>
          </a:prstGeom>
          <a:noFill/>
          <a:ln>
            <a:noFill/>
          </a:ln>
        </p:spPr>
        <p:txBody>
          <a:bodyPr lIns="90000" tIns="45000" rIns="90000" bIns="45000"/>
          <a:lstStyle/>
          <a:p>
            <a:r>
              <a:rPr lang="en-US" sz="2800" spc="-1" dirty="0">
                <a:latin typeface="Arial"/>
              </a:rPr>
              <a:t>Summary of the important mechanisms for the PDO</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566640" y="784440"/>
            <a:ext cx="3285000" cy="486720"/>
          </a:xfrm>
          <a:prstGeom prst="rect">
            <a:avLst/>
          </a:prstGeom>
          <a:noFill/>
          <a:ln>
            <a:noFill/>
          </a:ln>
        </p:spPr>
        <p:txBody>
          <a:bodyPr lIns="90000" tIns="45000" rIns="90000" bIns="45000"/>
          <a:lstStyle/>
          <a:p>
            <a:r>
              <a:rPr lang="en-US" sz="2800" spc="-1">
                <a:latin typeface="Arial"/>
              </a:rPr>
              <a:t>Impacts of the PDO</a:t>
            </a:r>
            <a:endParaRPr/>
          </a:p>
        </p:txBody>
      </p:sp>
      <p:sp>
        <p:nvSpPr>
          <p:cNvPr id="273" name="TextShape 2"/>
          <p:cNvSpPr txBox="1"/>
          <p:nvPr/>
        </p:nvSpPr>
        <p:spPr>
          <a:xfrm>
            <a:off x="548640" y="2049480"/>
            <a:ext cx="7867800" cy="3673800"/>
          </a:xfrm>
          <a:prstGeom prst="rect">
            <a:avLst/>
          </a:prstGeom>
          <a:noFill/>
          <a:ln>
            <a:noFill/>
          </a:ln>
        </p:spPr>
        <p:txBody>
          <a:bodyPr lIns="90000" tIns="45000" rIns="90000" bIns="45000"/>
          <a:lstStyle/>
          <a:p>
            <a:r>
              <a:rPr lang="en-US" sz="1800" spc="-1">
                <a:latin typeface="Arial"/>
              </a:rPr>
              <a:t>Statistical methods are used to detect and to quantify connections between</a:t>
            </a:r>
            <a:endParaRPr/>
          </a:p>
          <a:p>
            <a:r>
              <a:rPr lang="en-US" sz="1800" spc="-1">
                <a:latin typeface="Arial"/>
              </a:rPr>
              <a:t>regional temperatures, rainfall, streamflow etc. with the PDO</a:t>
            </a:r>
            <a:endParaRPr/>
          </a:p>
          <a:p>
            <a:endParaRPr/>
          </a:p>
          <a:p>
            <a:r>
              <a:rPr lang="en-US" sz="1800" spc="-1">
                <a:latin typeface="Arial"/>
              </a:rPr>
              <a:t>At least two difficulties we face with this approach:</a:t>
            </a:r>
            <a:endParaRPr/>
          </a:p>
          <a:p>
            <a:endParaRPr/>
          </a:p>
          <a:p>
            <a:r>
              <a:rPr lang="en-US" sz="1800" spc="-1">
                <a:latin typeface="Arial"/>
              </a:rPr>
              <a:t>(a) we need long time series, since  PDO variability contains </a:t>
            </a:r>
            <a:endParaRPr/>
          </a:p>
          <a:p>
            <a:r>
              <a:rPr lang="en-US" sz="1800" spc="-1">
                <a:latin typeface="Arial"/>
              </a:rPr>
              <a:t>decadal to multidecadal variability</a:t>
            </a:r>
            <a:endParaRPr/>
          </a:p>
          <a:p>
            <a:endParaRPr/>
          </a:p>
          <a:p>
            <a:r>
              <a:rPr lang="en-US" sz="1800" spc="-1">
                <a:latin typeface="Arial"/>
              </a:rPr>
              <a:t>(100 years of continuous observations needed)</a:t>
            </a:r>
            <a:endParaRPr/>
          </a:p>
          <a:p>
            <a:endParaRPr/>
          </a:p>
          <a:p>
            <a:r>
              <a:rPr lang="en-US" sz="1800" spc="-1">
                <a:latin typeface="Arial"/>
              </a:rPr>
              <a:t>(b) there is a danger of attributing regional variability to the 'wrong cause'</a:t>
            </a:r>
            <a:endParaRPr/>
          </a:p>
          <a:p>
            <a:endParaRPr/>
          </a:p>
          <a:p>
            <a:r>
              <a:rPr lang="en-US" sz="1800" spc="-1">
                <a:latin typeface="Arial"/>
              </a:rPr>
              <a:t>Because ENSO, North Pacific atmosphere and ocean are not independently
evolving, but they are connected.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Picture 273"/>
          <p:cNvPicPr/>
          <p:nvPr/>
        </p:nvPicPr>
        <p:blipFill>
          <a:blip r:embed="rId2"/>
          <a:stretch/>
        </p:blipFill>
        <p:spPr>
          <a:xfrm>
            <a:off x="2590560" y="1920240"/>
            <a:ext cx="6096240" cy="3790800"/>
          </a:xfrm>
          <a:prstGeom prst="rect">
            <a:avLst/>
          </a:prstGeom>
          <a:ln>
            <a:noFill/>
          </a:ln>
        </p:spPr>
      </p:pic>
      <p:sp>
        <p:nvSpPr>
          <p:cNvPr id="275" name="TextShape 1"/>
          <p:cNvSpPr txBox="1"/>
          <p:nvPr/>
        </p:nvSpPr>
        <p:spPr>
          <a:xfrm>
            <a:off x="548640" y="822960"/>
            <a:ext cx="5821200" cy="486720"/>
          </a:xfrm>
          <a:prstGeom prst="rect">
            <a:avLst/>
          </a:prstGeom>
          <a:noFill/>
          <a:ln>
            <a:noFill/>
          </a:ln>
        </p:spPr>
        <p:txBody>
          <a:bodyPr lIns="90000" tIns="45000" rIns="90000" bIns="45000"/>
          <a:lstStyle/>
          <a:p>
            <a:r>
              <a:rPr lang="en-US" sz="2800" spc="-1">
                <a:latin typeface="Arial"/>
              </a:rPr>
              <a:t>Impacts on rainfall In North America</a:t>
            </a:r>
            <a:endParaRPr/>
          </a:p>
        </p:txBody>
      </p:sp>
      <p:sp>
        <p:nvSpPr>
          <p:cNvPr id="276" name="TextShape 2"/>
          <p:cNvSpPr txBox="1"/>
          <p:nvPr/>
        </p:nvSpPr>
        <p:spPr>
          <a:xfrm>
            <a:off x="274320" y="1903320"/>
            <a:ext cx="2225880" cy="1114200"/>
          </a:xfrm>
          <a:prstGeom prst="rect">
            <a:avLst/>
          </a:prstGeom>
          <a:noFill/>
          <a:ln>
            <a:noFill/>
          </a:ln>
        </p:spPr>
        <p:txBody>
          <a:bodyPr lIns="90000" tIns="45000" rIns="90000" bIns="45000"/>
          <a:lstStyle/>
          <a:p>
            <a:r>
              <a:rPr lang="en-US" sz="1800" spc="-1">
                <a:latin typeface="Arial"/>
              </a:rPr>
              <a:t>Correlation between</a:t>
            </a:r>
            <a:endParaRPr/>
          </a:p>
          <a:p>
            <a:r>
              <a:rPr lang="en-US" sz="1800" spc="-1">
                <a:latin typeface="Arial"/>
              </a:rPr>
              <a:t>PDO and rainfall</a:t>
            </a:r>
            <a:endParaRPr/>
          </a:p>
          <a:p>
            <a:r>
              <a:rPr lang="en-US" sz="1800" spc="-1">
                <a:latin typeface="Arial"/>
              </a:rPr>
              <a:t>(Nov-Mar season)</a:t>
            </a:r>
            <a:endParaRPr/>
          </a:p>
          <a:p>
            <a:r>
              <a:rPr lang="en-US" sz="1800" spc="-1">
                <a:latin typeface="Arial"/>
              </a:rPr>
              <a:t>1901-2004</a:t>
            </a:r>
            <a:endParaRPr/>
          </a:p>
        </p:txBody>
      </p:sp>
      <p:sp>
        <p:nvSpPr>
          <p:cNvPr id="2" name="TextBox 1"/>
          <p:cNvSpPr txBox="1"/>
          <p:nvPr/>
        </p:nvSpPr>
        <p:spPr>
          <a:xfrm>
            <a:off x="2799449" y="5810678"/>
            <a:ext cx="4942379" cy="923330"/>
          </a:xfrm>
          <a:prstGeom prst="rect">
            <a:avLst/>
          </a:prstGeom>
          <a:noFill/>
        </p:spPr>
        <p:txBody>
          <a:bodyPr wrap="none" rtlCol="0">
            <a:spAutoFit/>
          </a:bodyPr>
          <a:lstStyle/>
          <a:p>
            <a:r>
              <a:rPr lang="en-US" dirty="0" smtClean="0">
                <a:solidFill>
                  <a:srgbClr val="00B0F0"/>
                </a:solidFill>
              </a:rPr>
              <a:t>Blue colors: </a:t>
            </a:r>
            <a:r>
              <a:rPr lang="en-US" dirty="0" smtClean="0"/>
              <a:t>negative correlation between PDO</a:t>
            </a:r>
          </a:p>
          <a:p>
            <a:r>
              <a:rPr lang="en-US" dirty="0"/>
              <a:t>i</a:t>
            </a:r>
            <a:r>
              <a:rPr lang="en-US" dirty="0" smtClean="0"/>
              <a:t>ndex and county-averaged rainfall anomalies.</a:t>
            </a:r>
          </a:p>
          <a:p>
            <a:r>
              <a:rPr lang="en-US" dirty="0" smtClean="0">
                <a:solidFill>
                  <a:srgbClr val="FF0000"/>
                </a:solidFill>
              </a:rPr>
              <a:t>Red colors</a:t>
            </a:r>
            <a:r>
              <a:rPr lang="en-US" dirty="0" smtClean="0"/>
              <a:t>: positive correlation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612720" y="228600"/>
            <a:ext cx="8152560" cy="990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2800" strike="noStrike" spc="-1">
                <a:uFill>
                  <a:solidFill>
                    <a:srgbClr val="FFFFFF"/>
                  </a:solidFill>
                </a:uFill>
                <a:latin typeface="Tw Cen MT"/>
              </a:rPr>
              <a:t>Objectives</a:t>
            </a:r>
            <a:endParaRPr/>
          </a:p>
        </p:txBody>
      </p:sp>
      <p:sp>
        <p:nvSpPr>
          <p:cNvPr id="174" name="CustomShape 2"/>
          <p:cNvSpPr/>
          <p:nvPr/>
        </p:nvSpPr>
        <p:spPr>
          <a:xfrm>
            <a:off x="640080" y="1825560"/>
            <a:ext cx="8152560" cy="47577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15640">
              <a:lnSpc>
                <a:spcPct val="150000"/>
              </a:lnSpc>
              <a:buClr>
                <a:srgbClr val="FFFFFF"/>
              </a:buClr>
              <a:buSzPct val="45000"/>
              <a:buFont typeface="StarSymbol"/>
              <a:buChar char="l"/>
            </a:pPr>
            <a:r>
              <a:rPr lang="en-US" sz="2400" strike="noStrike" spc="-1">
                <a:uFill>
                  <a:solidFill>
                    <a:srgbClr val="FFFFFF"/>
                  </a:solidFill>
                </a:uFill>
                <a:latin typeface="Arial"/>
              </a:rPr>
              <a:t>Spatial structure </a:t>
            </a:r>
            <a:endParaRPr/>
          </a:p>
          <a:p>
            <a:pPr marL="216000" indent="-215640">
              <a:lnSpc>
                <a:spcPct val="150000"/>
              </a:lnSpc>
              <a:buClr>
                <a:srgbClr val="FFFFFF"/>
              </a:buClr>
              <a:buSzPct val="45000"/>
              <a:buFont typeface="StarSymbol"/>
              <a:buChar char="l"/>
            </a:pPr>
            <a:r>
              <a:rPr lang="en-US" sz="2400" strike="noStrike" spc="-1">
                <a:uFill>
                  <a:solidFill>
                    <a:srgbClr val="FFFFFF"/>
                  </a:solidFill>
                </a:uFill>
                <a:latin typeface="Arial"/>
              </a:rPr>
              <a:t>Temporal characteristics</a:t>
            </a:r>
            <a:endParaRPr/>
          </a:p>
          <a:p>
            <a:pPr marL="216000" indent="-215640">
              <a:lnSpc>
                <a:spcPct val="150000"/>
              </a:lnSpc>
              <a:buClr>
                <a:srgbClr val="FFFFFF"/>
              </a:buClr>
              <a:buSzPct val="45000"/>
              <a:buFont typeface="StarSymbol"/>
              <a:buChar char="l"/>
            </a:pPr>
            <a:r>
              <a:rPr lang="en-US" sz="2400" strike="noStrike" spc="-1">
                <a:uFill>
                  <a:solidFill>
                    <a:srgbClr val="FFFFFF"/>
                  </a:solidFill>
                </a:uFill>
                <a:latin typeface="Arial"/>
              </a:rPr>
              <a:t>Ocean-Atmosphere interactions</a:t>
            </a:r>
            <a:endParaRPr/>
          </a:p>
          <a:p>
            <a:pPr marL="216000" indent="-215640">
              <a:lnSpc>
                <a:spcPct val="150000"/>
              </a:lnSpc>
              <a:buClr>
                <a:srgbClr val="FFFFFF"/>
              </a:buClr>
              <a:buSzPct val="45000"/>
              <a:buFont typeface="StarSymbol"/>
              <a:buChar char="l"/>
            </a:pPr>
            <a:r>
              <a:rPr lang="en-US" sz="2400" strike="noStrike" spc="-1">
                <a:uFill>
                  <a:solidFill>
                    <a:srgbClr val="FFFFFF"/>
                  </a:solidFill>
                </a:uFill>
                <a:latin typeface="Arial"/>
              </a:rPr>
              <a:t>Ecological impacts</a:t>
            </a:r>
            <a:endParaRPr/>
          </a:p>
          <a:p>
            <a:pPr marL="216000" indent="-215640">
              <a:lnSpc>
                <a:spcPct val="150000"/>
              </a:lnSpc>
              <a:buClr>
                <a:srgbClr val="FFFFFF"/>
              </a:buClr>
              <a:buSzPct val="45000"/>
              <a:buFont typeface="StarSymbol"/>
              <a:buChar char="l"/>
            </a:pPr>
            <a:r>
              <a:rPr lang="en-US" sz="2400" strike="noStrike" spc="-1">
                <a:uFill>
                  <a:solidFill>
                    <a:srgbClr val="FFFFFF"/>
                  </a:solidFill>
                </a:uFill>
                <a:latin typeface="Arial"/>
              </a:rPr>
              <a:t> </a:t>
            </a:r>
            <a:endParaRPr/>
          </a:p>
          <a:p>
            <a:pPr marL="216000" indent="-215640">
              <a:lnSpc>
                <a:spcPct val="100000"/>
              </a:lnSpc>
              <a:buClr>
                <a:srgbClr val="FFFFFF"/>
              </a:buClr>
              <a:buSzPct val="45000"/>
              <a:buFont typeface="StarSymbol"/>
              <a:buChar char="l"/>
            </a:pPr>
            <a:r>
              <a:rPr lang="en-US" sz="2400" strike="noStrike" spc="-1">
                <a:uFill>
                  <a:solidFill>
                    <a:srgbClr val="FFFFFF"/>
                  </a:solidFill>
                </a:uFill>
                <a:latin typeface="Arial"/>
              </a:rPr>
              <a:t> </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Picture 276"/>
          <p:cNvPicPr/>
          <p:nvPr/>
        </p:nvPicPr>
        <p:blipFill>
          <a:blip r:embed="rId2"/>
          <a:stretch/>
        </p:blipFill>
        <p:spPr>
          <a:xfrm>
            <a:off x="2668320" y="2187360"/>
            <a:ext cx="6096240" cy="3781440"/>
          </a:xfrm>
          <a:prstGeom prst="rect">
            <a:avLst/>
          </a:prstGeom>
          <a:ln>
            <a:noFill/>
          </a:ln>
        </p:spPr>
      </p:pic>
      <p:sp>
        <p:nvSpPr>
          <p:cNvPr id="278" name="TextShape 1"/>
          <p:cNvSpPr txBox="1"/>
          <p:nvPr/>
        </p:nvSpPr>
        <p:spPr>
          <a:xfrm>
            <a:off x="548640" y="793440"/>
            <a:ext cx="5821200" cy="486720"/>
          </a:xfrm>
          <a:prstGeom prst="rect">
            <a:avLst/>
          </a:prstGeom>
          <a:noFill/>
          <a:ln>
            <a:noFill/>
          </a:ln>
        </p:spPr>
        <p:txBody>
          <a:bodyPr lIns="90000" tIns="45000" rIns="90000" bIns="45000"/>
          <a:lstStyle/>
          <a:p>
            <a:r>
              <a:rPr lang="en-US" sz="2800" spc="-1">
                <a:latin typeface="Arial"/>
              </a:rPr>
              <a:t>Impacts on rainfall In North America</a:t>
            </a:r>
            <a:endParaRPr/>
          </a:p>
        </p:txBody>
      </p:sp>
      <p:sp>
        <p:nvSpPr>
          <p:cNvPr id="279" name="TextShape 2"/>
          <p:cNvSpPr txBox="1"/>
          <p:nvPr/>
        </p:nvSpPr>
        <p:spPr>
          <a:xfrm>
            <a:off x="274320" y="1903320"/>
            <a:ext cx="2225880" cy="1370160"/>
          </a:xfrm>
          <a:prstGeom prst="rect">
            <a:avLst/>
          </a:prstGeom>
          <a:noFill/>
          <a:ln>
            <a:noFill/>
          </a:ln>
        </p:spPr>
        <p:txBody>
          <a:bodyPr lIns="90000" tIns="45000" rIns="90000" bIns="45000"/>
          <a:lstStyle/>
          <a:p>
            <a:r>
              <a:rPr lang="en-US" sz="1800" spc="-1">
                <a:latin typeface="Arial"/>
              </a:rPr>
              <a:t>Correlation between</a:t>
            </a:r>
            <a:endParaRPr/>
          </a:p>
          <a:p>
            <a:r>
              <a:rPr lang="en-US" sz="1800" spc="-1">
                <a:latin typeface="Arial"/>
              </a:rPr>
              <a:t>ENSO index </a:t>
            </a:r>
            <a:endParaRPr/>
          </a:p>
          <a:p>
            <a:r>
              <a:rPr lang="en-US" sz="1800" spc="-1">
                <a:latin typeface="Arial"/>
              </a:rPr>
              <a:t>and rainfall</a:t>
            </a:r>
            <a:endParaRPr/>
          </a:p>
          <a:p>
            <a:r>
              <a:rPr lang="en-US" sz="1800" spc="-1">
                <a:latin typeface="Arial"/>
              </a:rPr>
              <a:t>(Nov-Mar season)</a:t>
            </a:r>
            <a:endParaRPr/>
          </a:p>
          <a:p>
            <a:r>
              <a:rPr lang="en-US" sz="1800" spc="-1">
                <a:latin typeface="Arial"/>
              </a:rPr>
              <a:t>1901-2004</a:t>
            </a:r>
            <a:endParaRPr/>
          </a:p>
        </p:txBody>
      </p:sp>
      <p:sp>
        <p:nvSpPr>
          <p:cNvPr id="5" name="TextBox 4"/>
          <p:cNvSpPr txBox="1"/>
          <p:nvPr/>
        </p:nvSpPr>
        <p:spPr>
          <a:xfrm>
            <a:off x="2799449" y="5810678"/>
            <a:ext cx="4942379" cy="923330"/>
          </a:xfrm>
          <a:prstGeom prst="rect">
            <a:avLst/>
          </a:prstGeom>
          <a:noFill/>
        </p:spPr>
        <p:txBody>
          <a:bodyPr wrap="none" rtlCol="0">
            <a:spAutoFit/>
          </a:bodyPr>
          <a:lstStyle/>
          <a:p>
            <a:r>
              <a:rPr lang="en-US" dirty="0" smtClean="0">
                <a:solidFill>
                  <a:srgbClr val="00B0F0"/>
                </a:solidFill>
              </a:rPr>
              <a:t>Blue colors: </a:t>
            </a:r>
            <a:r>
              <a:rPr lang="en-US" dirty="0" smtClean="0"/>
              <a:t>negative correlation between PDO</a:t>
            </a:r>
          </a:p>
          <a:p>
            <a:r>
              <a:rPr lang="en-US" dirty="0"/>
              <a:t>i</a:t>
            </a:r>
            <a:r>
              <a:rPr lang="en-US" dirty="0" smtClean="0"/>
              <a:t>ndex and county-averaged rainfall anomalies.</a:t>
            </a:r>
          </a:p>
          <a:p>
            <a:r>
              <a:rPr lang="en-US" dirty="0" smtClean="0">
                <a:solidFill>
                  <a:srgbClr val="FF0000"/>
                </a:solidFill>
              </a:rPr>
              <a:t>Red colors</a:t>
            </a:r>
            <a:r>
              <a:rPr lang="en-US" dirty="0" smtClean="0"/>
              <a:t>: positive correlation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584640" y="842400"/>
            <a:ext cx="5821200" cy="486720"/>
          </a:xfrm>
          <a:prstGeom prst="rect">
            <a:avLst/>
          </a:prstGeom>
          <a:noFill/>
          <a:ln>
            <a:noFill/>
          </a:ln>
        </p:spPr>
        <p:txBody>
          <a:bodyPr lIns="90000" tIns="45000" rIns="90000" bIns="45000"/>
          <a:lstStyle/>
          <a:p>
            <a:r>
              <a:rPr lang="en-US" sz="2800" spc="-1">
                <a:latin typeface="Arial"/>
              </a:rPr>
              <a:t>Impacts on rainfall In North America</a:t>
            </a:r>
            <a:endParaRPr/>
          </a:p>
        </p:txBody>
      </p:sp>
      <p:sp>
        <p:nvSpPr>
          <p:cNvPr id="281" name="TextShape 2"/>
          <p:cNvSpPr txBox="1"/>
          <p:nvPr/>
        </p:nvSpPr>
        <p:spPr>
          <a:xfrm>
            <a:off x="274320" y="1903320"/>
            <a:ext cx="2225880" cy="1626120"/>
          </a:xfrm>
          <a:prstGeom prst="rect">
            <a:avLst/>
          </a:prstGeom>
          <a:noFill/>
          <a:ln>
            <a:noFill/>
          </a:ln>
        </p:spPr>
        <p:txBody>
          <a:bodyPr lIns="90000" tIns="45000" rIns="90000" bIns="45000"/>
          <a:lstStyle/>
          <a:p>
            <a:r>
              <a:rPr lang="en-US" sz="1800" spc="-1">
                <a:latin typeface="Arial"/>
              </a:rPr>
              <a:t>Correlation between</a:t>
            </a:r>
            <a:endParaRPr/>
          </a:p>
          <a:p>
            <a:r>
              <a:rPr lang="en-US" sz="1800" spc="-1">
                <a:latin typeface="Arial"/>
              </a:rPr>
              <a:t>NPI (strength</a:t>
            </a:r>
            <a:endParaRPr/>
          </a:p>
          <a:p>
            <a:r>
              <a:rPr lang="en-US" sz="1800" spc="-1">
                <a:latin typeface="Arial"/>
              </a:rPr>
              <a:t>of Aleutian Low)</a:t>
            </a:r>
            <a:endParaRPr/>
          </a:p>
          <a:p>
            <a:r>
              <a:rPr lang="en-US" sz="1800" spc="-1">
                <a:latin typeface="Arial"/>
              </a:rPr>
              <a:t>and rainfall</a:t>
            </a:r>
            <a:endParaRPr/>
          </a:p>
          <a:p>
            <a:r>
              <a:rPr lang="en-US" sz="1800" spc="-1">
                <a:latin typeface="Arial"/>
              </a:rPr>
              <a:t>(Nov-Mar season)</a:t>
            </a:r>
            <a:endParaRPr/>
          </a:p>
          <a:p>
            <a:r>
              <a:rPr lang="en-US" sz="1800" spc="-1">
                <a:latin typeface="Arial"/>
              </a:rPr>
              <a:t>1901-2004</a:t>
            </a:r>
            <a:endParaRPr/>
          </a:p>
        </p:txBody>
      </p:sp>
      <p:pic>
        <p:nvPicPr>
          <p:cNvPr id="282" name="Picture 281"/>
          <p:cNvPicPr/>
          <p:nvPr/>
        </p:nvPicPr>
        <p:blipFill>
          <a:blip r:embed="rId2"/>
          <a:stretch/>
        </p:blipFill>
        <p:spPr>
          <a:xfrm>
            <a:off x="2560320" y="2042280"/>
            <a:ext cx="6115320" cy="3809880"/>
          </a:xfrm>
          <a:prstGeom prst="rect">
            <a:avLst/>
          </a:prstGeom>
          <a:ln>
            <a:noFill/>
          </a:ln>
        </p:spPr>
      </p:pic>
      <p:sp>
        <p:nvSpPr>
          <p:cNvPr id="5" name="TextBox 4"/>
          <p:cNvSpPr txBox="1"/>
          <p:nvPr/>
        </p:nvSpPr>
        <p:spPr>
          <a:xfrm>
            <a:off x="2799449" y="5810678"/>
            <a:ext cx="4942379" cy="923330"/>
          </a:xfrm>
          <a:prstGeom prst="rect">
            <a:avLst/>
          </a:prstGeom>
          <a:noFill/>
        </p:spPr>
        <p:txBody>
          <a:bodyPr wrap="none" rtlCol="0">
            <a:spAutoFit/>
          </a:bodyPr>
          <a:lstStyle/>
          <a:p>
            <a:r>
              <a:rPr lang="en-US" dirty="0" smtClean="0">
                <a:solidFill>
                  <a:srgbClr val="00B0F0"/>
                </a:solidFill>
              </a:rPr>
              <a:t>Blue colors: </a:t>
            </a:r>
            <a:r>
              <a:rPr lang="en-US" dirty="0" smtClean="0"/>
              <a:t>negative correlation between PDO</a:t>
            </a:r>
          </a:p>
          <a:p>
            <a:r>
              <a:rPr lang="en-US" dirty="0"/>
              <a:t>i</a:t>
            </a:r>
            <a:r>
              <a:rPr lang="en-US" dirty="0" smtClean="0"/>
              <a:t>ndex and county-averaged rainfall anomalies.</a:t>
            </a:r>
          </a:p>
          <a:p>
            <a:r>
              <a:rPr lang="en-US" dirty="0" smtClean="0">
                <a:solidFill>
                  <a:srgbClr val="FF0000"/>
                </a:solidFill>
              </a:rPr>
              <a:t>Red colors</a:t>
            </a:r>
            <a:r>
              <a:rPr lang="en-US" dirty="0" smtClean="0"/>
              <a:t>: positive correlation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282"/>
          <p:cNvPicPr/>
          <p:nvPr/>
        </p:nvPicPr>
        <p:blipFill>
          <a:blip r:embed="rId2"/>
          <a:stretch/>
        </p:blipFill>
        <p:spPr>
          <a:xfrm>
            <a:off x="4206240" y="2464920"/>
            <a:ext cx="4668480" cy="4027320"/>
          </a:xfrm>
          <a:prstGeom prst="rect">
            <a:avLst/>
          </a:prstGeom>
          <a:ln>
            <a:noFill/>
          </a:ln>
        </p:spPr>
      </p:pic>
      <p:pic>
        <p:nvPicPr>
          <p:cNvPr id="284" name="Picture 283"/>
          <p:cNvPicPr/>
          <p:nvPr/>
        </p:nvPicPr>
        <p:blipFill>
          <a:blip r:embed="rId3"/>
          <a:stretch/>
        </p:blipFill>
        <p:spPr>
          <a:xfrm>
            <a:off x="0" y="34200"/>
            <a:ext cx="9144000" cy="2298600"/>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Picture 284"/>
          <p:cNvPicPr/>
          <p:nvPr/>
        </p:nvPicPr>
        <p:blipFill>
          <a:blip r:embed="rId2"/>
          <a:stretch/>
        </p:blipFill>
        <p:spPr>
          <a:xfrm>
            <a:off x="0" y="34560"/>
            <a:ext cx="9144000" cy="2298600"/>
          </a:xfrm>
          <a:prstGeom prst="rect">
            <a:avLst/>
          </a:prstGeom>
          <a:ln>
            <a:noFill/>
          </a:ln>
        </p:spPr>
      </p:pic>
      <p:pic>
        <p:nvPicPr>
          <p:cNvPr id="286" name="Picture 285"/>
          <p:cNvPicPr/>
          <p:nvPr/>
        </p:nvPicPr>
        <p:blipFill>
          <a:blip r:embed="rId3"/>
          <a:stretch/>
        </p:blipFill>
        <p:spPr>
          <a:xfrm>
            <a:off x="293760" y="1707840"/>
            <a:ext cx="4444560" cy="5000400"/>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640080" y="2286000"/>
            <a:ext cx="7589520" cy="2469240"/>
          </a:xfrm>
          <a:prstGeom prst="rect">
            <a:avLst/>
          </a:prstGeom>
          <a:noFill/>
          <a:ln>
            <a:noFill/>
          </a:ln>
        </p:spPr>
        <p:txBody>
          <a:bodyPr lIns="90000" tIns="45000" rIns="90000" bIns="45000"/>
          <a:lstStyle/>
          <a:p>
            <a:r>
              <a:rPr lang="en-US" sz="2400" spc="-1">
                <a:latin typeface="Arial"/>
                <a:ea typeface="Times New Roman"/>
              </a:rPr>
              <a:t>Rapid changes in the production levels of major commercial fish stocks have been connected to interdecadal climate variability in the northeast</a:t>
            </a:r>
            <a:endParaRPr/>
          </a:p>
          <a:p>
            <a:r>
              <a:rPr lang="en-US" sz="2400" spc="-1">
                <a:latin typeface="Arial"/>
                <a:ea typeface="Times New Roman"/>
              </a:rPr>
              <a:t>Pacific (Alaska, Washington, Oregon, California)</a:t>
            </a:r>
            <a:endParaRPr/>
          </a:p>
          <a:p>
            <a:endParaRPr/>
          </a:p>
        </p:txBody>
      </p:sp>
      <p:sp>
        <p:nvSpPr>
          <p:cNvPr id="288" name="TextShape 2"/>
          <p:cNvSpPr txBox="1"/>
          <p:nvPr/>
        </p:nvSpPr>
        <p:spPr>
          <a:xfrm>
            <a:off x="640080" y="793143"/>
            <a:ext cx="7828059" cy="486720"/>
          </a:xfrm>
          <a:prstGeom prst="rect">
            <a:avLst/>
          </a:prstGeom>
          <a:noFill/>
          <a:ln>
            <a:noFill/>
          </a:ln>
        </p:spPr>
        <p:txBody>
          <a:bodyPr lIns="90000" tIns="45000" rIns="90000" bIns="45000"/>
          <a:lstStyle/>
          <a:p>
            <a:r>
              <a:rPr lang="en-US" sz="2800" spc="-1" dirty="0">
                <a:latin typeface="Arial"/>
              </a:rPr>
              <a:t>Impact of the PDO on commercial fisheries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Picture 288"/>
          <p:cNvPicPr/>
          <p:nvPr/>
        </p:nvPicPr>
        <p:blipFill>
          <a:blip r:embed="rId2"/>
          <a:stretch/>
        </p:blipFill>
        <p:spPr>
          <a:xfrm>
            <a:off x="3637080" y="1828440"/>
            <a:ext cx="5324040" cy="4086720"/>
          </a:xfrm>
          <a:prstGeom prst="rect">
            <a:avLst/>
          </a:prstGeom>
          <a:ln>
            <a:noFill/>
          </a:ln>
        </p:spPr>
      </p:pic>
      <p:sp>
        <p:nvSpPr>
          <p:cNvPr id="290" name="TextShape 1"/>
          <p:cNvSpPr txBox="1"/>
          <p:nvPr/>
        </p:nvSpPr>
        <p:spPr>
          <a:xfrm>
            <a:off x="91440" y="1828440"/>
            <a:ext cx="3657600" cy="4663800"/>
          </a:xfrm>
          <a:prstGeom prst="rect">
            <a:avLst/>
          </a:prstGeom>
          <a:noFill/>
          <a:ln>
            <a:noFill/>
          </a:ln>
        </p:spPr>
        <p:txBody>
          <a:bodyPr lIns="90000" tIns="45000" rIns="90000" bIns="45000"/>
          <a:lstStyle/>
          <a:p>
            <a:r>
              <a:rPr lang="en-US" sz="2000" spc="-1" dirty="0">
                <a:latin typeface="Arial"/>
                <a:ea typeface="Times New Roman"/>
              </a:rPr>
              <a:t>Rapid changes in the production levels of major commercial fish stocks have been connected </a:t>
            </a:r>
            <a:r>
              <a:rPr lang="en-US" sz="2000" spc="-1" dirty="0" smtClean="0">
                <a:latin typeface="Arial"/>
                <a:ea typeface="Times New Roman"/>
              </a:rPr>
              <a:t>to </a:t>
            </a:r>
            <a:r>
              <a:rPr lang="en-US" sz="2000" spc="-1" dirty="0" err="1" smtClean="0">
                <a:latin typeface="Arial"/>
                <a:ea typeface="Times New Roman"/>
              </a:rPr>
              <a:t>interdecadal</a:t>
            </a:r>
            <a:r>
              <a:rPr lang="en-US" sz="2000" spc="-1" dirty="0" smtClean="0">
                <a:latin typeface="Arial"/>
                <a:ea typeface="Times New Roman"/>
              </a:rPr>
              <a:t> </a:t>
            </a:r>
            <a:r>
              <a:rPr lang="en-US" sz="2000" spc="-1" dirty="0">
                <a:latin typeface="Arial"/>
                <a:ea typeface="Times New Roman"/>
              </a:rPr>
              <a:t>climate variability in the </a:t>
            </a:r>
            <a:r>
              <a:rPr lang="en-US" sz="2000" spc="-1" dirty="0" smtClean="0">
                <a:latin typeface="Arial"/>
                <a:ea typeface="Times New Roman"/>
              </a:rPr>
              <a:t>northeast</a:t>
            </a:r>
            <a:r>
              <a:rPr lang="en-US" sz="2000" dirty="0"/>
              <a:t> </a:t>
            </a:r>
            <a:r>
              <a:rPr lang="en-US" sz="2000" spc="-1" dirty="0" smtClean="0">
                <a:latin typeface="Arial"/>
                <a:ea typeface="Times New Roman"/>
              </a:rPr>
              <a:t>Pacific </a:t>
            </a:r>
            <a:r>
              <a:rPr lang="en-US" sz="2000" spc="-1" dirty="0">
                <a:latin typeface="Arial"/>
                <a:ea typeface="Times New Roman"/>
              </a:rPr>
              <a:t>(Alaska, Washington, Oregon, California)</a:t>
            </a:r>
            <a:endParaRPr sz="2000" dirty="0"/>
          </a:p>
          <a:p>
            <a:endParaRPr dirty="0"/>
          </a:p>
        </p:txBody>
      </p:sp>
      <p:pic>
        <p:nvPicPr>
          <p:cNvPr id="291" name="Picture 290"/>
          <p:cNvPicPr/>
          <p:nvPr/>
        </p:nvPicPr>
        <p:blipFill>
          <a:blip r:embed="rId3"/>
          <a:stretch/>
        </p:blipFill>
        <p:spPr>
          <a:xfrm>
            <a:off x="6928200" y="1920960"/>
            <a:ext cx="1888200" cy="3383280"/>
          </a:xfrm>
          <a:prstGeom prst="rect">
            <a:avLst/>
          </a:prstGeom>
          <a:ln>
            <a:noFill/>
          </a:ln>
        </p:spPr>
      </p:pic>
      <p:sp>
        <p:nvSpPr>
          <p:cNvPr id="292" name="TextShape 2"/>
          <p:cNvSpPr txBox="1"/>
          <p:nvPr/>
        </p:nvSpPr>
        <p:spPr>
          <a:xfrm>
            <a:off x="309960" y="6217920"/>
            <a:ext cx="2707560" cy="346320"/>
          </a:xfrm>
          <a:prstGeom prst="rect">
            <a:avLst/>
          </a:prstGeom>
          <a:noFill/>
          <a:ln>
            <a:noFill/>
          </a:ln>
        </p:spPr>
        <p:txBody>
          <a:bodyPr lIns="90000" tIns="45000" rIns="90000" bIns="45000"/>
          <a:lstStyle/>
          <a:p>
            <a:r>
              <a:rPr lang="en-US" sz="1800" spc="-1">
                <a:latin typeface="Arial"/>
              </a:rPr>
              <a:t>Pictures from Wikipedia: </a:t>
            </a:r>
            <a:endParaRPr/>
          </a:p>
        </p:txBody>
      </p:sp>
      <p:sp>
        <p:nvSpPr>
          <p:cNvPr id="293" name="TextShape 3"/>
          <p:cNvSpPr txBox="1"/>
          <p:nvPr/>
        </p:nvSpPr>
        <p:spPr>
          <a:xfrm>
            <a:off x="3657600" y="6217920"/>
            <a:ext cx="5303520" cy="602280"/>
          </a:xfrm>
          <a:prstGeom prst="rect">
            <a:avLst/>
          </a:prstGeom>
          <a:noFill/>
          <a:ln>
            <a:noFill/>
          </a:ln>
        </p:spPr>
        <p:txBody>
          <a:bodyPr lIns="90000" tIns="45000" rIns="90000" bIns="45000"/>
          <a:lstStyle/>
          <a:p>
            <a:r>
              <a:rPr lang="en-US" sz="1800" spc="-1" dirty="0">
                <a:latin typeface="Arial"/>
                <a:hlinkClick r:id="rId4"/>
              </a:rPr>
              <a:t>https://en.wikipedia.org/wiki/Sockeye_salmon</a:t>
            </a:r>
            <a:endParaRPr dirty="0"/>
          </a:p>
        </p:txBody>
      </p:sp>
      <p:sp>
        <p:nvSpPr>
          <p:cNvPr id="294" name="TextShape 4"/>
          <p:cNvSpPr txBox="1"/>
          <p:nvPr/>
        </p:nvSpPr>
        <p:spPr>
          <a:xfrm>
            <a:off x="5147280" y="2743200"/>
            <a:ext cx="1514160" cy="602280"/>
          </a:xfrm>
          <a:prstGeom prst="rect">
            <a:avLst/>
          </a:prstGeom>
          <a:noFill/>
          <a:ln>
            <a:noFill/>
          </a:ln>
        </p:spPr>
        <p:txBody>
          <a:bodyPr lIns="90000" tIns="45000" rIns="90000" bIns="45000"/>
          <a:lstStyle/>
          <a:p>
            <a:pPr algn="ctr"/>
            <a:r>
              <a:rPr lang="en-US" sz="1800" b="1" spc="-1">
                <a:latin typeface="Arial"/>
              </a:rPr>
              <a:t>Fraser River</a:t>
            </a:r>
            <a:endParaRPr/>
          </a:p>
          <a:p>
            <a:pPr algn="ctr"/>
            <a:r>
              <a:rPr lang="en-US" sz="1800" b="1" spc="-1">
                <a:latin typeface="Arial"/>
              </a:rPr>
              <a:t>Watershed</a:t>
            </a:r>
            <a:endParaRPr/>
          </a:p>
        </p:txBody>
      </p:sp>
      <p:sp>
        <p:nvSpPr>
          <p:cNvPr id="295" name="Line 5"/>
          <p:cNvSpPr/>
          <p:nvPr/>
        </p:nvSpPr>
        <p:spPr>
          <a:xfrm flipH="1">
            <a:off x="5852160" y="3345480"/>
            <a:ext cx="91440" cy="86076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96" name="TextShape 6"/>
          <p:cNvSpPr txBox="1"/>
          <p:nvPr/>
        </p:nvSpPr>
        <p:spPr>
          <a:xfrm>
            <a:off x="6996960" y="1538640"/>
            <a:ext cx="1895400" cy="346320"/>
          </a:xfrm>
          <a:prstGeom prst="rect">
            <a:avLst/>
          </a:prstGeom>
          <a:noFill/>
          <a:ln>
            <a:noFill/>
          </a:ln>
        </p:spPr>
        <p:txBody>
          <a:bodyPr lIns="90000" tIns="45000" rIns="90000" bIns="45000"/>
          <a:lstStyle/>
          <a:p>
            <a:r>
              <a:rPr lang="en-US" sz="1800" spc="-1">
                <a:latin typeface="Arial"/>
              </a:rPr>
              <a:t>Sockeye Salmon</a:t>
            </a:r>
            <a:endParaRPr/>
          </a:p>
        </p:txBody>
      </p:sp>
      <p:sp>
        <p:nvSpPr>
          <p:cNvPr id="297" name="TextShape 7"/>
          <p:cNvSpPr txBox="1"/>
          <p:nvPr/>
        </p:nvSpPr>
        <p:spPr>
          <a:xfrm>
            <a:off x="571523" y="749160"/>
            <a:ext cx="8320837" cy="486720"/>
          </a:xfrm>
          <a:prstGeom prst="rect">
            <a:avLst/>
          </a:prstGeom>
          <a:noFill/>
          <a:ln>
            <a:noFill/>
          </a:ln>
        </p:spPr>
        <p:txBody>
          <a:bodyPr lIns="90000" tIns="45000" rIns="90000" bIns="45000"/>
          <a:lstStyle/>
          <a:p>
            <a:r>
              <a:rPr lang="en-US" sz="2800" spc="-1" dirty="0">
                <a:latin typeface="Arial"/>
              </a:rPr>
              <a:t>Impact of the PDO on commercial fisheries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Picture 298"/>
          <p:cNvPicPr/>
          <p:nvPr/>
        </p:nvPicPr>
        <p:blipFill>
          <a:blip r:embed="rId2"/>
          <a:stretch/>
        </p:blipFill>
        <p:spPr>
          <a:xfrm>
            <a:off x="4086720" y="1640520"/>
            <a:ext cx="5021280" cy="2180520"/>
          </a:xfrm>
          <a:prstGeom prst="rect">
            <a:avLst/>
          </a:prstGeom>
          <a:ln>
            <a:noFill/>
          </a:ln>
        </p:spPr>
      </p:pic>
      <p:sp>
        <p:nvSpPr>
          <p:cNvPr id="300" name="TextShape 2"/>
          <p:cNvSpPr txBox="1"/>
          <p:nvPr/>
        </p:nvSpPr>
        <p:spPr>
          <a:xfrm>
            <a:off x="6248160" y="3311280"/>
            <a:ext cx="2785320" cy="858240"/>
          </a:xfrm>
          <a:prstGeom prst="rect">
            <a:avLst/>
          </a:prstGeom>
          <a:noFill/>
          <a:ln>
            <a:noFill/>
          </a:ln>
        </p:spPr>
        <p:txBody>
          <a:bodyPr lIns="90000" tIns="45000" rIns="90000" bIns="45000"/>
          <a:lstStyle/>
          <a:p>
            <a:pPr algn="ctr"/>
            <a:r>
              <a:rPr lang="en-US" sz="1800" spc="-1">
                <a:latin typeface="Arial"/>
              </a:rPr>
              <a:t>Pink (Humpy) Salmon</a:t>
            </a:r>
            <a:endParaRPr/>
          </a:p>
          <a:p>
            <a:pPr algn="ctr"/>
            <a:r>
              <a:rPr lang="en-US" sz="1800" i="1" spc="-1">
                <a:latin typeface="Arial"/>
              </a:rPr>
              <a:t>Oncorhynchus gorbuscha</a:t>
            </a:r>
            <a:endParaRPr/>
          </a:p>
          <a:p>
            <a:endParaRPr/>
          </a:p>
        </p:txBody>
      </p:sp>
      <p:sp>
        <p:nvSpPr>
          <p:cNvPr id="301" name="TextShape 3"/>
          <p:cNvSpPr txBox="1"/>
          <p:nvPr/>
        </p:nvSpPr>
        <p:spPr>
          <a:xfrm>
            <a:off x="4480560" y="3566160"/>
            <a:ext cx="752400" cy="346320"/>
          </a:xfrm>
          <a:prstGeom prst="rect">
            <a:avLst/>
          </a:prstGeom>
          <a:noFill/>
          <a:ln>
            <a:noFill/>
          </a:ln>
        </p:spPr>
        <p:txBody>
          <a:bodyPr lIns="90000" tIns="45000" rIns="90000" bIns="45000"/>
          <a:lstStyle/>
          <a:p>
            <a:r>
              <a:rPr lang="en-US" sz="1800" spc="-1">
                <a:latin typeface="Arial"/>
              </a:rPr>
              <a:t>3-5 lb</a:t>
            </a:r>
            <a:endParaRPr/>
          </a:p>
        </p:txBody>
      </p:sp>
      <p:pic>
        <p:nvPicPr>
          <p:cNvPr id="302" name="Picture 301"/>
          <p:cNvPicPr/>
          <p:nvPr/>
        </p:nvPicPr>
        <p:blipFill>
          <a:blip r:embed="rId3"/>
          <a:stretch/>
        </p:blipFill>
        <p:spPr>
          <a:xfrm>
            <a:off x="3931920" y="4170240"/>
            <a:ext cx="5178600" cy="1590480"/>
          </a:xfrm>
          <a:prstGeom prst="rect">
            <a:avLst/>
          </a:prstGeom>
          <a:ln>
            <a:noFill/>
          </a:ln>
        </p:spPr>
      </p:pic>
      <p:sp>
        <p:nvSpPr>
          <p:cNvPr id="303" name="TextShape 4"/>
          <p:cNvSpPr txBox="1"/>
          <p:nvPr/>
        </p:nvSpPr>
        <p:spPr>
          <a:xfrm>
            <a:off x="6217920" y="5486400"/>
            <a:ext cx="2526120" cy="858240"/>
          </a:xfrm>
          <a:prstGeom prst="rect">
            <a:avLst/>
          </a:prstGeom>
          <a:noFill/>
          <a:ln>
            <a:noFill/>
          </a:ln>
        </p:spPr>
        <p:txBody>
          <a:bodyPr lIns="90000" tIns="45000" rIns="90000" bIns="45000"/>
          <a:lstStyle/>
          <a:p>
            <a:r>
              <a:rPr lang="en-US" sz="1800" spc="-1">
                <a:latin typeface="Arial"/>
              </a:rPr>
              <a:t>Sockeye (Red) Salmon</a:t>
            </a:r>
            <a:endParaRPr/>
          </a:p>
          <a:p>
            <a:r>
              <a:rPr lang="en-US" sz="1800" i="1" spc="-1">
                <a:latin typeface="Arial"/>
              </a:rPr>
              <a:t>Oncorhynchus nerka </a:t>
            </a:r>
            <a:endParaRPr/>
          </a:p>
        </p:txBody>
      </p:sp>
      <p:sp>
        <p:nvSpPr>
          <p:cNvPr id="304" name="TextShape 5"/>
          <p:cNvSpPr txBox="1"/>
          <p:nvPr/>
        </p:nvSpPr>
        <p:spPr>
          <a:xfrm>
            <a:off x="4206240" y="5450400"/>
            <a:ext cx="752400" cy="346320"/>
          </a:xfrm>
          <a:prstGeom prst="rect">
            <a:avLst/>
          </a:prstGeom>
          <a:noFill/>
          <a:ln>
            <a:noFill/>
          </a:ln>
        </p:spPr>
        <p:txBody>
          <a:bodyPr lIns="90000" tIns="45000" rIns="90000" bIns="45000"/>
          <a:lstStyle/>
          <a:p>
            <a:r>
              <a:rPr lang="en-US" sz="1800" spc="-1">
                <a:latin typeface="Arial"/>
              </a:rPr>
              <a:t>5-8 lb</a:t>
            </a:r>
            <a:endParaRPr/>
          </a:p>
        </p:txBody>
      </p:sp>
      <p:sp>
        <p:nvSpPr>
          <p:cNvPr id="305" name="TextShape 6"/>
          <p:cNvSpPr txBox="1"/>
          <p:nvPr/>
        </p:nvSpPr>
        <p:spPr>
          <a:xfrm>
            <a:off x="3931920" y="6328440"/>
            <a:ext cx="4900680" cy="602280"/>
          </a:xfrm>
          <a:prstGeom prst="rect">
            <a:avLst/>
          </a:prstGeom>
          <a:noFill/>
          <a:ln>
            <a:noFill/>
          </a:ln>
        </p:spPr>
        <p:txBody>
          <a:bodyPr lIns="90000" tIns="45000" rIns="90000" bIns="45000"/>
          <a:lstStyle/>
          <a:p>
            <a:r>
              <a:rPr lang="en-US" sz="1800" spc="-1">
                <a:latin typeface="Arial"/>
              </a:rPr>
              <a:t>http://wdfw.wa.gov/fishing/salmon/species.html</a:t>
            </a:r>
            <a:endParaRPr/>
          </a:p>
        </p:txBody>
      </p:sp>
      <p:sp>
        <p:nvSpPr>
          <p:cNvPr id="11" name="TextShape 7"/>
          <p:cNvSpPr txBox="1"/>
          <p:nvPr/>
        </p:nvSpPr>
        <p:spPr>
          <a:xfrm>
            <a:off x="571523" y="749160"/>
            <a:ext cx="8320837" cy="486720"/>
          </a:xfrm>
          <a:prstGeom prst="rect">
            <a:avLst/>
          </a:prstGeom>
          <a:noFill/>
          <a:ln>
            <a:noFill/>
          </a:ln>
        </p:spPr>
        <p:txBody>
          <a:bodyPr lIns="90000" tIns="45000" rIns="90000" bIns="45000"/>
          <a:lstStyle/>
          <a:p>
            <a:r>
              <a:rPr lang="en-US" sz="2800" spc="-1" dirty="0">
                <a:latin typeface="Arial"/>
              </a:rPr>
              <a:t>Impact of the PDO on commercial fisheries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Picture 306"/>
          <p:cNvPicPr/>
          <p:nvPr/>
        </p:nvPicPr>
        <p:blipFill>
          <a:blip r:embed="rId3"/>
          <a:stretch/>
        </p:blipFill>
        <p:spPr>
          <a:xfrm>
            <a:off x="252720" y="1593360"/>
            <a:ext cx="7611120" cy="5153040"/>
          </a:xfrm>
          <a:prstGeom prst="rect">
            <a:avLst/>
          </a:prstGeom>
          <a:ln>
            <a:noFill/>
          </a:ln>
        </p:spPr>
      </p:pic>
      <p:pic>
        <p:nvPicPr>
          <p:cNvPr id="308" name="Picture 307"/>
          <p:cNvPicPr/>
          <p:nvPr/>
        </p:nvPicPr>
        <p:blipFill>
          <a:blip r:embed="rId4"/>
          <a:stretch/>
        </p:blipFill>
        <p:spPr>
          <a:xfrm>
            <a:off x="991080" y="2294280"/>
            <a:ext cx="6905880" cy="4133880"/>
          </a:xfrm>
          <a:prstGeom prst="rect">
            <a:avLst/>
          </a:prstGeom>
          <a:ln>
            <a:noFill/>
          </a:ln>
        </p:spPr>
      </p:pic>
      <p:sp>
        <p:nvSpPr>
          <p:cNvPr id="309" name="CustomShape 1"/>
          <p:cNvSpPr/>
          <p:nvPr/>
        </p:nvSpPr>
        <p:spPr>
          <a:xfrm>
            <a:off x="1097280" y="1773360"/>
            <a:ext cx="2286000" cy="8229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310" name="TextShape 2"/>
          <p:cNvSpPr txBox="1"/>
          <p:nvPr/>
        </p:nvSpPr>
        <p:spPr>
          <a:xfrm>
            <a:off x="1413360" y="2031120"/>
            <a:ext cx="1285560" cy="346320"/>
          </a:xfrm>
          <a:prstGeom prst="rect">
            <a:avLst/>
          </a:prstGeom>
          <a:noFill/>
          <a:ln>
            <a:noFill/>
          </a:ln>
        </p:spPr>
        <p:txBody>
          <a:bodyPr lIns="90000" tIns="45000" rIns="90000" bIns="45000"/>
          <a:lstStyle/>
          <a:p>
            <a:r>
              <a:rPr lang="en-US" sz="1800" spc="-1">
                <a:latin typeface="Arial"/>
              </a:rPr>
              <a:t>PDO index</a:t>
            </a:r>
            <a:endParaRPr/>
          </a:p>
        </p:txBody>
      </p:sp>
      <p:sp>
        <p:nvSpPr>
          <p:cNvPr id="7" name="TextShape 7"/>
          <p:cNvSpPr txBox="1"/>
          <p:nvPr/>
        </p:nvSpPr>
        <p:spPr>
          <a:xfrm>
            <a:off x="571523" y="749160"/>
            <a:ext cx="8320837" cy="486720"/>
          </a:xfrm>
          <a:prstGeom prst="rect">
            <a:avLst/>
          </a:prstGeom>
          <a:noFill/>
          <a:ln>
            <a:noFill/>
          </a:ln>
        </p:spPr>
        <p:txBody>
          <a:bodyPr lIns="90000" tIns="45000" rIns="90000" bIns="45000"/>
          <a:lstStyle/>
          <a:p>
            <a:r>
              <a:rPr lang="en-US" sz="2800" spc="-1" dirty="0">
                <a:latin typeface="Arial"/>
              </a:rPr>
              <a:t>Impact of the PDO on commercial fisheries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Shape 1"/>
          <p:cNvSpPr txBox="1"/>
          <p:nvPr/>
        </p:nvSpPr>
        <p:spPr>
          <a:xfrm>
            <a:off x="4480560" y="3566160"/>
            <a:ext cx="752400" cy="346320"/>
          </a:xfrm>
          <a:prstGeom prst="rect">
            <a:avLst/>
          </a:prstGeom>
          <a:noFill/>
          <a:ln>
            <a:noFill/>
          </a:ln>
        </p:spPr>
        <p:txBody>
          <a:bodyPr lIns="90000" tIns="45000" rIns="90000" bIns="45000"/>
          <a:lstStyle/>
          <a:p>
            <a:r>
              <a:rPr lang="en-US" sz="1800" spc="-1">
                <a:latin typeface="Arial"/>
              </a:rPr>
              <a:t>3-5 lb</a:t>
            </a:r>
            <a:endParaRPr/>
          </a:p>
        </p:txBody>
      </p:sp>
      <p:sp>
        <p:nvSpPr>
          <p:cNvPr id="313" name="TextShape 2"/>
          <p:cNvSpPr txBox="1"/>
          <p:nvPr/>
        </p:nvSpPr>
        <p:spPr>
          <a:xfrm>
            <a:off x="4206240" y="5450400"/>
            <a:ext cx="752400" cy="346320"/>
          </a:xfrm>
          <a:prstGeom prst="rect">
            <a:avLst/>
          </a:prstGeom>
          <a:noFill/>
          <a:ln>
            <a:noFill/>
          </a:ln>
        </p:spPr>
        <p:txBody>
          <a:bodyPr lIns="90000" tIns="45000" rIns="90000" bIns="45000"/>
          <a:lstStyle/>
          <a:p>
            <a:r>
              <a:rPr lang="en-US" sz="1800" spc="-1">
                <a:latin typeface="Arial"/>
              </a:rPr>
              <a:t>5-8 lb</a:t>
            </a:r>
            <a:endParaRPr/>
          </a:p>
        </p:txBody>
      </p:sp>
      <p:pic>
        <p:nvPicPr>
          <p:cNvPr id="314" name="Picture 313"/>
          <p:cNvPicPr/>
          <p:nvPr/>
        </p:nvPicPr>
        <p:blipFill>
          <a:blip r:embed="rId2"/>
          <a:stretch/>
        </p:blipFill>
        <p:spPr>
          <a:xfrm>
            <a:off x="161280" y="1645920"/>
            <a:ext cx="7611120" cy="5153040"/>
          </a:xfrm>
          <a:prstGeom prst="rect">
            <a:avLst/>
          </a:prstGeom>
          <a:ln>
            <a:noFill/>
          </a:ln>
        </p:spPr>
      </p:pic>
      <p:sp>
        <p:nvSpPr>
          <p:cNvPr id="6" name="TextShape 7"/>
          <p:cNvSpPr txBox="1"/>
          <p:nvPr/>
        </p:nvSpPr>
        <p:spPr>
          <a:xfrm>
            <a:off x="571523" y="749160"/>
            <a:ext cx="8320837" cy="486720"/>
          </a:xfrm>
          <a:prstGeom prst="rect">
            <a:avLst/>
          </a:prstGeom>
          <a:noFill/>
          <a:ln>
            <a:noFill/>
          </a:ln>
        </p:spPr>
        <p:txBody>
          <a:bodyPr lIns="90000" tIns="45000" rIns="90000" bIns="45000"/>
          <a:lstStyle/>
          <a:p>
            <a:r>
              <a:rPr lang="en-US" sz="2800" spc="-1" dirty="0">
                <a:latin typeface="Arial"/>
              </a:rPr>
              <a:t>Impact of the PDO on commercial fisheries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Picture 316"/>
          <p:cNvPicPr/>
          <p:nvPr/>
        </p:nvPicPr>
        <p:blipFill>
          <a:blip r:embed="rId3"/>
          <a:stretch/>
        </p:blipFill>
        <p:spPr>
          <a:xfrm>
            <a:off x="4480560" y="1831680"/>
            <a:ext cx="4467960" cy="3405960"/>
          </a:xfrm>
          <a:prstGeom prst="rect">
            <a:avLst/>
          </a:prstGeom>
          <a:ln>
            <a:noFill/>
          </a:ln>
        </p:spPr>
      </p:pic>
      <p:sp>
        <p:nvSpPr>
          <p:cNvPr id="318" name="TextShape 2"/>
          <p:cNvSpPr txBox="1"/>
          <p:nvPr/>
        </p:nvSpPr>
        <p:spPr>
          <a:xfrm>
            <a:off x="199440" y="2194560"/>
            <a:ext cx="4480560" cy="4480560"/>
          </a:xfrm>
          <a:prstGeom prst="rect">
            <a:avLst/>
          </a:prstGeom>
          <a:noFill/>
          <a:ln>
            <a:noFill/>
          </a:ln>
        </p:spPr>
        <p:txBody>
          <a:bodyPr lIns="90000" tIns="45000" rIns="90000" bIns="45000"/>
          <a:lstStyle/>
          <a:p>
            <a:pPr>
              <a:lnSpc>
                <a:spcPct val="150000"/>
              </a:lnSpc>
            </a:pPr>
            <a:r>
              <a:rPr lang="en-US" sz="1800" b="1" spc="-1">
                <a:latin typeface="Arial"/>
              </a:rPr>
              <a:t>Multivariate analysis:</a:t>
            </a:r>
            <a:r>
              <a:rPr lang="en-US" sz="1800" spc="-1">
                <a:latin typeface="Arial"/>
              </a:rPr>
              <a:t> </a:t>
            </a:r>
            <a:endParaRPr/>
          </a:p>
          <a:p>
            <a:pPr>
              <a:lnSpc>
                <a:spcPct val="150000"/>
              </a:lnSpc>
            </a:pPr>
            <a:endParaRPr/>
          </a:p>
          <a:p>
            <a:pPr>
              <a:lnSpc>
                <a:spcPct val="150000"/>
              </a:lnSpc>
            </a:pPr>
            <a:r>
              <a:rPr lang="en-US" sz="1800" spc="-1">
                <a:latin typeface="Arial"/>
              </a:rPr>
              <a:t>Combined look at climate index time series of the PDO, Aleutian Low,  and ENSO (representing atmospheric 
and oceanic climate variability)
plus  30 time series of 
fish catch (various regions and species)</a:t>
            </a:r>
            <a:endParaRPr/>
          </a:p>
        </p:txBody>
      </p:sp>
      <p:sp>
        <p:nvSpPr>
          <p:cNvPr id="319" name="TextShape 3"/>
          <p:cNvSpPr txBox="1"/>
          <p:nvPr/>
        </p:nvSpPr>
        <p:spPr>
          <a:xfrm>
            <a:off x="5212080" y="5486400"/>
            <a:ext cx="3573000" cy="1114200"/>
          </a:xfrm>
          <a:prstGeom prst="rect">
            <a:avLst/>
          </a:prstGeom>
          <a:noFill/>
          <a:ln>
            <a:noFill/>
          </a:ln>
        </p:spPr>
        <p:txBody>
          <a:bodyPr lIns="90000" tIns="45000" rIns="90000" bIns="45000"/>
          <a:lstStyle/>
          <a:p>
            <a:r>
              <a:rPr lang="en-US" sz="1800" spc="-1">
                <a:latin typeface="Arial"/>
              </a:rPr>
              <a:t>The longer the bar the higher the 
correlation. Sign of correlation is
indicated here by the direction of </a:t>
            </a:r>
            <a:endParaRPr/>
          </a:p>
          <a:p>
            <a:r>
              <a:rPr lang="en-US" sz="1800" spc="-1">
                <a:latin typeface="Arial"/>
              </a:rPr>
              <a:t>the bars relative to the base line.</a:t>
            </a:r>
            <a:endParaRPr/>
          </a:p>
        </p:txBody>
      </p:sp>
      <p:sp>
        <p:nvSpPr>
          <p:cNvPr id="6" name="TextShape 7"/>
          <p:cNvSpPr txBox="1"/>
          <p:nvPr/>
        </p:nvSpPr>
        <p:spPr>
          <a:xfrm>
            <a:off x="571523" y="749160"/>
            <a:ext cx="8320837" cy="486720"/>
          </a:xfrm>
          <a:prstGeom prst="rect">
            <a:avLst/>
          </a:prstGeom>
          <a:noFill/>
          <a:ln>
            <a:noFill/>
          </a:ln>
        </p:spPr>
        <p:txBody>
          <a:bodyPr lIns="90000" tIns="45000" rIns="90000" bIns="45000"/>
          <a:lstStyle/>
          <a:p>
            <a:r>
              <a:rPr lang="en-US" sz="2800" spc="-1" dirty="0">
                <a:latin typeface="Arial"/>
              </a:rPr>
              <a:t>Impact of the PDO on commercial fisheries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612720" y="228600"/>
            <a:ext cx="8152560" cy="990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2800" strike="noStrike" spc="-1">
                <a:uFill>
                  <a:solidFill>
                    <a:srgbClr val="FFFFFF"/>
                  </a:solidFill>
                </a:uFill>
                <a:latin typeface="Tw Cen MT"/>
              </a:rPr>
              <a:t>Spatial Pattern of the Pacific Decadal Oscillation</a:t>
            </a:r>
            <a:endParaRPr/>
          </a:p>
        </p:txBody>
      </p:sp>
      <p:sp>
        <p:nvSpPr>
          <p:cNvPr id="176" name="CustomShape 2"/>
          <p:cNvSpPr/>
          <p:nvPr/>
        </p:nvSpPr>
        <p:spPr>
          <a:xfrm>
            <a:off x="640080" y="1740600"/>
            <a:ext cx="8152560" cy="492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15640">
              <a:lnSpc>
                <a:spcPct val="150000"/>
              </a:lnSpc>
              <a:buClr>
                <a:srgbClr val="FFFFFF"/>
              </a:buClr>
              <a:buSzPct val="45000"/>
              <a:buFont typeface="StarSymbol"/>
              <a:buChar char="l"/>
            </a:pPr>
            <a:r>
              <a:rPr lang="en-US" sz="2400" strike="noStrike" spc="-1">
                <a:uFill>
                  <a:solidFill>
                    <a:srgbClr val="FFFFFF"/>
                  </a:solidFill>
                </a:uFill>
                <a:latin typeface="Arial"/>
              </a:rPr>
              <a:t> </a:t>
            </a:r>
            <a:endParaRPr/>
          </a:p>
          <a:p>
            <a:pPr marL="216000" indent="-215640">
              <a:lnSpc>
                <a:spcPct val="150000"/>
              </a:lnSpc>
              <a:buClr>
                <a:srgbClr val="FFFFFF"/>
              </a:buClr>
              <a:buSzPct val="45000"/>
              <a:buFont typeface="StarSymbol"/>
              <a:buChar char="l"/>
            </a:pPr>
            <a:r>
              <a:rPr lang="en-US" sz="2400" strike="noStrike" spc="-1">
                <a:uFill>
                  <a:solidFill>
                    <a:srgbClr val="FFFFFF"/>
                  </a:solidFill>
                </a:uFill>
                <a:latin typeface="Arial"/>
              </a:rPr>
              <a:t> </a:t>
            </a:r>
            <a:endParaRPr/>
          </a:p>
        </p:txBody>
      </p:sp>
      <p:pic>
        <p:nvPicPr>
          <p:cNvPr id="177" name="Picture 176"/>
          <p:cNvPicPr/>
          <p:nvPr/>
        </p:nvPicPr>
        <p:blipFill>
          <a:blip r:embed="rId3"/>
          <a:stretch/>
        </p:blipFill>
        <p:spPr>
          <a:xfrm>
            <a:off x="2657520" y="1851840"/>
            <a:ext cx="6135120" cy="3634560"/>
          </a:xfrm>
          <a:prstGeom prst="rect">
            <a:avLst/>
          </a:prstGeom>
          <a:ln>
            <a:noFill/>
          </a:ln>
        </p:spPr>
      </p:pic>
      <p:sp>
        <p:nvSpPr>
          <p:cNvPr id="178" name="TextShape 3"/>
          <p:cNvSpPr txBox="1"/>
          <p:nvPr/>
        </p:nvSpPr>
        <p:spPr>
          <a:xfrm>
            <a:off x="274320" y="2286000"/>
            <a:ext cx="2286000" cy="4114800"/>
          </a:xfrm>
          <a:prstGeom prst="rect">
            <a:avLst/>
          </a:prstGeom>
          <a:noFill/>
          <a:ln>
            <a:noFill/>
          </a:ln>
        </p:spPr>
        <p:txBody>
          <a:bodyPr lIns="90000" tIns="45000" rIns="90000" bIns="45000"/>
          <a:lstStyle/>
          <a:p>
            <a:r>
              <a:rPr lang="en-US" sz="1800" spc="-1">
                <a:latin typeface="Arial"/>
              </a:rPr>
              <a:t>PDO is a mode defined by sea surface temperature anomalies in the Pacific Ocean</a:t>
            </a:r>
            <a:endParaRPr/>
          </a:p>
          <a:p>
            <a:endParaRPr/>
          </a:p>
          <a:p>
            <a:r>
              <a:rPr lang="en-US" sz="1800" spc="-1">
                <a:latin typeface="Arial"/>
              </a:rPr>
              <a:t>Note: The original</a:t>
            </a:r>
            <a:endParaRPr/>
          </a:p>
          <a:p>
            <a:r>
              <a:rPr lang="en-US" sz="1800" spc="-1">
                <a:latin typeface="Arial"/>
              </a:rPr>
              <a:t>'definition' of the </a:t>
            </a:r>
            <a:endParaRPr/>
          </a:p>
          <a:p>
            <a:r>
              <a:rPr lang="en-US" sz="1800" spc="-1">
                <a:latin typeface="Arial"/>
              </a:rPr>
              <a:t>PDO mode is done 
by multivariate statistical analysis
of monthly SST anomalies north of
20N in the Pacific.</a:t>
            </a:r>
            <a:endParaRPr/>
          </a:p>
          <a:p>
            <a:endParaRPr/>
          </a:p>
        </p:txBody>
      </p:sp>
      <p:sp>
        <p:nvSpPr>
          <p:cNvPr id="179" name="Line 4"/>
          <p:cNvSpPr/>
          <p:nvPr/>
        </p:nvSpPr>
        <p:spPr>
          <a:xfrm>
            <a:off x="4023360" y="3200400"/>
            <a:ext cx="2468880" cy="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180" name="TextShape 5"/>
          <p:cNvSpPr txBox="1"/>
          <p:nvPr/>
        </p:nvSpPr>
        <p:spPr>
          <a:xfrm>
            <a:off x="365760" y="3840480"/>
            <a:ext cx="244800" cy="346320"/>
          </a:xfrm>
          <a:prstGeom prst="rect">
            <a:avLst/>
          </a:prstGeom>
          <a:noFill/>
          <a:ln>
            <a:noFill/>
          </a:ln>
        </p:spPr>
        <p:txBody>
          <a:bodyPr lIns="90000" tIns="45000" rIns="90000" bIns="45000"/>
          <a:lstStyle/>
          <a:p>
            <a:r>
              <a:rPr lang="en-US" sz="1800" spc="-1">
                <a:latin typeface="Arial"/>
              </a:rPr>
              <a:t> </a:t>
            </a:r>
            <a:endParaRPr/>
          </a:p>
        </p:txBody>
      </p:sp>
      <p:sp>
        <p:nvSpPr>
          <p:cNvPr id="181" name="CustomShape 6"/>
          <p:cNvSpPr/>
          <p:nvPr/>
        </p:nvSpPr>
        <p:spPr>
          <a:xfrm>
            <a:off x="3860577" y="3187080"/>
            <a:ext cx="3017520" cy="822960"/>
          </a:xfrm>
          <a:prstGeom prst="rect">
            <a:avLst/>
          </a:prstGeom>
          <a:solidFill>
            <a:srgbClr val="666666"/>
          </a:solidFill>
          <a:ln>
            <a:solidFill>
              <a:srgbClr val="3465A4"/>
            </a:solidFill>
          </a:ln>
        </p:spPr>
        <p:style>
          <a:lnRef idx="0">
            <a:scrgbClr r="0" g="0" b="0"/>
          </a:lnRef>
          <a:fillRef idx="0">
            <a:scrgbClr r="0" g="0" b="0"/>
          </a:fillRef>
          <a:effectRef idx="0">
            <a:scrgbClr r="0" g="0" b="0"/>
          </a:effectRef>
          <a:fontRef idx="minor"/>
        </p:style>
      </p:sp>
      <p:sp>
        <p:nvSpPr>
          <p:cNvPr id="182" name="CustomShape 7"/>
          <p:cNvSpPr/>
          <p:nvPr/>
        </p:nvSpPr>
        <p:spPr>
          <a:xfrm>
            <a:off x="4023360" y="2286000"/>
            <a:ext cx="2468880" cy="878400"/>
          </a:xfrm>
          <a:prstGeom prst="rect">
            <a:avLst/>
          </a:prstGeom>
          <a:noFill/>
          <a:ln w="19080">
            <a:solidFill>
              <a:srgbClr val="FF33FF"/>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1"/>
                                        </p:tgtEl>
                                      </p:cBhvr>
                                    </p:animEffect>
                                    <p:set>
                                      <p:cBhvr>
                                        <p:cTn id="7" dur="1" fill="hold">
                                          <p:stCondLst>
                                            <p:cond delay="499"/>
                                          </p:stCondLst>
                                        </p:cTn>
                                        <p:tgtEl>
                                          <p:spTgt spid="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Picture 320"/>
          <p:cNvPicPr/>
          <p:nvPr/>
        </p:nvPicPr>
        <p:blipFill>
          <a:blip r:embed="rId2"/>
          <a:stretch/>
        </p:blipFill>
        <p:spPr>
          <a:xfrm>
            <a:off x="5303520" y="1831680"/>
            <a:ext cx="3645000" cy="2778480"/>
          </a:xfrm>
          <a:prstGeom prst="rect">
            <a:avLst/>
          </a:prstGeom>
          <a:ln>
            <a:noFill/>
          </a:ln>
        </p:spPr>
      </p:pic>
      <p:sp>
        <p:nvSpPr>
          <p:cNvPr id="322" name="TextShape 2"/>
          <p:cNvSpPr txBox="1"/>
          <p:nvPr/>
        </p:nvSpPr>
        <p:spPr>
          <a:xfrm>
            <a:off x="199440" y="2194560"/>
            <a:ext cx="4480560" cy="4480560"/>
          </a:xfrm>
          <a:prstGeom prst="rect">
            <a:avLst/>
          </a:prstGeom>
          <a:noFill/>
          <a:ln>
            <a:noFill/>
          </a:ln>
        </p:spPr>
        <p:txBody>
          <a:bodyPr lIns="90000" tIns="45000" rIns="90000" bIns="45000"/>
          <a:lstStyle/>
          <a:p>
            <a:pPr>
              <a:lnSpc>
                <a:spcPct val="150000"/>
              </a:lnSpc>
            </a:pPr>
            <a:r>
              <a:rPr lang="en-US" sz="1800" b="1" spc="-1">
                <a:latin typeface="Arial"/>
              </a:rPr>
              <a:t>Multivariate time series index and correlation pattern show:</a:t>
            </a:r>
            <a:r>
              <a:rPr lang="en-US" sz="1800" spc="-1">
                <a:latin typeface="Arial"/>
              </a:rPr>
              <a:t> </a:t>
            </a:r>
            <a:endParaRPr/>
          </a:p>
          <a:p>
            <a:pPr>
              <a:lnSpc>
                <a:spcPct val="150000"/>
              </a:lnSpc>
            </a:pPr>
            <a:endParaRPr/>
          </a:p>
          <a:p>
            <a:pPr>
              <a:lnSpc>
                <a:spcPct val="150000"/>
              </a:lnSpc>
            </a:pPr>
            <a:endParaRPr/>
          </a:p>
        </p:txBody>
      </p:sp>
      <p:pic>
        <p:nvPicPr>
          <p:cNvPr id="323" name="Picture 322"/>
          <p:cNvPicPr/>
          <p:nvPr/>
        </p:nvPicPr>
        <p:blipFill>
          <a:blip r:embed="rId3"/>
          <a:stretch/>
        </p:blipFill>
        <p:spPr>
          <a:xfrm>
            <a:off x="5029200" y="4754880"/>
            <a:ext cx="3931920" cy="1689120"/>
          </a:xfrm>
          <a:prstGeom prst="rect">
            <a:avLst/>
          </a:prstGeom>
          <a:ln>
            <a:noFill/>
          </a:ln>
        </p:spPr>
      </p:pic>
      <p:sp>
        <p:nvSpPr>
          <p:cNvPr id="324" name="TextShape 3"/>
          <p:cNvSpPr txBox="1"/>
          <p:nvPr/>
        </p:nvSpPr>
        <p:spPr>
          <a:xfrm>
            <a:off x="40680" y="3214080"/>
            <a:ext cx="5079960" cy="3032640"/>
          </a:xfrm>
          <a:prstGeom prst="rect">
            <a:avLst/>
          </a:prstGeom>
          <a:noFill/>
          <a:ln>
            <a:noFill/>
          </a:ln>
        </p:spPr>
        <p:txBody>
          <a:bodyPr lIns="90000" tIns="45000" rIns="90000" bIns="45000"/>
          <a:lstStyle/>
          <a:p>
            <a:pPr marL="285750" indent="-285750">
              <a:lnSpc>
                <a:spcPct val="150000"/>
              </a:lnSpc>
              <a:buClr>
                <a:schemeClr val="tx1"/>
              </a:buClr>
              <a:buSzPct val="45000"/>
              <a:buFont typeface="Wingdings" panose="05000000000000000000" pitchFamily="2" charset="2"/>
              <a:buChar char="§"/>
            </a:pPr>
            <a:r>
              <a:rPr lang="en-US" sz="1800" spc="-1" dirty="0">
                <a:latin typeface="Arial"/>
              </a:rPr>
              <a:t>PDO was in negative phase 1940s - 1970s</a:t>
            </a:r>
            <a:endParaRPr dirty="0"/>
          </a:p>
          <a:p>
            <a:pPr marL="285750" indent="-285750">
              <a:lnSpc>
                <a:spcPct val="150000"/>
              </a:lnSpc>
              <a:buClr>
                <a:schemeClr val="tx1"/>
              </a:buClr>
              <a:buSzPct val="45000"/>
              <a:buFont typeface="Wingdings" panose="05000000000000000000" pitchFamily="2" charset="2"/>
              <a:buChar char="§"/>
            </a:pPr>
            <a:r>
              <a:rPr lang="en-US" sz="1800" spc="-1" dirty="0">
                <a:latin typeface="Arial"/>
              </a:rPr>
              <a:t>Shift into positive phase 1970s – 1990s</a:t>
            </a:r>
            <a:endParaRPr dirty="0"/>
          </a:p>
          <a:p>
            <a:pPr marL="285750" indent="-285750">
              <a:lnSpc>
                <a:spcPct val="150000"/>
              </a:lnSpc>
              <a:buClr>
                <a:schemeClr val="tx1"/>
              </a:buClr>
              <a:buSzPct val="45000"/>
              <a:buFont typeface="Wingdings" panose="05000000000000000000" pitchFamily="2" charset="2"/>
              <a:buChar char="§"/>
            </a:pPr>
            <a:r>
              <a:rPr lang="en-US" sz="1800" spc="-1" dirty="0">
                <a:latin typeface="Arial"/>
              </a:rPr>
              <a:t>Central, </a:t>
            </a:r>
            <a:r>
              <a:rPr lang="en-US" sz="1800" spc="-1" dirty="0" smtClean="0">
                <a:latin typeface="Arial"/>
              </a:rPr>
              <a:t>western </a:t>
            </a:r>
            <a:r>
              <a:rPr lang="en-US" sz="1800" spc="-1" dirty="0">
                <a:latin typeface="Arial"/>
              </a:rPr>
              <a:t>and </a:t>
            </a:r>
            <a:r>
              <a:rPr lang="en-US" sz="1800" spc="-1" dirty="0" smtClean="0">
                <a:latin typeface="Arial"/>
              </a:rPr>
              <a:t>southeast </a:t>
            </a:r>
            <a:r>
              <a:rPr lang="en-US" sz="1800" spc="-1" dirty="0">
                <a:latin typeface="Arial"/>
              </a:rPr>
              <a:t>Alaska </a:t>
            </a:r>
            <a:r>
              <a:rPr lang="en-US" sz="1800" spc="-1" dirty="0" smtClean="0">
                <a:latin typeface="Arial"/>
              </a:rPr>
              <a:t>catch records </a:t>
            </a:r>
            <a:r>
              <a:rPr lang="en-US" sz="1800" spc="-1" dirty="0">
                <a:latin typeface="Arial"/>
              </a:rPr>
              <a:t>for Salmon show </a:t>
            </a:r>
            <a:r>
              <a:rPr lang="en-US" sz="1800" spc="-1" dirty="0" smtClean="0">
                <a:latin typeface="Arial"/>
              </a:rPr>
              <a:t>strong </a:t>
            </a:r>
            <a:r>
              <a:rPr lang="en-US" spc="-1" dirty="0" smtClean="0">
                <a:solidFill>
                  <a:srgbClr val="FF0000"/>
                </a:solidFill>
                <a:latin typeface="Arial"/>
              </a:rPr>
              <a:t>p</a:t>
            </a:r>
            <a:r>
              <a:rPr lang="en-US" sz="1800" spc="-1" dirty="0" smtClean="0">
                <a:solidFill>
                  <a:srgbClr val="FF0000"/>
                </a:solidFill>
                <a:latin typeface="Arial"/>
              </a:rPr>
              <a:t>ositive </a:t>
            </a:r>
            <a:r>
              <a:rPr lang="en-US" sz="1800" spc="-1" dirty="0">
                <a:solidFill>
                  <a:srgbClr val="FF0000"/>
                </a:solidFill>
                <a:latin typeface="Arial"/>
              </a:rPr>
              <a:t>correlations with PDO</a:t>
            </a:r>
            <a:endParaRPr dirty="0">
              <a:solidFill>
                <a:srgbClr val="FF0000"/>
              </a:solidFill>
            </a:endParaRPr>
          </a:p>
          <a:p>
            <a:pPr marL="285750" indent="-285750">
              <a:lnSpc>
                <a:spcPct val="150000"/>
              </a:lnSpc>
              <a:buClr>
                <a:schemeClr val="tx1"/>
              </a:buClr>
              <a:buSzPct val="45000"/>
              <a:buFont typeface="Wingdings" panose="05000000000000000000" pitchFamily="2" charset="2"/>
              <a:buChar char="§"/>
            </a:pPr>
            <a:r>
              <a:rPr lang="en-US" sz="1800" spc="-1" dirty="0">
                <a:latin typeface="Arial"/>
              </a:rPr>
              <a:t>Weaker </a:t>
            </a:r>
            <a:r>
              <a:rPr lang="en-US" sz="1800" spc="-1" dirty="0">
                <a:solidFill>
                  <a:srgbClr val="0070C0"/>
                </a:solidFill>
                <a:latin typeface="Arial"/>
              </a:rPr>
              <a:t>negative correlation </a:t>
            </a:r>
            <a:r>
              <a:rPr lang="en-US" sz="1800" spc="-1" dirty="0" smtClean="0">
                <a:latin typeface="Arial"/>
              </a:rPr>
              <a:t>with </a:t>
            </a:r>
            <a:r>
              <a:rPr lang="en-US" sz="1800" spc="-1" dirty="0">
                <a:latin typeface="Arial"/>
              </a:rPr>
              <a:t>some </a:t>
            </a:r>
            <a:r>
              <a:rPr lang="en-US" sz="1800" spc="-1" dirty="0" smtClean="0">
                <a:latin typeface="Arial"/>
              </a:rPr>
              <a:t>(</a:t>
            </a:r>
            <a:r>
              <a:rPr lang="en-US" sz="1800" spc="-1" dirty="0">
                <a:latin typeface="Arial"/>
              </a:rPr>
              <a:t>chinook &amp; </a:t>
            </a:r>
            <a:r>
              <a:rPr lang="en-US" sz="1800" spc="-1" dirty="0" err="1">
                <a:latin typeface="Arial"/>
              </a:rPr>
              <a:t>coho</a:t>
            </a:r>
            <a:r>
              <a:rPr lang="en-US" sz="1800" spc="-1" dirty="0">
                <a:latin typeface="Arial"/>
              </a:rPr>
              <a:t>) species further south </a:t>
            </a:r>
            <a:r>
              <a:rPr lang="en-US" sz="1800" spc="-1" dirty="0" smtClean="0">
                <a:latin typeface="Arial"/>
              </a:rPr>
              <a:t>along</a:t>
            </a:r>
            <a:r>
              <a:rPr lang="en-US" dirty="0"/>
              <a:t> </a:t>
            </a:r>
            <a:r>
              <a:rPr lang="en-US" sz="1800" spc="-1" dirty="0" smtClean="0">
                <a:latin typeface="Arial"/>
              </a:rPr>
              <a:t>the </a:t>
            </a:r>
            <a:r>
              <a:rPr lang="en-US" sz="1800" spc="-1" dirty="0">
                <a:latin typeface="Arial"/>
              </a:rPr>
              <a:t>US Pacific coast. </a:t>
            </a:r>
            <a:endParaRPr dirty="0"/>
          </a:p>
        </p:txBody>
      </p:sp>
      <p:sp>
        <p:nvSpPr>
          <p:cNvPr id="7" name="TextShape 7"/>
          <p:cNvSpPr txBox="1"/>
          <p:nvPr/>
        </p:nvSpPr>
        <p:spPr>
          <a:xfrm>
            <a:off x="571523" y="749160"/>
            <a:ext cx="8320837" cy="486720"/>
          </a:xfrm>
          <a:prstGeom prst="rect">
            <a:avLst/>
          </a:prstGeom>
          <a:noFill/>
          <a:ln>
            <a:noFill/>
          </a:ln>
        </p:spPr>
        <p:txBody>
          <a:bodyPr lIns="90000" tIns="45000" rIns="90000" bIns="45000"/>
          <a:lstStyle/>
          <a:p>
            <a:r>
              <a:rPr lang="en-US" sz="2800" spc="-1" dirty="0">
                <a:latin typeface="Arial"/>
              </a:rPr>
              <a:t>Impact of the PDO on commercial fisheries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1"/>
          <p:cNvSpPr txBox="1"/>
          <p:nvPr/>
        </p:nvSpPr>
        <p:spPr>
          <a:xfrm>
            <a:off x="337930" y="1769040"/>
            <a:ext cx="8554430" cy="5527800"/>
          </a:xfrm>
          <a:prstGeom prst="rect">
            <a:avLst/>
          </a:prstGeom>
          <a:noFill/>
          <a:ln>
            <a:noFill/>
          </a:ln>
        </p:spPr>
        <p:txBody>
          <a:bodyPr lIns="90000" tIns="45000" rIns="90000" bIns="45000"/>
          <a:lstStyle/>
          <a:p>
            <a:pPr marL="342900" indent="-342900">
              <a:buClr>
                <a:schemeClr val="tx1"/>
              </a:buClr>
              <a:buSzPct val="45000"/>
              <a:buFont typeface="Wingdings" panose="05000000000000000000" pitchFamily="2" charset="2"/>
              <a:buChar char="§"/>
            </a:pPr>
            <a:r>
              <a:rPr lang="en-US" sz="2000" spc="-1" dirty="0">
                <a:latin typeface="+mj-lt"/>
                <a:ea typeface="Times New Roman"/>
              </a:rPr>
              <a:t>Ecological response to the PDO-related </a:t>
            </a:r>
            <a:r>
              <a:rPr lang="en-US" sz="2000" spc="-1" dirty="0" smtClean="0">
                <a:latin typeface="+mj-lt"/>
                <a:ea typeface="Times New Roman"/>
              </a:rPr>
              <a:t>environmental</a:t>
            </a:r>
            <a:r>
              <a:rPr lang="en-US" sz="2000" dirty="0">
                <a:latin typeface="+mj-lt"/>
              </a:rPr>
              <a:t> </a:t>
            </a:r>
            <a:r>
              <a:rPr lang="en-US" sz="2000" spc="-1" dirty="0" smtClean="0">
                <a:latin typeface="+mj-lt"/>
                <a:ea typeface="Times New Roman"/>
              </a:rPr>
              <a:t>changes:</a:t>
            </a:r>
            <a:br>
              <a:rPr lang="en-US" sz="2000" spc="-1" dirty="0" smtClean="0">
                <a:latin typeface="+mj-lt"/>
                <a:ea typeface="Times New Roman"/>
              </a:rPr>
            </a:br>
            <a:endParaRPr sz="2000" dirty="0">
              <a:latin typeface="+mj-lt"/>
            </a:endParaRPr>
          </a:p>
          <a:p>
            <a:pPr marL="558900" lvl="1" indent="-342900">
              <a:buClr>
                <a:schemeClr val="tx1"/>
              </a:buClr>
              <a:buSzPct val="45000"/>
              <a:buFont typeface="Wingdings" panose="05000000000000000000" pitchFamily="2" charset="2"/>
              <a:buChar char="§"/>
            </a:pPr>
            <a:r>
              <a:rPr lang="en-US" sz="2000" spc="-1" dirty="0">
                <a:latin typeface="+mj-lt"/>
                <a:ea typeface="Times New Roman"/>
              </a:rPr>
              <a:t>Ocean SST, mixed layer thickness, river streamflow</a:t>
            </a:r>
            <a:endParaRPr sz="2000" dirty="0">
              <a:latin typeface="+mj-lt"/>
            </a:endParaRPr>
          </a:p>
          <a:p>
            <a:pPr marL="216000" lvl="1">
              <a:buClr>
                <a:schemeClr val="tx1"/>
              </a:buClr>
              <a:buSzPct val="45000"/>
            </a:pPr>
            <a:r>
              <a:rPr lang="en-US" sz="2000" spc="-1" dirty="0" smtClean="0">
                <a:latin typeface="+mj-lt"/>
                <a:ea typeface="Times New Roman"/>
              </a:rPr>
              <a:t>=&gt; Changes </a:t>
            </a:r>
            <a:r>
              <a:rPr lang="en-US" sz="2000" spc="-1" dirty="0">
                <a:latin typeface="+mj-lt"/>
                <a:ea typeface="Times New Roman"/>
              </a:rPr>
              <a:t>in nutrient concentrations</a:t>
            </a:r>
            <a:endParaRPr sz="2000" dirty="0">
              <a:latin typeface="+mj-lt"/>
            </a:endParaRPr>
          </a:p>
          <a:p>
            <a:pPr marL="558900" lvl="1" indent="-342900">
              <a:buClr>
                <a:schemeClr val="tx1"/>
              </a:buClr>
              <a:buSzPct val="45000"/>
              <a:buFont typeface="Wingdings" panose="05000000000000000000" pitchFamily="2" charset="2"/>
              <a:buChar char="§"/>
            </a:pPr>
            <a:r>
              <a:rPr lang="en-US" sz="2000" spc="-1" dirty="0">
                <a:latin typeface="+mj-lt"/>
                <a:ea typeface="Times New Roman"/>
              </a:rPr>
              <a:t>Phytoplankton and zooplankton (base of the food </a:t>
            </a:r>
            <a:r>
              <a:rPr lang="en-US" sz="2000" spc="-1" dirty="0" smtClean="0">
                <a:latin typeface="+mj-lt"/>
                <a:ea typeface="Times New Roman"/>
              </a:rPr>
              <a:t>chain)</a:t>
            </a:r>
            <a:r>
              <a:rPr lang="en-US" sz="2000" dirty="0">
                <a:latin typeface="+mj-lt"/>
              </a:rPr>
              <a:t> </a:t>
            </a:r>
            <a:r>
              <a:rPr lang="en-US" sz="2000" spc="-1" dirty="0" smtClean="0">
                <a:latin typeface="+mj-lt"/>
                <a:ea typeface="Times New Roman"/>
              </a:rPr>
              <a:t>works </a:t>
            </a:r>
            <a:r>
              <a:rPr lang="en-US" sz="2000" spc="-1" dirty="0">
                <a:latin typeface="+mj-lt"/>
                <a:ea typeface="Times New Roman"/>
              </a:rPr>
              <a:t>its way up to top-level predators like </a:t>
            </a:r>
            <a:r>
              <a:rPr lang="en-US" sz="2000" spc="-1" dirty="0" smtClean="0">
                <a:latin typeface="+mj-lt"/>
                <a:ea typeface="Times New Roman"/>
              </a:rPr>
              <a:t>salmon</a:t>
            </a:r>
            <a:r>
              <a:rPr lang="en-US" sz="2000" spc="-1" dirty="0" smtClean="0">
                <a:latin typeface="+mj-lt"/>
              </a:rPr>
              <a:t> </a:t>
            </a:r>
            <a:br>
              <a:rPr lang="en-US" sz="2000" spc="-1" dirty="0" smtClean="0">
                <a:latin typeface="+mj-lt"/>
              </a:rPr>
            </a:br>
            <a:endParaRPr sz="2000" dirty="0">
              <a:latin typeface="+mj-lt"/>
            </a:endParaRPr>
          </a:p>
          <a:p>
            <a:pPr marL="342900" indent="-342900">
              <a:buClr>
                <a:schemeClr val="tx1"/>
              </a:buClr>
              <a:buSzPct val="45000"/>
              <a:buFont typeface="Wingdings" panose="05000000000000000000" pitchFamily="2" charset="2"/>
              <a:buChar char="§"/>
            </a:pPr>
            <a:r>
              <a:rPr lang="en-US" sz="2000" spc="-1" dirty="0">
                <a:latin typeface="+mj-lt"/>
                <a:ea typeface="Times New Roman"/>
              </a:rPr>
              <a:t>For Alaskan salmon: </a:t>
            </a:r>
            <a:r>
              <a:rPr lang="en-US" sz="2000" spc="-1" dirty="0" smtClean="0">
                <a:latin typeface="+mj-lt"/>
                <a:ea typeface="Times New Roman"/>
              </a:rPr>
              <a:t/>
            </a:r>
            <a:br>
              <a:rPr lang="en-US" sz="2000" spc="-1" dirty="0" smtClean="0">
                <a:latin typeface="+mj-lt"/>
                <a:ea typeface="Times New Roman"/>
              </a:rPr>
            </a:br>
            <a:endParaRPr sz="2000" dirty="0">
              <a:latin typeface="+mj-lt"/>
            </a:endParaRPr>
          </a:p>
          <a:p>
            <a:pPr marL="558900" lvl="1" indent="-342900">
              <a:buClr>
                <a:schemeClr val="tx1"/>
              </a:buClr>
              <a:buSzPct val="45000"/>
              <a:buFont typeface="Wingdings" panose="05000000000000000000" pitchFamily="2" charset="2"/>
              <a:buChar char="§"/>
            </a:pPr>
            <a:r>
              <a:rPr lang="en-US" sz="2000" spc="-1" dirty="0">
                <a:latin typeface="+mj-lt"/>
                <a:ea typeface="Times New Roman"/>
              </a:rPr>
              <a:t>positive PDO year brings enhanced </a:t>
            </a:r>
            <a:r>
              <a:rPr lang="en-US" sz="2000" spc="-1" dirty="0" err="1">
                <a:latin typeface="+mj-lt"/>
                <a:ea typeface="Times New Roman"/>
              </a:rPr>
              <a:t>streamflows</a:t>
            </a:r>
            <a:r>
              <a:rPr lang="en-US" sz="2000" spc="-1" dirty="0">
                <a:latin typeface="+mj-lt"/>
                <a:ea typeface="Times New Roman"/>
              </a:rPr>
              <a:t> and nearshore ocean mixed-layer conditions favorable to high biological </a:t>
            </a:r>
            <a:r>
              <a:rPr lang="en-US" sz="2000" spc="-1" dirty="0" smtClean="0">
                <a:latin typeface="+mj-lt"/>
                <a:ea typeface="Times New Roman"/>
              </a:rPr>
              <a:t>productivity</a:t>
            </a:r>
            <a:br>
              <a:rPr lang="en-US" sz="2000" spc="-1" dirty="0" smtClean="0">
                <a:latin typeface="+mj-lt"/>
                <a:ea typeface="Times New Roman"/>
              </a:rPr>
            </a:br>
            <a:endParaRPr sz="2000" dirty="0">
              <a:latin typeface="+mj-lt"/>
            </a:endParaRPr>
          </a:p>
          <a:p>
            <a:pPr marL="342900" indent="-342900">
              <a:buClr>
                <a:schemeClr val="tx1"/>
              </a:buClr>
              <a:buSzPct val="45000"/>
              <a:buFont typeface="Wingdings" panose="05000000000000000000" pitchFamily="2" charset="2"/>
              <a:buChar char="§"/>
            </a:pPr>
            <a:r>
              <a:rPr lang="en-US" sz="2000" spc="-1" dirty="0" smtClean="0">
                <a:latin typeface="+mj-lt"/>
                <a:ea typeface="Times New Roman"/>
              </a:rPr>
              <a:t>Southwards along the Pacific Northwest:</a:t>
            </a:r>
          </a:p>
          <a:p>
            <a:pPr marL="800100" lvl="1" indent="-342900">
              <a:buClr>
                <a:schemeClr val="tx1"/>
              </a:buClr>
              <a:buSzPct val="45000"/>
              <a:buFont typeface="Wingdings" panose="05000000000000000000" pitchFamily="2" charset="2"/>
              <a:buChar char="§"/>
            </a:pPr>
            <a:r>
              <a:rPr lang="en-US" sz="2000" spc="-1" dirty="0">
                <a:latin typeface="+mj-lt"/>
                <a:ea typeface="Times New Roman"/>
              </a:rPr>
              <a:t>n</a:t>
            </a:r>
            <a:r>
              <a:rPr lang="en-US" sz="2000" spc="-1" dirty="0" smtClean="0">
                <a:latin typeface="+mj-lt"/>
                <a:ea typeface="Times New Roman"/>
              </a:rPr>
              <a:t>egative </a:t>
            </a:r>
            <a:r>
              <a:rPr lang="en-US" sz="2000" spc="-1" dirty="0">
                <a:latin typeface="+mj-lt"/>
                <a:ea typeface="Times New Roman"/>
              </a:rPr>
              <a:t>PDO years bring favorable </a:t>
            </a:r>
            <a:r>
              <a:rPr lang="en-US" sz="2000" spc="-1" dirty="0" smtClean="0">
                <a:latin typeface="+mj-lt"/>
                <a:ea typeface="Times New Roman"/>
              </a:rPr>
              <a:t>conditions for Salmon </a:t>
            </a:r>
            <a:endParaRPr sz="2000" dirty="0">
              <a:latin typeface="+mj-lt"/>
            </a:endParaRPr>
          </a:p>
          <a:p>
            <a:pPr marL="285750" indent="-285750">
              <a:buClr>
                <a:schemeClr val="tx1"/>
              </a:buClr>
              <a:buFont typeface="Wingdings" panose="05000000000000000000" pitchFamily="2" charset="2"/>
              <a:buChar char="§"/>
            </a:pPr>
            <a:endParaRPr dirty="0"/>
          </a:p>
          <a:p>
            <a:pPr marL="285750" indent="-285750">
              <a:buClr>
                <a:schemeClr val="tx1"/>
              </a:buClr>
              <a:buFont typeface="Wingdings" panose="05000000000000000000" pitchFamily="2" charset="2"/>
              <a:buChar char="§"/>
            </a:pPr>
            <a:endParaRPr dirty="0"/>
          </a:p>
        </p:txBody>
      </p:sp>
      <p:sp>
        <p:nvSpPr>
          <p:cNvPr id="4" name="TextShape 7"/>
          <p:cNvSpPr txBox="1"/>
          <p:nvPr/>
        </p:nvSpPr>
        <p:spPr>
          <a:xfrm>
            <a:off x="571523" y="749160"/>
            <a:ext cx="8320837" cy="486720"/>
          </a:xfrm>
          <a:prstGeom prst="rect">
            <a:avLst/>
          </a:prstGeom>
          <a:noFill/>
          <a:ln>
            <a:noFill/>
          </a:ln>
        </p:spPr>
        <p:txBody>
          <a:bodyPr lIns="90000" tIns="45000" rIns="90000" bIns="45000"/>
          <a:lstStyle/>
          <a:p>
            <a:r>
              <a:rPr lang="en-US" sz="2800" spc="-1" dirty="0">
                <a:latin typeface="Arial"/>
              </a:rPr>
              <a:t>Impact of the PDO on commercial fisheries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 name="Picture 326"/>
          <p:cNvPicPr/>
          <p:nvPr/>
        </p:nvPicPr>
        <p:blipFill>
          <a:blip r:embed="rId2"/>
          <a:stretch/>
        </p:blipFill>
        <p:spPr>
          <a:xfrm>
            <a:off x="0" y="139680"/>
            <a:ext cx="9144000" cy="6078240"/>
          </a:xfrm>
          <a:prstGeom prst="rect">
            <a:avLst/>
          </a:prstGeom>
          <a:ln>
            <a:noFill/>
          </a:ln>
        </p:spPr>
      </p:pic>
      <p:sp>
        <p:nvSpPr>
          <p:cNvPr id="328" name="TextShape 1"/>
          <p:cNvSpPr txBox="1"/>
          <p:nvPr/>
        </p:nvSpPr>
        <p:spPr>
          <a:xfrm>
            <a:off x="274320" y="6312240"/>
            <a:ext cx="7703280" cy="602280"/>
          </a:xfrm>
          <a:prstGeom prst="rect">
            <a:avLst/>
          </a:prstGeom>
          <a:noFill/>
          <a:ln>
            <a:noFill/>
          </a:ln>
        </p:spPr>
        <p:txBody>
          <a:bodyPr lIns="90000" tIns="45000" rIns="90000" bIns="45000"/>
          <a:lstStyle/>
          <a:p>
            <a:r>
              <a:rPr lang="en-US" sz="1800" spc="-1">
                <a:latin typeface="Arial"/>
              </a:rPr>
              <a:t>Source: IPCC AR4 report 2007, Ch. 3.6</a:t>
            </a:r>
            <a:endParaRPr/>
          </a:p>
          <a:p>
            <a:r>
              <a:rPr lang="en-US" sz="1800" spc="-1">
                <a:latin typeface="Arial"/>
              </a:rPr>
              <a:t>https://www.ipcc.ch/publications_and_data/ar4/wg1/en/ch3s3-6.html#3-6-1</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Picture 328"/>
          <p:cNvPicPr/>
          <p:nvPr/>
        </p:nvPicPr>
        <p:blipFill>
          <a:blip r:embed="rId2"/>
          <a:stretch/>
        </p:blipFill>
        <p:spPr>
          <a:xfrm>
            <a:off x="3108960" y="2059920"/>
            <a:ext cx="5592600" cy="45626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 name="CustomShape 1"/>
          <p:cNvSpPr/>
          <p:nvPr/>
        </p:nvSpPr>
        <p:spPr>
          <a:xfrm>
            <a:off x="609480" y="2438280"/>
            <a:ext cx="7772040" cy="1142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a:p>
          <a:p>
            <a:pPr algn="ctr">
              <a:lnSpc>
                <a:spcPct val="100000"/>
              </a:lnSpc>
            </a:pPr>
            <a:endParaRPr/>
          </a:p>
        </p:txBody>
      </p:sp>
      <p:pic>
        <p:nvPicPr>
          <p:cNvPr id="184" name="Picture 183"/>
          <p:cNvPicPr/>
          <p:nvPr/>
        </p:nvPicPr>
        <p:blipFill>
          <a:blip r:embed="rId3"/>
          <a:stretch/>
        </p:blipFill>
        <p:spPr>
          <a:xfrm>
            <a:off x="843120" y="1920240"/>
            <a:ext cx="8026560" cy="3285360"/>
          </a:xfrm>
          <a:prstGeom prst="rect">
            <a:avLst/>
          </a:prstGeom>
          <a:ln>
            <a:noFill/>
          </a:ln>
        </p:spPr>
      </p:pic>
      <p:sp>
        <p:nvSpPr>
          <p:cNvPr id="185" name="TextShape 2"/>
          <p:cNvSpPr txBox="1"/>
          <p:nvPr/>
        </p:nvSpPr>
        <p:spPr>
          <a:xfrm>
            <a:off x="182880" y="5482080"/>
            <a:ext cx="9036720" cy="1101600"/>
          </a:xfrm>
          <a:prstGeom prst="rect">
            <a:avLst/>
          </a:prstGeom>
          <a:noFill/>
          <a:ln>
            <a:noFill/>
          </a:ln>
        </p:spPr>
        <p:txBody>
          <a:bodyPr lIns="90000" tIns="45000" rIns="90000" bIns="45000"/>
          <a:lstStyle/>
          <a:p>
            <a:pPr algn="ctr"/>
            <a:r>
              <a:rPr lang="en-US" sz="2400" i="1" spc="-1">
                <a:latin typeface="Times New Roman"/>
                <a:ea typeface="Times New Roman"/>
              </a:rPr>
              <a:t>Typical wintertime Sea Surface Temperature (colors),</a:t>
            </a:r>
            <a:r>
              <a:rPr lang="en-US" sz="1600" i="1" spc="-1">
                <a:latin typeface="Times New Roman"/>
                <a:ea typeface="Times New Roman"/>
              </a:rPr>
              <a:t> </a:t>
            </a:r>
            <a:endParaRPr/>
          </a:p>
          <a:p>
            <a:pPr algn="ctr"/>
            <a:r>
              <a:rPr lang="en-US" sz="2400" i="1" spc="-1">
                <a:latin typeface="Times New Roman"/>
                <a:ea typeface="Times New Roman"/>
              </a:rPr>
              <a:t> Sea Level Pressure (contours) and surface windstress (arrows) anomaly patterns during warm and cool phases of PDO</a:t>
            </a:r>
            <a:endParaRPr/>
          </a:p>
        </p:txBody>
      </p:sp>
      <p:sp>
        <p:nvSpPr>
          <p:cNvPr id="186" name="TextShape 3"/>
          <p:cNvSpPr txBox="1"/>
          <p:nvPr/>
        </p:nvSpPr>
        <p:spPr>
          <a:xfrm>
            <a:off x="548640" y="335520"/>
            <a:ext cx="8716680" cy="1041480"/>
          </a:xfrm>
          <a:prstGeom prst="rect">
            <a:avLst/>
          </a:prstGeom>
          <a:noFill/>
          <a:ln>
            <a:noFill/>
          </a:ln>
        </p:spPr>
        <p:txBody>
          <a:bodyPr lIns="90000" tIns="45000" rIns="90000" bIns="45000"/>
          <a:lstStyle/>
          <a:p>
            <a:r>
              <a:rPr lang="en-US" sz="2800" strike="noStrike" spc="-1">
                <a:uFill>
                  <a:solidFill>
                    <a:srgbClr val="FFFFFF"/>
                  </a:solidFill>
                </a:uFill>
                <a:latin typeface="Tw Cen MT"/>
              </a:rPr>
              <a:t>Ocean-atmosphere states 
during positive and negative PDO phases </a:t>
            </a:r>
            <a:endParaRPr/>
          </a:p>
        </p:txBody>
      </p:sp>
      <p:sp>
        <p:nvSpPr>
          <p:cNvPr id="187" name="TextShape 4"/>
          <p:cNvSpPr txBox="1"/>
          <p:nvPr/>
        </p:nvSpPr>
        <p:spPr>
          <a:xfrm>
            <a:off x="1371600" y="1629360"/>
            <a:ext cx="2225880" cy="346320"/>
          </a:xfrm>
          <a:prstGeom prst="rect">
            <a:avLst/>
          </a:prstGeom>
          <a:noFill/>
          <a:ln>
            <a:noFill/>
          </a:ln>
        </p:spPr>
        <p:txBody>
          <a:bodyPr lIns="90000" tIns="45000" rIns="90000" bIns="45000"/>
          <a:lstStyle/>
          <a:p>
            <a:r>
              <a:rPr lang="en-US" sz="1800" spc="-1">
                <a:latin typeface="Arial"/>
              </a:rPr>
              <a:t>Positive PDO phase</a:t>
            </a:r>
            <a:endParaRPr/>
          </a:p>
        </p:txBody>
      </p:sp>
      <p:sp>
        <p:nvSpPr>
          <p:cNvPr id="188" name="TextShape 5"/>
          <p:cNvSpPr txBox="1"/>
          <p:nvPr/>
        </p:nvSpPr>
        <p:spPr>
          <a:xfrm>
            <a:off x="6217920" y="1573920"/>
            <a:ext cx="2328120" cy="346320"/>
          </a:xfrm>
          <a:prstGeom prst="rect">
            <a:avLst/>
          </a:prstGeom>
          <a:noFill/>
          <a:ln>
            <a:noFill/>
          </a:ln>
        </p:spPr>
        <p:txBody>
          <a:bodyPr lIns="90000" tIns="45000" rIns="90000" bIns="45000"/>
          <a:lstStyle/>
          <a:p>
            <a:r>
              <a:rPr lang="en-US" sz="1800" spc="-1">
                <a:latin typeface="Arial"/>
              </a:rPr>
              <a:t>Negative PDO phase</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 name="CustomShape 1"/>
          <p:cNvSpPr/>
          <p:nvPr/>
        </p:nvSpPr>
        <p:spPr>
          <a:xfrm>
            <a:off x="457200" y="22824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190" name="CustomShape 2"/>
          <p:cNvSpPr/>
          <p:nvPr/>
        </p:nvSpPr>
        <p:spPr>
          <a:xfrm>
            <a:off x="838080" y="1599840"/>
            <a:ext cx="7772040" cy="4723920"/>
          </a:xfrm>
          <a:prstGeom prst="rect">
            <a:avLst/>
          </a:prstGeom>
          <a:noFill/>
          <a:ln>
            <a:noFill/>
          </a:ln>
        </p:spPr>
        <p:style>
          <a:lnRef idx="0">
            <a:scrgbClr r="0" g="0" b="0"/>
          </a:lnRef>
          <a:fillRef idx="0">
            <a:scrgbClr r="0" g="0" b="0"/>
          </a:fillRef>
          <a:effectRef idx="0">
            <a:scrgbClr r="0" g="0" b="0"/>
          </a:effectRef>
          <a:fontRef idx="minor"/>
        </p:style>
      </p:sp>
      <p:pic>
        <p:nvPicPr>
          <p:cNvPr id="191" name="Picture 190"/>
          <p:cNvPicPr/>
          <p:nvPr/>
        </p:nvPicPr>
        <p:blipFill>
          <a:blip r:embed="rId2"/>
          <a:stretch/>
        </p:blipFill>
        <p:spPr>
          <a:xfrm>
            <a:off x="363600" y="1657800"/>
            <a:ext cx="8641800" cy="3754440"/>
          </a:xfrm>
          <a:prstGeom prst="rect">
            <a:avLst/>
          </a:prstGeom>
          <a:ln>
            <a:noFill/>
          </a:ln>
        </p:spPr>
      </p:pic>
      <p:sp>
        <p:nvSpPr>
          <p:cNvPr id="192" name="TextShape 3"/>
          <p:cNvSpPr txBox="1"/>
          <p:nvPr/>
        </p:nvSpPr>
        <p:spPr>
          <a:xfrm>
            <a:off x="556920" y="776520"/>
            <a:ext cx="8587080" cy="916200"/>
          </a:xfrm>
          <a:prstGeom prst="rect">
            <a:avLst/>
          </a:prstGeom>
          <a:noFill/>
          <a:ln>
            <a:noFill/>
          </a:ln>
        </p:spPr>
        <p:txBody>
          <a:bodyPr lIns="90000" tIns="45000" rIns="90000" bIns="45000"/>
          <a:lstStyle/>
          <a:p>
            <a:r>
              <a:rPr lang="en-US" sz="2800" strike="noStrike" spc="-1">
                <a:uFill>
                  <a:solidFill>
                    <a:srgbClr val="FFFFFF"/>
                  </a:solidFill>
                </a:uFill>
                <a:latin typeface="Tw Cen MT"/>
              </a:rPr>
              <a:t>Pacific Decadal Oscillation time evolution</a:t>
            </a:r>
            <a:endParaRPr/>
          </a:p>
        </p:txBody>
      </p:sp>
      <p:sp>
        <p:nvSpPr>
          <p:cNvPr id="193" name="Line 4"/>
          <p:cNvSpPr/>
          <p:nvPr/>
        </p:nvSpPr>
        <p:spPr>
          <a:xfrm>
            <a:off x="6051600" y="2322000"/>
            <a:ext cx="2178000" cy="0"/>
          </a:xfrm>
          <a:prstGeom prst="line">
            <a:avLst/>
          </a:prstGeom>
          <a:ln w="29160">
            <a:solidFill>
              <a:srgbClr val="FF3333"/>
            </a:solidFill>
            <a:round/>
            <a:headEnd type="oval" w="lg" len="sm"/>
            <a:tailEnd type="oval" w="lg" len="sm"/>
          </a:ln>
        </p:spPr>
        <p:style>
          <a:lnRef idx="0">
            <a:scrgbClr r="0" g="0" b="0"/>
          </a:lnRef>
          <a:fillRef idx="0">
            <a:scrgbClr r="0" g="0" b="0"/>
          </a:fillRef>
          <a:effectRef idx="0">
            <a:scrgbClr r="0" g="0" b="0"/>
          </a:effectRef>
          <a:fontRef idx="minor"/>
        </p:style>
      </p:sp>
      <p:sp>
        <p:nvSpPr>
          <p:cNvPr id="194" name="Line 5"/>
          <p:cNvSpPr/>
          <p:nvPr/>
        </p:nvSpPr>
        <p:spPr>
          <a:xfrm flipH="1">
            <a:off x="-365760" y="6400800"/>
            <a:ext cx="91440" cy="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95" name="Line 6"/>
          <p:cNvSpPr/>
          <p:nvPr/>
        </p:nvSpPr>
        <p:spPr>
          <a:xfrm>
            <a:off x="2377440" y="2322000"/>
            <a:ext cx="1737360" cy="0"/>
          </a:xfrm>
          <a:prstGeom prst="line">
            <a:avLst/>
          </a:prstGeom>
          <a:ln w="29160">
            <a:solidFill>
              <a:srgbClr val="FF3333"/>
            </a:solidFill>
            <a:round/>
            <a:headEnd type="oval" w="lg" len="sm"/>
            <a:tailEnd type="oval" w="lg" len="sm"/>
          </a:ln>
        </p:spPr>
        <p:style>
          <a:lnRef idx="0">
            <a:scrgbClr r="0" g="0" b="0"/>
          </a:lnRef>
          <a:fillRef idx="0">
            <a:scrgbClr r="0" g="0" b="0"/>
          </a:fillRef>
          <a:effectRef idx="0">
            <a:scrgbClr r="0" g="0" b="0"/>
          </a:effectRef>
          <a:fontRef idx="minor"/>
        </p:style>
      </p:sp>
      <p:sp>
        <p:nvSpPr>
          <p:cNvPr id="196" name="Line 7"/>
          <p:cNvSpPr/>
          <p:nvPr/>
        </p:nvSpPr>
        <p:spPr>
          <a:xfrm>
            <a:off x="4114800" y="4480560"/>
            <a:ext cx="2011680" cy="0"/>
          </a:xfrm>
          <a:prstGeom prst="line">
            <a:avLst/>
          </a:prstGeom>
          <a:ln w="29160">
            <a:solidFill>
              <a:srgbClr val="3333FF"/>
            </a:solidFill>
            <a:round/>
            <a:headEnd type="oval" w="lg" len="sm"/>
            <a:tailEnd type="oval" w="lg" len="sm"/>
          </a:ln>
        </p:spPr>
        <p:style>
          <a:lnRef idx="0">
            <a:scrgbClr r="0" g="0" b="0"/>
          </a:lnRef>
          <a:fillRef idx="0">
            <a:scrgbClr r="0" g="0" b="0"/>
          </a:fillRef>
          <a:effectRef idx="0">
            <a:scrgbClr r="0" g="0" b="0"/>
          </a:effectRef>
          <a:fontRef idx="minor"/>
        </p:style>
      </p:sp>
      <p:sp>
        <p:nvSpPr>
          <p:cNvPr id="197" name="TextShape 8"/>
          <p:cNvSpPr txBox="1"/>
          <p:nvPr/>
        </p:nvSpPr>
        <p:spPr>
          <a:xfrm>
            <a:off x="1371600" y="5577840"/>
            <a:ext cx="7322040" cy="858240"/>
          </a:xfrm>
          <a:prstGeom prst="rect">
            <a:avLst/>
          </a:prstGeom>
          <a:noFill/>
          <a:ln>
            <a:noFill/>
          </a:ln>
        </p:spPr>
        <p:txBody>
          <a:bodyPr lIns="90000" tIns="45000" rIns="90000" bIns="45000"/>
          <a:lstStyle/>
          <a:p>
            <a:r>
              <a:rPr lang="en-US" sz="1800" spc="-1">
                <a:latin typeface="Arial"/>
              </a:rPr>
              <a:t>Pacific Decadal Oscillation shows long periods with primarily positive </a:t>
            </a:r>
            <a:endParaRPr/>
          </a:p>
          <a:p>
            <a:r>
              <a:rPr lang="en-US" sz="1800" spc="-1">
                <a:latin typeface="Arial"/>
              </a:rPr>
              <a:t>index values, followed by decades with more frequent negative values.</a:t>
            </a:r>
            <a:endParaRPr/>
          </a:p>
          <a:p>
            <a:r>
              <a:rPr lang="en-US" sz="1800" b="1" spc="-1">
                <a:latin typeface="Arial"/>
              </a:rPr>
              <a:t>This is expressed with the term “decadal” in the name.</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 name="CustomShape 1"/>
          <p:cNvSpPr/>
          <p:nvPr/>
        </p:nvSpPr>
        <p:spPr>
          <a:xfrm>
            <a:off x="457200" y="22824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199" name="CustomShape 2"/>
          <p:cNvSpPr/>
          <p:nvPr/>
        </p:nvSpPr>
        <p:spPr>
          <a:xfrm>
            <a:off x="838080" y="1599840"/>
            <a:ext cx="7772040" cy="4723920"/>
          </a:xfrm>
          <a:prstGeom prst="rect">
            <a:avLst/>
          </a:prstGeom>
          <a:noFill/>
          <a:ln>
            <a:noFill/>
          </a:ln>
        </p:spPr>
        <p:style>
          <a:lnRef idx="0">
            <a:scrgbClr r="0" g="0" b="0"/>
          </a:lnRef>
          <a:fillRef idx="0">
            <a:scrgbClr r="0" g="0" b="0"/>
          </a:fillRef>
          <a:effectRef idx="0">
            <a:scrgbClr r="0" g="0" b="0"/>
          </a:effectRef>
          <a:fontRef idx="minor"/>
        </p:style>
      </p:sp>
      <p:pic>
        <p:nvPicPr>
          <p:cNvPr id="200" name="Picture 199"/>
          <p:cNvPicPr/>
          <p:nvPr/>
        </p:nvPicPr>
        <p:blipFill>
          <a:blip r:embed="rId3"/>
          <a:stretch/>
        </p:blipFill>
        <p:spPr>
          <a:xfrm>
            <a:off x="1005840" y="1737360"/>
            <a:ext cx="7353000" cy="3835080"/>
          </a:xfrm>
          <a:prstGeom prst="rect">
            <a:avLst/>
          </a:prstGeom>
          <a:ln>
            <a:noFill/>
          </a:ln>
        </p:spPr>
      </p:pic>
      <p:sp>
        <p:nvSpPr>
          <p:cNvPr id="201" name="TextShape 3"/>
          <p:cNvSpPr txBox="1"/>
          <p:nvPr/>
        </p:nvSpPr>
        <p:spPr>
          <a:xfrm>
            <a:off x="711423" y="380700"/>
            <a:ext cx="7050960" cy="883080"/>
          </a:xfrm>
          <a:prstGeom prst="rect">
            <a:avLst/>
          </a:prstGeom>
          <a:noFill/>
          <a:ln>
            <a:noFill/>
          </a:ln>
        </p:spPr>
        <p:txBody>
          <a:bodyPr lIns="90000" tIns="45000" rIns="90000" bIns="45000"/>
          <a:lstStyle/>
          <a:p>
            <a:r>
              <a:rPr lang="en-US" sz="2800" spc="-1" dirty="0">
                <a:latin typeface="Arial"/>
              </a:rPr>
              <a:t>North Pacific Index: </a:t>
            </a:r>
            <a:endParaRPr dirty="0"/>
          </a:p>
          <a:p>
            <a:r>
              <a:rPr lang="en-US" sz="2800" spc="-1" dirty="0">
                <a:latin typeface="Arial"/>
              </a:rPr>
              <a:t>Measure of the strength of the Aleutian Low</a:t>
            </a:r>
            <a:endParaRPr dirty="0"/>
          </a:p>
        </p:txBody>
      </p:sp>
      <p:sp>
        <p:nvSpPr>
          <p:cNvPr id="202" name="TextShape 4"/>
          <p:cNvSpPr txBox="1"/>
          <p:nvPr/>
        </p:nvSpPr>
        <p:spPr>
          <a:xfrm>
            <a:off x="91440" y="5636520"/>
            <a:ext cx="9192240" cy="1101240"/>
          </a:xfrm>
          <a:prstGeom prst="rect">
            <a:avLst/>
          </a:prstGeom>
          <a:noFill/>
          <a:ln>
            <a:noFill/>
          </a:ln>
        </p:spPr>
        <p:txBody>
          <a:bodyPr lIns="90000" tIns="45000" rIns="90000" bIns="45000"/>
          <a:lstStyle/>
          <a:p>
            <a:pPr marL="216000" indent="-216000">
              <a:buClr>
                <a:srgbClr val="FFFFFF"/>
              </a:buClr>
              <a:buSzPct val="45000"/>
              <a:buFont typeface="StarSymbol"/>
              <a:buChar char=""/>
            </a:pPr>
            <a:r>
              <a:rPr lang="en-US" sz="2400" strike="noStrike" spc="-1">
                <a:solidFill>
                  <a:srgbClr val="262626"/>
                </a:solidFill>
                <a:uFill>
                  <a:solidFill>
                    <a:srgbClr val="FFFFFF"/>
                  </a:solidFill>
                </a:uFill>
                <a:latin typeface="Times New Roman"/>
                <a:ea typeface="Times New Roman"/>
              </a:rPr>
              <a:t>North Pacific Index (NP index or NPI) is the area-weighted sea level pressure over the region 30°N-65°N, 160°E-140°W.</a:t>
            </a:r>
            <a:endParaRPr/>
          </a:p>
          <a:p>
            <a:pPr marL="216000" indent="-216000">
              <a:buClr>
                <a:srgbClr val="FFFFFF"/>
              </a:buClr>
              <a:buSzPct val="45000"/>
              <a:buFont typeface="StarSymbol"/>
              <a:buChar char=""/>
            </a:pPr>
            <a:r>
              <a:rPr lang="en-US" sz="2400" strike="noStrike" spc="-1">
                <a:solidFill>
                  <a:srgbClr val="262626"/>
                </a:solidFill>
                <a:uFill>
                  <a:solidFill>
                    <a:srgbClr val="FFFFFF"/>
                  </a:solidFill>
                </a:uFill>
                <a:latin typeface="Times New Roman"/>
                <a:ea typeface="Times New Roman"/>
              </a:rPr>
              <a:t>Defined for winter season</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 name="CustomShape 1"/>
          <p:cNvSpPr/>
          <p:nvPr/>
        </p:nvSpPr>
        <p:spPr>
          <a:xfrm>
            <a:off x="457200" y="22824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204" name="CustomShape 2"/>
          <p:cNvSpPr/>
          <p:nvPr/>
        </p:nvSpPr>
        <p:spPr>
          <a:xfrm>
            <a:off x="838080" y="1599840"/>
            <a:ext cx="7772040" cy="4723920"/>
          </a:xfrm>
          <a:prstGeom prst="rect">
            <a:avLst/>
          </a:prstGeom>
          <a:noFill/>
          <a:ln>
            <a:noFill/>
          </a:ln>
        </p:spPr>
        <p:style>
          <a:lnRef idx="0">
            <a:scrgbClr r="0" g="0" b="0"/>
          </a:lnRef>
          <a:fillRef idx="0">
            <a:scrgbClr r="0" g="0" b="0"/>
          </a:fillRef>
          <a:effectRef idx="0">
            <a:scrgbClr r="0" g="0" b="0"/>
          </a:effectRef>
          <a:fontRef idx="minor"/>
        </p:style>
      </p:sp>
      <p:pic>
        <p:nvPicPr>
          <p:cNvPr id="205" name="Picture 204"/>
          <p:cNvPicPr/>
          <p:nvPr/>
        </p:nvPicPr>
        <p:blipFill>
          <a:blip r:embed="rId3"/>
          <a:stretch/>
        </p:blipFill>
        <p:spPr>
          <a:xfrm>
            <a:off x="3667320" y="1721160"/>
            <a:ext cx="5148360" cy="2236680"/>
          </a:xfrm>
          <a:prstGeom prst="rect">
            <a:avLst/>
          </a:prstGeom>
          <a:ln>
            <a:noFill/>
          </a:ln>
        </p:spPr>
      </p:pic>
      <p:pic>
        <p:nvPicPr>
          <p:cNvPr id="206" name="Picture 205"/>
          <p:cNvPicPr/>
          <p:nvPr/>
        </p:nvPicPr>
        <p:blipFill>
          <a:blip r:embed="rId4"/>
          <a:stretch/>
        </p:blipFill>
        <p:spPr>
          <a:xfrm>
            <a:off x="3697920" y="3840480"/>
            <a:ext cx="5259600" cy="2743200"/>
          </a:xfrm>
          <a:prstGeom prst="rect">
            <a:avLst/>
          </a:prstGeom>
          <a:ln>
            <a:noFill/>
          </a:ln>
        </p:spPr>
      </p:pic>
      <p:sp>
        <p:nvSpPr>
          <p:cNvPr id="207" name="TextShape 3"/>
          <p:cNvSpPr txBox="1"/>
          <p:nvPr/>
        </p:nvSpPr>
        <p:spPr>
          <a:xfrm>
            <a:off x="548640" y="358020"/>
            <a:ext cx="7445520" cy="883080"/>
          </a:xfrm>
          <a:prstGeom prst="rect">
            <a:avLst/>
          </a:prstGeom>
          <a:noFill/>
          <a:ln>
            <a:noFill/>
          </a:ln>
        </p:spPr>
        <p:txBody>
          <a:bodyPr lIns="90000" tIns="45000" rIns="90000" bIns="45000"/>
          <a:lstStyle/>
          <a:p>
            <a:r>
              <a:rPr lang="en-US" sz="2800" spc="-1" dirty="0">
                <a:latin typeface="Arial"/>
              </a:rPr>
              <a:t>What is the connection between Aleutian Low 
strength and North Pacific SST anomalies? </a:t>
            </a:r>
            <a:endParaRPr dirty="0"/>
          </a:p>
        </p:txBody>
      </p:sp>
      <p:sp>
        <p:nvSpPr>
          <p:cNvPr id="208" name="TextShape 4"/>
          <p:cNvSpPr txBox="1"/>
          <p:nvPr/>
        </p:nvSpPr>
        <p:spPr>
          <a:xfrm>
            <a:off x="548640" y="2103120"/>
            <a:ext cx="2390400" cy="1370160"/>
          </a:xfrm>
          <a:prstGeom prst="rect">
            <a:avLst/>
          </a:prstGeom>
          <a:noFill/>
          <a:ln>
            <a:noFill/>
          </a:ln>
        </p:spPr>
        <p:txBody>
          <a:bodyPr lIns="90000" tIns="45000" rIns="90000" bIns="45000"/>
          <a:lstStyle/>
          <a:p>
            <a:r>
              <a:rPr lang="en-US" sz="1800" spc="-1">
                <a:latin typeface="Arial"/>
              </a:rPr>
              <a:t>What is the statistical 
relationship? </a:t>
            </a:r>
            <a:endParaRPr/>
          </a:p>
          <a:p>
            <a:endParaRPr/>
          </a:p>
          <a:p>
            <a:r>
              <a:rPr lang="en-US" sz="1800" spc="-1">
                <a:latin typeface="Arial"/>
              </a:rPr>
              <a:t>What is the physical</a:t>
            </a:r>
            <a:endParaRPr/>
          </a:p>
          <a:p>
            <a:r>
              <a:rPr lang="en-US" sz="1800" spc="-1">
                <a:latin typeface="Arial"/>
              </a:rPr>
              <a:t>connection?</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 name="CustomShape 1"/>
          <p:cNvSpPr/>
          <p:nvPr/>
        </p:nvSpPr>
        <p:spPr>
          <a:xfrm>
            <a:off x="457200" y="228240"/>
            <a:ext cx="8229240" cy="1142640"/>
          </a:xfrm>
          <a:prstGeom prst="rect">
            <a:avLst/>
          </a:prstGeom>
          <a:noFill/>
          <a:ln>
            <a:noFill/>
          </a:ln>
        </p:spPr>
        <p:style>
          <a:lnRef idx="0">
            <a:scrgbClr r="0" g="0" b="0"/>
          </a:lnRef>
          <a:fillRef idx="0">
            <a:scrgbClr r="0" g="0" b="0"/>
          </a:fillRef>
          <a:effectRef idx="0">
            <a:scrgbClr r="0" g="0" b="0"/>
          </a:effectRef>
          <a:fontRef idx="minor"/>
        </p:style>
      </p:sp>
      <p:sp>
        <p:nvSpPr>
          <p:cNvPr id="210" name="CustomShape 2"/>
          <p:cNvSpPr/>
          <p:nvPr/>
        </p:nvSpPr>
        <p:spPr>
          <a:xfrm>
            <a:off x="838080" y="1599840"/>
            <a:ext cx="7772040" cy="4723920"/>
          </a:xfrm>
          <a:prstGeom prst="rect">
            <a:avLst/>
          </a:prstGeom>
          <a:noFill/>
          <a:ln>
            <a:noFill/>
          </a:ln>
        </p:spPr>
        <p:style>
          <a:lnRef idx="0">
            <a:scrgbClr r="0" g="0" b="0"/>
          </a:lnRef>
          <a:fillRef idx="0">
            <a:scrgbClr r="0" g="0" b="0"/>
          </a:fillRef>
          <a:effectRef idx="0">
            <a:scrgbClr r="0" g="0" b="0"/>
          </a:effectRef>
          <a:fontRef idx="minor"/>
        </p:style>
      </p:sp>
      <p:pic>
        <p:nvPicPr>
          <p:cNvPr id="211" name="Picture 210"/>
          <p:cNvPicPr/>
          <p:nvPr/>
        </p:nvPicPr>
        <p:blipFill>
          <a:blip r:embed="rId3"/>
          <a:stretch/>
        </p:blipFill>
        <p:spPr>
          <a:xfrm>
            <a:off x="3667320" y="1721160"/>
            <a:ext cx="5148360" cy="2236680"/>
          </a:xfrm>
          <a:prstGeom prst="rect">
            <a:avLst/>
          </a:prstGeom>
          <a:ln>
            <a:noFill/>
          </a:ln>
        </p:spPr>
      </p:pic>
      <p:pic>
        <p:nvPicPr>
          <p:cNvPr id="212" name="Picture 211"/>
          <p:cNvPicPr/>
          <p:nvPr/>
        </p:nvPicPr>
        <p:blipFill>
          <a:blip r:embed="rId4"/>
          <a:stretch/>
        </p:blipFill>
        <p:spPr>
          <a:xfrm>
            <a:off x="3697920" y="3840480"/>
            <a:ext cx="5259600" cy="2743200"/>
          </a:xfrm>
          <a:prstGeom prst="rect">
            <a:avLst/>
          </a:prstGeom>
          <a:ln>
            <a:noFill/>
          </a:ln>
        </p:spPr>
      </p:pic>
      <p:sp>
        <p:nvSpPr>
          <p:cNvPr id="213" name="TextShape 3"/>
          <p:cNvSpPr txBox="1"/>
          <p:nvPr/>
        </p:nvSpPr>
        <p:spPr>
          <a:xfrm>
            <a:off x="626400" y="361128"/>
            <a:ext cx="7445520" cy="883080"/>
          </a:xfrm>
          <a:prstGeom prst="rect">
            <a:avLst/>
          </a:prstGeom>
          <a:noFill/>
          <a:ln>
            <a:noFill/>
          </a:ln>
        </p:spPr>
        <p:txBody>
          <a:bodyPr lIns="90000" tIns="45000" rIns="90000" bIns="45000"/>
          <a:lstStyle/>
          <a:p>
            <a:r>
              <a:rPr lang="en-US" sz="2800" spc="-1">
                <a:latin typeface="Arial"/>
              </a:rPr>
              <a:t>What is the connection between Aleutian Low 
strength and North Pacific SST anomalies? </a:t>
            </a:r>
            <a:endParaRPr/>
          </a:p>
        </p:txBody>
      </p:sp>
      <p:sp>
        <p:nvSpPr>
          <p:cNvPr id="214" name="CustomShape 4"/>
          <p:cNvSpPr/>
          <p:nvPr/>
        </p:nvSpPr>
        <p:spPr>
          <a:xfrm>
            <a:off x="182880" y="1828800"/>
            <a:ext cx="3474720" cy="4754880"/>
          </a:xfrm>
          <a:prstGeom prst="rect">
            <a:avLst/>
          </a:prstGeom>
          <a:noFill/>
          <a:ln>
            <a:solidFill>
              <a:srgbClr val="3465A4"/>
            </a:solidFill>
          </a:ln>
        </p:spPr>
        <p:style>
          <a:lnRef idx="0">
            <a:scrgbClr r="0" g="0" b="0"/>
          </a:lnRef>
          <a:fillRef idx="0">
            <a:scrgbClr r="0" g="0" b="0"/>
          </a:fillRef>
          <a:effectRef idx="0">
            <a:scrgbClr r="0" g="0" b="0"/>
          </a:effectRef>
          <a:fontRef idx="minor"/>
        </p:style>
      </p:sp>
      <p:sp>
        <p:nvSpPr>
          <p:cNvPr id="215" name="TextShape 5"/>
          <p:cNvSpPr txBox="1"/>
          <p:nvPr/>
        </p:nvSpPr>
        <p:spPr>
          <a:xfrm>
            <a:off x="457200" y="2011680"/>
            <a:ext cx="2454480" cy="346320"/>
          </a:xfrm>
          <a:prstGeom prst="rect">
            <a:avLst/>
          </a:prstGeom>
          <a:noFill/>
          <a:ln>
            <a:noFill/>
          </a:ln>
        </p:spPr>
        <p:txBody>
          <a:bodyPr lIns="90000" tIns="45000" rIns="90000" bIns="45000"/>
          <a:lstStyle/>
          <a:p>
            <a:r>
              <a:rPr lang="en-US" sz="1800" spc="-1">
                <a:latin typeface="Arial"/>
              </a:rPr>
              <a:t>Statistical relationship:</a:t>
            </a:r>
            <a:endParaRPr/>
          </a:p>
        </p:txBody>
      </p:sp>
      <p:sp>
        <p:nvSpPr>
          <p:cNvPr id="216" name="TextShape 6"/>
          <p:cNvSpPr txBox="1"/>
          <p:nvPr/>
        </p:nvSpPr>
        <p:spPr>
          <a:xfrm>
            <a:off x="457200" y="4206240"/>
            <a:ext cx="2328120" cy="602280"/>
          </a:xfrm>
          <a:prstGeom prst="rect">
            <a:avLst/>
          </a:prstGeom>
          <a:noFill/>
          <a:ln>
            <a:noFill/>
          </a:ln>
        </p:spPr>
        <p:txBody>
          <a:bodyPr lIns="90000" tIns="45000" rIns="90000" bIns="45000"/>
          <a:lstStyle/>
          <a:p>
            <a:r>
              <a:rPr lang="en-US" sz="1800" spc="-1">
                <a:latin typeface="Arial"/>
              </a:rPr>
              <a:t>Physical relationship:</a:t>
            </a:r>
            <a:endParaRPr/>
          </a:p>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608760" y="858522"/>
            <a:ext cx="8078040" cy="486720"/>
          </a:xfrm>
          <a:prstGeom prst="rect">
            <a:avLst/>
          </a:prstGeom>
          <a:noFill/>
          <a:ln>
            <a:noFill/>
          </a:ln>
        </p:spPr>
        <p:txBody>
          <a:bodyPr lIns="90000" tIns="45000" rIns="90000" bIns="45000"/>
          <a:lstStyle/>
          <a:p>
            <a:r>
              <a:rPr lang="en-US" sz="2800" spc="-1" dirty="0">
                <a:latin typeface="Arial"/>
              </a:rPr>
              <a:t>Ocean Atmosphere Interaction in the North Pacific</a:t>
            </a:r>
            <a:endParaRPr dirty="0"/>
          </a:p>
        </p:txBody>
      </p:sp>
      <p:sp>
        <p:nvSpPr>
          <p:cNvPr id="223" name="TextShape 7"/>
          <p:cNvSpPr txBox="1"/>
          <p:nvPr/>
        </p:nvSpPr>
        <p:spPr>
          <a:xfrm>
            <a:off x="456480" y="2377440"/>
            <a:ext cx="4131000" cy="3929760"/>
          </a:xfrm>
          <a:prstGeom prst="rect">
            <a:avLst/>
          </a:prstGeom>
          <a:noFill/>
          <a:ln>
            <a:noFill/>
          </a:ln>
        </p:spPr>
        <p:txBody>
          <a:bodyPr lIns="90000" tIns="45000" rIns="90000" bIns="45000"/>
          <a:lstStyle/>
          <a:p>
            <a:r>
              <a:rPr lang="en-US" sz="1800" spc="-1" dirty="0">
                <a:latin typeface="Arial"/>
              </a:rPr>
              <a:t>Recall: 2.5m ocean layer has the same</a:t>
            </a:r>
            <a:endParaRPr dirty="0"/>
          </a:p>
          <a:p>
            <a:r>
              <a:rPr lang="en-US" sz="1800" spc="-1" dirty="0">
                <a:latin typeface="Arial"/>
              </a:rPr>
              <a:t>heat capacity as the troposphere</a:t>
            </a:r>
            <a:endParaRPr dirty="0"/>
          </a:p>
          <a:p>
            <a:endParaRPr dirty="0"/>
          </a:p>
          <a:p>
            <a:r>
              <a:rPr lang="en-US" sz="1800" spc="-1" dirty="0">
                <a:latin typeface="Arial"/>
              </a:rPr>
              <a:t>The ocean mixed layer is about </a:t>
            </a:r>
            <a:endParaRPr dirty="0"/>
          </a:p>
          <a:p>
            <a:r>
              <a:rPr lang="en-US" sz="1800" spc="-1" dirty="0" smtClean="0">
                <a:latin typeface="Arial"/>
              </a:rPr>
              <a:t>100-200m in </a:t>
            </a:r>
            <a:r>
              <a:rPr lang="en-US" spc="-1" dirty="0" smtClean="0">
                <a:latin typeface="Arial"/>
              </a:rPr>
              <a:t>North </a:t>
            </a:r>
            <a:r>
              <a:rPr lang="en-US" spc="-1" dirty="0" smtClean="0">
                <a:latin typeface="Arial"/>
              </a:rPr>
              <a:t>Pacific =&gt; huge heat capacity </a:t>
            </a:r>
            <a:endParaRPr dirty="0"/>
          </a:p>
          <a:p>
            <a:endParaRPr dirty="0"/>
          </a:p>
          <a:p>
            <a:r>
              <a:rPr lang="en-US" sz="1800" spc="-1" dirty="0">
                <a:latin typeface="Arial"/>
              </a:rPr>
              <a:t>Sensible heat flux depends on</a:t>
            </a:r>
            <a:endParaRPr dirty="0"/>
          </a:p>
          <a:p>
            <a:r>
              <a:rPr lang="en-US" sz="1800" spc="-1" dirty="0">
                <a:latin typeface="Arial"/>
              </a:rPr>
              <a:t>SST, air temperature, winds</a:t>
            </a:r>
            <a:endParaRPr dirty="0"/>
          </a:p>
          <a:p>
            <a:endParaRPr dirty="0"/>
          </a:p>
          <a:p>
            <a:r>
              <a:rPr lang="en-US" sz="1800" spc="-1" dirty="0">
                <a:latin typeface="Arial"/>
              </a:rPr>
              <a:t>Latent heat flux depends on SST</a:t>
            </a:r>
            <a:endParaRPr dirty="0"/>
          </a:p>
          <a:p>
            <a:r>
              <a:rPr lang="en-US" sz="1800" spc="-1" dirty="0">
                <a:latin typeface="Arial"/>
              </a:rPr>
              <a:t>relative humidity, winds</a:t>
            </a:r>
            <a:endParaRPr dirty="0"/>
          </a:p>
          <a:p>
            <a:endParaRPr dirty="0"/>
          </a:p>
          <a:p>
            <a:r>
              <a:rPr lang="en-US" sz="1800" spc="-1" dirty="0">
                <a:latin typeface="Arial"/>
              </a:rPr>
              <a:t>SST anomalies are damped by</a:t>
            </a:r>
            <a:endParaRPr dirty="0"/>
          </a:p>
          <a:p>
            <a:r>
              <a:rPr lang="en-US" sz="1800" spc="-1" dirty="0">
                <a:latin typeface="Arial"/>
              </a:rPr>
              <a:t>latent and sensible heat fluxes</a:t>
            </a:r>
            <a:endParaRPr dirty="0"/>
          </a:p>
          <a:p>
            <a:endParaRPr dirty="0"/>
          </a:p>
        </p:txBody>
      </p:sp>
      <p:pic>
        <p:nvPicPr>
          <p:cNvPr id="9" name="Picture 8"/>
          <p:cNvPicPr>
            <a:picLocks noChangeAspect="1"/>
          </p:cNvPicPr>
          <p:nvPr/>
        </p:nvPicPr>
        <p:blipFill>
          <a:blip r:embed="rId2"/>
          <a:stretch>
            <a:fillRect/>
          </a:stretch>
        </p:blipFill>
        <p:spPr>
          <a:xfrm>
            <a:off x="4857818" y="2484783"/>
            <a:ext cx="4057582" cy="40741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1598</Words>
  <Application>Microsoft Office PowerPoint</Application>
  <PresentationFormat>On-screen Show (4:3)</PresentationFormat>
  <Paragraphs>251</Paragraphs>
  <Slides>33</Slides>
  <Notes>14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33</vt:i4>
      </vt:variant>
    </vt:vector>
  </HeadingPairs>
  <TitlesOfParts>
    <vt:vector size="47" baseType="lpstr">
      <vt:lpstr>Arial</vt:lpstr>
      <vt:lpstr>Calibri</vt:lpstr>
      <vt:lpstr>Calibri Light</vt:lpstr>
      <vt:lpstr>DejaVu Sans</vt:lpstr>
      <vt:lpstr>StarSymbol</vt:lpstr>
      <vt:lpstr>Times New Roman</vt:lpstr>
      <vt:lpstr>TimesNewRomanPS-BoldMT</vt:lpstr>
      <vt:lpstr>TimesNewRomanPSMT</vt:lpstr>
      <vt:lpstr>Tw Cen MT</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The El Nino Southern Oscillation (ENSO)</dc:title>
  <dc:creator>Elison Timm, Oliver</dc:creator>
  <cp:lastModifiedBy>Elison Timm, Oliver</cp:lastModifiedBy>
  <cp:revision>36</cp:revision>
  <dcterms:created xsi:type="dcterms:W3CDTF">2015-10-11T17:51:02Z</dcterms:created>
  <dcterms:modified xsi:type="dcterms:W3CDTF">2016-10-24T14:19:14Z</dcterms:modified>
  <dc:language>en-US</dc:language>
</cp:coreProperties>
</file>