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4" r:id="rId1"/>
    <p:sldMasterId id="2147483687" r:id="rId2"/>
  </p:sldMasterIdLst>
  <p:notesMasterIdLst>
    <p:notesMasterId r:id="rId61"/>
  </p:notesMasterIdLst>
  <p:sldIdLst>
    <p:sldId id="256" r:id="rId3"/>
    <p:sldId id="257" r:id="rId4"/>
    <p:sldId id="258" r:id="rId5"/>
    <p:sldId id="306" r:id="rId6"/>
    <p:sldId id="307" r:id="rId7"/>
    <p:sldId id="308" r:id="rId8"/>
    <p:sldId id="315" r:id="rId9"/>
    <p:sldId id="309" r:id="rId10"/>
    <p:sldId id="319" r:id="rId11"/>
    <p:sldId id="311" r:id="rId12"/>
    <p:sldId id="312" r:id="rId13"/>
    <p:sldId id="313" r:id="rId14"/>
    <p:sldId id="314" r:id="rId15"/>
    <p:sldId id="316" r:id="rId16"/>
    <p:sldId id="263" r:id="rId17"/>
    <p:sldId id="264" r:id="rId18"/>
    <p:sldId id="265" r:id="rId19"/>
    <p:sldId id="266" r:id="rId20"/>
    <p:sldId id="267" r:id="rId21"/>
    <p:sldId id="268" r:id="rId22"/>
    <p:sldId id="269" r:id="rId23"/>
    <p:sldId id="318" r:id="rId24"/>
    <p:sldId id="270" r:id="rId25"/>
    <p:sldId id="271" r:id="rId26"/>
    <p:sldId id="273" r:id="rId27"/>
    <p:sldId id="274" r:id="rId28"/>
    <p:sldId id="275" r:id="rId29"/>
    <p:sldId id="276" r:id="rId30"/>
    <p:sldId id="277" r:id="rId31"/>
    <p:sldId id="278" r:id="rId32"/>
    <p:sldId id="279" r:id="rId33"/>
    <p:sldId id="280" r:id="rId34"/>
    <p:sldId id="281" r:id="rId35"/>
    <p:sldId id="283" r:id="rId36"/>
    <p:sldId id="282" r:id="rId37"/>
    <p:sldId id="284" r:id="rId38"/>
    <p:sldId id="285" r:id="rId39"/>
    <p:sldId id="286" r:id="rId40"/>
    <p:sldId id="287" r:id="rId41"/>
    <p:sldId id="320" r:id="rId42"/>
    <p:sldId id="288" r:id="rId43"/>
    <p:sldId id="289" r:id="rId44"/>
    <p:sldId id="290" r:id="rId45"/>
    <p:sldId id="292" r:id="rId46"/>
    <p:sldId id="291"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napToGrid="0">
      <p:cViewPr varScale="1">
        <p:scale>
          <a:sx n="87" d="100"/>
          <a:sy n="87" d="100"/>
        </p:scale>
        <p:origin x="10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p:cNvSpPr>
          <p:nvPr>
            <p:ph type="body"/>
          </p:nvPr>
        </p:nvSpPr>
        <p:spPr>
          <a:xfrm>
            <a:off x="777240" y="4777560"/>
            <a:ext cx="6217560" cy="4525920"/>
          </a:xfrm>
          <a:prstGeom prst="rect">
            <a:avLst/>
          </a:prstGeom>
        </p:spPr>
        <p:txBody>
          <a:bodyPr lIns="0" tIns="0" rIns="0" bIns="0"/>
          <a:lstStyle/>
          <a:p>
            <a:r>
              <a:rPr lang="en-US" sz="2640" spc="-1">
                <a:latin typeface="Arial"/>
              </a:rPr>
              <a:t>Click to edit the notes format</a:t>
            </a:r>
            <a:endParaRPr/>
          </a:p>
        </p:txBody>
      </p:sp>
      <p:sp>
        <p:nvSpPr>
          <p:cNvPr id="16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16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16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168" name="PlaceHolder 5"/>
          <p:cNvSpPr>
            <a:spLocks noGrp="1"/>
          </p:cNvSpPr>
          <p:nvPr>
            <p:ph type="sldNum"/>
          </p:nvPr>
        </p:nvSpPr>
        <p:spPr>
          <a:xfrm>
            <a:off x="4399200" y="9555480"/>
            <a:ext cx="3372840" cy="502560"/>
          </a:xfrm>
          <a:prstGeom prst="rect">
            <a:avLst/>
          </a:prstGeom>
        </p:spPr>
        <p:txBody>
          <a:bodyPr lIns="0" tIns="0" rIns="0" bIns="0" anchor="b"/>
          <a:lstStyle/>
          <a:p>
            <a:pPr algn="r"/>
            <a:fld id="{E568A5B7-B734-48C5-8069-721D9A74C966}" type="slidenum">
              <a:rPr lang="en-US" sz="1400" spc="-1">
                <a:latin typeface="Times New Roman"/>
              </a:rPr>
              <a:t>‹#›</a:t>
            </a:fld>
            <a:endParaRPr/>
          </a:p>
        </p:txBody>
      </p:sp>
    </p:spTree>
    <p:extLst>
      <p:ext uri="{BB962C8B-B14F-4D97-AF65-F5344CB8AC3E}">
        <p14:creationId xmlns:p14="http://schemas.microsoft.com/office/powerpoint/2010/main" val="9297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body"/>
          </p:nvPr>
        </p:nvSpPr>
        <p:spPr>
          <a:xfrm>
            <a:off x="700920" y="4415760"/>
            <a:ext cx="5608080" cy="4183200"/>
          </a:xfrm>
          <a:prstGeom prst="rect">
            <a:avLst/>
          </a:prstGeom>
        </p:spPr>
        <p:txBody>
          <a:bodyPr lIns="93240" tIns="46440" rIns="93240" bIns="46440"/>
          <a:lstStyle/>
          <a:p>
            <a:r>
              <a:rPr lang="en-US" sz="2000" strike="noStrike" spc="-1">
                <a:uFill>
                  <a:solidFill>
                    <a:srgbClr val="FFFFFF"/>
                  </a:solidFill>
                </a:uFill>
                <a:latin typeface="Arial"/>
              </a:rPr>
              <a:t>Presentation slide for courses, classes, lectures et al. </a:t>
            </a:r>
            <a:endParaRPr/>
          </a:p>
        </p:txBody>
      </p:sp>
      <p:sp>
        <p:nvSpPr>
          <p:cNvPr id="349"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882AD563-28EB-40B7-85A3-7FD091189C41}" type="slidenum">
              <a:rPr lang="en-US" sz="1200" strike="noStrike" spc="-1">
                <a:solidFill>
                  <a:srgbClr val="000000"/>
                </a:solidFill>
                <a:uFill>
                  <a:solidFill>
                    <a:srgbClr val="FFFFFF"/>
                  </a:solidFill>
                </a:uFill>
                <a:latin typeface="+mn-lt"/>
                <a:ea typeface="+mn-ea"/>
              </a:rPr>
              <a:t>1</a:t>
            </a:fld>
            <a:endParaRPr/>
          </a:p>
        </p:txBody>
      </p:sp>
    </p:spTree>
    <p:extLst>
      <p:ext uri="{BB962C8B-B14F-4D97-AF65-F5344CB8AC3E}">
        <p14:creationId xmlns:p14="http://schemas.microsoft.com/office/powerpoint/2010/main" val="214080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Let's look at the anomalies for DJF 1972</a:t>
            </a:r>
            <a:endParaRPr/>
          </a:p>
        </p:txBody>
      </p:sp>
    </p:spTree>
    <p:extLst>
      <p:ext uri="{BB962C8B-B14F-4D97-AF65-F5344CB8AC3E}">
        <p14:creationId xmlns:p14="http://schemas.microsoft.com/office/powerpoint/2010/main" val="298818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laceHolder 1"/>
          <p:cNvSpPr>
            <a:spLocks noGrp="1"/>
          </p:cNvSpPr>
          <p:nvPr>
            <p:ph type="body"/>
          </p:nvPr>
        </p:nvSpPr>
        <p:spPr>
          <a:xfrm>
            <a:off x="700920" y="4415400"/>
            <a:ext cx="5607720" cy="4497840"/>
          </a:xfrm>
          <a:prstGeom prst="rect">
            <a:avLst/>
          </a:prstGeom>
        </p:spPr>
        <p:txBody>
          <a:bodyPr lIns="0" tIns="0" rIns="0" bIns="0"/>
          <a:lstStyle/>
          <a:p>
            <a:r>
              <a:rPr lang="en-US" sz="2440" spc="-1">
                <a:latin typeface="Arial"/>
              </a:rPr>
              <a:t>Data source NCEP reanalysis</a:t>
            </a:r>
            <a:endParaRPr/>
          </a:p>
          <a:p>
            <a:r>
              <a:rPr lang="en-US" sz="2440" spc="-1">
                <a:latin typeface="Arial"/>
              </a:rPr>
              <a:t>Processed with CDO and GrADS</a:t>
            </a:r>
            <a:endParaRPr/>
          </a:p>
          <a:p>
            <a:r>
              <a:rPr lang="en-US" sz="2440" spc="-1">
                <a:latin typeface="Arial"/>
              </a:rPr>
              <a:t>(Oct 2015, DAES computing resources: snow cluster)</a:t>
            </a:r>
            <a:endParaRPr/>
          </a:p>
          <a:p>
            <a:endParaRPr/>
          </a:p>
          <a:p>
            <a:r>
              <a:rPr lang="en-US" sz="2440" spc="-1">
                <a:latin typeface="Arial"/>
              </a:rPr>
              <a:t>Note geopotential height anomalies relative to the 1981-2010 period. </a:t>
            </a:r>
            <a:endParaRPr/>
          </a:p>
          <a:p>
            <a:r>
              <a:rPr lang="en-US" sz="2440" spc="-1">
                <a:latin typeface="Arial"/>
              </a:rPr>
              <a:t>Global warming has lead to a genreal increase in the 500hPa height level. Therefore many regions appear uniformly blue (lower than the norm) for 1973.</a:t>
            </a:r>
            <a:endParaRPr/>
          </a:p>
          <a:p>
            <a:endParaRPr/>
          </a:p>
        </p:txBody>
      </p:sp>
    </p:spTree>
    <p:extLst>
      <p:ext uri="{BB962C8B-B14F-4D97-AF65-F5344CB8AC3E}">
        <p14:creationId xmlns:p14="http://schemas.microsoft.com/office/powerpoint/2010/main" val="339167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PlaceHolder 1"/>
          <p:cNvSpPr>
            <a:spLocks noGrp="1"/>
          </p:cNvSpPr>
          <p:nvPr>
            <p:ph type="body"/>
          </p:nvPr>
        </p:nvSpPr>
        <p:spPr>
          <a:xfrm>
            <a:off x="700920" y="4415400"/>
            <a:ext cx="5607720" cy="4497840"/>
          </a:xfrm>
          <a:prstGeom prst="rect">
            <a:avLst/>
          </a:prstGeom>
        </p:spPr>
        <p:txBody>
          <a:bodyPr lIns="0" tIns="0" rIns="0" bIns="0"/>
          <a:lstStyle/>
          <a:p>
            <a:r>
              <a:rPr lang="en-US" sz="2440" spc="-1">
                <a:latin typeface="Arial"/>
              </a:rPr>
              <a:t>Data source NCEP reanalysis</a:t>
            </a:r>
            <a:endParaRPr/>
          </a:p>
          <a:p>
            <a:r>
              <a:rPr lang="en-US" sz="2440" spc="-1">
                <a:latin typeface="Arial"/>
              </a:rPr>
              <a:t>Processed with CDO and GrADS</a:t>
            </a:r>
            <a:endParaRPr/>
          </a:p>
          <a:p>
            <a:r>
              <a:rPr lang="en-US" sz="2440" spc="-1">
                <a:latin typeface="Arial"/>
              </a:rPr>
              <a:t>(Oct 2015, DAES computing resources: snow cluster)</a:t>
            </a:r>
            <a:endParaRPr/>
          </a:p>
          <a:p>
            <a:endParaRPr/>
          </a:p>
          <a:p>
            <a:r>
              <a:rPr lang="en-US" sz="2440" spc="-1">
                <a:latin typeface="Arial"/>
              </a:rPr>
              <a:t>Note geopotential height anomalies relative to the 1981-2010 period. </a:t>
            </a:r>
            <a:endParaRPr/>
          </a:p>
          <a:p>
            <a:r>
              <a:rPr lang="en-US" sz="2440" spc="-1">
                <a:latin typeface="Arial"/>
              </a:rPr>
              <a:t>Global warming has lead to a genreal increase in the 500hPa height level. Therefore many regions appear uniformly blue (lower than the norm) for 1973.</a:t>
            </a:r>
            <a:endParaRPr/>
          </a:p>
          <a:p>
            <a:endParaRPr/>
          </a:p>
        </p:txBody>
      </p:sp>
    </p:spTree>
    <p:extLst>
      <p:ext uri="{BB962C8B-B14F-4D97-AF65-F5344CB8AC3E}">
        <p14:creationId xmlns:p14="http://schemas.microsoft.com/office/powerpoint/2010/main" val="114715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p:cNvSpPr>
          <p:nvPr>
            <p:ph type="body"/>
          </p:nvPr>
        </p:nvSpPr>
        <p:spPr>
          <a:xfrm>
            <a:off x="700920" y="4415400"/>
            <a:ext cx="5607720" cy="4497840"/>
          </a:xfrm>
          <a:prstGeom prst="rect">
            <a:avLst/>
          </a:prstGeom>
        </p:spPr>
        <p:txBody>
          <a:bodyPr lIns="0" tIns="0" rIns="0" bIns="0"/>
          <a:lstStyle/>
          <a:p>
            <a:r>
              <a:rPr lang="en-US" sz="2440" spc="-1">
                <a:latin typeface="Arial"/>
              </a:rPr>
              <a:t>Data source NCEP reanalysis</a:t>
            </a:r>
            <a:endParaRPr/>
          </a:p>
          <a:p>
            <a:r>
              <a:rPr lang="en-US" sz="2440" spc="-1">
                <a:latin typeface="Arial"/>
              </a:rPr>
              <a:t>Processed with CDO and GrADS</a:t>
            </a:r>
            <a:endParaRPr/>
          </a:p>
          <a:p>
            <a:r>
              <a:rPr lang="en-US" sz="2440" spc="-1">
                <a:latin typeface="Arial"/>
              </a:rPr>
              <a:t>(Oct 2015, DAES computing resources: snow cluster)</a:t>
            </a:r>
            <a:endParaRPr/>
          </a:p>
          <a:p>
            <a:endParaRPr/>
          </a:p>
          <a:p>
            <a:r>
              <a:rPr lang="en-US" sz="2440" spc="-1">
                <a:latin typeface="Arial"/>
              </a:rPr>
              <a:t>Note geopotential height anomalies relative to the 1981-2010 period. </a:t>
            </a:r>
            <a:endParaRPr/>
          </a:p>
          <a:p>
            <a:r>
              <a:rPr lang="en-US" sz="2440" spc="-1">
                <a:latin typeface="Arial"/>
              </a:rPr>
              <a:t>Global warming has lead to a genreal increase in the 500hPa height level. Therefore many regions appear uniformly blue (lower than the norm) for 1973.</a:t>
            </a:r>
            <a:endParaRPr/>
          </a:p>
          <a:p>
            <a:endParaRPr/>
          </a:p>
        </p:txBody>
      </p:sp>
    </p:spTree>
    <p:extLst>
      <p:ext uri="{BB962C8B-B14F-4D97-AF65-F5344CB8AC3E}">
        <p14:creationId xmlns:p14="http://schemas.microsoft.com/office/powerpoint/2010/main" val="2454115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Data source NCEP reanalysis</a:t>
            </a:r>
            <a:endParaRPr/>
          </a:p>
          <a:p>
            <a:r>
              <a:rPr lang="en-US" sz="2440" spc="-1">
                <a:latin typeface="Arial"/>
              </a:rPr>
              <a:t>Processed with CDO and GrADS</a:t>
            </a:r>
            <a:endParaRPr/>
          </a:p>
          <a:p>
            <a:r>
              <a:rPr lang="en-US" sz="2440" spc="-1">
                <a:latin typeface="Arial"/>
              </a:rPr>
              <a:t>(Oct 2015, DAES computing resources: snow cluster)</a:t>
            </a:r>
            <a:endParaRPr/>
          </a:p>
        </p:txBody>
      </p:sp>
    </p:spTree>
    <p:extLst>
      <p:ext uri="{BB962C8B-B14F-4D97-AF65-F5344CB8AC3E}">
        <p14:creationId xmlns:p14="http://schemas.microsoft.com/office/powerpoint/2010/main" val="3641925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Here is shown the linear regression coefficient: that is the correlation between the local geopotential height anomalies and the defined PNA index</a:t>
            </a:r>
            <a:endParaRPr/>
          </a:p>
          <a:p>
            <a:r>
              <a:rPr lang="en-US" sz="2440" spc="-1">
                <a:latin typeface="Arial"/>
              </a:rPr>
              <a:t>(which can be created in several ways, a simple method is to choose three representative locations in the centers of the Aleutian Low the high pressure over NW US/ Canada and tropical central Pacific and create a weighted average)</a:t>
            </a:r>
            <a:endParaRPr/>
          </a:p>
        </p:txBody>
      </p:sp>
    </p:spTree>
    <p:extLst>
      <p:ext uri="{BB962C8B-B14F-4D97-AF65-F5344CB8AC3E}">
        <p14:creationId xmlns:p14="http://schemas.microsoft.com/office/powerpoint/2010/main" val="327276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The Pacific/North American Teleconnection Pattern and United States Climate. Part I: Regional Temperature and Precipitation Associations</a:t>
            </a:r>
            <a:endParaRPr/>
          </a:p>
          <a:p>
            <a:r>
              <a:rPr lang="en-US" sz="2440" spc="-1">
                <a:latin typeface="Arial"/>
              </a:rPr>
              <a:t>Daniel J. Leathers</a:t>
            </a:r>
            <a:endParaRPr/>
          </a:p>
          <a:p>
            <a:endParaRPr/>
          </a:p>
          <a:p>
            <a:r>
              <a:rPr lang="en-US" sz="2440" spc="-1">
                <a:latin typeface="Arial"/>
              </a:rPr>
              <a:t>J. Clim. 1991</a:t>
            </a:r>
            <a:endParaRPr/>
          </a:p>
        </p:txBody>
      </p:sp>
    </p:spTree>
    <p:extLst>
      <p:ext uri="{BB962C8B-B14F-4D97-AF65-F5344CB8AC3E}">
        <p14:creationId xmlns:p14="http://schemas.microsoft.com/office/powerpoint/2010/main" val="126758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From Elison Timm et al. 2011</a:t>
            </a:r>
            <a:endParaRPr/>
          </a:p>
        </p:txBody>
      </p:sp>
    </p:spTree>
    <p:extLst>
      <p:ext uri="{BB962C8B-B14F-4D97-AF65-F5344CB8AC3E}">
        <p14:creationId xmlns:p14="http://schemas.microsoft.com/office/powerpoint/2010/main" val="88851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From Elison Timm et al. 2011</a:t>
            </a:r>
            <a:endParaRPr/>
          </a:p>
        </p:txBody>
      </p:sp>
    </p:spTree>
    <p:extLst>
      <p:ext uri="{BB962C8B-B14F-4D97-AF65-F5344CB8AC3E}">
        <p14:creationId xmlns:p14="http://schemas.microsoft.com/office/powerpoint/2010/main" val="953844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From Elison Timm et al. 2011</a:t>
            </a:r>
            <a:endParaRPr/>
          </a:p>
        </p:txBody>
      </p:sp>
    </p:spTree>
    <p:extLst>
      <p:ext uri="{BB962C8B-B14F-4D97-AF65-F5344CB8AC3E}">
        <p14:creationId xmlns:p14="http://schemas.microsoft.com/office/powerpoint/2010/main" val="18868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Prognostic equation: </a:t>
            </a:r>
            <a:endParaRPr/>
          </a:p>
          <a:p>
            <a:endParaRPr/>
          </a:p>
          <a:p>
            <a:r>
              <a:rPr lang="en-US" sz="2440" spc="-1">
                <a:latin typeface="Arial"/>
              </a:rPr>
              <a:t>A time derivative on the left hand side of the equation (change in wind, currents, or any other variable) is related to an instantaneous state of the system(e.g. pressure gradient)</a:t>
            </a:r>
            <a:endParaRPr/>
          </a:p>
          <a:p>
            <a:endParaRPr/>
          </a:p>
          <a:p>
            <a:endParaRPr/>
          </a:p>
        </p:txBody>
      </p:sp>
    </p:spTree>
    <p:extLst>
      <p:ext uri="{BB962C8B-B14F-4D97-AF65-F5344CB8AC3E}">
        <p14:creationId xmlns:p14="http://schemas.microsoft.com/office/powerpoint/2010/main" val="831139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The skill for seasonal forecasts of the PNA pattern are currently investigated.</a:t>
            </a:r>
            <a:endParaRPr/>
          </a:p>
          <a:p>
            <a:r>
              <a:rPr lang="en-US" sz="2440" spc="-1">
                <a:latin typeface="Arial"/>
              </a:rPr>
              <a:t>But most of the PNA seasonal forecast skill is depending on the tropical Pacific and ENSO.  </a:t>
            </a:r>
            <a:endParaRPr/>
          </a:p>
        </p:txBody>
      </p:sp>
    </p:spTree>
    <p:extLst>
      <p:ext uri="{BB962C8B-B14F-4D97-AF65-F5344CB8AC3E}">
        <p14:creationId xmlns:p14="http://schemas.microsoft.com/office/powerpoint/2010/main" val="1444642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PlaceHolder 1"/>
          <p:cNvSpPr>
            <a:spLocks noGrp="1"/>
          </p:cNvSpPr>
          <p:nvPr>
            <p:ph type="body"/>
          </p:nvPr>
        </p:nvSpPr>
        <p:spPr>
          <a:xfrm>
            <a:off x="700920" y="4415400"/>
            <a:ext cx="5607720" cy="4843800"/>
          </a:xfrm>
          <a:prstGeom prst="rect">
            <a:avLst/>
          </a:prstGeom>
        </p:spPr>
        <p:txBody>
          <a:bodyPr lIns="0" tIns="0" rIns="0" bIns="0"/>
          <a:lstStyle/>
          <a:p>
            <a:r>
              <a:rPr lang="en-US" sz="2440" spc="-1">
                <a:latin typeface="Arial"/>
              </a:rPr>
              <a:t>Figure 3.28. Pacific Decadal Oscillation: (top) SST based on the leading EOF SST pattern for the Pacific basin north of 20°N for 1901 to 2004 (updated; see Mantua et al., 1997; Power et al., 1999b) and projected for the global ocean (units are nondimensional); and (bottom) annual time series (updated from Mantua et al., 1997). The smooth black curve shows decadal variations (see Appendix 3.A).</a:t>
            </a:r>
            <a:endParaRPr/>
          </a:p>
          <a:p>
            <a:endParaRPr/>
          </a:p>
          <a:p>
            <a:r>
              <a:rPr lang="en-US" sz="2440" spc="-1">
                <a:latin typeface="Arial"/>
              </a:rPr>
              <a:t>From IPCC AR4</a:t>
            </a:r>
            <a:endParaRPr/>
          </a:p>
          <a:p>
            <a:endParaRPr/>
          </a:p>
        </p:txBody>
      </p:sp>
    </p:spTree>
    <p:extLst>
      <p:ext uri="{BB962C8B-B14F-4D97-AF65-F5344CB8AC3E}">
        <p14:creationId xmlns:p14="http://schemas.microsoft.com/office/powerpoint/2010/main" val="16176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Prognostic equation: </a:t>
            </a:r>
            <a:endParaRPr/>
          </a:p>
          <a:p>
            <a:endParaRPr/>
          </a:p>
          <a:p>
            <a:r>
              <a:rPr lang="en-US" sz="2440" spc="-1">
                <a:latin typeface="Arial"/>
              </a:rPr>
              <a:t>A time derivative on the left hand side of the equation (change in wind, currents, or any other variable) is related to an instantaneous state of the system(e.g. pressure gradient)</a:t>
            </a:r>
            <a:endParaRPr/>
          </a:p>
          <a:p>
            <a:endParaRPr/>
          </a:p>
          <a:p>
            <a:endParaRPr/>
          </a:p>
        </p:txBody>
      </p:sp>
    </p:spTree>
    <p:extLst>
      <p:ext uri="{BB962C8B-B14F-4D97-AF65-F5344CB8AC3E}">
        <p14:creationId xmlns:p14="http://schemas.microsoft.com/office/powerpoint/2010/main" val="12178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AF25BAF-1FD6-4F63-952A-34E391458091}" type="slidenum">
              <a:rPr lang="en-US" sz="1200" b="0" strike="noStrike" spc="-1">
                <a:solidFill>
                  <a:srgbClr val="000000"/>
                </a:solidFill>
                <a:uFill>
                  <a:solidFill>
                    <a:srgbClr val="FFFFFF"/>
                  </a:solidFill>
                </a:uFill>
                <a:latin typeface="Times New Roman"/>
              </a:rPr>
              <a:t>6</a:t>
            </a:fld>
            <a:endParaRPr lang="en-US" sz="2400" b="0" strike="noStrike" spc="-1">
              <a:solidFill>
                <a:srgbClr val="000000"/>
              </a:solidFill>
              <a:uFill>
                <a:solidFill>
                  <a:srgbClr val="FFFFFF"/>
                </a:solidFill>
              </a:uFill>
              <a:latin typeface="Times New Roman"/>
            </a:endParaRPr>
          </a:p>
        </p:txBody>
      </p:sp>
      <p:sp>
        <p:nvSpPr>
          <p:cNvPr id="217" name="TextShape 2"/>
          <p:cNvSpPr txBox="1"/>
          <p:nvPr/>
        </p:nvSpPr>
        <p:spPr>
          <a:xfrm>
            <a:off x="914400" y="4343400"/>
            <a:ext cx="5029200" cy="4114800"/>
          </a:xfrm>
          <a:prstGeom prst="rect">
            <a:avLst/>
          </a:prstGeom>
          <a:noFill/>
          <a:ln>
            <a:noFill/>
          </a:ln>
        </p:spPr>
      </p:sp>
    </p:spTree>
    <p:extLst>
      <p:ext uri="{BB962C8B-B14F-4D97-AF65-F5344CB8AC3E}">
        <p14:creationId xmlns:p14="http://schemas.microsoft.com/office/powerpoint/2010/main" val="2639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AF25BAF-1FD6-4F63-952A-34E391458091}" type="slidenum">
              <a:rPr lang="en-US" sz="1200" b="0" strike="noStrike" spc="-1">
                <a:solidFill>
                  <a:srgbClr val="000000"/>
                </a:solidFill>
                <a:uFill>
                  <a:solidFill>
                    <a:srgbClr val="FFFFFF"/>
                  </a:solidFill>
                </a:uFill>
                <a:latin typeface="Times New Roman"/>
              </a:rPr>
              <a:t>7</a:t>
            </a:fld>
            <a:endParaRPr lang="en-US" sz="2400" b="0" strike="noStrike" spc="-1">
              <a:solidFill>
                <a:srgbClr val="000000"/>
              </a:solidFill>
              <a:uFill>
                <a:solidFill>
                  <a:srgbClr val="FFFFFF"/>
                </a:solidFill>
              </a:uFill>
              <a:latin typeface="Times New Roman"/>
            </a:endParaRPr>
          </a:p>
        </p:txBody>
      </p:sp>
      <p:sp>
        <p:nvSpPr>
          <p:cNvPr id="217" name="TextShape 2"/>
          <p:cNvSpPr txBox="1"/>
          <p:nvPr/>
        </p:nvSpPr>
        <p:spPr>
          <a:xfrm>
            <a:off x="914400" y="4343400"/>
            <a:ext cx="5029200" cy="4114800"/>
          </a:xfrm>
          <a:prstGeom prst="rect">
            <a:avLst/>
          </a:prstGeom>
          <a:noFill/>
          <a:ln>
            <a:noFill/>
          </a:ln>
        </p:spPr>
      </p:sp>
    </p:spTree>
    <p:extLst>
      <p:ext uri="{BB962C8B-B14F-4D97-AF65-F5344CB8AC3E}">
        <p14:creationId xmlns:p14="http://schemas.microsoft.com/office/powerpoint/2010/main" val="361692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6B1AA87F-C1FA-4830-ADC4-137DFBD08D15}" type="slidenum">
              <a:rPr lang="en-GB" sz="1200" b="0" strike="noStrike" spc="-1">
                <a:solidFill>
                  <a:srgbClr val="000000"/>
                </a:solidFill>
                <a:uFill>
                  <a:solidFill>
                    <a:srgbClr val="FFFFFF"/>
                  </a:solidFill>
                </a:uFill>
                <a:latin typeface="Times New Roman"/>
              </a:rPr>
              <a:t>11</a:t>
            </a:fld>
            <a:endParaRPr lang="en-US" sz="2400" b="0" strike="noStrike" spc="-1">
              <a:solidFill>
                <a:srgbClr val="000000"/>
              </a:solidFill>
              <a:uFill>
                <a:solidFill>
                  <a:srgbClr val="FFFFFF"/>
                </a:solidFill>
              </a:uFill>
              <a:latin typeface="Times New Roman"/>
            </a:endParaRPr>
          </a:p>
        </p:txBody>
      </p:sp>
      <p:sp>
        <p:nvSpPr>
          <p:cNvPr id="233" name="TextShape 2"/>
          <p:cNvSpPr txBox="1"/>
          <p:nvPr/>
        </p:nvSpPr>
        <p:spPr>
          <a:xfrm>
            <a:off x="914400" y="4343400"/>
            <a:ext cx="5029200" cy="4114800"/>
          </a:xfrm>
          <a:prstGeom prst="rect">
            <a:avLst/>
          </a:prstGeom>
          <a:noFill/>
          <a:ln>
            <a:noFill/>
          </a:ln>
        </p:spPr>
        <p:txBody>
          <a:bodyPr/>
          <a:lstStyle/>
          <a:p>
            <a:r>
              <a:rPr lang="en-GB" sz="2439" b="0" strike="noStrike" spc="-1">
                <a:solidFill>
                  <a:srgbClr val="000000"/>
                </a:solidFill>
                <a:uFill>
                  <a:solidFill>
                    <a:srgbClr val="FFFFFF"/>
                  </a:solidFill>
                </a:uFill>
                <a:latin typeface="Arial"/>
              </a:rPr>
              <a:t>Stationary wave number Ks=sqrt(beta/u); k is set by forcing</a:t>
            </a:r>
            <a:endParaRPr lang="en-US" sz="2439"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18079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3886200" y="8686800"/>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fld id="{9B95D4BB-5E95-4FAD-B4C4-F603DBD9A5FB}" type="slidenum">
              <a:rPr lang="en-GB" sz="1200" spc="-1">
                <a:latin typeface="Times New Roman"/>
              </a:rPr>
              <a:t>25</a:t>
            </a:fld>
            <a:endParaRPr/>
          </a:p>
        </p:txBody>
      </p:sp>
      <p:sp>
        <p:nvSpPr>
          <p:cNvPr id="355" name="TextShape 2"/>
          <p:cNvSpPr txBox="1"/>
          <p:nvPr/>
        </p:nvSpPr>
        <p:spPr>
          <a:xfrm>
            <a:off x="914400" y="4343400"/>
            <a:ext cx="5029200" cy="4114800"/>
          </a:xfrm>
          <a:prstGeom prst="rect">
            <a:avLst/>
          </a:prstGeom>
          <a:noFill/>
          <a:ln>
            <a:noFill/>
          </a:ln>
        </p:spPr>
        <p:txBody>
          <a:bodyPr/>
          <a:lstStyle/>
          <a:p>
            <a:r>
              <a:rPr lang="en-GB" sz="2440" spc="-1">
                <a:latin typeface="Arial"/>
              </a:rPr>
              <a:t>Stationary wave number Ks=sqrt(beta/u); k is set by forcing</a:t>
            </a:r>
            <a:endParaRPr/>
          </a:p>
        </p:txBody>
      </p:sp>
    </p:spTree>
    <p:extLst>
      <p:ext uri="{BB962C8B-B14F-4D97-AF65-F5344CB8AC3E}">
        <p14:creationId xmlns:p14="http://schemas.microsoft.com/office/powerpoint/2010/main" val="16117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PlaceHolder 1"/>
          <p:cNvSpPr>
            <a:spLocks noGrp="1"/>
          </p:cNvSpPr>
          <p:nvPr>
            <p:ph type="body"/>
          </p:nvPr>
        </p:nvSpPr>
        <p:spPr>
          <a:xfrm>
            <a:off x="700920" y="4415400"/>
            <a:ext cx="5607720" cy="4182840"/>
          </a:xfrm>
          <a:prstGeom prst="rect">
            <a:avLst/>
          </a:prstGeom>
        </p:spPr>
        <p:txBody>
          <a:bodyPr lIns="0" tIns="0" rIns="0" bIns="0"/>
          <a:lstStyle/>
          <a:p>
            <a:r>
              <a:rPr lang="en-US" sz="2440" spc="-1">
                <a:latin typeface="Arial"/>
              </a:rPr>
              <a:t>Data source NCEP reanalysis</a:t>
            </a:r>
            <a:endParaRPr/>
          </a:p>
          <a:p>
            <a:r>
              <a:rPr lang="en-US" sz="2440" spc="-1">
                <a:latin typeface="Arial"/>
              </a:rPr>
              <a:t>Processed with CDO and GrADS</a:t>
            </a:r>
            <a:endParaRPr/>
          </a:p>
          <a:p>
            <a:r>
              <a:rPr lang="en-US" sz="2440" spc="-1">
                <a:latin typeface="Arial"/>
              </a:rPr>
              <a:t>(Oct 2015, DAES computing resources: snow cluster)</a:t>
            </a:r>
            <a:endParaRPr/>
          </a:p>
        </p:txBody>
      </p:sp>
    </p:spTree>
    <p:extLst>
      <p:ext uri="{BB962C8B-B14F-4D97-AF65-F5344CB8AC3E}">
        <p14:creationId xmlns:p14="http://schemas.microsoft.com/office/powerpoint/2010/main" val="56481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laceHolder 1"/>
          <p:cNvSpPr>
            <a:spLocks noGrp="1"/>
          </p:cNvSpPr>
          <p:nvPr>
            <p:ph type="body"/>
          </p:nvPr>
        </p:nvSpPr>
        <p:spPr>
          <a:xfrm>
            <a:off x="700920" y="4415400"/>
            <a:ext cx="5607720" cy="4182840"/>
          </a:xfrm>
          <a:prstGeom prst="rect">
            <a:avLst/>
          </a:prstGeom>
        </p:spPr>
        <p:txBody>
          <a:bodyPr lIns="0" tIns="0" rIns="0" bIns="0"/>
          <a:lstStyle/>
          <a:p>
            <a:r>
              <a:rPr lang="en-US" sz="1400" spc="-1">
                <a:latin typeface="Arial"/>
              </a:rPr>
              <a:t>Figure 3.27. Correlations with the SOI, based on normalised Tahiti minus Darwin sea level pressures, for annual (May to April) means for sea level pressure (top left) and surface temperature (top right) for 1958 to 2004, and GPCP precipitation for 1979 to 2003 (bottom left), updated from Trenberth and Caron (2000). The Darwin-based SOI, in normalized units of standard deviation, from 1866 to 2005 (Können et al., 1998; lower right) features monthly values with an 11-point low-pass filter, which effectively removes fluctuations with periods of less than eight months (Trenberth, 1984). The smooth black curve shows decadal variations (see Appendix 3.A). Red values indicate positive sea level pressure anomalies at Darwin and thus El Niño conditions. </a:t>
            </a:r>
            <a:endParaRPr/>
          </a:p>
          <a:p>
            <a:endParaRPr/>
          </a:p>
          <a:p>
            <a:endParaRPr/>
          </a:p>
          <a:p>
            <a:r>
              <a:rPr lang="en-US" sz="1400" spc="-1">
                <a:latin typeface="Arial"/>
              </a:rPr>
              <a:t>Figure from IPCC report</a:t>
            </a:r>
            <a:endParaRPr/>
          </a:p>
          <a:p>
            <a:r>
              <a:rPr lang="en-US" sz="1400" spc="-1">
                <a:latin typeface="Arial"/>
              </a:rPr>
              <a:t>http://www.ipcc.ch/publications_and_data/ar4/wg1/en/ch3s3-6-2.html</a:t>
            </a:r>
            <a:endParaRPr/>
          </a:p>
        </p:txBody>
      </p:sp>
    </p:spTree>
    <p:extLst>
      <p:ext uri="{BB962C8B-B14F-4D97-AF65-F5344CB8AC3E}">
        <p14:creationId xmlns:p14="http://schemas.microsoft.com/office/powerpoint/2010/main" val="197026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10" name="PlaceHolder 2"/>
          <p:cNvSpPr>
            <a:spLocks noGrp="1"/>
          </p:cNvSpPr>
          <p:nvPr>
            <p:ph type="body"/>
          </p:nvPr>
        </p:nvSpPr>
        <p:spPr>
          <a:xfrm>
            <a:off x="612720" y="1600200"/>
            <a:ext cx="8152920" cy="2144160"/>
          </a:xfrm>
          <a:prstGeom prst="rect">
            <a:avLst/>
          </a:prstGeom>
        </p:spPr>
        <p:txBody>
          <a:bodyPr lIns="0" tIns="0" rIns="0" bIns="0"/>
          <a:lstStyle/>
          <a:p>
            <a:endParaRPr/>
          </a:p>
        </p:txBody>
      </p:sp>
      <p:sp>
        <p:nvSpPr>
          <p:cNvPr id="111" name="PlaceHolder 3"/>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13"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14"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15" name="PlaceHolder 4"/>
          <p:cNvSpPr>
            <a:spLocks noGrp="1"/>
          </p:cNvSpPr>
          <p:nvPr>
            <p:ph type="body"/>
          </p:nvPr>
        </p:nvSpPr>
        <p:spPr>
          <a:xfrm>
            <a:off x="4790520" y="3948480"/>
            <a:ext cx="3978360" cy="2144160"/>
          </a:xfrm>
          <a:prstGeom prst="rect">
            <a:avLst/>
          </a:prstGeom>
        </p:spPr>
        <p:txBody>
          <a:bodyPr lIns="0" tIns="0" rIns="0" bIns="0"/>
          <a:lstStyle/>
          <a:p>
            <a:endParaRPr/>
          </a:p>
        </p:txBody>
      </p:sp>
      <p:sp>
        <p:nvSpPr>
          <p:cNvPr id="116" name="PlaceHolder 5"/>
          <p:cNvSpPr>
            <a:spLocks noGrp="1"/>
          </p:cNvSpPr>
          <p:nvPr>
            <p:ph type="body"/>
          </p:nvPr>
        </p:nvSpPr>
        <p:spPr>
          <a:xfrm>
            <a:off x="612720" y="3948480"/>
            <a:ext cx="3978360" cy="2144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18" name="PlaceHolder 2"/>
          <p:cNvSpPr>
            <a:spLocks noGrp="1"/>
          </p:cNvSpPr>
          <p:nvPr>
            <p:ph type="body"/>
          </p:nvPr>
        </p:nvSpPr>
        <p:spPr>
          <a:xfrm>
            <a:off x="612720" y="1600200"/>
            <a:ext cx="8152920" cy="4495320"/>
          </a:xfrm>
          <a:prstGeom prst="rect">
            <a:avLst/>
          </a:prstGeom>
        </p:spPr>
        <p:txBody>
          <a:bodyPr lIns="0" tIns="0" rIns="0" bIns="0"/>
          <a:lstStyle/>
          <a:p>
            <a:endParaRPr/>
          </a:p>
        </p:txBody>
      </p:sp>
      <p:sp>
        <p:nvSpPr>
          <p:cNvPr id="119" name="PlaceHolder 3"/>
          <p:cNvSpPr>
            <a:spLocks noGrp="1"/>
          </p:cNvSpPr>
          <p:nvPr>
            <p:ph type="body"/>
          </p:nvPr>
        </p:nvSpPr>
        <p:spPr>
          <a:xfrm>
            <a:off x="612720" y="1600200"/>
            <a:ext cx="8152920" cy="4495320"/>
          </a:xfrm>
          <a:prstGeom prst="rect">
            <a:avLst/>
          </a:prstGeom>
        </p:spPr>
        <p:txBody>
          <a:bodyPr lIns="0" tIns="0" rIns="0" bIns="0"/>
          <a:lstStyle/>
          <a:p>
            <a:endParaRPr/>
          </a:p>
        </p:txBody>
      </p:sp>
      <p:pic>
        <p:nvPicPr>
          <p:cNvPr id="120" name="Picture 119"/>
          <p:cNvPicPr/>
          <p:nvPr/>
        </p:nvPicPr>
        <p:blipFill>
          <a:blip r:embed="rId2"/>
          <a:stretch/>
        </p:blipFill>
        <p:spPr>
          <a:xfrm>
            <a:off x="1870920" y="1599840"/>
            <a:ext cx="5635800" cy="4495320"/>
          </a:xfrm>
          <a:prstGeom prst="rect">
            <a:avLst/>
          </a:prstGeom>
          <a:ln>
            <a:noFill/>
          </a:ln>
        </p:spPr>
      </p:pic>
      <p:pic>
        <p:nvPicPr>
          <p:cNvPr id="121" name="Picture 120"/>
          <p:cNvPicPr/>
          <p:nvPr/>
        </p:nvPicPr>
        <p:blipFill>
          <a:blip r:embed="rId2"/>
          <a:stretch/>
        </p:blipFill>
        <p:spPr>
          <a:xfrm>
            <a:off x="1870920" y="1599840"/>
            <a:ext cx="5635800" cy="44953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31" name="PlaceHolder 2"/>
          <p:cNvSpPr>
            <a:spLocks noGrp="1"/>
          </p:cNvSpPr>
          <p:nvPr>
            <p:ph type="subTitle"/>
          </p:nvPr>
        </p:nvSpPr>
        <p:spPr>
          <a:xfrm>
            <a:off x="612720" y="1600200"/>
            <a:ext cx="8152920" cy="44953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33" name="PlaceHolder 2"/>
          <p:cNvSpPr>
            <a:spLocks noGrp="1"/>
          </p:cNvSpPr>
          <p:nvPr>
            <p:ph type="body"/>
          </p:nvPr>
        </p:nvSpPr>
        <p:spPr>
          <a:xfrm>
            <a:off x="612720" y="1600200"/>
            <a:ext cx="8152920" cy="44953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35"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36" name="PlaceHolder 3"/>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12720" y="228600"/>
            <a:ext cx="8152920" cy="45921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40"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41" name="PlaceHolder 3"/>
          <p:cNvSpPr>
            <a:spLocks noGrp="1"/>
          </p:cNvSpPr>
          <p:nvPr>
            <p:ph type="body"/>
          </p:nvPr>
        </p:nvSpPr>
        <p:spPr>
          <a:xfrm>
            <a:off x="612720" y="3948480"/>
            <a:ext cx="3978360" cy="2144160"/>
          </a:xfrm>
          <a:prstGeom prst="rect">
            <a:avLst/>
          </a:prstGeom>
        </p:spPr>
        <p:txBody>
          <a:bodyPr lIns="0" tIns="0" rIns="0" bIns="0"/>
          <a:lstStyle/>
          <a:p>
            <a:endParaRPr/>
          </a:p>
        </p:txBody>
      </p:sp>
      <p:sp>
        <p:nvSpPr>
          <p:cNvPr id="142" name="PlaceHolder 4"/>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89" name="PlaceHolder 2"/>
          <p:cNvSpPr>
            <a:spLocks noGrp="1"/>
          </p:cNvSpPr>
          <p:nvPr>
            <p:ph type="subTitle"/>
          </p:nvPr>
        </p:nvSpPr>
        <p:spPr>
          <a:xfrm>
            <a:off x="612720" y="1600200"/>
            <a:ext cx="8152920" cy="44953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44"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45"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46" name="PlaceHolder 4"/>
          <p:cNvSpPr>
            <a:spLocks noGrp="1"/>
          </p:cNvSpPr>
          <p:nvPr>
            <p:ph type="body"/>
          </p:nvPr>
        </p:nvSpPr>
        <p:spPr>
          <a:xfrm>
            <a:off x="4790520" y="3948480"/>
            <a:ext cx="3978360" cy="21441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48"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49"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50" name="PlaceHolder 4"/>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52" name="PlaceHolder 2"/>
          <p:cNvSpPr>
            <a:spLocks noGrp="1"/>
          </p:cNvSpPr>
          <p:nvPr>
            <p:ph type="body"/>
          </p:nvPr>
        </p:nvSpPr>
        <p:spPr>
          <a:xfrm>
            <a:off x="612720" y="1600200"/>
            <a:ext cx="8152920" cy="2144160"/>
          </a:xfrm>
          <a:prstGeom prst="rect">
            <a:avLst/>
          </a:prstGeom>
        </p:spPr>
        <p:txBody>
          <a:bodyPr lIns="0" tIns="0" rIns="0" bIns="0"/>
          <a:lstStyle/>
          <a:p>
            <a:endParaRPr/>
          </a:p>
        </p:txBody>
      </p:sp>
      <p:sp>
        <p:nvSpPr>
          <p:cNvPr id="153" name="PlaceHolder 3"/>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55"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56"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57" name="PlaceHolder 4"/>
          <p:cNvSpPr>
            <a:spLocks noGrp="1"/>
          </p:cNvSpPr>
          <p:nvPr>
            <p:ph type="body"/>
          </p:nvPr>
        </p:nvSpPr>
        <p:spPr>
          <a:xfrm>
            <a:off x="4790520" y="3948480"/>
            <a:ext cx="3978360" cy="2144160"/>
          </a:xfrm>
          <a:prstGeom prst="rect">
            <a:avLst/>
          </a:prstGeom>
        </p:spPr>
        <p:txBody>
          <a:bodyPr lIns="0" tIns="0" rIns="0" bIns="0"/>
          <a:lstStyle/>
          <a:p>
            <a:endParaRPr/>
          </a:p>
        </p:txBody>
      </p:sp>
      <p:sp>
        <p:nvSpPr>
          <p:cNvPr id="158" name="PlaceHolder 5"/>
          <p:cNvSpPr>
            <a:spLocks noGrp="1"/>
          </p:cNvSpPr>
          <p:nvPr>
            <p:ph type="body"/>
          </p:nvPr>
        </p:nvSpPr>
        <p:spPr>
          <a:xfrm>
            <a:off x="612720" y="3948480"/>
            <a:ext cx="3978360" cy="21441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60" name="PlaceHolder 2"/>
          <p:cNvSpPr>
            <a:spLocks noGrp="1"/>
          </p:cNvSpPr>
          <p:nvPr>
            <p:ph type="body"/>
          </p:nvPr>
        </p:nvSpPr>
        <p:spPr>
          <a:xfrm>
            <a:off x="612720" y="1600200"/>
            <a:ext cx="8152920" cy="4495320"/>
          </a:xfrm>
          <a:prstGeom prst="rect">
            <a:avLst/>
          </a:prstGeom>
        </p:spPr>
        <p:txBody>
          <a:bodyPr lIns="0" tIns="0" rIns="0" bIns="0"/>
          <a:lstStyle/>
          <a:p>
            <a:endParaRPr/>
          </a:p>
        </p:txBody>
      </p:sp>
      <p:sp>
        <p:nvSpPr>
          <p:cNvPr id="161" name="PlaceHolder 3"/>
          <p:cNvSpPr>
            <a:spLocks noGrp="1"/>
          </p:cNvSpPr>
          <p:nvPr>
            <p:ph type="body"/>
          </p:nvPr>
        </p:nvSpPr>
        <p:spPr>
          <a:xfrm>
            <a:off x="612720" y="1600200"/>
            <a:ext cx="8152920" cy="4495320"/>
          </a:xfrm>
          <a:prstGeom prst="rect">
            <a:avLst/>
          </a:prstGeom>
        </p:spPr>
        <p:txBody>
          <a:bodyPr lIns="0" tIns="0" rIns="0" bIns="0"/>
          <a:lstStyle/>
          <a:p>
            <a:endParaRPr/>
          </a:p>
        </p:txBody>
      </p:sp>
      <p:pic>
        <p:nvPicPr>
          <p:cNvPr id="162" name="Picture 161"/>
          <p:cNvPicPr/>
          <p:nvPr/>
        </p:nvPicPr>
        <p:blipFill>
          <a:blip r:embed="rId2"/>
          <a:stretch/>
        </p:blipFill>
        <p:spPr>
          <a:xfrm>
            <a:off x="1870920" y="1599840"/>
            <a:ext cx="5635800" cy="4495320"/>
          </a:xfrm>
          <a:prstGeom prst="rect">
            <a:avLst/>
          </a:prstGeom>
          <a:ln>
            <a:noFill/>
          </a:ln>
        </p:spPr>
      </p:pic>
      <p:pic>
        <p:nvPicPr>
          <p:cNvPr id="163" name="Picture 162"/>
          <p:cNvPicPr/>
          <p:nvPr/>
        </p:nvPicPr>
        <p:blipFill>
          <a:blip r:embed="rId2"/>
          <a:stretch/>
        </p:blipFill>
        <p:spPr>
          <a:xfrm>
            <a:off x="1870920" y="1599840"/>
            <a:ext cx="5635800" cy="449532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91" name="PlaceHolder 2"/>
          <p:cNvSpPr>
            <a:spLocks noGrp="1"/>
          </p:cNvSpPr>
          <p:nvPr>
            <p:ph type="body"/>
          </p:nvPr>
        </p:nvSpPr>
        <p:spPr>
          <a:xfrm>
            <a:off x="612720" y="1600200"/>
            <a:ext cx="8152920" cy="44953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93"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94" name="PlaceHolder 3"/>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12720" y="228600"/>
            <a:ext cx="8152920" cy="45921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98"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99" name="PlaceHolder 3"/>
          <p:cNvSpPr>
            <a:spLocks noGrp="1"/>
          </p:cNvSpPr>
          <p:nvPr>
            <p:ph type="body"/>
          </p:nvPr>
        </p:nvSpPr>
        <p:spPr>
          <a:xfrm>
            <a:off x="612720" y="3948480"/>
            <a:ext cx="3978360" cy="2144160"/>
          </a:xfrm>
          <a:prstGeom prst="rect">
            <a:avLst/>
          </a:prstGeom>
        </p:spPr>
        <p:txBody>
          <a:bodyPr lIns="0" tIns="0" rIns="0" bIns="0"/>
          <a:lstStyle/>
          <a:p>
            <a:endParaRPr/>
          </a:p>
        </p:txBody>
      </p:sp>
      <p:sp>
        <p:nvSpPr>
          <p:cNvPr id="100" name="PlaceHolder 4"/>
          <p:cNvSpPr>
            <a:spLocks noGrp="1"/>
          </p:cNvSpPr>
          <p:nvPr>
            <p:ph type="body"/>
          </p:nvPr>
        </p:nvSpPr>
        <p:spPr>
          <a:xfrm>
            <a:off x="4790520" y="1600200"/>
            <a:ext cx="3978360" cy="44953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02" name="PlaceHolder 2"/>
          <p:cNvSpPr>
            <a:spLocks noGrp="1"/>
          </p:cNvSpPr>
          <p:nvPr>
            <p:ph type="body"/>
          </p:nvPr>
        </p:nvSpPr>
        <p:spPr>
          <a:xfrm>
            <a:off x="612720" y="1600200"/>
            <a:ext cx="3978360" cy="4495320"/>
          </a:xfrm>
          <a:prstGeom prst="rect">
            <a:avLst/>
          </a:prstGeom>
        </p:spPr>
        <p:txBody>
          <a:bodyPr lIns="0" tIns="0" rIns="0" bIns="0"/>
          <a:lstStyle/>
          <a:p>
            <a:endParaRPr/>
          </a:p>
        </p:txBody>
      </p:sp>
      <p:sp>
        <p:nvSpPr>
          <p:cNvPr id="103"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04" name="PlaceHolder 4"/>
          <p:cNvSpPr>
            <a:spLocks noGrp="1"/>
          </p:cNvSpPr>
          <p:nvPr>
            <p:ph type="body"/>
          </p:nvPr>
        </p:nvSpPr>
        <p:spPr>
          <a:xfrm>
            <a:off x="4790520" y="3948480"/>
            <a:ext cx="3978360" cy="2144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12720" y="228600"/>
            <a:ext cx="8152920" cy="990360"/>
          </a:xfrm>
          <a:prstGeom prst="rect">
            <a:avLst/>
          </a:prstGeom>
        </p:spPr>
        <p:txBody>
          <a:bodyPr lIns="0" tIns="0" rIns="0" bIns="0" anchor="ctr"/>
          <a:lstStyle/>
          <a:p>
            <a:endParaRPr/>
          </a:p>
        </p:txBody>
      </p:sp>
      <p:sp>
        <p:nvSpPr>
          <p:cNvPr id="106" name="PlaceHolder 2"/>
          <p:cNvSpPr>
            <a:spLocks noGrp="1"/>
          </p:cNvSpPr>
          <p:nvPr>
            <p:ph type="body"/>
          </p:nvPr>
        </p:nvSpPr>
        <p:spPr>
          <a:xfrm>
            <a:off x="612720" y="1600200"/>
            <a:ext cx="3978360" cy="2144160"/>
          </a:xfrm>
          <a:prstGeom prst="rect">
            <a:avLst/>
          </a:prstGeom>
        </p:spPr>
        <p:txBody>
          <a:bodyPr lIns="0" tIns="0" rIns="0" bIns="0"/>
          <a:lstStyle/>
          <a:p>
            <a:endParaRPr/>
          </a:p>
        </p:txBody>
      </p:sp>
      <p:sp>
        <p:nvSpPr>
          <p:cNvPr id="107" name="PlaceHolder 3"/>
          <p:cNvSpPr>
            <a:spLocks noGrp="1"/>
          </p:cNvSpPr>
          <p:nvPr>
            <p:ph type="body"/>
          </p:nvPr>
        </p:nvSpPr>
        <p:spPr>
          <a:xfrm>
            <a:off x="4790520" y="1600200"/>
            <a:ext cx="3978360" cy="2144160"/>
          </a:xfrm>
          <a:prstGeom prst="rect">
            <a:avLst/>
          </a:prstGeom>
        </p:spPr>
        <p:txBody>
          <a:bodyPr lIns="0" tIns="0" rIns="0" bIns="0"/>
          <a:lstStyle/>
          <a:p>
            <a:endParaRPr/>
          </a:p>
        </p:txBody>
      </p:sp>
      <p:sp>
        <p:nvSpPr>
          <p:cNvPr id="108" name="PlaceHolder 4"/>
          <p:cNvSpPr>
            <a:spLocks noGrp="1"/>
          </p:cNvSpPr>
          <p:nvPr>
            <p:ph type="body"/>
          </p:nvPr>
        </p:nvSpPr>
        <p:spPr>
          <a:xfrm>
            <a:off x="612720" y="3948480"/>
            <a:ext cx="8152920" cy="2144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D654F-F171-4EAD-B4AA-E3B11D72DE0E}" type="datetimeFigureOut">
              <a:rPr lang="en-US" smtClean="0"/>
              <a:t>10/17/2016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1C0B8-70A2-434D-983F-7881B44AB6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122" name="CustomShape 1"/>
          <p:cNvSpPr/>
          <p:nvPr/>
        </p:nvSpPr>
        <p:spPr>
          <a:xfrm>
            <a:off x="0" y="1234440"/>
            <a:ext cx="9143640" cy="319680"/>
          </a:xfrm>
          <a:prstGeom prst="rect">
            <a:avLst/>
          </a:prstGeom>
          <a:solidFill>
            <a:srgbClr val="FFFFFF"/>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3" name="CustomShape 2"/>
          <p:cNvSpPr/>
          <p:nvPr/>
        </p:nvSpPr>
        <p:spPr>
          <a:xfrm>
            <a:off x="0" y="1280160"/>
            <a:ext cx="533160" cy="228240"/>
          </a:xfrm>
          <a:prstGeom prst="rect">
            <a:avLst/>
          </a:prstGeom>
          <a:solidFill>
            <a:srgbClr val="438086"/>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4" name="CustomShape 3"/>
          <p:cNvSpPr/>
          <p:nvPr/>
        </p:nvSpPr>
        <p:spPr>
          <a:xfrm>
            <a:off x="590400" y="1280160"/>
            <a:ext cx="8553240" cy="228240"/>
          </a:xfrm>
          <a:prstGeom prst="rect">
            <a:avLst/>
          </a:prstGeom>
          <a:solidFill>
            <a:srgbClr val="53548A"/>
          </a:solidFill>
          <a:ln w="50760">
            <a:noFill/>
          </a:ln>
          <a:effectLst>
            <a:outerShdw dist="29880" dir="5400000">
              <a:srgbClr val="000000">
                <a:alpha val="45000"/>
              </a:srgbClr>
            </a:outerShdw>
          </a:effectLst>
        </p:spPr>
        <p:style>
          <a:lnRef idx="0">
            <a:scrgbClr r="0" g="0" b="0"/>
          </a:lnRef>
          <a:fillRef idx="0">
            <a:scrgbClr r="0" g="0" b="0"/>
          </a:fillRef>
          <a:effectRef idx="0">
            <a:scrgbClr r="0" g="0" b="0"/>
          </a:effectRef>
          <a:fontRef idx="minor"/>
        </p:style>
      </p:sp>
      <p:sp>
        <p:nvSpPr>
          <p:cNvPr id="125" name="PlaceHolder 4"/>
          <p:cNvSpPr>
            <a:spLocks noGrp="1"/>
          </p:cNvSpPr>
          <p:nvPr>
            <p:ph type="title"/>
          </p:nvPr>
        </p:nvSpPr>
        <p:spPr>
          <a:xfrm>
            <a:off x="612720" y="228600"/>
            <a:ext cx="8152920" cy="990360"/>
          </a:xfrm>
          <a:prstGeom prst="rect">
            <a:avLst/>
          </a:prstGeom>
        </p:spPr>
        <p:txBody>
          <a:bodyPr lIns="90000" tIns="45000" rIns="90000" bIns="45000" anchor="ctr"/>
          <a:lstStyle/>
          <a:p>
            <a:pPr>
              <a:lnSpc>
                <a:spcPct val="100000"/>
              </a:lnSpc>
            </a:pPr>
            <a:r>
              <a:rPr lang="en-US" sz="4400" strike="noStrike" spc="-1">
                <a:solidFill>
                  <a:srgbClr val="424456"/>
                </a:solidFill>
                <a:uFill>
                  <a:solidFill>
                    <a:srgbClr val="FFFFFF"/>
                  </a:solidFill>
                </a:uFill>
                <a:latin typeface="Tw Cen MT"/>
              </a:rPr>
              <a:t>Click to edit Master title style</a:t>
            </a:r>
            <a:endParaRPr/>
          </a:p>
        </p:txBody>
      </p:sp>
      <p:sp>
        <p:nvSpPr>
          <p:cNvPr id="126" name="PlaceHolder 5"/>
          <p:cNvSpPr>
            <a:spLocks noGrp="1"/>
          </p:cNvSpPr>
          <p:nvPr>
            <p:ph type="dt"/>
          </p:nvPr>
        </p:nvSpPr>
        <p:spPr>
          <a:xfrm>
            <a:off x="6095880" y="6248520"/>
            <a:ext cx="2666520" cy="364680"/>
          </a:xfrm>
          <a:prstGeom prst="rect">
            <a:avLst/>
          </a:prstGeom>
        </p:spPr>
        <p:txBody>
          <a:bodyPr lIns="90000" tIns="45000" rIns="90000" bIns="45000" anchor="ctr"/>
          <a:lstStyle/>
          <a:p>
            <a:pPr>
              <a:lnSpc>
                <a:spcPct val="100000"/>
              </a:lnSpc>
            </a:pPr>
            <a:r>
              <a:rPr lang="en-US" sz="1400" strike="noStrike" spc="-1">
                <a:solidFill>
                  <a:srgbClr val="424456"/>
                </a:solidFill>
                <a:uFill>
                  <a:solidFill>
                    <a:srgbClr val="FFFFFF"/>
                  </a:solidFill>
                </a:uFill>
                <a:latin typeface="Tw Cen MT"/>
              </a:rPr>
              <a:t>10/8/15 10:07:11 AM</a:t>
            </a:r>
            <a:endParaRPr/>
          </a:p>
        </p:txBody>
      </p:sp>
      <p:sp>
        <p:nvSpPr>
          <p:cNvPr id="127" name="PlaceHolder 6"/>
          <p:cNvSpPr>
            <a:spLocks noGrp="1"/>
          </p:cNvSpPr>
          <p:nvPr>
            <p:ph type="ftr"/>
          </p:nvPr>
        </p:nvSpPr>
        <p:spPr>
          <a:xfrm>
            <a:off x="609480" y="6248160"/>
            <a:ext cx="5420880" cy="364680"/>
          </a:xfrm>
          <a:prstGeom prst="rect">
            <a:avLst/>
          </a:prstGeom>
        </p:spPr>
        <p:txBody>
          <a:bodyPr lIns="90000" tIns="45000" rIns="90000" bIns="45000" anchor="ctr"/>
          <a:lstStyle/>
          <a:p>
            <a:endParaRPr/>
          </a:p>
        </p:txBody>
      </p:sp>
      <p:sp>
        <p:nvSpPr>
          <p:cNvPr id="128" name="PlaceHolder 7"/>
          <p:cNvSpPr>
            <a:spLocks noGrp="1"/>
          </p:cNvSpPr>
          <p:nvPr>
            <p:ph type="sldNum"/>
          </p:nvPr>
        </p:nvSpPr>
        <p:spPr>
          <a:xfrm>
            <a:off x="0" y="1272240"/>
            <a:ext cx="533160" cy="244080"/>
          </a:xfrm>
          <a:prstGeom prst="rect">
            <a:avLst/>
          </a:prstGeom>
        </p:spPr>
        <p:txBody>
          <a:bodyPr lIns="90000" tIns="45000" rIns="90000" bIns="45000" anchor="ctr"/>
          <a:lstStyle/>
          <a:p>
            <a:pPr algn="ctr">
              <a:lnSpc>
                <a:spcPct val="100000"/>
              </a:lnSpc>
            </a:pPr>
            <a:fld id="{D7F37878-08D8-4FB5-A271-CD39A2D55166}" type="slidenum">
              <a:rPr lang="en-US" sz="1400" b="1" strike="noStrike" spc="-1">
                <a:solidFill>
                  <a:srgbClr val="FFFFFF"/>
                </a:solidFill>
                <a:uFill>
                  <a:solidFill>
                    <a:srgbClr val="FFFFFF"/>
                  </a:solidFill>
                </a:uFill>
                <a:latin typeface="Tw Cen MT"/>
              </a:rPr>
              <a:t>‹#›</a:t>
            </a:fld>
            <a:endParaRPr/>
          </a:p>
        </p:txBody>
      </p:sp>
      <p:sp>
        <p:nvSpPr>
          <p:cNvPr id="129" name="PlaceHolder 8"/>
          <p:cNvSpPr>
            <a:spLocks noGrp="1"/>
          </p:cNvSpPr>
          <p:nvPr>
            <p:ph type="body"/>
          </p:nvPr>
        </p:nvSpPr>
        <p:spPr>
          <a:xfrm>
            <a:off x="612720" y="1600200"/>
            <a:ext cx="8152920" cy="4495320"/>
          </a:xfrm>
          <a:prstGeom prst="rect">
            <a:avLst/>
          </a:prstGeom>
        </p:spPr>
        <p:txBody>
          <a:bodyPr lIns="90000" tIns="45000" rIns="90000" bIns="45000"/>
          <a:lstStyle/>
          <a:p>
            <a:pPr marL="432000" indent="-324000">
              <a:buClr>
                <a:srgbClr val="FFFFFF"/>
              </a:buClr>
              <a:buSzPct val="45000"/>
              <a:buFont typeface="StarSymbol"/>
              <a:buChar char=""/>
            </a:pPr>
            <a:r>
              <a:rPr lang="en-US" sz="2900" strike="noStrike" spc="-1">
                <a:solidFill>
                  <a:srgbClr val="000000"/>
                </a:solidFill>
                <a:uFill>
                  <a:solidFill>
                    <a:srgbClr val="FFFFFF"/>
                  </a:solidFill>
                </a:uFill>
                <a:latin typeface="Tw Cen MT"/>
              </a:rPr>
              <a:t>Click to edit the outline text format</a:t>
            </a:r>
            <a:endParaRPr/>
          </a:p>
          <a:p>
            <a:pPr marL="864000" lvl="1" indent="-324000">
              <a:buClr>
                <a:srgbClr val="FFFFFF"/>
              </a:buClr>
              <a:buSzPct val="75000"/>
              <a:buFont typeface="StarSymbol"/>
              <a:buChar char=""/>
            </a:pPr>
            <a:r>
              <a:rPr lang="en-US" sz="2900" strike="noStrike" spc="-1">
                <a:solidFill>
                  <a:srgbClr val="000000"/>
                </a:solidFill>
                <a:uFill>
                  <a:solidFill>
                    <a:srgbClr val="FFFFFF"/>
                  </a:solidFill>
                </a:uFill>
                <a:latin typeface="Tw Cen MT"/>
              </a:rPr>
              <a:t>Second Outline Level</a:t>
            </a:r>
            <a:endParaRPr/>
          </a:p>
          <a:p>
            <a:pPr marL="1296000" lvl="2" indent="-288000">
              <a:buClr>
                <a:srgbClr val="FFFFFF"/>
              </a:buClr>
              <a:buSzPct val="45000"/>
              <a:buFont typeface="StarSymbol"/>
              <a:buChar char=""/>
            </a:pPr>
            <a:r>
              <a:rPr lang="en-US" sz="2900" strike="noStrike" spc="-1">
                <a:solidFill>
                  <a:srgbClr val="000000"/>
                </a:solidFill>
                <a:uFill>
                  <a:solidFill>
                    <a:srgbClr val="FFFFFF"/>
                  </a:solidFill>
                </a:uFill>
                <a:latin typeface="Tw Cen MT"/>
              </a:rPr>
              <a:t>Third Outline Level</a:t>
            </a:r>
            <a:endParaRPr/>
          </a:p>
          <a:p>
            <a:pPr marL="1728000" lvl="3" indent="-216000">
              <a:buClr>
                <a:srgbClr val="FFFFFF"/>
              </a:buClr>
              <a:buSzPct val="75000"/>
              <a:buFont typeface="StarSymbol"/>
              <a:buChar char=""/>
            </a:pPr>
            <a:r>
              <a:rPr lang="en-US" sz="2900" strike="noStrike" spc="-1">
                <a:solidFill>
                  <a:srgbClr val="000000"/>
                </a:solidFill>
                <a:uFill>
                  <a:solidFill>
                    <a:srgbClr val="FFFFFF"/>
                  </a:solidFill>
                </a:uFill>
                <a:latin typeface="Tw Cen MT"/>
              </a:rPr>
              <a:t>Fourth Outline Level</a:t>
            </a:r>
            <a:endParaRPr/>
          </a:p>
          <a:p>
            <a:pPr marL="2160000" lvl="4" indent="-216000">
              <a:buClr>
                <a:srgbClr val="FFFFFF"/>
              </a:buClr>
              <a:buSzPct val="45000"/>
              <a:buFont typeface="StarSymbol"/>
              <a:buChar char=""/>
            </a:pPr>
            <a:r>
              <a:rPr lang="en-US" sz="2900" strike="noStrike" spc="-1">
                <a:solidFill>
                  <a:srgbClr val="000000"/>
                </a:solidFill>
                <a:uFill>
                  <a:solidFill>
                    <a:srgbClr val="FFFFFF"/>
                  </a:solidFill>
                </a:uFill>
                <a:latin typeface="Tw Cen MT"/>
              </a:rPr>
              <a:t>Fifth Outline Level</a:t>
            </a:r>
            <a:endParaRPr/>
          </a:p>
          <a:p>
            <a:pPr marL="2592000" lvl="5" indent="-216000">
              <a:buClr>
                <a:srgbClr val="FFFFFF"/>
              </a:buClr>
              <a:buSzPct val="45000"/>
              <a:buFont typeface="StarSymbol"/>
              <a:buChar char=""/>
            </a:pPr>
            <a:r>
              <a:rPr lang="en-US" sz="2900" strike="noStrike" spc="-1">
                <a:solidFill>
                  <a:srgbClr val="000000"/>
                </a:solidFill>
                <a:uFill>
                  <a:solidFill>
                    <a:srgbClr val="FFFFFF"/>
                  </a:solidFill>
                </a:uFill>
                <a:latin typeface="Tw Cen MT"/>
              </a:rPr>
              <a:t>Sixth Outline Level</a:t>
            </a:r>
            <a:endParaRPr/>
          </a:p>
          <a:p>
            <a:pPr marL="3024000" lvl="6" indent="-216000">
              <a:buClr>
                <a:srgbClr val="FFFFFF"/>
              </a:buClr>
              <a:buSzPct val="45000"/>
              <a:buFont typeface="StarSymbol"/>
              <a:buChar char=""/>
            </a:pPr>
            <a:r>
              <a:rPr lang="en-US" sz="2900" strike="noStrike" spc="-1">
                <a:solidFill>
                  <a:srgbClr val="000000"/>
                </a:solidFill>
                <a:uFill>
                  <a:solidFill>
                    <a:srgbClr val="FFFFFF"/>
                  </a:solidFill>
                </a:uFill>
                <a:latin typeface="Tw Cen MT"/>
              </a:rPr>
              <a:t>Seventh Outline LevelClick to edit Master text styles</a:t>
            </a:r>
            <a:endParaRPr/>
          </a:p>
          <a:p>
            <a:pPr marL="3456000" lvl="7" indent="-216000">
              <a:buClr>
                <a:srgbClr val="FFFFFF"/>
              </a:buClr>
              <a:buSzPct val="45000"/>
              <a:buFont typeface="StarSymbol"/>
              <a:buChar char=""/>
            </a:pPr>
            <a:r>
              <a:rPr lang="en-US" sz="2600" strike="noStrike" spc="-1">
                <a:solidFill>
                  <a:srgbClr val="000000"/>
                </a:solidFill>
                <a:uFill>
                  <a:solidFill>
                    <a:srgbClr val="FFFFFF"/>
                  </a:solidFill>
                </a:uFill>
                <a:latin typeface="Tw Cen MT"/>
              </a:rPr>
              <a:t>Second level</a:t>
            </a:r>
            <a:endParaRPr/>
          </a:p>
          <a:p>
            <a:pPr marL="3888000" lvl="8" indent="-216000">
              <a:buClr>
                <a:srgbClr val="FFFFFF"/>
              </a:buClr>
              <a:buSzPct val="45000"/>
              <a:buFont typeface="StarSymbol"/>
              <a:buChar char=""/>
            </a:pPr>
            <a:r>
              <a:rPr lang="en-US" sz="2300" strike="noStrike" spc="-1">
                <a:solidFill>
                  <a:srgbClr val="000000"/>
                </a:solidFill>
                <a:uFill>
                  <a:solidFill>
                    <a:srgbClr val="FFFFFF"/>
                  </a:solidFill>
                </a:uFill>
                <a:latin typeface="Tw Cen MT"/>
              </a:rPr>
              <a:t>Third level</a:t>
            </a:r>
            <a:endParaRPr/>
          </a:p>
          <a:p>
            <a:pPr marL="4320000" lvl="0" indent="-216000">
              <a:lnSpc>
                <a:spcPct val="100000"/>
              </a:lnSpc>
              <a:buClr>
                <a:srgbClr val="FFFFFF"/>
              </a:buClr>
              <a:buSzPct val="45000"/>
              <a:buFont typeface="StarSymbol"/>
              <a:buChar char=""/>
            </a:pPr>
            <a:r>
              <a:rPr lang="en-US" sz="2000" strike="noStrike" spc="-1">
                <a:solidFill>
                  <a:srgbClr val="000000"/>
                </a:solidFill>
                <a:uFill>
                  <a:solidFill>
                    <a:srgbClr val="FFFFFF"/>
                  </a:solidFill>
                </a:uFill>
                <a:latin typeface="Tw Cen MT"/>
              </a:rPr>
              <a:t>Fourth level</a:t>
            </a:r>
            <a:endParaRPr/>
          </a:p>
          <a:p>
            <a:pPr marL="4320000" lvl="0" indent="-216000">
              <a:lnSpc>
                <a:spcPct val="100000"/>
              </a:lnSpc>
              <a:buClr>
                <a:srgbClr val="FFFFFF"/>
              </a:buClr>
              <a:buSzPct val="45000"/>
              <a:buFont typeface="StarSymbol"/>
              <a:buChar char=""/>
            </a:pPr>
            <a:r>
              <a:rPr lang="en-US" sz="2000" strike="noStrike" spc="-1">
                <a:solidFill>
                  <a:srgbClr val="000000"/>
                </a:solidFill>
                <a:uFill>
                  <a:solidFill>
                    <a:srgbClr val="FFFFFF"/>
                  </a:solidFill>
                </a:uFill>
                <a:latin typeface="Tw Cen MT"/>
              </a:rPr>
              <a:t>Fifth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atmos.albany.edu/student/abentley/realtime.html" TargetMode="External"/><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www.cpc.ncep.noaa.gov/data/teledoc/pna_map.shtml"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esrl.noaa.gov/psd/people/klaus.wolter/MEI/"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esrl.noaa.gov/psd/people/klaus.wolter/MEI/"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304920" y="4495680"/>
            <a:ext cx="8457840" cy="1447560"/>
          </a:xfrm>
          <a:prstGeom prst="rect">
            <a:avLst/>
          </a:prstGeom>
          <a:noFill/>
          <a:ln>
            <a:noFill/>
          </a:ln>
        </p:spPr>
        <p:txBody>
          <a:bodyPr lIns="90000" tIns="45000" rIns="90000" bIns="45000" anchor="b"/>
          <a:lstStyle/>
          <a:p>
            <a:pPr algn="r">
              <a:lnSpc>
                <a:spcPct val="100000"/>
              </a:lnSpc>
            </a:pPr>
            <a:r>
              <a:rPr lang="en-US" sz="4400" strike="noStrike" cap="all" spc="-1">
                <a:solidFill>
                  <a:srgbClr val="3E3F67"/>
                </a:solidFill>
                <a:uFill>
                  <a:solidFill>
                    <a:srgbClr val="FFFFFF"/>
                  </a:solidFill>
                </a:uFill>
                <a:latin typeface="Tw Cen MT"/>
              </a:rPr>
              <a:t>Teleconnection Pattern
and Modes of climate Variability</a:t>
            </a:r>
            <a:endParaRPr/>
          </a:p>
        </p:txBody>
      </p:sp>
      <p:sp>
        <p:nvSpPr>
          <p:cNvPr id="170" name="TextShape 2"/>
          <p:cNvSpPr txBox="1"/>
          <p:nvPr/>
        </p:nvSpPr>
        <p:spPr>
          <a:xfrm>
            <a:off x="2362320" y="6095880"/>
            <a:ext cx="6324120" cy="685440"/>
          </a:xfrm>
          <a:prstGeom prst="rect">
            <a:avLst/>
          </a:prstGeom>
          <a:noFill/>
          <a:ln>
            <a:noFill/>
          </a:ln>
        </p:spPr>
        <p:txBody>
          <a:bodyPr lIns="90000" tIns="45000" rIns="90000" bIns="45000" anchor="ctr"/>
          <a:lstStyle/>
          <a:p>
            <a:pPr algn="r">
              <a:lnSpc>
                <a:spcPct val="100000"/>
              </a:lnSpc>
            </a:pPr>
            <a:r>
              <a:rPr lang="en-US" sz="2600" strike="noStrike" spc="-1" dirty="0">
                <a:solidFill>
                  <a:srgbClr val="000000"/>
                </a:solidFill>
                <a:uFill>
                  <a:solidFill>
                    <a:srgbClr val="FFFFFF"/>
                  </a:solidFill>
                </a:uFill>
                <a:latin typeface="Tw Cen MT"/>
              </a:rPr>
              <a:t>Oliver Elison Timm ATM 306 Fall </a:t>
            </a:r>
            <a:r>
              <a:rPr lang="en-US" sz="2600" strike="noStrike" spc="-1" dirty="0" smtClean="0">
                <a:solidFill>
                  <a:srgbClr val="000000"/>
                </a:solidFill>
                <a:uFill>
                  <a:solidFill>
                    <a:srgbClr val="FFFFFF"/>
                  </a:solidFill>
                </a:uFill>
                <a:latin typeface="Tw Cen MT"/>
              </a:rPr>
              <a:t>2016</a:t>
            </a:r>
            <a:endParaRPr dirty="0"/>
          </a:p>
        </p:txBody>
      </p:sp>
      <p:sp>
        <p:nvSpPr>
          <p:cNvPr id="171" name="CustomShape 3"/>
          <p:cNvSpPr/>
          <p:nvPr/>
        </p:nvSpPr>
        <p:spPr>
          <a:xfrm>
            <a:off x="76320" y="6248520"/>
            <a:ext cx="2057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a:solidFill>
                  <a:srgbClr val="FFFFFF"/>
                </a:solidFill>
                <a:uFill>
                  <a:solidFill>
                    <a:srgbClr val="FFFFFF"/>
                  </a:solidFill>
                </a:uFill>
                <a:latin typeface="Tw Cen MT"/>
              </a:rPr>
              <a:t>Lecture 6</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28240"/>
            <a:ext cx="8229600" cy="1143000"/>
          </a:xfrm>
          <a:prstGeom prst="rect">
            <a:avLst/>
          </a:prstGeom>
          <a:noFill/>
          <a:ln>
            <a:noFill/>
          </a:ln>
        </p:spPr>
        <p:txBody>
          <a:bodyPr anchor="ctr"/>
          <a:lstStyle/>
          <a:p>
            <a:pPr>
              <a:buClr>
                <a:srgbClr val="000000"/>
              </a:buClr>
              <a:buSzPct val="45000"/>
            </a:pPr>
            <a:r>
              <a:rPr lang="en-GB" sz="2800" b="1" strike="noStrike" spc="-1" dirty="0">
                <a:solidFill>
                  <a:srgbClr val="000000"/>
                </a:solidFill>
                <a:uFill>
                  <a:solidFill>
                    <a:srgbClr val="FFFFFF"/>
                  </a:solidFill>
                </a:uFill>
                <a:latin typeface="Tw Cen MT"/>
              </a:rPr>
              <a:t>Mechanisms for remote impacts</a:t>
            </a:r>
            <a:endParaRPr lang="en-US" sz="1800" b="1" strike="noStrike" spc="-1" dirty="0">
              <a:solidFill>
                <a:srgbClr val="000000"/>
              </a:solidFill>
              <a:uFill>
                <a:solidFill>
                  <a:srgbClr val="FFFFFF"/>
                </a:solidFill>
              </a:uFill>
              <a:latin typeface="Tw Cen MT"/>
            </a:endParaRPr>
          </a:p>
        </p:txBody>
      </p:sp>
      <p:sp>
        <p:nvSpPr>
          <p:cNvPr id="205" name="TextShape 2"/>
          <p:cNvSpPr txBox="1"/>
          <p:nvPr/>
        </p:nvSpPr>
        <p:spPr>
          <a:xfrm>
            <a:off x="838080" y="1599840"/>
            <a:ext cx="7772400" cy="4724280"/>
          </a:xfrm>
          <a:prstGeom prst="rect">
            <a:avLst/>
          </a:prstGeom>
          <a:noFill/>
          <a:ln>
            <a:noFill/>
          </a:ln>
        </p:spPr>
        <p:txBody>
          <a:bodyPr/>
          <a:lstStyle/>
          <a:p>
            <a:pPr marL="565200" indent="-457200">
              <a:buSzPct val="45000"/>
              <a:buFont typeface="Wingdings" panose="05000000000000000000" pitchFamily="2" charset="2"/>
              <a:buChar char="§"/>
            </a:pPr>
            <a:r>
              <a:rPr lang="en-GB" sz="2800" b="0" strike="noStrike" spc="-1" dirty="0">
                <a:solidFill>
                  <a:srgbClr val="000000"/>
                </a:solidFill>
                <a:uFill>
                  <a:solidFill>
                    <a:srgbClr val="FFFFFF"/>
                  </a:solidFill>
                </a:uFill>
                <a:latin typeface="Tw Cen MT"/>
              </a:rPr>
              <a:t>Latent heating associated with tropical precipitation </a:t>
            </a:r>
            <a:r>
              <a:rPr lang="en-GB" sz="2800" b="0" strike="noStrike" spc="-1" dirty="0" smtClean="0">
                <a:solidFill>
                  <a:srgbClr val="000000"/>
                </a:solidFill>
                <a:uFill>
                  <a:solidFill>
                    <a:srgbClr val="FFFFFF"/>
                  </a:solidFill>
                </a:uFill>
                <a:latin typeface="Tw Cen MT"/>
              </a:rPr>
              <a:t>anomalies excites </a:t>
            </a:r>
            <a:r>
              <a:rPr lang="en-GB" sz="2800" b="0" strike="noStrike" spc="-1" dirty="0">
                <a:solidFill>
                  <a:srgbClr val="000000"/>
                </a:solidFill>
                <a:uFill>
                  <a:solidFill>
                    <a:srgbClr val="FFFFFF"/>
                  </a:solidFill>
                </a:uFill>
                <a:latin typeface="Tw Cen MT"/>
              </a:rPr>
              <a:t>waves in the </a:t>
            </a:r>
            <a:r>
              <a:rPr lang="en-GB" sz="2800" b="0" strike="noStrike" spc="-1" dirty="0" smtClean="0">
                <a:solidFill>
                  <a:srgbClr val="000000"/>
                </a:solidFill>
                <a:uFill>
                  <a:solidFill>
                    <a:srgbClr val="FFFFFF"/>
                  </a:solidFill>
                </a:uFill>
                <a:latin typeface="Tw Cen MT"/>
              </a:rPr>
              <a:t>atmosphere:</a:t>
            </a:r>
            <a:endParaRPr lang="en-US" sz="2900" spc="-1" dirty="0">
              <a:solidFill>
                <a:srgbClr val="000000"/>
              </a:solidFill>
              <a:uFill>
                <a:solidFill>
                  <a:srgbClr val="FFFFFF"/>
                </a:solidFill>
              </a:uFill>
              <a:latin typeface="Tw Cen MT"/>
            </a:endParaRPr>
          </a:p>
          <a:p>
            <a:pPr marL="1022400" lvl="1" indent="-457200">
              <a:buSzPct val="45000"/>
              <a:buFont typeface="Wingdings" panose="05000000000000000000" pitchFamily="2" charset="2"/>
              <a:buChar char="§"/>
            </a:pPr>
            <a:r>
              <a:rPr lang="en-GB" sz="2400" b="0" strike="noStrike" spc="-1" dirty="0" smtClean="0">
                <a:solidFill>
                  <a:srgbClr val="000000"/>
                </a:solidFill>
                <a:uFill>
                  <a:solidFill>
                    <a:srgbClr val="FFFFFF"/>
                  </a:solidFill>
                </a:uFill>
                <a:latin typeface="Tw Cen MT"/>
              </a:rPr>
              <a:t>Atmospheric </a:t>
            </a:r>
            <a:r>
              <a:rPr lang="en-GB" sz="2400" b="0" strike="noStrike" spc="-1" dirty="0">
                <a:solidFill>
                  <a:srgbClr val="000000"/>
                </a:solidFill>
                <a:uFill>
                  <a:solidFill>
                    <a:srgbClr val="FFFFFF"/>
                  </a:solidFill>
                </a:uFill>
                <a:latin typeface="Tw Cen MT"/>
              </a:rPr>
              <a:t>equatorial Kelvin and </a:t>
            </a:r>
            <a:r>
              <a:rPr lang="en-GB" sz="2400" b="0" strike="noStrike" spc="-1" dirty="0" err="1">
                <a:solidFill>
                  <a:srgbClr val="000000"/>
                </a:solidFill>
                <a:uFill>
                  <a:solidFill>
                    <a:srgbClr val="FFFFFF"/>
                  </a:solidFill>
                </a:uFill>
                <a:latin typeface="Tw Cen MT"/>
              </a:rPr>
              <a:t>Rossby</a:t>
            </a:r>
            <a:r>
              <a:rPr lang="en-GB" sz="2400" b="0" strike="noStrike" spc="-1" dirty="0">
                <a:solidFill>
                  <a:srgbClr val="000000"/>
                </a:solidFill>
                <a:uFill>
                  <a:solidFill>
                    <a:srgbClr val="FFFFFF"/>
                  </a:solidFill>
                </a:uFill>
                <a:latin typeface="Tw Cen MT"/>
              </a:rPr>
              <a:t> waves propagate zonally.  </a:t>
            </a:r>
            <a:endParaRPr lang="en-GB" sz="2400" b="0" strike="noStrike" spc="-1" dirty="0" smtClean="0">
              <a:solidFill>
                <a:srgbClr val="000000"/>
              </a:solidFill>
              <a:uFill>
                <a:solidFill>
                  <a:srgbClr val="FFFFFF"/>
                </a:solidFill>
              </a:uFill>
              <a:latin typeface="Tw Cen MT"/>
            </a:endParaRPr>
          </a:p>
          <a:p>
            <a:pPr marL="1022400" lvl="1" indent="-457200">
              <a:buSzPct val="45000"/>
              <a:buFont typeface="Wingdings" panose="05000000000000000000" pitchFamily="2" charset="2"/>
              <a:buChar char="§"/>
            </a:pPr>
            <a:r>
              <a:rPr lang="en-GB" sz="2400" b="0" strike="noStrike" spc="-1" dirty="0" smtClean="0">
                <a:solidFill>
                  <a:srgbClr val="000000"/>
                </a:solidFill>
                <a:uFill>
                  <a:solidFill>
                    <a:srgbClr val="FFFFFF"/>
                  </a:solidFill>
                </a:uFill>
                <a:latin typeface="Tw Cen MT"/>
              </a:rPr>
              <a:t>Associated </a:t>
            </a:r>
            <a:r>
              <a:rPr lang="en-GB" sz="2400" b="0" strike="noStrike" spc="-1" dirty="0">
                <a:solidFill>
                  <a:srgbClr val="000000"/>
                </a:solidFill>
                <a:uFill>
                  <a:solidFill>
                    <a:srgbClr val="FFFFFF"/>
                  </a:solidFill>
                </a:uFill>
                <a:latin typeface="Tw Cen MT"/>
              </a:rPr>
              <a:t>subsidence warms troposphere and suppresses </a:t>
            </a:r>
            <a:r>
              <a:rPr lang="en-GB" sz="2400" b="0" strike="noStrike" spc="-1" dirty="0" smtClean="0">
                <a:solidFill>
                  <a:srgbClr val="000000"/>
                </a:solidFill>
                <a:uFill>
                  <a:solidFill>
                    <a:srgbClr val="FFFFFF"/>
                  </a:solidFill>
                </a:uFill>
                <a:latin typeface="Tw Cen MT"/>
              </a:rPr>
              <a:t>precipitation</a:t>
            </a:r>
            <a:endParaRPr lang="en-US" sz="2300" spc="-1" dirty="0">
              <a:solidFill>
                <a:srgbClr val="000000"/>
              </a:solidFill>
              <a:uFill>
                <a:solidFill>
                  <a:srgbClr val="FFFFFF"/>
                </a:solidFill>
              </a:uFill>
              <a:latin typeface="Tw Cen MT"/>
            </a:endParaRPr>
          </a:p>
          <a:p>
            <a:pPr marL="1022400" lvl="1" indent="-457200">
              <a:buSzPct val="45000"/>
              <a:buFont typeface="Wingdings" panose="05000000000000000000" pitchFamily="2" charset="2"/>
              <a:buChar char="§"/>
            </a:pPr>
            <a:r>
              <a:rPr lang="en-GB" sz="2400" b="0" strike="noStrike" spc="-1" dirty="0" err="1" smtClean="0">
                <a:solidFill>
                  <a:srgbClr val="000000"/>
                </a:solidFill>
                <a:uFill>
                  <a:solidFill>
                    <a:srgbClr val="FFFFFF"/>
                  </a:solidFill>
                </a:uFill>
                <a:latin typeface="Tw Cen MT"/>
              </a:rPr>
              <a:t>Rossby</a:t>
            </a:r>
            <a:r>
              <a:rPr lang="en-GB" sz="2400" b="0" strike="noStrike" spc="-1" dirty="0" smtClean="0">
                <a:solidFill>
                  <a:srgbClr val="000000"/>
                </a:solidFill>
                <a:uFill>
                  <a:solidFill>
                    <a:srgbClr val="FFFFFF"/>
                  </a:solidFill>
                </a:uFill>
                <a:latin typeface="Tw Cen MT"/>
              </a:rPr>
              <a:t> </a:t>
            </a:r>
            <a:r>
              <a:rPr lang="en-GB" sz="2400" b="0" strike="noStrike" spc="-1" dirty="0">
                <a:solidFill>
                  <a:srgbClr val="000000"/>
                </a:solidFill>
                <a:uFill>
                  <a:solidFill>
                    <a:srgbClr val="FFFFFF"/>
                  </a:solidFill>
                </a:uFill>
                <a:latin typeface="Tw Cen MT"/>
              </a:rPr>
              <a:t>waves can also propagate into </a:t>
            </a:r>
            <a:r>
              <a:rPr lang="en-GB" sz="2400" b="0" strike="noStrike" spc="-1" dirty="0" err="1">
                <a:solidFill>
                  <a:srgbClr val="000000"/>
                </a:solidFill>
                <a:uFill>
                  <a:solidFill>
                    <a:srgbClr val="FFFFFF"/>
                  </a:solidFill>
                </a:uFill>
                <a:latin typeface="Tw Cen MT"/>
              </a:rPr>
              <a:t>extratropics</a:t>
            </a:r>
            <a:r>
              <a:rPr lang="en-GB" sz="2400" b="0" strike="noStrike" spc="-1" dirty="0">
                <a:solidFill>
                  <a:srgbClr val="000000"/>
                </a:solidFill>
                <a:uFill>
                  <a:solidFill>
                    <a:srgbClr val="FFFFFF"/>
                  </a:solidFill>
                </a:uFill>
                <a:latin typeface="Tw Cen MT"/>
              </a:rPr>
              <a:t> (especially in winter) causing large-scale circulation anomalies which impact weather. </a:t>
            </a:r>
            <a:endParaRPr lang="en-GB" sz="2400" b="0" strike="noStrike" spc="-1" dirty="0" smtClean="0">
              <a:solidFill>
                <a:srgbClr val="000000"/>
              </a:solidFill>
              <a:uFill>
                <a:solidFill>
                  <a:srgbClr val="FFFFFF"/>
                </a:solidFill>
              </a:uFill>
              <a:latin typeface="Tw Cen MT"/>
            </a:endParaRPr>
          </a:p>
          <a:p>
            <a:pPr marL="565200" lvl="1">
              <a:buSzPct val="45000"/>
            </a:pPr>
            <a:r>
              <a:rPr lang="en-GB" sz="2400" spc="-1" dirty="0">
                <a:solidFill>
                  <a:srgbClr val="000000"/>
                </a:solidFill>
                <a:uFill>
                  <a:solidFill>
                    <a:srgbClr val="FFFFFF"/>
                  </a:solidFill>
                </a:uFill>
                <a:latin typeface="Tw Cen MT"/>
              </a:rPr>
              <a:t/>
            </a:r>
            <a:br>
              <a:rPr lang="en-GB" sz="2400" spc="-1" dirty="0">
                <a:solidFill>
                  <a:srgbClr val="000000"/>
                </a:solidFill>
                <a:uFill>
                  <a:solidFill>
                    <a:srgbClr val="FFFFFF"/>
                  </a:solidFill>
                </a:uFill>
                <a:latin typeface="Tw Cen MT"/>
              </a:rPr>
            </a:br>
            <a:r>
              <a:rPr lang="en-GB" sz="2000" b="0" strike="noStrike" spc="-1" dirty="0" smtClean="0">
                <a:solidFill>
                  <a:srgbClr val="000000"/>
                </a:solidFill>
                <a:uFill>
                  <a:solidFill>
                    <a:srgbClr val="FFFFFF"/>
                  </a:solidFill>
                </a:uFill>
                <a:latin typeface="Tw Cen MT"/>
              </a:rPr>
              <a:t>(</a:t>
            </a:r>
            <a:r>
              <a:rPr lang="en-GB" sz="2000" b="0" strike="noStrike" spc="-1" dirty="0">
                <a:solidFill>
                  <a:srgbClr val="000000"/>
                </a:solidFill>
                <a:uFill>
                  <a:solidFill>
                    <a:srgbClr val="FFFFFF"/>
                  </a:solidFill>
                </a:uFill>
                <a:latin typeface="Tw Cen MT"/>
              </a:rPr>
              <a:t>Note that propagation requires a westerly mean flow and the relevant </a:t>
            </a:r>
            <a:r>
              <a:rPr lang="en-GB" sz="2000" b="0" strike="noStrike" spc="-1" dirty="0" err="1">
                <a:solidFill>
                  <a:srgbClr val="000000"/>
                </a:solidFill>
                <a:uFill>
                  <a:solidFill>
                    <a:srgbClr val="FFFFFF"/>
                  </a:solidFill>
                </a:uFill>
                <a:latin typeface="Tw Cen MT"/>
              </a:rPr>
              <a:t>Rossby</a:t>
            </a:r>
            <a:r>
              <a:rPr lang="en-GB" sz="2000" b="0" strike="noStrike" spc="-1" dirty="0">
                <a:solidFill>
                  <a:srgbClr val="000000"/>
                </a:solidFill>
                <a:uFill>
                  <a:solidFill>
                    <a:srgbClr val="FFFFFF"/>
                  </a:solidFill>
                </a:uFill>
                <a:latin typeface="Tw Cen MT"/>
              </a:rPr>
              <a:t> waves have an </a:t>
            </a:r>
            <a:r>
              <a:rPr lang="en-GB" sz="2000" b="0" i="1" strike="noStrike" spc="-1" dirty="0">
                <a:solidFill>
                  <a:srgbClr val="000000"/>
                </a:solidFill>
                <a:uFill>
                  <a:solidFill>
                    <a:srgbClr val="FFFFFF"/>
                  </a:solidFill>
                </a:uFill>
                <a:latin typeface="Tw Cen MT"/>
              </a:rPr>
              <a:t>eastward</a:t>
            </a:r>
            <a:r>
              <a:rPr lang="en-GB" sz="2000" b="0" strike="noStrike" spc="-1" dirty="0">
                <a:solidFill>
                  <a:srgbClr val="000000"/>
                </a:solidFill>
                <a:uFill>
                  <a:solidFill>
                    <a:srgbClr val="FFFFFF"/>
                  </a:solidFill>
                </a:uFill>
                <a:latin typeface="Tw Cen MT"/>
              </a:rPr>
              <a:t> group velocity)</a:t>
            </a:r>
            <a:endParaRPr lang="en-US" sz="2300" b="0" strike="noStrike" spc="-1" dirty="0">
              <a:solidFill>
                <a:srgbClr val="000000"/>
              </a:solidFill>
              <a:uFill>
                <a:solidFill>
                  <a:srgbClr val="FFFFFF"/>
                </a:solidFill>
              </a:uFill>
              <a:latin typeface="Tw Cen MT"/>
            </a:endParaRPr>
          </a:p>
        </p:txBody>
      </p:sp>
    </p:spTree>
    <p:extLst>
      <p:ext uri="{BB962C8B-B14F-4D97-AF65-F5344CB8AC3E}">
        <p14:creationId xmlns:p14="http://schemas.microsoft.com/office/powerpoint/2010/main" val="304733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Picture 6" descr="L:\metwin\MSc\enso\HoskinsKaroly.gif"/>
          <p:cNvPicPr/>
          <p:nvPr/>
        </p:nvPicPr>
        <p:blipFill>
          <a:blip r:embed="rId3"/>
          <a:stretch/>
        </p:blipFill>
        <p:spPr>
          <a:xfrm>
            <a:off x="0" y="0"/>
            <a:ext cx="9144000" cy="6950160"/>
          </a:xfrm>
          <a:prstGeom prst="rect">
            <a:avLst/>
          </a:prstGeom>
          <a:ln>
            <a:noFill/>
          </a:ln>
        </p:spPr>
      </p:pic>
      <p:sp>
        <p:nvSpPr>
          <p:cNvPr id="207" name="CustomShape 1"/>
          <p:cNvSpPr/>
          <p:nvPr/>
        </p:nvSpPr>
        <p:spPr>
          <a:xfrm>
            <a:off x="6172200" y="6172200"/>
            <a:ext cx="27432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400" b="0" strike="noStrike" spc="-1">
                <a:solidFill>
                  <a:srgbClr val="000000"/>
                </a:solidFill>
                <a:uFill>
                  <a:solidFill>
                    <a:srgbClr val="FFFFFF"/>
                  </a:solidFill>
                </a:uFill>
                <a:latin typeface="Arial"/>
              </a:rPr>
              <a:t>Source: D. Neelin</a:t>
            </a:r>
            <a:endParaRPr lang="en-US" sz="2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35687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85800" y="655920"/>
            <a:ext cx="7772400" cy="1049400"/>
          </a:xfrm>
          <a:prstGeom prst="rect">
            <a:avLst/>
          </a:prstGeom>
          <a:noFill/>
          <a:ln>
            <a:noFill/>
          </a:ln>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09" name="TextShape 2"/>
          <p:cNvSpPr txBox="1"/>
          <p:nvPr/>
        </p:nvSpPr>
        <p:spPr>
          <a:xfrm>
            <a:off x="685800" y="1981080"/>
            <a:ext cx="7772400" cy="4114800"/>
          </a:xfrm>
          <a:prstGeom prst="rect">
            <a:avLst/>
          </a:prstGeom>
          <a:noFill/>
          <a:ln>
            <a:noFill/>
          </a:ln>
        </p:spPr>
        <p:txBody>
          <a:bodyPr lIns="0" tIns="0" rIns="0" bIns="0"/>
          <a:lstStyle/>
          <a:p>
            <a:endParaRPr lang="en-US" sz="2900" b="0" strike="noStrike" spc="-1">
              <a:solidFill>
                <a:srgbClr val="000000"/>
              </a:solidFill>
              <a:uFill>
                <a:solidFill>
                  <a:srgbClr val="FFFFFF"/>
                </a:solidFill>
              </a:uFill>
              <a:latin typeface="Tw Cen MT"/>
            </a:endParaRPr>
          </a:p>
        </p:txBody>
      </p:sp>
      <p:pic>
        <p:nvPicPr>
          <p:cNvPr id="210" name="Picture 4" descr="L:\metwin\MSc\enso\circulation_response.gif"/>
          <p:cNvPicPr/>
          <p:nvPr/>
        </p:nvPicPr>
        <p:blipFill>
          <a:blip r:embed="rId2"/>
          <a:stretch/>
        </p:blipFill>
        <p:spPr>
          <a:xfrm>
            <a:off x="0" y="0"/>
            <a:ext cx="9144000" cy="6858000"/>
          </a:xfrm>
          <a:prstGeom prst="rect">
            <a:avLst/>
          </a:prstGeom>
          <a:ln>
            <a:noFill/>
          </a:ln>
        </p:spPr>
      </p:pic>
      <p:sp>
        <p:nvSpPr>
          <p:cNvPr id="211" name="CustomShape 3"/>
          <p:cNvSpPr/>
          <p:nvPr/>
        </p:nvSpPr>
        <p:spPr>
          <a:xfrm>
            <a:off x="0" y="5638680"/>
            <a:ext cx="27432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400" b="0" strike="noStrike" spc="-1">
                <a:solidFill>
                  <a:srgbClr val="000000"/>
                </a:solidFill>
                <a:uFill>
                  <a:solidFill>
                    <a:srgbClr val="FFFFFF"/>
                  </a:solidFill>
                </a:uFill>
                <a:latin typeface="Arial"/>
              </a:rPr>
              <a:t>Source: D. Neelin</a:t>
            </a:r>
            <a:endParaRPr lang="en-US" sz="2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60257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p:nvPr/>
        </p:nvPicPr>
        <p:blipFill>
          <a:blip r:embed="rId2"/>
          <a:stretch/>
        </p:blipFill>
        <p:spPr>
          <a:xfrm>
            <a:off x="3116520" y="1737360"/>
            <a:ext cx="5204520" cy="4964040"/>
          </a:xfrm>
          <a:prstGeom prst="rect">
            <a:avLst/>
          </a:prstGeom>
          <a:ln>
            <a:noFill/>
          </a:ln>
        </p:spPr>
      </p:pic>
      <p:sp>
        <p:nvSpPr>
          <p:cNvPr id="213" name="TextShape 1"/>
          <p:cNvSpPr txBox="1"/>
          <p:nvPr/>
        </p:nvSpPr>
        <p:spPr>
          <a:xfrm>
            <a:off x="548640" y="1920240"/>
            <a:ext cx="2552040" cy="2650680"/>
          </a:xfrm>
          <a:prstGeom prst="rect">
            <a:avLst/>
          </a:prstGeom>
          <a:noFill/>
          <a:ln>
            <a:noFill/>
          </a:ln>
        </p:spPr>
        <p:txBody>
          <a:bodyPr lIns="90000" tIns="45000" rIns="90000" bIns="45000"/>
          <a:lstStyle/>
          <a:p>
            <a:r>
              <a:rPr lang="en-US" sz="2400" b="0" strike="noStrike" spc="-1" dirty="0">
                <a:solidFill>
                  <a:srgbClr val="000000"/>
                </a:solidFill>
                <a:uFill>
                  <a:solidFill>
                    <a:srgbClr val="FFFFFF"/>
                  </a:solidFill>
                </a:uFill>
                <a:latin typeface="Times New Roman"/>
              </a:rPr>
              <a:t>Anticipated </a:t>
            </a:r>
          </a:p>
          <a:p>
            <a:r>
              <a:rPr lang="en-US" sz="2400" b="0" strike="noStrike" spc="-1" dirty="0">
                <a:solidFill>
                  <a:srgbClr val="000000"/>
                </a:solidFill>
                <a:uFill>
                  <a:solidFill>
                    <a:srgbClr val="FFFFFF"/>
                  </a:solidFill>
                </a:uFill>
                <a:latin typeface="Times New Roman"/>
              </a:rPr>
              <a:t>teleconnections</a:t>
            </a:r>
          </a:p>
          <a:p>
            <a:r>
              <a:rPr lang="en-US" sz="2400" b="0" strike="noStrike" spc="-1" dirty="0">
                <a:solidFill>
                  <a:srgbClr val="000000"/>
                </a:solidFill>
                <a:uFill>
                  <a:solidFill>
                    <a:srgbClr val="FFFFFF"/>
                  </a:solidFill>
                </a:uFill>
                <a:latin typeface="Times New Roman"/>
              </a:rPr>
              <a:t>make headlines in </a:t>
            </a:r>
          </a:p>
          <a:p>
            <a:r>
              <a:rPr lang="en-US" sz="2400" b="0" strike="noStrike" spc="-1" dirty="0">
                <a:solidFill>
                  <a:srgbClr val="000000"/>
                </a:solidFill>
                <a:uFill>
                  <a:solidFill>
                    <a:srgbClr val="FFFFFF"/>
                  </a:solidFill>
                </a:uFill>
                <a:latin typeface="Times New Roman"/>
              </a:rPr>
              <a:t>news media </a:t>
            </a:r>
            <a:r>
              <a:rPr lang="en-US" sz="2400" b="0" strike="noStrike" spc="-1" dirty="0" smtClean="0">
                <a:solidFill>
                  <a:srgbClr val="000000"/>
                </a:solidFill>
                <a:uFill>
                  <a:solidFill>
                    <a:srgbClr val="FFFFFF"/>
                  </a:solidFill>
                </a:uFill>
                <a:latin typeface="Times New Roman"/>
              </a:rPr>
              <a:t>(a blog commented in fall 2015 on </a:t>
            </a:r>
            <a:r>
              <a:rPr lang="en-US" sz="2400" b="0" strike="noStrike" spc="-1" dirty="0">
                <a:solidFill>
                  <a:srgbClr val="000000"/>
                </a:solidFill>
                <a:uFill>
                  <a:solidFill>
                    <a:srgbClr val="FFFFFF"/>
                  </a:solidFill>
                </a:uFill>
                <a:latin typeface="Times New Roman"/>
              </a:rPr>
              <a:t>the 
upcoming El Nino)</a:t>
            </a:r>
          </a:p>
        </p:txBody>
      </p:sp>
    </p:spTree>
    <p:extLst>
      <p:ext uri="{BB962C8B-B14F-4D97-AF65-F5344CB8AC3E}">
        <p14:creationId xmlns:p14="http://schemas.microsoft.com/office/powerpoint/2010/main" val="691994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about the daily weather in the mid-latitudes? Does it really care about the tropics?</a:t>
            </a:r>
            <a:endParaRPr lang="en-US" sz="2800" dirty="0"/>
          </a:p>
        </p:txBody>
      </p:sp>
      <p:sp>
        <p:nvSpPr>
          <p:cNvPr id="3" name="Subtitle 2"/>
          <p:cNvSpPr>
            <a:spLocks noGrp="1"/>
          </p:cNvSpPr>
          <p:nvPr>
            <p:ph type="subTitle"/>
          </p:nvPr>
        </p:nvSpPr>
        <p:spPr>
          <a:xfrm>
            <a:off x="711873" y="1443210"/>
            <a:ext cx="8152920" cy="5199961"/>
          </a:xfrm>
        </p:spPr>
        <p:txBody>
          <a:bodyPr/>
          <a:lstStyle/>
          <a:p>
            <a:pPr marL="0" indent="0">
              <a:buNone/>
            </a:pPr>
            <a:r>
              <a:rPr lang="en-US" sz="3200" dirty="0" smtClean="0"/>
              <a:t>Remember that El Nino and La Nina events develop over months, usually peak in their amplitude during the months </a:t>
            </a:r>
            <a:r>
              <a:rPr lang="en-US" sz="3200" dirty="0" smtClean="0"/>
              <a:t>Dec-Feb, </a:t>
            </a:r>
            <a:r>
              <a:rPr lang="en-US" sz="3200" dirty="0" smtClean="0"/>
              <a:t>and </a:t>
            </a:r>
            <a:r>
              <a:rPr lang="en-US" sz="3200" dirty="0" smtClean="0"/>
              <a:t>then decay </a:t>
            </a:r>
            <a:r>
              <a:rPr lang="en-US" sz="3200" dirty="0" smtClean="0"/>
              <a:t>thereafter</a:t>
            </a:r>
            <a:r>
              <a:rPr lang="en-US" sz="3200" dirty="0" smtClean="0"/>
              <a:t>.</a:t>
            </a:r>
          </a:p>
          <a:p>
            <a:pPr marL="0" indent="0">
              <a:buNone/>
            </a:pPr>
            <a:endParaRPr lang="en-US" sz="3200" dirty="0" smtClean="0"/>
          </a:p>
          <a:p>
            <a:pPr marL="0" indent="0">
              <a:buNone/>
            </a:pPr>
            <a:r>
              <a:rPr lang="en-US" sz="3200" dirty="0" smtClean="0"/>
              <a:t>But the mid-latitude weather is highly variable in daily to weekly time scales</a:t>
            </a:r>
            <a:r>
              <a:rPr lang="en-US" sz="3200" dirty="0" smtClean="0"/>
              <a:t>.</a:t>
            </a:r>
            <a:endParaRPr lang="en-US" sz="3200" dirty="0" smtClean="0"/>
          </a:p>
        </p:txBody>
      </p:sp>
    </p:spTree>
    <p:extLst>
      <p:ext uri="{BB962C8B-B14F-4D97-AF65-F5344CB8AC3E}">
        <p14:creationId xmlns:p14="http://schemas.microsoft.com/office/powerpoint/2010/main" val="649053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p:cNvPicPr/>
          <p:nvPr/>
        </p:nvPicPr>
        <p:blipFill>
          <a:blip r:embed="rId2"/>
          <a:stretch/>
        </p:blipFill>
        <p:spPr>
          <a:xfrm>
            <a:off x="578160" y="1525320"/>
            <a:ext cx="7981560" cy="6391080"/>
          </a:xfrm>
          <a:prstGeom prst="rect">
            <a:avLst/>
          </a:prstGeom>
          <a:ln>
            <a:noFill/>
          </a:ln>
        </p:spPr>
      </p:pic>
      <p:sp>
        <p:nvSpPr>
          <p:cNvPr id="187"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188"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188"/>
          <p:cNvPicPr/>
          <p:nvPr/>
        </p:nvPicPr>
        <p:blipFill>
          <a:blip r:embed="rId2"/>
          <a:stretch/>
        </p:blipFill>
        <p:spPr>
          <a:xfrm>
            <a:off x="578160" y="1525320"/>
            <a:ext cx="7981560" cy="6391080"/>
          </a:xfrm>
          <a:prstGeom prst="rect">
            <a:avLst/>
          </a:prstGeom>
          <a:ln>
            <a:noFill/>
          </a:ln>
        </p:spPr>
      </p:pic>
      <p:sp>
        <p:nvSpPr>
          <p:cNvPr id="190"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191"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192" name="TextShape 3"/>
          <p:cNvSpPr txBox="1"/>
          <p:nvPr/>
        </p:nvSpPr>
        <p:spPr>
          <a:xfrm>
            <a:off x="7223760" y="2197440"/>
            <a:ext cx="810000" cy="456120"/>
          </a:xfrm>
          <a:prstGeom prst="rect">
            <a:avLst/>
          </a:prstGeom>
          <a:noFill/>
          <a:ln>
            <a:noFill/>
          </a:ln>
        </p:spPr>
        <p:txBody>
          <a:bodyPr lIns="90000" tIns="45000" rIns="90000" bIns="45000"/>
          <a:lstStyle/>
          <a:p>
            <a:r>
              <a:rPr lang="en-US" sz="2400" spc="-1">
                <a:latin typeface="Times New Roman"/>
              </a:rPr>
              <a:t>+24h</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Picture 192"/>
          <p:cNvPicPr/>
          <p:nvPr/>
        </p:nvPicPr>
        <p:blipFill>
          <a:blip r:embed="rId2"/>
          <a:stretch/>
        </p:blipFill>
        <p:spPr>
          <a:xfrm>
            <a:off x="578160" y="1525320"/>
            <a:ext cx="7981560" cy="6391080"/>
          </a:xfrm>
          <a:prstGeom prst="rect">
            <a:avLst/>
          </a:prstGeom>
          <a:ln>
            <a:noFill/>
          </a:ln>
        </p:spPr>
      </p:pic>
      <p:sp>
        <p:nvSpPr>
          <p:cNvPr id="194"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195"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196" name="TextShape 3"/>
          <p:cNvSpPr txBox="1"/>
          <p:nvPr/>
        </p:nvSpPr>
        <p:spPr>
          <a:xfrm>
            <a:off x="7223760" y="2197440"/>
            <a:ext cx="810000" cy="456120"/>
          </a:xfrm>
          <a:prstGeom prst="rect">
            <a:avLst/>
          </a:prstGeom>
          <a:noFill/>
          <a:ln>
            <a:noFill/>
          </a:ln>
        </p:spPr>
        <p:txBody>
          <a:bodyPr lIns="90000" tIns="45000" rIns="90000" bIns="45000"/>
          <a:lstStyle/>
          <a:p>
            <a:r>
              <a:rPr lang="en-US" sz="2400" spc="-1">
                <a:latin typeface="Times New Roman"/>
              </a:rPr>
              <a:t>+48h</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196"/>
          <p:cNvPicPr/>
          <p:nvPr/>
        </p:nvPicPr>
        <p:blipFill>
          <a:blip r:embed="rId2"/>
          <a:stretch/>
        </p:blipFill>
        <p:spPr>
          <a:xfrm>
            <a:off x="584640" y="1511640"/>
            <a:ext cx="7981560" cy="6391080"/>
          </a:xfrm>
          <a:prstGeom prst="rect">
            <a:avLst/>
          </a:prstGeom>
          <a:ln>
            <a:noFill/>
          </a:ln>
        </p:spPr>
      </p:pic>
      <p:sp>
        <p:nvSpPr>
          <p:cNvPr id="198"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199"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200" name="TextShape 3"/>
          <p:cNvSpPr txBox="1"/>
          <p:nvPr/>
        </p:nvSpPr>
        <p:spPr>
          <a:xfrm>
            <a:off x="7223760" y="2197440"/>
            <a:ext cx="810000" cy="456120"/>
          </a:xfrm>
          <a:prstGeom prst="rect">
            <a:avLst/>
          </a:prstGeom>
          <a:noFill/>
          <a:ln>
            <a:noFill/>
          </a:ln>
        </p:spPr>
        <p:txBody>
          <a:bodyPr lIns="90000" tIns="45000" rIns="90000" bIns="45000"/>
          <a:lstStyle/>
          <a:p>
            <a:r>
              <a:rPr lang="en-US" sz="2400" spc="-1">
                <a:latin typeface="Times New Roman"/>
              </a:rPr>
              <a:t>+72h</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p:cNvPicPr/>
          <p:nvPr/>
        </p:nvPicPr>
        <p:blipFill>
          <a:blip r:embed="rId2"/>
          <a:stretch/>
        </p:blipFill>
        <p:spPr>
          <a:xfrm>
            <a:off x="578160" y="1503720"/>
            <a:ext cx="7981560" cy="6391080"/>
          </a:xfrm>
          <a:prstGeom prst="rect">
            <a:avLst/>
          </a:prstGeom>
          <a:ln>
            <a:noFill/>
          </a:ln>
        </p:spPr>
      </p:pic>
      <p:sp>
        <p:nvSpPr>
          <p:cNvPr id="202"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203"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204" name="TextShape 3"/>
          <p:cNvSpPr txBox="1"/>
          <p:nvPr/>
        </p:nvSpPr>
        <p:spPr>
          <a:xfrm>
            <a:off x="7223760" y="2197440"/>
            <a:ext cx="810000" cy="456120"/>
          </a:xfrm>
          <a:prstGeom prst="rect">
            <a:avLst/>
          </a:prstGeom>
          <a:noFill/>
          <a:ln>
            <a:noFill/>
          </a:ln>
        </p:spPr>
        <p:txBody>
          <a:bodyPr lIns="90000" tIns="45000" rIns="90000" bIns="45000"/>
          <a:lstStyle/>
          <a:p>
            <a:r>
              <a:rPr lang="en-US" sz="2400" spc="-1">
                <a:latin typeface="Times New Roman"/>
              </a:rPr>
              <a:t>+96h</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12720" y="228600"/>
            <a:ext cx="8152920" cy="990360"/>
          </a:xfrm>
          <a:prstGeom prst="rect">
            <a:avLst/>
          </a:prstGeom>
          <a:noFill/>
          <a:ln>
            <a:noFill/>
          </a:ln>
        </p:spPr>
        <p:txBody>
          <a:bodyPr lIns="0" tIns="0" rIns="0" bIns="0" anchor="ctr"/>
          <a:lstStyle/>
          <a:p>
            <a:r>
              <a:rPr lang="en-US" sz="2800" spc="-1">
                <a:latin typeface="Tw Cen MT"/>
              </a:rPr>
              <a:t>Objectives</a:t>
            </a:r>
            <a:endParaRPr/>
          </a:p>
        </p:txBody>
      </p:sp>
      <p:sp>
        <p:nvSpPr>
          <p:cNvPr id="173" name="TextShape 2"/>
          <p:cNvSpPr txBox="1"/>
          <p:nvPr/>
        </p:nvSpPr>
        <p:spPr>
          <a:xfrm>
            <a:off x="640080" y="1825560"/>
            <a:ext cx="8152920" cy="4758120"/>
          </a:xfrm>
          <a:prstGeom prst="rect">
            <a:avLst/>
          </a:prstGeom>
          <a:noFill/>
          <a:ln>
            <a:noFill/>
          </a:ln>
        </p:spPr>
        <p:txBody>
          <a:bodyPr lIns="0" tIns="0" rIns="0" bIns="0" anchor="ctr"/>
          <a:lstStyle/>
          <a:p>
            <a:pPr marL="342900" indent="-342900">
              <a:lnSpc>
                <a:spcPct val="150000"/>
              </a:lnSpc>
              <a:buClr>
                <a:schemeClr val="tx1"/>
              </a:buClr>
              <a:buSzPct val="45000"/>
              <a:buFont typeface="Wingdings" panose="05000000000000000000" pitchFamily="2" charset="2"/>
              <a:buChar char="§"/>
            </a:pPr>
            <a:r>
              <a:rPr lang="en-US" sz="2400" spc="-1" dirty="0">
                <a:latin typeface="Arial"/>
              </a:rPr>
              <a:t>Description of major teleconnection pattern and most widely discussed natural modes of climate variability</a:t>
            </a:r>
            <a:endParaRPr dirty="0"/>
          </a:p>
          <a:p>
            <a:pPr marL="342900" indent="-342900">
              <a:lnSpc>
                <a:spcPct val="150000"/>
              </a:lnSpc>
              <a:buClr>
                <a:schemeClr val="tx1"/>
              </a:buClr>
              <a:buSzPct val="45000"/>
              <a:buFont typeface="Wingdings" panose="05000000000000000000" pitchFamily="2" charset="2"/>
              <a:buChar char="§"/>
            </a:pPr>
            <a:r>
              <a:rPr lang="en-US" sz="2400" spc="-1" dirty="0">
                <a:latin typeface="Arial"/>
              </a:rPr>
              <a:t>Methods used to describe modes of climate variability</a:t>
            </a:r>
            <a:endParaRPr dirty="0"/>
          </a:p>
          <a:p>
            <a:pPr marL="342900" indent="-342900">
              <a:lnSpc>
                <a:spcPct val="150000"/>
              </a:lnSpc>
              <a:buClr>
                <a:schemeClr val="tx1"/>
              </a:buClr>
              <a:buSzPct val="45000"/>
              <a:buFont typeface="Wingdings" panose="05000000000000000000" pitchFamily="2" charset="2"/>
              <a:buChar char="§"/>
            </a:pPr>
            <a:r>
              <a:rPr lang="en-US" sz="2400" spc="-1" dirty="0">
                <a:latin typeface="Arial"/>
              </a:rPr>
              <a:t>Regional impacts (temperature, precipitation, extreme events)</a:t>
            </a:r>
            <a:endParaRPr dirty="0"/>
          </a:p>
          <a:p>
            <a:pPr marL="342900" indent="-342900">
              <a:lnSpc>
                <a:spcPct val="150000"/>
              </a:lnSpc>
              <a:buClr>
                <a:schemeClr val="tx1"/>
              </a:buClr>
              <a:buSzPct val="45000"/>
              <a:buFont typeface="Wingdings" panose="05000000000000000000" pitchFamily="2" charset="2"/>
              <a:buChar char="§"/>
            </a:pPr>
            <a:r>
              <a:rPr lang="en-US" sz="2400" spc="-1" dirty="0">
                <a:latin typeface="Arial"/>
              </a:rPr>
              <a:t>(Aspects of predictions)</a:t>
            </a:r>
            <a:endParaRPr dirty="0"/>
          </a:p>
          <a:p>
            <a:pPr marL="216000" indent="-216000">
              <a:buClr>
                <a:srgbClr val="FFFFFF"/>
              </a:buClr>
              <a:buSzPct val="45000"/>
              <a:buFont typeface="StarSymbol"/>
              <a:buChar char=""/>
            </a:pPr>
            <a:r>
              <a:rPr lang="en-US" sz="2400" spc="-1" dirty="0">
                <a:latin typeface="Arial"/>
              </a:rPr>
              <a:t> </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04"/>
          <p:cNvPicPr/>
          <p:nvPr/>
        </p:nvPicPr>
        <p:blipFill>
          <a:blip r:embed="rId2"/>
          <a:stretch/>
        </p:blipFill>
        <p:spPr>
          <a:xfrm>
            <a:off x="578160" y="1503720"/>
            <a:ext cx="7981560" cy="6391080"/>
          </a:xfrm>
          <a:prstGeom prst="rect">
            <a:avLst/>
          </a:prstGeom>
          <a:ln>
            <a:noFill/>
          </a:ln>
        </p:spPr>
      </p:pic>
      <p:sp>
        <p:nvSpPr>
          <p:cNvPr id="206"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207"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208" name="TextShape 3"/>
          <p:cNvSpPr txBox="1"/>
          <p:nvPr/>
        </p:nvSpPr>
        <p:spPr>
          <a:xfrm>
            <a:off x="7223760" y="2197440"/>
            <a:ext cx="962640" cy="456120"/>
          </a:xfrm>
          <a:prstGeom prst="rect">
            <a:avLst/>
          </a:prstGeom>
          <a:noFill/>
          <a:ln>
            <a:noFill/>
          </a:ln>
        </p:spPr>
        <p:txBody>
          <a:bodyPr lIns="90000" tIns="45000" rIns="90000" bIns="45000"/>
          <a:lstStyle/>
          <a:p>
            <a:r>
              <a:rPr lang="en-US" sz="2400" spc="-1">
                <a:latin typeface="Times New Roman"/>
              </a:rPr>
              <a:t>+120h</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208"/>
          <p:cNvPicPr/>
          <p:nvPr/>
        </p:nvPicPr>
        <p:blipFill>
          <a:blip r:embed="rId2"/>
          <a:stretch/>
        </p:blipFill>
        <p:spPr>
          <a:xfrm>
            <a:off x="578160" y="1503720"/>
            <a:ext cx="7981560" cy="6391080"/>
          </a:xfrm>
          <a:prstGeom prst="rect">
            <a:avLst/>
          </a:prstGeom>
          <a:ln>
            <a:noFill/>
          </a:ln>
        </p:spPr>
      </p:pic>
      <p:sp>
        <p:nvSpPr>
          <p:cNvPr id="210" name="TextShape 1"/>
          <p:cNvSpPr txBox="1"/>
          <p:nvPr/>
        </p:nvSpPr>
        <p:spPr>
          <a:xfrm>
            <a:off x="972720" y="2184480"/>
            <a:ext cx="6433920" cy="395280"/>
          </a:xfrm>
          <a:prstGeom prst="rect">
            <a:avLst/>
          </a:prstGeom>
          <a:solidFill>
            <a:srgbClr val="FFFFFF"/>
          </a:solidFill>
          <a:ln>
            <a:noFill/>
          </a:ln>
        </p:spPr>
        <p:txBody>
          <a:bodyPr lIns="90000" tIns="45000" rIns="90000" bIns="45000"/>
          <a:lstStyle/>
          <a:p>
            <a:r>
              <a:rPr lang="en-US" sz="2000" spc="-1">
                <a:latin typeface="Times New Roman"/>
              </a:rPr>
              <a:t>500hPa Geopotential height (colors) and sea level pressure</a:t>
            </a:r>
            <a:endParaRPr/>
          </a:p>
        </p:txBody>
      </p:sp>
      <p:sp>
        <p:nvSpPr>
          <p:cNvPr id="211" name="TextShape 2"/>
          <p:cNvSpPr txBox="1"/>
          <p:nvPr/>
        </p:nvSpPr>
        <p:spPr>
          <a:xfrm>
            <a:off x="640080" y="732600"/>
            <a:ext cx="7703280" cy="456120"/>
          </a:xfrm>
          <a:prstGeom prst="rect">
            <a:avLst/>
          </a:prstGeom>
          <a:noFill/>
          <a:ln>
            <a:noFill/>
          </a:ln>
        </p:spPr>
        <p:txBody>
          <a:bodyPr lIns="90000" tIns="45000" rIns="90000" bIns="45000"/>
          <a:lstStyle/>
          <a:p>
            <a:r>
              <a:rPr lang="en-US" sz="2400" spc="-1">
                <a:latin typeface="Times New Roman"/>
              </a:rPr>
              <a:t>Daily weather maps dominated by transient waves and eddies</a:t>
            </a:r>
            <a:endParaRPr/>
          </a:p>
        </p:txBody>
      </p:sp>
      <p:sp>
        <p:nvSpPr>
          <p:cNvPr id="212" name="TextShape 3"/>
          <p:cNvSpPr txBox="1"/>
          <p:nvPr/>
        </p:nvSpPr>
        <p:spPr>
          <a:xfrm>
            <a:off x="7223760" y="2197440"/>
            <a:ext cx="962640" cy="456120"/>
          </a:xfrm>
          <a:prstGeom prst="rect">
            <a:avLst/>
          </a:prstGeom>
          <a:noFill/>
          <a:ln>
            <a:noFill/>
          </a:ln>
        </p:spPr>
        <p:txBody>
          <a:bodyPr lIns="90000" tIns="45000" rIns="90000" bIns="45000"/>
          <a:lstStyle/>
          <a:p>
            <a:r>
              <a:rPr lang="en-US" sz="2400" spc="-1">
                <a:latin typeface="Times New Roman"/>
              </a:rPr>
              <a:t>+144h</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atmos.albany.edu/student/abentley/realtime/images/pacific/mslp_jet/mslp_jet_5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816" y="1795853"/>
            <a:ext cx="6162427" cy="41862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12720" y="228600"/>
            <a:ext cx="8152920" cy="990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t>Tip: You can see the synoptic weather variability nicely on the web page of Alicia Bently (PhD student at DAES)</a:t>
            </a:r>
            <a:endParaRPr lang="en-US" sz="2400" dirty="0"/>
          </a:p>
        </p:txBody>
      </p:sp>
      <p:sp>
        <p:nvSpPr>
          <p:cNvPr id="6" name="TextBox 5"/>
          <p:cNvSpPr txBox="1"/>
          <p:nvPr/>
        </p:nvSpPr>
        <p:spPr>
          <a:xfrm>
            <a:off x="121186" y="2280492"/>
            <a:ext cx="2346592" cy="1200329"/>
          </a:xfrm>
          <a:prstGeom prst="rect">
            <a:avLst/>
          </a:prstGeom>
          <a:noFill/>
        </p:spPr>
        <p:txBody>
          <a:bodyPr wrap="square" rtlCol="0">
            <a:spAutoFit/>
          </a:bodyPr>
          <a:lstStyle/>
          <a:p>
            <a:r>
              <a:rPr lang="en-US" dirty="0" smtClean="0">
                <a:hlinkClick r:id="rId3"/>
              </a:rPr>
              <a:t>Homepage of </a:t>
            </a:r>
            <a:br>
              <a:rPr lang="en-US" dirty="0" smtClean="0">
                <a:hlinkClick r:id="rId3"/>
              </a:rPr>
            </a:br>
            <a:r>
              <a:rPr lang="en-US" dirty="0" smtClean="0">
                <a:hlinkClick r:id="rId3"/>
              </a:rPr>
              <a:t>Alicia </a:t>
            </a:r>
            <a:r>
              <a:rPr lang="en-US" dirty="0" smtClean="0">
                <a:hlinkClick r:id="rId3"/>
              </a:rPr>
              <a:t>Bentley</a:t>
            </a:r>
            <a:endParaRPr lang="en-US" dirty="0" smtClean="0">
              <a:hlinkClick r:id="rId3"/>
            </a:endParaRPr>
          </a:p>
          <a:p>
            <a:r>
              <a:rPr lang="en-US" dirty="0" smtClean="0">
                <a:hlinkClick r:id="rId3"/>
              </a:rPr>
              <a:t>(PhD student</a:t>
            </a:r>
          </a:p>
          <a:p>
            <a:r>
              <a:rPr lang="en-US" dirty="0" smtClean="0">
                <a:hlinkClick r:id="rId3"/>
              </a:rPr>
              <a:t>at DAES)</a:t>
            </a:r>
            <a:endParaRPr lang="en-US" dirty="0"/>
          </a:p>
        </p:txBody>
      </p:sp>
      <p:sp>
        <p:nvSpPr>
          <p:cNvPr id="7" name="TextBox 6"/>
          <p:cNvSpPr txBox="1"/>
          <p:nvPr/>
        </p:nvSpPr>
        <p:spPr>
          <a:xfrm>
            <a:off x="121186" y="3694945"/>
            <a:ext cx="2595582" cy="1200329"/>
          </a:xfrm>
          <a:prstGeom prst="rect">
            <a:avLst/>
          </a:prstGeom>
          <a:noFill/>
        </p:spPr>
        <p:txBody>
          <a:bodyPr wrap="none" rtlCol="0">
            <a:spAutoFit/>
          </a:bodyPr>
          <a:lstStyle/>
          <a:p>
            <a:r>
              <a:rPr lang="en-US" dirty="0" smtClean="0"/>
              <a:t>Shown here</a:t>
            </a:r>
          </a:p>
          <a:p>
            <a:r>
              <a:rPr lang="en-US" dirty="0" smtClean="0"/>
              <a:t>is pressure at sea level</a:t>
            </a:r>
          </a:p>
          <a:p>
            <a:r>
              <a:rPr lang="en-US" dirty="0" smtClean="0"/>
              <a:t>wind jet at 250hPa</a:t>
            </a:r>
          </a:p>
          <a:p>
            <a:r>
              <a:rPr lang="en-US" dirty="0" smtClean="0"/>
              <a:t>(color shading)</a:t>
            </a:r>
          </a:p>
        </p:txBody>
      </p:sp>
    </p:spTree>
    <p:extLst>
      <p:ext uri="{BB962C8B-B14F-4D97-AF65-F5344CB8AC3E}">
        <p14:creationId xmlns:p14="http://schemas.microsoft.com/office/powerpoint/2010/main" val="8805216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extShape 1"/>
          <p:cNvSpPr txBox="1"/>
          <p:nvPr/>
        </p:nvSpPr>
        <p:spPr>
          <a:xfrm>
            <a:off x="640080" y="732960"/>
            <a:ext cx="7703280" cy="456120"/>
          </a:xfrm>
          <a:prstGeom prst="rect">
            <a:avLst/>
          </a:prstGeom>
          <a:noFill/>
          <a:ln>
            <a:noFill/>
          </a:ln>
        </p:spPr>
        <p:txBody>
          <a:bodyPr lIns="90000" tIns="45000" rIns="90000" bIns="45000"/>
          <a:lstStyle/>
          <a:p>
            <a:r>
              <a:rPr lang="en-US" sz="2400" b="1" spc="-1" dirty="0">
                <a:latin typeface="+mj-lt"/>
              </a:rPr>
              <a:t>Seasonal mean statistics</a:t>
            </a:r>
            <a:endParaRPr dirty="0">
              <a:latin typeface="+mj-lt"/>
            </a:endParaRPr>
          </a:p>
        </p:txBody>
      </p:sp>
      <p:sp>
        <p:nvSpPr>
          <p:cNvPr id="214" name="TextShape 2"/>
          <p:cNvSpPr txBox="1"/>
          <p:nvPr/>
        </p:nvSpPr>
        <p:spPr>
          <a:xfrm>
            <a:off x="554040" y="1737360"/>
            <a:ext cx="8315640" cy="4845240"/>
          </a:xfrm>
          <a:prstGeom prst="rect">
            <a:avLst/>
          </a:prstGeom>
          <a:noFill/>
          <a:ln>
            <a:noFill/>
          </a:ln>
        </p:spPr>
        <p:txBody>
          <a:bodyPr lIns="90000" tIns="45000" rIns="90000" bIns="45000"/>
          <a:lstStyle/>
          <a:p>
            <a:pPr marL="342900" indent="-342900">
              <a:buSzPct val="45000"/>
              <a:buFont typeface="Wingdings" panose="05000000000000000000" pitchFamily="2" charset="2"/>
              <a:buChar char="§"/>
            </a:pPr>
            <a:r>
              <a:rPr lang="en-US" sz="2000" spc="-1" dirty="0" smtClean="0">
                <a:latin typeface="+mj-lt"/>
              </a:rPr>
              <a:t>Daily </a:t>
            </a:r>
            <a:r>
              <a:rPr lang="en-US" sz="2000" spc="-1" dirty="0">
                <a:latin typeface="+mj-lt"/>
              </a:rPr>
              <a:t>weather maps dominated by transient waves and eddies</a:t>
            </a:r>
            <a:endParaRPr sz="2000" dirty="0">
              <a:latin typeface="+mj-lt"/>
            </a:endParaRPr>
          </a:p>
          <a:p>
            <a:pPr marL="342900" indent="-342900">
              <a:buSzPct val="45000"/>
              <a:buFont typeface="Wingdings" panose="05000000000000000000" pitchFamily="2" charset="2"/>
              <a:buChar char="§"/>
            </a:pPr>
            <a:r>
              <a:rPr lang="en-US" sz="2000" spc="-1" dirty="0" smtClean="0">
                <a:latin typeface="+mj-lt"/>
              </a:rPr>
              <a:t>El </a:t>
            </a:r>
            <a:r>
              <a:rPr lang="en-US" sz="2000" spc="-1" dirty="0">
                <a:latin typeface="+mj-lt"/>
              </a:rPr>
              <a:t>Nino related SST anomalies in the tropics last over </a:t>
            </a:r>
            <a:r>
              <a:rPr lang="en-US" sz="2000" spc="-1" dirty="0" smtClean="0">
                <a:latin typeface="+mj-lt"/>
              </a:rPr>
              <a:t>entire</a:t>
            </a:r>
            <a:r>
              <a:rPr lang="en-US" sz="2000" dirty="0">
                <a:latin typeface="+mj-lt"/>
              </a:rPr>
              <a:t> </a:t>
            </a:r>
            <a:r>
              <a:rPr lang="en-US" sz="2000" spc="-1" dirty="0" smtClean="0">
                <a:latin typeface="+mj-lt"/>
              </a:rPr>
              <a:t>seasons</a:t>
            </a:r>
            <a:endParaRPr lang="en-US" sz="2000" dirty="0">
              <a:latin typeface="+mj-lt"/>
            </a:endParaRPr>
          </a:p>
          <a:p>
            <a:pPr marL="342900" indent="-342900">
              <a:buSzPct val="45000"/>
              <a:buFont typeface="Wingdings" panose="05000000000000000000" pitchFamily="2" charset="2"/>
              <a:buChar char="§"/>
            </a:pPr>
            <a:endParaRPr lang="en-US" sz="2000" spc="-1" dirty="0">
              <a:latin typeface="+mj-lt"/>
            </a:endParaRPr>
          </a:p>
          <a:p>
            <a:pPr marL="342900" indent="-342900">
              <a:buSzPct val="45000"/>
              <a:buFont typeface="Wingdings" panose="05000000000000000000" pitchFamily="2" charset="2"/>
              <a:buChar char="§"/>
            </a:pPr>
            <a:r>
              <a:rPr lang="en-US" sz="2000" spc="-1" dirty="0" smtClean="0">
                <a:latin typeface="+mj-lt"/>
              </a:rPr>
              <a:t>Teleconnections </a:t>
            </a:r>
            <a:r>
              <a:rPr lang="en-US" sz="2000" spc="-1" dirty="0">
                <a:latin typeface="+mj-lt"/>
              </a:rPr>
              <a:t>and climatic anomalies show up in the </a:t>
            </a:r>
            <a:r>
              <a:rPr lang="en-US" sz="2000" spc="-1" dirty="0" smtClean="0">
                <a:latin typeface="+mj-lt"/>
              </a:rPr>
              <a:t>seasonal </a:t>
            </a:r>
            <a:r>
              <a:rPr lang="en-US" sz="2000" spc="-1" dirty="0">
                <a:latin typeface="+mj-lt"/>
              </a:rPr>
              <a:t>average </a:t>
            </a:r>
            <a:r>
              <a:rPr lang="en-US" sz="2000" spc="-1" dirty="0" smtClean="0">
                <a:latin typeface="+mj-lt"/>
              </a:rPr>
              <a:t>conditions:</a:t>
            </a:r>
            <a:endParaRPr lang="en-US" sz="2000" dirty="0">
              <a:latin typeface="+mj-lt"/>
            </a:endParaRPr>
          </a:p>
          <a:p>
            <a:pPr marL="342900" indent="-342900">
              <a:buSzPct val="45000"/>
              <a:buFont typeface="Wingdings" panose="05000000000000000000" pitchFamily="2" charset="2"/>
              <a:buChar char="§"/>
            </a:pPr>
            <a:r>
              <a:rPr lang="en-US" sz="2000" spc="-1" dirty="0" smtClean="0">
                <a:latin typeface="+mj-lt"/>
              </a:rPr>
              <a:t>Typical </a:t>
            </a:r>
            <a:r>
              <a:rPr lang="en-US" sz="2000" spc="-1" dirty="0">
                <a:latin typeface="+mj-lt"/>
              </a:rPr>
              <a:t>seasonal averages used in the study of </a:t>
            </a:r>
            <a:r>
              <a:rPr lang="en-US" sz="2000" spc="-1" dirty="0" smtClean="0">
                <a:latin typeface="+mj-lt"/>
              </a:rPr>
              <a:t>climate </a:t>
            </a:r>
            <a:r>
              <a:rPr lang="en-US" sz="2000" spc="-1" dirty="0">
                <a:latin typeface="+mj-lt"/>
              </a:rPr>
              <a:t>variability</a:t>
            </a:r>
            <a:r>
              <a:rPr lang="en-US" sz="2000" spc="-1" dirty="0" smtClean="0">
                <a:latin typeface="+mj-lt"/>
              </a:rPr>
              <a:t>:</a:t>
            </a:r>
            <a:br>
              <a:rPr lang="en-US" sz="2000" spc="-1" dirty="0" smtClean="0">
                <a:latin typeface="+mj-lt"/>
              </a:rPr>
            </a:br>
            <a:endParaRPr lang="en-US" sz="2000" dirty="0">
              <a:latin typeface="+mj-lt"/>
            </a:endParaRPr>
          </a:p>
          <a:p>
            <a:pPr lvl="1">
              <a:buSzPct val="45000"/>
            </a:pPr>
            <a:r>
              <a:rPr lang="en-US" sz="2000" spc="-1" dirty="0" smtClean="0">
                <a:latin typeface="+mj-lt"/>
              </a:rPr>
              <a:t>Dec-Jan-Feb </a:t>
            </a:r>
            <a:r>
              <a:rPr lang="en-US" sz="2000" spc="-1" dirty="0">
                <a:latin typeface="+mj-lt"/>
              </a:rPr>
              <a:t>(DJF), Mar-Apr-May (</a:t>
            </a:r>
            <a:r>
              <a:rPr lang="en-US" sz="2000" spc="-1" dirty="0" smtClean="0">
                <a:latin typeface="+mj-lt"/>
              </a:rPr>
              <a:t>MAM)</a:t>
            </a:r>
          </a:p>
          <a:p>
            <a:pPr lvl="1">
              <a:buSzPct val="45000"/>
            </a:pPr>
            <a:r>
              <a:rPr lang="en-US" sz="2000" spc="-1" dirty="0" smtClean="0">
                <a:latin typeface="+mj-lt"/>
              </a:rPr>
              <a:t>Jun-Jul-Aug </a:t>
            </a:r>
            <a:r>
              <a:rPr lang="en-US" sz="2000" spc="-1" dirty="0">
                <a:latin typeface="+mj-lt"/>
              </a:rPr>
              <a:t>(JJA), (Sep-Oct-Nov) (SON</a:t>
            </a:r>
            <a:r>
              <a:rPr lang="en-US" sz="2000" spc="-1" dirty="0" smtClean="0">
                <a:latin typeface="+mj-lt"/>
              </a:rPr>
              <a:t>)</a:t>
            </a:r>
            <a:br>
              <a:rPr lang="en-US" sz="2000" spc="-1" dirty="0" smtClean="0">
                <a:latin typeface="+mj-lt"/>
              </a:rPr>
            </a:br>
            <a:endParaRPr sz="2000" dirty="0">
              <a:latin typeface="+mj-lt"/>
            </a:endParaRPr>
          </a:p>
          <a:p>
            <a:pPr marL="342900" indent="-342900">
              <a:buSzPct val="45000"/>
              <a:buFont typeface="Wingdings" panose="05000000000000000000" pitchFamily="2" charset="2"/>
              <a:buChar char="§"/>
            </a:pPr>
            <a:r>
              <a:rPr lang="en-US" sz="2000" spc="-1" dirty="0" smtClean="0">
                <a:latin typeface="+mj-lt"/>
              </a:rPr>
              <a:t>Climate </a:t>
            </a:r>
            <a:r>
              <a:rPr lang="en-US" sz="2000" spc="-1" dirty="0">
                <a:latin typeface="+mj-lt"/>
              </a:rPr>
              <a:t>variability is then studied in terms of seasonal </a:t>
            </a:r>
            <a:r>
              <a:rPr lang="en-US" sz="2000" spc="-1" dirty="0" smtClean="0">
                <a:latin typeface="+mj-lt"/>
              </a:rPr>
              <a:t>anomalies</a:t>
            </a:r>
            <a:r>
              <a:rPr lang="en-US" sz="2000" dirty="0">
                <a:latin typeface="+mj-lt"/>
              </a:rPr>
              <a:t> </a:t>
            </a:r>
            <a:r>
              <a:rPr lang="en-US" sz="2000" spc="-1" dirty="0" smtClean="0">
                <a:latin typeface="+mj-lt"/>
              </a:rPr>
              <a:t>with </a:t>
            </a:r>
            <a:r>
              <a:rPr lang="en-US" sz="2000" spc="-1" dirty="0">
                <a:latin typeface="+mj-lt"/>
              </a:rPr>
              <a:t>respect to a long-term (usually 30-year or longer) </a:t>
            </a:r>
            <a:r>
              <a:rPr lang="en-US" sz="2000" spc="-1" dirty="0" smtClean="0">
                <a:latin typeface="+mj-lt"/>
              </a:rPr>
              <a:t>average</a:t>
            </a:r>
            <a:br>
              <a:rPr lang="en-US" sz="2000" spc="-1" dirty="0" smtClean="0">
                <a:latin typeface="+mj-lt"/>
              </a:rPr>
            </a:br>
            <a:r>
              <a:rPr lang="en-US" sz="2000" spc="-1" dirty="0" smtClean="0">
                <a:latin typeface="+mj-lt"/>
              </a:rPr>
              <a:t>  </a:t>
            </a:r>
          </a:p>
          <a:p>
            <a:pPr>
              <a:buSzPct val="45000"/>
            </a:pPr>
            <a:r>
              <a:rPr lang="en-US" sz="2000" spc="-1" dirty="0" smtClean="0">
                <a:latin typeface="+mj-lt"/>
              </a:rPr>
              <a:t>(</a:t>
            </a:r>
            <a:r>
              <a:rPr lang="en-US" sz="2000" spc="-1" dirty="0">
                <a:latin typeface="+mj-lt"/>
              </a:rPr>
              <a:t>current NOAA climate </a:t>
            </a:r>
            <a:r>
              <a:rPr lang="en-US" sz="2000" spc="-1" dirty="0" smtClean="0">
                <a:latin typeface="+mj-lt"/>
              </a:rPr>
              <a:t>norms </a:t>
            </a:r>
            <a:r>
              <a:rPr lang="en-US" sz="2000" spc="-1" dirty="0">
                <a:latin typeface="+mj-lt"/>
              </a:rPr>
              <a:t>are defined as average 1981-2010)
 </a:t>
            </a:r>
            <a:endParaRPr sz="2000" dirty="0">
              <a:latin typeface="+mj-l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 name="TextShape 1"/>
          <p:cNvSpPr txBox="1"/>
          <p:nvPr/>
        </p:nvSpPr>
        <p:spPr>
          <a:xfrm>
            <a:off x="457200" y="228240"/>
            <a:ext cx="8229600" cy="1143000"/>
          </a:xfrm>
          <a:prstGeom prst="rect">
            <a:avLst/>
          </a:prstGeom>
          <a:noFill/>
          <a:ln>
            <a:noFill/>
          </a:ln>
        </p:spPr>
        <p:txBody>
          <a:bodyPr anchor="ctr"/>
          <a:lstStyle/>
          <a:p>
            <a:pPr marL="216000" indent="-216000">
              <a:buClr>
                <a:srgbClr val="FFFFFF"/>
              </a:buClr>
              <a:buSzPct val="45000"/>
              <a:buFont typeface="StarSymbol"/>
              <a:buChar char=""/>
            </a:pPr>
            <a:r>
              <a:rPr lang="en-GB" sz="2800" spc="-1" dirty="0">
                <a:latin typeface="+mj-lt"/>
              </a:rPr>
              <a:t>Mechanisms for remote impacts</a:t>
            </a:r>
            <a:endParaRPr dirty="0">
              <a:latin typeface="+mj-lt"/>
            </a:endParaRPr>
          </a:p>
        </p:txBody>
      </p:sp>
      <p:sp>
        <p:nvSpPr>
          <p:cNvPr id="216" name="TextShape 2"/>
          <p:cNvSpPr txBox="1"/>
          <p:nvPr/>
        </p:nvSpPr>
        <p:spPr>
          <a:xfrm>
            <a:off x="265203" y="1721025"/>
            <a:ext cx="7772400" cy="4724280"/>
          </a:xfrm>
          <a:prstGeom prst="rect">
            <a:avLst/>
          </a:prstGeom>
          <a:noFill/>
          <a:ln>
            <a:noFill/>
          </a:ln>
        </p:spPr>
        <p:txBody>
          <a:bodyPr/>
          <a:lstStyle/>
          <a:p>
            <a:pPr marL="432000" indent="-324000">
              <a:buClr>
                <a:srgbClr val="FFFFFF"/>
              </a:buClr>
              <a:buSzPct val="45000"/>
              <a:buFont typeface="StarSymbol"/>
              <a:buChar char=""/>
            </a:pPr>
            <a:r>
              <a:rPr lang="en-GB" sz="2800" spc="-1" dirty="0">
                <a:latin typeface="+mj-lt"/>
              </a:rPr>
              <a:t>A constant excitation of </a:t>
            </a:r>
            <a:r>
              <a:rPr lang="en-GB" sz="2800" spc="-1" dirty="0" err="1">
                <a:latin typeface="+mj-lt"/>
              </a:rPr>
              <a:t>Rossby</a:t>
            </a:r>
            <a:r>
              <a:rPr lang="en-GB" sz="2800" spc="-1" dirty="0">
                <a:latin typeface="+mj-lt"/>
              </a:rPr>
              <a:t> waves</a:t>
            </a:r>
            <a:endParaRPr dirty="0">
              <a:latin typeface="+mj-lt"/>
            </a:endParaRPr>
          </a:p>
          <a:p>
            <a:pPr marL="432000" indent="-324000">
              <a:buClr>
                <a:srgbClr val="FFFFFF"/>
              </a:buClr>
              <a:buSzPct val="45000"/>
              <a:buFont typeface="StarSymbol"/>
              <a:buChar char=""/>
            </a:pPr>
            <a:r>
              <a:rPr lang="en-GB" sz="2800" spc="-1" dirty="0">
                <a:latin typeface="+mj-lt"/>
              </a:rPr>
              <a:t>in the central tropical Pacific over a season</a:t>
            </a:r>
            <a:endParaRPr dirty="0">
              <a:latin typeface="+mj-lt"/>
            </a:endParaRPr>
          </a:p>
          <a:p>
            <a:pPr marL="432000" indent="-324000">
              <a:buClr>
                <a:srgbClr val="FFFFFF"/>
              </a:buClr>
              <a:buSzPct val="45000"/>
              <a:buFont typeface="StarSymbol"/>
              <a:buChar char=""/>
            </a:pPr>
            <a:r>
              <a:rPr lang="en-GB" sz="2800" spc="-1" dirty="0">
                <a:latin typeface="+mj-lt"/>
              </a:rPr>
              <a:t>→ a stationary wave train forms </a:t>
            </a:r>
            <a:endParaRPr dirty="0">
              <a:latin typeface="+mj-lt"/>
            </a:endParaRPr>
          </a:p>
          <a:p>
            <a:pPr marL="432000" indent="-324000">
              <a:buClr>
                <a:srgbClr val="FFFFFF"/>
              </a:buClr>
              <a:buSzPct val="45000"/>
              <a:buFont typeface="StarSymbol"/>
              <a:buChar char=""/>
            </a:pPr>
            <a:r>
              <a:rPr lang="en-GB" sz="2800" spc="-1" dirty="0">
                <a:latin typeface="+mj-lt"/>
              </a:rPr>
              <a:t>troughs and ridges at preferred geographical locations</a:t>
            </a:r>
            <a:endParaRPr dirty="0">
              <a:latin typeface="+mj-lt"/>
            </a:endParaRPr>
          </a:p>
          <a:p>
            <a:pPr marL="432000" indent="-324000">
              <a:buClr>
                <a:srgbClr val="FFFFFF"/>
              </a:buClr>
              <a:buSzPct val="45000"/>
              <a:buFont typeface="StarSymbol"/>
              <a:buChar char=""/>
            </a:pPr>
            <a:r>
              <a:rPr lang="en-GB" sz="2800" spc="-1" dirty="0">
                <a:latin typeface="+mj-lt"/>
              </a:rPr>
              <a:t>→ </a:t>
            </a:r>
            <a:r>
              <a:rPr lang="en-GB" sz="2800" b="1" spc="-1" dirty="0">
                <a:latin typeface="+mj-lt"/>
              </a:rPr>
              <a:t>seasonal mean circulation anomalies</a:t>
            </a:r>
            <a:endParaRPr b="1" dirty="0">
              <a:latin typeface="+mj-lt"/>
            </a:endParaRPr>
          </a:p>
          <a:p>
            <a:pPr marL="432000" indent="-324000">
              <a:buClr>
                <a:srgbClr val="FFFFFF"/>
              </a:buClr>
              <a:buSzPct val="45000"/>
              <a:buFont typeface="StarSymbol"/>
              <a:buChar char=""/>
            </a:pPr>
            <a:r>
              <a:rPr lang="en-GB" sz="2800" spc="-1" dirty="0">
                <a:latin typeface="+mj-lt"/>
              </a:rPr>
              <a:t>→ regions with warmer  and colder than normal conditions and more or less than average rainfall</a:t>
            </a:r>
            <a:endParaRPr dirty="0">
              <a:latin typeface="+mj-lt"/>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9" name="Picture 6" descr="L:\metwin\MSc\enso\HoskinsKaroly.gif"/>
          <p:cNvPicPr/>
          <p:nvPr/>
        </p:nvPicPr>
        <p:blipFill>
          <a:blip r:embed="rId3"/>
          <a:stretch/>
        </p:blipFill>
        <p:spPr>
          <a:xfrm>
            <a:off x="0" y="0"/>
            <a:ext cx="9144000" cy="6950160"/>
          </a:xfrm>
          <a:prstGeom prst="rect">
            <a:avLst/>
          </a:prstGeom>
          <a:ln>
            <a:noFill/>
          </a:ln>
        </p:spPr>
      </p:pic>
      <p:sp>
        <p:nvSpPr>
          <p:cNvPr id="220" name="CustomShape 1"/>
          <p:cNvSpPr/>
          <p:nvPr/>
        </p:nvSpPr>
        <p:spPr>
          <a:xfrm>
            <a:off x="6172200" y="6172200"/>
            <a:ext cx="2743200" cy="45972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400" spc="-1">
                <a:latin typeface="Arial"/>
              </a:rPr>
              <a:t>Source: D. Neelin</a:t>
            </a:r>
            <a:endParaRPr/>
          </a:p>
        </p:txBody>
      </p:sp>
      <p:pic>
        <p:nvPicPr>
          <p:cNvPr id="221" name="Picture 4" descr="L:\metwin\MSc\enso\circulation_response.gif"/>
          <p:cNvPicPr/>
          <p:nvPr/>
        </p:nvPicPr>
        <p:blipFill>
          <a:blip r:embed="rId4"/>
          <a:stretch/>
        </p:blipFill>
        <p:spPr>
          <a:xfrm>
            <a:off x="-360" y="-360"/>
            <a:ext cx="9144000" cy="6858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610200" y="732600"/>
            <a:ext cx="4510440" cy="456120"/>
          </a:xfrm>
          <a:prstGeom prst="rect">
            <a:avLst/>
          </a:prstGeom>
          <a:noFill/>
          <a:ln>
            <a:noFill/>
          </a:ln>
        </p:spPr>
        <p:txBody>
          <a:bodyPr lIns="90000" tIns="45000" rIns="90000" bIns="45000"/>
          <a:lstStyle/>
          <a:p>
            <a:r>
              <a:rPr lang="en-US" sz="2400" spc="-1">
                <a:latin typeface="Times New Roman"/>
              </a:rPr>
              <a:t>Teleconnections in the Atmosphere</a:t>
            </a:r>
            <a:endParaRPr/>
          </a:p>
        </p:txBody>
      </p:sp>
      <p:pic>
        <p:nvPicPr>
          <p:cNvPr id="223" name="Picture 222"/>
          <p:cNvPicPr/>
          <p:nvPr/>
        </p:nvPicPr>
        <p:blipFill>
          <a:blip r:embed="rId2"/>
          <a:stretch/>
        </p:blipFill>
        <p:spPr>
          <a:xfrm>
            <a:off x="3749040" y="1554480"/>
            <a:ext cx="5394960" cy="5145840"/>
          </a:xfrm>
          <a:prstGeom prst="rect">
            <a:avLst/>
          </a:prstGeom>
          <a:ln>
            <a:noFill/>
          </a:ln>
        </p:spPr>
      </p:pic>
      <p:sp>
        <p:nvSpPr>
          <p:cNvPr id="224" name="TextShape 2"/>
          <p:cNvSpPr txBox="1"/>
          <p:nvPr/>
        </p:nvSpPr>
        <p:spPr>
          <a:xfrm>
            <a:off x="4787640" y="2835720"/>
            <a:ext cx="333000" cy="456120"/>
          </a:xfrm>
          <a:prstGeom prst="rect">
            <a:avLst/>
          </a:prstGeom>
          <a:noFill/>
          <a:ln>
            <a:noFill/>
          </a:ln>
        </p:spPr>
        <p:txBody>
          <a:bodyPr lIns="90000" tIns="45000" rIns="90000" bIns="45000"/>
          <a:lstStyle/>
          <a:p>
            <a:r>
              <a:rPr lang="en-US" sz="2400" spc="-1">
                <a:solidFill>
                  <a:srgbClr val="FFFFFF"/>
                </a:solidFill>
                <a:latin typeface="Times New Roman"/>
              </a:rPr>
              <a:t>2</a:t>
            </a:r>
            <a:endParaRPr/>
          </a:p>
        </p:txBody>
      </p:sp>
      <p:sp>
        <p:nvSpPr>
          <p:cNvPr id="225" name="TextShape 3"/>
          <p:cNvSpPr txBox="1"/>
          <p:nvPr/>
        </p:nvSpPr>
        <p:spPr>
          <a:xfrm>
            <a:off x="7406640" y="2469960"/>
            <a:ext cx="274320" cy="456120"/>
          </a:xfrm>
          <a:prstGeom prst="rect">
            <a:avLst/>
          </a:prstGeom>
          <a:noFill/>
          <a:ln>
            <a:noFill/>
          </a:ln>
        </p:spPr>
        <p:txBody>
          <a:bodyPr lIns="90000" tIns="45000" rIns="90000" bIns="45000"/>
          <a:lstStyle/>
          <a:p>
            <a:r>
              <a:rPr lang="en-US" sz="2400" spc="-1">
                <a:solidFill>
                  <a:srgbClr val="FFFFFF"/>
                </a:solidFill>
                <a:latin typeface="Times New Roman"/>
              </a:rPr>
              <a:t>1</a:t>
            </a:r>
            <a:endParaRPr/>
          </a:p>
        </p:txBody>
      </p:sp>
      <p:sp>
        <p:nvSpPr>
          <p:cNvPr id="226" name="TextShape 4"/>
          <p:cNvSpPr txBox="1"/>
          <p:nvPr/>
        </p:nvSpPr>
        <p:spPr>
          <a:xfrm>
            <a:off x="365760" y="2103120"/>
            <a:ext cx="4255920" cy="4845240"/>
          </a:xfrm>
          <a:prstGeom prst="rect">
            <a:avLst/>
          </a:prstGeom>
          <a:noFill/>
          <a:ln>
            <a:noFill/>
          </a:ln>
        </p:spPr>
        <p:txBody>
          <a:bodyPr lIns="90000" tIns="45000" rIns="90000" bIns="45000"/>
          <a:lstStyle/>
          <a:p>
            <a:r>
              <a:rPr lang="en-US" sz="2400" spc="-1">
                <a:solidFill>
                  <a:srgbClr val="000000"/>
                </a:solidFill>
                <a:latin typeface="Times New Roman"/>
              </a:rPr>
              <a:t>Imagine you have observed 
winter sea level pressure </a:t>
            </a:r>
            <a:endParaRPr/>
          </a:p>
          <a:p>
            <a:r>
              <a:rPr lang="en-US" sz="2400" spc="-1">
                <a:solidFill>
                  <a:srgbClr val="000000"/>
                </a:solidFill>
                <a:latin typeface="Times New Roman"/>
              </a:rPr>
              <a:t>(or temperatures, rainfall) at
two locations separated by </a:t>
            </a:r>
            <a:endParaRPr/>
          </a:p>
          <a:p>
            <a:r>
              <a:rPr lang="en-US" sz="2400" spc="-1">
                <a:solidFill>
                  <a:srgbClr val="000000"/>
                </a:solidFill>
                <a:latin typeface="Times New Roman"/>
              </a:rPr>
              <a:t>several  thousand miles.</a:t>
            </a:r>
            <a:endParaRPr/>
          </a:p>
          <a:p>
            <a:endParaRPr/>
          </a:p>
          <a:p>
            <a:r>
              <a:rPr lang="en-US" sz="2400" spc="-1">
                <a:solidFill>
                  <a:srgbClr val="000000"/>
                </a:solidFill>
                <a:latin typeface="Times New Roman"/>
              </a:rPr>
              <a:t>When you plot the time series
you may find some remarkable</a:t>
            </a:r>
            <a:endParaRPr/>
          </a:p>
          <a:p>
            <a:r>
              <a:rPr lang="en-US" sz="2400" spc="-1">
                <a:solidFill>
                  <a:srgbClr val="000000"/>
                </a:solidFill>
                <a:latin typeface="Times New Roman"/>
              </a:rPr>
              <a:t>coherence in the deviations from 
their long-term average.</a:t>
            </a:r>
            <a:endParaRPr/>
          </a:p>
          <a:p>
            <a:r>
              <a:rPr lang="en-US" sz="2400" spc="-1">
                <a:solidFill>
                  <a:srgbClr val="000000"/>
                </a:solidFill>
                <a:latin typeface="Times New Roman"/>
              </a:rPr>
              <a:t>(we use the term 'anomalies')</a:t>
            </a:r>
            <a:endParaRPr/>
          </a:p>
          <a:p>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610200" y="732600"/>
            <a:ext cx="4510440" cy="456120"/>
          </a:xfrm>
          <a:prstGeom prst="rect">
            <a:avLst/>
          </a:prstGeom>
          <a:noFill/>
          <a:ln>
            <a:noFill/>
          </a:ln>
        </p:spPr>
        <p:txBody>
          <a:bodyPr lIns="90000" tIns="45000" rIns="90000" bIns="45000"/>
          <a:lstStyle/>
          <a:p>
            <a:r>
              <a:rPr lang="en-US" sz="2400" spc="-1">
                <a:latin typeface="Times New Roman"/>
              </a:rPr>
              <a:t>Teleconnections in the Atmosphere</a:t>
            </a:r>
            <a:endParaRPr/>
          </a:p>
        </p:txBody>
      </p:sp>
      <p:pic>
        <p:nvPicPr>
          <p:cNvPr id="228" name="Picture 227"/>
          <p:cNvPicPr/>
          <p:nvPr/>
        </p:nvPicPr>
        <p:blipFill>
          <a:blip r:embed="rId2"/>
          <a:stretch/>
        </p:blipFill>
        <p:spPr>
          <a:xfrm>
            <a:off x="3749040" y="1554480"/>
            <a:ext cx="5394960" cy="5145840"/>
          </a:xfrm>
          <a:prstGeom prst="rect">
            <a:avLst/>
          </a:prstGeom>
          <a:ln>
            <a:noFill/>
          </a:ln>
        </p:spPr>
      </p:pic>
      <p:sp>
        <p:nvSpPr>
          <p:cNvPr id="229" name="TextShape 2"/>
          <p:cNvSpPr txBox="1"/>
          <p:nvPr/>
        </p:nvSpPr>
        <p:spPr>
          <a:xfrm>
            <a:off x="4787640" y="2835720"/>
            <a:ext cx="333000" cy="456120"/>
          </a:xfrm>
          <a:prstGeom prst="rect">
            <a:avLst/>
          </a:prstGeom>
          <a:noFill/>
          <a:ln>
            <a:noFill/>
          </a:ln>
        </p:spPr>
        <p:txBody>
          <a:bodyPr lIns="90000" tIns="45000" rIns="90000" bIns="45000"/>
          <a:lstStyle/>
          <a:p>
            <a:r>
              <a:rPr lang="en-US" sz="2400" spc="-1">
                <a:solidFill>
                  <a:srgbClr val="000099"/>
                </a:solidFill>
                <a:latin typeface="Times New Roman"/>
              </a:rPr>
              <a:t>2</a:t>
            </a:r>
            <a:endParaRPr/>
          </a:p>
        </p:txBody>
      </p:sp>
      <p:sp>
        <p:nvSpPr>
          <p:cNvPr id="230" name="TextShape 3"/>
          <p:cNvSpPr txBox="1"/>
          <p:nvPr/>
        </p:nvSpPr>
        <p:spPr>
          <a:xfrm>
            <a:off x="7406640" y="2469960"/>
            <a:ext cx="274320" cy="456120"/>
          </a:xfrm>
          <a:prstGeom prst="rect">
            <a:avLst/>
          </a:prstGeom>
          <a:noFill/>
          <a:ln>
            <a:noFill/>
          </a:ln>
        </p:spPr>
        <p:txBody>
          <a:bodyPr lIns="90000" tIns="45000" rIns="90000" bIns="45000"/>
          <a:lstStyle/>
          <a:p>
            <a:r>
              <a:rPr lang="en-US" sz="2400" spc="-1">
                <a:solidFill>
                  <a:srgbClr val="FF6600"/>
                </a:solidFill>
                <a:latin typeface="Times New Roman"/>
              </a:rPr>
              <a:t>1</a:t>
            </a:r>
            <a:endParaRPr/>
          </a:p>
        </p:txBody>
      </p:sp>
      <p:sp>
        <p:nvSpPr>
          <p:cNvPr id="231" name="TextShape 4"/>
          <p:cNvSpPr txBox="1"/>
          <p:nvPr/>
        </p:nvSpPr>
        <p:spPr>
          <a:xfrm>
            <a:off x="365760" y="2103120"/>
            <a:ext cx="4476960" cy="5211000"/>
          </a:xfrm>
          <a:prstGeom prst="rect">
            <a:avLst/>
          </a:prstGeom>
          <a:noFill/>
          <a:ln>
            <a:noFill/>
          </a:ln>
        </p:spPr>
        <p:txBody>
          <a:bodyPr lIns="90000" tIns="45000" rIns="90000" bIns="45000"/>
          <a:lstStyle/>
          <a:p>
            <a:r>
              <a:rPr lang="en-US" sz="2400" spc="-1">
                <a:solidFill>
                  <a:srgbClr val="000000"/>
                </a:solidFill>
                <a:latin typeface="Times New Roman"/>
              </a:rPr>
              <a:t>Imagine you have observed 
winter sea level pressure </a:t>
            </a:r>
            <a:endParaRPr/>
          </a:p>
          <a:p>
            <a:r>
              <a:rPr lang="en-US" sz="2400" spc="-1">
                <a:solidFill>
                  <a:srgbClr val="000000"/>
                </a:solidFill>
                <a:latin typeface="Times New Roman"/>
              </a:rPr>
              <a:t>(or temperatures, rainfall) at
two locations separated by </a:t>
            </a:r>
            <a:endParaRPr/>
          </a:p>
          <a:p>
            <a:r>
              <a:rPr lang="en-US" sz="2400" spc="-1">
                <a:solidFill>
                  <a:srgbClr val="000000"/>
                </a:solidFill>
                <a:latin typeface="Times New Roman"/>
              </a:rPr>
              <a:t>several  thousand miles.</a:t>
            </a:r>
            <a:endParaRPr/>
          </a:p>
          <a:p>
            <a:endParaRPr/>
          </a:p>
          <a:p>
            <a:r>
              <a:rPr lang="en-US" sz="2400" spc="-1">
                <a:solidFill>
                  <a:srgbClr val="000000"/>
                </a:solidFill>
                <a:latin typeface="Times New Roman"/>
              </a:rPr>
              <a:t>When you plot the time series
you may find some remarkable</a:t>
            </a:r>
            <a:endParaRPr/>
          </a:p>
          <a:p>
            <a:r>
              <a:rPr lang="en-US" sz="2400" spc="-1">
                <a:solidFill>
                  <a:srgbClr val="000000"/>
                </a:solidFill>
                <a:latin typeface="Times New Roman"/>
              </a:rPr>
              <a:t>coherence in their anomalies.</a:t>
            </a:r>
            <a:endParaRPr/>
          </a:p>
          <a:p>
            <a:r>
              <a:rPr lang="en-US" sz="2400" spc="-1">
                <a:solidFill>
                  <a:srgbClr val="000000"/>
                </a:solidFill>
                <a:latin typeface="Times New Roman"/>
              </a:rPr>
              <a:t>They can agree in sign or as shown</a:t>
            </a:r>
            <a:endParaRPr/>
          </a:p>
          <a:p>
            <a:r>
              <a:rPr lang="en-US" sz="2400" spc="-1">
                <a:solidFill>
                  <a:srgbClr val="000000"/>
                </a:solidFill>
                <a:latin typeface="Times New Roman"/>
              </a:rPr>
              <a:t>here they can have a tendency to
have opposite signs.</a:t>
            </a:r>
            <a:endParaRPr/>
          </a:p>
          <a:p>
            <a:endParaRPr/>
          </a:p>
          <a:p>
            <a:endParaRPr/>
          </a:p>
        </p:txBody>
      </p:sp>
      <p:pic>
        <p:nvPicPr>
          <p:cNvPr id="232" name="Picture 231"/>
          <p:cNvPicPr/>
          <p:nvPr/>
        </p:nvPicPr>
        <p:blipFill>
          <a:blip r:embed="rId3"/>
          <a:stretch/>
        </p:blipFill>
        <p:spPr>
          <a:xfrm>
            <a:off x="4787640" y="3291840"/>
            <a:ext cx="4219560" cy="3124080"/>
          </a:xfrm>
          <a:prstGeom prst="rect">
            <a:avLst/>
          </a:prstGeom>
          <a:ln>
            <a:noFill/>
          </a:ln>
        </p:spPr>
      </p:pic>
      <p:sp>
        <p:nvSpPr>
          <p:cNvPr id="233" name="Line 5"/>
          <p:cNvSpPr/>
          <p:nvPr/>
        </p:nvSpPr>
        <p:spPr>
          <a:xfrm>
            <a:off x="5029200" y="3291840"/>
            <a:ext cx="457200" cy="9144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34" name="Line 6"/>
          <p:cNvSpPr/>
          <p:nvPr/>
        </p:nvSpPr>
        <p:spPr>
          <a:xfrm>
            <a:off x="7498080" y="2926080"/>
            <a:ext cx="182880" cy="8229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35" name="TextShape 7"/>
          <p:cNvSpPr txBox="1"/>
          <p:nvPr/>
        </p:nvSpPr>
        <p:spPr>
          <a:xfrm>
            <a:off x="4937760" y="6035040"/>
            <a:ext cx="3630960" cy="700200"/>
          </a:xfrm>
          <a:prstGeom prst="rect">
            <a:avLst/>
          </a:prstGeom>
          <a:solidFill>
            <a:srgbClr val="FFFFFF"/>
          </a:solidFill>
          <a:ln>
            <a:noFill/>
          </a:ln>
        </p:spPr>
        <p:txBody>
          <a:bodyPr lIns="90000" tIns="45000" rIns="90000" bIns="45000"/>
          <a:lstStyle/>
          <a:p>
            <a:r>
              <a:rPr lang="en-US" sz="2000" spc="-1">
                <a:latin typeface="Times New Roman"/>
              </a:rPr>
              <a:t>Example of a negative correlation</a:t>
            </a:r>
            <a:endParaRPr/>
          </a:p>
          <a:p>
            <a:r>
              <a:rPr lang="en-US" sz="2000" spc="-1">
                <a:latin typeface="Times New Roman"/>
              </a:rPr>
              <a:t>between two time series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610200" y="732600"/>
            <a:ext cx="4510440" cy="456120"/>
          </a:xfrm>
          <a:prstGeom prst="rect">
            <a:avLst/>
          </a:prstGeom>
          <a:noFill/>
          <a:ln>
            <a:noFill/>
          </a:ln>
        </p:spPr>
        <p:txBody>
          <a:bodyPr lIns="90000" tIns="45000" rIns="90000" bIns="45000"/>
          <a:lstStyle/>
          <a:p>
            <a:r>
              <a:rPr lang="en-US" sz="2400" spc="-1">
                <a:latin typeface="Times New Roman"/>
              </a:rPr>
              <a:t>Teleconnections in the Atmosphere</a:t>
            </a:r>
            <a:endParaRPr/>
          </a:p>
        </p:txBody>
      </p:sp>
      <p:pic>
        <p:nvPicPr>
          <p:cNvPr id="237" name="Picture 236"/>
          <p:cNvPicPr/>
          <p:nvPr/>
        </p:nvPicPr>
        <p:blipFill>
          <a:blip r:embed="rId2"/>
          <a:stretch/>
        </p:blipFill>
        <p:spPr>
          <a:xfrm>
            <a:off x="3749040" y="1554480"/>
            <a:ext cx="5394960" cy="5145840"/>
          </a:xfrm>
          <a:prstGeom prst="rect">
            <a:avLst/>
          </a:prstGeom>
          <a:ln>
            <a:noFill/>
          </a:ln>
        </p:spPr>
      </p:pic>
      <p:sp>
        <p:nvSpPr>
          <p:cNvPr id="238" name="TextShape 2"/>
          <p:cNvSpPr txBox="1"/>
          <p:nvPr/>
        </p:nvSpPr>
        <p:spPr>
          <a:xfrm>
            <a:off x="4787640" y="2835720"/>
            <a:ext cx="333000" cy="456120"/>
          </a:xfrm>
          <a:prstGeom prst="rect">
            <a:avLst/>
          </a:prstGeom>
          <a:noFill/>
          <a:ln>
            <a:noFill/>
          </a:ln>
        </p:spPr>
        <p:txBody>
          <a:bodyPr lIns="90000" tIns="45000" rIns="90000" bIns="45000"/>
          <a:lstStyle/>
          <a:p>
            <a:r>
              <a:rPr lang="en-US" sz="2400" spc="-1">
                <a:solidFill>
                  <a:srgbClr val="FFFFFF"/>
                </a:solidFill>
                <a:latin typeface="Times New Roman"/>
              </a:rPr>
              <a:t>2</a:t>
            </a:r>
            <a:endParaRPr/>
          </a:p>
        </p:txBody>
      </p:sp>
      <p:sp>
        <p:nvSpPr>
          <p:cNvPr id="239" name="TextShape 3"/>
          <p:cNvSpPr txBox="1"/>
          <p:nvPr/>
        </p:nvSpPr>
        <p:spPr>
          <a:xfrm>
            <a:off x="7406640" y="2469960"/>
            <a:ext cx="274320" cy="456120"/>
          </a:xfrm>
          <a:prstGeom prst="rect">
            <a:avLst/>
          </a:prstGeom>
          <a:noFill/>
          <a:ln>
            <a:noFill/>
          </a:ln>
        </p:spPr>
        <p:txBody>
          <a:bodyPr lIns="90000" tIns="45000" rIns="90000" bIns="45000"/>
          <a:lstStyle/>
          <a:p>
            <a:r>
              <a:rPr lang="en-US" sz="2400" spc="-1">
                <a:solidFill>
                  <a:srgbClr val="FFFFFF"/>
                </a:solidFill>
                <a:latin typeface="Times New Roman"/>
              </a:rPr>
              <a:t>1</a:t>
            </a:r>
            <a:endParaRPr/>
          </a:p>
        </p:txBody>
      </p:sp>
      <p:sp>
        <p:nvSpPr>
          <p:cNvPr id="240" name="TextShape 4"/>
          <p:cNvSpPr txBox="1"/>
          <p:nvPr/>
        </p:nvSpPr>
        <p:spPr>
          <a:xfrm>
            <a:off x="244440" y="1555560"/>
            <a:ext cx="3935880" cy="7405560"/>
          </a:xfrm>
          <a:prstGeom prst="rect">
            <a:avLst/>
          </a:prstGeom>
          <a:noFill/>
          <a:ln>
            <a:noFill/>
          </a:ln>
        </p:spPr>
        <p:txBody>
          <a:bodyPr lIns="90000" tIns="45000" rIns="90000" bIns="45000"/>
          <a:lstStyle/>
          <a:p>
            <a:endParaRPr/>
          </a:p>
          <a:p>
            <a:r>
              <a:rPr lang="en-US" sz="2400" spc="-1">
                <a:solidFill>
                  <a:srgbClr val="000000"/>
                </a:solidFill>
                <a:latin typeface="Times New Roman"/>
              </a:rPr>
              <a:t>Wave processes and advection</a:t>
            </a:r>
            <a:endParaRPr/>
          </a:p>
          <a:p>
            <a:r>
              <a:rPr lang="en-US" sz="2400" spc="-1">
                <a:solidFill>
                  <a:srgbClr val="000000"/>
                </a:solidFill>
                <a:latin typeface="Times New Roman"/>
              </a:rPr>
              <a:t>processes can link temperature</a:t>
            </a:r>
            <a:endParaRPr/>
          </a:p>
          <a:p>
            <a:r>
              <a:rPr lang="en-US" sz="2400" spc="-1">
                <a:solidFill>
                  <a:srgbClr val="000000"/>
                </a:solidFill>
                <a:latin typeface="Times New Roman"/>
              </a:rPr>
              <a:t>fluctuations (anomalies) </a:t>
            </a:r>
            <a:endParaRPr/>
          </a:p>
          <a:p>
            <a:r>
              <a:rPr lang="en-US" sz="2400" spc="-1">
                <a:solidFill>
                  <a:srgbClr val="000000"/>
                </a:solidFill>
                <a:latin typeface="Times New Roman"/>
              </a:rPr>
              <a:t>between remote regions.</a:t>
            </a:r>
            <a:endParaRPr/>
          </a:p>
          <a:p>
            <a:endParaRPr/>
          </a:p>
          <a:p>
            <a:r>
              <a:rPr lang="en-US" sz="2400" spc="-1">
                <a:solidFill>
                  <a:srgbClr val="000000"/>
                </a:solidFill>
                <a:latin typeface="Times New Roman"/>
              </a:rPr>
              <a:t>Statistical methods are useful
to identify and describe such</a:t>
            </a:r>
            <a:endParaRPr/>
          </a:p>
          <a:p>
            <a:r>
              <a:rPr lang="en-US" sz="2400" spc="-1">
                <a:solidFill>
                  <a:srgbClr val="000000"/>
                </a:solidFill>
                <a:latin typeface="Times New Roman"/>
              </a:rPr>
              <a:t>teleconnections.</a:t>
            </a:r>
            <a:endParaRPr/>
          </a:p>
          <a:p>
            <a:endParaRPr/>
          </a:p>
          <a:p>
            <a:r>
              <a:rPr lang="en-US" sz="2400" spc="-1">
                <a:solidFill>
                  <a:srgbClr val="000000"/>
                </a:solidFill>
                <a:latin typeface="Times New Roman"/>
              </a:rPr>
              <a:t>Multivariate statistics:</a:t>
            </a:r>
            <a:endParaRPr/>
          </a:p>
          <a:p>
            <a:r>
              <a:rPr lang="en-US" sz="2400" spc="-1">
                <a:solidFill>
                  <a:srgbClr val="000000"/>
                </a:solidFill>
                <a:latin typeface="Times New Roman"/>
              </a:rPr>
              <a:t>Climatic observations at many</a:t>
            </a:r>
            <a:endParaRPr/>
          </a:p>
          <a:p>
            <a:r>
              <a:rPr lang="en-US" sz="2400" spc="-1">
                <a:solidFill>
                  <a:srgbClr val="000000"/>
                </a:solidFill>
                <a:latin typeface="Times New Roman"/>
              </a:rPr>
              <a:t>locations, or on regular 
longitude-latitude grids</a:t>
            </a:r>
            <a:endParaRPr/>
          </a:p>
          <a:p>
            <a:endParaRPr/>
          </a:p>
          <a:p>
            <a:endParaRPr/>
          </a:p>
          <a:p>
            <a:endParaRPr/>
          </a:p>
          <a:p>
            <a:r>
              <a:rPr lang="en-US" sz="2400" spc="-1">
                <a:solidFill>
                  <a:srgbClr val="000000"/>
                </a:solidFill>
                <a:latin typeface="Times New Roman"/>
              </a:rPr>
              <a:t> </a:t>
            </a:r>
            <a:endParaRPr/>
          </a:p>
          <a:p>
            <a:endParaRPr/>
          </a:p>
          <a:p>
            <a:endParaRPr/>
          </a:p>
        </p:txBody>
      </p:sp>
      <p:pic>
        <p:nvPicPr>
          <p:cNvPr id="241" name="Picture 240"/>
          <p:cNvPicPr/>
          <p:nvPr/>
        </p:nvPicPr>
        <p:blipFill>
          <a:blip r:embed="rId3"/>
          <a:stretch/>
        </p:blipFill>
        <p:spPr>
          <a:xfrm>
            <a:off x="4208040" y="3623400"/>
            <a:ext cx="4295880" cy="3143160"/>
          </a:xfrm>
          <a:prstGeom prst="rect">
            <a:avLst/>
          </a:prstGeom>
          <a:ln>
            <a:noFill/>
          </a:ln>
        </p:spPr>
      </p:pic>
      <p:sp>
        <p:nvSpPr>
          <p:cNvPr id="242" name="TextShape 5"/>
          <p:cNvSpPr txBox="1"/>
          <p:nvPr/>
        </p:nvSpPr>
        <p:spPr>
          <a:xfrm>
            <a:off x="5669280" y="2287080"/>
            <a:ext cx="1188720" cy="1187640"/>
          </a:xfrm>
          <a:prstGeom prst="rect">
            <a:avLst/>
          </a:prstGeom>
          <a:noFill/>
          <a:ln>
            <a:noFill/>
          </a:ln>
        </p:spPr>
        <p:txBody>
          <a:bodyPr lIns="90000" tIns="45000" rIns="90000" bIns="45000"/>
          <a:lstStyle/>
          <a:p>
            <a:r>
              <a:rPr lang="en-US" sz="2400" spc="-1">
                <a:solidFill>
                  <a:srgbClr val="FFFFFF"/>
                </a:solidFill>
                <a:latin typeface="Times New Roman"/>
              </a:rPr>
              <a:t>3  4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40080" y="822960"/>
            <a:ext cx="3289680" cy="456120"/>
          </a:xfrm>
          <a:prstGeom prst="rect">
            <a:avLst/>
          </a:prstGeom>
          <a:noFill/>
          <a:ln>
            <a:noFill/>
          </a:ln>
        </p:spPr>
        <p:txBody>
          <a:bodyPr lIns="90000" tIns="45000" rIns="90000" bIns="45000"/>
          <a:lstStyle/>
          <a:p>
            <a:r>
              <a:rPr lang="en-US" sz="2400" spc="-1">
                <a:latin typeface="Times New Roman"/>
              </a:rPr>
              <a:t>Climate index time series</a:t>
            </a:r>
            <a:endParaRPr/>
          </a:p>
        </p:txBody>
      </p:sp>
      <p:sp>
        <p:nvSpPr>
          <p:cNvPr id="244" name="TextShape 2"/>
          <p:cNvSpPr txBox="1"/>
          <p:nvPr/>
        </p:nvSpPr>
        <p:spPr>
          <a:xfrm>
            <a:off x="548640" y="1828800"/>
            <a:ext cx="8527320" cy="411372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2400" spc="-1">
                <a:latin typeface="Times New Roman"/>
              </a:rPr>
              <a:t>In order to describe coherent climate variations in a multivariate
data set (e.g. global sea level pressure data on a 2.5  by 2.5 degree 
grid) researchers create one representative time series index.</a:t>
            </a:r>
            <a:endParaRPr/>
          </a:p>
          <a:p>
            <a:pPr marL="216000" indent="-216000">
              <a:buClr>
                <a:srgbClr val="FFFFFF"/>
              </a:buClr>
              <a:buSzPct val="45000"/>
              <a:buFont typeface="StarSymbol"/>
              <a:buChar char=""/>
            </a:pPr>
            <a:r>
              <a:rPr lang="en-US" sz="2400" spc="-1">
                <a:latin typeface="Times New Roman"/>
              </a:rPr>
              <a:t> </a:t>
            </a:r>
            <a:endParaRPr/>
          </a:p>
          <a:p>
            <a:pPr marL="216000" indent="-216000">
              <a:buClr>
                <a:srgbClr val="FFFFFF"/>
              </a:buClr>
              <a:buSzPct val="45000"/>
              <a:buFont typeface="StarSymbol"/>
              <a:buChar char=""/>
            </a:pPr>
            <a:r>
              <a:rPr lang="en-US" sz="2400" spc="-1">
                <a:latin typeface="Times New Roman"/>
              </a:rPr>
              <a:t>This is an approximation that describes the temporal 
variability seen in a larger data set with a single 
representative time series</a:t>
            </a:r>
            <a:endParaRPr/>
          </a:p>
          <a:p>
            <a:pPr marL="216000" indent="-216000">
              <a:buClr>
                <a:srgbClr val="FFFFFF"/>
              </a:buClr>
              <a:buSzPct val="45000"/>
              <a:buFont typeface="StarSymbol"/>
              <a:buChar char=""/>
            </a:pPr>
            <a:r>
              <a:rPr lang="en-US" sz="2400" spc="-1">
                <a:latin typeface="Times New Roman"/>
              </a:rPr>
              <a:t> </a:t>
            </a:r>
            <a:endParaRPr/>
          </a:p>
          <a:p>
            <a:pPr marL="216000" indent="-216000">
              <a:buClr>
                <a:srgbClr val="FFFFFF"/>
              </a:buClr>
              <a:buSzPct val="45000"/>
              <a:buFont typeface="StarSymbol"/>
              <a:buChar char=""/>
            </a:pPr>
            <a:r>
              <a:rPr lang="en-US" sz="2400" spc="-1">
                <a:latin typeface="Times New Roman"/>
              </a:rPr>
              <a:t>Inevitably, information gets lost in that process. </a:t>
            </a:r>
            <a:endParaRPr/>
          </a:p>
          <a:p>
            <a:pPr marL="216000" indent="-216000">
              <a:buClr>
                <a:srgbClr val="FFFFFF"/>
              </a:buClr>
              <a:buSzPct val="45000"/>
              <a:buFont typeface="StarSymbol"/>
              <a:buChar char=""/>
            </a:pPr>
            <a:r>
              <a:rPr lang="en-US" sz="2400" spc="-1">
                <a:latin typeface="Times New Roman"/>
              </a:rPr>
              <a:t> </a:t>
            </a:r>
            <a:endParaRPr/>
          </a:p>
          <a:p>
            <a:pPr marL="216000" indent="-216000">
              <a:buClr>
                <a:srgbClr val="FFFFFF"/>
              </a:buClr>
              <a:buSzPct val="45000"/>
              <a:buFont typeface="StarSymbol"/>
              <a:buChar char=""/>
            </a:pPr>
            <a:r>
              <a:rPr lang="en-US" sz="2400" spc="-1">
                <a:latin typeface="Times New Roman"/>
              </a:rPr>
              <a:t>→ A simplified view of the essential processes and variability</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612720" y="228600"/>
            <a:ext cx="8152920" cy="990360"/>
          </a:xfrm>
          <a:prstGeom prst="rect">
            <a:avLst/>
          </a:prstGeom>
          <a:noFill/>
          <a:ln>
            <a:noFill/>
          </a:ln>
        </p:spPr>
        <p:txBody>
          <a:bodyPr lIns="0" tIns="0" rIns="0" bIns="0" anchor="ctr"/>
          <a:lstStyle/>
          <a:p>
            <a:r>
              <a:rPr lang="en-US" sz="2800" spc="-1">
                <a:latin typeface="Tw Cen MT"/>
              </a:rPr>
              <a:t>Objectives</a:t>
            </a:r>
            <a:endParaRPr/>
          </a:p>
        </p:txBody>
      </p:sp>
      <p:sp>
        <p:nvSpPr>
          <p:cNvPr id="175" name="TextShape 2"/>
          <p:cNvSpPr txBox="1"/>
          <p:nvPr/>
        </p:nvSpPr>
        <p:spPr>
          <a:xfrm>
            <a:off x="640080" y="1740600"/>
            <a:ext cx="8152920" cy="4928040"/>
          </a:xfrm>
          <a:prstGeom prst="rect">
            <a:avLst/>
          </a:prstGeom>
          <a:noFill/>
          <a:ln>
            <a:noFill/>
          </a:ln>
        </p:spPr>
        <p:txBody>
          <a:bodyPr lIns="0" tIns="0" rIns="0" bIns="0" anchor="ctr"/>
          <a:lstStyle/>
          <a:p>
            <a:pPr marL="342900" indent="-342900">
              <a:lnSpc>
                <a:spcPct val="150000"/>
              </a:lnSpc>
              <a:buSzPct val="45000"/>
              <a:buFont typeface="Wingdings" panose="05000000000000000000" pitchFamily="2" charset="2"/>
              <a:buChar char="§"/>
            </a:pPr>
            <a:r>
              <a:rPr lang="en-US" sz="2400" spc="-1" dirty="0">
                <a:latin typeface="Arial"/>
              </a:rPr>
              <a:t>Pacific sector:</a:t>
            </a:r>
            <a:endParaRPr dirty="0"/>
          </a:p>
          <a:p>
            <a:pPr marL="558900" lvl="1" indent="-342900">
              <a:lnSpc>
                <a:spcPct val="150000"/>
              </a:lnSpc>
              <a:buSzPct val="45000"/>
              <a:buFont typeface="Wingdings" panose="05000000000000000000" pitchFamily="2" charset="2"/>
              <a:buChar char="§"/>
            </a:pPr>
            <a:r>
              <a:rPr lang="en-US" sz="2400" spc="-1" dirty="0">
                <a:latin typeface="Arial"/>
              </a:rPr>
              <a:t>Pacific - North American Pattern (PNA)</a:t>
            </a:r>
            <a:endParaRPr dirty="0"/>
          </a:p>
          <a:p>
            <a:pPr marL="558900" lvl="1" indent="-342900">
              <a:lnSpc>
                <a:spcPct val="150000"/>
              </a:lnSpc>
              <a:buSzPct val="45000"/>
              <a:buFont typeface="Wingdings" panose="05000000000000000000" pitchFamily="2" charset="2"/>
              <a:buChar char="§"/>
            </a:pPr>
            <a:r>
              <a:rPr lang="en-US" sz="2400" spc="-1" dirty="0">
                <a:latin typeface="Arial"/>
              </a:rPr>
              <a:t>Pacific Decadal Oscillation (PDO)</a:t>
            </a:r>
            <a:endParaRPr dirty="0"/>
          </a:p>
          <a:p>
            <a:pPr marL="558900" lvl="1" indent="-342900">
              <a:lnSpc>
                <a:spcPct val="150000"/>
              </a:lnSpc>
              <a:buSzPct val="45000"/>
              <a:buFont typeface="Wingdings" panose="05000000000000000000" pitchFamily="2" charset="2"/>
              <a:buChar char="§"/>
            </a:pPr>
            <a:r>
              <a:rPr lang="en-US" sz="2400" spc="-1" dirty="0" err="1">
                <a:latin typeface="Arial"/>
              </a:rPr>
              <a:t>Interdecadal</a:t>
            </a:r>
            <a:r>
              <a:rPr lang="en-US" sz="2400" spc="-1" dirty="0">
                <a:latin typeface="Arial"/>
              </a:rPr>
              <a:t> Pacific Oscillation(IPO)</a:t>
            </a:r>
            <a:endParaRPr dirty="0"/>
          </a:p>
          <a:p>
            <a:pPr marL="342900" indent="-342900">
              <a:lnSpc>
                <a:spcPct val="150000"/>
              </a:lnSpc>
              <a:buSzPct val="45000"/>
              <a:buFont typeface="Wingdings" panose="05000000000000000000" pitchFamily="2" charset="2"/>
              <a:buChar char="§"/>
            </a:pPr>
            <a:r>
              <a:rPr lang="en-US" sz="2400" spc="-1" dirty="0">
                <a:latin typeface="Arial"/>
              </a:rPr>
              <a:t>Atlantic sector:</a:t>
            </a:r>
            <a:endParaRPr dirty="0"/>
          </a:p>
          <a:p>
            <a:pPr marL="774900" lvl="2" indent="-342900">
              <a:lnSpc>
                <a:spcPct val="150000"/>
              </a:lnSpc>
              <a:buSzPct val="45000"/>
              <a:buFont typeface="Wingdings" panose="05000000000000000000" pitchFamily="2" charset="2"/>
              <a:buChar char="§"/>
            </a:pPr>
            <a:r>
              <a:rPr lang="en-US" sz="2400" spc="-1" dirty="0">
                <a:latin typeface="Arial"/>
              </a:rPr>
              <a:t>North Atlantic Oscillation (NAO)</a:t>
            </a:r>
            <a:endParaRPr dirty="0"/>
          </a:p>
          <a:p>
            <a:pPr marL="774900" lvl="2" indent="-342900">
              <a:lnSpc>
                <a:spcPct val="150000"/>
              </a:lnSpc>
              <a:buSzPct val="45000"/>
              <a:buFont typeface="Wingdings" panose="05000000000000000000" pitchFamily="2" charset="2"/>
              <a:buChar char="§"/>
            </a:pPr>
            <a:r>
              <a:rPr lang="en-US" sz="2400" spc="-1" dirty="0">
                <a:latin typeface="Arial"/>
              </a:rPr>
              <a:t>Atlantic </a:t>
            </a:r>
            <a:r>
              <a:rPr lang="en-US" sz="2400" spc="-1" dirty="0" err="1">
                <a:latin typeface="Arial"/>
              </a:rPr>
              <a:t>Multidecadal</a:t>
            </a:r>
            <a:r>
              <a:rPr lang="en-US" sz="2400" spc="-1" dirty="0">
                <a:latin typeface="Arial"/>
              </a:rPr>
              <a:t> Oscillation (AMO)</a:t>
            </a:r>
            <a:endParaRPr dirty="0"/>
          </a:p>
          <a:p>
            <a:pPr>
              <a:lnSpc>
                <a:spcPct val="150000"/>
              </a:lnSpc>
              <a:buClr>
                <a:srgbClr val="FFFFFF"/>
              </a:buClr>
              <a:buSzPct val="45000"/>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457200" y="274320"/>
            <a:ext cx="8412480" cy="821880"/>
          </a:xfrm>
          <a:prstGeom prst="rect">
            <a:avLst/>
          </a:prstGeom>
          <a:noFill/>
          <a:ln>
            <a:noFill/>
          </a:ln>
        </p:spPr>
        <p:txBody>
          <a:bodyPr lIns="90000" tIns="45000" rIns="90000" bIns="45000"/>
          <a:lstStyle/>
          <a:p>
            <a:r>
              <a:rPr lang="en-US" sz="2400" spc="-1">
                <a:latin typeface="Times New Roman"/>
              </a:rPr>
              <a:t>The Southern Oscillation as an example for a 'climate index'</a:t>
            </a:r>
            <a:endParaRPr/>
          </a:p>
        </p:txBody>
      </p:sp>
      <p:pic>
        <p:nvPicPr>
          <p:cNvPr id="246" name="Picture 245"/>
          <p:cNvPicPr/>
          <p:nvPr/>
        </p:nvPicPr>
        <p:blipFill>
          <a:blip r:embed="rId2"/>
          <a:stretch/>
        </p:blipFill>
        <p:spPr>
          <a:xfrm>
            <a:off x="961560" y="1885680"/>
            <a:ext cx="7268040" cy="4515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457200" y="274320"/>
            <a:ext cx="7904520" cy="821880"/>
          </a:xfrm>
          <a:prstGeom prst="rect">
            <a:avLst/>
          </a:prstGeom>
          <a:noFill/>
          <a:ln>
            <a:noFill/>
          </a:ln>
        </p:spPr>
        <p:txBody>
          <a:bodyPr lIns="90000" tIns="45000" rIns="90000" bIns="45000"/>
          <a:lstStyle/>
          <a:p>
            <a:r>
              <a:rPr lang="en-US" sz="2400" spc="-1">
                <a:latin typeface="Times New Roman"/>
              </a:rPr>
              <a:t>Tahiti and Darwin sea level pressure anomalies</a:t>
            </a:r>
            <a:endParaRPr/>
          </a:p>
          <a:p>
            <a:r>
              <a:rPr lang="en-US" sz="2400" spc="-1">
                <a:latin typeface="Times New Roman"/>
              </a:rPr>
              <a:t>(source: http://www.cgd.ucar.edu/cas/catalog/climind/soi.html)</a:t>
            </a:r>
            <a:endParaRPr/>
          </a:p>
        </p:txBody>
      </p:sp>
      <p:pic>
        <p:nvPicPr>
          <p:cNvPr id="248" name="Picture 247"/>
          <p:cNvPicPr/>
          <p:nvPr/>
        </p:nvPicPr>
        <p:blipFill>
          <a:blip r:embed="rId2"/>
          <a:stretch/>
        </p:blipFill>
        <p:spPr>
          <a:xfrm>
            <a:off x="360" y="1104120"/>
            <a:ext cx="9143640" cy="5571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457200" y="274320"/>
            <a:ext cx="7904520" cy="821880"/>
          </a:xfrm>
          <a:prstGeom prst="rect">
            <a:avLst/>
          </a:prstGeom>
          <a:noFill/>
          <a:ln>
            <a:noFill/>
          </a:ln>
        </p:spPr>
        <p:txBody>
          <a:bodyPr lIns="90000" tIns="45000" rIns="90000" bIns="45000"/>
          <a:lstStyle/>
          <a:p>
            <a:r>
              <a:rPr lang="en-US" sz="2400" spc="-1">
                <a:latin typeface="Times New Roman"/>
              </a:rPr>
              <a:t>SOI index</a:t>
            </a:r>
            <a:endParaRPr/>
          </a:p>
          <a:p>
            <a:r>
              <a:rPr lang="en-US" sz="2400" spc="-1">
                <a:latin typeface="Times New Roman"/>
              </a:rPr>
              <a:t>(source: http://www.cgd.ucar.edu/cas/catalog/climind/soi.html)</a:t>
            </a:r>
            <a:endParaRPr/>
          </a:p>
        </p:txBody>
      </p:sp>
      <p:pic>
        <p:nvPicPr>
          <p:cNvPr id="250" name="Picture 249"/>
          <p:cNvPicPr/>
          <p:nvPr/>
        </p:nvPicPr>
        <p:blipFill>
          <a:blip r:embed="rId2"/>
          <a:stretch/>
        </p:blipFill>
        <p:spPr>
          <a:xfrm>
            <a:off x="731520" y="1842120"/>
            <a:ext cx="7582320" cy="3552840"/>
          </a:xfrm>
          <a:prstGeom prst="rect">
            <a:avLst/>
          </a:prstGeom>
          <a:ln>
            <a:noFill/>
          </a:ln>
        </p:spPr>
      </p:pic>
      <p:sp>
        <p:nvSpPr>
          <p:cNvPr id="251" name="TextShape 2"/>
          <p:cNvSpPr txBox="1"/>
          <p:nvPr/>
        </p:nvSpPr>
        <p:spPr>
          <a:xfrm>
            <a:off x="1074960" y="6309360"/>
            <a:ext cx="5601600" cy="456120"/>
          </a:xfrm>
          <a:prstGeom prst="rect">
            <a:avLst/>
          </a:prstGeom>
          <a:noFill/>
          <a:ln>
            <a:noFill/>
          </a:ln>
        </p:spPr>
        <p:txBody>
          <a:bodyPr lIns="90000" tIns="45000" rIns="90000" bIns="45000"/>
          <a:lstStyle/>
          <a:p>
            <a:r>
              <a:rPr lang="en-US" sz="2400" spc="-1">
                <a:latin typeface="Times New Roman"/>
              </a:rPr>
              <a:t>Note: 8-month smoothing filter was applied </a:t>
            </a:r>
            <a:endParaRPr/>
          </a:p>
        </p:txBody>
      </p:sp>
      <p:pic>
        <p:nvPicPr>
          <p:cNvPr id="252" name="Picture 251"/>
          <p:cNvPicPr/>
          <p:nvPr/>
        </p:nvPicPr>
        <p:blipFill>
          <a:blip r:embed="rId3"/>
          <a:stretch/>
        </p:blipFill>
        <p:spPr>
          <a:xfrm>
            <a:off x="1152720" y="5248080"/>
            <a:ext cx="7115760" cy="94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457200" y="274320"/>
            <a:ext cx="7904520" cy="821880"/>
          </a:xfrm>
          <a:prstGeom prst="rect">
            <a:avLst/>
          </a:prstGeom>
          <a:noFill/>
          <a:ln>
            <a:noFill/>
          </a:ln>
        </p:spPr>
        <p:txBody>
          <a:bodyPr lIns="90000" tIns="45000" rIns="90000" bIns="45000"/>
          <a:lstStyle/>
          <a:p>
            <a:r>
              <a:rPr lang="en-US" sz="2400" spc="-1">
                <a:latin typeface="Times New Roman"/>
              </a:rPr>
              <a:t>SOI index</a:t>
            </a:r>
            <a:endParaRPr/>
          </a:p>
          <a:p>
            <a:r>
              <a:rPr lang="en-US" sz="2400" spc="-1">
                <a:latin typeface="Times New Roman"/>
              </a:rPr>
              <a:t>(source: http://www.cgd.ucar.edu/cas/catalog/climind/soi.html)</a:t>
            </a:r>
            <a:endParaRPr/>
          </a:p>
        </p:txBody>
      </p:sp>
      <p:pic>
        <p:nvPicPr>
          <p:cNvPr id="254" name="Picture 253"/>
          <p:cNvPicPr/>
          <p:nvPr/>
        </p:nvPicPr>
        <p:blipFill>
          <a:blip r:embed="rId2"/>
          <a:stretch/>
        </p:blipFill>
        <p:spPr>
          <a:xfrm>
            <a:off x="731520" y="1842120"/>
            <a:ext cx="7582320" cy="3552840"/>
          </a:xfrm>
          <a:prstGeom prst="rect">
            <a:avLst/>
          </a:prstGeom>
          <a:ln>
            <a:noFill/>
          </a:ln>
        </p:spPr>
      </p:pic>
      <p:sp>
        <p:nvSpPr>
          <p:cNvPr id="255" name="TextShape 2"/>
          <p:cNvSpPr txBox="1"/>
          <p:nvPr/>
        </p:nvSpPr>
        <p:spPr>
          <a:xfrm>
            <a:off x="1074960" y="6309360"/>
            <a:ext cx="5601600" cy="456120"/>
          </a:xfrm>
          <a:prstGeom prst="rect">
            <a:avLst/>
          </a:prstGeom>
          <a:noFill/>
          <a:ln>
            <a:noFill/>
          </a:ln>
        </p:spPr>
        <p:txBody>
          <a:bodyPr lIns="90000" tIns="45000" rIns="90000" bIns="45000"/>
          <a:lstStyle/>
          <a:p>
            <a:r>
              <a:rPr lang="en-US" sz="2400" spc="-1">
                <a:latin typeface="Times New Roman"/>
              </a:rPr>
              <a:t>Note: 8-month smoothing filter was applied </a:t>
            </a:r>
            <a:endParaRPr/>
          </a:p>
        </p:txBody>
      </p:sp>
      <p:pic>
        <p:nvPicPr>
          <p:cNvPr id="256" name="Picture 255"/>
          <p:cNvPicPr/>
          <p:nvPr/>
        </p:nvPicPr>
        <p:blipFill>
          <a:blip r:embed="rId3"/>
          <a:stretch/>
        </p:blipFill>
        <p:spPr>
          <a:xfrm>
            <a:off x="1152720" y="5248080"/>
            <a:ext cx="7115760" cy="942480"/>
          </a:xfrm>
          <a:prstGeom prst="rect">
            <a:avLst/>
          </a:prstGeom>
          <a:ln>
            <a:noFill/>
          </a:ln>
        </p:spPr>
      </p:pic>
      <p:sp>
        <p:nvSpPr>
          <p:cNvPr id="257" name="CustomShape 3"/>
          <p:cNvSpPr/>
          <p:nvPr/>
        </p:nvSpPr>
        <p:spPr>
          <a:xfrm>
            <a:off x="6492240" y="5029200"/>
            <a:ext cx="274320" cy="274320"/>
          </a:xfrm>
          <a:prstGeom prst="ellipse">
            <a:avLst/>
          </a:prstGeom>
          <a:noFill/>
          <a:ln w="38160">
            <a:solidFill>
              <a:srgbClr val="FF00FF"/>
            </a:solidFill>
            <a:round/>
          </a:ln>
        </p:spPr>
        <p:style>
          <a:lnRef idx="0">
            <a:scrgbClr r="0" g="0" b="0"/>
          </a:lnRef>
          <a:fillRef idx="0">
            <a:scrgbClr r="0" g="0" b="0"/>
          </a:fillRef>
          <a:effectRef idx="0">
            <a:scrgbClr r="0" g="0" b="0"/>
          </a:effectRef>
          <a:fontRef idx="minor"/>
        </p:style>
      </p:sp>
      <p:sp>
        <p:nvSpPr>
          <p:cNvPr id="258" name="TextShape 4"/>
          <p:cNvSpPr txBox="1"/>
          <p:nvPr/>
        </p:nvSpPr>
        <p:spPr>
          <a:xfrm>
            <a:off x="3749040" y="4791960"/>
            <a:ext cx="2518560" cy="456120"/>
          </a:xfrm>
          <a:prstGeom prst="rect">
            <a:avLst/>
          </a:prstGeom>
          <a:noFill/>
          <a:ln>
            <a:noFill/>
          </a:ln>
        </p:spPr>
        <p:txBody>
          <a:bodyPr lIns="90000" tIns="45000" rIns="90000" bIns="45000"/>
          <a:lstStyle/>
          <a:p>
            <a:r>
              <a:rPr lang="en-US" sz="2400" spc="-1">
                <a:latin typeface="Times New Roman"/>
              </a:rPr>
              <a:t>El Nino 1982/1983</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60"/>
          <p:cNvPicPr/>
          <p:nvPr/>
        </p:nvPicPr>
        <p:blipFill>
          <a:blip r:embed="rId2"/>
          <a:stretch/>
        </p:blipFill>
        <p:spPr>
          <a:xfrm>
            <a:off x="755640" y="1669320"/>
            <a:ext cx="7839720" cy="5038920"/>
          </a:xfrm>
          <a:prstGeom prst="rect">
            <a:avLst/>
          </a:prstGeom>
          <a:ln>
            <a:noFill/>
          </a:ln>
        </p:spPr>
      </p:pic>
      <p:sp>
        <p:nvSpPr>
          <p:cNvPr id="262" name="TextShape 1"/>
          <p:cNvSpPr txBox="1"/>
          <p:nvPr/>
        </p:nvSpPr>
        <p:spPr>
          <a:xfrm>
            <a:off x="822960" y="731520"/>
            <a:ext cx="5560560" cy="456120"/>
          </a:xfrm>
          <a:prstGeom prst="rect">
            <a:avLst/>
          </a:prstGeom>
          <a:noFill/>
          <a:ln>
            <a:noFill/>
          </a:ln>
        </p:spPr>
        <p:txBody>
          <a:bodyPr lIns="90000" tIns="45000" rIns="90000" bIns="45000"/>
          <a:lstStyle/>
          <a:p>
            <a:r>
              <a:rPr lang="en-US" sz="2400" spc="-1">
                <a:latin typeface="Times New Roman"/>
              </a:rPr>
              <a:t>El Nino 1982/1983: Global anomaly pattern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258"/>
          <p:cNvPicPr/>
          <p:nvPr/>
        </p:nvPicPr>
        <p:blipFill>
          <a:blip r:embed="rId3"/>
          <a:stretch/>
        </p:blipFill>
        <p:spPr>
          <a:xfrm>
            <a:off x="727200" y="1612800"/>
            <a:ext cx="7868160" cy="5134320"/>
          </a:xfrm>
          <a:prstGeom prst="rect">
            <a:avLst/>
          </a:prstGeom>
          <a:ln>
            <a:noFill/>
          </a:ln>
        </p:spPr>
      </p:pic>
      <p:sp>
        <p:nvSpPr>
          <p:cNvPr id="260" name="TextShape 1"/>
          <p:cNvSpPr txBox="1"/>
          <p:nvPr/>
        </p:nvSpPr>
        <p:spPr>
          <a:xfrm>
            <a:off x="822960" y="731520"/>
            <a:ext cx="5560560" cy="456120"/>
          </a:xfrm>
          <a:prstGeom prst="rect">
            <a:avLst/>
          </a:prstGeom>
          <a:noFill/>
          <a:ln>
            <a:noFill/>
          </a:ln>
        </p:spPr>
        <p:txBody>
          <a:bodyPr lIns="90000" tIns="45000" rIns="90000" bIns="45000"/>
          <a:lstStyle/>
          <a:p>
            <a:r>
              <a:rPr lang="en-US" sz="2400" spc="-1">
                <a:latin typeface="Times New Roman"/>
              </a:rPr>
              <a:t>El Nino 1982/1983: Global anomaly pattern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262"/>
          <p:cNvPicPr/>
          <p:nvPr/>
        </p:nvPicPr>
        <p:blipFill>
          <a:blip r:embed="rId2"/>
          <a:stretch/>
        </p:blipFill>
        <p:spPr>
          <a:xfrm>
            <a:off x="793440" y="1587600"/>
            <a:ext cx="7782480" cy="5258160"/>
          </a:xfrm>
          <a:prstGeom prst="rect">
            <a:avLst/>
          </a:prstGeom>
          <a:ln>
            <a:noFill/>
          </a:ln>
        </p:spPr>
      </p:pic>
      <p:sp>
        <p:nvSpPr>
          <p:cNvPr id="264" name="TextShape 1"/>
          <p:cNvSpPr txBox="1"/>
          <p:nvPr/>
        </p:nvSpPr>
        <p:spPr>
          <a:xfrm>
            <a:off x="822960" y="731520"/>
            <a:ext cx="5560560" cy="456120"/>
          </a:xfrm>
          <a:prstGeom prst="rect">
            <a:avLst/>
          </a:prstGeom>
          <a:noFill/>
          <a:ln>
            <a:noFill/>
          </a:ln>
        </p:spPr>
        <p:txBody>
          <a:bodyPr lIns="90000" tIns="45000" rIns="90000" bIns="45000"/>
          <a:lstStyle/>
          <a:p>
            <a:r>
              <a:rPr lang="en-US" sz="2400" spc="-1">
                <a:latin typeface="Times New Roman"/>
              </a:rPr>
              <a:t>El Nino 1982/1983: Global anomaly pattern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Picture 264"/>
          <p:cNvPicPr/>
          <p:nvPr/>
        </p:nvPicPr>
        <p:blipFill>
          <a:blip r:embed="rId2"/>
          <a:stretch/>
        </p:blipFill>
        <p:spPr>
          <a:xfrm>
            <a:off x="770400" y="1587600"/>
            <a:ext cx="7915320" cy="5270400"/>
          </a:xfrm>
          <a:prstGeom prst="rect">
            <a:avLst/>
          </a:prstGeom>
          <a:ln>
            <a:noFill/>
          </a:ln>
        </p:spPr>
      </p:pic>
      <p:sp>
        <p:nvSpPr>
          <p:cNvPr id="266" name="TextShape 1"/>
          <p:cNvSpPr txBox="1"/>
          <p:nvPr/>
        </p:nvSpPr>
        <p:spPr>
          <a:xfrm>
            <a:off x="822960" y="731520"/>
            <a:ext cx="5560560" cy="456120"/>
          </a:xfrm>
          <a:prstGeom prst="rect">
            <a:avLst/>
          </a:prstGeom>
          <a:noFill/>
          <a:ln>
            <a:noFill/>
          </a:ln>
        </p:spPr>
        <p:txBody>
          <a:bodyPr lIns="90000" tIns="45000" rIns="90000" bIns="45000"/>
          <a:lstStyle/>
          <a:p>
            <a:r>
              <a:rPr lang="en-US" sz="2400" spc="-1">
                <a:latin typeface="Times New Roman"/>
              </a:rPr>
              <a:t>El Nino 1982/1983: Global anomaly pattern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789840" y="731520"/>
            <a:ext cx="5109480" cy="456120"/>
          </a:xfrm>
          <a:prstGeom prst="rect">
            <a:avLst/>
          </a:prstGeom>
          <a:noFill/>
          <a:ln>
            <a:noFill/>
          </a:ln>
        </p:spPr>
        <p:txBody>
          <a:bodyPr lIns="90000" tIns="45000" rIns="90000" bIns="45000"/>
          <a:lstStyle/>
          <a:p>
            <a:r>
              <a:rPr lang="en-US" sz="2400" b="1" spc="-1">
                <a:latin typeface="Times New Roman"/>
              </a:rPr>
              <a:t>Why we need  statistical analysis tools</a:t>
            </a:r>
            <a:endParaRPr/>
          </a:p>
        </p:txBody>
      </p:sp>
      <p:sp>
        <p:nvSpPr>
          <p:cNvPr id="268" name="TextShape 2"/>
          <p:cNvSpPr txBox="1"/>
          <p:nvPr/>
        </p:nvSpPr>
        <p:spPr>
          <a:xfrm>
            <a:off x="457200" y="1737360"/>
            <a:ext cx="8430120" cy="4479480"/>
          </a:xfrm>
          <a:prstGeom prst="rect">
            <a:avLst/>
          </a:prstGeom>
          <a:noFill/>
          <a:ln>
            <a:noFill/>
          </a:ln>
        </p:spPr>
        <p:txBody>
          <a:bodyPr lIns="90000" tIns="45000" rIns="90000" bIns="45000"/>
          <a:lstStyle/>
          <a:p>
            <a:pPr marL="342900" indent="-342900">
              <a:buSzPct val="45000"/>
              <a:buFont typeface="Wingdings" panose="05000000000000000000" pitchFamily="2" charset="2"/>
              <a:buChar char="§"/>
            </a:pPr>
            <a:r>
              <a:rPr lang="en-US" sz="2400" spc="-1" dirty="0" smtClean="0">
                <a:latin typeface="Times New Roman"/>
              </a:rPr>
              <a:t>studying </a:t>
            </a:r>
            <a:r>
              <a:rPr lang="en-US" sz="2400" spc="-1" dirty="0">
                <a:latin typeface="Times New Roman"/>
              </a:rPr>
              <a:t>climate modes and variability we must be cautious </a:t>
            </a:r>
            <a:r>
              <a:rPr lang="en-US" sz="2400" spc="-1" dirty="0" smtClean="0">
                <a:latin typeface="Times New Roman"/>
              </a:rPr>
              <a:t>in </a:t>
            </a:r>
            <a:r>
              <a:rPr lang="en-US" sz="2400" spc="-1" dirty="0">
                <a:latin typeface="Times New Roman"/>
              </a:rPr>
              <a:t>our reasoning:</a:t>
            </a:r>
            <a:endParaRPr dirty="0"/>
          </a:p>
          <a:p>
            <a:pPr marL="800100" lvl="1" indent="-342900">
              <a:buSzPct val="45000"/>
              <a:buFont typeface="Wingdings" panose="05000000000000000000" pitchFamily="2" charset="2"/>
              <a:buChar char="§"/>
            </a:pPr>
            <a:r>
              <a:rPr lang="en-US" sz="2400" i="1" spc="-1" dirty="0" smtClean="0">
                <a:latin typeface="Times New Roman"/>
              </a:rPr>
              <a:t>“</a:t>
            </a:r>
            <a:r>
              <a:rPr lang="en-US" sz="2400" i="1" spc="-1" dirty="0">
                <a:latin typeface="Times New Roman"/>
              </a:rPr>
              <a:t>O</a:t>
            </a:r>
            <a:r>
              <a:rPr lang="en-US" sz="2400" i="1" spc="-1" dirty="0" smtClean="0">
                <a:latin typeface="Times New Roman"/>
              </a:rPr>
              <a:t>ne </a:t>
            </a:r>
            <a:r>
              <a:rPr lang="en-US" sz="2400" i="1" spc="-1" dirty="0">
                <a:latin typeface="Times New Roman"/>
              </a:rPr>
              <a:t>swallow does not make a </a:t>
            </a:r>
            <a:r>
              <a:rPr lang="en-US" sz="2400" i="1" spc="-1" dirty="0" smtClean="0">
                <a:latin typeface="Times New Roman"/>
              </a:rPr>
              <a:t>summer!” </a:t>
            </a:r>
            <a:endParaRPr dirty="0"/>
          </a:p>
          <a:p>
            <a:pPr marL="800100" lvl="1" indent="-342900">
              <a:buSzPct val="45000"/>
              <a:buFont typeface="Wingdings" panose="05000000000000000000" pitchFamily="2" charset="2"/>
              <a:buChar char="§"/>
            </a:pPr>
            <a:r>
              <a:rPr lang="en-US" sz="2400" spc="-1" dirty="0" smtClean="0">
                <a:latin typeface="Times New Roman"/>
              </a:rPr>
              <a:t>We </a:t>
            </a:r>
            <a:r>
              <a:rPr lang="en-US" sz="2400" spc="-1" dirty="0">
                <a:latin typeface="Times New Roman"/>
              </a:rPr>
              <a:t>cannot infer from one unusual year </a:t>
            </a:r>
            <a:r>
              <a:rPr lang="en-US" sz="2400" spc="-1" dirty="0" smtClean="0">
                <a:latin typeface="Times New Roman"/>
              </a:rPr>
              <a:t>with </a:t>
            </a:r>
            <a:r>
              <a:rPr lang="en-US" sz="2400" spc="-1" dirty="0">
                <a:latin typeface="Times New Roman"/>
              </a:rPr>
              <a:t>warm tropical SST anomalies in the eastern </a:t>
            </a:r>
            <a:r>
              <a:rPr lang="en-US" sz="2400" spc="-1" dirty="0" smtClean="0">
                <a:latin typeface="Times New Roman"/>
              </a:rPr>
              <a:t>equatorial Pacific and </a:t>
            </a:r>
            <a:r>
              <a:rPr lang="en-US" sz="2400" spc="-1" dirty="0">
                <a:latin typeface="Times New Roman"/>
              </a:rPr>
              <a:t>an observed unusual wet winter in East Africa that </a:t>
            </a:r>
            <a:r>
              <a:rPr lang="en-US" sz="2400" spc="-1" dirty="0" smtClean="0">
                <a:latin typeface="Times New Roman"/>
              </a:rPr>
              <a:t>all El </a:t>
            </a:r>
            <a:r>
              <a:rPr lang="en-US" sz="2400" spc="-1" dirty="0">
                <a:latin typeface="Times New Roman"/>
              </a:rPr>
              <a:t>Nino events are associated with the same regional </a:t>
            </a:r>
            <a:r>
              <a:rPr lang="en-US" sz="2400" spc="-1" dirty="0" smtClean="0">
                <a:latin typeface="Times New Roman"/>
              </a:rPr>
              <a:t>rainfall </a:t>
            </a:r>
            <a:r>
              <a:rPr lang="en-US" sz="2400" spc="-1" dirty="0">
                <a:latin typeface="Times New Roman"/>
              </a:rPr>
              <a:t>anomaly (nor can we say for certain that </a:t>
            </a:r>
            <a:r>
              <a:rPr lang="en-US" sz="2400" spc="-1" dirty="0" smtClean="0">
                <a:latin typeface="Times New Roman"/>
              </a:rPr>
              <a:t>there </a:t>
            </a:r>
            <a:r>
              <a:rPr lang="en-US" sz="2400" spc="-1" dirty="0">
                <a:latin typeface="Times New Roman"/>
              </a:rPr>
              <a:t>is a causal relation</a:t>
            </a:r>
            <a:r>
              <a:rPr lang="en-US" sz="2400" spc="-1" dirty="0" smtClean="0">
                <a:latin typeface="Times New Roman"/>
              </a:rPr>
              <a:t>)</a:t>
            </a:r>
            <a:r>
              <a:rPr lang="en-US" dirty="0"/>
              <a:t/>
            </a:r>
            <a:br>
              <a:rPr lang="en-US" dirty="0"/>
            </a:br>
            <a:r>
              <a:rPr lang="en-US" sz="2400" spc="-1" dirty="0" smtClean="0">
                <a:latin typeface="Times New Roman"/>
              </a:rPr>
              <a:t>→ </a:t>
            </a:r>
            <a:r>
              <a:rPr lang="en-US" sz="2400" spc="-1" dirty="0">
                <a:latin typeface="Times New Roman"/>
              </a:rPr>
              <a:t>W</a:t>
            </a:r>
            <a:r>
              <a:rPr lang="en-US" sz="2400" spc="-1" dirty="0" smtClean="0">
                <a:latin typeface="Times New Roman"/>
              </a:rPr>
              <a:t>e </a:t>
            </a:r>
            <a:r>
              <a:rPr lang="en-US" sz="2400" spc="-1" dirty="0">
                <a:latin typeface="Times New Roman"/>
              </a:rPr>
              <a:t>look at a large number of events and average, </a:t>
            </a:r>
            <a:r>
              <a:rPr lang="en-US" sz="2400" spc="-1" dirty="0" smtClean="0">
                <a:latin typeface="Times New Roman"/>
              </a:rPr>
              <a:t>or </a:t>
            </a:r>
            <a:r>
              <a:rPr lang="en-US" sz="2400" spc="-1" dirty="0">
                <a:latin typeface="Times New Roman"/>
              </a:rPr>
              <a:t>we deploy measures of correlation to find out how </a:t>
            </a:r>
            <a:r>
              <a:rPr lang="en-US" sz="2400" spc="-1" dirty="0" smtClean="0">
                <a:latin typeface="Times New Roman"/>
              </a:rPr>
              <a:t>strong </a:t>
            </a:r>
            <a:r>
              <a:rPr lang="en-US" sz="2400" spc="-1" dirty="0">
                <a:latin typeface="Times New Roman"/>
              </a:rPr>
              <a:t>the relationships </a:t>
            </a:r>
            <a:r>
              <a:rPr lang="en-US" sz="2400" spc="-1" dirty="0" smtClean="0">
                <a:latin typeface="Times New Roman"/>
              </a:rPr>
              <a:t>are.</a:t>
            </a:r>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Shape 1"/>
          <p:cNvSpPr txBox="1"/>
          <p:nvPr/>
        </p:nvSpPr>
        <p:spPr>
          <a:xfrm>
            <a:off x="457200" y="274320"/>
            <a:ext cx="6776640" cy="821880"/>
          </a:xfrm>
          <a:prstGeom prst="rect">
            <a:avLst/>
          </a:prstGeom>
          <a:noFill/>
          <a:ln>
            <a:noFill/>
          </a:ln>
        </p:spPr>
        <p:txBody>
          <a:bodyPr lIns="90000" tIns="45000" rIns="90000" bIns="45000"/>
          <a:lstStyle/>
          <a:p>
            <a:r>
              <a:rPr lang="en-US" sz="2400" spc="-1">
                <a:latin typeface="Times New Roman"/>
              </a:rPr>
              <a:t>With the SOI index we can illustrate teleconnections: </a:t>
            </a:r>
            <a:endParaRPr/>
          </a:p>
          <a:p>
            <a:r>
              <a:rPr lang="en-US" sz="2400" b="1" spc="-1">
                <a:latin typeface="Times New Roman"/>
              </a:rPr>
              <a:t>Correlation between SOI and local time series</a:t>
            </a:r>
            <a:endParaRPr/>
          </a:p>
        </p:txBody>
      </p:sp>
      <p:pic>
        <p:nvPicPr>
          <p:cNvPr id="270" name="Picture 269"/>
          <p:cNvPicPr/>
          <p:nvPr/>
        </p:nvPicPr>
        <p:blipFill>
          <a:blip r:embed="rId3"/>
          <a:stretch/>
        </p:blipFill>
        <p:spPr>
          <a:xfrm>
            <a:off x="426960" y="1946160"/>
            <a:ext cx="8238600" cy="4728960"/>
          </a:xfrm>
          <a:prstGeom prst="rect">
            <a:avLst/>
          </a:prstGeom>
          <a:ln>
            <a:noFill/>
          </a:ln>
        </p:spPr>
      </p:pic>
      <p:sp>
        <p:nvSpPr>
          <p:cNvPr id="271" name="TextShape 2"/>
          <p:cNvSpPr txBox="1"/>
          <p:nvPr/>
        </p:nvSpPr>
        <p:spPr>
          <a:xfrm>
            <a:off x="1371600" y="1555560"/>
            <a:ext cx="2335680" cy="456120"/>
          </a:xfrm>
          <a:prstGeom prst="rect">
            <a:avLst/>
          </a:prstGeom>
          <a:noFill/>
          <a:ln>
            <a:noFill/>
          </a:ln>
        </p:spPr>
        <p:txBody>
          <a:bodyPr lIns="90000" tIns="45000" rIns="90000" bIns="45000"/>
          <a:lstStyle/>
          <a:p>
            <a:r>
              <a:rPr lang="en-US" sz="2400" spc="-1">
                <a:latin typeface="Times New Roman"/>
              </a:rPr>
              <a:t>sea level pressure</a:t>
            </a:r>
            <a:endParaRPr/>
          </a:p>
        </p:txBody>
      </p:sp>
      <p:sp>
        <p:nvSpPr>
          <p:cNvPr id="272" name="TextShape 3"/>
          <p:cNvSpPr txBox="1"/>
          <p:nvPr/>
        </p:nvSpPr>
        <p:spPr>
          <a:xfrm>
            <a:off x="5303520" y="1554480"/>
            <a:ext cx="2790000" cy="456120"/>
          </a:xfrm>
          <a:prstGeom prst="rect">
            <a:avLst/>
          </a:prstGeom>
          <a:noFill/>
          <a:ln>
            <a:noFill/>
          </a:ln>
        </p:spPr>
        <p:txBody>
          <a:bodyPr lIns="90000" tIns="45000" rIns="90000" bIns="45000"/>
          <a:lstStyle/>
          <a:p>
            <a:r>
              <a:rPr lang="en-US" sz="2400" spc="-1">
                <a:latin typeface="Times New Roman"/>
              </a:rPr>
              <a:t> surface temperatures</a:t>
            </a:r>
            <a:endParaRPr/>
          </a:p>
        </p:txBody>
      </p:sp>
      <p:sp>
        <p:nvSpPr>
          <p:cNvPr id="273" name="TextShape 4"/>
          <p:cNvSpPr txBox="1"/>
          <p:nvPr/>
        </p:nvSpPr>
        <p:spPr>
          <a:xfrm>
            <a:off x="1565640" y="4207320"/>
            <a:ext cx="1726200" cy="456120"/>
          </a:xfrm>
          <a:prstGeom prst="rect">
            <a:avLst/>
          </a:prstGeom>
          <a:noFill/>
          <a:ln>
            <a:noFill/>
          </a:ln>
        </p:spPr>
        <p:txBody>
          <a:bodyPr lIns="90000" tIns="45000" rIns="90000" bIns="45000"/>
          <a:lstStyle/>
          <a:p>
            <a:r>
              <a:rPr lang="en-US" sz="2400" spc="-1">
                <a:latin typeface="Times New Roman"/>
              </a:rPr>
              <a:t>precipitation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26" y="220338"/>
            <a:ext cx="5887317" cy="584775"/>
          </a:xfrm>
          <a:prstGeom prst="rect">
            <a:avLst/>
          </a:prstGeom>
          <a:noFill/>
        </p:spPr>
        <p:txBody>
          <a:bodyPr wrap="none" rtlCol="0">
            <a:spAutoFit/>
          </a:bodyPr>
          <a:lstStyle/>
          <a:p>
            <a:r>
              <a:rPr lang="en-US" sz="3200" dirty="0" smtClean="0"/>
              <a:t>Measuring the ‘pulse’ of ENSO:</a:t>
            </a:r>
          </a:p>
        </p:txBody>
      </p:sp>
      <p:sp>
        <p:nvSpPr>
          <p:cNvPr id="3" name="Rectangle 2"/>
          <p:cNvSpPr/>
          <p:nvPr/>
        </p:nvSpPr>
        <p:spPr>
          <a:xfrm>
            <a:off x="539826" y="1662626"/>
            <a:ext cx="7844010" cy="461665"/>
          </a:xfrm>
          <a:prstGeom prst="rect">
            <a:avLst/>
          </a:prstGeom>
        </p:spPr>
        <p:txBody>
          <a:bodyPr wrap="square">
            <a:spAutoFit/>
          </a:bodyPr>
          <a:lstStyle/>
          <a:p>
            <a:r>
              <a:rPr lang="en-US" sz="2400" dirty="0" smtClean="0"/>
              <a:t>Use of time series indices to describe climate variability</a:t>
            </a:r>
            <a:endParaRPr lang="en-US" sz="2400" dirty="0"/>
          </a:p>
        </p:txBody>
      </p:sp>
      <p:sp>
        <p:nvSpPr>
          <p:cNvPr id="4" name="TextBox 3"/>
          <p:cNvSpPr txBox="1"/>
          <p:nvPr/>
        </p:nvSpPr>
        <p:spPr>
          <a:xfrm>
            <a:off x="321402" y="2467779"/>
            <a:ext cx="8280857" cy="646331"/>
          </a:xfrm>
          <a:prstGeom prst="rect">
            <a:avLst/>
          </a:prstGeom>
          <a:noFill/>
        </p:spPr>
        <p:txBody>
          <a:bodyPr wrap="none" rtlCol="0">
            <a:spAutoFit/>
          </a:bodyPr>
          <a:lstStyle/>
          <a:p>
            <a:r>
              <a:rPr lang="en-US" dirty="0" smtClean="0"/>
              <a:t>Traditional indices rely on average temperature conditions in the tropical Pacific</a:t>
            </a:r>
          </a:p>
          <a:p>
            <a:r>
              <a:rPr lang="en-US" dirty="0" smtClean="0"/>
              <a:t>(NINO 1,2, 3, 4 and NINO 3.4 indices)</a:t>
            </a:r>
            <a:endParaRPr lang="en-US" dirty="0"/>
          </a:p>
        </p:txBody>
      </p:sp>
      <p:pic>
        <p:nvPicPr>
          <p:cNvPr id="1026" name="Picture 2" descr="http://ncdc.noaa.gov/monitoring-content/teleconnections/nino-regi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08" y="3197701"/>
            <a:ext cx="4427939" cy="2842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303" y="3418473"/>
            <a:ext cx="4083234" cy="2585323"/>
          </a:xfrm>
          <a:prstGeom prst="rect">
            <a:avLst/>
          </a:prstGeom>
          <a:noFill/>
        </p:spPr>
        <p:txBody>
          <a:bodyPr wrap="none" rtlCol="0">
            <a:spAutoFit/>
          </a:bodyPr>
          <a:lstStyle/>
          <a:p>
            <a:pPr marL="342900" indent="-342900">
              <a:buFont typeface="+mj-lt"/>
              <a:buAutoNum type="arabicPeriod"/>
            </a:pPr>
            <a:r>
              <a:rPr lang="en-US" dirty="0" smtClean="0"/>
              <a:t>obtain monthly averaged SST data</a:t>
            </a:r>
          </a:p>
          <a:p>
            <a:pPr marL="342900" indent="-342900">
              <a:buFont typeface="+mj-lt"/>
              <a:buAutoNum type="arabicPeriod"/>
            </a:pPr>
            <a:r>
              <a:rPr lang="en-US" dirty="0" smtClean="0"/>
              <a:t>get a reference ‘normal’ SST state </a:t>
            </a:r>
            <a:br>
              <a:rPr lang="en-US" dirty="0" smtClean="0"/>
            </a:br>
            <a:r>
              <a:rPr lang="en-US" dirty="0" smtClean="0"/>
              <a:t>(e.g. 30-yr average)</a:t>
            </a:r>
          </a:p>
          <a:p>
            <a:pPr marL="342900" indent="-342900">
              <a:buFont typeface="+mj-lt"/>
              <a:buAutoNum type="arabicPeriod"/>
            </a:pPr>
            <a:r>
              <a:rPr lang="en-US" dirty="0" smtClean="0"/>
              <a:t>Calculated for each time step </a:t>
            </a:r>
            <a:br>
              <a:rPr lang="en-US" dirty="0" smtClean="0"/>
            </a:br>
            <a:r>
              <a:rPr lang="en-US" dirty="0" smtClean="0"/>
              <a:t>SST anomaly </a:t>
            </a:r>
            <a:br>
              <a:rPr lang="en-US" dirty="0" smtClean="0"/>
            </a:br>
            <a:r>
              <a:rPr lang="en-US" dirty="0" smtClean="0"/>
              <a:t>SSTA(t) =  SST(t) -Climatology </a:t>
            </a:r>
          </a:p>
          <a:p>
            <a:pPr marL="342900" indent="-342900">
              <a:buFont typeface="+mj-lt"/>
              <a:buAutoNum type="arabicPeriod"/>
            </a:pPr>
            <a:r>
              <a:rPr lang="en-US" dirty="0" smtClean="0"/>
              <a:t>(Do some temporal  smoothing, </a:t>
            </a:r>
            <a:br>
              <a:rPr lang="en-US" dirty="0" smtClean="0"/>
            </a:br>
            <a:r>
              <a:rPr lang="en-US" dirty="0" smtClean="0"/>
              <a:t>seasonal averaging </a:t>
            </a:r>
            <a:r>
              <a:rPr lang="en-US" dirty="0" err="1" smtClean="0"/>
              <a:t>etc</a:t>
            </a:r>
            <a:r>
              <a:rPr lang="en-US" dirty="0" smtClean="0"/>
              <a:t>)</a:t>
            </a:r>
          </a:p>
          <a:p>
            <a:endParaRPr lang="en-US" dirty="0"/>
          </a:p>
        </p:txBody>
      </p:sp>
    </p:spTree>
    <p:extLst>
      <p:ext uri="{BB962C8B-B14F-4D97-AF65-F5344CB8AC3E}">
        <p14:creationId xmlns:p14="http://schemas.microsoft.com/office/powerpoint/2010/main" val="2414274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Pacific North- American Pattern:</a:t>
            </a:r>
            <a:br>
              <a:rPr lang="en-US" sz="3200" dirty="0" smtClean="0"/>
            </a:br>
            <a:r>
              <a:rPr lang="en-US" sz="3200" i="1" dirty="0" smtClean="0"/>
              <a:t>A climate pattern under the spell of ENSO!</a:t>
            </a:r>
            <a:br>
              <a:rPr lang="en-US" sz="3200" i="1" dirty="0" smtClean="0"/>
            </a:br>
            <a:endParaRPr lang="en-US" sz="3200" i="1" dirty="0"/>
          </a:p>
        </p:txBody>
      </p:sp>
    </p:spTree>
    <p:extLst>
      <p:ext uri="{BB962C8B-B14F-4D97-AF65-F5344CB8AC3E}">
        <p14:creationId xmlns:p14="http://schemas.microsoft.com/office/powerpoint/2010/main" val="25878348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731520" y="731520"/>
            <a:ext cx="6660720" cy="456120"/>
          </a:xfrm>
          <a:prstGeom prst="rect">
            <a:avLst/>
          </a:prstGeom>
          <a:noFill/>
          <a:ln>
            <a:noFill/>
          </a:ln>
        </p:spPr>
        <p:txBody>
          <a:bodyPr lIns="90000" tIns="45000" rIns="90000" bIns="45000"/>
          <a:lstStyle/>
          <a:p>
            <a:r>
              <a:rPr lang="en-US" sz="2400" spc="-1">
                <a:latin typeface="Times New Roman"/>
              </a:rPr>
              <a:t>Index for the Pacific-North American (PNA) pattern </a:t>
            </a:r>
            <a:endParaRPr/>
          </a:p>
        </p:txBody>
      </p:sp>
      <p:pic>
        <p:nvPicPr>
          <p:cNvPr id="275" name="Picture 274"/>
          <p:cNvPicPr/>
          <p:nvPr/>
        </p:nvPicPr>
        <p:blipFill>
          <a:blip r:embed="rId2"/>
          <a:stretch/>
        </p:blipFill>
        <p:spPr>
          <a:xfrm>
            <a:off x="2543040" y="1649160"/>
            <a:ext cx="6400800" cy="4862520"/>
          </a:xfrm>
          <a:prstGeom prst="rect">
            <a:avLst/>
          </a:prstGeom>
          <a:ln>
            <a:noFill/>
          </a:ln>
        </p:spPr>
      </p:pic>
      <p:sp>
        <p:nvSpPr>
          <p:cNvPr id="276" name="TextShape 2"/>
          <p:cNvSpPr txBox="1"/>
          <p:nvPr/>
        </p:nvSpPr>
        <p:spPr>
          <a:xfrm>
            <a:off x="3533400" y="6475680"/>
            <a:ext cx="5412600" cy="395280"/>
          </a:xfrm>
          <a:prstGeom prst="rect">
            <a:avLst/>
          </a:prstGeom>
          <a:noFill/>
          <a:ln>
            <a:noFill/>
          </a:ln>
        </p:spPr>
        <p:txBody>
          <a:bodyPr lIns="90000" tIns="45000" rIns="90000" bIns="45000"/>
          <a:lstStyle/>
          <a:p>
            <a:r>
              <a:rPr lang="en-US" sz="2000" spc="-1">
                <a:latin typeface="Times New Roman"/>
              </a:rPr>
              <a:t>http://www.cpc.noaa.gov/data/teledoc/pna_ts.shtml</a:t>
            </a:r>
            <a:endParaRPr/>
          </a:p>
        </p:txBody>
      </p:sp>
      <p:sp>
        <p:nvSpPr>
          <p:cNvPr id="277" name="TextShape 3"/>
          <p:cNvSpPr txBox="1"/>
          <p:nvPr/>
        </p:nvSpPr>
        <p:spPr>
          <a:xfrm>
            <a:off x="365760" y="1737360"/>
            <a:ext cx="1543320" cy="3747960"/>
          </a:xfrm>
          <a:prstGeom prst="rect">
            <a:avLst/>
          </a:prstGeom>
          <a:noFill/>
          <a:ln>
            <a:noFill/>
          </a:ln>
        </p:spPr>
        <p:txBody>
          <a:bodyPr lIns="90000" tIns="45000" rIns="90000" bIns="45000"/>
          <a:lstStyle/>
          <a:p>
            <a:r>
              <a:rPr lang="en-US" sz="2400" spc="-1">
                <a:solidFill>
                  <a:srgbClr val="FF3333"/>
                </a:solidFill>
                <a:latin typeface="Times New Roman"/>
              </a:rPr>
              <a:t>Red:</a:t>
            </a:r>
            <a:endParaRPr/>
          </a:p>
          <a:p>
            <a:r>
              <a:rPr lang="en-US" sz="2400" spc="-1">
                <a:solidFill>
                  <a:srgbClr val="FF3333"/>
                </a:solidFill>
                <a:latin typeface="Times New Roman"/>
              </a:rPr>
              <a:t>Positive 
PNA index</a:t>
            </a:r>
            <a:endParaRPr/>
          </a:p>
          <a:p>
            <a:endParaRPr/>
          </a:p>
          <a:p>
            <a:r>
              <a:rPr lang="en-US" sz="2400" spc="-1">
                <a:solidFill>
                  <a:srgbClr val="0000FF"/>
                </a:solidFill>
                <a:latin typeface="Times New Roman"/>
              </a:rPr>
              <a:t>Blue:</a:t>
            </a:r>
            <a:endParaRPr/>
          </a:p>
          <a:p>
            <a:endParaRPr/>
          </a:p>
          <a:p>
            <a:r>
              <a:rPr lang="en-US" sz="2400" spc="-1">
                <a:solidFill>
                  <a:srgbClr val="0000FF"/>
                </a:solidFill>
                <a:latin typeface="Times New Roman"/>
              </a:rPr>
              <a:t>Negative </a:t>
            </a:r>
            <a:endParaRPr/>
          </a:p>
          <a:p>
            <a:r>
              <a:rPr lang="en-US" sz="2400" spc="-1">
                <a:solidFill>
                  <a:srgbClr val="0000FF"/>
                </a:solidFill>
                <a:latin typeface="Times New Roman"/>
              </a:rPr>
              <a:t>PNA index</a:t>
            </a:r>
            <a:endParaRPr/>
          </a:p>
          <a:p>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731520" y="731520"/>
            <a:ext cx="6660720" cy="456120"/>
          </a:xfrm>
          <a:prstGeom prst="rect">
            <a:avLst/>
          </a:prstGeom>
          <a:noFill/>
          <a:ln>
            <a:noFill/>
          </a:ln>
        </p:spPr>
        <p:txBody>
          <a:bodyPr lIns="90000" tIns="45000" rIns="90000" bIns="45000"/>
          <a:lstStyle/>
          <a:p>
            <a:r>
              <a:rPr lang="en-US" sz="2400" spc="-1">
                <a:latin typeface="Times New Roman"/>
              </a:rPr>
              <a:t>Index for the Pacific-North American (PNA) pattern </a:t>
            </a:r>
            <a:endParaRPr/>
          </a:p>
        </p:txBody>
      </p:sp>
      <p:pic>
        <p:nvPicPr>
          <p:cNvPr id="279" name="Picture 278"/>
          <p:cNvPicPr/>
          <p:nvPr/>
        </p:nvPicPr>
        <p:blipFill>
          <a:blip r:embed="rId2"/>
          <a:stretch/>
        </p:blipFill>
        <p:spPr>
          <a:xfrm>
            <a:off x="2543040" y="1649160"/>
            <a:ext cx="6400800" cy="4862520"/>
          </a:xfrm>
          <a:prstGeom prst="rect">
            <a:avLst/>
          </a:prstGeom>
          <a:ln>
            <a:noFill/>
          </a:ln>
        </p:spPr>
      </p:pic>
      <p:sp>
        <p:nvSpPr>
          <p:cNvPr id="280" name="TextShape 2"/>
          <p:cNvSpPr txBox="1"/>
          <p:nvPr/>
        </p:nvSpPr>
        <p:spPr>
          <a:xfrm>
            <a:off x="3533400" y="6475680"/>
            <a:ext cx="5412600" cy="395280"/>
          </a:xfrm>
          <a:prstGeom prst="rect">
            <a:avLst/>
          </a:prstGeom>
          <a:noFill/>
          <a:ln>
            <a:noFill/>
          </a:ln>
        </p:spPr>
        <p:txBody>
          <a:bodyPr lIns="90000" tIns="45000" rIns="90000" bIns="45000"/>
          <a:lstStyle/>
          <a:p>
            <a:r>
              <a:rPr lang="en-US" sz="2000" spc="-1">
                <a:latin typeface="Times New Roman"/>
              </a:rPr>
              <a:t>http://www.cpc.noaa.gov/data/teledoc/pna_ts.shtml</a:t>
            </a:r>
            <a:endParaRPr/>
          </a:p>
        </p:txBody>
      </p:sp>
      <p:sp>
        <p:nvSpPr>
          <p:cNvPr id="281" name="TextShape 3"/>
          <p:cNvSpPr txBox="1"/>
          <p:nvPr/>
        </p:nvSpPr>
        <p:spPr>
          <a:xfrm>
            <a:off x="365760" y="1737360"/>
            <a:ext cx="1543320" cy="3747960"/>
          </a:xfrm>
          <a:prstGeom prst="rect">
            <a:avLst/>
          </a:prstGeom>
          <a:noFill/>
          <a:ln>
            <a:noFill/>
          </a:ln>
        </p:spPr>
        <p:txBody>
          <a:bodyPr lIns="90000" tIns="45000" rIns="90000" bIns="45000"/>
          <a:lstStyle/>
          <a:p>
            <a:r>
              <a:rPr lang="en-US" sz="2400" spc="-1">
                <a:solidFill>
                  <a:srgbClr val="FF3333"/>
                </a:solidFill>
                <a:latin typeface="Times New Roman"/>
              </a:rPr>
              <a:t>Red:</a:t>
            </a:r>
            <a:endParaRPr/>
          </a:p>
          <a:p>
            <a:r>
              <a:rPr lang="en-US" sz="2400" spc="-1">
                <a:solidFill>
                  <a:srgbClr val="FF3333"/>
                </a:solidFill>
                <a:latin typeface="Times New Roman"/>
              </a:rPr>
              <a:t>Positive 
PNA index</a:t>
            </a:r>
            <a:endParaRPr/>
          </a:p>
          <a:p>
            <a:endParaRPr/>
          </a:p>
          <a:p>
            <a:r>
              <a:rPr lang="en-US" sz="2400" spc="-1">
                <a:solidFill>
                  <a:srgbClr val="0000FF"/>
                </a:solidFill>
                <a:latin typeface="Times New Roman"/>
              </a:rPr>
              <a:t>Blue:</a:t>
            </a:r>
            <a:endParaRPr/>
          </a:p>
          <a:p>
            <a:endParaRPr/>
          </a:p>
          <a:p>
            <a:r>
              <a:rPr lang="en-US" sz="2400" spc="-1">
                <a:solidFill>
                  <a:srgbClr val="0000FF"/>
                </a:solidFill>
                <a:latin typeface="Times New Roman"/>
              </a:rPr>
              <a:t>Negative </a:t>
            </a:r>
            <a:endParaRPr/>
          </a:p>
          <a:p>
            <a:r>
              <a:rPr lang="en-US" sz="2400" spc="-1">
                <a:solidFill>
                  <a:srgbClr val="0000FF"/>
                </a:solidFill>
                <a:latin typeface="Times New Roman"/>
              </a:rPr>
              <a:t>PNA index</a:t>
            </a:r>
            <a:endParaRPr/>
          </a:p>
          <a:p>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731520" y="731520"/>
            <a:ext cx="6660720" cy="456120"/>
          </a:xfrm>
          <a:prstGeom prst="rect">
            <a:avLst/>
          </a:prstGeom>
          <a:noFill/>
          <a:ln>
            <a:noFill/>
          </a:ln>
        </p:spPr>
        <p:txBody>
          <a:bodyPr lIns="90000" tIns="45000" rIns="90000" bIns="45000"/>
          <a:lstStyle/>
          <a:p>
            <a:r>
              <a:rPr lang="en-US" sz="2400" spc="-1">
                <a:latin typeface="Times New Roman"/>
              </a:rPr>
              <a:t>Index for the Pacific-North American (PNA) pattern </a:t>
            </a:r>
            <a:endParaRPr/>
          </a:p>
        </p:txBody>
      </p:sp>
      <p:pic>
        <p:nvPicPr>
          <p:cNvPr id="283" name="Picture 282"/>
          <p:cNvPicPr/>
          <p:nvPr/>
        </p:nvPicPr>
        <p:blipFill>
          <a:blip r:embed="rId3"/>
          <a:stretch/>
        </p:blipFill>
        <p:spPr>
          <a:xfrm>
            <a:off x="2543040" y="1649160"/>
            <a:ext cx="6400800" cy="4862520"/>
          </a:xfrm>
          <a:prstGeom prst="rect">
            <a:avLst/>
          </a:prstGeom>
          <a:ln>
            <a:noFill/>
          </a:ln>
        </p:spPr>
      </p:pic>
      <p:sp>
        <p:nvSpPr>
          <p:cNvPr id="284" name="TextShape 2"/>
          <p:cNvSpPr txBox="1"/>
          <p:nvPr/>
        </p:nvSpPr>
        <p:spPr>
          <a:xfrm>
            <a:off x="3533400" y="6475680"/>
            <a:ext cx="5412600" cy="395280"/>
          </a:xfrm>
          <a:prstGeom prst="rect">
            <a:avLst/>
          </a:prstGeom>
          <a:noFill/>
          <a:ln>
            <a:noFill/>
          </a:ln>
        </p:spPr>
        <p:txBody>
          <a:bodyPr lIns="90000" tIns="45000" rIns="90000" bIns="45000"/>
          <a:lstStyle/>
          <a:p>
            <a:r>
              <a:rPr lang="en-US" sz="2000" spc="-1">
                <a:latin typeface="Times New Roman"/>
              </a:rPr>
              <a:t>http://www.cpc.noaa.gov/data/teledoc/pna_ts.shtml</a:t>
            </a:r>
            <a:endParaRPr/>
          </a:p>
        </p:txBody>
      </p:sp>
      <p:sp>
        <p:nvSpPr>
          <p:cNvPr id="285" name="TextShape 3"/>
          <p:cNvSpPr txBox="1"/>
          <p:nvPr/>
        </p:nvSpPr>
        <p:spPr>
          <a:xfrm>
            <a:off x="365760" y="1737360"/>
            <a:ext cx="1543320" cy="3016440"/>
          </a:xfrm>
          <a:prstGeom prst="rect">
            <a:avLst/>
          </a:prstGeom>
          <a:noFill/>
          <a:ln>
            <a:noFill/>
          </a:ln>
        </p:spPr>
        <p:txBody>
          <a:bodyPr lIns="90000" tIns="45000" rIns="90000" bIns="45000"/>
          <a:lstStyle/>
          <a:p>
            <a:r>
              <a:rPr lang="en-US" sz="2400" spc="-1">
                <a:solidFill>
                  <a:srgbClr val="FF3333"/>
                </a:solidFill>
                <a:latin typeface="Times New Roman"/>
              </a:rPr>
              <a:t>Red:</a:t>
            </a:r>
            <a:endParaRPr/>
          </a:p>
          <a:p>
            <a:r>
              <a:rPr lang="en-US" sz="2400" spc="-1">
                <a:solidFill>
                  <a:srgbClr val="FF3333"/>
                </a:solidFill>
                <a:latin typeface="Times New Roman"/>
              </a:rPr>
              <a:t>Positive 
PNA index</a:t>
            </a:r>
            <a:endParaRPr/>
          </a:p>
          <a:p>
            <a:r>
              <a:rPr lang="en-US" sz="2400" spc="-1">
                <a:solidFill>
                  <a:srgbClr val="0000FF"/>
                </a:solidFill>
                <a:latin typeface="Times New Roman"/>
              </a:rPr>
              <a:t>Blue:</a:t>
            </a:r>
            <a:endParaRPr/>
          </a:p>
          <a:p>
            <a:r>
              <a:rPr lang="en-US" sz="2400" spc="-1">
                <a:solidFill>
                  <a:srgbClr val="0000FF"/>
                </a:solidFill>
                <a:latin typeface="Times New Roman"/>
              </a:rPr>
              <a:t>Negative </a:t>
            </a:r>
            <a:endParaRPr/>
          </a:p>
          <a:p>
            <a:r>
              <a:rPr lang="en-US" sz="2400" spc="-1">
                <a:solidFill>
                  <a:srgbClr val="0000FF"/>
                </a:solidFill>
                <a:latin typeface="Times New Roman"/>
              </a:rPr>
              <a:t>PNA index</a:t>
            </a:r>
            <a:endParaRPr/>
          </a:p>
          <a:p>
            <a:endParaRPr/>
          </a:p>
          <a:p>
            <a:endParaRPr/>
          </a:p>
        </p:txBody>
      </p:sp>
      <p:sp>
        <p:nvSpPr>
          <p:cNvPr id="286" name="CustomShape 4"/>
          <p:cNvSpPr/>
          <p:nvPr/>
        </p:nvSpPr>
        <p:spPr>
          <a:xfrm>
            <a:off x="3017520" y="2305440"/>
            <a:ext cx="5486400" cy="31032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87" name="CustomShape 5"/>
          <p:cNvSpPr/>
          <p:nvPr/>
        </p:nvSpPr>
        <p:spPr>
          <a:xfrm>
            <a:off x="3017520" y="3385440"/>
            <a:ext cx="5486400" cy="31032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88" name="CustomShape 6"/>
          <p:cNvSpPr/>
          <p:nvPr/>
        </p:nvSpPr>
        <p:spPr>
          <a:xfrm>
            <a:off x="3017520" y="4573440"/>
            <a:ext cx="5486400" cy="31032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89" name="CustomShape 7"/>
          <p:cNvSpPr/>
          <p:nvPr/>
        </p:nvSpPr>
        <p:spPr>
          <a:xfrm>
            <a:off x="3017520" y="5725440"/>
            <a:ext cx="5486400" cy="31032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sp>
      <p:sp>
        <p:nvSpPr>
          <p:cNvPr id="290" name="TextShape 8"/>
          <p:cNvSpPr txBox="1"/>
          <p:nvPr/>
        </p:nvSpPr>
        <p:spPr>
          <a:xfrm>
            <a:off x="74880" y="4153680"/>
            <a:ext cx="2544480" cy="2529720"/>
          </a:xfrm>
          <a:prstGeom prst="rect">
            <a:avLst/>
          </a:prstGeom>
          <a:noFill/>
          <a:ln>
            <a:noFill/>
          </a:ln>
        </p:spPr>
        <p:txBody>
          <a:bodyPr lIns="90000" tIns="45000" rIns="90000" bIns="45000"/>
          <a:lstStyle/>
          <a:p>
            <a:r>
              <a:rPr lang="en-US" sz="2000" spc="-1">
                <a:latin typeface="Times New Roman"/>
              </a:rPr>
              <a:t>Usually a threshold</a:t>
            </a:r>
            <a:endParaRPr/>
          </a:p>
          <a:p>
            <a:r>
              <a:rPr lang="en-US" sz="2000" spc="-1">
                <a:latin typeface="Times New Roman"/>
              </a:rPr>
              <a:t>is used to define</a:t>
            </a:r>
            <a:endParaRPr/>
          </a:p>
          <a:p>
            <a:r>
              <a:rPr lang="en-US" sz="2000" spc="-1">
                <a:latin typeface="Times New Roman"/>
              </a:rPr>
              <a:t>positive and negative</a:t>
            </a:r>
            <a:endParaRPr/>
          </a:p>
          <a:p>
            <a:r>
              <a:rPr lang="en-US" sz="2000" spc="-1">
                <a:latin typeface="Times New Roman"/>
              </a:rPr>
              <a:t>phases of a climate </a:t>
            </a:r>
            <a:endParaRPr/>
          </a:p>
          <a:p>
            <a:r>
              <a:rPr lang="en-US" sz="2000" spc="-1">
                <a:latin typeface="Times New Roman"/>
              </a:rPr>
              <a:t>mode. </a:t>
            </a:r>
            <a:endParaRPr/>
          </a:p>
          <a:p>
            <a:r>
              <a:rPr lang="en-US" sz="2000" spc="-1">
                <a:latin typeface="Times New Roman"/>
              </a:rPr>
              <a:t>(E.g. anomalies </a:t>
            </a:r>
            <a:endParaRPr/>
          </a:p>
          <a:p>
            <a:r>
              <a:rPr lang="en-US" sz="2000" spc="-1">
                <a:latin typeface="Times New Roman"/>
              </a:rPr>
              <a:t>&gt; 1 standard deviation</a:t>
            </a:r>
            <a:endParaRPr/>
          </a:p>
          <a:p>
            <a:r>
              <a:rPr lang="en-US" sz="2000" spc="-1">
                <a:latin typeface="Times New Roman"/>
              </a:rPr>
              <a:t>Or smaller -1 std. dev.)</a:t>
            </a:r>
            <a:endParaRPr/>
          </a:p>
        </p:txBody>
      </p:sp>
      <p:sp>
        <p:nvSpPr>
          <p:cNvPr id="291" name="CustomShape 9"/>
          <p:cNvSpPr/>
          <p:nvPr/>
        </p:nvSpPr>
        <p:spPr>
          <a:xfrm>
            <a:off x="4536360" y="3840840"/>
            <a:ext cx="274320" cy="274320"/>
          </a:xfrm>
          <a:prstGeom prst="ellipse">
            <a:avLst/>
          </a:prstGeom>
          <a:noFill/>
          <a:ln w="38160">
            <a:solidFill>
              <a:srgbClr val="FF00FF"/>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icture 293"/>
          <p:cNvPicPr/>
          <p:nvPr/>
        </p:nvPicPr>
        <p:blipFill>
          <a:blip r:embed="rId3"/>
          <a:stretch/>
        </p:blipFill>
        <p:spPr>
          <a:xfrm>
            <a:off x="638280" y="1622520"/>
            <a:ext cx="7820640" cy="5124600"/>
          </a:xfrm>
          <a:prstGeom prst="rect">
            <a:avLst/>
          </a:prstGeom>
          <a:ln>
            <a:noFill/>
          </a:ln>
        </p:spPr>
      </p:pic>
      <p:sp>
        <p:nvSpPr>
          <p:cNvPr id="295" name="TextShape 1"/>
          <p:cNvSpPr txBox="1"/>
          <p:nvPr/>
        </p:nvSpPr>
        <p:spPr>
          <a:xfrm>
            <a:off x="606960" y="731520"/>
            <a:ext cx="4941720" cy="456120"/>
          </a:xfrm>
          <a:prstGeom prst="rect">
            <a:avLst/>
          </a:prstGeom>
          <a:noFill/>
          <a:ln>
            <a:noFill/>
          </a:ln>
        </p:spPr>
        <p:txBody>
          <a:bodyPr lIns="90000" tIns="45000" rIns="90000" bIns="45000"/>
          <a:lstStyle/>
          <a:p>
            <a:r>
              <a:rPr lang="en-US" sz="2400" spc="-1">
                <a:latin typeface="Times New Roman"/>
              </a:rPr>
              <a:t>Strong negative PNA phase 1971/1972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91"/>
          <p:cNvPicPr/>
          <p:nvPr/>
        </p:nvPicPr>
        <p:blipFill>
          <a:blip r:embed="rId3"/>
          <a:stretch/>
        </p:blipFill>
        <p:spPr>
          <a:xfrm>
            <a:off x="638280" y="1645920"/>
            <a:ext cx="7865640" cy="5124600"/>
          </a:xfrm>
          <a:prstGeom prst="rect">
            <a:avLst/>
          </a:prstGeom>
          <a:ln>
            <a:noFill/>
          </a:ln>
        </p:spPr>
      </p:pic>
      <p:sp>
        <p:nvSpPr>
          <p:cNvPr id="293" name="TextShape 1"/>
          <p:cNvSpPr txBox="1"/>
          <p:nvPr/>
        </p:nvSpPr>
        <p:spPr>
          <a:xfrm>
            <a:off x="606960" y="731520"/>
            <a:ext cx="4941720" cy="456120"/>
          </a:xfrm>
          <a:prstGeom prst="rect">
            <a:avLst/>
          </a:prstGeom>
          <a:noFill/>
          <a:ln>
            <a:noFill/>
          </a:ln>
        </p:spPr>
        <p:txBody>
          <a:bodyPr lIns="90000" tIns="45000" rIns="90000" bIns="45000"/>
          <a:lstStyle/>
          <a:p>
            <a:r>
              <a:rPr lang="en-US" sz="2400" spc="-1">
                <a:latin typeface="Times New Roman"/>
              </a:rPr>
              <a:t>Strong negative PNA phase 1971/1972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295"/>
          <p:cNvPicPr/>
          <p:nvPr/>
        </p:nvPicPr>
        <p:blipFill>
          <a:blip r:embed="rId3"/>
          <a:stretch/>
        </p:blipFill>
        <p:spPr>
          <a:xfrm>
            <a:off x="610920" y="1622520"/>
            <a:ext cx="7848000" cy="5107320"/>
          </a:xfrm>
          <a:prstGeom prst="rect">
            <a:avLst/>
          </a:prstGeom>
          <a:ln>
            <a:noFill/>
          </a:ln>
        </p:spPr>
      </p:pic>
      <p:sp>
        <p:nvSpPr>
          <p:cNvPr id="297" name="TextShape 1"/>
          <p:cNvSpPr txBox="1"/>
          <p:nvPr/>
        </p:nvSpPr>
        <p:spPr>
          <a:xfrm>
            <a:off x="606960" y="731520"/>
            <a:ext cx="4941720" cy="456120"/>
          </a:xfrm>
          <a:prstGeom prst="rect">
            <a:avLst/>
          </a:prstGeom>
          <a:noFill/>
          <a:ln>
            <a:noFill/>
          </a:ln>
        </p:spPr>
        <p:txBody>
          <a:bodyPr lIns="90000" tIns="45000" rIns="90000" bIns="45000"/>
          <a:lstStyle/>
          <a:p>
            <a:r>
              <a:rPr lang="en-US" sz="2400" spc="-1">
                <a:latin typeface="Times New Roman"/>
              </a:rPr>
              <a:t>Strong negative PNA phase 1971/1972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606960" y="731520"/>
            <a:ext cx="4941720" cy="456120"/>
          </a:xfrm>
          <a:prstGeom prst="rect">
            <a:avLst/>
          </a:prstGeom>
          <a:noFill/>
          <a:ln>
            <a:noFill/>
          </a:ln>
        </p:spPr>
        <p:txBody>
          <a:bodyPr lIns="90000" tIns="45000" rIns="90000" bIns="45000"/>
          <a:lstStyle/>
          <a:p>
            <a:r>
              <a:rPr lang="en-US" sz="2400" spc="-1">
                <a:latin typeface="Times New Roman"/>
              </a:rPr>
              <a:t>Strong negative PNA phase 1971/1972</a:t>
            </a:r>
            <a:endParaRPr/>
          </a:p>
        </p:txBody>
      </p:sp>
      <p:pic>
        <p:nvPicPr>
          <p:cNvPr id="299" name="Picture 298"/>
          <p:cNvPicPr/>
          <p:nvPr/>
        </p:nvPicPr>
        <p:blipFill>
          <a:blip r:embed="rId3"/>
          <a:stretch/>
        </p:blipFill>
        <p:spPr>
          <a:xfrm>
            <a:off x="638280" y="1645920"/>
            <a:ext cx="7849080" cy="5143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299"/>
          <p:cNvPicPr/>
          <p:nvPr/>
        </p:nvPicPr>
        <p:blipFill>
          <a:blip r:embed="rId3"/>
          <a:stretch/>
        </p:blipFill>
        <p:spPr>
          <a:xfrm>
            <a:off x="4391280" y="1645920"/>
            <a:ext cx="4295520" cy="5171760"/>
          </a:xfrm>
          <a:prstGeom prst="rect">
            <a:avLst/>
          </a:prstGeom>
          <a:ln>
            <a:noFill/>
          </a:ln>
        </p:spPr>
      </p:pic>
      <p:sp>
        <p:nvSpPr>
          <p:cNvPr id="301" name="TextShape 1"/>
          <p:cNvSpPr txBox="1"/>
          <p:nvPr/>
        </p:nvSpPr>
        <p:spPr>
          <a:xfrm>
            <a:off x="731520" y="731520"/>
            <a:ext cx="6243120" cy="456120"/>
          </a:xfrm>
          <a:prstGeom prst="rect">
            <a:avLst/>
          </a:prstGeom>
          <a:noFill/>
          <a:ln>
            <a:noFill/>
          </a:ln>
        </p:spPr>
        <p:txBody>
          <a:bodyPr lIns="90000" tIns="45000" rIns="90000" bIns="45000"/>
          <a:lstStyle/>
          <a:p>
            <a:r>
              <a:rPr lang="en-US" sz="2400" spc="-1">
                <a:latin typeface="Times New Roman"/>
              </a:rPr>
              <a:t>'Average' pattern for a positive phase of the PNA </a:t>
            </a:r>
            <a:endParaRPr/>
          </a:p>
        </p:txBody>
      </p:sp>
      <p:sp>
        <p:nvSpPr>
          <p:cNvPr id="302" name="TextShape 2"/>
          <p:cNvSpPr txBox="1"/>
          <p:nvPr/>
        </p:nvSpPr>
        <p:spPr>
          <a:xfrm>
            <a:off x="380160" y="2104200"/>
            <a:ext cx="3909960" cy="3016440"/>
          </a:xfrm>
          <a:prstGeom prst="rect">
            <a:avLst/>
          </a:prstGeom>
          <a:noFill/>
          <a:ln>
            <a:noFill/>
          </a:ln>
        </p:spPr>
        <p:txBody>
          <a:bodyPr lIns="90000" tIns="45000" rIns="90000" bIns="45000"/>
          <a:lstStyle/>
          <a:p>
            <a:r>
              <a:rPr lang="en-US" sz="2400" spc="-1">
                <a:latin typeface="Times New Roman"/>
              </a:rPr>
              <a:t>Colors represent the 500 hpa </a:t>
            </a:r>
            <a:endParaRPr/>
          </a:p>
          <a:p>
            <a:r>
              <a:rPr lang="en-US" sz="2400" spc="-1">
                <a:latin typeface="Times New Roman"/>
              </a:rPr>
              <a:t>Geopotential height anomalies</a:t>
            </a:r>
            <a:endParaRPr/>
          </a:p>
          <a:p>
            <a:r>
              <a:rPr lang="en-US" sz="2400" spc="-1">
                <a:latin typeface="Times New Roman"/>
              </a:rPr>
              <a:t>[geopotential meters]</a:t>
            </a:r>
            <a:endParaRPr/>
          </a:p>
          <a:p>
            <a:r>
              <a:rPr lang="en-US" sz="2400" spc="-1">
                <a:latin typeface="Times New Roman"/>
              </a:rPr>
              <a:t>during a positive PNA index</a:t>
            </a:r>
            <a:endParaRPr/>
          </a:p>
          <a:p>
            <a:r>
              <a:rPr lang="en-US" sz="2400" spc="-1">
                <a:latin typeface="Times New Roman"/>
              </a:rPr>
              <a:t>with magnitude of  </a:t>
            </a:r>
            <a:endParaRPr/>
          </a:p>
          <a:p>
            <a:r>
              <a:rPr lang="en-US" sz="2400" spc="-1">
                <a:latin typeface="Times New Roman"/>
              </a:rPr>
              <a:t>+1 std. deviation.</a:t>
            </a:r>
            <a:endParaRPr/>
          </a:p>
          <a:p>
            <a:endParaRPr/>
          </a:p>
          <a:p>
            <a:endParaRPr/>
          </a:p>
        </p:txBody>
      </p:sp>
      <p:sp>
        <p:nvSpPr>
          <p:cNvPr id="303" name="Line 3"/>
          <p:cNvSpPr/>
          <p:nvPr/>
        </p:nvSpPr>
        <p:spPr>
          <a:xfrm flipV="1">
            <a:off x="2651760" y="3200400"/>
            <a:ext cx="2377440" cy="164592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04" name="TextShape 4"/>
          <p:cNvSpPr txBox="1"/>
          <p:nvPr/>
        </p:nvSpPr>
        <p:spPr>
          <a:xfrm>
            <a:off x="548640" y="4937760"/>
            <a:ext cx="2823480" cy="456120"/>
          </a:xfrm>
          <a:prstGeom prst="rect">
            <a:avLst/>
          </a:prstGeom>
          <a:noFill/>
          <a:ln>
            <a:noFill/>
          </a:ln>
        </p:spPr>
        <p:txBody>
          <a:bodyPr lIns="90000" tIns="45000" rIns="90000" bIns="45000"/>
          <a:lstStyle/>
          <a:p>
            <a:r>
              <a:rPr lang="en-US" sz="2400" spc="-1">
                <a:latin typeface="Times New Roman"/>
              </a:rPr>
              <a:t>Deeper Aleutian Low</a:t>
            </a:r>
            <a:endParaRPr/>
          </a:p>
        </p:txBody>
      </p:sp>
      <p:sp>
        <p:nvSpPr>
          <p:cNvPr id="305" name="TextShape 5"/>
          <p:cNvSpPr txBox="1"/>
          <p:nvPr/>
        </p:nvSpPr>
        <p:spPr>
          <a:xfrm>
            <a:off x="418320" y="5761800"/>
            <a:ext cx="3605040" cy="821880"/>
          </a:xfrm>
          <a:prstGeom prst="rect">
            <a:avLst/>
          </a:prstGeom>
          <a:noFill/>
          <a:ln>
            <a:noFill/>
          </a:ln>
        </p:spPr>
        <p:txBody>
          <a:bodyPr lIns="90000" tIns="45000" rIns="90000" bIns="45000"/>
          <a:lstStyle/>
          <a:p>
            <a:r>
              <a:rPr lang="en-US" sz="2400" spc="-1">
                <a:latin typeface="Times New Roman"/>
              </a:rPr>
              <a:t>Note: PNA strongest signal </a:t>
            </a:r>
            <a:endParaRPr/>
          </a:p>
          <a:p>
            <a:r>
              <a:rPr lang="en-US" sz="2400" spc="-1">
                <a:latin typeface="Times New Roman"/>
              </a:rPr>
              <a:t>during winter months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61920" y="1739160"/>
            <a:ext cx="9262080" cy="4114080"/>
          </a:xfrm>
          <a:prstGeom prst="rect">
            <a:avLst/>
          </a:prstGeom>
          <a:noFill/>
          <a:ln>
            <a:noFill/>
          </a:ln>
        </p:spPr>
        <p:txBody>
          <a:bodyPr lIns="90000" tIns="45000" rIns="90000" bIns="45000"/>
          <a:lstStyle/>
          <a:p>
            <a:pPr marL="216000" indent="-216000">
              <a:buClr>
                <a:srgbClr val="FFFFFF"/>
              </a:buClr>
              <a:buSzPct val="45000"/>
              <a:buFont typeface="StarSymbol"/>
              <a:buChar char=""/>
            </a:pPr>
            <a:r>
              <a:rPr lang="en-US" sz="2000" spc="-1" dirty="0">
                <a:latin typeface="Arial"/>
              </a:rPr>
              <a:t> </a:t>
            </a:r>
            <a:endParaRPr dirty="0"/>
          </a:p>
          <a:p>
            <a:pPr marL="342900" indent="-342900">
              <a:buClr>
                <a:schemeClr val="tx1"/>
              </a:buClr>
              <a:buSzPct val="45000"/>
              <a:buFont typeface="Wingdings" panose="05000000000000000000" pitchFamily="2" charset="2"/>
              <a:buChar char="§"/>
            </a:pPr>
            <a:r>
              <a:rPr lang="en-US" sz="2400" spc="-1" dirty="0">
                <a:latin typeface="+mj-lt"/>
              </a:rPr>
              <a:t>above-average geopotential heights (pressure) </a:t>
            </a:r>
            <a:r>
              <a:rPr lang="en-US" sz="2400" spc="-1" dirty="0" smtClean="0">
                <a:latin typeface="+mj-lt"/>
              </a:rPr>
              <a:t>in </a:t>
            </a:r>
            <a:r>
              <a:rPr lang="en-US" sz="2400" spc="-1" dirty="0">
                <a:latin typeface="+mj-lt"/>
              </a:rPr>
              <a:t>the vicinity of Hawaii and over the intermountain region of North America</a:t>
            </a:r>
            <a:endParaRPr dirty="0">
              <a:latin typeface="+mj-lt"/>
            </a:endParaRPr>
          </a:p>
          <a:p>
            <a:pPr marL="342900" indent="-342900">
              <a:buClr>
                <a:schemeClr val="tx1"/>
              </a:buClr>
              <a:buSzPct val="45000"/>
              <a:buFont typeface="Wingdings" panose="05000000000000000000" pitchFamily="2" charset="2"/>
              <a:buChar char="§"/>
            </a:pPr>
            <a:r>
              <a:rPr lang="en-US" sz="2400" spc="-1" dirty="0">
                <a:latin typeface="+mj-lt"/>
              </a:rPr>
              <a:t>below-average </a:t>
            </a:r>
            <a:r>
              <a:rPr lang="en-US" sz="2400" spc="-1" dirty="0" err="1">
                <a:latin typeface="+mj-lt"/>
              </a:rPr>
              <a:t>geopot</a:t>
            </a:r>
            <a:r>
              <a:rPr lang="en-US" sz="2400" spc="-1" dirty="0">
                <a:latin typeface="+mj-lt"/>
              </a:rPr>
              <a:t>. heights located south of the Aleutian Islands </a:t>
            </a:r>
            <a:r>
              <a:rPr lang="en-US" sz="2400" spc="-1" dirty="0" smtClean="0">
                <a:latin typeface="+mj-lt"/>
              </a:rPr>
              <a:t>and </a:t>
            </a:r>
            <a:r>
              <a:rPr lang="en-US" sz="2400" spc="-1" dirty="0">
                <a:latin typeface="+mj-lt"/>
              </a:rPr>
              <a:t>over the southeastern United States. </a:t>
            </a:r>
            <a:endParaRPr dirty="0">
              <a:latin typeface="+mj-lt"/>
            </a:endParaRPr>
          </a:p>
          <a:p>
            <a:pPr>
              <a:buClr>
                <a:schemeClr val="tx1"/>
              </a:buClr>
              <a:buSzPct val="45000"/>
            </a:pPr>
            <a:endParaRPr dirty="0">
              <a:latin typeface="+mj-lt"/>
            </a:endParaRPr>
          </a:p>
          <a:p>
            <a:pPr marL="342900" indent="-342900">
              <a:buClr>
                <a:schemeClr val="tx1"/>
              </a:buClr>
              <a:buSzPct val="45000"/>
              <a:buFont typeface="Wingdings" panose="05000000000000000000" pitchFamily="2" charset="2"/>
              <a:buChar char="§"/>
            </a:pPr>
            <a:r>
              <a:rPr lang="en-US" sz="2400" spc="-1" dirty="0">
                <a:solidFill>
                  <a:srgbClr val="FF0000"/>
                </a:solidFill>
                <a:latin typeface="+mj-lt"/>
              </a:rPr>
              <a:t>above-average temperatures </a:t>
            </a:r>
            <a:r>
              <a:rPr lang="en-US" sz="2400" spc="-1" dirty="0">
                <a:latin typeface="+mj-lt"/>
              </a:rPr>
              <a:t>over western Canada and the extreme western United States</a:t>
            </a:r>
            <a:endParaRPr dirty="0">
              <a:latin typeface="+mj-lt"/>
            </a:endParaRPr>
          </a:p>
          <a:p>
            <a:pPr marL="342900" indent="-342900">
              <a:buClr>
                <a:schemeClr val="tx1"/>
              </a:buClr>
              <a:buSzPct val="45000"/>
              <a:buFont typeface="Wingdings" panose="05000000000000000000" pitchFamily="2" charset="2"/>
              <a:buChar char="§"/>
            </a:pPr>
            <a:r>
              <a:rPr lang="en-US" sz="2400" spc="-1" dirty="0">
                <a:solidFill>
                  <a:srgbClr val="0070C0"/>
                </a:solidFill>
                <a:latin typeface="+mj-lt"/>
              </a:rPr>
              <a:t>below-average temperatures </a:t>
            </a:r>
            <a:r>
              <a:rPr lang="en-US" sz="2400" spc="-1" dirty="0">
                <a:latin typeface="+mj-lt"/>
              </a:rPr>
              <a:t>across the south-central and southeastern U.S</a:t>
            </a:r>
            <a:endParaRPr dirty="0">
              <a:latin typeface="+mj-lt"/>
            </a:endParaRPr>
          </a:p>
        </p:txBody>
      </p:sp>
      <p:sp>
        <p:nvSpPr>
          <p:cNvPr id="307" name="TextShape 2"/>
          <p:cNvSpPr txBox="1"/>
          <p:nvPr/>
        </p:nvSpPr>
        <p:spPr>
          <a:xfrm>
            <a:off x="588600" y="715680"/>
            <a:ext cx="3722400" cy="456120"/>
          </a:xfrm>
          <a:prstGeom prst="rect">
            <a:avLst/>
          </a:prstGeom>
          <a:noFill/>
          <a:ln>
            <a:noFill/>
          </a:ln>
        </p:spPr>
        <p:txBody>
          <a:bodyPr lIns="90000" tIns="45000" rIns="90000" bIns="45000"/>
          <a:lstStyle/>
          <a:p>
            <a:r>
              <a:rPr lang="en-US" sz="2400" spc="-1" dirty="0">
                <a:solidFill>
                  <a:srgbClr val="FF0000"/>
                </a:solidFill>
                <a:latin typeface="Arial"/>
              </a:rPr>
              <a:t>Positive phase of the PNA</a:t>
            </a:r>
            <a:endParaRPr dirty="0">
              <a:solidFill>
                <a:srgbClr val="FF0000"/>
              </a:solidFill>
            </a:endParaRPr>
          </a:p>
        </p:txBody>
      </p:sp>
      <p:sp>
        <p:nvSpPr>
          <p:cNvPr id="308" name="TextShape 3"/>
          <p:cNvSpPr txBox="1"/>
          <p:nvPr/>
        </p:nvSpPr>
        <p:spPr>
          <a:xfrm>
            <a:off x="296640" y="5927040"/>
            <a:ext cx="7424280" cy="821880"/>
          </a:xfrm>
          <a:prstGeom prst="rect">
            <a:avLst/>
          </a:prstGeom>
          <a:noFill/>
          <a:ln>
            <a:noFill/>
          </a:ln>
        </p:spPr>
        <p:txBody>
          <a:bodyPr lIns="90000" tIns="45000" rIns="90000" bIns="45000"/>
          <a:lstStyle/>
          <a:p>
            <a:r>
              <a:rPr lang="en-US" sz="2400" spc="-1" dirty="0">
                <a:latin typeface="Times New Roman"/>
              </a:rPr>
              <a:t>More information: 
</a:t>
            </a:r>
            <a:r>
              <a:rPr lang="en-US" sz="2400" spc="-1" dirty="0">
                <a:latin typeface="Times New Roman"/>
                <a:hlinkClick r:id="rId2"/>
              </a:rPr>
              <a:t>http://www.cpc.ncep.noaa.gov/data/teledoc/pna_map.shtml</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26" y="220338"/>
            <a:ext cx="5887317" cy="584775"/>
          </a:xfrm>
          <a:prstGeom prst="rect">
            <a:avLst/>
          </a:prstGeom>
          <a:noFill/>
        </p:spPr>
        <p:txBody>
          <a:bodyPr wrap="none" rtlCol="0">
            <a:spAutoFit/>
          </a:bodyPr>
          <a:lstStyle/>
          <a:p>
            <a:r>
              <a:rPr lang="en-US" sz="3200" dirty="0" smtClean="0"/>
              <a:t>Measuring the ‘pulse’ of ENSO:</a:t>
            </a:r>
          </a:p>
        </p:txBody>
      </p:sp>
      <p:sp>
        <p:nvSpPr>
          <p:cNvPr id="3" name="Rectangle 2"/>
          <p:cNvSpPr/>
          <p:nvPr/>
        </p:nvSpPr>
        <p:spPr>
          <a:xfrm>
            <a:off x="539826" y="1662626"/>
            <a:ext cx="7844010" cy="461665"/>
          </a:xfrm>
          <a:prstGeom prst="rect">
            <a:avLst/>
          </a:prstGeom>
        </p:spPr>
        <p:txBody>
          <a:bodyPr wrap="square">
            <a:spAutoFit/>
          </a:bodyPr>
          <a:lstStyle/>
          <a:p>
            <a:r>
              <a:rPr lang="en-US" sz="2400" dirty="0" smtClean="0"/>
              <a:t>Use of time series indices to describe climate variability</a:t>
            </a:r>
            <a:endParaRPr lang="en-US" sz="2400" dirty="0"/>
          </a:p>
        </p:txBody>
      </p:sp>
      <p:sp>
        <p:nvSpPr>
          <p:cNvPr id="4" name="TextBox 3"/>
          <p:cNvSpPr txBox="1"/>
          <p:nvPr/>
        </p:nvSpPr>
        <p:spPr>
          <a:xfrm>
            <a:off x="321402" y="2467779"/>
            <a:ext cx="8612294" cy="2308324"/>
          </a:xfrm>
          <a:prstGeom prst="rect">
            <a:avLst/>
          </a:prstGeom>
          <a:noFill/>
        </p:spPr>
        <p:txBody>
          <a:bodyPr wrap="none" rtlCol="0">
            <a:spAutoFit/>
          </a:bodyPr>
          <a:lstStyle/>
          <a:p>
            <a:pPr marL="285750" indent="-285750">
              <a:buFont typeface="Arial" panose="020B0604020202020204" pitchFamily="34" charset="0"/>
              <a:buChar char="•"/>
            </a:pPr>
            <a:r>
              <a:rPr lang="en-US" dirty="0" smtClean="0"/>
              <a:t>We have seen that ENSO is tightly linked to the atmosphere (sea level pressure</a:t>
            </a:r>
            <a:br>
              <a:rPr lang="en-US" dirty="0" smtClean="0"/>
            </a:br>
            <a:r>
              <a:rPr lang="en-US" dirty="0" smtClean="0"/>
              <a:t>anomalies, winds, rainfall). </a:t>
            </a:r>
            <a:br>
              <a:rPr lang="en-US" dirty="0" smtClean="0"/>
            </a:br>
            <a:endParaRPr lang="en-US" dirty="0" smtClean="0"/>
          </a:p>
          <a:p>
            <a:pPr marL="285750" indent="-285750">
              <a:buFont typeface="Arial" panose="020B0604020202020204" pitchFamily="34" charset="0"/>
              <a:buChar char="•"/>
            </a:pPr>
            <a:r>
              <a:rPr lang="en-US" dirty="0" smtClean="0"/>
              <a:t>A new method of measuring ENSO variability </a:t>
            </a:r>
            <a:br>
              <a:rPr lang="en-US" dirty="0" smtClean="0"/>
            </a:br>
            <a:r>
              <a:rPr lang="en-US" dirty="0" smtClean="0"/>
              <a:t>makes use of these different ocean-atmosphere variables.</a:t>
            </a:r>
            <a:br>
              <a:rPr lang="en-US" dirty="0" smtClean="0"/>
            </a:br>
            <a:r>
              <a:rPr lang="en-US" dirty="0" smtClean="0"/>
              <a:t> </a:t>
            </a:r>
          </a:p>
          <a:p>
            <a:pPr marL="285750" indent="-285750">
              <a:buFont typeface="Arial" panose="020B0604020202020204" pitchFamily="34" charset="0"/>
              <a:buChar char="•"/>
            </a:pPr>
            <a:r>
              <a:rPr lang="en-US" dirty="0" smtClean="0"/>
              <a:t>With the aid of statistical methods all this information </a:t>
            </a:r>
            <a:br>
              <a:rPr lang="en-US" dirty="0" smtClean="0"/>
            </a:br>
            <a:r>
              <a:rPr lang="en-US" dirty="0" smtClean="0"/>
              <a:t>was combined into one index: </a:t>
            </a:r>
            <a:r>
              <a:rPr lang="en-US" b="1" dirty="0" smtClean="0"/>
              <a:t>Multivariate ENSO index (MEI).</a:t>
            </a:r>
            <a:endParaRPr lang="en-US" b="1" dirty="0"/>
          </a:p>
        </p:txBody>
      </p:sp>
    </p:spTree>
    <p:extLst>
      <p:ext uri="{BB962C8B-B14F-4D97-AF65-F5344CB8AC3E}">
        <p14:creationId xmlns:p14="http://schemas.microsoft.com/office/powerpoint/2010/main" val="1066167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588600" y="715680"/>
            <a:ext cx="5801400" cy="456120"/>
          </a:xfrm>
          <a:prstGeom prst="rect">
            <a:avLst/>
          </a:prstGeom>
          <a:noFill/>
          <a:ln>
            <a:noFill/>
          </a:ln>
        </p:spPr>
        <p:txBody>
          <a:bodyPr lIns="90000" tIns="45000" rIns="90000" bIns="45000"/>
          <a:lstStyle/>
          <a:p>
            <a:r>
              <a:rPr lang="en-US" sz="2400" spc="-1">
                <a:latin typeface="Arial"/>
              </a:rPr>
              <a:t>Influence of PNA variability on US climate</a:t>
            </a:r>
            <a:endParaRPr/>
          </a:p>
        </p:txBody>
      </p:sp>
      <p:pic>
        <p:nvPicPr>
          <p:cNvPr id="310" name="Picture 309"/>
          <p:cNvPicPr/>
          <p:nvPr/>
        </p:nvPicPr>
        <p:blipFill>
          <a:blip r:embed="rId3"/>
          <a:stretch/>
        </p:blipFill>
        <p:spPr>
          <a:xfrm>
            <a:off x="2850120" y="1828800"/>
            <a:ext cx="6111000" cy="4828320"/>
          </a:xfrm>
          <a:prstGeom prst="rect">
            <a:avLst/>
          </a:prstGeom>
          <a:ln>
            <a:noFill/>
          </a:ln>
        </p:spPr>
      </p:pic>
      <p:sp>
        <p:nvSpPr>
          <p:cNvPr id="311" name="TextShape 2"/>
          <p:cNvSpPr txBox="1"/>
          <p:nvPr/>
        </p:nvSpPr>
        <p:spPr>
          <a:xfrm>
            <a:off x="52560" y="1812240"/>
            <a:ext cx="2887200" cy="5576760"/>
          </a:xfrm>
          <a:prstGeom prst="rect">
            <a:avLst/>
          </a:prstGeom>
          <a:noFill/>
          <a:ln>
            <a:noFill/>
          </a:ln>
        </p:spPr>
        <p:txBody>
          <a:bodyPr lIns="90000" tIns="45000" rIns="90000" bIns="45000"/>
          <a:lstStyle/>
          <a:p>
            <a:r>
              <a:rPr lang="en-US" sz="2400" spc="-1">
                <a:latin typeface="Times New Roman"/>
              </a:rPr>
              <a:t>Effect on </a:t>
            </a:r>
            <a:endParaRPr/>
          </a:p>
          <a:p>
            <a:r>
              <a:rPr lang="en-US" sz="2400" spc="-1">
                <a:latin typeface="Times New Roman"/>
              </a:rPr>
              <a:t>Temperatures:</a:t>
            </a:r>
            <a:endParaRPr/>
          </a:p>
          <a:p>
            <a:endParaRPr/>
          </a:p>
          <a:p>
            <a:r>
              <a:rPr lang="en-US" sz="2400" spc="-1">
                <a:latin typeface="Times New Roman"/>
              </a:rPr>
              <a:t>Positive correlations:</a:t>
            </a:r>
            <a:endParaRPr/>
          </a:p>
          <a:p>
            <a:r>
              <a:rPr lang="en-US" sz="2400" spc="-1">
                <a:latin typeface="Times New Roman"/>
              </a:rPr>
              <a:t>Above average</a:t>
            </a:r>
            <a:endParaRPr/>
          </a:p>
          <a:p>
            <a:r>
              <a:rPr lang="en-US" sz="2400" spc="-1">
                <a:latin typeface="Times New Roman"/>
              </a:rPr>
              <a:t>temperatures when </a:t>
            </a:r>
            <a:endParaRPr/>
          </a:p>
          <a:p>
            <a:r>
              <a:rPr lang="en-US" sz="2400" spc="-1">
                <a:latin typeface="Times New Roman"/>
              </a:rPr>
              <a:t>PNA is in a positive </a:t>
            </a:r>
            <a:endParaRPr/>
          </a:p>
          <a:p>
            <a:r>
              <a:rPr lang="en-US" sz="2400" spc="-1">
                <a:latin typeface="Times New Roman"/>
              </a:rPr>
              <a:t>phase.</a:t>
            </a:r>
            <a:endParaRPr/>
          </a:p>
          <a:p>
            <a:endParaRPr/>
          </a:p>
          <a:p>
            <a:r>
              <a:rPr lang="en-US" sz="2400" spc="-1">
                <a:latin typeface="Times New Roman"/>
              </a:rPr>
              <a:t>Negative correlations:</a:t>
            </a:r>
            <a:endParaRPr/>
          </a:p>
          <a:p>
            <a:r>
              <a:rPr lang="en-US" sz="2400" spc="-1">
                <a:latin typeface="Times New Roman"/>
              </a:rPr>
              <a:t>Below average temp.</a:t>
            </a:r>
            <a:endParaRPr/>
          </a:p>
          <a:p>
            <a:r>
              <a:rPr lang="en-US" sz="2400" spc="-1">
                <a:latin typeface="Times New Roman"/>
              </a:rPr>
              <a:t>when PNA in positive</a:t>
            </a:r>
            <a:endParaRPr/>
          </a:p>
          <a:p>
            <a:r>
              <a:rPr lang="en-US" sz="2400" spc="-1">
                <a:latin typeface="Times New Roman"/>
              </a:rPr>
              <a:t>phase</a:t>
            </a:r>
            <a:endParaRPr/>
          </a:p>
          <a:p>
            <a:endParaRPr/>
          </a:p>
          <a:p>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extShape 1"/>
          <p:cNvSpPr txBox="1"/>
          <p:nvPr/>
        </p:nvSpPr>
        <p:spPr>
          <a:xfrm>
            <a:off x="588600" y="715680"/>
            <a:ext cx="5801400" cy="456120"/>
          </a:xfrm>
          <a:prstGeom prst="rect">
            <a:avLst/>
          </a:prstGeom>
          <a:noFill/>
          <a:ln>
            <a:noFill/>
          </a:ln>
        </p:spPr>
        <p:txBody>
          <a:bodyPr lIns="90000" tIns="45000" rIns="90000" bIns="45000"/>
          <a:lstStyle/>
          <a:p>
            <a:r>
              <a:rPr lang="en-US" sz="2400" spc="-1">
                <a:latin typeface="Arial"/>
              </a:rPr>
              <a:t>Influence of PNA variability on US climate</a:t>
            </a:r>
            <a:endParaRPr/>
          </a:p>
        </p:txBody>
      </p:sp>
      <p:sp>
        <p:nvSpPr>
          <p:cNvPr id="313" name="TextShape 2"/>
          <p:cNvSpPr txBox="1"/>
          <p:nvPr/>
        </p:nvSpPr>
        <p:spPr>
          <a:xfrm>
            <a:off x="52560" y="1812240"/>
            <a:ext cx="1381680" cy="1919160"/>
          </a:xfrm>
          <a:prstGeom prst="rect">
            <a:avLst/>
          </a:prstGeom>
          <a:noFill/>
          <a:ln>
            <a:noFill/>
          </a:ln>
        </p:spPr>
        <p:txBody>
          <a:bodyPr lIns="90000" tIns="45000" rIns="90000" bIns="45000"/>
          <a:lstStyle/>
          <a:p>
            <a:r>
              <a:rPr lang="en-US" sz="2400" spc="-1">
                <a:latin typeface="Times New Roman"/>
              </a:rPr>
              <a:t>Effect on </a:t>
            </a:r>
            <a:endParaRPr/>
          </a:p>
          <a:p>
            <a:r>
              <a:rPr lang="en-US" sz="2400" spc="-1">
                <a:latin typeface="Times New Roman"/>
              </a:rPr>
              <a:t>Rainfall:</a:t>
            </a:r>
            <a:endParaRPr/>
          </a:p>
          <a:p>
            <a:endParaRPr/>
          </a:p>
          <a:p>
            <a:endParaRPr/>
          </a:p>
          <a:p>
            <a:endParaRPr/>
          </a:p>
        </p:txBody>
      </p:sp>
      <p:pic>
        <p:nvPicPr>
          <p:cNvPr id="314" name="Picture 313"/>
          <p:cNvPicPr/>
          <p:nvPr/>
        </p:nvPicPr>
        <p:blipFill>
          <a:blip r:embed="rId2"/>
          <a:stretch/>
        </p:blipFill>
        <p:spPr>
          <a:xfrm>
            <a:off x="3017520" y="1737360"/>
            <a:ext cx="5943600" cy="470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p:cNvPicPr/>
          <p:nvPr/>
        </p:nvPicPr>
        <p:blipFill>
          <a:blip r:embed="rId2"/>
          <a:stretch/>
        </p:blipFill>
        <p:spPr>
          <a:xfrm>
            <a:off x="3823200" y="4701600"/>
            <a:ext cx="4772160" cy="2247840"/>
          </a:xfrm>
          <a:prstGeom prst="rect">
            <a:avLst/>
          </a:prstGeom>
          <a:ln>
            <a:noFill/>
          </a:ln>
        </p:spPr>
      </p:pic>
      <p:sp>
        <p:nvSpPr>
          <p:cNvPr id="316" name="TextShape 1"/>
          <p:cNvSpPr txBox="1"/>
          <p:nvPr/>
        </p:nvSpPr>
        <p:spPr>
          <a:xfrm>
            <a:off x="731520" y="731520"/>
            <a:ext cx="5450760" cy="456120"/>
          </a:xfrm>
          <a:prstGeom prst="rect">
            <a:avLst/>
          </a:prstGeom>
          <a:noFill/>
          <a:ln>
            <a:noFill/>
          </a:ln>
        </p:spPr>
        <p:txBody>
          <a:bodyPr lIns="90000" tIns="45000" rIns="90000" bIns="45000"/>
          <a:lstStyle/>
          <a:p>
            <a:r>
              <a:rPr lang="en-US" sz="2400" spc="-1">
                <a:latin typeface="Arial"/>
              </a:rPr>
              <a:t>Pattern for a positive phase of the PNA</a:t>
            </a:r>
            <a:endParaRPr/>
          </a:p>
        </p:txBody>
      </p:sp>
      <p:pic>
        <p:nvPicPr>
          <p:cNvPr id="317" name="Picture 316"/>
          <p:cNvPicPr/>
          <p:nvPr/>
        </p:nvPicPr>
        <p:blipFill>
          <a:blip r:embed="rId3"/>
          <a:stretch/>
        </p:blipFill>
        <p:spPr>
          <a:xfrm>
            <a:off x="3749040" y="1645920"/>
            <a:ext cx="4871520" cy="3391560"/>
          </a:xfrm>
          <a:prstGeom prst="rect">
            <a:avLst/>
          </a:prstGeom>
          <a:ln>
            <a:noFill/>
          </a:ln>
        </p:spPr>
      </p:pic>
      <p:sp>
        <p:nvSpPr>
          <p:cNvPr id="318" name="TextShape 2"/>
          <p:cNvSpPr txBox="1"/>
          <p:nvPr/>
        </p:nvSpPr>
        <p:spPr>
          <a:xfrm>
            <a:off x="365760" y="2103120"/>
            <a:ext cx="3856680" cy="2650680"/>
          </a:xfrm>
          <a:prstGeom prst="rect">
            <a:avLst/>
          </a:prstGeom>
          <a:noFill/>
          <a:ln>
            <a:noFill/>
          </a:ln>
        </p:spPr>
        <p:txBody>
          <a:bodyPr lIns="90000" tIns="45000" rIns="90000" bIns="45000"/>
          <a:lstStyle/>
          <a:p>
            <a:r>
              <a:rPr lang="en-US" sz="2400" spc="-1">
                <a:latin typeface="Times New Roman"/>
              </a:rPr>
              <a:t>Typical Oct-April
geopotenial height 
anomalies of the 500hPa level
associated with a positive</a:t>
            </a:r>
            <a:endParaRPr/>
          </a:p>
          <a:p>
            <a:r>
              <a:rPr lang="en-US" sz="2400" spc="-1">
                <a:latin typeface="Times New Roman"/>
              </a:rPr>
              <a:t>PNA index value</a:t>
            </a:r>
            <a:endParaRPr/>
          </a:p>
          <a:p>
            <a:r>
              <a:rPr lang="en-US" sz="2400" spc="-1">
                <a:latin typeface="Times New Roman"/>
              </a:rPr>
              <a:t>of one standard deviation</a:t>
            </a:r>
            <a:endParaRPr/>
          </a:p>
          <a:p>
            <a:r>
              <a:rPr lang="en-US" sz="2400" spc="-1">
                <a:latin typeface="Times New Roman"/>
              </a:rPr>
              <a:t>unit. </a:t>
            </a:r>
            <a:endParaRPr/>
          </a:p>
        </p:txBody>
      </p:sp>
      <p:sp>
        <p:nvSpPr>
          <p:cNvPr id="319" name="TextShape 3"/>
          <p:cNvSpPr txBox="1"/>
          <p:nvPr/>
        </p:nvSpPr>
        <p:spPr>
          <a:xfrm>
            <a:off x="279000" y="5121720"/>
            <a:ext cx="4086720" cy="821880"/>
          </a:xfrm>
          <a:prstGeom prst="rect">
            <a:avLst/>
          </a:prstGeom>
          <a:noFill/>
          <a:ln>
            <a:noFill/>
          </a:ln>
        </p:spPr>
        <p:txBody>
          <a:bodyPr lIns="90000" tIns="45000" rIns="90000" bIns="45000"/>
          <a:lstStyle/>
          <a:p>
            <a:r>
              <a:rPr lang="en-US" sz="2400" spc="-1">
                <a:solidFill>
                  <a:srgbClr val="3333FF"/>
                </a:solidFill>
                <a:latin typeface="Times New Roman"/>
              </a:rPr>
              <a:t>Blue: October-April PNA index</a:t>
            </a:r>
            <a:endParaRPr/>
          </a:p>
          <a:p>
            <a:r>
              <a:rPr lang="en-US" sz="2400" spc="-1">
                <a:solidFill>
                  <a:srgbClr val="FF3333"/>
                </a:solidFill>
                <a:latin typeface="Times New Roman"/>
              </a:rPr>
              <a:t>(red: Oct-Apr SOI index)</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319"/>
          <p:cNvPicPr/>
          <p:nvPr/>
        </p:nvPicPr>
        <p:blipFill>
          <a:blip r:embed="rId3"/>
          <a:stretch/>
        </p:blipFill>
        <p:spPr>
          <a:xfrm>
            <a:off x="4435920" y="1710360"/>
            <a:ext cx="4517640" cy="3867480"/>
          </a:xfrm>
          <a:prstGeom prst="rect">
            <a:avLst/>
          </a:prstGeom>
          <a:ln>
            <a:noFill/>
          </a:ln>
        </p:spPr>
      </p:pic>
      <p:sp>
        <p:nvSpPr>
          <p:cNvPr id="321" name="TextShape 1"/>
          <p:cNvSpPr txBox="1"/>
          <p:nvPr/>
        </p:nvSpPr>
        <p:spPr>
          <a:xfrm>
            <a:off x="822960" y="825840"/>
            <a:ext cx="7439400" cy="456120"/>
          </a:xfrm>
          <a:prstGeom prst="rect">
            <a:avLst/>
          </a:prstGeom>
          <a:noFill/>
          <a:ln>
            <a:noFill/>
          </a:ln>
        </p:spPr>
        <p:txBody>
          <a:bodyPr lIns="90000" tIns="45000" rIns="90000" bIns="45000"/>
          <a:lstStyle/>
          <a:p>
            <a:r>
              <a:rPr lang="en-US" sz="2400" spc="-1">
                <a:latin typeface="Times New Roman"/>
              </a:rPr>
              <a:t>Relationship between SOI and PNA and long-term changes</a:t>
            </a:r>
            <a:endParaRPr/>
          </a:p>
        </p:txBody>
      </p:sp>
      <p:sp>
        <p:nvSpPr>
          <p:cNvPr id="322" name="TextShape 2"/>
          <p:cNvSpPr txBox="1"/>
          <p:nvPr/>
        </p:nvSpPr>
        <p:spPr>
          <a:xfrm>
            <a:off x="5455080" y="6401880"/>
            <a:ext cx="2879640" cy="395280"/>
          </a:xfrm>
          <a:prstGeom prst="rect">
            <a:avLst/>
          </a:prstGeom>
          <a:noFill/>
          <a:ln>
            <a:noFill/>
          </a:ln>
        </p:spPr>
        <p:txBody>
          <a:bodyPr lIns="90000" tIns="45000" rIns="90000" bIns="45000"/>
          <a:lstStyle/>
          <a:p>
            <a:r>
              <a:rPr lang="en-US" sz="2000" spc="-1">
                <a:latin typeface="Times New Roman"/>
              </a:rPr>
              <a:t>(Elison Timm et al., 2011)</a:t>
            </a:r>
            <a:endParaRPr/>
          </a:p>
        </p:txBody>
      </p:sp>
      <p:sp>
        <p:nvSpPr>
          <p:cNvPr id="323" name="TextShape 3"/>
          <p:cNvSpPr txBox="1"/>
          <p:nvPr/>
        </p:nvSpPr>
        <p:spPr>
          <a:xfrm>
            <a:off x="223560" y="1800360"/>
            <a:ext cx="4478760" cy="5120280"/>
          </a:xfrm>
          <a:prstGeom prst="rect">
            <a:avLst/>
          </a:prstGeom>
          <a:noFill/>
          <a:ln>
            <a:noFill/>
          </a:ln>
        </p:spPr>
        <p:txBody>
          <a:bodyPr lIns="90000" tIns="45000" rIns="90000" bIns="45000"/>
          <a:lstStyle/>
          <a:p>
            <a:r>
              <a:rPr lang="en-US" sz="2000" spc="-1">
                <a:latin typeface="Arial"/>
                <a:ea typeface="AdvTT182ff89e"/>
              </a:rPr>
              <a:t>Presentation of the tropical and North Pacific atmospheric circulation with the SOI and PNA index for periods 1958</a:t>
            </a:r>
            <a:r>
              <a:rPr lang="en-US" sz="2000" spc="-1">
                <a:latin typeface="Arial"/>
                <a:ea typeface="AdvTT182ff89e+20"/>
              </a:rPr>
              <a:t>–</a:t>
            </a:r>
            <a:r>
              <a:rPr lang="en-US" sz="2000" spc="-1">
                <a:latin typeface="Arial"/>
                <a:ea typeface="AdvTT182ff89e"/>
              </a:rPr>
              <a:t>1976 and 1977</a:t>
            </a:r>
            <a:r>
              <a:rPr lang="en-US" sz="2000" spc="-1">
                <a:latin typeface="Arial"/>
                <a:ea typeface="AdvTT182ff89e+20"/>
              </a:rPr>
              <a:t>–</a:t>
            </a:r>
            <a:r>
              <a:rPr lang="en-US" sz="2000" spc="-1">
                <a:latin typeface="Arial"/>
                <a:ea typeface="AdvTT182ff89e"/>
              </a:rPr>
              <a:t>2005.</a:t>
            </a:r>
            <a:endParaRPr/>
          </a:p>
          <a:p>
            <a:endParaRPr/>
          </a:p>
          <a:p>
            <a:r>
              <a:rPr lang="en-US" sz="2000" spc="-1">
                <a:latin typeface="Arial"/>
                <a:ea typeface="AdvTT182ff89e"/>
              </a:rPr>
              <a:t>each </a:t>
            </a:r>
            <a:r>
              <a:rPr lang="en-US" sz="2000" b="1" spc="-1">
                <a:latin typeface="Arial"/>
                <a:ea typeface="AdvTT182ff89e"/>
              </a:rPr>
              <a:t>black dot</a:t>
            </a:r>
            <a:r>
              <a:rPr lang="en-US" sz="2000" spc="-1">
                <a:latin typeface="Arial"/>
                <a:ea typeface="AdvTT182ff89e"/>
              </a:rPr>
              <a:t>  marks one Oct-April </a:t>
            </a:r>
            <a:endParaRPr/>
          </a:p>
          <a:p>
            <a:r>
              <a:rPr lang="en-US" sz="2000" spc="-1">
                <a:latin typeface="Arial"/>
                <a:ea typeface="AdvTT182ff89e"/>
              </a:rPr>
              <a:t>season from 1958-1976</a:t>
            </a:r>
            <a:endParaRPr/>
          </a:p>
          <a:p>
            <a:endParaRPr/>
          </a:p>
          <a:p>
            <a:r>
              <a:rPr lang="en-US" sz="2000" spc="-1">
                <a:latin typeface="Arial"/>
                <a:ea typeface="AdvTT182ff89e"/>
              </a:rPr>
              <a:t>each </a:t>
            </a:r>
            <a:r>
              <a:rPr lang="en-US" sz="2000" b="1" spc="-1">
                <a:solidFill>
                  <a:srgbClr val="FF3333"/>
                </a:solidFill>
                <a:latin typeface="Arial"/>
                <a:ea typeface="AdvTT182ff89e"/>
              </a:rPr>
              <a:t>red dot</a:t>
            </a:r>
            <a:r>
              <a:rPr lang="en-US" sz="2000" spc="-1">
                <a:latin typeface="Arial"/>
                <a:ea typeface="AdvTT182ff89e"/>
              </a:rPr>
              <a:t> marks a season from 1977-2005</a:t>
            </a:r>
            <a:endParaRPr/>
          </a:p>
          <a:p>
            <a:endParaRPr/>
          </a:p>
          <a:p>
            <a:r>
              <a:rPr lang="en-US" sz="2000" spc="-1">
                <a:latin typeface="Arial"/>
                <a:ea typeface="AdvTT182ff89e"/>
              </a:rPr>
              <a:t>(crosses are the averages of the two periods)</a:t>
            </a:r>
            <a:endParaRPr/>
          </a:p>
          <a:p>
            <a:endParaRPr/>
          </a:p>
          <a:p>
            <a:endParaRPr/>
          </a:p>
          <a:p>
            <a:endParaRPr/>
          </a:p>
          <a:p>
            <a:endParaRPr/>
          </a:p>
          <a:p>
            <a:endParaRPr/>
          </a:p>
          <a:p>
            <a:endParaRPr/>
          </a:p>
          <a:p>
            <a:r>
              <a:rPr lang="en-US" sz="1000" spc="-1">
                <a:latin typeface="AdvTT182ff89e"/>
                <a:ea typeface="AdvTT182ff89e"/>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Picture 323"/>
          <p:cNvPicPr/>
          <p:nvPr/>
        </p:nvPicPr>
        <p:blipFill>
          <a:blip r:embed="rId3"/>
          <a:stretch/>
        </p:blipFill>
        <p:spPr>
          <a:xfrm>
            <a:off x="4435920" y="1710360"/>
            <a:ext cx="4517640" cy="3867480"/>
          </a:xfrm>
          <a:prstGeom prst="rect">
            <a:avLst/>
          </a:prstGeom>
          <a:ln>
            <a:noFill/>
          </a:ln>
        </p:spPr>
      </p:pic>
      <p:sp>
        <p:nvSpPr>
          <p:cNvPr id="325" name="TextShape 1"/>
          <p:cNvSpPr txBox="1"/>
          <p:nvPr/>
        </p:nvSpPr>
        <p:spPr>
          <a:xfrm>
            <a:off x="822960" y="825840"/>
            <a:ext cx="7439400" cy="456120"/>
          </a:xfrm>
          <a:prstGeom prst="rect">
            <a:avLst/>
          </a:prstGeom>
          <a:noFill/>
          <a:ln>
            <a:noFill/>
          </a:ln>
        </p:spPr>
        <p:txBody>
          <a:bodyPr lIns="90000" tIns="45000" rIns="90000" bIns="45000"/>
          <a:lstStyle/>
          <a:p>
            <a:r>
              <a:rPr lang="en-US" sz="2400" spc="-1">
                <a:latin typeface="Times New Roman"/>
              </a:rPr>
              <a:t>Relationship between SOI and PNA and long-term changes</a:t>
            </a:r>
            <a:endParaRPr/>
          </a:p>
        </p:txBody>
      </p:sp>
      <p:sp>
        <p:nvSpPr>
          <p:cNvPr id="326" name="TextShape 2"/>
          <p:cNvSpPr txBox="1"/>
          <p:nvPr/>
        </p:nvSpPr>
        <p:spPr>
          <a:xfrm>
            <a:off x="5455080" y="6401880"/>
            <a:ext cx="2879640" cy="395280"/>
          </a:xfrm>
          <a:prstGeom prst="rect">
            <a:avLst/>
          </a:prstGeom>
          <a:noFill/>
          <a:ln>
            <a:noFill/>
          </a:ln>
        </p:spPr>
        <p:txBody>
          <a:bodyPr lIns="90000" tIns="45000" rIns="90000" bIns="45000"/>
          <a:lstStyle/>
          <a:p>
            <a:r>
              <a:rPr lang="en-US" sz="2000" spc="-1">
                <a:latin typeface="Times New Roman"/>
              </a:rPr>
              <a:t>(Elison Timm et al., 2011)</a:t>
            </a:r>
            <a:endParaRPr/>
          </a:p>
        </p:txBody>
      </p:sp>
      <p:sp>
        <p:nvSpPr>
          <p:cNvPr id="327" name="Line 3"/>
          <p:cNvSpPr/>
          <p:nvPr/>
        </p:nvSpPr>
        <p:spPr>
          <a:xfrm flipH="1" flipV="1">
            <a:off x="6985440" y="3128400"/>
            <a:ext cx="274320" cy="365760"/>
          </a:xfrm>
          <a:prstGeom prst="line">
            <a:avLst/>
          </a:prstGeom>
          <a:ln w="38160">
            <a:solidFill>
              <a:srgbClr val="000000"/>
            </a:solidFill>
            <a:round/>
            <a:tailEnd type="triangle" w="med" len="med"/>
          </a:ln>
        </p:spPr>
        <p:style>
          <a:lnRef idx="0">
            <a:scrgbClr r="0" g="0" b="0"/>
          </a:lnRef>
          <a:fillRef idx="0">
            <a:scrgbClr r="0" g="0" b="0"/>
          </a:fillRef>
          <a:effectRef idx="0">
            <a:scrgbClr r="0" g="0" b="0"/>
          </a:effectRef>
          <a:fontRef idx="minor"/>
        </p:style>
      </p:sp>
      <p:sp>
        <p:nvSpPr>
          <p:cNvPr id="328" name="TextShape 4"/>
          <p:cNvSpPr txBox="1"/>
          <p:nvPr/>
        </p:nvSpPr>
        <p:spPr>
          <a:xfrm>
            <a:off x="6076800" y="1815120"/>
            <a:ext cx="2756160" cy="821880"/>
          </a:xfrm>
          <a:prstGeom prst="rect">
            <a:avLst/>
          </a:prstGeom>
          <a:noFill/>
          <a:ln>
            <a:noFill/>
          </a:ln>
        </p:spPr>
        <p:txBody>
          <a:bodyPr lIns="90000" tIns="45000" rIns="90000" bIns="45000"/>
          <a:lstStyle/>
          <a:p>
            <a:r>
              <a:rPr lang="en-US" sz="2400" spc="-1">
                <a:latin typeface="Times New Roman"/>
              </a:rPr>
              <a:t>“Mid 1970s North</a:t>
            </a:r>
            <a:endParaRPr/>
          </a:p>
          <a:p>
            <a:r>
              <a:rPr lang="en-US" sz="2400" spc="-1">
                <a:latin typeface="Times New Roman"/>
              </a:rPr>
              <a:t>Pacific climate shift”</a:t>
            </a:r>
            <a:endParaRPr/>
          </a:p>
        </p:txBody>
      </p:sp>
      <p:sp>
        <p:nvSpPr>
          <p:cNvPr id="329" name="TextShape 5"/>
          <p:cNvSpPr txBox="1"/>
          <p:nvPr/>
        </p:nvSpPr>
        <p:spPr>
          <a:xfrm>
            <a:off x="223920" y="1800720"/>
            <a:ext cx="4478760" cy="5120280"/>
          </a:xfrm>
          <a:prstGeom prst="rect">
            <a:avLst/>
          </a:prstGeom>
          <a:noFill/>
          <a:ln>
            <a:noFill/>
          </a:ln>
        </p:spPr>
        <p:txBody>
          <a:bodyPr lIns="90000" tIns="45000" rIns="90000" bIns="45000"/>
          <a:lstStyle/>
          <a:p>
            <a:r>
              <a:rPr lang="en-US" sz="2000" spc="-1">
                <a:latin typeface="Arial"/>
                <a:ea typeface="AdvTT182ff89e"/>
              </a:rPr>
              <a:t>Presentation of the tropical and North Pacific atmospheric circulation with the SOI and PNA index for periods 1958</a:t>
            </a:r>
            <a:r>
              <a:rPr lang="en-US" sz="2000" spc="-1">
                <a:latin typeface="Arial"/>
                <a:ea typeface="AdvTT182ff89e+20"/>
              </a:rPr>
              <a:t>–</a:t>
            </a:r>
            <a:r>
              <a:rPr lang="en-US" sz="2000" spc="-1">
                <a:latin typeface="Arial"/>
                <a:ea typeface="AdvTT182ff89e"/>
              </a:rPr>
              <a:t>1976 and 1977</a:t>
            </a:r>
            <a:r>
              <a:rPr lang="en-US" sz="2000" spc="-1">
                <a:latin typeface="Arial"/>
                <a:ea typeface="AdvTT182ff89e+20"/>
              </a:rPr>
              <a:t>–</a:t>
            </a:r>
            <a:r>
              <a:rPr lang="en-US" sz="2000" spc="-1">
                <a:latin typeface="Arial"/>
                <a:ea typeface="AdvTT182ff89e"/>
              </a:rPr>
              <a:t>2005.</a:t>
            </a:r>
            <a:endParaRPr/>
          </a:p>
          <a:p>
            <a:endParaRPr/>
          </a:p>
          <a:p>
            <a:r>
              <a:rPr lang="en-US" sz="2000" spc="-1">
                <a:latin typeface="Arial"/>
                <a:ea typeface="AdvTT182ff89e"/>
              </a:rPr>
              <a:t>each </a:t>
            </a:r>
            <a:r>
              <a:rPr lang="en-US" sz="2000" b="1" spc="-1">
                <a:latin typeface="Arial"/>
                <a:ea typeface="AdvTT182ff89e"/>
              </a:rPr>
              <a:t>black dot</a:t>
            </a:r>
            <a:r>
              <a:rPr lang="en-US" sz="2000" spc="-1">
                <a:latin typeface="Arial"/>
                <a:ea typeface="AdvTT182ff89e"/>
              </a:rPr>
              <a:t>  marks one Oct-April </a:t>
            </a:r>
            <a:endParaRPr/>
          </a:p>
          <a:p>
            <a:r>
              <a:rPr lang="en-US" sz="2000" spc="-1">
                <a:latin typeface="Arial"/>
                <a:ea typeface="AdvTT182ff89e"/>
              </a:rPr>
              <a:t>season from 1958-1976</a:t>
            </a:r>
            <a:endParaRPr/>
          </a:p>
          <a:p>
            <a:endParaRPr/>
          </a:p>
          <a:p>
            <a:r>
              <a:rPr lang="en-US" sz="2000" spc="-1">
                <a:latin typeface="Arial"/>
                <a:ea typeface="AdvTT182ff89e"/>
              </a:rPr>
              <a:t>each </a:t>
            </a:r>
            <a:r>
              <a:rPr lang="en-US" sz="2000" b="1" spc="-1">
                <a:solidFill>
                  <a:srgbClr val="FF3333"/>
                </a:solidFill>
                <a:latin typeface="Arial"/>
                <a:ea typeface="AdvTT182ff89e"/>
              </a:rPr>
              <a:t>red dot</a:t>
            </a:r>
            <a:r>
              <a:rPr lang="en-US" sz="2000" spc="-1">
                <a:latin typeface="Arial"/>
                <a:ea typeface="AdvTT182ff89e"/>
              </a:rPr>
              <a:t> marks a season from 1977-2005</a:t>
            </a:r>
            <a:endParaRPr/>
          </a:p>
          <a:p>
            <a:endParaRPr/>
          </a:p>
          <a:p>
            <a:r>
              <a:rPr lang="en-US" sz="2000" spc="-1">
                <a:latin typeface="Arial"/>
                <a:ea typeface="AdvTT182ff89e"/>
              </a:rPr>
              <a:t>(crosses are the averages of the two periods)</a:t>
            </a:r>
            <a:endParaRPr/>
          </a:p>
          <a:p>
            <a:endParaRPr/>
          </a:p>
          <a:p>
            <a:endParaRPr/>
          </a:p>
          <a:p>
            <a:endParaRPr/>
          </a:p>
          <a:p>
            <a:endParaRPr/>
          </a:p>
          <a:p>
            <a:endParaRPr/>
          </a:p>
          <a:p>
            <a:endParaRPr/>
          </a:p>
          <a:p>
            <a:r>
              <a:rPr lang="en-US" sz="1000" spc="-1">
                <a:latin typeface="AdvTT182ff89e"/>
                <a:ea typeface="AdvTT182ff89e"/>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329"/>
          <p:cNvPicPr/>
          <p:nvPr/>
        </p:nvPicPr>
        <p:blipFill>
          <a:blip r:embed="rId3"/>
          <a:stretch/>
        </p:blipFill>
        <p:spPr>
          <a:xfrm>
            <a:off x="4435920" y="1710360"/>
            <a:ext cx="4517640" cy="3867480"/>
          </a:xfrm>
          <a:prstGeom prst="rect">
            <a:avLst/>
          </a:prstGeom>
          <a:ln>
            <a:noFill/>
          </a:ln>
        </p:spPr>
      </p:pic>
      <p:sp>
        <p:nvSpPr>
          <p:cNvPr id="331" name="TextShape 1"/>
          <p:cNvSpPr txBox="1"/>
          <p:nvPr/>
        </p:nvSpPr>
        <p:spPr>
          <a:xfrm>
            <a:off x="822960" y="825840"/>
            <a:ext cx="4739040" cy="456120"/>
          </a:xfrm>
          <a:prstGeom prst="rect">
            <a:avLst/>
          </a:prstGeom>
          <a:noFill/>
          <a:ln>
            <a:noFill/>
          </a:ln>
        </p:spPr>
        <p:txBody>
          <a:bodyPr lIns="90000" tIns="45000" rIns="90000" bIns="45000"/>
          <a:lstStyle/>
          <a:p>
            <a:r>
              <a:rPr lang="en-US" sz="2400" spc="-1">
                <a:latin typeface="Times New Roman"/>
              </a:rPr>
              <a:t>Regional Impacts: Rainfall in Hawaii</a:t>
            </a:r>
            <a:endParaRPr/>
          </a:p>
        </p:txBody>
      </p:sp>
      <p:sp>
        <p:nvSpPr>
          <p:cNvPr id="332" name="TextShape 2"/>
          <p:cNvSpPr txBox="1"/>
          <p:nvPr/>
        </p:nvSpPr>
        <p:spPr>
          <a:xfrm>
            <a:off x="5455080" y="6401880"/>
            <a:ext cx="2879640" cy="395280"/>
          </a:xfrm>
          <a:prstGeom prst="rect">
            <a:avLst/>
          </a:prstGeom>
          <a:noFill/>
          <a:ln>
            <a:noFill/>
          </a:ln>
        </p:spPr>
        <p:txBody>
          <a:bodyPr lIns="90000" tIns="45000" rIns="90000" bIns="45000"/>
          <a:lstStyle/>
          <a:p>
            <a:r>
              <a:rPr lang="en-US" sz="2000" spc="-1">
                <a:latin typeface="Times New Roman"/>
              </a:rPr>
              <a:t>(Elison Timm et al., 2011)</a:t>
            </a:r>
            <a:endParaRPr/>
          </a:p>
        </p:txBody>
      </p:sp>
      <p:sp>
        <p:nvSpPr>
          <p:cNvPr id="333" name="Line 3"/>
          <p:cNvSpPr/>
          <p:nvPr/>
        </p:nvSpPr>
        <p:spPr>
          <a:xfrm flipH="1" flipV="1">
            <a:off x="6985440" y="3128400"/>
            <a:ext cx="274320" cy="365760"/>
          </a:xfrm>
          <a:prstGeom prst="line">
            <a:avLst/>
          </a:prstGeom>
          <a:ln w="38160">
            <a:solidFill>
              <a:srgbClr val="000000"/>
            </a:solidFill>
            <a:round/>
            <a:tailEnd type="triangle" w="med" len="med"/>
          </a:ln>
        </p:spPr>
        <p:style>
          <a:lnRef idx="0">
            <a:scrgbClr r="0" g="0" b="0"/>
          </a:lnRef>
          <a:fillRef idx="0">
            <a:scrgbClr r="0" g="0" b="0"/>
          </a:fillRef>
          <a:effectRef idx="0">
            <a:scrgbClr r="0" g="0" b="0"/>
          </a:effectRef>
          <a:fontRef idx="minor"/>
        </p:style>
      </p:sp>
      <p:sp>
        <p:nvSpPr>
          <p:cNvPr id="334" name="TextShape 4"/>
          <p:cNvSpPr txBox="1"/>
          <p:nvPr/>
        </p:nvSpPr>
        <p:spPr>
          <a:xfrm>
            <a:off x="6076800" y="1815120"/>
            <a:ext cx="2756160" cy="821880"/>
          </a:xfrm>
          <a:prstGeom prst="rect">
            <a:avLst/>
          </a:prstGeom>
          <a:noFill/>
          <a:ln>
            <a:noFill/>
          </a:ln>
        </p:spPr>
        <p:txBody>
          <a:bodyPr lIns="90000" tIns="45000" rIns="90000" bIns="45000"/>
          <a:lstStyle/>
          <a:p>
            <a:r>
              <a:rPr lang="en-US" sz="2400" spc="-1">
                <a:latin typeface="Times New Roman"/>
              </a:rPr>
              <a:t>“Mid 1970s North</a:t>
            </a:r>
            <a:endParaRPr/>
          </a:p>
          <a:p>
            <a:r>
              <a:rPr lang="en-US" sz="2400" spc="-1">
                <a:latin typeface="Times New Roman"/>
              </a:rPr>
              <a:t>Pacific climate shift”</a:t>
            </a:r>
            <a:endParaRPr/>
          </a:p>
        </p:txBody>
      </p:sp>
      <p:pic>
        <p:nvPicPr>
          <p:cNvPr id="335" name="Picture 334"/>
          <p:cNvPicPr/>
          <p:nvPr/>
        </p:nvPicPr>
        <p:blipFill>
          <a:blip r:embed="rId4"/>
          <a:stretch/>
        </p:blipFill>
        <p:spPr>
          <a:xfrm>
            <a:off x="274320" y="1867680"/>
            <a:ext cx="4298400" cy="3200400"/>
          </a:xfrm>
          <a:prstGeom prst="rect">
            <a:avLst/>
          </a:prstGeom>
          <a:ln>
            <a:noFill/>
          </a:ln>
        </p:spPr>
      </p:pic>
      <p:sp>
        <p:nvSpPr>
          <p:cNvPr id="336" name="TextShape 5"/>
          <p:cNvSpPr txBox="1"/>
          <p:nvPr/>
        </p:nvSpPr>
        <p:spPr>
          <a:xfrm>
            <a:off x="300960" y="5547960"/>
            <a:ext cx="8385840" cy="1310040"/>
          </a:xfrm>
          <a:prstGeom prst="rect">
            <a:avLst/>
          </a:prstGeom>
          <a:noFill/>
          <a:ln>
            <a:noFill/>
          </a:ln>
        </p:spPr>
        <p:txBody>
          <a:bodyPr lIns="90000" tIns="45000" rIns="90000" bIns="45000"/>
          <a:lstStyle/>
          <a:p>
            <a:r>
              <a:rPr lang="en-US" sz="2000" spc="-1">
                <a:latin typeface="Times New Roman"/>
              </a:rPr>
              <a:t>The average rainfall has decreased in recent decades and number of heavy rain days per season has gone down (at 12 stations).</a:t>
            </a:r>
            <a:endParaRPr/>
          </a:p>
        </p:txBody>
      </p:sp>
      <p:sp>
        <p:nvSpPr>
          <p:cNvPr id="337" name="Line 6"/>
          <p:cNvSpPr/>
          <p:nvPr/>
        </p:nvSpPr>
        <p:spPr>
          <a:xfrm flipV="1">
            <a:off x="548640" y="3017520"/>
            <a:ext cx="1463040" cy="20505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38" name="TextShape 7"/>
          <p:cNvSpPr txBox="1"/>
          <p:nvPr/>
        </p:nvSpPr>
        <p:spPr>
          <a:xfrm>
            <a:off x="304200" y="4938840"/>
            <a:ext cx="4821480" cy="639000"/>
          </a:xfrm>
          <a:prstGeom prst="rect">
            <a:avLst/>
          </a:prstGeom>
          <a:noFill/>
          <a:ln>
            <a:noFill/>
          </a:ln>
        </p:spPr>
        <p:txBody>
          <a:bodyPr lIns="90000" tIns="45000" rIns="90000" bIns="45000"/>
          <a:lstStyle/>
          <a:p>
            <a:r>
              <a:rPr lang="en-US" sz="1800" spc="-1">
                <a:latin typeface="Times New Roman"/>
              </a:rPr>
              <a:t>Left color: number of heavy rain days before 1976</a:t>
            </a:r>
            <a:endParaRPr/>
          </a:p>
          <a:p>
            <a:r>
              <a:rPr lang="en-US" sz="1800" spc="-1">
                <a:latin typeface="Times New Roman"/>
              </a:rPr>
              <a:t>Right color: number of heavy rain days after 1976</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 name="Picture 338"/>
          <p:cNvPicPr/>
          <p:nvPr/>
        </p:nvPicPr>
        <p:blipFill>
          <a:blip r:embed="rId2"/>
          <a:stretch/>
        </p:blipFill>
        <p:spPr>
          <a:xfrm>
            <a:off x="4937760" y="1531440"/>
            <a:ext cx="4114440" cy="5326560"/>
          </a:xfrm>
          <a:prstGeom prst="rect">
            <a:avLst/>
          </a:prstGeom>
          <a:ln>
            <a:noFill/>
          </a:ln>
        </p:spPr>
      </p:pic>
      <p:sp>
        <p:nvSpPr>
          <p:cNvPr id="340" name="TextShape 1"/>
          <p:cNvSpPr txBox="1"/>
          <p:nvPr/>
        </p:nvSpPr>
        <p:spPr>
          <a:xfrm>
            <a:off x="689400" y="732600"/>
            <a:ext cx="3425400" cy="456120"/>
          </a:xfrm>
          <a:prstGeom prst="rect">
            <a:avLst/>
          </a:prstGeom>
          <a:noFill/>
          <a:ln>
            <a:noFill/>
          </a:ln>
        </p:spPr>
        <p:txBody>
          <a:bodyPr lIns="90000" tIns="45000" rIns="90000" bIns="45000"/>
          <a:lstStyle/>
          <a:p>
            <a:r>
              <a:rPr lang="en-US" sz="2400" spc="-1">
                <a:latin typeface="Times New Roman"/>
              </a:rPr>
              <a:t>Daily PNA index forecast:</a:t>
            </a:r>
            <a:endParaRPr/>
          </a:p>
        </p:txBody>
      </p:sp>
      <p:sp>
        <p:nvSpPr>
          <p:cNvPr id="341" name="TextShape 2"/>
          <p:cNvSpPr txBox="1"/>
          <p:nvPr/>
        </p:nvSpPr>
        <p:spPr>
          <a:xfrm>
            <a:off x="365760" y="1737360"/>
            <a:ext cx="4028760" cy="4113720"/>
          </a:xfrm>
          <a:prstGeom prst="rect">
            <a:avLst/>
          </a:prstGeom>
          <a:noFill/>
          <a:ln>
            <a:noFill/>
          </a:ln>
        </p:spPr>
        <p:txBody>
          <a:bodyPr lIns="90000" tIns="45000" rIns="90000" bIns="45000"/>
          <a:lstStyle/>
          <a:p>
            <a:endParaRPr/>
          </a:p>
          <a:p>
            <a:r>
              <a:rPr lang="en-US" sz="2400" spc="-1">
                <a:latin typeface="Times New Roman"/>
              </a:rPr>
              <a:t>Part of routine weather forecast</a:t>
            </a:r>
            <a:endParaRPr/>
          </a:p>
          <a:p>
            <a:r>
              <a:rPr lang="en-US" sz="2400" spc="-1">
                <a:latin typeface="Times New Roman"/>
              </a:rPr>
              <a:t>operations:</a:t>
            </a:r>
            <a:endParaRPr/>
          </a:p>
          <a:p>
            <a:endParaRPr/>
          </a:p>
          <a:p>
            <a:r>
              <a:rPr lang="en-US" sz="2400" spc="-1">
                <a:latin typeface="Times New Roman"/>
              </a:rPr>
              <a:t>7-10 day outlook</a:t>
            </a:r>
            <a:endParaRPr/>
          </a:p>
          <a:p>
            <a:endParaRPr/>
          </a:p>
          <a:p>
            <a:r>
              <a:rPr lang="en-US" sz="2400" spc="-1">
                <a:latin typeface="Times New Roman"/>
              </a:rPr>
              <a:t>Good validation with past</a:t>
            </a:r>
            <a:endParaRPr/>
          </a:p>
          <a:p>
            <a:endParaRPr/>
          </a:p>
          <a:p>
            <a:r>
              <a:rPr lang="en-US" sz="2400" spc="-1">
                <a:latin typeface="Times New Roman"/>
              </a:rPr>
              <a:t>Can we do more than the </a:t>
            </a:r>
            <a:endParaRPr/>
          </a:p>
          <a:p>
            <a:r>
              <a:rPr lang="en-US" sz="2400" spc="-1">
                <a:latin typeface="Times New Roman"/>
              </a:rPr>
              <a:t>weather prediction time scale?</a:t>
            </a:r>
            <a:endParaRPr/>
          </a:p>
          <a:p>
            <a:endParaRPr/>
          </a:p>
        </p:txBody>
      </p:sp>
      <p:sp>
        <p:nvSpPr>
          <p:cNvPr id="342" name="TextShape 3"/>
          <p:cNvSpPr txBox="1"/>
          <p:nvPr/>
        </p:nvSpPr>
        <p:spPr>
          <a:xfrm>
            <a:off x="91440" y="6378480"/>
            <a:ext cx="4478400" cy="395280"/>
          </a:xfrm>
          <a:prstGeom prst="rect">
            <a:avLst/>
          </a:prstGeom>
          <a:noFill/>
          <a:ln>
            <a:noFill/>
          </a:ln>
        </p:spPr>
        <p:txBody>
          <a:bodyPr lIns="90000" tIns="45000" rIns="90000" bIns="45000"/>
          <a:lstStyle/>
          <a:p>
            <a:r>
              <a:rPr lang="en-US" sz="2000" spc="-1">
                <a:latin typeface="Times New Roman"/>
              </a:rPr>
              <a:t>Source: NOAA Climate Prediction Center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extShape 1"/>
          <p:cNvSpPr txBox="1"/>
          <p:nvPr/>
        </p:nvSpPr>
        <p:spPr>
          <a:xfrm>
            <a:off x="689400" y="732600"/>
            <a:ext cx="3832200" cy="456120"/>
          </a:xfrm>
          <a:prstGeom prst="rect">
            <a:avLst/>
          </a:prstGeom>
          <a:noFill/>
          <a:ln>
            <a:noFill/>
          </a:ln>
        </p:spPr>
        <p:txBody>
          <a:bodyPr lIns="90000" tIns="45000" rIns="90000" bIns="45000"/>
          <a:lstStyle/>
          <a:p>
            <a:r>
              <a:rPr lang="en-US" sz="2400" spc="-1">
                <a:latin typeface="Times New Roman"/>
              </a:rPr>
              <a:t>Seasonal PNA index forecast:</a:t>
            </a:r>
            <a:endParaRPr/>
          </a:p>
        </p:txBody>
      </p:sp>
      <p:pic>
        <p:nvPicPr>
          <p:cNvPr id="344" name="Picture 343"/>
          <p:cNvPicPr/>
          <p:nvPr/>
        </p:nvPicPr>
        <p:blipFill>
          <a:blip r:embed="rId3"/>
          <a:stretch/>
        </p:blipFill>
        <p:spPr>
          <a:xfrm>
            <a:off x="1162080" y="1828800"/>
            <a:ext cx="7250400" cy="46162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 name="Picture 344"/>
          <p:cNvPicPr/>
          <p:nvPr/>
        </p:nvPicPr>
        <p:blipFill>
          <a:blip r:embed="rId3"/>
          <a:stretch/>
        </p:blipFill>
        <p:spPr>
          <a:xfrm>
            <a:off x="4440960" y="1554480"/>
            <a:ext cx="4520160" cy="5037120"/>
          </a:xfrm>
          <a:prstGeom prst="rect">
            <a:avLst/>
          </a:prstGeom>
          <a:ln>
            <a:noFill/>
          </a:ln>
        </p:spPr>
      </p:pic>
      <p:sp>
        <p:nvSpPr>
          <p:cNvPr id="346" name="TextShape 1"/>
          <p:cNvSpPr txBox="1"/>
          <p:nvPr/>
        </p:nvSpPr>
        <p:spPr>
          <a:xfrm>
            <a:off x="645840" y="825840"/>
            <a:ext cx="4410000" cy="456120"/>
          </a:xfrm>
          <a:prstGeom prst="rect">
            <a:avLst/>
          </a:prstGeom>
          <a:noFill/>
          <a:ln>
            <a:noFill/>
          </a:ln>
        </p:spPr>
        <p:txBody>
          <a:bodyPr lIns="90000" tIns="45000" rIns="90000" bIns="45000"/>
          <a:lstStyle/>
          <a:p>
            <a:r>
              <a:rPr lang="en-US" sz="2400" spc="-1">
                <a:latin typeface="Times New Roman"/>
              </a:rPr>
              <a:t>Pacific Decadal Oscillation (PDO)</a:t>
            </a:r>
            <a:endParaRPr/>
          </a:p>
        </p:txBody>
      </p:sp>
      <p:sp>
        <p:nvSpPr>
          <p:cNvPr id="347" name="TextShape 2"/>
          <p:cNvSpPr txBox="1"/>
          <p:nvPr/>
        </p:nvSpPr>
        <p:spPr>
          <a:xfrm>
            <a:off x="822960" y="2194560"/>
            <a:ext cx="3204360" cy="1187640"/>
          </a:xfrm>
          <a:prstGeom prst="rect">
            <a:avLst/>
          </a:prstGeom>
          <a:noFill/>
          <a:ln>
            <a:noFill/>
          </a:ln>
        </p:spPr>
        <p:txBody>
          <a:bodyPr lIns="90000" tIns="45000" rIns="90000" bIns="45000"/>
          <a:lstStyle/>
          <a:p>
            <a:r>
              <a:rPr lang="en-US" sz="2400" spc="-1">
                <a:latin typeface="Times New Roman"/>
              </a:rPr>
              <a:t>Observed pattern of SST</a:t>
            </a:r>
            <a:endParaRPr/>
          </a:p>
          <a:p>
            <a:r>
              <a:rPr lang="en-US" sz="2400" spc="-1">
                <a:latin typeface="Times New Roman"/>
              </a:rPr>
              <a:t>anomalies in the </a:t>
            </a:r>
            <a:endParaRPr/>
          </a:p>
          <a:p>
            <a:r>
              <a:rPr lang="en-US" sz="2400" spc="-1">
                <a:latin typeface="Times New Roman"/>
              </a:rPr>
              <a:t>North Pacific Ocean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28600" y="0"/>
            <a:ext cx="8153280" cy="2252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000" b="1" strike="noStrike" spc="-1" dirty="0">
                <a:solidFill>
                  <a:srgbClr val="3333CC"/>
                </a:solidFill>
                <a:uFill>
                  <a:solidFill>
                    <a:srgbClr val="FFFFFF"/>
                  </a:solidFill>
                </a:uFill>
                <a:latin typeface="Arial"/>
              </a:rPr>
              <a:t> </a:t>
            </a:r>
            <a:endParaRPr lang="en-US" sz="2400" b="0" strike="noStrike" spc="-1" dirty="0">
              <a:solidFill>
                <a:srgbClr val="000000"/>
              </a:solidFill>
              <a:uFill>
                <a:solidFill>
                  <a:srgbClr val="FFFFFF"/>
                </a:solidFill>
              </a:uFill>
              <a:latin typeface="Times New Roman"/>
            </a:endParaRPr>
          </a:p>
          <a:p>
            <a:pPr>
              <a:lnSpc>
                <a:spcPct val="100000"/>
              </a:lnSpc>
            </a:pPr>
            <a:r>
              <a:rPr lang="en-GB" sz="2000" b="1" strike="noStrike" spc="-1" dirty="0">
                <a:uFill>
                  <a:solidFill>
                    <a:srgbClr val="FFFFFF"/>
                  </a:solidFill>
                </a:uFill>
                <a:latin typeface="+mj-lt"/>
              </a:rPr>
              <a:t>Multivariate ENSO Index (up to Sept. 2015)</a:t>
            </a:r>
            <a:endParaRPr lang="en-US" sz="2400" b="0" strike="noStrike" spc="-1" dirty="0">
              <a:uFill>
                <a:solidFill>
                  <a:srgbClr val="FFFFFF"/>
                </a:solidFill>
              </a:uFill>
              <a:latin typeface="+mj-lt"/>
            </a:endParaRPr>
          </a:p>
          <a:p>
            <a:pPr>
              <a:lnSpc>
                <a:spcPct val="100000"/>
              </a:lnSpc>
            </a:pPr>
            <a:r>
              <a:rPr lang="en-GB" sz="2000" b="1" strike="noStrike" spc="-1" dirty="0">
                <a:uFill>
                  <a:solidFill>
                    <a:srgbClr val="FFFFFF"/>
                  </a:solidFill>
                </a:uFill>
                <a:latin typeface="+mj-lt"/>
              </a:rPr>
              <a:t> </a:t>
            </a:r>
            <a:endParaRPr lang="en-US" sz="2400" b="0" strike="noStrike" spc="-1" dirty="0">
              <a:uFill>
                <a:solidFill>
                  <a:srgbClr val="FFFFFF"/>
                </a:solidFill>
              </a:uFill>
              <a:latin typeface="+mj-lt"/>
            </a:endParaRPr>
          </a:p>
          <a:p>
            <a:pPr>
              <a:lnSpc>
                <a:spcPct val="100000"/>
              </a:lnSpc>
            </a:pPr>
            <a:r>
              <a:rPr lang="en-GB" sz="2000" b="1" strike="noStrike" spc="-1" dirty="0" smtClean="0">
                <a:uFill>
                  <a:solidFill>
                    <a:srgbClr val="FFFFFF"/>
                  </a:solidFill>
                </a:uFill>
                <a:latin typeface="+mj-lt"/>
              </a:rPr>
              <a:t> </a:t>
            </a:r>
            <a:endParaRPr lang="en-US" sz="2400" b="0" strike="noStrike" spc="-1" dirty="0">
              <a:uFill>
                <a:solidFill>
                  <a:srgbClr val="FFFFFF"/>
                </a:solidFill>
              </a:uFill>
              <a:latin typeface="+mj-lt"/>
            </a:endParaRPr>
          </a:p>
        </p:txBody>
      </p:sp>
      <p:sp>
        <p:nvSpPr>
          <p:cNvPr id="173" name="CustomShape 2"/>
          <p:cNvSpPr/>
          <p:nvPr/>
        </p:nvSpPr>
        <p:spPr>
          <a:xfrm>
            <a:off x="0" y="0"/>
            <a:ext cx="7924680" cy="101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400" b="0" u="sng" strike="noStrike" spc="-1">
                <a:solidFill>
                  <a:srgbClr val="000000"/>
                </a:solidFill>
                <a:uFill>
                  <a:solidFill>
                    <a:srgbClr val="FFFFFF"/>
                  </a:solidFill>
                </a:uFill>
                <a:latin typeface="Arial"/>
              </a:rPr>
              <a:t> </a:t>
            </a:r>
            <a:endParaRPr lang="en-US" sz="2400" b="0" strike="noStrike" spc="-1">
              <a:solidFill>
                <a:srgbClr val="000000"/>
              </a:solidFill>
              <a:uFill>
                <a:solidFill>
                  <a:srgbClr val="FFFFFF"/>
                </a:solidFill>
              </a:uFill>
              <a:latin typeface="Times New Roman"/>
            </a:endParaRPr>
          </a:p>
          <a:p>
            <a:pPr>
              <a:lnSpc>
                <a:spcPct val="100000"/>
              </a:lnSpc>
            </a:pPr>
            <a:r>
              <a:rPr lang="en-GB" sz="2400" b="0" u="sng" strike="noStrike" spc="-1">
                <a:solidFill>
                  <a:srgbClr val="000000"/>
                </a:solidFill>
                <a:uFill>
                  <a:solidFill>
                    <a:srgbClr val="FFFFFF"/>
                  </a:solidFill>
                </a:uFill>
                <a:latin typeface="Arial"/>
              </a:rPr>
              <a:t> </a:t>
            </a:r>
            <a:endParaRPr lang="en-US" sz="2400" b="0" strike="noStrike" spc="-1">
              <a:solidFill>
                <a:srgbClr val="000000"/>
              </a:solidFill>
              <a:uFill>
                <a:solidFill>
                  <a:srgbClr val="FFFFFF"/>
                </a:solidFill>
              </a:uFill>
              <a:latin typeface="Times New Roman"/>
            </a:endParaRPr>
          </a:p>
        </p:txBody>
      </p:sp>
      <p:sp>
        <p:nvSpPr>
          <p:cNvPr id="174" name="CustomShape 3"/>
          <p:cNvSpPr/>
          <p:nvPr/>
        </p:nvSpPr>
        <p:spPr>
          <a:xfrm>
            <a:off x="457200" y="4800600"/>
            <a:ext cx="7924680" cy="1618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0" strike="noStrike" spc="-1" dirty="0">
                <a:solidFill>
                  <a:srgbClr val="3333CC"/>
                </a:solidFill>
                <a:uFill>
                  <a:solidFill>
                    <a:srgbClr val="FFFFFF"/>
                  </a:solidFill>
                </a:uFill>
                <a:latin typeface="Times New Roman"/>
              </a:rPr>
              <a:t>Index is based on 6 parameters relevant to phase of ENSO:</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sea level pressure		zonal and meridional wind at surface</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sea surface temperature	air temperature</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cloudiness  </a:t>
            </a:r>
            <a:endParaRPr lang="en-US" sz="2400" b="0" strike="noStrike" spc="-1" dirty="0">
              <a:solidFill>
                <a:srgbClr val="000000"/>
              </a:solidFill>
              <a:uFill>
                <a:solidFill>
                  <a:srgbClr val="FFFFFF"/>
                </a:solidFill>
              </a:uFill>
              <a:latin typeface="Times New Roman"/>
            </a:endParaRPr>
          </a:p>
        </p:txBody>
      </p:sp>
      <p:sp>
        <p:nvSpPr>
          <p:cNvPr id="2" name="Rectangle 1"/>
          <p:cNvSpPr/>
          <p:nvPr/>
        </p:nvSpPr>
        <p:spPr>
          <a:xfrm>
            <a:off x="1165832" y="1713282"/>
            <a:ext cx="6758848" cy="369332"/>
          </a:xfrm>
          <a:prstGeom prst="rect">
            <a:avLst/>
          </a:prstGeom>
        </p:spPr>
        <p:txBody>
          <a:bodyPr wrap="square">
            <a:spAutoFit/>
          </a:bodyPr>
          <a:lstStyle/>
          <a:p>
            <a:pPr>
              <a:lnSpc>
                <a:spcPct val="100000"/>
              </a:lnSpc>
            </a:pPr>
            <a:r>
              <a:rPr lang="en-GB" b="1" spc="-1" dirty="0">
                <a:uFill>
                  <a:solidFill>
                    <a:srgbClr val="FFFFFF"/>
                  </a:solidFill>
                </a:uFill>
                <a:hlinkClick r:id="rId3"/>
              </a:rPr>
              <a:t>http://www.esrl.noaa.gov/psd/people/klaus.wolter/MEI/</a:t>
            </a:r>
            <a:endParaRPr lang="en-US" sz="2000" spc="-1" dirty="0">
              <a:uFill>
                <a:solidFill>
                  <a:srgbClr val="FFFFFF"/>
                </a:solidFill>
              </a:uFill>
            </a:endParaRPr>
          </a:p>
        </p:txBody>
      </p:sp>
      <p:pic>
        <p:nvPicPr>
          <p:cNvPr id="1026" name="Picture 2" descr="http://www.esrl.noaa.gov/psd/enso/mei/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55" y="2252160"/>
            <a:ext cx="6315075"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374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28600" y="0"/>
            <a:ext cx="8153280" cy="2252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000" b="1" strike="noStrike" spc="-1" dirty="0">
                <a:solidFill>
                  <a:srgbClr val="3333CC"/>
                </a:solidFill>
                <a:uFill>
                  <a:solidFill>
                    <a:srgbClr val="FFFFFF"/>
                  </a:solidFill>
                </a:uFill>
                <a:latin typeface="Arial"/>
              </a:rPr>
              <a:t> </a:t>
            </a:r>
            <a:endParaRPr lang="en-US" sz="2400" b="0" strike="noStrike" spc="-1" dirty="0">
              <a:solidFill>
                <a:srgbClr val="000000"/>
              </a:solidFill>
              <a:uFill>
                <a:solidFill>
                  <a:srgbClr val="FFFFFF"/>
                </a:solidFill>
              </a:uFill>
              <a:latin typeface="Times New Roman"/>
            </a:endParaRPr>
          </a:p>
          <a:p>
            <a:pPr>
              <a:lnSpc>
                <a:spcPct val="100000"/>
              </a:lnSpc>
            </a:pPr>
            <a:r>
              <a:rPr lang="en-GB" sz="2000" b="1" strike="noStrike" spc="-1" dirty="0">
                <a:uFill>
                  <a:solidFill>
                    <a:srgbClr val="FFFFFF"/>
                  </a:solidFill>
                </a:uFill>
                <a:latin typeface="+mj-lt"/>
              </a:rPr>
              <a:t>Multivariate ENSO Index (up to Sept. 2015)</a:t>
            </a:r>
            <a:endParaRPr lang="en-US" sz="2400" b="0" strike="noStrike" spc="-1" dirty="0">
              <a:uFill>
                <a:solidFill>
                  <a:srgbClr val="FFFFFF"/>
                </a:solidFill>
              </a:uFill>
              <a:latin typeface="+mj-lt"/>
            </a:endParaRPr>
          </a:p>
          <a:p>
            <a:pPr>
              <a:lnSpc>
                <a:spcPct val="100000"/>
              </a:lnSpc>
            </a:pPr>
            <a:r>
              <a:rPr lang="en-GB" sz="2000" b="1" strike="noStrike" spc="-1" dirty="0">
                <a:uFill>
                  <a:solidFill>
                    <a:srgbClr val="FFFFFF"/>
                  </a:solidFill>
                </a:uFill>
                <a:latin typeface="+mj-lt"/>
              </a:rPr>
              <a:t> </a:t>
            </a:r>
            <a:endParaRPr lang="en-US" sz="2400" b="0" strike="noStrike" spc="-1" dirty="0">
              <a:uFill>
                <a:solidFill>
                  <a:srgbClr val="FFFFFF"/>
                </a:solidFill>
              </a:uFill>
              <a:latin typeface="+mj-lt"/>
            </a:endParaRPr>
          </a:p>
          <a:p>
            <a:pPr>
              <a:lnSpc>
                <a:spcPct val="100000"/>
              </a:lnSpc>
            </a:pPr>
            <a:r>
              <a:rPr lang="en-GB" sz="2000" b="1" strike="noStrike" spc="-1" dirty="0" smtClean="0">
                <a:uFill>
                  <a:solidFill>
                    <a:srgbClr val="FFFFFF"/>
                  </a:solidFill>
                </a:uFill>
                <a:latin typeface="+mj-lt"/>
              </a:rPr>
              <a:t> </a:t>
            </a:r>
            <a:endParaRPr lang="en-US" sz="2400" b="0" strike="noStrike" spc="-1" dirty="0">
              <a:uFill>
                <a:solidFill>
                  <a:srgbClr val="FFFFFF"/>
                </a:solidFill>
              </a:uFill>
              <a:latin typeface="+mj-lt"/>
            </a:endParaRPr>
          </a:p>
        </p:txBody>
      </p:sp>
      <p:sp>
        <p:nvSpPr>
          <p:cNvPr id="173" name="CustomShape 2"/>
          <p:cNvSpPr/>
          <p:nvPr/>
        </p:nvSpPr>
        <p:spPr>
          <a:xfrm>
            <a:off x="0" y="0"/>
            <a:ext cx="7924680" cy="1015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GB" sz="2400" b="0" u="sng" strike="noStrike" spc="-1">
                <a:solidFill>
                  <a:srgbClr val="000000"/>
                </a:solidFill>
                <a:uFill>
                  <a:solidFill>
                    <a:srgbClr val="FFFFFF"/>
                  </a:solidFill>
                </a:uFill>
                <a:latin typeface="Arial"/>
              </a:rPr>
              <a:t> </a:t>
            </a:r>
            <a:endParaRPr lang="en-US" sz="2400" b="0" strike="noStrike" spc="-1">
              <a:solidFill>
                <a:srgbClr val="000000"/>
              </a:solidFill>
              <a:uFill>
                <a:solidFill>
                  <a:srgbClr val="FFFFFF"/>
                </a:solidFill>
              </a:uFill>
              <a:latin typeface="Times New Roman"/>
            </a:endParaRPr>
          </a:p>
          <a:p>
            <a:pPr>
              <a:lnSpc>
                <a:spcPct val="100000"/>
              </a:lnSpc>
            </a:pPr>
            <a:r>
              <a:rPr lang="en-GB" sz="2400" b="0" u="sng" strike="noStrike" spc="-1">
                <a:solidFill>
                  <a:srgbClr val="000000"/>
                </a:solidFill>
                <a:uFill>
                  <a:solidFill>
                    <a:srgbClr val="FFFFFF"/>
                  </a:solidFill>
                </a:uFill>
                <a:latin typeface="Arial"/>
              </a:rPr>
              <a:t> </a:t>
            </a:r>
            <a:endParaRPr lang="en-US" sz="2400" b="0" strike="noStrike" spc="-1">
              <a:solidFill>
                <a:srgbClr val="000000"/>
              </a:solidFill>
              <a:uFill>
                <a:solidFill>
                  <a:srgbClr val="FFFFFF"/>
                </a:solidFill>
              </a:uFill>
              <a:latin typeface="Times New Roman"/>
            </a:endParaRPr>
          </a:p>
        </p:txBody>
      </p:sp>
      <p:sp>
        <p:nvSpPr>
          <p:cNvPr id="174" name="CustomShape 3"/>
          <p:cNvSpPr/>
          <p:nvPr/>
        </p:nvSpPr>
        <p:spPr>
          <a:xfrm>
            <a:off x="457200" y="4800600"/>
            <a:ext cx="7924680" cy="16185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r>
              <a:rPr lang="en-US" sz="2000" b="0" strike="noStrike" spc="-1" dirty="0">
                <a:solidFill>
                  <a:srgbClr val="3333CC"/>
                </a:solidFill>
                <a:uFill>
                  <a:solidFill>
                    <a:srgbClr val="FFFFFF"/>
                  </a:solidFill>
                </a:uFill>
                <a:latin typeface="Times New Roman"/>
              </a:rPr>
              <a:t>Index is based on 6 parameters relevant to phase of ENSO:</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sea level pressure		zonal and meridional wind at surface</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sea surface temperature	air temperature</a:t>
            </a:r>
            <a:endParaRPr lang="en-US" sz="2400" b="0" strike="noStrike" spc="-1" dirty="0">
              <a:solidFill>
                <a:srgbClr val="000000"/>
              </a:solidFill>
              <a:uFill>
                <a:solidFill>
                  <a:srgbClr val="FFFFFF"/>
                </a:solidFill>
              </a:uFill>
              <a:latin typeface="Times New Roman"/>
            </a:endParaRPr>
          </a:p>
          <a:p>
            <a:r>
              <a:rPr lang="en-US" sz="2000" b="0" strike="noStrike" spc="-1" dirty="0">
                <a:solidFill>
                  <a:srgbClr val="3333CC"/>
                </a:solidFill>
                <a:uFill>
                  <a:solidFill>
                    <a:srgbClr val="FFFFFF"/>
                  </a:solidFill>
                </a:uFill>
                <a:latin typeface="Times New Roman"/>
              </a:rPr>
              <a:t>	cloudiness  </a:t>
            </a:r>
            <a:endParaRPr lang="en-US" sz="2400" b="0" strike="noStrike" spc="-1" dirty="0">
              <a:solidFill>
                <a:srgbClr val="000000"/>
              </a:solidFill>
              <a:uFill>
                <a:solidFill>
                  <a:srgbClr val="FFFFFF"/>
                </a:solidFill>
              </a:uFill>
              <a:latin typeface="Times New Roman"/>
            </a:endParaRPr>
          </a:p>
        </p:txBody>
      </p:sp>
      <p:sp>
        <p:nvSpPr>
          <p:cNvPr id="2" name="Rectangle 1"/>
          <p:cNvSpPr/>
          <p:nvPr/>
        </p:nvSpPr>
        <p:spPr>
          <a:xfrm>
            <a:off x="1165832" y="1713282"/>
            <a:ext cx="6758848" cy="369332"/>
          </a:xfrm>
          <a:prstGeom prst="rect">
            <a:avLst/>
          </a:prstGeom>
        </p:spPr>
        <p:txBody>
          <a:bodyPr wrap="square">
            <a:spAutoFit/>
          </a:bodyPr>
          <a:lstStyle/>
          <a:p>
            <a:pPr>
              <a:lnSpc>
                <a:spcPct val="100000"/>
              </a:lnSpc>
            </a:pPr>
            <a:r>
              <a:rPr lang="en-GB" b="1" spc="-1" dirty="0">
                <a:uFill>
                  <a:solidFill>
                    <a:srgbClr val="FFFFFF"/>
                  </a:solidFill>
                </a:uFill>
                <a:hlinkClick r:id="rId3"/>
              </a:rPr>
              <a:t>http://www.esrl.noaa.gov/psd/people/klaus.wolter/MEI/</a:t>
            </a:r>
            <a:endParaRPr lang="en-US" sz="2000" spc="-1" dirty="0">
              <a:uFill>
                <a:solidFill>
                  <a:srgbClr val="FFFFFF"/>
                </a:solidFill>
              </a:uFill>
            </a:endParaRPr>
          </a:p>
        </p:txBody>
      </p:sp>
      <p:pic>
        <p:nvPicPr>
          <p:cNvPr id="1026" name="Picture 2" descr="http://www.esrl.noaa.gov/psd/enso/mei/t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755" y="2252160"/>
            <a:ext cx="6315075" cy="221932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6852492" y="2864386"/>
            <a:ext cx="264404" cy="5728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7127984" y="3564360"/>
            <a:ext cx="1544012" cy="646331"/>
          </a:xfrm>
          <a:prstGeom prst="rect">
            <a:avLst/>
          </a:prstGeom>
          <a:noFill/>
        </p:spPr>
        <p:txBody>
          <a:bodyPr wrap="none" rtlCol="0">
            <a:spAutoFit/>
          </a:bodyPr>
          <a:lstStyle/>
          <a:p>
            <a:r>
              <a:rPr lang="en-US" dirty="0" smtClean="0">
                <a:solidFill>
                  <a:srgbClr val="0070C0"/>
                </a:solidFill>
              </a:rPr>
              <a:t>August 2016:</a:t>
            </a:r>
          </a:p>
          <a:p>
            <a:r>
              <a:rPr lang="en-US" dirty="0" smtClean="0">
                <a:solidFill>
                  <a:srgbClr val="0070C0"/>
                </a:solidFill>
              </a:rPr>
              <a:t>MEI= -0.10</a:t>
            </a:r>
            <a:endParaRPr lang="en-US" dirty="0">
              <a:solidFill>
                <a:srgbClr val="0070C0"/>
              </a:solidFill>
            </a:endParaRPr>
          </a:p>
        </p:txBody>
      </p:sp>
    </p:spTree>
    <p:extLst>
      <p:ext uri="{BB962C8B-B14F-4D97-AF65-F5344CB8AC3E}">
        <p14:creationId xmlns:p14="http://schemas.microsoft.com/office/powerpoint/2010/main" val="2373984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26" y="220338"/>
            <a:ext cx="8180060" cy="1077218"/>
          </a:xfrm>
          <a:prstGeom prst="rect">
            <a:avLst/>
          </a:prstGeom>
          <a:noFill/>
        </p:spPr>
        <p:txBody>
          <a:bodyPr wrap="none" rtlCol="0">
            <a:spAutoFit/>
          </a:bodyPr>
          <a:lstStyle/>
          <a:p>
            <a:r>
              <a:rPr lang="en-US" sz="3200" dirty="0" smtClean="0"/>
              <a:t>Measuring the impacts of ENSO in remote</a:t>
            </a:r>
            <a:br>
              <a:rPr lang="en-US" sz="3200" dirty="0" smtClean="0"/>
            </a:br>
            <a:r>
              <a:rPr lang="en-US" sz="3200" dirty="0" smtClean="0"/>
              <a:t>regions such as the US, Africa, or Antarctica</a:t>
            </a:r>
          </a:p>
        </p:txBody>
      </p:sp>
      <p:sp>
        <p:nvSpPr>
          <p:cNvPr id="3" name="Rectangle 2"/>
          <p:cNvSpPr/>
          <p:nvPr/>
        </p:nvSpPr>
        <p:spPr>
          <a:xfrm>
            <a:off x="539826" y="1662626"/>
            <a:ext cx="7844010" cy="830997"/>
          </a:xfrm>
          <a:prstGeom prst="rect">
            <a:avLst/>
          </a:prstGeom>
        </p:spPr>
        <p:txBody>
          <a:bodyPr wrap="square">
            <a:spAutoFit/>
          </a:bodyPr>
          <a:lstStyle/>
          <a:p>
            <a:r>
              <a:rPr lang="en-US" sz="2400" dirty="0"/>
              <a:t>S</a:t>
            </a:r>
            <a:r>
              <a:rPr lang="en-US" sz="2400" dirty="0" smtClean="0"/>
              <a:t>tudying the impact of ENSO on the global climate</a:t>
            </a:r>
          </a:p>
          <a:p>
            <a:endParaRPr lang="en-US" sz="2400" dirty="0"/>
          </a:p>
        </p:txBody>
      </p:sp>
      <p:sp>
        <p:nvSpPr>
          <p:cNvPr id="5" name="TextBox 4"/>
          <p:cNvSpPr txBox="1"/>
          <p:nvPr/>
        </p:nvSpPr>
        <p:spPr>
          <a:xfrm>
            <a:off x="585279" y="2282780"/>
            <a:ext cx="7753103"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Observation-based statistical analysis methods:</a:t>
            </a:r>
          </a:p>
          <a:p>
            <a:endParaRPr lang="en-US" dirty="0"/>
          </a:p>
          <a:p>
            <a:r>
              <a:rPr lang="en-US" dirty="0" smtClean="0"/>
              <a:t>With the index for ENSO variability we can compare</a:t>
            </a:r>
          </a:p>
          <a:p>
            <a:r>
              <a:rPr lang="en-US" dirty="0"/>
              <a:t>t</a:t>
            </a:r>
            <a:r>
              <a:rPr lang="en-US" dirty="0" smtClean="0"/>
              <a:t>emperature, precipitation time</a:t>
            </a:r>
            <a:br>
              <a:rPr lang="en-US" dirty="0" smtClean="0"/>
            </a:br>
            <a:r>
              <a:rPr lang="en-US" dirty="0" smtClean="0"/>
              <a:t>series from all parts of the world with the ENSO index.</a:t>
            </a:r>
          </a:p>
          <a:p>
            <a:endParaRPr lang="en-US" dirty="0"/>
          </a:p>
        </p:txBody>
      </p:sp>
      <p:sp>
        <p:nvSpPr>
          <p:cNvPr id="6" name="TextBox 5"/>
          <p:cNvSpPr txBox="1"/>
          <p:nvPr/>
        </p:nvSpPr>
        <p:spPr>
          <a:xfrm>
            <a:off x="585278" y="4168723"/>
            <a:ext cx="7753103" cy="25853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smtClean="0"/>
              <a:t>Model-based analysis of ENSO impacts:</a:t>
            </a:r>
          </a:p>
          <a:p>
            <a:endParaRPr lang="en-US" dirty="0"/>
          </a:p>
          <a:p>
            <a:r>
              <a:rPr lang="en-US" dirty="0" smtClean="0"/>
              <a:t>Global climate models (the standard term is “General Circulation Model”, GCM) can be used to study:</a:t>
            </a:r>
          </a:p>
          <a:p>
            <a:pPr marL="342900" indent="-342900">
              <a:buAutoNum type="alphaLcParenBoth"/>
            </a:pPr>
            <a:r>
              <a:rPr lang="en-US" dirty="0" smtClean="0"/>
              <a:t>How does the atmosphere respond to a prescribed SST anomaly typical for El Nino or La Nina events</a:t>
            </a:r>
          </a:p>
          <a:p>
            <a:pPr marL="342900" indent="-342900">
              <a:buAutoNum type="alphaLcParenBoth"/>
            </a:pPr>
            <a:r>
              <a:rPr lang="en-US" dirty="0" smtClean="0"/>
              <a:t>Coupled ocean-atmosphere models</a:t>
            </a:r>
            <a:br>
              <a:rPr lang="en-US" dirty="0" smtClean="0"/>
            </a:br>
            <a:r>
              <a:rPr lang="en-US" dirty="0" smtClean="0"/>
              <a:t>These models generate their own ENSO variability =&gt; allows for statistical analysis in same way as with observations</a:t>
            </a:r>
            <a:endParaRPr lang="en-US" dirty="0"/>
          </a:p>
        </p:txBody>
      </p:sp>
    </p:spTree>
    <p:extLst>
      <p:ext uri="{BB962C8B-B14F-4D97-AF65-F5344CB8AC3E}">
        <p14:creationId xmlns:p14="http://schemas.microsoft.com/office/powerpoint/2010/main" val="1884261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609480" y="2438280"/>
            <a:ext cx="7772400" cy="114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r>
              <a:rPr lang="en-GB" sz="4800" b="1" spc="-1">
                <a:solidFill>
                  <a:srgbClr val="3333CC"/>
                </a:solidFill>
                <a:latin typeface="Arial"/>
              </a:rPr>
              <a:t>Teleconnections</a:t>
            </a:r>
            <a:endParaRPr/>
          </a:p>
        </p:txBody>
      </p:sp>
      <p:sp>
        <p:nvSpPr>
          <p:cNvPr id="177" name="CustomShape 2"/>
          <p:cNvSpPr/>
          <p:nvPr/>
        </p:nvSpPr>
        <p:spPr>
          <a:xfrm>
            <a:off x="1752480" y="533520"/>
            <a:ext cx="5181840" cy="8254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2400" b="1" spc="-1">
                <a:solidFill>
                  <a:srgbClr val="3333CC"/>
                </a:solidFill>
                <a:latin typeface="Arial"/>
              </a:rPr>
              <a:t>Mechanisms for Remote Impacts of ENSO variability </a:t>
            </a:r>
            <a:endParaRPr/>
          </a:p>
        </p:txBody>
      </p:sp>
    </p:spTree>
    <p:extLst>
      <p:ext uri="{BB962C8B-B14F-4D97-AF65-F5344CB8AC3E}">
        <p14:creationId xmlns:p14="http://schemas.microsoft.com/office/powerpoint/2010/main" val="4144364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4641</TotalTime>
  <Words>2284</Words>
  <Application>Microsoft Office PowerPoint</Application>
  <PresentationFormat>On-screen Show (4:3)</PresentationFormat>
  <Paragraphs>404</Paragraphs>
  <Slides>58</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AdvTT182ff89e</vt:lpstr>
      <vt:lpstr>AdvTT182ff89e+20</vt:lpstr>
      <vt:lpstr>Arial</vt:lpstr>
      <vt:lpstr>Calibri</vt:lpstr>
      <vt:lpstr>Calibri Light</vt:lpstr>
      <vt:lpstr>DejaVu Sans</vt:lpstr>
      <vt:lpstr>StarSymbol</vt:lpstr>
      <vt:lpstr>Times New Roman</vt:lpstr>
      <vt:lpstr>Tw Cen MT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the daily weather in the mid-latitudes? Does it really care about the tropics?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Pacific North- American Pattern: A climate pattern under the spell of ENSO!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The El Nino Southern Oscillation (ENSO)</dc:title>
  <dc:creator>sws97rs</dc:creator>
  <cp:lastModifiedBy>Elison Timm, Oliver</cp:lastModifiedBy>
  <cp:revision>138</cp:revision>
  <dcterms:created xsi:type="dcterms:W3CDTF">2014-10-08T09:29:19Z</dcterms:created>
  <dcterms:modified xsi:type="dcterms:W3CDTF">2016-10-17T18:31:47Z</dcterms:modified>
  <dc:language>en-US</dc:language>
</cp:coreProperties>
</file>