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5" r:id="rId2"/>
    <p:sldId id="264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85" d="100"/>
          <a:sy n="85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CC2422-08C8-47E4-8CEB-F34E8F701E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1948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F5530-266E-41C9-83E2-0752232B0C1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2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3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4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693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7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2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968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002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16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900">
              <a:solidFill>
                <a:schemeClr val="bg2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tmos.albany.edu/facstaff/timm/ATM315spring14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514600"/>
            <a:ext cx="3200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000" y="381000"/>
            <a:ext cx="282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Winter-Quiz- Intermezzo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762000"/>
            <a:ext cx="814421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each slide you will find a screenshot from R-studio / or some previous</a:t>
            </a:r>
          </a:p>
          <a:p>
            <a:r>
              <a:rPr lang="en-US" dirty="0"/>
              <a:t>t</a:t>
            </a:r>
            <a:r>
              <a:rPr lang="en-US" dirty="0" smtClean="0"/>
              <a:t>heoretical statistical class material. You can find program code or </a:t>
            </a:r>
          </a:p>
          <a:p>
            <a:r>
              <a:rPr lang="en-US" dirty="0" smtClean="0"/>
              <a:t>description/definition for the presented screenshot’s content in the class slides</a:t>
            </a:r>
          </a:p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 smtClean="0">
                <a:hlinkClick r:id="rId2"/>
              </a:rPr>
              <a:t>http://www.atmos.albany.edu/facstaff/timm/ATM315spring14/</a:t>
            </a:r>
            <a:r>
              <a:rPr lang="en-US" dirty="0" smtClean="0"/>
              <a:t> </a:t>
            </a:r>
          </a:p>
          <a:p>
            <a:r>
              <a:rPr lang="en-US" dirty="0" smtClean="0"/>
              <a:t>You can also check on how easy it was to come to an answer. </a:t>
            </a:r>
          </a:p>
          <a:p>
            <a:r>
              <a:rPr lang="en-US" dirty="0" smtClean="0"/>
              <a:t>Multiple choices are sometimes possible.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58" y="2773402"/>
            <a:ext cx="18478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984456"/>
              </p:ext>
            </p:extLst>
          </p:nvPr>
        </p:nvGraphicFramePr>
        <p:xfrm>
          <a:off x="381000" y="3581400"/>
          <a:ext cx="6858001" cy="2669276"/>
        </p:xfrm>
        <a:graphic>
          <a:graphicData uri="http://schemas.openxmlformats.org/drawingml/2006/table">
            <a:tbl>
              <a:tblPr/>
              <a:tblGrid>
                <a:gridCol w="3556289"/>
                <a:gridCol w="824779"/>
                <a:gridCol w="571500"/>
                <a:gridCol w="571500"/>
                <a:gridCol w="571500"/>
                <a:gridCol w="762433"/>
              </a:tblGrid>
              <a:tr h="4859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47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paste(1,2,4,8,16)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7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c(1,2,4,8,16)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7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print(1,2,4,8,16)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5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read.table</a:t>
                      </a:r>
                      <a:r>
                        <a:rPr kumimoji="0" lang="en-US" alt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(1,2,4,8,16)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7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925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33800" y="2514600"/>
            <a:ext cx="3890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 commands created  exactly </a:t>
            </a:r>
          </a:p>
          <a:p>
            <a:r>
              <a:rPr lang="en-US" dirty="0" smtClean="0"/>
              <a:t>this output?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61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424989"/>
              </p:ext>
            </p:extLst>
          </p:nvPr>
        </p:nvGraphicFramePr>
        <p:xfrm>
          <a:off x="152399" y="3276600"/>
          <a:ext cx="8991601" cy="33913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4400" y="990600"/>
            <a:ext cx="76097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 you have been given the following daily minimum temperatures</a:t>
            </a:r>
          </a:p>
          <a:p>
            <a:r>
              <a:rPr lang="en-US" dirty="0"/>
              <a:t>a</a:t>
            </a:r>
            <a:r>
              <a:rPr lang="en-US" dirty="0" smtClean="0"/>
              <a:t>ll in units of </a:t>
            </a:r>
            <a:r>
              <a:rPr lang="en-US" dirty="0"/>
              <a:t>d</a:t>
            </a:r>
            <a:r>
              <a:rPr lang="en-US" dirty="0" smtClean="0"/>
              <a:t>egree Celsius [C]:</a:t>
            </a:r>
          </a:p>
          <a:p>
            <a:endParaRPr lang="en-US" dirty="0"/>
          </a:p>
          <a:p>
            <a:r>
              <a:rPr lang="en-US" dirty="0" smtClean="0"/>
              <a:t>-1, 4, -10, -19, 0, 20, 3, 4, -5, -6</a:t>
            </a:r>
          </a:p>
          <a:p>
            <a:endParaRPr lang="en-US" dirty="0" smtClean="0"/>
          </a:p>
          <a:p>
            <a:r>
              <a:rPr lang="en-US" dirty="0" smtClean="0"/>
              <a:t>Later it turned out, the 20 C was an error and should have been 2</a:t>
            </a:r>
          </a:p>
          <a:p>
            <a:r>
              <a:rPr lang="en-US" dirty="0" smtClean="0"/>
              <a:t>You calculated the median with the erroneous value included.</a:t>
            </a:r>
          </a:p>
          <a:p>
            <a:r>
              <a:rPr lang="en-US" dirty="0" smtClean="0"/>
              <a:t>How much do you expect the error to affect the median estimation?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7815" y="4654963"/>
            <a:ext cx="322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general less than the mean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5345668"/>
            <a:ext cx="353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</a:t>
            </a:r>
            <a:r>
              <a:rPr lang="en-US" dirty="0" smtClean="0"/>
              <a:t> In general more than the mean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4909" y="6019800"/>
            <a:ext cx="4134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The sample size is even, </a:t>
            </a:r>
          </a:p>
          <a:p>
            <a:r>
              <a:rPr lang="en-US" dirty="0" smtClean="0"/>
              <a:t>and median estimate makes no sense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7815" y="40386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degrees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81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239130"/>
              </p:ext>
            </p:extLst>
          </p:nvPr>
        </p:nvGraphicFramePr>
        <p:xfrm>
          <a:off x="152399" y="3276600"/>
          <a:ext cx="8991601" cy="33913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4400" y="990600"/>
            <a:ext cx="76097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 you have been given the following daily minimum temperatures</a:t>
            </a:r>
          </a:p>
          <a:p>
            <a:r>
              <a:rPr lang="en-US" dirty="0"/>
              <a:t>a</a:t>
            </a:r>
            <a:r>
              <a:rPr lang="en-US" dirty="0" smtClean="0"/>
              <a:t>ll in units of </a:t>
            </a:r>
            <a:r>
              <a:rPr lang="en-US" dirty="0"/>
              <a:t>d</a:t>
            </a:r>
            <a:r>
              <a:rPr lang="en-US" dirty="0" smtClean="0"/>
              <a:t>egree Celsius [C]:</a:t>
            </a:r>
          </a:p>
          <a:p>
            <a:endParaRPr lang="en-US" dirty="0"/>
          </a:p>
          <a:p>
            <a:r>
              <a:rPr lang="en-US" dirty="0" smtClean="0"/>
              <a:t>-1, 4, -10, -19, 0, 20, 3, 4, -5, -6</a:t>
            </a:r>
          </a:p>
          <a:p>
            <a:endParaRPr lang="en-US" dirty="0" smtClean="0"/>
          </a:p>
          <a:p>
            <a:r>
              <a:rPr lang="en-US" dirty="0" smtClean="0"/>
              <a:t>Later it turned out, the 20 C was a error and should have been 2</a:t>
            </a:r>
          </a:p>
          <a:p>
            <a:r>
              <a:rPr lang="en-US" dirty="0" smtClean="0"/>
              <a:t>You calculated the variance with the erroneous value included. </a:t>
            </a:r>
          </a:p>
          <a:p>
            <a:r>
              <a:rPr lang="en-US" dirty="0" smtClean="0"/>
              <a:t>What effect does this outlier have on the variance estimate 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897868"/>
            <a:ext cx="4942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 increases the variance by no more than 10%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648200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variance is overestimated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5530334"/>
            <a:ext cx="451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variance increases by about 10 </a:t>
            </a:r>
            <a:r>
              <a:rPr lang="en-US" dirty="0" err="1" smtClean="0"/>
              <a:t>deg</a:t>
            </a:r>
            <a:r>
              <a:rPr lang="en-US" dirty="0" smtClean="0"/>
              <a:t> C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6019800"/>
            <a:ext cx="4429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v</a:t>
            </a:r>
            <a:r>
              <a:rPr lang="en-US" dirty="0" smtClean="0"/>
              <a:t>ariance  is about 2 time larger if the </a:t>
            </a:r>
          </a:p>
          <a:p>
            <a:r>
              <a:rPr lang="en-US" dirty="0" smtClean="0"/>
              <a:t>erroneous  value is included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7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871125"/>
              </p:ext>
            </p:extLst>
          </p:nvPr>
        </p:nvGraphicFramePr>
        <p:xfrm>
          <a:off x="152399" y="3276600"/>
          <a:ext cx="8991601" cy="33913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918865"/>
            <a:ext cx="381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Consider you have been given the task </a:t>
            </a:r>
          </a:p>
          <a:p>
            <a:r>
              <a:rPr lang="en-US" sz="1400" dirty="0" smtClean="0"/>
              <a:t>to measure the size of a rectangular parking lot: You measure both sides a, b 5 times in</a:t>
            </a:r>
          </a:p>
          <a:p>
            <a:r>
              <a:rPr lang="en-US" sz="1400" dirty="0"/>
              <a:t>u</a:t>
            </a:r>
            <a:r>
              <a:rPr lang="en-US" sz="1400" dirty="0" smtClean="0"/>
              <a:t>nits of </a:t>
            </a:r>
            <a:r>
              <a:rPr lang="en-US" sz="1400" dirty="0" err="1" smtClean="0"/>
              <a:t>ft</a:t>
            </a:r>
            <a:r>
              <a:rPr lang="en-US" sz="1400" dirty="0" smtClean="0"/>
              <a:t>, independently from each other.</a:t>
            </a:r>
          </a:p>
          <a:p>
            <a:r>
              <a:rPr lang="en-US" sz="1400" dirty="0" smtClean="0"/>
              <a:t>(i.e. you first measure a, afterwards b)</a:t>
            </a:r>
            <a:endParaRPr lang="en-US" sz="1400" dirty="0"/>
          </a:p>
          <a:p>
            <a:r>
              <a:rPr lang="en-US" sz="1400" dirty="0" smtClean="0"/>
              <a:t>For b you get: 510, 498, 512, 495, 497</a:t>
            </a:r>
          </a:p>
          <a:p>
            <a:r>
              <a:rPr lang="en-US" sz="1400" dirty="0" smtClean="0"/>
              <a:t>For a you get: 150, 151, 148, 149, 152</a:t>
            </a:r>
          </a:p>
          <a:p>
            <a:endParaRPr lang="en-US" sz="1400" dirty="0"/>
          </a:p>
          <a:p>
            <a:r>
              <a:rPr lang="en-US" sz="1400" dirty="0" smtClean="0"/>
              <a:t>What is the best estimate for mean of the area F?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3897868"/>
            <a:ext cx="3922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First I calculate the averages for a and b, then I</a:t>
            </a:r>
          </a:p>
          <a:p>
            <a:r>
              <a:rPr lang="en-US" sz="1400" dirty="0"/>
              <a:t>m</a:t>
            </a:r>
            <a:r>
              <a:rPr lang="en-US" sz="1400" dirty="0" smtClean="0"/>
              <a:t>ultiply them.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930572" y="1657529"/>
            <a:ext cx="3641428" cy="10668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Area F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4400" y="28956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85800" y="1657529"/>
            <a:ext cx="0" cy="1066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198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640593" y="2895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4442936"/>
            <a:ext cx="364555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 use the five values of a and the five of b,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nd multiply them to get five estimates for F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nd then I get the average for F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5257800"/>
            <a:ext cx="53062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 use all 25 combinations from the five length measurements of a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nd the five of b to estimate the area F, </a:t>
            </a:r>
          </a:p>
          <a:p>
            <a:r>
              <a:rPr lang="en-US" sz="1400" dirty="0" smtClean="0"/>
              <a:t>then I calculate the average.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252349" y="5962186"/>
            <a:ext cx="51074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 only need one pair of values from the measurements.</a:t>
            </a:r>
          </a:p>
          <a:p>
            <a:r>
              <a:rPr lang="en-US" sz="1400" dirty="0" smtClean="0"/>
              <a:t>Using more does not reduce the error in my estimate, </a:t>
            </a:r>
          </a:p>
          <a:p>
            <a:r>
              <a:rPr lang="en-US" sz="1400" dirty="0" smtClean="0"/>
              <a:t>because they are independent samples of the same quantities</a:t>
            </a:r>
          </a:p>
        </p:txBody>
      </p:sp>
    </p:spTree>
    <p:extLst>
      <p:ext uri="{BB962C8B-B14F-4D97-AF65-F5344CB8AC3E}">
        <p14:creationId xmlns:p14="http://schemas.microsoft.com/office/powerpoint/2010/main" val="17897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873483"/>
              </p:ext>
            </p:extLst>
          </p:nvPr>
        </p:nvGraphicFramePr>
        <p:xfrm>
          <a:off x="152399" y="3276600"/>
          <a:ext cx="8991601" cy="33913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918865"/>
            <a:ext cx="381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Consider you have been given temperature</a:t>
            </a:r>
          </a:p>
          <a:p>
            <a:r>
              <a:rPr lang="en-US" sz="1400" dirty="0"/>
              <a:t>o</a:t>
            </a:r>
            <a:r>
              <a:rPr lang="en-US" sz="1400" dirty="0" smtClean="0"/>
              <a:t>bservations in degree Celsius on a summer day: 20, 24, 21, 30, 32, 18, 19</a:t>
            </a:r>
          </a:p>
          <a:p>
            <a:r>
              <a:rPr lang="en-US" sz="1400" dirty="0" smtClean="0"/>
              <a:t>But no direct observations for water vapor saturation pressure was possible.</a:t>
            </a:r>
            <a:endParaRPr lang="en-US" sz="1400" dirty="0"/>
          </a:p>
          <a:p>
            <a:r>
              <a:rPr lang="en-US" sz="1400" dirty="0" smtClean="0"/>
              <a:t>What is the best estimate for saturation pressure of water vapor on that day using the Magnus formula (see web directory scripts/</a:t>
            </a:r>
            <a:r>
              <a:rPr lang="en-US" sz="1400" dirty="0" err="1" smtClean="0"/>
              <a:t>myfunctions.R</a:t>
            </a:r>
            <a:r>
              <a:rPr lang="en-US" sz="1400" dirty="0" smtClean="0"/>
              <a:t>)?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4572000"/>
            <a:ext cx="45288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First I calculate the average temperature and then </a:t>
            </a:r>
          </a:p>
          <a:p>
            <a:r>
              <a:rPr lang="en-US" sz="1400" dirty="0" smtClean="0"/>
              <a:t>use the Magnus formula with the average temperature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825453"/>
            <a:ext cx="54804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Either way, I first average the temperature and convert the average</a:t>
            </a:r>
          </a:p>
          <a:p>
            <a:r>
              <a:rPr lang="en-US" sz="1400" dirty="0" smtClean="0"/>
              <a:t>temperature with the Magnus formula, or I can calculate for each</a:t>
            </a:r>
          </a:p>
          <a:p>
            <a:r>
              <a:rPr lang="en-US" sz="1400" dirty="0"/>
              <a:t>t</a:t>
            </a:r>
            <a:r>
              <a:rPr lang="en-US" sz="1400" dirty="0" smtClean="0"/>
              <a:t>emperature the saturation pressure and then take the average 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5257800"/>
            <a:ext cx="4968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Who cares? Statistics is only a theoretical concept. </a:t>
            </a:r>
          </a:p>
          <a:p>
            <a:r>
              <a:rPr lang="en-US" sz="1400" dirty="0" smtClean="0"/>
              <a:t>I trust the measurements more than the statistical estimates.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5966936"/>
            <a:ext cx="53142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 avoid a bias in my estimated mean saturation pressure, I first</a:t>
            </a:r>
          </a:p>
          <a:p>
            <a:r>
              <a:rPr lang="en-US" sz="1400" dirty="0"/>
              <a:t>c</a:t>
            </a:r>
            <a:r>
              <a:rPr lang="en-US" sz="1400" dirty="0" smtClean="0"/>
              <a:t>alculate for each temperature the saturation pressure, and then</a:t>
            </a:r>
          </a:p>
          <a:p>
            <a:r>
              <a:rPr lang="en-US" sz="1400" dirty="0" smtClean="0"/>
              <a:t>I take the average of the 7 pressure values. 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95" y="990600"/>
            <a:ext cx="27578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01" y="1181100"/>
            <a:ext cx="1782453" cy="365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839801" y="762000"/>
            <a:ext cx="190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-107" charset="2"/>
              <a:buChar char=""/>
              <a:defRPr sz="3200"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-107" charset="2"/>
              <a:buChar char=""/>
              <a:defRPr sz="2800"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-107" charset="2"/>
              <a:buChar char=""/>
              <a:defRPr sz="2400"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-107" charset="2"/>
              <a:buChar char=""/>
              <a:defRPr sz="2000"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-107" charset="2"/>
              <a:buChar char=""/>
              <a:defRPr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-107" charset="2"/>
              <a:buChar char=""/>
              <a:defRPr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-107" charset="2"/>
              <a:buChar char=""/>
              <a:defRPr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-107" charset="2"/>
              <a:buChar char=""/>
              <a:defRPr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-107" charset="2"/>
              <a:buChar char=""/>
              <a:defRPr>
                <a:solidFill>
                  <a:schemeClr val="tx2"/>
                </a:solidFill>
                <a:latin typeface="Franklin Gothic Book" pitchFamily="-107" charset="0"/>
                <a:ea typeface="ＭＳ Ｐゴシック" pitchFamily="-107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charset="0"/>
              </a:rPr>
              <a:t>Magnus formula:</a:t>
            </a:r>
          </a:p>
        </p:txBody>
      </p:sp>
    </p:spTree>
    <p:extLst>
      <p:ext uri="{BB962C8B-B14F-4D97-AF65-F5344CB8AC3E}">
        <p14:creationId xmlns:p14="http://schemas.microsoft.com/office/powerpoint/2010/main" val="381987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764099"/>
              </p:ext>
            </p:extLst>
          </p:nvPr>
        </p:nvGraphicFramePr>
        <p:xfrm>
          <a:off x="152399" y="3276600"/>
          <a:ext cx="8991601" cy="35437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37" y="838200"/>
            <a:ext cx="2555863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24200" y="1066800"/>
            <a:ext cx="55367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have plotted the monthly mean air temperatures</a:t>
            </a:r>
          </a:p>
          <a:p>
            <a:r>
              <a:rPr lang="en-US" dirty="0"/>
              <a:t>f</a:t>
            </a:r>
            <a:r>
              <a:rPr lang="en-US" dirty="0" smtClean="0"/>
              <a:t>rom Albany airport over the last 30 years.</a:t>
            </a:r>
          </a:p>
          <a:p>
            <a:r>
              <a:rPr lang="en-US" dirty="0" smtClean="0"/>
              <a:t>What is the periodic cycle in this figure?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474916"/>
            <a:ext cx="4852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seasonal cycle with coldest temperatures</a:t>
            </a:r>
          </a:p>
          <a:p>
            <a:r>
              <a:rPr lang="en-US" dirty="0"/>
              <a:t>d</a:t>
            </a:r>
            <a:r>
              <a:rPr lang="en-US" dirty="0" smtClean="0"/>
              <a:t>uring winter and warmest during summer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5181600"/>
            <a:ext cx="5391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There is no evidence for a dominant periodic cycle.</a:t>
            </a:r>
          </a:p>
          <a:p>
            <a:r>
              <a:rPr lang="en-US" dirty="0" smtClean="0"/>
              <a:t>Thirty years are way too short to see any cycles.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830444"/>
            <a:ext cx="4826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fact all these ups and downs are random,</a:t>
            </a:r>
          </a:p>
          <a:p>
            <a:r>
              <a:rPr lang="en-US" dirty="0"/>
              <a:t>t</a:t>
            </a:r>
            <a:r>
              <a:rPr lang="en-US" dirty="0" smtClean="0"/>
              <a:t>hey just appear organized in this type of plot.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06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251640"/>
              </p:ext>
            </p:extLst>
          </p:nvPr>
        </p:nvGraphicFramePr>
        <p:xfrm>
          <a:off x="152399" y="3276600"/>
          <a:ext cx="8991601" cy="35437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24200" y="1066800"/>
            <a:ext cx="56733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temperature data from the previous plot are</a:t>
            </a:r>
          </a:p>
          <a:p>
            <a:r>
              <a:rPr lang="en-US" dirty="0"/>
              <a:t>p</a:t>
            </a:r>
            <a:r>
              <a:rPr lang="en-US" dirty="0" smtClean="0"/>
              <a:t>lotted here in a histogram with temperatures</a:t>
            </a:r>
          </a:p>
          <a:p>
            <a:r>
              <a:rPr lang="en-US" dirty="0"/>
              <a:t>o</a:t>
            </a:r>
            <a:r>
              <a:rPr lang="en-US" dirty="0" smtClean="0"/>
              <a:t>n the x-axis in F. What does it mean when you see</a:t>
            </a:r>
          </a:p>
          <a:p>
            <a:r>
              <a:rPr lang="en-US" dirty="0"/>
              <a:t>t</a:t>
            </a:r>
            <a:r>
              <a:rPr lang="en-US" dirty="0" smtClean="0"/>
              <a:t>he bar located just below the 70F mark on the x-axis</a:t>
            </a:r>
          </a:p>
          <a:p>
            <a:r>
              <a:rPr lang="en-US" dirty="0"/>
              <a:t>r</a:t>
            </a:r>
            <a:r>
              <a:rPr lang="en-US" dirty="0" smtClean="0"/>
              <a:t>eaches the mark 50 on the y-axis?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09030"/>
            <a:ext cx="252058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5181600"/>
            <a:ext cx="4315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The histogram shows how often temperatures fall </a:t>
            </a:r>
          </a:p>
          <a:p>
            <a:r>
              <a:rPr lang="en-US" sz="1400" dirty="0" smtClean="0"/>
              <a:t>into a specific temperature range. The temperature</a:t>
            </a:r>
          </a:p>
          <a:p>
            <a:r>
              <a:rPr lang="en-US" sz="1400" dirty="0" smtClean="0"/>
              <a:t>range 65-70 F was observed in about 50 months.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" y="3757136"/>
            <a:ext cx="54339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The histogram shows the climatological seasonal cycle. </a:t>
            </a:r>
          </a:p>
          <a:p>
            <a:r>
              <a:rPr lang="en-US" sz="1400" dirty="0"/>
              <a:t>m</a:t>
            </a:r>
            <a:r>
              <a:rPr lang="en-US" sz="1400" dirty="0" smtClean="0"/>
              <a:t>aximum temperatures were reached in the middle of the cycle</a:t>
            </a:r>
          </a:p>
          <a:p>
            <a:r>
              <a:rPr lang="en-US" sz="1400" dirty="0" smtClean="0"/>
              <a:t>after 50% was completed. Starting in January, that means in July.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5966936"/>
            <a:ext cx="49584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The Histogram measures the period of the cycles in the time</a:t>
            </a:r>
          </a:p>
          <a:p>
            <a:r>
              <a:rPr lang="en-US" sz="1400" dirty="0"/>
              <a:t>s</a:t>
            </a:r>
            <a:r>
              <a:rPr lang="en-US" sz="1400" dirty="0" smtClean="0"/>
              <a:t>eries. A frequency of 50 means a period of half a year. </a:t>
            </a:r>
          </a:p>
          <a:p>
            <a:r>
              <a:rPr lang="en-US" sz="1400" dirty="0" smtClean="0"/>
              <a:t>The bar at 65-70 F is our seasonal cycle.  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4442936"/>
            <a:ext cx="52116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Histograms are just a fancy way for statisticians </a:t>
            </a:r>
          </a:p>
          <a:p>
            <a:r>
              <a:rPr lang="en-US" sz="1400" dirty="0" smtClean="0"/>
              <a:t>to manipulate the real meaning of the data.  There is no relation</a:t>
            </a:r>
            <a:br>
              <a:rPr lang="en-US" sz="1400" dirty="0" smtClean="0"/>
            </a:br>
            <a:r>
              <a:rPr lang="en-US" sz="1400" dirty="0" smtClean="0"/>
              <a:t>between frequencies and temperatures </a:t>
            </a:r>
          </a:p>
        </p:txBody>
      </p:sp>
    </p:spTree>
    <p:extLst>
      <p:ext uri="{BB962C8B-B14F-4D97-AF65-F5344CB8AC3E}">
        <p14:creationId xmlns:p14="http://schemas.microsoft.com/office/powerpoint/2010/main" val="126372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253880"/>
              </p:ext>
            </p:extLst>
          </p:nvPr>
        </p:nvGraphicFramePr>
        <p:xfrm>
          <a:off x="152399" y="3276600"/>
          <a:ext cx="8991601" cy="35437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27" y="914400"/>
            <a:ext cx="2296253" cy="22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05200" y="1295400"/>
            <a:ext cx="52245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observe a gambler on the street having a</a:t>
            </a:r>
          </a:p>
          <a:p>
            <a:r>
              <a:rPr lang="en-US" dirty="0"/>
              <a:t>w</a:t>
            </a:r>
            <a:r>
              <a:rPr lang="en-US" dirty="0" smtClean="0"/>
              <a:t>inning streak of 19 consecutive wins </a:t>
            </a:r>
          </a:p>
          <a:p>
            <a:r>
              <a:rPr lang="en-US" dirty="0" smtClean="0"/>
              <a:t>(i.e. he predicted the top side of the coin 19 times</a:t>
            </a:r>
            <a:br>
              <a:rPr lang="en-US" dirty="0" smtClean="0"/>
            </a:br>
            <a:r>
              <a:rPr lang="en-US" dirty="0" smtClean="0"/>
              <a:t>right). What are the chances he/she extends </a:t>
            </a:r>
          </a:p>
          <a:p>
            <a:r>
              <a:rPr lang="en-US" dirty="0" smtClean="0"/>
              <a:t>in the next game his streak to a phenomenal 20?</a:t>
            </a:r>
          </a:p>
          <a:p>
            <a:r>
              <a:rPr lang="en-US" dirty="0" smtClean="0"/>
              <a:t>(Assume a fair game: no coin manipulation)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47712" y="6172200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 chances are 50%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8454" y="5260846"/>
            <a:ext cx="4737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 chances decrease with every toss by 1/2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4495800"/>
            <a:ext cx="5109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19 times guessing right, it is long overdue</a:t>
            </a:r>
          </a:p>
          <a:p>
            <a:r>
              <a:rPr lang="en-US" dirty="0" smtClean="0"/>
              <a:t>That the gambler looses on his/her  next guess.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4038600"/>
            <a:ext cx="3679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1/2 to the power of 20 (&lt;0.0001%)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7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79445"/>
              </p:ext>
            </p:extLst>
          </p:nvPr>
        </p:nvGraphicFramePr>
        <p:xfrm>
          <a:off x="152399" y="3276600"/>
          <a:ext cx="8991601" cy="3391326"/>
        </p:xfrm>
        <a:graphic>
          <a:graphicData uri="http://schemas.openxmlformats.org/drawingml/2006/table">
            <a:tbl>
              <a:tblPr/>
              <a:tblGrid>
                <a:gridCol w="5257801"/>
                <a:gridCol w="533400"/>
                <a:gridCol w="7021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27" y="914400"/>
            <a:ext cx="2296253" cy="22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9000" y="990600"/>
            <a:ext cx="540404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observe a gambler on the street having a</a:t>
            </a:r>
          </a:p>
          <a:p>
            <a:r>
              <a:rPr lang="en-US" dirty="0"/>
              <a:t>w</a:t>
            </a:r>
            <a:r>
              <a:rPr lang="en-US" dirty="0" smtClean="0"/>
              <a:t>inning streak of 19 consecutive wins </a:t>
            </a:r>
          </a:p>
          <a:p>
            <a:r>
              <a:rPr lang="en-US" dirty="0" smtClean="0"/>
              <a:t>(i.e. he predicted the top side of the coin 19 times</a:t>
            </a:r>
            <a:br>
              <a:rPr lang="en-US" dirty="0" smtClean="0"/>
            </a:br>
            <a:r>
              <a:rPr lang="en-US" dirty="0" smtClean="0"/>
              <a:t>right). With every win he doubled his previous prize</a:t>
            </a:r>
          </a:p>
          <a:p>
            <a:r>
              <a:rPr lang="en-US" dirty="0"/>
              <a:t>m</a:t>
            </a:r>
            <a:r>
              <a:rPr lang="en-US" dirty="0" smtClean="0"/>
              <a:t>oney. He had $2 after the first, $4 after </a:t>
            </a:r>
          </a:p>
          <a:p>
            <a:r>
              <a:rPr lang="en-US" dirty="0"/>
              <a:t>t</a:t>
            </a:r>
            <a:r>
              <a:rPr lang="en-US" dirty="0" smtClean="0"/>
              <a:t>he second. How much money is on the table for </a:t>
            </a:r>
          </a:p>
          <a:p>
            <a:r>
              <a:rPr lang="en-US" dirty="0"/>
              <a:t>t</a:t>
            </a:r>
            <a:r>
              <a:rPr lang="en-US" dirty="0" smtClean="0"/>
              <a:t>he gambler, if he/she wins the 20</a:t>
            </a:r>
            <a:r>
              <a:rPr lang="en-US" baseline="30000" dirty="0" smtClean="0"/>
              <a:t>th</a:t>
            </a:r>
            <a:r>
              <a:rPr lang="en-US" dirty="0" smtClean="0"/>
              <a:t> toss again.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93632" y="3962400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2*$20=$40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541020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$20^2=$400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58384" y="4953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83790" y="611592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than a million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4800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05000" y="4648200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$2^20=1048576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7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434719"/>
              </p:ext>
            </p:extLst>
          </p:nvPr>
        </p:nvGraphicFramePr>
        <p:xfrm>
          <a:off x="152399" y="3276600"/>
          <a:ext cx="8991601" cy="3307080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8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140089" y="838200"/>
            <a:ext cx="554671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Shown on the left is the global mean temperature</a:t>
            </a:r>
          </a:p>
          <a:p>
            <a:r>
              <a:rPr lang="en-US" sz="1400" dirty="0" smtClean="0"/>
              <a:t>Anomaly time series (annual means) from 1850 to 2010.</a:t>
            </a:r>
          </a:p>
          <a:p>
            <a:r>
              <a:rPr lang="en-US" sz="1400" dirty="0" smtClean="0"/>
              <a:t>If two gamblers played the game of predicting the global</a:t>
            </a:r>
          </a:p>
          <a:p>
            <a:r>
              <a:rPr lang="en-US" sz="1400" dirty="0"/>
              <a:t>m</a:t>
            </a:r>
            <a:r>
              <a:rPr lang="en-US" sz="1400" dirty="0" smtClean="0"/>
              <a:t>ean temperatures from 1950 to 2010. </a:t>
            </a:r>
          </a:p>
          <a:p>
            <a:r>
              <a:rPr lang="en-US" sz="1400" dirty="0" smtClean="0"/>
              <a:t>Player 1 always puts $1 on “next year will be cooler than this year”</a:t>
            </a:r>
          </a:p>
          <a:p>
            <a:r>
              <a:rPr lang="en-US" sz="1400" dirty="0" smtClean="0"/>
              <a:t>Player 2 always puts $1 on “next year will be warmer than this year”</a:t>
            </a:r>
          </a:p>
          <a:p>
            <a:r>
              <a:rPr lang="en-US" sz="1400" dirty="0" smtClean="0"/>
              <a:t>Who would have made more money by the end of 2010?</a:t>
            </a:r>
          </a:p>
          <a:p>
            <a:r>
              <a:rPr lang="en-US" sz="1400" dirty="0" smtClean="0"/>
              <a:t>The winner earns the $2.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2380" y="3757136"/>
            <a:ext cx="4942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Both will have more or less the same, because the fluctuations are still randomly going up and down.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558384" y="4953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5890736"/>
            <a:ext cx="538801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Since weather is not predictable for more than 5, 10 maybe 14 </a:t>
            </a:r>
          </a:p>
          <a:p>
            <a:r>
              <a:rPr lang="en-US" sz="1400" dirty="0"/>
              <a:t>d</a:t>
            </a:r>
            <a:r>
              <a:rPr lang="en-US" sz="1400" dirty="0" smtClean="0"/>
              <a:t>ays there exists no predictable trend in the climate. Both players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re loosing in the end  trying to predict the unpredictable. 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95441" y="4572000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Player 1 will have more, because there are more sharp kinks </a:t>
            </a:r>
          </a:p>
          <a:p>
            <a:r>
              <a:rPr lang="en-US" sz="1400" dirty="0"/>
              <a:t>d</a:t>
            </a:r>
            <a:r>
              <a:rPr lang="en-US" sz="1400" dirty="0" smtClean="0"/>
              <a:t>ownward than upward.</a:t>
            </a:r>
            <a:endParaRPr lang="en-US" sz="1400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87" y="843389"/>
            <a:ext cx="2324160" cy="228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95441" y="5322332"/>
            <a:ext cx="4929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Player 2 will have more, because there is a general upward </a:t>
            </a:r>
          </a:p>
          <a:p>
            <a:r>
              <a:rPr lang="en-US" sz="1400" dirty="0"/>
              <a:t>t</a:t>
            </a:r>
            <a:r>
              <a:rPr lang="en-US" sz="1400" dirty="0" smtClean="0"/>
              <a:t>rend on top of the random fluctuations.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0657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718915"/>
              </p:ext>
            </p:extLst>
          </p:nvPr>
        </p:nvGraphicFramePr>
        <p:xfrm>
          <a:off x="152399" y="3276600"/>
          <a:ext cx="8991601" cy="3307080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8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140089" y="838200"/>
            <a:ext cx="528862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Shown on the left is the global mean temperature</a:t>
            </a:r>
          </a:p>
          <a:p>
            <a:r>
              <a:rPr lang="en-US" sz="1400" dirty="0" smtClean="0"/>
              <a:t>Anomaly time series (annual means) from 1850 to 2010.</a:t>
            </a:r>
          </a:p>
          <a:p>
            <a:r>
              <a:rPr lang="en-US" sz="1400" dirty="0" smtClean="0"/>
              <a:t>If two gamblers played the game of predicting the global</a:t>
            </a:r>
          </a:p>
          <a:p>
            <a:r>
              <a:rPr lang="en-US" sz="1400" dirty="0"/>
              <a:t>m</a:t>
            </a:r>
            <a:r>
              <a:rPr lang="en-US" sz="1400" dirty="0" smtClean="0"/>
              <a:t>ean temperatures from 1950 to 2010. </a:t>
            </a:r>
          </a:p>
          <a:p>
            <a:r>
              <a:rPr lang="en-US" sz="1400" dirty="0" smtClean="0"/>
              <a:t>Player 1 always puts $1 on “next year will be cooler than 1950”</a:t>
            </a:r>
          </a:p>
          <a:p>
            <a:r>
              <a:rPr lang="en-US" sz="1400" dirty="0" smtClean="0"/>
              <a:t>Player 2 always puts $1 on “next year will be warmer than 1950”</a:t>
            </a:r>
          </a:p>
          <a:p>
            <a:r>
              <a:rPr lang="en-US" sz="1400" dirty="0" smtClean="0"/>
              <a:t>Who would have made more money by the end of 2010?</a:t>
            </a:r>
          </a:p>
          <a:p>
            <a:r>
              <a:rPr lang="en-US" sz="1400" dirty="0" smtClean="0"/>
              <a:t>The winner earns the $2.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2380" y="3757136"/>
            <a:ext cx="4942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Both will have more or less the same, because the fluctuations are still randomly going up and down.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558384" y="4953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5890736"/>
            <a:ext cx="538801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Since weather is not predictable for more than 5, 10 maybe 14 </a:t>
            </a:r>
          </a:p>
          <a:p>
            <a:r>
              <a:rPr lang="en-US" sz="1400" dirty="0"/>
              <a:t>d</a:t>
            </a:r>
            <a:r>
              <a:rPr lang="en-US" sz="1400" dirty="0" smtClean="0"/>
              <a:t>ays there exists no predictable trend in the climate. Both players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re loosing in the end  trying to predict the unpredictable. 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95441" y="4572000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Player 1 will have more, because there are more sharp kinks </a:t>
            </a:r>
          </a:p>
          <a:p>
            <a:r>
              <a:rPr lang="en-US" sz="1400" dirty="0"/>
              <a:t>d</a:t>
            </a:r>
            <a:r>
              <a:rPr lang="en-US" sz="1400" dirty="0" smtClean="0"/>
              <a:t>ownward than upward.</a:t>
            </a:r>
            <a:endParaRPr lang="en-US" sz="1400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87" y="843389"/>
            <a:ext cx="2324160" cy="228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95441" y="5322332"/>
            <a:ext cx="4929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Player 2 will have more, because there is a general upward </a:t>
            </a:r>
          </a:p>
          <a:p>
            <a:r>
              <a:rPr lang="en-US" sz="1400" dirty="0"/>
              <a:t>t</a:t>
            </a:r>
            <a:r>
              <a:rPr lang="en-US" sz="1400" dirty="0" smtClean="0"/>
              <a:t>rend on top of the random fluctuations.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8153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101445"/>
              </p:ext>
            </p:extLst>
          </p:nvPr>
        </p:nvGraphicFramePr>
        <p:xfrm>
          <a:off x="381000" y="3237133"/>
          <a:ext cx="6934200" cy="2835541"/>
        </p:xfrm>
        <a:graphic>
          <a:graphicData uri="http://schemas.openxmlformats.org/drawingml/2006/table">
            <a:tbl>
              <a:tblPr/>
              <a:tblGrid>
                <a:gridCol w="3595803"/>
                <a:gridCol w="833943"/>
                <a:gridCol w="577850"/>
                <a:gridCol w="577850"/>
                <a:gridCol w="577850"/>
                <a:gridCol w="770904"/>
              </a:tblGrid>
              <a:tr h="580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90" name="Picture 8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1676401"/>
            <a:ext cx="251460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3276600" y="2362200"/>
            <a:ext cx="415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 command created </a:t>
            </a:r>
          </a:p>
          <a:p>
            <a:r>
              <a:rPr lang="en-US" dirty="0" smtClean="0"/>
              <a:t>this output at the command console &gt;?</a:t>
            </a:r>
            <a:endParaRPr lang="en-US" dirty="0"/>
          </a:p>
        </p:txBody>
      </p:sp>
      <p:pic>
        <p:nvPicPr>
          <p:cNvPr id="17491" name="Picture 8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26" y="4953000"/>
            <a:ext cx="18478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92" name="Picture 8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26" y="4505325"/>
            <a:ext cx="18478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93" name="Picture 8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86200"/>
            <a:ext cx="18669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95" name="Picture 8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5562600"/>
            <a:ext cx="20383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048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402324"/>
              </p:ext>
            </p:extLst>
          </p:nvPr>
        </p:nvGraphicFramePr>
        <p:xfrm>
          <a:off x="152399" y="3276600"/>
          <a:ext cx="8991601" cy="3307080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8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60960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1807" y="5206425"/>
            <a:ext cx="4942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This depends on the actual values. Without that I cannot make any quantitative statement.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558384" y="4953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6" name="Picture 4" descr="eq_mea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86" y="1219200"/>
            <a:ext cx="16764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81400" y="788544"/>
            <a:ext cx="543129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Consider you have taken already 30 measurements</a:t>
            </a:r>
          </a:p>
          <a:p>
            <a:r>
              <a:rPr lang="en-US" sz="1600" dirty="0" smtClean="0"/>
              <a:t>of the daily rainfall amounts at one station here in NY.</a:t>
            </a:r>
          </a:p>
          <a:p>
            <a:r>
              <a:rPr lang="en-US" sz="1600" dirty="0" smtClean="0"/>
              <a:t>(your  research focus is on days with measurable</a:t>
            </a:r>
          </a:p>
          <a:p>
            <a:r>
              <a:rPr lang="en-US" sz="1600" dirty="0" smtClean="0"/>
              <a:t> rainfall during mid-latitude storms). </a:t>
            </a:r>
          </a:p>
          <a:p>
            <a:r>
              <a:rPr lang="en-US" sz="1600" dirty="0" smtClean="0"/>
              <a:t>You already calculated the average rainfall.</a:t>
            </a:r>
          </a:p>
          <a:p>
            <a:r>
              <a:rPr lang="en-US" sz="1600" dirty="0" smtClean="0"/>
              <a:t>The next day a tropical storm dumps 10 times </a:t>
            </a:r>
          </a:p>
          <a:p>
            <a:r>
              <a:rPr lang="en-US" sz="1600" dirty="0" smtClean="0"/>
              <a:t>the average rain amounts. How much do you expect the </a:t>
            </a:r>
          </a:p>
          <a:p>
            <a:r>
              <a:rPr lang="en-US" sz="1600" dirty="0" smtClean="0"/>
              <a:t>average to change when you include this extreme event? 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810000"/>
            <a:ext cx="43749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 can expect about a 30% change from the old</a:t>
            </a:r>
          </a:p>
          <a:p>
            <a:r>
              <a:rPr lang="en-US" sz="1600" dirty="0"/>
              <a:t>t</a:t>
            </a:r>
            <a:r>
              <a:rPr lang="en-US" sz="1600" dirty="0" smtClean="0"/>
              <a:t>o the new average rainfall estimate.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71807" y="4491335"/>
            <a:ext cx="476553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With already  30 measurements a single get’s only</a:t>
            </a:r>
          </a:p>
          <a:p>
            <a:r>
              <a:rPr lang="en-US" sz="1600" dirty="0" smtClean="0"/>
              <a:t>a small weight of 1/30 (about 3%).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928360"/>
            <a:ext cx="4610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 decide to exclude this observation, because my</a:t>
            </a:r>
          </a:p>
          <a:p>
            <a:r>
              <a:rPr lang="en-US" sz="1600" dirty="0"/>
              <a:t>r</a:t>
            </a:r>
            <a:r>
              <a:rPr lang="en-US" sz="1600" dirty="0" smtClean="0"/>
              <a:t>esearch project is about extra-tropical storms.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535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959802"/>
              </p:ext>
            </p:extLst>
          </p:nvPr>
        </p:nvGraphicFramePr>
        <p:xfrm>
          <a:off x="381000" y="3237133"/>
          <a:ext cx="6934200" cy="2987941"/>
        </p:xfrm>
        <a:graphic>
          <a:graphicData uri="http://schemas.openxmlformats.org/drawingml/2006/table">
            <a:tbl>
              <a:tblPr/>
              <a:tblGrid>
                <a:gridCol w="3595803"/>
                <a:gridCol w="833943"/>
                <a:gridCol w="577850"/>
                <a:gridCol w="577850"/>
                <a:gridCol w="577850"/>
                <a:gridCol w="770904"/>
              </a:tblGrid>
              <a:tr h="580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3276600" y="2362200"/>
            <a:ext cx="415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 commands created </a:t>
            </a:r>
          </a:p>
          <a:p>
            <a:r>
              <a:rPr lang="en-US" dirty="0" smtClean="0"/>
              <a:t>this output at the command console &gt;?</a:t>
            </a:r>
            <a:endParaRPr lang="en-US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5200650"/>
            <a:ext cx="17716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1" y="5715000"/>
            <a:ext cx="20955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1" y="3886200"/>
            <a:ext cx="17049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31" y="4476750"/>
            <a:ext cx="16573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600" y="19050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[1] 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2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118129"/>
              </p:ext>
            </p:extLst>
          </p:nvPr>
        </p:nvGraphicFramePr>
        <p:xfrm>
          <a:off x="381000" y="3237133"/>
          <a:ext cx="6934200" cy="3316067"/>
        </p:xfrm>
        <a:graphic>
          <a:graphicData uri="http://schemas.openxmlformats.org/drawingml/2006/table">
            <a:tbl>
              <a:tblPr/>
              <a:tblGrid>
                <a:gridCol w="3595803"/>
                <a:gridCol w="833943"/>
                <a:gridCol w="577850"/>
                <a:gridCol w="577850"/>
                <a:gridCol w="577850"/>
                <a:gridCol w="770904"/>
              </a:tblGrid>
              <a:tr h="580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8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3276600" y="2362200"/>
            <a:ext cx="415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 commands created </a:t>
            </a:r>
          </a:p>
          <a:p>
            <a:r>
              <a:rPr lang="en-US" dirty="0" smtClean="0"/>
              <a:t>this output at the command console &gt;?</a:t>
            </a:r>
            <a:endParaRPr 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64888"/>
            <a:ext cx="333675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95800"/>
            <a:ext cx="18573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57625"/>
            <a:ext cx="19240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41" y="5124450"/>
            <a:ext cx="211455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5791200"/>
            <a:ext cx="2238375" cy="732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19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170831"/>
              </p:ext>
            </p:extLst>
          </p:nvPr>
        </p:nvGraphicFramePr>
        <p:xfrm>
          <a:off x="381001" y="3124200"/>
          <a:ext cx="6934200" cy="3597541"/>
        </p:xfrm>
        <a:graphic>
          <a:graphicData uri="http://schemas.openxmlformats.org/drawingml/2006/table">
            <a:tbl>
              <a:tblPr/>
              <a:tblGrid>
                <a:gridCol w="3595803"/>
                <a:gridCol w="833943"/>
                <a:gridCol w="577850"/>
                <a:gridCol w="577850"/>
                <a:gridCol w="577850"/>
                <a:gridCol w="770904"/>
              </a:tblGrid>
              <a:tr h="580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3276600" y="2362200"/>
            <a:ext cx="415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 commands created </a:t>
            </a:r>
          </a:p>
          <a:p>
            <a:r>
              <a:rPr lang="en-US" dirty="0" smtClean="0"/>
              <a:t>this output at the command console &gt;?</a:t>
            </a:r>
            <a:endParaRPr lang="en-US" dirty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33800"/>
            <a:ext cx="350520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4343400"/>
            <a:ext cx="2895599" cy="597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5105400"/>
            <a:ext cx="2971800" cy="926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70" y="937823"/>
            <a:ext cx="2382630" cy="211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72200"/>
            <a:ext cx="3009900" cy="33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263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248097"/>
              </p:ext>
            </p:extLst>
          </p:nvPr>
        </p:nvGraphicFramePr>
        <p:xfrm>
          <a:off x="152399" y="3138488"/>
          <a:ext cx="8991601" cy="3597541"/>
        </p:xfrm>
        <a:graphic>
          <a:graphicData uri="http://schemas.openxmlformats.org/drawingml/2006/table">
            <a:tbl>
              <a:tblPr/>
              <a:tblGrid>
                <a:gridCol w="5257801"/>
                <a:gridCol w="685800"/>
                <a:gridCol w="549766"/>
                <a:gridCol w="749300"/>
                <a:gridCol w="749300"/>
                <a:gridCol w="999634"/>
              </a:tblGrid>
              <a:tr h="580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495800" y="1981200"/>
            <a:ext cx="4153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 commands created </a:t>
            </a:r>
          </a:p>
          <a:p>
            <a:r>
              <a:rPr lang="en-US" dirty="0" smtClean="0"/>
              <a:t>this output at the command console &gt;?</a:t>
            </a:r>
            <a:endParaRPr lang="en-US" dirty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70527"/>
            <a:ext cx="3814696" cy="821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38" y="3810000"/>
            <a:ext cx="49911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15050"/>
            <a:ext cx="517207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9600"/>
            <a:ext cx="50292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61" y="5181600"/>
            <a:ext cx="479107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288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216360"/>
              </p:ext>
            </p:extLst>
          </p:nvPr>
        </p:nvGraphicFramePr>
        <p:xfrm>
          <a:off x="152399" y="1739840"/>
          <a:ext cx="8991601" cy="4467758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772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30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5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1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4661725" cy="779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90800"/>
            <a:ext cx="4343400" cy="849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88" y="4343400"/>
            <a:ext cx="3429000" cy="106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44" y="3657600"/>
            <a:ext cx="501967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88" y="5534025"/>
            <a:ext cx="46672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232752" y="1066800"/>
            <a:ext cx="337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R-code gives this  result?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721330"/>
              </p:ext>
            </p:extLst>
          </p:nvPr>
        </p:nvGraphicFramePr>
        <p:xfrm>
          <a:off x="152399" y="3276600"/>
          <a:ext cx="8991601" cy="3407304"/>
        </p:xfrm>
        <a:graphic>
          <a:graphicData uri="http://schemas.openxmlformats.org/drawingml/2006/table">
            <a:tbl>
              <a:tblPr/>
              <a:tblGrid>
                <a:gridCol w="5257801"/>
                <a:gridCol w="685800"/>
                <a:gridCol w="5497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48200" y="1307068"/>
            <a:ext cx="337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R-code gives this  result?</a:t>
            </a:r>
            <a:endParaRPr lang="en-US" dirty="0"/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887366"/>
            <a:ext cx="2209800" cy="2325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4648200"/>
            <a:ext cx="34385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5334000"/>
            <a:ext cx="4638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3962400"/>
            <a:ext cx="38290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00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57" y="6096000"/>
            <a:ext cx="34956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286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4" name="Rectangle 76"/>
          <p:cNvSpPr>
            <a:spLocks noChangeArrowheads="1"/>
          </p:cNvSpPr>
          <p:nvPr/>
        </p:nvSpPr>
        <p:spPr bwMode="auto">
          <a:xfrm>
            <a:off x="263525" y="381000"/>
            <a:ext cx="2549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latin typeface="Verdana" pitchFamily="34" charset="0"/>
                <a:ea typeface="Times New Roman" charset="0"/>
                <a:cs typeface="Arial" charset="0"/>
              </a:rPr>
              <a:t>Winter-Break Quiz</a:t>
            </a:r>
            <a:endParaRPr lang="en-US" altLang="en-US" sz="2000" dirty="0">
              <a:latin typeface="Verdana" pitchFamily="34" charset="0"/>
              <a:ea typeface="Times New Roman" charset="0"/>
              <a:cs typeface="Arial" charset="0"/>
            </a:endParaRPr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>
            <a:off x="381000" y="762000"/>
            <a:ext cx="8382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aphicFrame>
        <p:nvGraphicFramePr>
          <p:cNvPr id="7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902550"/>
              </p:ext>
            </p:extLst>
          </p:nvPr>
        </p:nvGraphicFramePr>
        <p:xfrm>
          <a:off x="152399" y="3276600"/>
          <a:ext cx="8991601" cy="3391326"/>
        </p:xfrm>
        <a:graphic>
          <a:graphicData uri="http://schemas.openxmlformats.org/drawingml/2006/table">
            <a:tbl>
              <a:tblPr/>
              <a:tblGrid>
                <a:gridCol w="5257801"/>
                <a:gridCol w="609600"/>
                <a:gridCol w="625966"/>
                <a:gridCol w="749300"/>
                <a:gridCol w="749300"/>
                <a:gridCol w="99963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Criteria</a:t>
                      </a: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Check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sym typeface="Wingdings" pitchFamily="2" charset="2"/>
                        </a:rPr>
                        <a:t>Too easy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Just right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Way to hard</a:t>
                      </a: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84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1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2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91440" marB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4400" y="990600"/>
            <a:ext cx="76097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 you have been given the following daily minimum temperatures</a:t>
            </a:r>
          </a:p>
          <a:p>
            <a:r>
              <a:rPr lang="en-US" dirty="0"/>
              <a:t>a</a:t>
            </a:r>
            <a:r>
              <a:rPr lang="en-US" dirty="0" smtClean="0"/>
              <a:t>ll in units of </a:t>
            </a:r>
            <a:r>
              <a:rPr lang="en-US" dirty="0"/>
              <a:t>d</a:t>
            </a:r>
            <a:r>
              <a:rPr lang="en-US" dirty="0" smtClean="0"/>
              <a:t>egree Celsius [C]:</a:t>
            </a:r>
          </a:p>
          <a:p>
            <a:endParaRPr lang="en-US" dirty="0"/>
          </a:p>
          <a:p>
            <a:r>
              <a:rPr lang="en-US" dirty="0" smtClean="0"/>
              <a:t>-1, 4, -10, -19, 0, 20, 3, 4, -5, -6</a:t>
            </a:r>
          </a:p>
          <a:p>
            <a:endParaRPr lang="en-US" dirty="0" smtClean="0"/>
          </a:p>
          <a:p>
            <a:r>
              <a:rPr lang="en-US" dirty="0" smtClean="0"/>
              <a:t>Later it turned out, the 20 C was an error and should have been 2.</a:t>
            </a:r>
          </a:p>
          <a:p>
            <a:r>
              <a:rPr lang="en-US" dirty="0" smtClean="0"/>
              <a:t>You calculated the arithmetic mean with the erroneous value included.</a:t>
            </a:r>
          </a:p>
          <a:p>
            <a:r>
              <a:rPr lang="en-US" dirty="0" smtClean="0"/>
              <a:t>How much do you expect the error to affect the mean estimation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3525" y="4654963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About 2 degrees 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345668"/>
            <a:ext cx="4916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About 10% of the error in the </a:t>
            </a:r>
            <a:r>
              <a:rPr lang="en-US" dirty="0"/>
              <a:t> </a:t>
            </a:r>
            <a:r>
              <a:rPr lang="en-US" dirty="0" smtClean="0"/>
              <a:t>erroneous value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4909" y="6172200"/>
            <a:ext cx="510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random error cancels out in the calculations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3525" y="4038600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Less than 10%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8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duct-service satisfaction tracker">
  <a:themeElements>
    <a:clrScheme name="JA-SatTracker_TP011039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JA-SatTracker_TP0110390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A-SatTracker_TP011039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Product-service satisfaction tracker</Template>
  <TotalTime>1627</TotalTime>
  <Words>1988</Words>
  <Application>Microsoft Office PowerPoint</Application>
  <PresentationFormat>On-screen Show (4:3)</PresentationFormat>
  <Paragraphs>427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Verdana</vt:lpstr>
      <vt:lpstr>Wingdings</vt:lpstr>
      <vt:lpstr>Times New Roman</vt:lpstr>
      <vt:lpstr>Product-service satisfaction tracker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DAES UAlbany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Elison Timm, Oliver</dc:creator>
  <cp:lastModifiedBy>Elison Timm, Oliver</cp:lastModifiedBy>
  <cp:revision>56</cp:revision>
  <cp:lastPrinted>2014-02-20T21:15:01Z</cp:lastPrinted>
  <dcterms:created xsi:type="dcterms:W3CDTF">2014-02-19T19:59:10Z</dcterms:created>
  <dcterms:modified xsi:type="dcterms:W3CDTF">2014-02-20T23:07:03Z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TC011039011033</vt:lpwstr>
  </property>
</Properties>
</file>