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65" r:id="rId2"/>
    <p:sldId id="264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81" r:id="rId19"/>
    <p:sldId id="282" r:id="rId20"/>
    <p:sldId id="283" r:id="rId21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BE0E3"/>
    <a:srgbClr val="1C6FA8"/>
    <a:srgbClr val="DDDDDD"/>
    <a:srgbClr val="808080"/>
    <a:srgbClr val="C0C0C0"/>
    <a:srgbClr val="99FF99"/>
    <a:srgbClr val="00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6137" autoAdjust="0"/>
  </p:normalViewPr>
  <p:slideViewPr>
    <p:cSldViewPr>
      <p:cViewPr varScale="1">
        <p:scale>
          <a:sx n="71" d="100"/>
          <a:sy n="71" d="100"/>
        </p:scale>
        <p:origin x="-90" y="-8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9CC2422-08C8-47E4-8CEB-F34E8F701EE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19488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2F5530-266E-41C9-83E2-0752232B0C11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2F5530-266E-41C9-83E2-0752232B0C11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2F5530-266E-41C9-83E2-0752232B0C11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2F5530-266E-41C9-83E2-0752232B0C11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2F5530-266E-41C9-83E2-0752232B0C11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2F5530-266E-41C9-83E2-0752232B0C11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2F5530-266E-41C9-83E2-0752232B0C11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2F5530-266E-41C9-83E2-0752232B0C11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2F5530-266E-41C9-83E2-0752232B0C11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2F5530-266E-41C9-83E2-0752232B0C11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2F5530-266E-41C9-83E2-0752232B0C11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2F5530-266E-41C9-83E2-0752232B0C11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2F5530-266E-41C9-83E2-0752232B0C11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2F5530-266E-41C9-83E2-0752232B0C11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2F5530-266E-41C9-83E2-0752232B0C11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2F5530-266E-41C9-83E2-0752232B0C11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2F5530-266E-41C9-83E2-0752232B0C11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2F5530-266E-41C9-83E2-0752232B0C11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2F5530-266E-41C9-83E2-0752232B0C11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56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025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234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242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46933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378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61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625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39686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10020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3163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141288" y="6400800"/>
            <a:ext cx="18415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 sz="900">
              <a:solidFill>
                <a:schemeClr val="bg2"/>
              </a:solidFill>
              <a:latin typeface="Verdan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atmos.albany.edu/facstaff/timm/ATM315spring14/" TargetMode="Externa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2514600"/>
            <a:ext cx="32004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381000" y="381000"/>
            <a:ext cx="28243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Winter-Quiz- Intermezzo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762000"/>
            <a:ext cx="814421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On each slide you will find a screenshot from R-studio / or some previous</a:t>
            </a:r>
          </a:p>
          <a:p>
            <a:r>
              <a:rPr lang="en-US" dirty="0"/>
              <a:t>t</a:t>
            </a:r>
            <a:r>
              <a:rPr lang="en-US" dirty="0" smtClean="0"/>
              <a:t>heoretical statistical class material. You can find program code or </a:t>
            </a:r>
          </a:p>
          <a:p>
            <a:r>
              <a:rPr lang="en-US" dirty="0" smtClean="0"/>
              <a:t>description/definition for the presented screenshot’s content in the class slides</a:t>
            </a:r>
          </a:p>
          <a:p>
            <a:r>
              <a:rPr lang="en-US" dirty="0"/>
              <a:t>i</a:t>
            </a:r>
            <a:r>
              <a:rPr lang="en-US" dirty="0" smtClean="0"/>
              <a:t>n </a:t>
            </a:r>
            <a:r>
              <a:rPr lang="en-US" dirty="0" smtClean="0">
                <a:hlinkClick r:id="rId2"/>
              </a:rPr>
              <a:t>http://www.atmos.albany.edu/facstaff/timm/ATM315spring14/</a:t>
            </a:r>
            <a:r>
              <a:rPr lang="en-US" dirty="0" smtClean="0"/>
              <a:t> </a:t>
            </a:r>
          </a:p>
          <a:p>
            <a:r>
              <a:rPr lang="en-US" dirty="0" smtClean="0"/>
              <a:t>You can also check on how easy it was to come to an answer. </a:t>
            </a:r>
          </a:p>
          <a:p>
            <a:r>
              <a:rPr lang="en-US" dirty="0" smtClean="0"/>
              <a:t>Multiple choices are sometimes possible.</a:t>
            </a:r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458" y="2773402"/>
            <a:ext cx="1847850" cy="44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Group 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9777014"/>
              </p:ext>
            </p:extLst>
          </p:nvPr>
        </p:nvGraphicFramePr>
        <p:xfrm>
          <a:off x="381000" y="3581400"/>
          <a:ext cx="6858001" cy="2669276"/>
        </p:xfrm>
        <a:graphic>
          <a:graphicData uri="http://schemas.openxmlformats.org/drawingml/2006/table">
            <a:tbl>
              <a:tblPr/>
              <a:tblGrid>
                <a:gridCol w="3556289"/>
                <a:gridCol w="824779"/>
                <a:gridCol w="571500"/>
                <a:gridCol w="571500"/>
                <a:gridCol w="571500"/>
                <a:gridCol w="762433"/>
              </a:tblGrid>
              <a:tr h="48593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Criteria</a:t>
                      </a: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Check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sym typeface="Wingdings" pitchFamily="2" charset="2"/>
                        </a:rPr>
                        <a:t>Too easy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Just right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Hard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Way to hard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3478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paste(1,2,4,8,16)</a:t>
                      </a: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78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c(1,2,4,8,16)</a:t>
                      </a: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+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78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print(1,2,4,8,16)</a:t>
                      </a: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53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30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read.table</a:t>
                      </a:r>
                      <a:r>
                        <a:rPr kumimoji="0" lang="en-US" altLang="en-US" sz="1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(1,2,4,8,16)</a:t>
                      </a: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78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925">
                <a:tc gridSpan="6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R="4572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733800" y="2514600"/>
            <a:ext cx="38908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What R commands created  exactly </a:t>
            </a:r>
          </a:p>
          <a:p>
            <a:r>
              <a:rPr lang="en-US" dirty="0" smtClean="0"/>
              <a:t>this output?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1615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84" name="Rectangle 76"/>
          <p:cNvSpPr>
            <a:spLocks noChangeArrowheads="1"/>
          </p:cNvSpPr>
          <p:nvPr/>
        </p:nvSpPr>
        <p:spPr bwMode="auto">
          <a:xfrm>
            <a:off x="263525" y="381000"/>
            <a:ext cx="254980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dirty="0" smtClean="0">
                <a:latin typeface="Verdana" pitchFamily="34" charset="0"/>
                <a:ea typeface="Times New Roman" charset="0"/>
                <a:cs typeface="Arial" charset="0"/>
              </a:rPr>
              <a:t>Winter-Break Quiz</a:t>
            </a:r>
            <a:endParaRPr lang="en-US" altLang="en-US" sz="2000" dirty="0">
              <a:latin typeface="Verdana" pitchFamily="34" charset="0"/>
              <a:ea typeface="Times New Roman" charset="0"/>
              <a:cs typeface="Arial" charset="0"/>
            </a:endParaRPr>
          </a:p>
        </p:txBody>
      </p:sp>
      <p:sp>
        <p:nvSpPr>
          <p:cNvPr id="17486" name="Line 78"/>
          <p:cNvSpPr>
            <a:spLocks noChangeShapeType="1"/>
          </p:cNvSpPr>
          <p:nvPr/>
        </p:nvSpPr>
        <p:spPr bwMode="auto">
          <a:xfrm>
            <a:off x="381000" y="762000"/>
            <a:ext cx="83820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graphicFrame>
        <p:nvGraphicFramePr>
          <p:cNvPr id="78" name="Group 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6661088"/>
              </p:ext>
            </p:extLst>
          </p:nvPr>
        </p:nvGraphicFramePr>
        <p:xfrm>
          <a:off x="152399" y="3276600"/>
          <a:ext cx="8991601" cy="3391326"/>
        </p:xfrm>
        <a:graphic>
          <a:graphicData uri="http://schemas.openxmlformats.org/drawingml/2006/table">
            <a:tbl>
              <a:tblPr/>
              <a:tblGrid>
                <a:gridCol w="5257801"/>
                <a:gridCol w="609600"/>
                <a:gridCol w="625966"/>
                <a:gridCol w="749300"/>
                <a:gridCol w="749300"/>
                <a:gridCol w="999634"/>
              </a:tblGrid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Criteria</a:t>
                      </a: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Check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sym typeface="Wingdings" pitchFamily="2" charset="2"/>
                        </a:rPr>
                        <a:t>Too easy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Just right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Hard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Way to hard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7484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410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+</a:t>
                      </a: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10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223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914400" y="990600"/>
            <a:ext cx="760977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Consider you have been given the following daily minimum temperatures</a:t>
            </a:r>
          </a:p>
          <a:p>
            <a:r>
              <a:rPr lang="en-US" dirty="0"/>
              <a:t>a</a:t>
            </a:r>
            <a:r>
              <a:rPr lang="en-US" dirty="0" smtClean="0"/>
              <a:t>ll in units of </a:t>
            </a:r>
            <a:r>
              <a:rPr lang="en-US" dirty="0"/>
              <a:t>d</a:t>
            </a:r>
            <a:r>
              <a:rPr lang="en-US" dirty="0" smtClean="0"/>
              <a:t>egree Celsius [C]:</a:t>
            </a:r>
          </a:p>
          <a:p>
            <a:endParaRPr lang="en-US" dirty="0"/>
          </a:p>
          <a:p>
            <a:r>
              <a:rPr lang="en-US" dirty="0" smtClean="0"/>
              <a:t>-1, 4, -10, -19, 0, 20, 3, 4, -5, -6</a:t>
            </a:r>
          </a:p>
          <a:p>
            <a:endParaRPr lang="en-US" dirty="0" smtClean="0"/>
          </a:p>
          <a:p>
            <a:r>
              <a:rPr lang="en-US" dirty="0" smtClean="0"/>
              <a:t>Later it turned out, the 20 C was an error and should have been 2</a:t>
            </a:r>
          </a:p>
          <a:p>
            <a:r>
              <a:rPr lang="en-US" dirty="0" smtClean="0"/>
              <a:t>You calculated the median with the erroneous value included.</a:t>
            </a:r>
          </a:p>
          <a:p>
            <a:r>
              <a:rPr lang="en-US" dirty="0" smtClean="0"/>
              <a:t>How much do you expect the error to affect the median estimation?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7815" y="4654963"/>
            <a:ext cx="32239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 general less than the mean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04800" y="5345668"/>
            <a:ext cx="3531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 </a:t>
            </a:r>
            <a:r>
              <a:rPr lang="en-US" dirty="0" smtClean="0"/>
              <a:t> In general more than the mean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4909" y="6019800"/>
            <a:ext cx="41344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The sample size is even, </a:t>
            </a:r>
          </a:p>
          <a:p>
            <a:r>
              <a:rPr lang="en-US" dirty="0" smtClean="0"/>
              <a:t>and median estimate makes no sense 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37815" y="4038600"/>
            <a:ext cx="12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9 degrees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5812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84" name="Rectangle 76"/>
          <p:cNvSpPr>
            <a:spLocks noChangeArrowheads="1"/>
          </p:cNvSpPr>
          <p:nvPr/>
        </p:nvSpPr>
        <p:spPr bwMode="auto">
          <a:xfrm>
            <a:off x="263525" y="381000"/>
            <a:ext cx="254980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dirty="0" smtClean="0">
                <a:latin typeface="Verdana" pitchFamily="34" charset="0"/>
                <a:ea typeface="Times New Roman" charset="0"/>
                <a:cs typeface="Arial" charset="0"/>
              </a:rPr>
              <a:t>Winter-Break Quiz</a:t>
            </a:r>
            <a:endParaRPr lang="en-US" altLang="en-US" sz="2000" dirty="0">
              <a:latin typeface="Verdana" pitchFamily="34" charset="0"/>
              <a:ea typeface="Times New Roman" charset="0"/>
              <a:cs typeface="Arial" charset="0"/>
            </a:endParaRPr>
          </a:p>
        </p:txBody>
      </p:sp>
      <p:sp>
        <p:nvSpPr>
          <p:cNvPr id="17486" name="Line 78"/>
          <p:cNvSpPr>
            <a:spLocks noChangeShapeType="1"/>
          </p:cNvSpPr>
          <p:nvPr/>
        </p:nvSpPr>
        <p:spPr bwMode="auto">
          <a:xfrm>
            <a:off x="381000" y="762000"/>
            <a:ext cx="83820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graphicFrame>
        <p:nvGraphicFramePr>
          <p:cNvPr id="78" name="Group 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6495474"/>
              </p:ext>
            </p:extLst>
          </p:nvPr>
        </p:nvGraphicFramePr>
        <p:xfrm>
          <a:off x="152399" y="3276600"/>
          <a:ext cx="8991601" cy="3391326"/>
        </p:xfrm>
        <a:graphic>
          <a:graphicData uri="http://schemas.openxmlformats.org/drawingml/2006/table">
            <a:tbl>
              <a:tblPr/>
              <a:tblGrid>
                <a:gridCol w="5257801"/>
                <a:gridCol w="609600"/>
                <a:gridCol w="625966"/>
                <a:gridCol w="749300"/>
                <a:gridCol w="749300"/>
                <a:gridCol w="999634"/>
              </a:tblGrid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Criteria</a:t>
                      </a: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Check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sym typeface="Wingdings" pitchFamily="2" charset="2"/>
                        </a:rPr>
                        <a:t>Too easy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Just right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Hard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Way to hard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7484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410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+</a:t>
                      </a: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10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223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+</a:t>
                      </a: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914400" y="990600"/>
            <a:ext cx="760977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Consider you have been given the following daily minimum temperatures</a:t>
            </a:r>
          </a:p>
          <a:p>
            <a:r>
              <a:rPr lang="en-US" dirty="0"/>
              <a:t>a</a:t>
            </a:r>
            <a:r>
              <a:rPr lang="en-US" dirty="0" smtClean="0"/>
              <a:t>ll in units of </a:t>
            </a:r>
            <a:r>
              <a:rPr lang="en-US" dirty="0"/>
              <a:t>d</a:t>
            </a:r>
            <a:r>
              <a:rPr lang="en-US" dirty="0" smtClean="0"/>
              <a:t>egree Celsius [C]:</a:t>
            </a:r>
          </a:p>
          <a:p>
            <a:endParaRPr lang="en-US" dirty="0"/>
          </a:p>
          <a:p>
            <a:r>
              <a:rPr lang="en-US" dirty="0" smtClean="0"/>
              <a:t>-1, 4, -10, -19, 0, 20, 3, 4, -5, -6</a:t>
            </a:r>
          </a:p>
          <a:p>
            <a:endParaRPr lang="en-US" dirty="0" smtClean="0"/>
          </a:p>
          <a:p>
            <a:r>
              <a:rPr lang="en-US" dirty="0" smtClean="0"/>
              <a:t>Later it turned out, the 20 C was a error and should have been 2</a:t>
            </a:r>
          </a:p>
          <a:p>
            <a:r>
              <a:rPr lang="en-US" dirty="0" smtClean="0"/>
              <a:t>You calculated the variance with the erroneous value included. </a:t>
            </a:r>
          </a:p>
          <a:p>
            <a:r>
              <a:rPr lang="en-US" dirty="0" smtClean="0"/>
              <a:t>What effect does this outlier have on the variance estimate ?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4800" y="3897868"/>
            <a:ext cx="4942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It increases the variance by no more than 10%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81000" y="4648200"/>
            <a:ext cx="3262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variance is overestimated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81000" y="5530334"/>
            <a:ext cx="45191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variance increases by about 10 </a:t>
            </a:r>
            <a:r>
              <a:rPr lang="en-US" dirty="0" err="1" smtClean="0"/>
              <a:t>deg</a:t>
            </a:r>
            <a:r>
              <a:rPr lang="en-US" dirty="0" smtClean="0"/>
              <a:t> C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81000" y="6019800"/>
            <a:ext cx="44294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</a:t>
            </a:r>
            <a:r>
              <a:rPr lang="en-US" dirty="0"/>
              <a:t>v</a:t>
            </a:r>
            <a:r>
              <a:rPr lang="en-US" dirty="0" smtClean="0"/>
              <a:t>ariance  is about 2 time larger if the </a:t>
            </a:r>
          </a:p>
          <a:p>
            <a:r>
              <a:rPr lang="en-US" dirty="0" smtClean="0"/>
              <a:t>erroneous  value is included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0275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84" name="Rectangle 76"/>
          <p:cNvSpPr>
            <a:spLocks noChangeArrowheads="1"/>
          </p:cNvSpPr>
          <p:nvPr/>
        </p:nvSpPr>
        <p:spPr bwMode="auto">
          <a:xfrm>
            <a:off x="263525" y="381000"/>
            <a:ext cx="254980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dirty="0" smtClean="0">
                <a:latin typeface="Verdana" pitchFamily="34" charset="0"/>
                <a:ea typeface="Times New Roman" charset="0"/>
                <a:cs typeface="Arial" charset="0"/>
              </a:rPr>
              <a:t>Winter-Break Quiz</a:t>
            </a:r>
            <a:endParaRPr lang="en-US" altLang="en-US" sz="2000" dirty="0">
              <a:latin typeface="Verdana" pitchFamily="34" charset="0"/>
              <a:ea typeface="Times New Roman" charset="0"/>
              <a:cs typeface="Arial" charset="0"/>
            </a:endParaRPr>
          </a:p>
        </p:txBody>
      </p:sp>
      <p:sp>
        <p:nvSpPr>
          <p:cNvPr id="17486" name="Line 78"/>
          <p:cNvSpPr>
            <a:spLocks noChangeShapeType="1"/>
          </p:cNvSpPr>
          <p:nvPr/>
        </p:nvSpPr>
        <p:spPr bwMode="auto">
          <a:xfrm>
            <a:off x="381000" y="762000"/>
            <a:ext cx="83820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graphicFrame>
        <p:nvGraphicFramePr>
          <p:cNvPr id="78" name="Group 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4055689"/>
              </p:ext>
            </p:extLst>
          </p:nvPr>
        </p:nvGraphicFramePr>
        <p:xfrm>
          <a:off x="152399" y="3276600"/>
          <a:ext cx="8991601" cy="3391326"/>
        </p:xfrm>
        <a:graphic>
          <a:graphicData uri="http://schemas.openxmlformats.org/drawingml/2006/table">
            <a:tbl>
              <a:tblPr/>
              <a:tblGrid>
                <a:gridCol w="5257801"/>
                <a:gridCol w="609600"/>
                <a:gridCol w="625966"/>
                <a:gridCol w="749300"/>
                <a:gridCol w="749300"/>
                <a:gridCol w="999634"/>
              </a:tblGrid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Criteria</a:t>
                      </a: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Check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sym typeface="Wingdings" pitchFamily="2" charset="2"/>
                        </a:rPr>
                        <a:t>Too easy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Just right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Hard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Way to hard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7484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410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10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+</a:t>
                      </a: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223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4724400" y="918865"/>
            <a:ext cx="3810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Consider you have been given the task </a:t>
            </a:r>
          </a:p>
          <a:p>
            <a:r>
              <a:rPr lang="en-US" sz="1400" dirty="0" smtClean="0"/>
              <a:t>to measure the size of a rectangular parking lot: You measure both sides a, b 5 times in</a:t>
            </a:r>
          </a:p>
          <a:p>
            <a:r>
              <a:rPr lang="en-US" sz="1400" dirty="0"/>
              <a:t>u</a:t>
            </a:r>
            <a:r>
              <a:rPr lang="en-US" sz="1400" dirty="0" smtClean="0"/>
              <a:t>nits of </a:t>
            </a:r>
            <a:r>
              <a:rPr lang="en-US" sz="1400" dirty="0" err="1" smtClean="0"/>
              <a:t>ft</a:t>
            </a:r>
            <a:r>
              <a:rPr lang="en-US" sz="1400" dirty="0" smtClean="0"/>
              <a:t>, independently from each other.</a:t>
            </a:r>
          </a:p>
          <a:p>
            <a:r>
              <a:rPr lang="en-US" sz="1400" dirty="0" smtClean="0"/>
              <a:t>(i.e. you first measure a, afterwards b)</a:t>
            </a:r>
            <a:endParaRPr lang="en-US" sz="1400" dirty="0"/>
          </a:p>
          <a:p>
            <a:r>
              <a:rPr lang="en-US" sz="1400" dirty="0" smtClean="0"/>
              <a:t>For b you get: 510, 498, 512, 495, 497</a:t>
            </a:r>
          </a:p>
          <a:p>
            <a:r>
              <a:rPr lang="en-US" sz="1400" dirty="0" smtClean="0"/>
              <a:t>For a you get: 150, 151, 148, 149, 152</a:t>
            </a:r>
          </a:p>
          <a:p>
            <a:endParaRPr lang="en-US" sz="1400" dirty="0"/>
          </a:p>
          <a:p>
            <a:r>
              <a:rPr lang="en-US" sz="1400" dirty="0" smtClean="0"/>
              <a:t>What is the best estimate for mean of the area F?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" y="3897868"/>
            <a:ext cx="39228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First I calculate the averages for a and b, then I</a:t>
            </a:r>
          </a:p>
          <a:p>
            <a:r>
              <a:rPr lang="en-US" sz="1400" dirty="0"/>
              <a:t>m</a:t>
            </a:r>
            <a:r>
              <a:rPr lang="en-US" sz="1400" dirty="0" smtClean="0"/>
              <a:t>ultiply them.</a:t>
            </a:r>
            <a:endParaRPr lang="en-US" sz="1400" dirty="0"/>
          </a:p>
        </p:txBody>
      </p:sp>
      <p:sp>
        <p:nvSpPr>
          <p:cNvPr id="3" name="Rectangle 2"/>
          <p:cNvSpPr/>
          <p:nvPr/>
        </p:nvSpPr>
        <p:spPr>
          <a:xfrm>
            <a:off x="930572" y="1657529"/>
            <a:ext cx="3641428" cy="10668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Area F </a:t>
            </a:r>
            <a:endParaRPr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914400" y="2895600"/>
            <a:ext cx="3657600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685800" y="1657529"/>
            <a:ext cx="0" cy="106680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04800" y="19812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640593" y="28956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28600" y="4442936"/>
            <a:ext cx="364555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I use the five values of a and the five of b,</a:t>
            </a:r>
          </a:p>
          <a:p>
            <a:r>
              <a:rPr lang="en-US" sz="1400" dirty="0"/>
              <a:t>a</a:t>
            </a:r>
            <a:r>
              <a:rPr lang="en-US" sz="1400" dirty="0" smtClean="0"/>
              <a:t>nd multiply them to get five estimates for F</a:t>
            </a:r>
          </a:p>
          <a:p>
            <a:r>
              <a:rPr lang="en-US" sz="1400" dirty="0"/>
              <a:t>a</a:t>
            </a:r>
            <a:r>
              <a:rPr lang="en-US" sz="1400" dirty="0" smtClean="0"/>
              <a:t>nd then I get the average for F</a:t>
            </a:r>
            <a:endParaRPr lang="en-US" sz="1400" dirty="0"/>
          </a:p>
        </p:txBody>
      </p:sp>
      <p:sp>
        <p:nvSpPr>
          <p:cNvPr id="15" name="TextBox 14"/>
          <p:cNvSpPr txBox="1"/>
          <p:nvPr/>
        </p:nvSpPr>
        <p:spPr>
          <a:xfrm>
            <a:off x="228600" y="5257800"/>
            <a:ext cx="530626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I use all 25 combinations from the five length measurements of a</a:t>
            </a:r>
          </a:p>
          <a:p>
            <a:r>
              <a:rPr lang="en-US" sz="1400" dirty="0"/>
              <a:t>a</a:t>
            </a:r>
            <a:r>
              <a:rPr lang="en-US" sz="1400" dirty="0" smtClean="0"/>
              <a:t>nd the five of b to estimate the area F, </a:t>
            </a:r>
          </a:p>
          <a:p>
            <a:r>
              <a:rPr lang="en-US" sz="1400" dirty="0" smtClean="0"/>
              <a:t>then I calculate the average.</a:t>
            </a:r>
            <a:endParaRPr lang="en-US" sz="1400" dirty="0"/>
          </a:p>
        </p:txBody>
      </p:sp>
      <p:sp>
        <p:nvSpPr>
          <p:cNvPr id="16" name="TextBox 15"/>
          <p:cNvSpPr txBox="1"/>
          <p:nvPr/>
        </p:nvSpPr>
        <p:spPr>
          <a:xfrm>
            <a:off x="252349" y="5962186"/>
            <a:ext cx="510748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I only need one pair of values from the measurements.</a:t>
            </a:r>
          </a:p>
          <a:p>
            <a:r>
              <a:rPr lang="en-US" sz="1400" dirty="0" smtClean="0"/>
              <a:t>Using more does not reduce the error in my estimate, </a:t>
            </a:r>
          </a:p>
          <a:p>
            <a:r>
              <a:rPr lang="en-US" sz="1400" dirty="0" smtClean="0"/>
              <a:t>because they are independent samples of the same quantities</a:t>
            </a:r>
          </a:p>
        </p:txBody>
      </p:sp>
    </p:spTree>
    <p:extLst>
      <p:ext uri="{BB962C8B-B14F-4D97-AF65-F5344CB8AC3E}">
        <p14:creationId xmlns:p14="http://schemas.microsoft.com/office/powerpoint/2010/main" val="1789760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84" name="Rectangle 76"/>
          <p:cNvSpPr>
            <a:spLocks noChangeArrowheads="1"/>
          </p:cNvSpPr>
          <p:nvPr/>
        </p:nvSpPr>
        <p:spPr bwMode="auto">
          <a:xfrm>
            <a:off x="263525" y="381000"/>
            <a:ext cx="254980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dirty="0" smtClean="0">
                <a:latin typeface="Verdana" pitchFamily="34" charset="0"/>
                <a:ea typeface="Times New Roman" charset="0"/>
                <a:cs typeface="Arial" charset="0"/>
              </a:rPr>
              <a:t>Winter-Break Quiz</a:t>
            </a:r>
            <a:endParaRPr lang="en-US" altLang="en-US" sz="2000" dirty="0">
              <a:latin typeface="Verdana" pitchFamily="34" charset="0"/>
              <a:ea typeface="Times New Roman" charset="0"/>
              <a:cs typeface="Arial" charset="0"/>
            </a:endParaRPr>
          </a:p>
        </p:txBody>
      </p:sp>
      <p:sp>
        <p:nvSpPr>
          <p:cNvPr id="17486" name="Line 78"/>
          <p:cNvSpPr>
            <a:spLocks noChangeShapeType="1"/>
          </p:cNvSpPr>
          <p:nvPr/>
        </p:nvSpPr>
        <p:spPr bwMode="auto">
          <a:xfrm>
            <a:off x="381000" y="762000"/>
            <a:ext cx="83820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graphicFrame>
        <p:nvGraphicFramePr>
          <p:cNvPr id="78" name="Group 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1455764"/>
              </p:ext>
            </p:extLst>
          </p:nvPr>
        </p:nvGraphicFramePr>
        <p:xfrm>
          <a:off x="152399" y="3276600"/>
          <a:ext cx="8991601" cy="3391326"/>
        </p:xfrm>
        <a:graphic>
          <a:graphicData uri="http://schemas.openxmlformats.org/drawingml/2006/table">
            <a:tbl>
              <a:tblPr/>
              <a:tblGrid>
                <a:gridCol w="5257801"/>
                <a:gridCol w="609600"/>
                <a:gridCol w="625966"/>
                <a:gridCol w="749300"/>
                <a:gridCol w="749300"/>
                <a:gridCol w="999634"/>
              </a:tblGrid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Criteria</a:t>
                      </a: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Check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sym typeface="Wingdings" pitchFamily="2" charset="2"/>
                        </a:rPr>
                        <a:t>Too easy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Just right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Hard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Way to hard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7484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410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10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223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+</a:t>
                      </a: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4724400" y="918865"/>
            <a:ext cx="3810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Consider you have been given temperature</a:t>
            </a:r>
          </a:p>
          <a:p>
            <a:r>
              <a:rPr lang="en-US" sz="1400" dirty="0"/>
              <a:t>o</a:t>
            </a:r>
            <a:r>
              <a:rPr lang="en-US" sz="1400" dirty="0" smtClean="0"/>
              <a:t>bservations in degree Celsius on a summer day: 20, 24, 21, 30, 32, 18, 19</a:t>
            </a:r>
          </a:p>
          <a:p>
            <a:r>
              <a:rPr lang="en-US" sz="1400" dirty="0" smtClean="0"/>
              <a:t>But no direct observations for water vapor saturation pressure was possible.</a:t>
            </a:r>
            <a:endParaRPr lang="en-US" sz="1400" dirty="0"/>
          </a:p>
          <a:p>
            <a:r>
              <a:rPr lang="en-US" sz="1400" dirty="0" smtClean="0"/>
              <a:t>What is the best estimate for saturation pressure of water vapor on that day using the Magnus formula (see web directory scripts/</a:t>
            </a:r>
            <a:r>
              <a:rPr lang="en-US" sz="1400" dirty="0" err="1" smtClean="0"/>
              <a:t>myfunctions.R</a:t>
            </a:r>
            <a:r>
              <a:rPr lang="en-US" sz="1400" dirty="0" smtClean="0"/>
              <a:t>)? 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2400" y="4572000"/>
            <a:ext cx="45288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First I calculate the average temperature and then </a:t>
            </a:r>
          </a:p>
          <a:p>
            <a:r>
              <a:rPr lang="en-US" sz="1400" dirty="0" smtClean="0"/>
              <a:t>use the Magnus formula with the average temperature </a:t>
            </a:r>
            <a:endParaRPr lang="en-US" sz="1400" dirty="0"/>
          </a:p>
        </p:txBody>
      </p:sp>
      <p:sp>
        <p:nvSpPr>
          <p:cNvPr id="14" name="TextBox 13"/>
          <p:cNvSpPr txBox="1"/>
          <p:nvPr/>
        </p:nvSpPr>
        <p:spPr>
          <a:xfrm>
            <a:off x="76200" y="3825453"/>
            <a:ext cx="548047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Either way, I first average the temperature and convert the average</a:t>
            </a:r>
          </a:p>
          <a:p>
            <a:r>
              <a:rPr lang="en-US" sz="1400" dirty="0" smtClean="0"/>
              <a:t>temperature with the Magnus formula, or I can calculate for each</a:t>
            </a:r>
          </a:p>
          <a:p>
            <a:r>
              <a:rPr lang="en-US" sz="1400" dirty="0"/>
              <a:t>t</a:t>
            </a:r>
            <a:r>
              <a:rPr lang="en-US" sz="1400" dirty="0" smtClean="0"/>
              <a:t>emperature the saturation pressure and then take the average </a:t>
            </a:r>
            <a:endParaRPr lang="en-US" sz="1400" dirty="0"/>
          </a:p>
        </p:txBody>
      </p:sp>
      <p:sp>
        <p:nvSpPr>
          <p:cNvPr id="15" name="TextBox 14"/>
          <p:cNvSpPr txBox="1"/>
          <p:nvPr/>
        </p:nvSpPr>
        <p:spPr>
          <a:xfrm>
            <a:off x="152400" y="5257800"/>
            <a:ext cx="49680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Who cares? Statistics is only a theoretical concept. </a:t>
            </a:r>
          </a:p>
          <a:p>
            <a:r>
              <a:rPr lang="en-US" sz="1400" dirty="0" smtClean="0"/>
              <a:t>I trust the measurements more than the statistical estimates.</a:t>
            </a:r>
            <a:endParaRPr lang="en-US" sz="1400" dirty="0"/>
          </a:p>
        </p:txBody>
      </p:sp>
      <p:sp>
        <p:nvSpPr>
          <p:cNvPr id="16" name="TextBox 15"/>
          <p:cNvSpPr txBox="1"/>
          <p:nvPr/>
        </p:nvSpPr>
        <p:spPr>
          <a:xfrm>
            <a:off x="152400" y="5966936"/>
            <a:ext cx="531427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To avoid a bias in my estimated mean saturation pressure, I first</a:t>
            </a:r>
          </a:p>
          <a:p>
            <a:r>
              <a:rPr lang="en-US" sz="1400" dirty="0"/>
              <a:t>c</a:t>
            </a:r>
            <a:r>
              <a:rPr lang="en-US" sz="1400" dirty="0" smtClean="0"/>
              <a:t>alculate for each temperature the saturation pressure, and then</a:t>
            </a:r>
          </a:p>
          <a:p>
            <a:r>
              <a:rPr lang="en-US" sz="1400" dirty="0" smtClean="0"/>
              <a:t>I take the average of the 7 pressure values. </a:t>
            </a:r>
          </a:p>
        </p:txBody>
      </p:sp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595" y="990600"/>
            <a:ext cx="2757825" cy="220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801" y="1181100"/>
            <a:ext cx="1782453" cy="3652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Rectangle 3"/>
          <p:cNvSpPr>
            <a:spLocks noChangeArrowheads="1"/>
          </p:cNvSpPr>
          <p:nvPr/>
        </p:nvSpPr>
        <p:spPr bwMode="auto">
          <a:xfrm>
            <a:off x="839801" y="762000"/>
            <a:ext cx="19034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-107" charset="2"/>
              <a:buChar char=""/>
              <a:defRPr sz="3200">
                <a:solidFill>
                  <a:schemeClr val="tx2"/>
                </a:solidFill>
                <a:latin typeface="Franklin Gothic Book" pitchFamily="-107" charset="0"/>
                <a:ea typeface="ＭＳ Ｐゴシック" pitchFamily="-107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-107" charset="2"/>
              <a:buChar char=""/>
              <a:defRPr sz="2800">
                <a:solidFill>
                  <a:schemeClr val="tx2"/>
                </a:solidFill>
                <a:latin typeface="Franklin Gothic Book" pitchFamily="-107" charset="0"/>
                <a:ea typeface="ＭＳ Ｐゴシック" pitchFamily="-107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-107" charset="2"/>
              <a:buChar char=""/>
              <a:defRPr sz="2400">
                <a:solidFill>
                  <a:schemeClr val="tx2"/>
                </a:solidFill>
                <a:latin typeface="Franklin Gothic Book" pitchFamily="-107" charset="0"/>
                <a:ea typeface="ＭＳ Ｐゴシック" pitchFamily="-107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-107" charset="2"/>
              <a:buChar char=""/>
              <a:defRPr sz="2000">
                <a:solidFill>
                  <a:schemeClr val="tx2"/>
                </a:solidFill>
                <a:latin typeface="Franklin Gothic Book" pitchFamily="-107" charset="0"/>
                <a:ea typeface="ＭＳ Ｐゴシック" pitchFamily="-107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-107" charset="2"/>
              <a:buChar char=""/>
              <a:defRPr>
                <a:solidFill>
                  <a:schemeClr val="tx2"/>
                </a:solidFill>
                <a:latin typeface="Franklin Gothic Book" pitchFamily="-107" charset="0"/>
                <a:ea typeface="ＭＳ Ｐゴシック" pitchFamily="-107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-107" charset="2"/>
              <a:buChar char=""/>
              <a:defRPr>
                <a:solidFill>
                  <a:schemeClr val="tx2"/>
                </a:solidFill>
                <a:latin typeface="Franklin Gothic Book" pitchFamily="-107" charset="0"/>
                <a:ea typeface="ＭＳ Ｐゴシック" pitchFamily="-107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-107" charset="2"/>
              <a:buChar char=""/>
              <a:defRPr>
                <a:solidFill>
                  <a:schemeClr val="tx2"/>
                </a:solidFill>
                <a:latin typeface="Franklin Gothic Book" pitchFamily="-107" charset="0"/>
                <a:ea typeface="ＭＳ Ｐゴシック" pitchFamily="-107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-107" charset="2"/>
              <a:buChar char=""/>
              <a:defRPr>
                <a:solidFill>
                  <a:schemeClr val="tx2"/>
                </a:solidFill>
                <a:latin typeface="Franklin Gothic Book" pitchFamily="-107" charset="0"/>
                <a:ea typeface="ＭＳ Ｐゴシック" pitchFamily="-107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-107" charset="2"/>
              <a:buChar char=""/>
              <a:defRPr>
                <a:solidFill>
                  <a:schemeClr val="tx2"/>
                </a:solidFill>
                <a:latin typeface="Franklin Gothic Book" pitchFamily="-107" charset="0"/>
                <a:ea typeface="ＭＳ Ｐゴシック" pitchFamily="-107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  <a:latin typeface="Arial" charset="0"/>
              </a:rPr>
              <a:t>Magnus formula:</a:t>
            </a:r>
          </a:p>
        </p:txBody>
      </p:sp>
    </p:spTree>
    <p:extLst>
      <p:ext uri="{BB962C8B-B14F-4D97-AF65-F5344CB8AC3E}">
        <p14:creationId xmlns:p14="http://schemas.microsoft.com/office/powerpoint/2010/main" val="3819879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84" name="Rectangle 76"/>
          <p:cNvSpPr>
            <a:spLocks noChangeArrowheads="1"/>
          </p:cNvSpPr>
          <p:nvPr/>
        </p:nvSpPr>
        <p:spPr bwMode="auto">
          <a:xfrm>
            <a:off x="263525" y="381000"/>
            <a:ext cx="254980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dirty="0" smtClean="0">
                <a:latin typeface="Verdana" pitchFamily="34" charset="0"/>
                <a:ea typeface="Times New Roman" charset="0"/>
                <a:cs typeface="Arial" charset="0"/>
              </a:rPr>
              <a:t>Winter-Break Quiz</a:t>
            </a:r>
            <a:endParaRPr lang="en-US" altLang="en-US" sz="2000" dirty="0">
              <a:latin typeface="Verdana" pitchFamily="34" charset="0"/>
              <a:ea typeface="Times New Roman" charset="0"/>
              <a:cs typeface="Arial" charset="0"/>
            </a:endParaRPr>
          </a:p>
        </p:txBody>
      </p:sp>
      <p:sp>
        <p:nvSpPr>
          <p:cNvPr id="17486" name="Line 78"/>
          <p:cNvSpPr>
            <a:spLocks noChangeShapeType="1"/>
          </p:cNvSpPr>
          <p:nvPr/>
        </p:nvSpPr>
        <p:spPr bwMode="auto">
          <a:xfrm>
            <a:off x="381000" y="762000"/>
            <a:ext cx="83820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graphicFrame>
        <p:nvGraphicFramePr>
          <p:cNvPr id="78" name="Group 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261310"/>
              </p:ext>
            </p:extLst>
          </p:nvPr>
        </p:nvGraphicFramePr>
        <p:xfrm>
          <a:off x="152399" y="3276600"/>
          <a:ext cx="8991601" cy="3543726"/>
        </p:xfrm>
        <a:graphic>
          <a:graphicData uri="http://schemas.openxmlformats.org/drawingml/2006/table">
            <a:tbl>
              <a:tblPr/>
              <a:tblGrid>
                <a:gridCol w="5257801"/>
                <a:gridCol w="609600"/>
                <a:gridCol w="625966"/>
                <a:gridCol w="749300"/>
                <a:gridCol w="749300"/>
                <a:gridCol w="999634"/>
              </a:tblGrid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Criteria</a:t>
                      </a: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Check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sym typeface="Wingdings" pitchFamily="2" charset="2"/>
                        </a:rPr>
                        <a:t>Too easy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Just right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Hard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Way to hard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7484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410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+</a:t>
                      </a: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10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223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37" y="838200"/>
            <a:ext cx="2555863" cy="2314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124200" y="1066800"/>
            <a:ext cx="553677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You have plotted the monthly mean air temperatures</a:t>
            </a:r>
          </a:p>
          <a:p>
            <a:r>
              <a:rPr lang="en-US" dirty="0"/>
              <a:t>f</a:t>
            </a:r>
            <a:r>
              <a:rPr lang="en-US" dirty="0" smtClean="0"/>
              <a:t>rom Albany airport over the last 30 years.</a:t>
            </a:r>
          </a:p>
          <a:p>
            <a:r>
              <a:rPr lang="en-US" dirty="0" smtClean="0"/>
              <a:t>What is the periodic cycle in this figure?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4474916"/>
            <a:ext cx="48526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seasonal cycle with coldest temperatures</a:t>
            </a:r>
          </a:p>
          <a:p>
            <a:r>
              <a:rPr lang="en-US" dirty="0"/>
              <a:t>d</a:t>
            </a:r>
            <a:r>
              <a:rPr lang="en-US" dirty="0" smtClean="0"/>
              <a:t>uring winter and warmest during summer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52400" y="5181600"/>
            <a:ext cx="53912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There is no evidence for a dominant periodic cycle.</a:t>
            </a:r>
          </a:p>
          <a:p>
            <a:r>
              <a:rPr lang="en-US" dirty="0" smtClean="0"/>
              <a:t>Thirty years are way too short to see any cycles.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8600" y="3830444"/>
            <a:ext cx="48269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 fact all these ups and downs are random,</a:t>
            </a:r>
          </a:p>
          <a:p>
            <a:r>
              <a:rPr lang="en-US" dirty="0"/>
              <a:t>t</a:t>
            </a:r>
            <a:r>
              <a:rPr lang="en-US" dirty="0" smtClean="0"/>
              <a:t>hey just appear organized in this type of plot.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52400" y="6096000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7063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84" name="Rectangle 76"/>
          <p:cNvSpPr>
            <a:spLocks noChangeArrowheads="1"/>
          </p:cNvSpPr>
          <p:nvPr/>
        </p:nvSpPr>
        <p:spPr bwMode="auto">
          <a:xfrm>
            <a:off x="263525" y="381000"/>
            <a:ext cx="254980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dirty="0" smtClean="0">
                <a:latin typeface="Verdana" pitchFamily="34" charset="0"/>
                <a:ea typeface="Times New Roman" charset="0"/>
                <a:cs typeface="Arial" charset="0"/>
              </a:rPr>
              <a:t>Winter-Break Quiz</a:t>
            </a:r>
            <a:endParaRPr lang="en-US" altLang="en-US" sz="2000" dirty="0">
              <a:latin typeface="Verdana" pitchFamily="34" charset="0"/>
              <a:ea typeface="Times New Roman" charset="0"/>
              <a:cs typeface="Arial" charset="0"/>
            </a:endParaRPr>
          </a:p>
        </p:txBody>
      </p:sp>
      <p:sp>
        <p:nvSpPr>
          <p:cNvPr id="17486" name="Line 78"/>
          <p:cNvSpPr>
            <a:spLocks noChangeShapeType="1"/>
          </p:cNvSpPr>
          <p:nvPr/>
        </p:nvSpPr>
        <p:spPr bwMode="auto">
          <a:xfrm>
            <a:off x="381000" y="762000"/>
            <a:ext cx="83820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graphicFrame>
        <p:nvGraphicFramePr>
          <p:cNvPr id="78" name="Group 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4570534"/>
              </p:ext>
            </p:extLst>
          </p:nvPr>
        </p:nvGraphicFramePr>
        <p:xfrm>
          <a:off x="152399" y="3276600"/>
          <a:ext cx="8991601" cy="3543726"/>
        </p:xfrm>
        <a:graphic>
          <a:graphicData uri="http://schemas.openxmlformats.org/drawingml/2006/table">
            <a:tbl>
              <a:tblPr/>
              <a:tblGrid>
                <a:gridCol w="5257801"/>
                <a:gridCol w="609600"/>
                <a:gridCol w="625966"/>
                <a:gridCol w="749300"/>
                <a:gridCol w="749300"/>
                <a:gridCol w="999634"/>
              </a:tblGrid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Criteria</a:t>
                      </a: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Check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sym typeface="Wingdings" pitchFamily="2" charset="2"/>
                        </a:rPr>
                        <a:t>Too easy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Just right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Hard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Way to hard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7484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410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10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+</a:t>
                      </a: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223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124200" y="1066800"/>
            <a:ext cx="567334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temperature data from the previous plot are</a:t>
            </a:r>
          </a:p>
          <a:p>
            <a:r>
              <a:rPr lang="en-US" dirty="0"/>
              <a:t>p</a:t>
            </a:r>
            <a:r>
              <a:rPr lang="en-US" dirty="0" smtClean="0"/>
              <a:t>lotted here in a histogram with temperatures</a:t>
            </a:r>
          </a:p>
          <a:p>
            <a:r>
              <a:rPr lang="en-US" dirty="0"/>
              <a:t>o</a:t>
            </a:r>
            <a:r>
              <a:rPr lang="en-US" dirty="0" smtClean="0"/>
              <a:t>n the x-axis in F. What does it mean when you see</a:t>
            </a:r>
          </a:p>
          <a:p>
            <a:r>
              <a:rPr lang="en-US" dirty="0"/>
              <a:t>t</a:t>
            </a:r>
            <a:r>
              <a:rPr lang="en-US" dirty="0" smtClean="0"/>
              <a:t>he bar located just below the 70F mark on the x-axis</a:t>
            </a:r>
          </a:p>
          <a:p>
            <a:r>
              <a:rPr lang="en-US" dirty="0"/>
              <a:t>r</a:t>
            </a:r>
            <a:r>
              <a:rPr lang="en-US" dirty="0" smtClean="0"/>
              <a:t>eaches the mark 50 on the y-axis?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2400" y="6096000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809030"/>
            <a:ext cx="2520585" cy="236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52400" y="5181600"/>
            <a:ext cx="431554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The histogram shows how often temperatures fall </a:t>
            </a:r>
          </a:p>
          <a:p>
            <a:r>
              <a:rPr lang="en-US" sz="1400" dirty="0" smtClean="0"/>
              <a:t>into a specific temperature range. The temperature</a:t>
            </a:r>
          </a:p>
          <a:p>
            <a:r>
              <a:rPr lang="en-US" sz="1400" dirty="0" smtClean="0"/>
              <a:t>range 65-70 F was observed in about 50 months.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52400" y="3757136"/>
            <a:ext cx="543398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The histogram shows the climatological seasonal cycle. </a:t>
            </a:r>
          </a:p>
          <a:p>
            <a:r>
              <a:rPr lang="en-US" sz="1400" dirty="0"/>
              <a:t>m</a:t>
            </a:r>
            <a:r>
              <a:rPr lang="en-US" sz="1400" dirty="0" smtClean="0"/>
              <a:t>aximum temperatures were reached in the middle of the cycle</a:t>
            </a:r>
          </a:p>
          <a:p>
            <a:r>
              <a:rPr lang="en-US" sz="1400" dirty="0" smtClean="0"/>
              <a:t>after 50% was completed. Starting in January, that means in July.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2400" y="5966936"/>
            <a:ext cx="495840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The Histogram measures the period of the cycles in the time</a:t>
            </a:r>
          </a:p>
          <a:p>
            <a:r>
              <a:rPr lang="en-US" sz="1400" dirty="0"/>
              <a:t>s</a:t>
            </a:r>
            <a:r>
              <a:rPr lang="en-US" sz="1400" dirty="0" smtClean="0"/>
              <a:t>eries. A frequency of 50 means a period of half a year. </a:t>
            </a:r>
          </a:p>
          <a:p>
            <a:r>
              <a:rPr lang="en-US" sz="1400" dirty="0" smtClean="0"/>
              <a:t>The bar at 65-70 F is our seasonal cycle.  </a:t>
            </a:r>
            <a:endParaRPr lang="en-US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152400" y="4442936"/>
            <a:ext cx="521162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Histograms are just a fancy way for statisticians </a:t>
            </a:r>
          </a:p>
          <a:p>
            <a:r>
              <a:rPr lang="en-US" sz="1400" dirty="0" smtClean="0"/>
              <a:t>to manipulate the real meaning of the data.  There is no relation</a:t>
            </a:r>
            <a:br>
              <a:rPr lang="en-US" sz="1400" dirty="0" smtClean="0"/>
            </a:br>
            <a:r>
              <a:rPr lang="en-US" sz="1400" dirty="0" smtClean="0"/>
              <a:t>between frequencies and temperatures </a:t>
            </a:r>
          </a:p>
        </p:txBody>
      </p:sp>
    </p:spTree>
    <p:extLst>
      <p:ext uri="{BB962C8B-B14F-4D97-AF65-F5344CB8AC3E}">
        <p14:creationId xmlns:p14="http://schemas.microsoft.com/office/powerpoint/2010/main" val="1263723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84" name="Rectangle 76"/>
          <p:cNvSpPr>
            <a:spLocks noChangeArrowheads="1"/>
          </p:cNvSpPr>
          <p:nvPr/>
        </p:nvSpPr>
        <p:spPr bwMode="auto">
          <a:xfrm>
            <a:off x="263525" y="381000"/>
            <a:ext cx="254980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dirty="0" smtClean="0">
                <a:latin typeface="Verdana" pitchFamily="34" charset="0"/>
                <a:ea typeface="Times New Roman" charset="0"/>
                <a:cs typeface="Arial" charset="0"/>
              </a:rPr>
              <a:t>Winter-Break Quiz</a:t>
            </a:r>
            <a:endParaRPr lang="en-US" altLang="en-US" sz="2000" dirty="0">
              <a:latin typeface="Verdana" pitchFamily="34" charset="0"/>
              <a:ea typeface="Times New Roman" charset="0"/>
              <a:cs typeface="Arial" charset="0"/>
            </a:endParaRPr>
          </a:p>
        </p:txBody>
      </p:sp>
      <p:sp>
        <p:nvSpPr>
          <p:cNvPr id="17486" name="Line 78"/>
          <p:cNvSpPr>
            <a:spLocks noChangeShapeType="1"/>
          </p:cNvSpPr>
          <p:nvPr/>
        </p:nvSpPr>
        <p:spPr bwMode="auto">
          <a:xfrm>
            <a:off x="381000" y="762000"/>
            <a:ext cx="83820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graphicFrame>
        <p:nvGraphicFramePr>
          <p:cNvPr id="78" name="Group 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3634864"/>
              </p:ext>
            </p:extLst>
          </p:nvPr>
        </p:nvGraphicFramePr>
        <p:xfrm>
          <a:off x="152399" y="3276600"/>
          <a:ext cx="8991601" cy="3543726"/>
        </p:xfrm>
        <a:graphic>
          <a:graphicData uri="http://schemas.openxmlformats.org/drawingml/2006/table">
            <a:tbl>
              <a:tblPr/>
              <a:tblGrid>
                <a:gridCol w="5257801"/>
                <a:gridCol w="609600"/>
                <a:gridCol w="625966"/>
                <a:gridCol w="749300"/>
                <a:gridCol w="749300"/>
                <a:gridCol w="999634"/>
              </a:tblGrid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Criteria</a:t>
                      </a: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Check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sym typeface="Wingdings" pitchFamily="2" charset="2"/>
                        </a:rPr>
                        <a:t>Too easy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Just right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Hard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Way to hard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7484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410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10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223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+</a:t>
                      </a: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52400" y="6096000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727" y="914400"/>
            <a:ext cx="2296253" cy="2234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505200" y="1295400"/>
            <a:ext cx="522450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You observe a gambler on the street having a</a:t>
            </a:r>
          </a:p>
          <a:p>
            <a:r>
              <a:rPr lang="en-US" dirty="0"/>
              <a:t>w</a:t>
            </a:r>
            <a:r>
              <a:rPr lang="en-US" dirty="0" smtClean="0"/>
              <a:t>inning streak of 19 consecutive wins </a:t>
            </a:r>
          </a:p>
          <a:p>
            <a:r>
              <a:rPr lang="en-US" dirty="0" smtClean="0"/>
              <a:t>(i.e. he predicted the top side of the coin 19 times</a:t>
            </a:r>
            <a:br>
              <a:rPr lang="en-US" dirty="0" smtClean="0"/>
            </a:br>
            <a:r>
              <a:rPr lang="en-US" dirty="0" smtClean="0"/>
              <a:t>right). What are the chances he/she extends </a:t>
            </a:r>
          </a:p>
          <a:p>
            <a:r>
              <a:rPr lang="en-US" dirty="0" smtClean="0"/>
              <a:t>in the next game his streak to a phenomenal 20?</a:t>
            </a:r>
          </a:p>
          <a:p>
            <a:r>
              <a:rPr lang="en-US" dirty="0" smtClean="0"/>
              <a:t>(Assume a fair game: no coin manipulation)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47712" y="6172200"/>
            <a:ext cx="2364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His chances are 50%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38454" y="5260846"/>
            <a:ext cx="47371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His chances decrease with every toss by 1/2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52400" y="4495800"/>
            <a:ext cx="51090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After 19 times guessing right, it is long overdue</a:t>
            </a:r>
          </a:p>
          <a:p>
            <a:r>
              <a:rPr lang="en-US" dirty="0" smtClean="0"/>
              <a:t>That the gambler looses on his/her  next guess.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914400" y="4038600"/>
            <a:ext cx="36792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1/2 to the power of 20 (&lt;0.0001%)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273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84" name="Rectangle 76"/>
          <p:cNvSpPr>
            <a:spLocks noChangeArrowheads="1"/>
          </p:cNvSpPr>
          <p:nvPr/>
        </p:nvSpPr>
        <p:spPr bwMode="auto">
          <a:xfrm>
            <a:off x="263525" y="381000"/>
            <a:ext cx="254980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dirty="0" smtClean="0">
                <a:latin typeface="Verdana" pitchFamily="34" charset="0"/>
                <a:ea typeface="Times New Roman" charset="0"/>
                <a:cs typeface="Arial" charset="0"/>
              </a:rPr>
              <a:t>Winter-Break Quiz</a:t>
            </a:r>
            <a:endParaRPr lang="en-US" altLang="en-US" sz="2000" dirty="0">
              <a:latin typeface="Verdana" pitchFamily="34" charset="0"/>
              <a:ea typeface="Times New Roman" charset="0"/>
              <a:cs typeface="Arial" charset="0"/>
            </a:endParaRPr>
          </a:p>
        </p:txBody>
      </p:sp>
      <p:sp>
        <p:nvSpPr>
          <p:cNvPr id="17486" name="Line 78"/>
          <p:cNvSpPr>
            <a:spLocks noChangeShapeType="1"/>
          </p:cNvSpPr>
          <p:nvPr/>
        </p:nvSpPr>
        <p:spPr bwMode="auto">
          <a:xfrm>
            <a:off x="381000" y="762000"/>
            <a:ext cx="83820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graphicFrame>
        <p:nvGraphicFramePr>
          <p:cNvPr id="78" name="Group 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9936844"/>
              </p:ext>
            </p:extLst>
          </p:nvPr>
        </p:nvGraphicFramePr>
        <p:xfrm>
          <a:off x="152399" y="3276600"/>
          <a:ext cx="8991601" cy="3391326"/>
        </p:xfrm>
        <a:graphic>
          <a:graphicData uri="http://schemas.openxmlformats.org/drawingml/2006/table">
            <a:tbl>
              <a:tblPr/>
              <a:tblGrid>
                <a:gridCol w="5257801"/>
                <a:gridCol w="533400"/>
                <a:gridCol w="702166"/>
                <a:gridCol w="749300"/>
                <a:gridCol w="749300"/>
                <a:gridCol w="999634"/>
              </a:tblGrid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Criteria</a:t>
                      </a: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Check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sym typeface="Wingdings" pitchFamily="2" charset="2"/>
                        </a:rPr>
                        <a:t>Too easy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Just right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Hard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Way to hard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7484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410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+</a:t>
                      </a: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10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223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+</a:t>
                      </a: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52400" y="6096000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727" y="914400"/>
            <a:ext cx="2296253" cy="2234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429000" y="990600"/>
            <a:ext cx="5404043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You observe a gambler on the street having a</a:t>
            </a:r>
          </a:p>
          <a:p>
            <a:r>
              <a:rPr lang="en-US" dirty="0"/>
              <a:t>w</a:t>
            </a:r>
            <a:r>
              <a:rPr lang="en-US" dirty="0" smtClean="0"/>
              <a:t>inning streak of 19 consecutive wins </a:t>
            </a:r>
          </a:p>
          <a:p>
            <a:r>
              <a:rPr lang="en-US" dirty="0" smtClean="0"/>
              <a:t>(i.e. he predicted the top side of the coin 19 times</a:t>
            </a:r>
            <a:br>
              <a:rPr lang="en-US" dirty="0" smtClean="0"/>
            </a:br>
            <a:r>
              <a:rPr lang="en-US" dirty="0" smtClean="0"/>
              <a:t>right). With every win he doubled his previous prize</a:t>
            </a:r>
          </a:p>
          <a:p>
            <a:r>
              <a:rPr lang="en-US" dirty="0"/>
              <a:t>m</a:t>
            </a:r>
            <a:r>
              <a:rPr lang="en-US" dirty="0" smtClean="0"/>
              <a:t>oney. He had $2 after the first, $4 after </a:t>
            </a:r>
          </a:p>
          <a:p>
            <a:r>
              <a:rPr lang="en-US" dirty="0"/>
              <a:t>t</a:t>
            </a:r>
            <a:r>
              <a:rPr lang="en-US" dirty="0" smtClean="0"/>
              <a:t>he second. How much money is on the table for </a:t>
            </a:r>
          </a:p>
          <a:p>
            <a:r>
              <a:rPr lang="en-US" dirty="0"/>
              <a:t>t</a:t>
            </a:r>
            <a:r>
              <a:rPr lang="en-US" dirty="0" smtClean="0"/>
              <a:t>he gambler, if he/she wins the 20</a:t>
            </a:r>
            <a:r>
              <a:rPr lang="en-US" baseline="30000" dirty="0" smtClean="0"/>
              <a:t>th</a:t>
            </a:r>
            <a:r>
              <a:rPr lang="en-US" dirty="0" smtClean="0"/>
              <a:t> toss again.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893632" y="3962400"/>
            <a:ext cx="13067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2*$20=$40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905000" y="5410200"/>
            <a:ext cx="1454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$20^2=$400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558384" y="4953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583790" y="6115927"/>
            <a:ext cx="2133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More than a million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447800" y="48006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905000" y="4648200"/>
            <a:ext cx="18389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$2^20=1048576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79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84" name="Rectangle 76"/>
          <p:cNvSpPr>
            <a:spLocks noChangeArrowheads="1"/>
          </p:cNvSpPr>
          <p:nvPr/>
        </p:nvSpPr>
        <p:spPr bwMode="auto">
          <a:xfrm>
            <a:off x="263525" y="381000"/>
            <a:ext cx="254980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dirty="0" smtClean="0">
                <a:latin typeface="Verdana" pitchFamily="34" charset="0"/>
                <a:ea typeface="Times New Roman" charset="0"/>
                <a:cs typeface="Arial" charset="0"/>
              </a:rPr>
              <a:t>Winter-Break Quiz</a:t>
            </a:r>
            <a:endParaRPr lang="en-US" altLang="en-US" sz="2000" dirty="0">
              <a:latin typeface="Verdana" pitchFamily="34" charset="0"/>
              <a:ea typeface="Times New Roman" charset="0"/>
              <a:cs typeface="Arial" charset="0"/>
            </a:endParaRPr>
          </a:p>
        </p:txBody>
      </p:sp>
      <p:sp>
        <p:nvSpPr>
          <p:cNvPr id="17486" name="Line 78"/>
          <p:cNvSpPr>
            <a:spLocks noChangeShapeType="1"/>
          </p:cNvSpPr>
          <p:nvPr/>
        </p:nvSpPr>
        <p:spPr bwMode="auto">
          <a:xfrm>
            <a:off x="381000" y="762000"/>
            <a:ext cx="83820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graphicFrame>
        <p:nvGraphicFramePr>
          <p:cNvPr id="78" name="Group 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4722655"/>
              </p:ext>
            </p:extLst>
          </p:nvPr>
        </p:nvGraphicFramePr>
        <p:xfrm>
          <a:off x="152399" y="3276600"/>
          <a:ext cx="8991601" cy="3307080"/>
        </p:xfrm>
        <a:graphic>
          <a:graphicData uri="http://schemas.openxmlformats.org/drawingml/2006/table">
            <a:tbl>
              <a:tblPr/>
              <a:tblGrid>
                <a:gridCol w="5257801"/>
                <a:gridCol w="609600"/>
                <a:gridCol w="625966"/>
                <a:gridCol w="749300"/>
                <a:gridCol w="749300"/>
                <a:gridCol w="999634"/>
              </a:tblGrid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Criteria</a:t>
                      </a: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Check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sym typeface="Wingdings" pitchFamily="2" charset="2"/>
                        </a:rPr>
                        <a:t>Too easy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Just right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Hard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Way to hard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7484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+</a:t>
                      </a: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410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681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223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52400" y="6096000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140089" y="838200"/>
            <a:ext cx="5546711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Shown on the left is the global mean temperature</a:t>
            </a:r>
          </a:p>
          <a:p>
            <a:r>
              <a:rPr lang="en-US" sz="1400" dirty="0" smtClean="0"/>
              <a:t>Anomaly time series (annual means) from 1850 to 2010.</a:t>
            </a:r>
          </a:p>
          <a:p>
            <a:r>
              <a:rPr lang="en-US" sz="1400" dirty="0" smtClean="0"/>
              <a:t>If two gamblers played the game of predicting the global</a:t>
            </a:r>
          </a:p>
          <a:p>
            <a:r>
              <a:rPr lang="en-US" sz="1400" dirty="0"/>
              <a:t>m</a:t>
            </a:r>
            <a:r>
              <a:rPr lang="en-US" sz="1400" dirty="0" smtClean="0"/>
              <a:t>ean temperatures from 1950 to 2010. </a:t>
            </a:r>
          </a:p>
          <a:p>
            <a:r>
              <a:rPr lang="en-US" sz="1400" dirty="0" smtClean="0"/>
              <a:t>Player 1 always puts $1 on “next year will be cooler than this year”</a:t>
            </a:r>
          </a:p>
          <a:p>
            <a:r>
              <a:rPr lang="en-US" sz="1400" dirty="0" smtClean="0"/>
              <a:t>Player 2 always puts $1 on “next year will be warmer than this year”</a:t>
            </a:r>
          </a:p>
          <a:p>
            <a:r>
              <a:rPr lang="en-US" sz="1400" dirty="0" smtClean="0"/>
              <a:t>Who would have made more money by the end of 2010?</a:t>
            </a:r>
          </a:p>
          <a:p>
            <a:r>
              <a:rPr lang="en-US" sz="1400" dirty="0" smtClean="0"/>
              <a:t>The winner earns the $2.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82380" y="3757136"/>
            <a:ext cx="49426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Both will have more or less the same, because the fluctuations are still randomly going up and down.</a:t>
            </a:r>
            <a:endParaRPr lang="en-US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2558384" y="4953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52400" y="5890736"/>
            <a:ext cx="538801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Since weather is not predictable for more than 5, 10 maybe 14 </a:t>
            </a:r>
          </a:p>
          <a:p>
            <a:r>
              <a:rPr lang="en-US" sz="1400" dirty="0"/>
              <a:t>d</a:t>
            </a:r>
            <a:r>
              <a:rPr lang="en-US" sz="1400" dirty="0" smtClean="0"/>
              <a:t>ays there exists no predictable trend in the climate. Both players</a:t>
            </a:r>
          </a:p>
          <a:p>
            <a:r>
              <a:rPr lang="en-US" sz="1400" dirty="0"/>
              <a:t>a</a:t>
            </a:r>
            <a:r>
              <a:rPr lang="en-US" sz="1400" dirty="0" smtClean="0"/>
              <a:t>re loosing in the end  trying to predict the unpredictable. </a:t>
            </a:r>
            <a:endParaRPr lang="en-US" sz="1400" dirty="0"/>
          </a:p>
        </p:txBody>
      </p:sp>
      <p:sp>
        <p:nvSpPr>
          <p:cNvPr id="15" name="TextBox 14"/>
          <p:cNvSpPr txBox="1"/>
          <p:nvPr/>
        </p:nvSpPr>
        <p:spPr>
          <a:xfrm>
            <a:off x="295441" y="4572000"/>
            <a:ext cx="50385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Player 1 will have more, because there are more sharp kinks </a:t>
            </a:r>
          </a:p>
          <a:p>
            <a:r>
              <a:rPr lang="en-US" sz="1400" dirty="0"/>
              <a:t>d</a:t>
            </a:r>
            <a:r>
              <a:rPr lang="en-US" sz="1400" dirty="0" smtClean="0"/>
              <a:t>ownward than upward.</a:t>
            </a:r>
            <a:endParaRPr lang="en-US" sz="1400" dirty="0"/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187" y="843389"/>
            <a:ext cx="2324160" cy="2280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295441" y="5322332"/>
            <a:ext cx="49295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Player 2 will have more, because there is a general upward </a:t>
            </a:r>
          </a:p>
          <a:p>
            <a:r>
              <a:rPr lang="en-US" sz="1400" dirty="0"/>
              <a:t>t</a:t>
            </a:r>
            <a:r>
              <a:rPr lang="en-US" sz="1400" dirty="0" smtClean="0"/>
              <a:t>rend on top of the random fluctuations.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406571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84" name="Rectangle 76"/>
          <p:cNvSpPr>
            <a:spLocks noChangeArrowheads="1"/>
          </p:cNvSpPr>
          <p:nvPr/>
        </p:nvSpPr>
        <p:spPr bwMode="auto">
          <a:xfrm>
            <a:off x="263525" y="381000"/>
            <a:ext cx="254980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dirty="0" smtClean="0">
                <a:latin typeface="Verdana" pitchFamily="34" charset="0"/>
                <a:ea typeface="Times New Roman" charset="0"/>
                <a:cs typeface="Arial" charset="0"/>
              </a:rPr>
              <a:t>Winter-Break Quiz</a:t>
            </a:r>
            <a:endParaRPr lang="en-US" altLang="en-US" sz="2000" dirty="0">
              <a:latin typeface="Verdana" pitchFamily="34" charset="0"/>
              <a:ea typeface="Times New Roman" charset="0"/>
              <a:cs typeface="Arial" charset="0"/>
            </a:endParaRPr>
          </a:p>
        </p:txBody>
      </p:sp>
      <p:sp>
        <p:nvSpPr>
          <p:cNvPr id="17486" name="Line 78"/>
          <p:cNvSpPr>
            <a:spLocks noChangeShapeType="1"/>
          </p:cNvSpPr>
          <p:nvPr/>
        </p:nvSpPr>
        <p:spPr bwMode="auto">
          <a:xfrm>
            <a:off x="381000" y="762000"/>
            <a:ext cx="83820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graphicFrame>
        <p:nvGraphicFramePr>
          <p:cNvPr id="78" name="Group 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5205967"/>
              </p:ext>
            </p:extLst>
          </p:nvPr>
        </p:nvGraphicFramePr>
        <p:xfrm>
          <a:off x="152399" y="3276600"/>
          <a:ext cx="8991601" cy="3307080"/>
        </p:xfrm>
        <a:graphic>
          <a:graphicData uri="http://schemas.openxmlformats.org/drawingml/2006/table">
            <a:tbl>
              <a:tblPr/>
              <a:tblGrid>
                <a:gridCol w="5257801"/>
                <a:gridCol w="609600"/>
                <a:gridCol w="625966"/>
                <a:gridCol w="749300"/>
                <a:gridCol w="749300"/>
                <a:gridCol w="999634"/>
              </a:tblGrid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Criteria</a:t>
                      </a: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Check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sym typeface="Wingdings" pitchFamily="2" charset="2"/>
                        </a:rPr>
                        <a:t>Too easy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Just right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Hard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Way to hard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7484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410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681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+</a:t>
                      </a: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223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52400" y="6096000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140089" y="838200"/>
            <a:ext cx="5288627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Shown on the left is the global mean temperature</a:t>
            </a:r>
          </a:p>
          <a:p>
            <a:r>
              <a:rPr lang="en-US" sz="1400" dirty="0" smtClean="0"/>
              <a:t>Anomaly time series (annual means) from 1850 to 2010.</a:t>
            </a:r>
          </a:p>
          <a:p>
            <a:r>
              <a:rPr lang="en-US" sz="1400" dirty="0" smtClean="0"/>
              <a:t>If two gamblers played the game of predicting the global</a:t>
            </a:r>
          </a:p>
          <a:p>
            <a:r>
              <a:rPr lang="en-US" sz="1400" dirty="0"/>
              <a:t>m</a:t>
            </a:r>
            <a:r>
              <a:rPr lang="en-US" sz="1400" dirty="0" smtClean="0"/>
              <a:t>ean temperatures from 1950 to 2010. </a:t>
            </a:r>
          </a:p>
          <a:p>
            <a:r>
              <a:rPr lang="en-US" sz="1400" dirty="0" smtClean="0"/>
              <a:t>Player 1 always puts $1 on “next year will be cooler than 1950”</a:t>
            </a:r>
          </a:p>
          <a:p>
            <a:r>
              <a:rPr lang="en-US" sz="1400" dirty="0" smtClean="0"/>
              <a:t>Player 2 always puts $1 on “next year will be warmer than 1950”</a:t>
            </a:r>
          </a:p>
          <a:p>
            <a:r>
              <a:rPr lang="en-US" sz="1400" dirty="0" smtClean="0"/>
              <a:t>Who would have made more money by the end of 2010?</a:t>
            </a:r>
          </a:p>
          <a:p>
            <a:r>
              <a:rPr lang="en-US" sz="1400" dirty="0" smtClean="0"/>
              <a:t>The winner earns the $2.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82380" y="3757136"/>
            <a:ext cx="49426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Both will have more or less the same, because the fluctuations are still randomly going up and down.</a:t>
            </a:r>
            <a:endParaRPr lang="en-US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2558384" y="4953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52400" y="5890736"/>
            <a:ext cx="538801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Since weather is not predictable for more than 5, 10 maybe 14 </a:t>
            </a:r>
          </a:p>
          <a:p>
            <a:r>
              <a:rPr lang="en-US" sz="1400" dirty="0"/>
              <a:t>d</a:t>
            </a:r>
            <a:r>
              <a:rPr lang="en-US" sz="1400" dirty="0" smtClean="0"/>
              <a:t>ays there exists no predictable trend in the climate. Both players</a:t>
            </a:r>
          </a:p>
          <a:p>
            <a:r>
              <a:rPr lang="en-US" sz="1400" dirty="0"/>
              <a:t>a</a:t>
            </a:r>
            <a:r>
              <a:rPr lang="en-US" sz="1400" dirty="0" smtClean="0"/>
              <a:t>re loosing in the end  trying to predict the unpredictable. </a:t>
            </a:r>
            <a:endParaRPr lang="en-US" sz="1400" dirty="0"/>
          </a:p>
        </p:txBody>
      </p:sp>
      <p:sp>
        <p:nvSpPr>
          <p:cNvPr id="15" name="TextBox 14"/>
          <p:cNvSpPr txBox="1"/>
          <p:nvPr/>
        </p:nvSpPr>
        <p:spPr>
          <a:xfrm>
            <a:off x="295441" y="4572000"/>
            <a:ext cx="50385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Player 1 will have more, because there are more sharp kinks </a:t>
            </a:r>
          </a:p>
          <a:p>
            <a:r>
              <a:rPr lang="en-US" sz="1400" dirty="0"/>
              <a:t>d</a:t>
            </a:r>
            <a:r>
              <a:rPr lang="en-US" sz="1400" dirty="0" smtClean="0"/>
              <a:t>ownward than upward.</a:t>
            </a:r>
            <a:endParaRPr lang="en-US" sz="1400" dirty="0"/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187" y="843389"/>
            <a:ext cx="2324160" cy="2280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295441" y="5322332"/>
            <a:ext cx="49295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Player 2 will have more, because there is a general upward </a:t>
            </a:r>
          </a:p>
          <a:p>
            <a:r>
              <a:rPr lang="en-US" sz="1400" dirty="0"/>
              <a:t>t</a:t>
            </a:r>
            <a:r>
              <a:rPr lang="en-US" sz="1400" dirty="0" smtClean="0"/>
              <a:t>rend on top of the random fluctuations.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181533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84" name="Rectangle 76"/>
          <p:cNvSpPr>
            <a:spLocks noChangeArrowheads="1"/>
          </p:cNvSpPr>
          <p:nvPr/>
        </p:nvSpPr>
        <p:spPr bwMode="auto">
          <a:xfrm>
            <a:off x="263525" y="381000"/>
            <a:ext cx="254980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dirty="0" smtClean="0">
                <a:latin typeface="Verdana" pitchFamily="34" charset="0"/>
                <a:ea typeface="Times New Roman" charset="0"/>
                <a:cs typeface="Arial" charset="0"/>
              </a:rPr>
              <a:t>Winter-Break Quiz</a:t>
            </a:r>
            <a:endParaRPr lang="en-US" altLang="en-US" sz="2000" dirty="0">
              <a:latin typeface="Verdana" pitchFamily="34" charset="0"/>
              <a:ea typeface="Times New Roman" charset="0"/>
              <a:cs typeface="Arial" charset="0"/>
            </a:endParaRPr>
          </a:p>
        </p:txBody>
      </p:sp>
      <p:sp>
        <p:nvSpPr>
          <p:cNvPr id="17486" name="Line 78"/>
          <p:cNvSpPr>
            <a:spLocks noChangeShapeType="1"/>
          </p:cNvSpPr>
          <p:nvPr/>
        </p:nvSpPr>
        <p:spPr bwMode="auto">
          <a:xfrm>
            <a:off x="381000" y="762000"/>
            <a:ext cx="83820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78" name="Group 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6999111"/>
              </p:ext>
            </p:extLst>
          </p:nvPr>
        </p:nvGraphicFramePr>
        <p:xfrm>
          <a:off x="381000" y="3237133"/>
          <a:ext cx="6934200" cy="2835541"/>
        </p:xfrm>
        <a:graphic>
          <a:graphicData uri="http://schemas.openxmlformats.org/drawingml/2006/table">
            <a:tbl>
              <a:tblPr/>
              <a:tblGrid>
                <a:gridCol w="3595803"/>
                <a:gridCol w="833943"/>
                <a:gridCol w="577850"/>
                <a:gridCol w="577850"/>
                <a:gridCol w="577850"/>
                <a:gridCol w="770904"/>
              </a:tblGrid>
              <a:tr h="58002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Criteria</a:t>
                      </a: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Check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sym typeface="Wingdings" pitchFamily="2" charset="2"/>
                        </a:rPr>
                        <a:t>Too easy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Just right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Hard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Way to hard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9876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76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+</a:t>
                      </a: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76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+</a:t>
                      </a: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76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7490" name="Picture 8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399" y="1676401"/>
            <a:ext cx="2514601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0" name="TextBox 79"/>
          <p:cNvSpPr txBox="1"/>
          <p:nvPr/>
        </p:nvSpPr>
        <p:spPr>
          <a:xfrm>
            <a:off x="3276600" y="2362200"/>
            <a:ext cx="41537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What R command created </a:t>
            </a:r>
          </a:p>
          <a:p>
            <a:r>
              <a:rPr lang="en-US" dirty="0" smtClean="0"/>
              <a:t>this output at the command console &gt;?</a:t>
            </a:r>
            <a:endParaRPr lang="en-US" dirty="0"/>
          </a:p>
        </p:txBody>
      </p:sp>
      <p:pic>
        <p:nvPicPr>
          <p:cNvPr id="17491" name="Picture 8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826" y="4953000"/>
            <a:ext cx="1847850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492" name="Picture 8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826" y="4505325"/>
            <a:ext cx="1847850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493" name="Picture 8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886200"/>
            <a:ext cx="1866900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495" name="Picture 8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075" y="5562600"/>
            <a:ext cx="2038350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84" name="Rectangle 76"/>
          <p:cNvSpPr>
            <a:spLocks noChangeArrowheads="1"/>
          </p:cNvSpPr>
          <p:nvPr/>
        </p:nvSpPr>
        <p:spPr bwMode="auto">
          <a:xfrm>
            <a:off x="263525" y="381000"/>
            <a:ext cx="254980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dirty="0" smtClean="0">
                <a:latin typeface="Verdana" pitchFamily="34" charset="0"/>
                <a:ea typeface="Times New Roman" charset="0"/>
                <a:cs typeface="Arial" charset="0"/>
              </a:rPr>
              <a:t>Winter-Break Quiz</a:t>
            </a:r>
            <a:endParaRPr lang="en-US" altLang="en-US" sz="2000" dirty="0">
              <a:latin typeface="Verdana" pitchFamily="34" charset="0"/>
              <a:ea typeface="Times New Roman" charset="0"/>
              <a:cs typeface="Arial" charset="0"/>
            </a:endParaRPr>
          </a:p>
        </p:txBody>
      </p:sp>
      <p:sp>
        <p:nvSpPr>
          <p:cNvPr id="17486" name="Line 78"/>
          <p:cNvSpPr>
            <a:spLocks noChangeShapeType="1"/>
          </p:cNvSpPr>
          <p:nvPr/>
        </p:nvSpPr>
        <p:spPr bwMode="auto">
          <a:xfrm>
            <a:off x="304800" y="762000"/>
            <a:ext cx="83820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graphicFrame>
        <p:nvGraphicFramePr>
          <p:cNvPr id="78" name="Group 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8034609"/>
              </p:ext>
            </p:extLst>
          </p:nvPr>
        </p:nvGraphicFramePr>
        <p:xfrm>
          <a:off x="152399" y="3276600"/>
          <a:ext cx="8991601" cy="3307080"/>
        </p:xfrm>
        <a:graphic>
          <a:graphicData uri="http://schemas.openxmlformats.org/drawingml/2006/table">
            <a:tbl>
              <a:tblPr/>
              <a:tblGrid>
                <a:gridCol w="5257801"/>
                <a:gridCol w="609600"/>
                <a:gridCol w="625966"/>
                <a:gridCol w="749300"/>
                <a:gridCol w="749300"/>
                <a:gridCol w="999634"/>
              </a:tblGrid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Criteria</a:t>
                      </a: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Check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sym typeface="Wingdings" pitchFamily="2" charset="2"/>
                        </a:rPr>
                        <a:t>Too easy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Just right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Hard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Way to hard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7484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+</a:t>
                      </a: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410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681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223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+</a:t>
                      </a: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52400" y="6096000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71807" y="5206425"/>
            <a:ext cx="49426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This depends on the actual values. Without that I cannot make any quantitative statement.</a:t>
            </a:r>
            <a:endParaRPr lang="en-US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2558384" y="4953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6" name="Picture 4" descr="eq_mea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186" y="1219200"/>
            <a:ext cx="1676400" cy="865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581400" y="788544"/>
            <a:ext cx="5431295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Consider you have taken already 30 measurements</a:t>
            </a:r>
          </a:p>
          <a:p>
            <a:r>
              <a:rPr lang="en-US" sz="1600" dirty="0" smtClean="0"/>
              <a:t>of the daily rainfall amounts at one station here in NY.</a:t>
            </a:r>
          </a:p>
          <a:p>
            <a:r>
              <a:rPr lang="en-US" sz="1600" dirty="0" smtClean="0"/>
              <a:t>(your  research focus is on days with measurable</a:t>
            </a:r>
          </a:p>
          <a:p>
            <a:r>
              <a:rPr lang="en-US" sz="1600" dirty="0" smtClean="0"/>
              <a:t> rainfall during mid-latitude storms). </a:t>
            </a:r>
          </a:p>
          <a:p>
            <a:r>
              <a:rPr lang="en-US" sz="1600" dirty="0" smtClean="0"/>
              <a:t>You already calculated the average rainfall.</a:t>
            </a:r>
          </a:p>
          <a:p>
            <a:r>
              <a:rPr lang="en-US" sz="1600" dirty="0" smtClean="0"/>
              <a:t>The next day a tropical storm dumps 10 times </a:t>
            </a:r>
          </a:p>
          <a:p>
            <a:r>
              <a:rPr lang="en-US" sz="1600" dirty="0" smtClean="0"/>
              <a:t>the average rain amounts. How much do you expect the </a:t>
            </a:r>
          </a:p>
          <a:p>
            <a:r>
              <a:rPr lang="en-US" sz="1600" dirty="0" smtClean="0"/>
              <a:t>average to change when you include this extreme event? </a:t>
            </a:r>
            <a:endParaRPr lang="en-US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304800" y="3810000"/>
            <a:ext cx="43749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 can expect about a 30% change from the old</a:t>
            </a:r>
          </a:p>
          <a:p>
            <a:r>
              <a:rPr lang="en-US" sz="1600" dirty="0"/>
              <a:t>t</a:t>
            </a:r>
            <a:r>
              <a:rPr lang="en-US" sz="1600" dirty="0" smtClean="0"/>
              <a:t>o the new average rainfall estimate.</a:t>
            </a:r>
            <a:endParaRPr lang="en-US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271807" y="4491335"/>
            <a:ext cx="4765535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With already  30 measurements a single get’s only</a:t>
            </a:r>
          </a:p>
          <a:p>
            <a:r>
              <a:rPr lang="en-US" sz="1600" dirty="0" smtClean="0"/>
              <a:t>a small weight of 1/30 (about 3%).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04800" y="5928360"/>
            <a:ext cx="461055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 decide to exclude this observation, because my</a:t>
            </a:r>
          </a:p>
          <a:p>
            <a:r>
              <a:rPr lang="en-US" sz="1600" dirty="0"/>
              <a:t>r</a:t>
            </a:r>
            <a:r>
              <a:rPr lang="en-US" sz="1600" dirty="0" smtClean="0"/>
              <a:t>esearch project is about extra-tropical storms.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25352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84" name="Rectangle 76"/>
          <p:cNvSpPr>
            <a:spLocks noChangeArrowheads="1"/>
          </p:cNvSpPr>
          <p:nvPr/>
        </p:nvSpPr>
        <p:spPr bwMode="auto">
          <a:xfrm>
            <a:off x="263525" y="381000"/>
            <a:ext cx="254980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dirty="0" smtClean="0">
                <a:latin typeface="Verdana" pitchFamily="34" charset="0"/>
                <a:ea typeface="Times New Roman" charset="0"/>
                <a:cs typeface="Arial" charset="0"/>
              </a:rPr>
              <a:t>Winter-Break Quiz</a:t>
            </a:r>
            <a:endParaRPr lang="en-US" altLang="en-US" sz="2000" dirty="0">
              <a:latin typeface="Verdana" pitchFamily="34" charset="0"/>
              <a:ea typeface="Times New Roman" charset="0"/>
              <a:cs typeface="Arial" charset="0"/>
            </a:endParaRPr>
          </a:p>
        </p:txBody>
      </p:sp>
      <p:sp>
        <p:nvSpPr>
          <p:cNvPr id="17486" name="Line 78"/>
          <p:cNvSpPr>
            <a:spLocks noChangeShapeType="1"/>
          </p:cNvSpPr>
          <p:nvPr/>
        </p:nvSpPr>
        <p:spPr bwMode="auto">
          <a:xfrm>
            <a:off x="381000" y="762000"/>
            <a:ext cx="83820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78" name="Group 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4496375"/>
              </p:ext>
            </p:extLst>
          </p:nvPr>
        </p:nvGraphicFramePr>
        <p:xfrm>
          <a:off x="381000" y="3237133"/>
          <a:ext cx="6934200" cy="2987941"/>
        </p:xfrm>
        <a:graphic>
          <a:graphicData uri="http://schemas.openxmlformats.org/drawingml/2006/table">
            <a:tbl>
              <a:tblPr/>
              <a:tblGrid>
                <a:gridCol w="3595803"/>
                <a:gridCol w="833943"/>
                <a:gridCol w="577850"/>
                <a:gridCol w="577850"/>
                <a:gridCol w="577850"/>
                <a:gridCol w="770904"/>
              </a:tblGrid>
              <a:tr h="58002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Criteria</a:t>
                      </a: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Check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sym typeface="Wingdings" pitchFamily="2" charset="2"/>
                        </a:rPr>
                        <a:t>Too easy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Just right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Hard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Way to hard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9876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76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+</a:t>
                      </a: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76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+</a:t>
                      </a: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76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0" name="TextBox 79"/>
          <p:cNvSpPr txBox="1"/>
          <p:nvPr/>
        </p:nvSpPr>
        <p:spPr>
          <a:xfrm>
            <a:off x="3276600" y="2362200"/>
            <a:ext cx="41537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What R commands created </a:t>
            </a:r>
          </a:p>
          <a:p>
            <a:r>
              <a:rPr lang="en-US" dirty="0" smtClean="0"/>
              <a:t>this output at the command console &gt;?</a:t>
            </a:r>
            <a:endParaRPr lang="en-US" dirty="0"/>
          </a:p>
        </p:txBody>
      </p:sp>
      <p:pic>
        <p:nvPicPr>
          <p:cNvPr id="327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075" y="5200650"/>
            <a:ext cx="1771650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77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01" y="5715000"/>
            <a:ext cx="20955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77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01" y="3886200"/>
            <a:ext cx="1704975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77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031" y="4476750"/>
            <a:ext cx="1657350" cy="55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990600" y="1905000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[1]  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8260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84" name="Rectangle 76"/>
          <p:cNvSpPr>
            <a:spLocks noChangeArrowheads="1"/>
          </p:cNvSpPr>
          <p:nvPr/>
        </p:nvSpPr>
        <p:spPr bwMode="auto">
          <a:xfrm>
            <a:off x="263525" y="381000"/>
            <a:ext cx="254980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dirty="0" smtClean="0">
                <a:latin typeface="Verdana" pitchFamily="34" charset="0"/>
                <a:ea typeface="Times New Roman" charset="0"/>
                <a:cs typeface="Arial" charset="0"/>
              </a:rPr>
              <a:t>Winter-Break Quiz</a:t>
            </a:r>
            <a:endParaRPr lang="en-US" altLang="en-US" sz="2000" dirty="0">
              <a:latin typeface="Verdana" pitchFamily="34" charset="0"/>
              <a:ea typeface="Times New Roman" charset="0"/>
              <a:cs typeface="Arial" charset="0"/>
            </a:endParaRPr>
          </a:p>
        </p:txBody>
      </p:sp>
      <p:sp>
        <p:nvSpPr>
          <p:cNvPr id="17486" name="Line 78"/>
          <p:cNvSpPr>
            <a:spLocks noChangeShapeType="1"/>
          </p:cNvSpPr>
          <p:nvPr/>
        </p:nvSpPr>
        <p:spPr bwMode="auto">
          <a:xfrm>
            <a:off x="381000" y="762000"/>
            <a:ext cx="83820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78" name="Group 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1211984"/>
              </p:ext>
            </p:extLst>
          </p:nvPr>
        </p:nvGraphicFramePr>
        <p:xfrm>
          <a:off x="381000" y="3237133"/>
          <a:ext cx="6934200" cy="3316067"/>
        </p:xfrm>
        <a:graphic>
          <a:graphicData uri="http://schemas.openxmlformats.org/drawingml/2006/table">
            <a:tbl>
              <a:tblPr/>
              <a:tblGrid>
                <a:gridCol w="3595803"/>
                <a:gridCol w="833943"/>
                <a:gridCol w="577850"/>
                <a:gridCol w="577850"/>
                <a:gridCol w="577850"/>
                <a:gridCol w="770904"/>
              </a:tblGrid>
              <a:tr h="58002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Criteria</a:t>
                      </a: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Check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sym typeface="Wingdings" pitchFamily="2" charset="2"/>
                        </a:rPr>
                        <a:t>Too easy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Just right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Hard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Way to hard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9876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76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+</a:t>
                      </a: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76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+</a:t>
                      </a: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58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+</a:t>
                      </a: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0" name="TextBox 79"/>
          <p:cNvSpPr txBox="1"/>
          <p:nvPr/>
        </p:nvSpPr>
        <p:spPr>
          <a:xfrm>
            <a:off x="3276600" y="2362200"/>
            <a:ext cx="41537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What R commands created </a:t>
            </a:r>
          </a:p>
          <a:p>
            <a:r>
              <a:rPr lang="en-US" dirty="0" smtClean="0"/>
              <a:t>this output at the command console &gt;?</a:t>
            </a:r>
            <a:endParaRPr lang="en-US" dirty="0"/>
          </a:p>
        </p:txBody>
      </p:sp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564888"/>
            <a:ext cx="3336758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79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495800"/>
            <a:ext cx="18573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798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857625"/>
            <a:ext cx="1924050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799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541" y="5124450"/>
            <a:ext cx="211455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800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025" y="5791200"/>
            <a:ext cx="2238375" cy="7327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18198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84" name="Rectangle 76"/>
          <p:cNvSpPr>
            <a:spLocks noChangeArrowheads="1"/>
          </p:cNvSpPr>
          <p:nvPr/>
        </p:nvSpPr>
        <p:spPr bwMode="auto">
          <a:xfrm>
            <a:off x="263525" y="381000"/>
            <a:ext cx="254980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dirty="0" smtClean="0">
                <a:latin typeface="Verdana" pitchFamily="34" charset="0"/>
                <a:ea typeface="Times New Roman" charset="0"/>
                <a:cs typeface="Arial" charset="0"/>
              </a:rPr>
              <a:t>Winter-Break Quiz</a:t>
            </a:r>
            <a:endParaRPr lang="en-US" altLang="en-US" sz="2000" dirty="0">
              <a:latin typeface="Verdana" pitchFamily="34" charset="0"/>
              <a:ea typeface="Times New Roman" charset="0"/>
              <a:cs typeface="Arial" charset="0"/>
            </a:endParaRPr>
          </a:p>
        </p:txBody>
      </p:sp>
      <p:sp>
        <p:nvSpPr>
          <p:cNvPr id="17486" name="Line 78"/>
          <p:cNvSpPr>
            <a:spLocks noChangeShapeType="1"/>
          </p:cNvSpPr>
          <p:nvPr/>
        </p:nvSpPr>
        <p:spPr bwMode="auto">
          <a:xfrm>
            <a:off x="381000" y="762000"/>
            <a:ext cx="83820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78" name="Group 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6038639"/>
              </p:ext>
            </p:extLst>
          </p:nvPr>
        </p:nvGraphicFramePr>
        <p:xfrm>
          <a:off x="381001" y="3124200"/>
          <a:ext cx="6934200" cy="3597541"/>
        </p:xfrm>
        <a:graphic>
          <a:graphicData uri="http://schemas.openxmlformats.org/drawingml/2006/table">
            <a:tbl>
              <a:tblPr/>
              <a:tblGrid>
                <a:gridCol w="3595803"/>
                <a:gridCol w="833943"/>
                <a:gridCol w="577850"/>
                <a:gridCol w="577850"/>
                <a:gridCol w="577850"/>
                <a:gridCol w="770904"/>
              </a:tblGrid>
              <a:tr h="58002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Criteria</a:t>
                      </a: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Check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sym typeface="Wingdings" pitchFamily="2" charset="2"/>
                        </a:rPr>
                        <a:t>Too easy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Just right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Hard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Way to hard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9876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+</a:t>
                      </a: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76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76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76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0" name="TextBox 79"/>
          <p:cNvSpPr txBox="1"/>
          <p:nvPr/>
        </p:nvSpPr>
        <p:spPr>
          <a:xfrm>
            <a:off x="3276600" y="2362200"/>
            <a:ext cx="41537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What R commands created </a:t>
            </a:r>
          </a:p>
          <a:p>
            <a:r>
              <a:rPr lang="en-US" dirty="0" smtClean="0"/>
              <a:t>this output at the command console &gt;?</a:t>
            </a:r>
            <a:endParaRPr lang="en-US" dirty="0"/>
          </a:p>
        </p:txBody>
      </p:sp>
      <p:pic>
        <p:nvPicPr>
          <p:cNvPr id="3482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733800"/>
            <a:ext cx="3505200" cy="55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82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1" y="4343400"/>
            <a:ext cx="2895599" cy="597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822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1" y="5105400"/>
            <a:ext cx="2971800" cy="9261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824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770" y="937823"/>
            <a:ext cx="2382630" cy="2110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825" name="Picture 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72200"/>
            <a:ext cx="3009900" cy="336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42637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84" name="Rectangle 76"/>
          <p:cNvSpPr>
            <a:spLocks noChangeArrowheads="1"/>
          </p:cNvSpPr>
          <p:nvPr/>
        </p:nvSpPr>
        <p:spPr bwMode="auto">
          <a:xfrm>
            <a:off x="263525" y="381000"/>
            <a:ext cx="254980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dirty="0" smtClean="0">
                <a:latin typeface="Verdana" pitchFamily="34" charset="0"/>
                <a:ea typeface="Times New Roman" charset="0"/>
                <a:cs typeface="Arial" charset="0"/>
              </a:rPr>
              <a:t>Winter-Break Quiz</a:t>
            </a:r>
            <a:endParaRPr lang="en-US" altLang="en-US" sz="2000" dirty="0">
              <a:latin typeface="Verdana" pitchFamily="34" charset="0"/>
              <a:ea typeface="Times New Roman" charset="0"/>
              <a:cs typeface="Arial" charset="0"/>
            </a:endParaRPr>
          </a:p>
        </p:txBody>
      </p:sp>
      <p:sp>
        <p:nvSpPr>
          <p:cNvPr id="17486" name="Line 78"/>
          <p:cNvSpPr>
            <a:spLocks noChangeShapeType="1"/>
          </p:cNvSpPr>
          <p:nvPr/>
        </p:nvSpPr>
        <p:spPr bwMode="auto">
          <a:xfrm>
            <a:off x="381000" y="762000"/>
            <a:ext cx="83820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78" name="Group 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6668980"/>
              </p:ext>
            </p:extLst>
          </p:nvPr>
        </p:nvGraphicFramePr>
        <p:xfrm>
          <a:off x="152399" y="3138488"/>
          <a:ext cx="8991601" cy="3597541"/>
        </p:xfrm>
        <a:graphic>
          <a:graphicData uri="http://schemas.openxmlformats.org/drawingml/2006/table">
            <a:tbl>
              <a:tblPr/>
              <a:tblGrid>
                <a:gridCol w="5257801"/>
                <a:gridCol w="685800"/>
                <a:gridCol w="549766"/>
                <a:gridCol w="749300"/>
                <a:gridCol w="749300"/>
                <a:gridCol w="999634"/>
              </a:tblGrid>
              <a:tr h="58002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Criteria</a:t>
                      </a: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Check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sym typeface="Wingdings" pitchFamily="2" charset="2"/>
                        </a:rPr>
                        <a:t>Too easy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Just right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Hard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Way to hard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9876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76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76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+</a:t>
                      </a: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76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+</a:t>
                      </a: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4495800" y="1981200"/>
            <a:ext cx="41537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What R commands created </a:t>
            </a:r>
          </a:p>
          <a:p>
            <a:r>
              <a:rPr lang="en-US" dirty="0" smtClean="0"/>
              <a:t>this output at the command console &gt;?</a:t>
            </a:r>
            <a:endParaRPr lang="en-US" dirty="0"/>
          </a:p>
        </p:txBody>
      </p:sp>
      <p:pic>
        <p:nvPicPr>
          <p:cNvPr id="358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570527"/>
            <a:ext cx="3814696" cy="8213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84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838" y="3810000"/>
            <a:ext cx="49911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845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115050"/>
            <a:ext cx="5172075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846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419600"/>
            <a:ext cx="5029200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847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561" y="5181600"/>
            <a:ext cx="4791075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22889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84" name="Rectangle 76"/>
          <p:cNvSpPr>
            <a:spLocks noChangeArrowheads="1"/>
          </p:cNvSpPr>
          <p:nvPr/>
        </p:nvSpPr>
        <p:spPr bwMode="auto">
          <a:xfrm>
            <a:off x="263525" y="381000"/>
            <a:ext cx="254980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dirty="0" smtClean="0">
                <a:latin typeface="Verdana" pitchFamily="34" charset="0"/>
                <a:ea typeface="Times New Roman" charset="0"/>
                <a:cs typeface="Arial" charset="0"/>
              </a:rPr>
              <a:t>Winter-Break Quiz</a:t>
            </a:r>
            <a:endParaRPr lang="en-US" altLang="en-US" sz="2000" dirty="0">
              <a:latin typeface="Verdana" pitchFamily="34" charset="0"/>
              <a:ea typeface="Times New Roman" charset="0"/>
              <a:cs typeface="Arial" charset="0"/>
            </a:endParaRPr>
          </a:p>
        </p:txBody>
      </p:sp>
      <p:sp>
        <p:nvSpPr>
          <p:cNvPr id="17486" name="Line 78"/>
          <p:cNvSpPr>
            <a:spLocks noChangeShapeType="1"/>
          </p:cNvSpPr>
          <p:nvPr/>
        </p:nvSpPr>
        <p:spPr bwMode="auto">
          <a:xfrm>
            <a:off x="381000" y="762000"/>
            <a:ext cx="83820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78" name="Group 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0451168"/>
              </p:ext>
            </p:extLst>
          </p:nvPr>
        </p:nvGraphicFramePr>
        <p:xfrm>
          <a:off x="152399" y="1739840"/>
          <a:ext cx="8991601" cy="4467758"/>
        </p:xfrm>
        <a:graphic>
          <a:graphicData uri="http://schemas.openxmlformats.org/drawingml/2006/table">
            <a:tbl>
              <a:tblPr/>
              <a:tblGrid>
                <a:gridCol w="5257801"/>
                <a:gridCol w="609600"/>
                <a:gridCol w="625966"/>
                <a:gridCol w="749300"/>
                <a:gridCol w="749300"/>
                <a:gridCol w="999634"/>
              </a:tblGrid>
              <a:tr h="7727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Criteria</a:t>
                      </a: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Check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sym typeface="Wingdings" pitchFamily="2" charset="2"/>
                        </a:rPr>
                        <a:t>Too easy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Just right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Hard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Way to hard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03028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+</a:t>
                      </a: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056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43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+</a:t>
                      </a: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119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+</a:t>
                      </a: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914400"/>
            <a:ext cx="4661725" cy="779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6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590800"/>
            <a:ext cx="4343400" cy="8494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6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388" y="4343400"/>
            <a:ext cx="3429000" cy="1064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6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944" y="3657600"/>
            <a:ext cx="5019675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70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388" y="5534025"/>
            <a:ext cx="4667250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5232752" y="1066800"/>
            <a:ext cx="33778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What R-code gives this  result?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806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84" name="Rectangle 76"/>
          <p:cNvSpPr>
            <a:spLocks noChangeArrowheads="1"/>
          </p:cNvSpPr>
          <p:nvPr/>
        </p:nvSpPr>
        <p:spPr bwMode="auto">
          <a:xfrm>
            <a:off x="263525" y="381000"/>
            <a:ext cx="254980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dirty="0" smtClean="0">
                <a:latin typeface="Verdana" pitchFamily="34" charset="0"/>
                <a:ea typeface="Times New Roman" charset="0"/>
                <a:cs typeface="Arial" charset="0"/>
              </a:rPr>
              <a:t>Winter-Break Quiz</a:t>
            </a:r>
            <a:endParaRPr lang="en-US" altLang="en-US" sz="2000" dirty="0">
              <a:latin typeface="Verdana" pitchFamily="34" charset="0"/>
              <a:ea typeface="Times New Roman" charset="0"/>
              <a:cs typeface="Arial" charset="0"/>
            </a:endParaRPr>
          </a:p>
        </p:txBody>
      </p:sp>
      <p:sp>
        <p:nvSpPr>
          <p:cNvPr id="17486" name="Line 78"/>
          <p:cNvSpPr>
            <a:spLocks noChangeShapeType="1"/>
          </p:cNvSpPr>
          <p:nvPr/>
        </p:nvSpPr>
        <p:spPr bwMode="auto">
          <a:xfrm>
            <a:off x="381000" y="762000"/>
            <a:ext cx="83820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graphicFrame>
        <p:nvGraphicFramePr>
          <p:cNvPr id="78" name="Group 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559690"/>
              </p:ext>
            </p:extLst>
          </p:nvPr>
        </p:nvGraphicFramePr>
        <p:xfrm>
          <a:off x="152399" y="3276600"/>
          <a:ext cx="8991601" cy="3407304"/>
        </p:xfrm>
        <a:graphic>
          <a:graphicData uri="http://schemas.openxmlformats.org/drawingml/2006/table">
            <a:tbl>
              <a:tblPr/>
              <a:tblGrid>
                <a:gridCol w="5257801"/>
                <a:gridCol w="685800"/>
                <a:gridCol w="549766"/>
                <a:gridCol w="749300"/>
                <a:gridCol w="749300"/>
                <a:gridCol w="999634"/>
              </a:tblGrid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Criteria</a:t>
                      </a: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Check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sym typeface="Wingdings" pitchFamily="2" charset="2"/>
                        </a:rPr>
                        <a:t>Too easy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Just right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Hard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Way to hard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7484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410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+</a:t>
                      </a: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10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223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4648200" y="1307068"/>
            <a:ext cx="33778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What R-code gives this  result?</a:t>
            </a:r>
            <a:endParaRPr lang="en-US" dirty="0"/>
          </a:p>
        </p:txBody>
      </p:sp>
      <p:pic>
        <p:nvPicPr>
          <p:cNvPr id="3789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1" y="887366"/>
            <a:ext cx="2209800" cy="23250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7896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525" y="4648200"/>
            <a:ext cx="3438525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7897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463" y="5334000"/>
            <a:ext cx="4638675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7898" name="Picture 1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463" y="3962400"/>
            <a:ext cx="3829050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7900" name="Picture 1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657" y="6096000"/>
            <a:ext cx="3495675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72869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84" name="Rectangle 76"/>
          <p:cNvSpPr>
            <a:spLocks noChangeArrowheads="1"/>
          </p:cNvSpPr>
          <p:nvPr/>
        </p:nvSpPr>
        <p:spPr bwMode="auto">
          <a:xfrm>
            <a:off x="263525" y="381000"/>
            <a:ext cx="254980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dirty="0" smtClean="0">
                <a:latin typeface="Verdana" pitchFamily="34" charset="0"/>
                <a:ea typeface="Times New Roman" charset="0"/>
                <a:cs typeface="Arial" charset="0"/>
              </a:rPr>
              <a:t>Winter-Break Quiz</a:t>
            </a:r>
            <a:endParaRPr lang="en-US" altLang="en-US" sz="2000" dirty="0">
              <a:latin typeface="Verdana" pitchFamily="34" charset="0"/>
              <a:ea typeface="Times New Roman" charset="0"/>
              <a:cs typeface="Arial" charset="0"/>
            </a:endParaRPr>
          </a:p>
        </p:txBody>
      </p:sp>
      <p:sp>
        <p:nvSpPr>
          <p:cNvPr id="17486" name="Line 78"/>
          <p:cNvSpPr>
            <a:spLocks noChangeShapeType="1"/>
          </p:cNvSpPr>
          <p:nvPr/>
        </p:nvSpPr>
        <p:spPr bwMode="auto">
          <a:xfrm>
            <a:off x="381000" y="762000"/>
            <a:ext cx="83820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graphicFrame>
        <p:nvGraphicFramePr>
          <p:cNvPr id="78" name="Group 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1873841"/>
              </p:ext>
            </p:extLst>
          </p:nvPr>
        </p:nvGraphicFramePr>
        <p:xfrm>
          <a:off x="152399" y="3276600"/>
          <a:ext cx="8991601" cy="3391326"/>
        </p:xfrm>
        <a:graphic>
          <a:graphicData uri="http://schemas.openxmlformats.org/drawingml/2006/table">
            <a:tbl>
              <a:tblPr/>
              <a:tblGrid>
                <a:gridCol w="5257801"/>
                <a:gridCol w="609600"/>
                <a:gridCol w="625966"/>
                <a:gridCol w="749300"/>
                <a:gridCol w="749300"/>
                <a:gridCol w="999634"/>
              </a:tblGrid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Criteria</a:t>
                      </a: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Check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sym typeface="Wingdings" pitchFamily="2" charset="2"/>
                        </a:rPr>
                        <a:t>Too easy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Just right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Hard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Way to hard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7484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410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+</a:t>
                      </a: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10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+</a:t>
                      </a: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223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914400" y="990600"/>
            <a:ext cx="760977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Consider you have been given the following daily minimum temperatures</a:t>
            </a:r>
          </a:p>
          <a:p>
            <a:r>
              <a:rPr lang="en-US" dirty="0"/>
              <a:t>a</a:t>
            </a:r>
            <a:r>
              <a:rPr lang="en-US" dirty="0" smtClean="0"/>
              <a:t>ll in units of </a:t>
            </a:r>
            <a:r>
              <a:rPr lang="en-US" dirty="0"/>
              <a:t>d</a:t>
            </a:r>
            <a:r>
              <a:rPr lang="en-US" dirty="0" smtClean="0"/>
              <a:t>egree Celsius [C]:</a:t>
            </a:r>
          </a:p>
          <a:p>
            <a:endParaRPr lang="en-US" dirty="0"/>
          </a:p>
          <a:p>
            <a:r>
              <a:rPr lang="en-US" dirty="0" smtClean="0"/>
              <a:t>-1, 4, -10, -19, 0, 20, 3, 4, -5, -6</a:t>
            </a:r>
          </a:p>
          <a:p>
            <a:endParaRPr lang="en-US" dirty="0" smtClean="0"/>
          </a:p>
          <a:p>
            <a:r>
              <a:rPr lang="en-US" dirty="0" smtClean="0"/>
              <a:t>Later it turned out, the 20 C was an error and should have been 2.</a:t>
            </a:r>
          </a:p>
          <a:p>
            <a:r>
              <a:rPr lang="en-US" dirty="0" smtClean="0"/>
              <a:t>You calculated the arithmetic mean with the erroneous value included.</a:t>
            </a:r>
          </a:p>
          <a:p>
            <a:r>
              <a:rPr lang="en-US" dirty="0" smtClean="0"/>
              <a:t>How much do you expect the error to affect the mean estimation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63525" y="4654963"/>
            <a:ext cx="2108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About 2 degrees C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5345668"/>
            <a:ext cx="4916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About 10% of the error in the </a:t>
            </a:r>
            <a:r>
              <a:rPr lang="en-US" dirty="0"/>
              <a:t> </a:t>
            </a:r>
            <a:r>
              <a:rPr lang="en-US" dirty="0" smtClean="0"/>
              <a:t>erroneous value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4909" y="6172200"/>
            <a:ext cx="5109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random error cancels out in the calculations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63525" y="4038600"/>
            <a:ext cx="1710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Less than 10%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7884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duct-service satisfaction tracker">
  <a:themeElements>
    <a:clrScheme name="JA-SatTracker_TP0110390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9933"/>
      </a:accent1>
      <a:accent2>
        <a:srgbClr val="DBA215"/>
      </a:accent2>
      <a:accent3>
        <a:srgbClr val="FFFFFF"/>
      </a:accent3>
      <a:accent4>
        <a:srgbClr val="000000"/>
      </a:accent4>
      <a:accent5>
        <a:srgbClr val="FFCAAD"/>
      </a:accent5>
      <a:accent6>
        <a:srgbClr val="C69212"/>
      </a:accent6>
      <a:hlink>
        <a:srgbClr val="0066CC"/>
      </a:hlink>
      <a:folHlink>
        <a:srgbClr val="DDDDDD"/>
      </a:folHlink>
    </a:clrScheme>
    <a:fontScheme name="JA-SatTracker_TP01103901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JA-SatTracker_TP0110390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9933"/>
        </a:accent1>
        <a:accent2>
          <a:srgbClr val="DBA215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C69212"/>
        </a:accent6>
        <a:hlink>
          <a:srgbClr val="0066CC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Product-service satisfaction tracker</Template>
  <TotalTime>1631</TotalTime>
  <Words>2019</Words>
  <Application>Microsoft Office PowerPoint</Application>
  <PresentationFormat>On-screen Show (4:3)</PresentationFormat>
  <Paragraphs>458</Paragraphs>
  <Slides>20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Product-service satisfaction tracker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DAES UAlbany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Elison Timm, Oliver</dc:creator>
  <cp:lastModifiedBy>Elison Timm, Oliver</cp:lastModifiedBy>
  <cp:revision>57</cp:revision>
  <cp:lastPrinted>2014-02-20T21:15:01Z</cp:lastPrinted>
  <dcterms:created xsi:type="dcterms:W3CDTF">2014-02-19T19:59:10Z</dcterms:created>
  <dcterms:modified xsi:type="dcterms:W3CDTF">2014-02-20T23:31:20Z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TC011039011033</vt:lpwstr>
  </property>
</Properties>
</file>