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137" autoAdjust="0"/>
  </p:normalViewPr>
  <p:slideViewPr>
    <p:cSldViewPr>
      <p:cViewPr varScale="1">
        <p:scale>
          <a:sx n="71" d="100"/>
          <a:sy n="71" d="100"/>
        </p:scale>
        <p:origin x="-90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CC2422-08C8-47E4-8CEB-F34E8F701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948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5530-266E-41C9-83E2-0752232B0C1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2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4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693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7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2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68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02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16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90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tmos.albany.edu/facstaff/timm/ATM315spring14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514600"/>
            <a:ext cx="320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282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Winter-Quiz- Intermezzo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1442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each slide you will find a screenshot from R-studio / or some previous</a:t>
            </a:r>
          </a:p>
          <a:p>
            <a:r>
              <a:rPr lang="en-US" dirty="0"/>
              <a:t>t</a:t>
            </a:r>
            <a:r>
              <a:rPr lang="en-US" dirty="0" smtClean="0"/>
              <a:t>heoretical statistical class material. You can find program code or </a:t>
            </a:r>
          </a:p>
          <a:p>
            <a:r>
              <a:rPr lang="en-US" dirty="0" smtClean="0"/>
              <a:t>description/definition for the presented screenshot’s content in the class slides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 smtClean="0">
                <a:hlinkClick r:id="rId2"/>
              </a:rPr>
              <a:t>http://www.atmos.albany.edu/facstaff/timm/ATM315spring14/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can also check on how easy it was to come to an answer. </a:t>
            </a:r>
          </a:p>
          <a:p>
            <a:r>
              <a:rPr lang="en-US" dirty="0" smtClean="0"/>
              <a:t>Multiple choices are sometimes possible.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58" y="2773402"/>
            <a:ext cx="18478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77014"/>
              </p:ext>
            </p:extLst>
          </p:nvPr>
        </p:nvGraphicFramePr>
        <p:xfrm>
          <a:off x="381000" y="3581400"/>
          <a:ext cx="6858001" cy="2669276"/>
        </p:xfrm>
        <a:graphic>
          <a:graphicData uri="http://schemas.openxmlformats.org/drawingml/2006/table">
            <a:tbl>
              <a:tblPr/>
              <a:tblGrid>
                <a:gridCol w="3556289"/>
                <a:gridCol w="824779"/>
                <a:gridCol w="571500"/>
                <a:gridCol w="571500"/>
                <a:gridCol w="571500"/>
                <a:gridCol w="762433"/>
              </a:tblGrid>
              <a:tr h="485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paste(1,2,4,8,16)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c(1,2,4,8,16)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print(1,2,4,8,16)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5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read.table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(1,2,4,8,16)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925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33800" y="2514600"/>
            <a:ext cx="389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 exactly </a:t>
            </a:r>
          </a:p>
          <a:p>
            <a:r>
              <a:rPr lang="en-US" dirty="0" smtClean="0"/>
              <a:t>this output?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61088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990600"/>
            <a:ext cx="76097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you have been given the following daily minimum temperatures</a:t>
            </a:r>
          </a:p>
          <a:p>
            <a:r>
              <a:rPr lang="en-US" dirty="0"/>
              <a:t>a</a:t>
            </a:r>
            <a:r>
              <a:rPr lang="en-US" dirty="0" smtClean="0"/>
              <a:t>ll in units of </a:t>
            </a:r>
            <a:r>
              <a:rPr lang="en-US" dirty="0"/>
              <a:t>d</a:t>
            </a:r>
            <a:r>
              <a:rPr lang="en-US" dirty="0" smtClean="0"/>
              <a:t>egree Celsius [C]:</a:t>
            </a:r>
          </a:p>
          <a:p>
            <a:endParaRPr lang="en-US" dirty="0"/>
          </a:p>
          <a:p>
            <a:r>
              <a:rPr lang="en-US" dirty="0" smtClean="0"/>
              <a:t>-1, 4, -10, -19, 0, 20, 3, 4, -5, -6</a:t>
            </a:r>
          </a:p>
          <a:p>
            <a:endParaRPr lang="en-US" dirty="0" smtClean="0"/>
          </a:p>
          <a:p>
            <a:r>
              <a:rPr lang="en-US" dirty="0" smtClean="0"/>
              <a:t>Later it turned out, the 20 C was an error and should have been 2</a:t>
            </a:r>
          </a:p>
          <a:p>
            <a:r>
              <a:rPr lang="en-US" dirty="0" smtClean="0"/>
              <a:t>You calculated the median with the erroneous value included.</a:t>
            </a:r>
          </a:p>
          <a:p>
            <a:r>
              <a:rPr lang="en-US" dirty="0" smtClean="0"/>
              <a:t>How much do you expect the error to affect the median estimation?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815" y="4654963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general less than the mean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345668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In general more than the mean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4909" y="6019800"/>
            <a:ext cx="4134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The sample size is even, </a:t>
            </a:r>
          </a:p>
          <a:p>
            <a:r>
              <a:rPr lang="en-US" dirty="0" smtClean="0"/>
              <a:t>and median estimate makes no sense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7815" y="40386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95474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990600"/>
            <a:ext cx="76097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you have been given the following daily minimum temperatures</a:t>
            </a:r>
          </a:p>
          <a:p>
            <a:r>
              <a:rPr lang="en-US" dirty="0"/>
              <a:t>a</a:t>
            </a:r>
            <a:r>
              <a:rPr lang="en-US" dirty="0" smtClean="0"/>
              <a:t>ll in units of </a:t>
            </a:r>
            <a:r>
              <a:rPr lang="en-US" dirty="0"/>
              <a:t>d</a:t>
            </a:r>
            <a:r>
              <a:rPr lang="en-US" dirty="0" smtClean="0"/>
              <a:t>egree Celsius [C]:</a:t>
            </a:r>
          </a:p>
          <a:p>
            <a:endParaRPr lang="en-US" dirty="0"/>
          </a:p>
          <a:p>
            <a:r>
              <a:rPr lang="en-US" dirty="0" smtClean="0"/>
              <a:t>-1, 4, -10, -19, 0, 20, 3, 4, -5, -6</a:t>
            </a:r>
          </a:p>
          <a:p>
            <a:endParaRPr lang="en-US" dirty="0" smtClean="0"/>
          </a:p>
          <a:p>
            <a:r>
              <a:rPr lang="en-US" dirty="0" smtClean="0"/>
              <a:t>Later it turned out, the 20 C was a error and should have been 2</a:t>
            </a:r>
          </a:p>
          <a:p>
            <a:r>
              <a:rPr lang="en-US" dirty="0" smtClean="0"/>
              <a:t>You calculated the variance with the erroneous value included. </a:t>
            </a:r>
          </a:p>
          <a:p>
            <a:r>
              <a:rPr lang="en-US" dirty="0" smtClean="0"/>
              <a:t>What effect does this outlier have on the variance estimate 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897868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increases the variance by no more than 10%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648200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variance is overestimated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530334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variance increases by about 10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019800"/>
            <a:ext cx="442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v</a:t>
            </a:r>
            <a:r>
              <a:rPr lang="en-US" dirty="0" smtClean="0"/>
              <a:t>ariance  is about 2 time larger if the </a:t>
            </a:r>
          </a:p>
          <a:p>
            <a:r>
              <a:rPr lang="en-US" dirty="0" smtClean="0"/>
              <a:t>erroneous  value is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55689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918865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Consider you have been given the task </a:t>
            </a:r>
          </a:p>
          <a:p>
            <a:r>
              <a:rPr lang="en-US" sz="1400" dirty="0" smtClean="0"/>
              <a:t>to measure the size of a rectangular parking lot: You measure both sides a, b 5 times in</a:t>
            </a:r>
          </a:p>
          <a:p>
            <a:r>
              <a:rPr lang="en-US" sz="1400" dirty="0"/>
              <a:t>u</a:t>
            </a:r>
            <a:r>
              <a:rPr lang="en-US" sz="1400" dirty="0" smtClean="0"/>
              <a:t>nits of </a:t>
            </a:r>
            <a:r>
              <a:rPr lang="en-US" sz="1400" dirty="0" err="1" smtClean="0"/>
              <a:t>ft</a:t>
            </a:r>
            <a:r>
              <a:rPr lang="en-US" sz="1400" dirty="0" smtClean="0"/>
              <a:t>, independently from each other.</a:t>
            </a:r>
          </a:p>
          <a:p>
            <a:r>
              <a:rPr lang="en-US" sz="1400" dirty="0" smtClean="0"/>
              <a:t>(i.e. you first measure a, afterwards b)</a:t>
            </a:r>
            <a:endParaRPr lang="en-US" sz="1400" dirty="0"/>
          </a:p>
          <a:p>
            <a:r>
              <a:rPr lang="en-US" sz="1400" dirty="0" smtClean="0"/>
              <a:t>For b you get: 510, 498, 512, 495, 497</a:t>
            </a:r>
          </a:p>
          <a:p>
            <a:r>
              <a:rPr lang="en-US" sz="1400" dirty="0" smtClean="0"/>
              <a:t>For a you get: 150, 151, 148, 149, 152</a:t>
            </a:r>
          </a:p>
          <a:p>
            <a:endParaRPr lang="en-US" sz="1400" dirty="0"/>
          </a:p>
          <a:p>
            <a:r>
              <a:rPr lang="en-US" sz="1400" dirty="0" smtClean="0"/>
              <a:t>What is the best estimate for mean of the area F?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897868"/>
            <a:ext cx="3922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First I calculate the averages for a and b, then I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ultiply them.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930572" y="1657529"/>
            <a:ext cx="3641428" cy="1066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Area F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28956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85800" y="1657529"/>
            <a:ext cx="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1981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40593" y="2895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4442936"/>
            <a:ext cx="36455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 use the five values of a and the five of b,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multiply them to get five estimates for F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then I get the average for F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257800"/>
            <a:ext cx="53062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 use all 25 combinations from the five length measurements of a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the five of b to estimate the area F, </a:t>
            </a:r>
          </a:p>
          <a:p>
            <a:r>
              <a:rPr lang="en-US" sz="1400" dirty="0" smtClean="0"/>
              <a:t>then I calculate the average.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2349" y="5962186"/>
            <a:ext cx="51074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 only need one pair of values from the measurements.</a:t>
            </a:r>
          </a:p>
          <a:p>
            <a:r>
              <a:rPr lang="en-US" sz="1400" dirty="0" smtClean="0"/>
              <a:t>Using more does not reduce the error in my estimate, </a:t>
            </a:r>
          </a:p>
          <a:p>
            <a:r>
              <a:rPr lang="en-US" sz="1400" dirty="0" smtClean="0"/>
              <a:t>because they are independent samples of the same quantities</a:t>
            </a:r>
          </a:p>
        </p:txBody>
      </p:sp>
    </p:spTree>
    <p:extLst>
      <p:ext uri="{BB962C8B-B14F-4D97-AF65-F5344CB8AC3E}">
        <p14:creationId xmlns:p14="http://schemas.microsoft.com/office/powerpoint/2010/main" val="17897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455764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918865"/>
            <a:ext cx="381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Consider you have been given temperature</a:t>
            </a:r>
          </a:p>
          <a:p>
            <a:r>
              <a:rPr lang="en-US" sz="1400" dirty="0"/>
              <a:t>o</a:t>
            </a:r>
            <a:r>
              <a:rPr lang="en-US" sz="1400" dirty="0" smtClean="0"/>
              <a:t>bservations in degree Celsius on a summer day: 20, 24, 21, 30, 32, 18, 19</a:t>
            </a:r>
          </a:p>
          <a:p>
            <a:r>
              <a:rPr lang="en-US" sz="1400" dirty="0" smtClean="0"/>
              <a:t>But no direct observations for water vapor saturation pressure was possible.</a:t>
            </a:r>
            <a:endParaRPr lang="en-US" sz="1400" dirty="0"/>
          </a:p>
          <a:p>
            <a:r>
              <a:rPr lang="en-US" sz="1400" dirty="0" smtClean="0"/>
              <a:t>What is the best estimate for saturation pressure of water vapor on that day using the Magnus formula (see web directory scripts/</a:t>
            </a:r>
            <a:r>
              <a:rPr lang="en-US" sz="1400" dirty="0" err="1" smtClean="0"/>
              <a:t>myfunctions.R</a:t>
            </a:r>
            <a:r>
              <a:rPr lang="en-US" sz="1400" dirty="0" smtClean="0"/>
              <a:t>)?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4572000"/>
            <a:ext cx="4528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First I calculate the average temperature and then </a:t>
            </a:r>
          </a:p>
          <a:p>
            <a:r>
              <a:rPr lang="en-US" sz="1400" dirty="0" smtClean="0"/>
              <a:t>use the Magnus formula with the average temperature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825453"/>
            <a:ext cx="54804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Either way, I first average the temperature and convert the average</a:t>
            </a:r>
          </a:p>
          <a:p>
            <a:r>
              <a:rPr lang="en-US" sz="1400" dirty="0" smtClean="0"/>
              <a:t>temperature with the Magnus formula, or I can calculate for each</a:t>
            </a:r>
          </a:p>
          <a:p>
            <a:r>
              <a:rPr lang="en-US" sz="1400" dirty="0"/>
              <a:t>t</a:t>
            </a:r>
            <a:r>
              <a:rPr lang="en-US" sz="1400" dirty="0" smtClean="0"/>
              <a:t>emperature the saturation pressure and then take the average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257800"/>
            <a:ext cx="4968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Who cares? Statistics is only a theoretical concept. </a:t>
            </a:r>
          </a:p>
          <a:p>
            <a:r>
              <a:rPr lang="en-US" sz="1400" dirty="0" smtClean="0"/>
              <a:t>I trust the measurements more than the statistical estimates.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966936"/>
            <a:ext cx="53142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 avoid a bias in my estimated mean saturation pressure, I first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alculate for each temperature the saturation pressure, and then</a:t>
            </a:r>
          </a:p>
          <a:p>
            <a:r>
              <a:rPr lang="en-US" sz="1400" dirty="0" smtClean="0"/>
              <a:t>I take the average of the 7 pressure values. 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5" y="990600"/>
            <a:ext cx="27578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01" y="1181100"/>
            <a:ext cx="1782453" cy="36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39801" y="762000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-107" charset="2"/>
              <a:buChar char=""/>
              <a:defRPr sz="3200"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-107" charset="2"/>
              <a:buChar char=""/>
              <a:defRPr sz="2800"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-107" charset="2"/>
              <a:buChar char=""/>
              <a:defRPr sz="2400"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-107" charset="2"/>
              <a:buChar char=""/>
              <a:defRPr sz="2000"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-107" charset="2"/>
              <a:buChar char=""/>
              <a:defRPr>
                <a:solidFill>
                  <a:schemeClr val="tx2"/>
                </a:solidFill>
                <a:latin typeface="Franklin Gothic Book" pitchFamily="-107" charset="0"/>
                <a:ea typeface="ＭＳ Ｐゴシック" pitchFamily="-10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charset="0"/>
              </a:rPr>
              <a:t>Magnus formula:</a:t>
            </a:r>
          </a:p>
        </p:txBody>
      </p:sp>
    </p:spTree>
    <p:extLst>
      <p:ext uri="{BB962C8B-B14F-4D97-AF65-F5344CB8AC3E}">
        <p14:creationId xmlns:p14="http://schemas.microsoft.com/office/powerpoint/2010/main" val="38198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1310"/>
              </p:ext>
            </p:extLst>
          </p:nvPr>
        </p:nvGraphicFramePr>
        <p:xfrm>
          <a:off x="152399" y="3276600"/>
          <a:ext cx="8991601" cy="35437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37" y="838200"/>
            <a:ext cx="2555863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4200" y="1066800"/>
            <a:ext cx="5536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plotted the monthly mean air temperatures</a:t>
            </a:r>
          </a:p>
          <a:p>
            <a:r>
              <a:rPr lang="en-US" dirty="0"/>
              <a:t>f</a:t>
            </a:r>
            <a:r>
              <a:rPr lang="en-US" dirty="0" smtClean="0"/>
              <a:t>rom Albany airport over the last 30 years.</a:t>
            </a:r>
          </a:p>
          <a:p>
            <a:r>
              <a:rPr lang="en-US" dirty="0" smtClean="0"/>
              <a:t>What is the periodic cycle in this figure?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474916"/>
            <a:ext cx="485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seasonal cycle with coldest temperatures</a:t>
            </a:r>
          </a:p>
          <a:p>
            <a:r>
              <a:rPr lang="en-US" dirty="0"/>
              <a:t>d</a:t>
            </a:r>
            <a:r>
              <a:rPr lang="en-US" dirty="0" smtClean="0"/>
              <a:t>uring winter and warmest during summer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181600"/>
            <a:ext cx="5391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is no evidence for a dominant periodic cycle.</a:t>
            </a:r>
          </a:p>
          <a:p>
            <a:r>
              <a:rPr lang="en-US" dirty="0" smtClean="0"/>
              <a:t>Thirty years are way too short to see any cycles.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830444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fact all these ups and downs are random,</a:t>
            </a:r>
          </a:p>
          <a:p>
            <a:r>
              <a:rPr lang="en-US" dirty="0"/>
              <a:t>t</a:t>
            </a:r>
            <a:r>
              <a:rPr lang="en-US" dirty="0" smtClean="0"/>
              <a:t>hey just appear organized in this type of plot.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570534"/>
              </p:ext>
            </p:extLst>
          </p:nvPr>
        </p:nvGraphicFramePr>
        <p:xfrm>
          <a:off x="152399" y="3276600"/>
          <a:ext cx="8991601" cy="35437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24200" y="1066800"/>
            <a:ext cx="56733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temperature data from the previous plot are</a:t>
            </a:r>
          </a:p>
          <a:p>
            <a:r>
              <a:rPr lang="en-US" dirty="0"/>
              <a:t>p</a:t>
            </a:r>
            <a:r>
              <a:rPr lang="en-US" dirty="0" smtClean="0"/>
              <a:t>lotted here in a histogram with temperatures</a:t>
            </a:r>
          </a:p>
          <a:p>
            <a:r>
              <a:rPr lang="en-US" dirty="0"/>
              <a:t>o</a:t>
            </a:r>
            <a:r>
              <a:rPr lang="en-US" dirty="0" smtClean="0"/>
              <a:t>n the x-axis in F. What does it mean when you see</a:t>
            </a:r>
          </a:p>
          <a:p>
            <a:r>
              <a:rPr lang="en-US" dirty="0"/>
              <a:t>t</a:t>
            </a:r>
            <a:r>
              <a:rPr lang="en-US" dirty="0" smtClean="0"/>
              <a:t>he bar located just below the 70F mark on the x-axis</a:t>
            </a:r>
          </a:p>
          <a:p>
            <a:r>
              <a:rPr lang="en-US" dirty="0"/>
              <a:t>r</a:t>
            </a:r>
            <a:r>
              <a:rPr lang="en-US" dirty="0" smtClean="0"/>
              <a:t>eaches the mark 50 on the y-axis?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09030"/>
            <a:ext cx="252058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5181600"/>
            <a:ext cx="4315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histogram shows how often temperatures fall </a:t>
            </a:r>
          </a:p>
          <a:p>
            <a:r>
              <a:rPr lang="en-US" sz="1400" dirty="0" smtClean="0"/>
              <a:t>into a specific temperature range. The temperature</a:t>
            </a:r>
          </a:p>
          <a:p>
            <a:r>
              <a:rPr lang="en-US" sz="1400" dirty="0" smtClean="0"/>
              <a:t>range 65-70 F was observed in about 50 months.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3757136"/>
            <a:ext cx="54339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histogram shows the climatological seasonal cycle. 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aximum temperatures were reached in the middle of the cycle</a:t>
            </a:r>
          </a:p>
          <a:p>
            <a:r>
              <a:rPr lang="en-US" sz="1400" dirty="0" smtClean="0"/>
              <a:t>after 50% was completed. Starting in January, that means in July.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966936"/>
            <a:ext cx="49584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Histogram measures the period of the cycles in the time</a:t>
            </a:r>
          </a:p>
          <a:p>
            <a:r>
              <a:rPr lang="en-US" sz="1400" dirty="0"/>
              <a:t>s</a:t>
            </a:r>
            <a:r>
              <a:rPr lang="en-US" sz="1400" dirty="0" smtClean="0"/>
              <a:t>eries. A frequency of 50 means a period of half a year. </a:t>
            </a:r>
          </a:p>
          <a:p>
            <a:r>
              <a:rPr lang="en-US" sz="1400" dirty="0" smtClean="0"/>
              <a:t>The bar at 65-70 F is our seasonal cycle. 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442936"/>
            <a:ext cx="52116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Histograms are just a fancy way for statisticians </a:t>
            </a:r>
          </a:p>
          <a:p>
            <a:r>
              <a:rPr lang="en-US" sz="1400" dirty="0" smtClean="0"/>
              <a:t>to manipulate the real meaning of the data.  There is no relation</a:t>
            </a:r>
            <a:br>
              <a:rPr lang="en-US" sz="1400" dirty="0" smtClean="0"/>
            </a:br>
            <a:r>
              <a:rPr lang="en-US" sz="1400" dirty="0" smtClean="0"/>
              <a:t>between frequencies and temperatures </a:t>
            </a:r>
          </a:p>
        </p:txBody>
      </p:sp>
    </p:spTree>
    <p:extLst>
      <p:ext uri="{BB962C8B-B14F-4D97-AF65-F5344CB8AC3E}">
        <p14:creationId xmlns:p14="http://schemas.microsoft.com/office/powerpoint/2010/main" val="12637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634864"/>
              </p:ext>
            </p:extLst>
          </p:nvPr>
        </p:nvGraphicFramePr>
        <p:xfrm>
          <a:off x="152399" y="3276600"/>
          <a:ext cx="8991601" cy="35437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27" y="914400"/>
            <a:ext cx="2296253" cy="22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1295400"/>
            <a:ext cx="52245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observe a gambler on the street having a</a:t>
            </a:r>
          </a:p>
          <a:p>
            <a:r>
              <a:rPr lang="en-US" dirty="0"/>
              <a:t>w</a:t>
            </a:r>
            <a:r>
              <a:rPr lang="en-US" dirty="0" smtClean="0"/>
              <a:t>inning streak of 19 consecutive wins </a:t>
            </a:r>
          </a:p>
          <a:p>
            <a:r>
              <a:rPr lang="en-US" dirty="0" smtClean="0"/>
              <a:t>(i.e. he predicted the top side of the coin 19 times</a:t>
            </a:r>
            <a:br>
              <a:rPr lang="en-US" dirty="0" smtClean="0"/>
            </a:br>
            <a:r>
              <a:rPr lang="en-US" dirty="0" smtClean="0"/>
              <a:t>right). What are the chances he/she extends </a:t>
            </a:r>
          </a:p>
          <a:p>
            <a:r>
              <a:rPr lang="en-US" dirty="0" smtClean="0"/>
              <a:t>in the next game his streak to a phenomenal 20?</a:t>
            </a:r>
          </a:p>
          <a:p>
            <a:r>
              <a:rPr lang="en-US" dirty="0" smtClean="0"/>
              <a:t>(Assume a fair game: no coin manipulation)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712" y="61722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 chances are 50%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8454" y="5260846"/>
            <a:ext cx="473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 chances decrease with every toss by 1/2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95800"/>
            <a:ext cx="510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19 times guessing right, it is long overdue</a:t>
            </a:r>
          </a:p>
          <a:p>
            <a:r>
              <a:rPr lang="en-US" dirty="0" smtClean="0"/>
              <a:t>That the gambler looses on his/her  next guess.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038600"/>
            <a:ext cx="367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 to the power of 20 (&lt;0.0001%)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36844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533400"/>
                <a:gridCol w="7021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27" y="914400"/>
            <a:ext cx="2296253" cy="22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990600"/>
            <a:ext cx="54040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observe a gambler on the street having a</a:t>
            </a:r>
          </a:p>
          <a:p>
            <a:r>
              <a:rPr lang="en-US" dirty="0"/>
              <a:t>w</a:t>
            </a:r>
            <a:r>
              <a:rPr lang="en-US" dirty="0" smtClean="0"/>
              <a:t>inning streak of 19 consecutive wins </a:t>
            </a:r>
          </a:p>
          <a:p>
            <a:r>
              <a:rPr lang="en-US" dirty="0" smtClean="0"/>
              <a:t>(i.e. he predicted the top side of the coin 19 times</a:t>
            </a:r>
            <a:br>
              <a:rPr lang="en-US" dirty="0" smtClean="0"/>
            </a:br>
            <a:r>
              <a:rPr lang="en-US" dirty="0" smtClean="0"/>
              <a:t>right). With every win he doubled his previous prize</a:t>
            </a:r>
          </a:p>
          <a:p>
            <a:r>
              <a:rPr lang="en-US" dirty="0"/>
              <a:t>m</a:t>
            </a:r>
            <a:r>
              <a:rPr lang="en-US" dirty="0" smtClean="0"/>
              <a:t>oney. He had $2 after the first, $4 after </a:t>
            </a:r>
          </a:p>
          <a:p>
            <a:r>
              <a:rPr lang="en-US" dirty="0"/>
              <a:t>t</a:t>
            </a:r>
            <a:r>
              <a:rPr lang="en-US" dirty="0" smtClean="0"/>
              <a:t>he second. How much money is on the table for </a:t>
            </a:r>
          </a:p>
          <a:p>
            <a:r>
              <a:rPr lang="en-US" dirty="0"/>
              <a:t>t</a:t>
            </a:r>
            <a:r>
              <a:rPr lang="en-US" dirty="0" smtClean="0"/>
              <a:t>he gambler, if he/she wins the 20</a:t>
            </a:r>
            <a:r>
              <a:rPr lang="en-US" baseline="30000" dirty="0" smtClean="0"/>
              <a:t>th</a:t>
            </a:r>
            <a:r>
              <a:rPr lang="en-US" dirty="0" smtClean="0"/>
              <a:t> toss again.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93632" y="39624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2*$20=$40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4102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$20^2=$400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8384" y="49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83790" y="611592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than a million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80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464820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$2^20=1048576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22655"/>
              </p:ext>
            </p:extLst>
          </p:nvPr>
        </p:nvGraphicFramePr>
        <p:xfrm>
          <a:off x="152399" y="3276600"/>
          <a:ext cx="8991601" cy="3307080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40089" y="838200"/>
            <a:ext cx="55467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Shown on the left is the global mean temperature</a:t>
            </a:r>
          </a:p>
          <a:p>
            <a:r>
              <a:rPr lang="en-US" sz="1400" dirty="0" smtClean="0"/>
              <a:t>Anomaly time series (annual means) from 1850 to 2010.</a:t>
            </a:r>
          </a:p>
          <a:p>
            <a:r>
              <a:rPr lang="en-US" sz="1400" dirty="0" smtClean="0"/>
              <a:t>If two gamblers played the game of predicting the global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ean temperatures from 1950 to 2010. </a:t>
            </a:r>
          </a:p>
          <a:p>
            <a:r>
              <a:rPr lang="en-US" sz="1400" dirty="0" smtClean="0"/>
              <a:t>Player 1 always puts $1 on “next year will be cooler than this year”</a:t>
            </a:r>
          </a:p>
          <a:p>
            <a:r>
              <a:rPr lang="en-US" sz="1400" dirty="0" smtClean="0"/>
              <a:t>Player 2 always puts $1 on “next year will be warmer than this year”</a:t>
            </a:r>
          </a:p>
          <a:p>
            <a:r>
              <a:rPr lang="en-US" sz="1400" dirty="0" smtClean="0"/>
              <a:t>Who would have made more money by the end of 2010?</a:t>
            </a:r>
          </a:p>
          <a:p>
            <a:r>
              <a:rPr lang="en-US" sz="1400" dirty="0" smtClean="0"/>
              <a:t>The winner earns the $2.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380" y="3757136"/>
            <a:ext cx="494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Both will have more or less the same, because the fluctuations are still randomly going up and down.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8384" y="49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890736"/>
            <a:ext cx="53880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Since weather is not predictable for more than 5, 10 maybe 14 </a:t>
            </a:r>
          </a:p>
          <a:p>
            <a:r>
              <a:rPr lang="en-US" sz="1400" dirty="0"/>
              <a:t>d</a:t>
            </a:r>
            <a:r>
              <a:rPr lang="en-US" sz="1400" dirty="0" smtClean="0"/>
              <a:t>ays there exists no predictable trend in the climate. Both players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re loosing in the end  trying to predict the unpredictable.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441" y="4572000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Player 1 will have more, because there are more sharp kinks </a:t>
            </a:r>
          </a:p>
          <a:p>
            <a:r>
              <a:rPr lang="en-US" sz="1400" dirty="0"/>
              <a:t>d</a:t>
            </a:r>
            <a:r>
              <a:rPr lang="en-US" sz="1400" dirty="0" smtClean="0"/>
              <a:t>ownward than upward.</a:t>
            </a:r>
            <a:endParaRPr lang="en-US" sz="14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7" y="843389"/>
            <a:ext cx="2324160" cy="228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95441" y="5322332"/>
            <a:ext cx="4929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Player 2 will have more, because there is a general upward </a:t>
            </a:r>
          </a:p>
          <a:p>
            <a:r>
              <a:rPr lang="en-US" sz="1400" dirty="0"/>
              <a:t>t</a:t>
            </a:r>
            <a:r>
              <a:rPr lang="en-US" sz="1400" dirty="0" smtClean="0"/>
              <a:t>rend on top of the random fluctuations.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65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05967"/>
              </p:ext>
            </p:extLst>
          </p:nvPr>
        </p:nvGraphicFramePr>
        <p:xfrm>
          <a:off x="152399" y="3276600"/>
          <a:ext cx="8991601" cy="3307080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40089" y="838200"/>
            <a:ext cx="52886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Shown on the left is the global mean temperature</a:t>
            </a:r>
          </a:p>
          <a:p>
            <a:r>
              <a:rPr lang="en-US" sz="1400" dirty="0" smtClean="0"/>
              <a:t>Anomaly time series (annual means) from 1850 to 2010.</a:t>
            </a:r>
          </a:p>
          <a:p>
            <a:r>
              <a:rPr lang="en-US" sz="1400" dirty="0" smtClean="0"/>
              <a:t>If two gamblers played the game of predicting the global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ean temperatures from 1950 to 2010. </a:t>
            </a:r>
          </a:p>
          <a:p>
            <a:r>
              <a:rPr lang="en-US" sz="1400" dirty="0" smtClean="0"/>
              <a:t>Player 1 always puts $1 on “next year will be cooler than 1950”</a:t>
            </a:r>
          </a:p>
          <a:p>
            <a:r>
              <a:rPr lang="en-US" sz="1400" dirty="0" smtClean="0"/>
              <a:t>Player 2 always puts $1 on “next year will be warmer than 1950”</a:t>
            </a:r>
          </a:p>
          <a:p>
            <a:r>
              <a:rPr lang="en-US" sz="1400" dirty="0" smtClean="0"/>
              <a:t>Who would have made more money by the end of 2010?</a:t>
            </a:r>
          </a:p>
          <a:p>
            <a:r>
              <a:rPr lang="en-US" sz="1400" dirty="0" smtClean="0"/>
              <a:t>The winner earns the $2.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380" y="3757136"/>
            <a:ext cx="494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Both will have more or less the same, because the fluctuations are still randomly going up and down.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8384" y="49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890736"/>
            <a:ext cx="53880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Since weather is not predictable for more than 5, 10 maybe 14 </a:t>
            </a:r>
          </a:p>
          <a:p>
            <a:r>
              <a:rPr lang="en-US" sz="1400" dirty="0"/>
              <a:t>d</a:t>
            </a:r>
            <a:r>
              <a:rPr lang="en-US" sz="1400" dirty="0" smtClean="0"/>
              <a:t>ays there exists no predictable trend in the climate. Both players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re loosing in the end  trying to predict the unpredictable.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441" y="4572000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Player 1 will have more, because there are more sharp kinks </a:t>
            </a:r>
          </a:p>
          <a:p>
            <a:r>
              <a:rPr lang="en-US" sz="1400" dirty="0"/>
              <a:t>d</a:t>
            </a:r>
            <a:r>
              <a:rPr lang="en-US" sz="1400" dirty="0" smtClean="0"/>
              <a:t>ownward than upward.</a:t>
            </a:r>
            <a:endParaRPr lang="en-US" sz="14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7" y="843389"/>
            <a:ext cx="2324160" cy="228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95441" y="5322332"/>
            <a:ext cx="4929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Player 2 will have more, because there is a general upward </a:t>
            </a:r>
          </a:p>
          <a:p>
            <a:r>
              <a:rPr lang="en-US" sz="1400" dirty="0"/>
              <a:t>t</a:t>
            </a:r>
            <a:r>
              <a:rPr lang="en-US" sz="1400" dirty="0" smtClean="0"/>
              <a:t>rend on top of the random fluctuations.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15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999111"/>
              </p:ext>
            </p:extLst>
          </p:nvPr>
        </p:nvGraphicFramePr>
        <p:xfrm>
          <a:off x="381000" y="3237133"/>
          <a:ext cx="6934200" cy="2835541"/>
        </p:xfrm>
        <a:graphic>
          <a:graphicData uri="http://schemas.openxmlformats.org/drawingml/2006/table">
            <a:tbl>
              <a:tblPr/>
              <a:tblGrid>
                <a:gridCol w="3595803"/>
                <a:gridCol w="833943"/>
                <a:gridCol w="577850"/>
                <a:gridCol w="577850"/>
                <a:gridCol w="577850"/>
                <a:gridCol w="77090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90" name="Picture 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676401"/>
            <a:ext cx="251460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3276600" y="2362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17491" name="Picture 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6" y="4953000"/>
            <a:ext cx="18478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92" name="Picture 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6" y="4505325"/>
            <a:ext cx="18478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93" name="Picture 8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1866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95" name="Picture 8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562600"/>
            <a:ext cx="2038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048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034609"/>
              </p:ext>
            </p:extLst>
          </p:nvPr>
        </p:nvGraphicFramePr>
        <p:xfrm>
          <a:off x="152399" y="3276600"/>
          <a:ext cx="8991601" cy="3307080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1807" y="5206425"/>
            <a:ext cx="4942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depends on the actual values. Without that I cannot make any quantitative statement.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8384" y="49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6" name="Picture 4" descr="eq_me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6" y="1219200"/>
            <a:ext cx="16764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81400" y="788544"/>
            <a:ext cx="54312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Consider you have taken already 30 measurements</a:t>
            </a:r>
          </a:p>
          <a:p>
            <a:r>
              <a:rPr lang="en-US" sz="1600" dirty="0" smtClean="0"/>
              <a:t>of the daily rainfall amounts at one station here in NY.</a:t>
            </a:r>
          </a:p>
          <a:p>
            <a:r>
              <a:rPr lang="en-US" sz="1600" dirty="0" smtClean="0"/>
              <a:t>(your  research focus is on days with measurable</a:t>
            </a:r>
          </a:p>
          <a:p>
            <a:r>
              <a:rPr lang="en-US" sz="1600" dirty="0" smtClean="0"/>
              <a:t> rainfall during mid-latitude storms). </a:t>
            </a:r>
          </a:p>
          <a:p>
            <a:r>
              <a:rPr lang="en-US" sz="1600" dirty="0" smtClean="0"/>
              <a:t>You already calculated the average rainfall.</a:t>
            </a:r>
          </a:p>
          <a:p>
            <a:r>
              <a:rPr lang="en-US" sz="1600" dirty="0" smtClean="0"/>
              <a:t>The next day a tropical storm dumps 10 times </a:t>
            </a:r>
          </a:p>
          <a:p>
            <a:r>
              <a:rPr lang="en-US" sz="1600" dirty="0" smtClean="0"/>
              <a:t>the average rain amounts. How much do you expect the </a:t>
            </a:r>
          </a:p>
          <a:p>
            <a:r>
              <a:rPr lang="en-US" sz="1600" dirty="0" smtClean="0"/>
              <a:t>average to change when you include this extreme event?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810000"/>
            <a:ext cx="4374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 can expect about a 30% change from the old</a:t>
            </a:r>
          </a:p>
          <a:p>
            <a:r>
              <a:rPr lang="en-US" sz="1600" dirty="0"/>
              <a:t>t</a:t>
            </a:r>
            <a:r>
              <a:rPr lang="en-US" sz="1600" dirty="0" smtClean="0"/>
              <a:t>o the new average rainfall estimate.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71807" y="4491335"/>
            <a:ext cx="47655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With already  30 measurements a single get’s only</a:t>
            </a:r>
          </a:p>
          <a:p>
            <a:r>
              <a:rPr lang="en-US" sz="1600" dirty="0" smtClean="0"/>
              <a:t>a small weight of 1/30 (about 3%).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928360"/>
            <a:ext cx="4610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 decide to exclude this observation, because my</a:t>
            </a:r>
          </a:p>
          <a:p>
            <a:r>
              <a:rPr lang="en-US" sz="1600" dirty="0"/>
              <a:t>r</a:t>
            </a:r>
            <a:r>
              <a:rPr lang="en-US" sz="1600" dirty="0" smtClean="0"/>
              <a:t>esearch project is about extra-tropical storms.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3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496375"/>
              </p:ext>
            </p:extLst>
          </p:nvPr>
        </p:nvGraphicFramePr>
        <p:xfrm>
          <a:off x="381000" y="3237133"/>
          <a:ext cx="6934200" cy="2987941"/>
        </p:xfrm>
        <a:graphic>
          <a:graphicData uri="http://schemas.openxmlformats.org/drawingml/2006/table">
            <a:tbl>
              <a:tblPr/>
              <a:tblGrid>
                <a:gridCol w="3595803"/>
                <a:gridCol w="833943"/>
                <a:gridCol w="577850"/>
                <a:gridCol w="577850"/>
                <a:gridCol w="577850"/>
                <a:gridCol w="77090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3276600" y="2362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200650"/>
            <a:ext cx="17716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1" y="5715000"/>
            <a:ext cx="20955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1" y="3886200"/>
            <a:ext cx="17049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31" y="4476750"/>
            <a:ext cx="16573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19050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11984"/>
              </p:ext>
            </p:extLst>
          </p:nvPr>
        </p:nvGraphicFramePr>
        <p:xfrm>
          <a:off x="381000" y="3237133"/>
          <a:ext cx="6934200" cy="3316067"/>
        </p:xfrm>
        <a:graphic>
          <a:graphicData uri="http://schemas.openxmlformats.org/drawingml/2006/table">
            <a:tbl>
              <a:tblPr/>
              <a:tblGrid>
                <a:gridCol w="3595803"/>
                <a:gridCol w="833943"/>
                <a:gridCol w="577850"/>
                <a:gridCol w="577850"/>
                <a:gridCol w="577850"/>
                <a:gridCol w="77090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8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3276600" y="2362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4888"/>
            <a:ext cx="333675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857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57625"/>
            <a:ext cx="19240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41" y="5124450"/>
            <a:ext cx="21145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791200"/>
            <a:ext cx="2238375" cy="73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1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38639"/>
              </p:ext>
            </p:extLst>
          </p:nvPr>
        </p:nvGraphicFramePr>
        <p:xfrm>
          <a:off x="381001" y="3124200"/>
          <a:ext cx="6934200" cy="3597541"/>
        </p:xfrm>
        <a:graphic>
          <a:graphicData uri="http://schemas.openxmlformats.org/drawingml/2006/table">
            <a:tbl>
              <a:tblPr/>
              <a:tblGrid>
                <a:gridCol w="3595803"/>
                <a:gridCol w="833943"/>
                <a:gridCol w="577850"/>
                <a:gridCol w="577850"/>
                <a:gridCol w="577850"/>
                <a:gridCol w="77090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3276600" y="2362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35052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343400"/>
            <a:ext cx="2895599" cy="59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105400"/>
            <a:ext cx="2971800" cy="92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70" y="937823"/>
            <a:ext cx="2382630" cy="2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72200"/>
            <a:ext cx="3009900" cy="33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6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68980"/>
              </p:ext>
            </p:extLst>
          </p:nvPr>
        </p:nvGraphicFramePr>
        <p:xfrm>
          <a:off x="152399" y="3138488"/>
          <a:ext cx="8991601" cy="3597541"/>
        </p:xfrm>
        <a:graphic>
          <a:graphicData uri="http://schemas.openxmlformats.org/drawingml/2006/table">
            <a:tbl>
              <a:tblPr/>
              <a:tblGrid>
                <a:gridCol w="5257801"/>
                <a:gridCol w="685800"/>
                <a:gridCol w="549766"/>
                <a:gridCol w="749300"/>
                <a:gridCol w="749300"/>
                <a:gridCol w="999634"/>
              </a:tblGrid>
              <a:tr h="580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5800" y="1981200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 commands created </a:t>
            </a:r>
          </a:p>
          <a:p>
            <a:r>
              <a:rPr lang="en-US" dirty="0" smtClean="0"/>
              <a:t>this output at the command console &gt;?</a:t>
            </a: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70527"/>
            <a:ext cx="3814696" cy="821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8" y="3810000"/>
            <a:ext cx="49911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15050"/>
            <a:ext cx="51720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50292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61" y="5181600"/>
            <a:ext cx="47910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8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51168"/>
              </p:ext>
            </p:extLst>
          </p:nvPr>
        </p:nvGraphicFramePr>
        <p:xfrm>
          <a:off x="152399" y="1739840"/>
          <a:ext cx="8991601" cy="4467758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772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30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5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4661725" cy="77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4343400" cy="84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88" y="4343400"/>
            <a:ext cx="3429000" cy="106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44" y="3657600"/>
            <a:ext cx="50196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88" y="5534025"/>
            <a:ext cx="46672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32752" y="1066800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R-code gives this  result?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9690"/>
              </p:ext>
            </p:extLst>
          </p:nvPr>
        </p:nvGraphicFramePr>
        <p:xfrm>
          <a:off x="152399" y="3276600"/>
          <a:ext cx="8991601" cy="3407304"/>
        </p:xfrm>
        <a:graphic>
          <a:graphicData uri="http://schemas.openxmlformats.org/drawingml/2006/table">
            <a:tbl>
              <a:tblPr/>
              <a:tblGrid>
                <a:gridCol w="5257801"/>
                <a:gridCol w="685800"/>
                <a:gridCol w="5497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8200" y="1307068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R-code gives this  result?</a:t>
            </a:r>
            <a:endParaRPr lang="en-US" dirty="0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887366"/>
            <a:ext cx="2209800" cy="232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4648200"/>
            <a:ext cx="34385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5334000"/>
            <a:ext cx="4638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3962400"/>
            <a:ext cx="3829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7" y="6096000"/>
            <a:ext cx="3495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8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3525" y="381000"/>
            <a:ext cx="2549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  <a:ea typeface="Times New Roman" charset="0"/>
                <a:cs typeface="Arial" charset="0"/>
              </a:rPr>
              <a:t>Winter-Break Quiz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381000" y="7620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7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73841"/>
              </p:ext>
            </p:extLst>
          </p:nvPr>
        </p:nvGraphicFramePr>
        <p:xfrm>
          <a:off x="152399" y="3276600"/>
          <a:ext cx="8991601" cy="3391326"/>
        </p:xfrm>
        <a:graphic>
          <a:graphicData uri="http://schemas.openxmlformats.org/drawingml/2006/table">
            <a:tbl>
              <a:tblPr/>
              <a:tblGrid>
                <a:gridCol w="5257801"/>
                <a:gridCol w="609600"/>
                <a:gridCol w="625966"/>
                <a:gridCol w="749300"/>
                <a:gridCol w="749300"/>
                <a:gridCol w="99963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Criteria</a:t>
                      </a: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Check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Too easy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Just right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Way to hard</a:t>
                      </a: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990600"/>
            <a:ext cx="76097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you have been given the following daily minimum temperatures</a:t>
            </a:r>
          </a:p>
          <a:p>
            <a:r>
              <a:rPr lang="en-US" dirty="0"/>
              <a:t>a</a:t>
            </a:r>
            <a:r>
              <a:rPr lang="en-US" dirty="0" smtClean="0"/>
              <a:t>ll in units of </a:t>
            </a:r>
            <a:r>
              <a:rPr lang="en-US" dirty="0"/>
              <a:t>d</a:t>
            </a:r>
            <a:r>
              <a:rPr lang="en-US" dirty="0" smtClean="0"/>
              <a:t>egree Celsius [C]:</a:t>
            </a:r>
          </a:p>
          <a:p>
            <a:endParaRPr lang="en-US" dirty="0"/>
          </a:p>
          <a:p>
            <a:r>
              <a:rPr lang="en-US" dirty="0" smtClean="0"/>
              <a:t>-1, 4, -10, -19, 0, 20, 3, 4, -5, -6</a:t>
            </a:r>
          </a:p>
          <a:p>
            <a:endParaRPr lang="en-US" dirty="0" smtClean="0"/>
          </a:p>
          <a:p>
            <a:r>
              <a:rPr lang="en-US" dirty="0" smtClean="0"/>
              <a:t>Later it turned out, the 20 C was an error and should have been 2.</a:t>
            </a:r>
          </a:p>
          <a:p>
            <a:r>
              <a:rPr lang="en-US" dirty="0" smtClean="0"/>
              <a:t>You calculated the arithmetic mean with the erroneous value included.</a:t>
            </a:r>
          </a:p>
          <a:p>
            <a:r>
              <a:rPr lang="en-US" dirty="0" smtClean="0"/>
              <a:t>How much do you expect the error to affect the mean estimation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525" y="4654963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About 2 degrees 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45668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About 10% of the error in the </a:t>
            </a:r>
            <a:r>
              <a:rPr lang="en-US" dirty="0"/>
              <a:t> </a:t>
            </a:r>
            <a:r>
              <a:rPr lang="en-US" dirty="0" smtClean="0"/>
              <a:t>erroneous value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4909" y="6172200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random error cancels out in the calculations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3525" y="403860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than 10%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uct-service satisfaction tracker">
  <a:themeElements>
    <a:clrScheme name="JA-SatTracker_TP011039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JA-SatTracker_TP011039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-SatTracker_TP011039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Product-service satisfaction tracker</Template>
  <TotalTime>1631</TotalTime>
  <Words>2019</Words>
  <Application>Microsoft Office PowerPoint</Application>
  <PresentationFormat>On-screen Show (4:3)</PresentationFormat>
  <Paragraphs>458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Product-service satisfaction tracker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DAES UAlbany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Elison Timm, Oliver</dc:creator>
  <cp:lastModifiedBy>Elison Timm, Oliver</cp:lastModifiedBy>
  <cp:revision>57</cp:revision>
  <cp:lastPrinted>2014-02-20T21:15:01Z</cp:lastPrinted>
  <dcterms:created xsi:type="dcterms:W3CDTF">2014-02-19T19:59:10Z</dcterms:created>
  <dcterms:modified xsi:type="dcterms:W3CDTF">2014-02-20T23:31:20Z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TC011039011033</vt:lpwstr>
  </property>
</Properties>
</file>