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76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58"/>
  </p:normalViewPr>
  <p:slideViewPr>
    <p:cSldViewPr snapToGrid="0">
      <p:cViewPr varScale="1">
        <p:scale>
          <a:sx n="129" d="100"/>
          <a:sy n="129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623F-4EAA-117D-C9E7-561E6767D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4FD99-6476-D0EA-5FD4-B73F27B06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2A31E-9998-3C23-A59A-D87D05C5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6305-041C-D10E-015B-3823C26B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30072-2843-D49C-99F9-AD486DA6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965C-2CA2-FE5D-99BB-890AF8ED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7E5B9-98E8-6843-04E7-7AFEF88FD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7D5BF-CC90-ECB9-167C-B1E4395E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749F-2414-07AC-8164-23D110A8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60123-D498-010C-C4DD-F871401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601FC-18B3-E120-CBDE-F7C0A9F85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92542-C30B-850C-73D5-1BE48E10E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0177-EA84-00F6-2E57-13906838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9D1F4-1BE2-3B6C-D93F-0EBB7941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91D3-96F7-BFC7-C9D4-45C0D7EB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98EF-7F66-0035-34D7-C3B07F38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F2F2-58F2-4772-6141-B5A5B682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4BE3C-F603-944E-C87E-D0A236A4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483F-A080-F8D1-B8F5-48824B79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79A8-D4AA-A2E3-C950-CF422FB7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3913-9EC2-2437-CB1B-95438966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55AF7-A7A1-E423-F8A3-58EB3E55C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36C0-B696-8CC0-4CE5-C51480EF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976A-0721-868D-A235-74AD72BE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0CDE-A1C5-FB7C-E5BE-3AFD0FDC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878-FA69-8D7A-7713-D17487B8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4D4E-D4D6-D010-B8F3-95A585CF8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7376A-59E2-0F12-2314-964DBB07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D592-9F37-CF62-FFE8-AA98724A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A913-EEA9-4C40-4EFC-09B16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CCC29-5E72-C33A-4C1C-45BA7E59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42F4-7C0D-E3D2-96B3-5106132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78C0E-5CB5-F65C-4785-852F4716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C1707-00E4-1175-6BB4-C7668A7F8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81EB1-4E6C-057A-A607-C8F2AF780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FCD10-2A70-8B51-3D27-568B4EBAA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B0992-F4BF-C75E-F837-7A5BCA0C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D2A62-5063-7746-A7CF-C42894A6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DD2A0-03AB-4FB4-FF8C-2E6AC45D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AB2-FC59-78CD-23CC-5092BC80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86BEB-517B-7104-75E7-729C2D20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EF31-ECCC-27D6-0D3D-F4DC5AD1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57227-60CA-960B-ED7D-D25164E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9F286-05B1-7634-4FA3-CB45B6F7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4EA44-C86F-918C-3E81-1209CA04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19012-9C5E-2AE3-19B3-6BE30D43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6282-44C9-0AF9-038D-AFF300CF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DF65-4250-6B11-42BC-6AD0B279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E360-A991-DBC9-179F-7CD17C50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78E1E-C7B7-3F00-F6CB-6E5A355B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C70F-6D15-0D1F-C46F-B559AE9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456B6-3C9E-53AC-36B5-907C21DA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695F-9EF9-0141-C099-CC6317A4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5A8A-5648-B3BD-86C0-F282FA5C5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09A8-9EEF-3838-05F6-00CE5A8FB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84709-D1AE-B79C-B106-6964CA94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F9B8C-1055-3009-E797-3702B433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0162A-E78E-74C8-C7ED-0EC09A01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E2E19-A9DD-1E00-BF41-CBDBCE0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E1487-B5AB-4EA1-ABA7-8882D415C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1667-948D-0D7B-F406-911BA3646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9A985-3E00-0C45-9FDF-A36A551E959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691A-2AD3-0E72-A54E-1BD24FB0B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1BF29-DE6C-37D8-C5D3-FEA8CA44A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77B69-4518-5E4A-9A92-D309659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2FF-79BC-D9B8-B564-D57A70950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#1 </a:t>
            </a:r>
            <a:br>
              <a:rPr lang="en-US" dirty="0"/>
            </a:br>
            <a:r>
              <a:rPr lang="en-US" dirty="0"/>
              <a:t>(Hurricane Harvey)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8BDD2-C240-3E45-E9DF-20F3C400D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419/563</a:t>
            </a:r>
          </a:p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12199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041DA-2A74-F31C-F8C3-6EC021BE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1143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2FD47-4537-A8E2-C209-80067B48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80" y="11811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AAF3-A232-C07A-42C9-0D68E3B25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08B16-C9CB-93A5-3326-80AAC3174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before start of class on Oct 7</a:t>
            </a:r>
          </a:p>
        </p:txBody>
      </p:sp>
    </p:spTree>
    <p:extLst>
      <p:ext uri="{BB962C8B-B14F-4D97-AF65-F5344CB8AC3E}">
        <p14:creationId xmlns:p14="http://schemas.microsoft.com/office/powerpoint/2010/main" val="146002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5D40-08E6-049B-C1CB-DC11A16C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3"/>
            <a:ext cx="10515600" cy="818783"/>
          </a:xfrm>
        </p:spPr>
        <p:txBody>
          <a:bodyPr/>
          <a:lstStyle/>
          <a:p>
            <a:r>
              <a:rPr lang="en-US" dirty="0"/>
              <a:t>Experiment #1 (see script)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0AF0-7CD3-79B8-013D-42398A06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26" y="1006842"/>
            <a:ext cx="11790948" cy="56057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Archive your control run</a:t>
            </a:r>
          </a:p>
          <a:p>
            <a:pPr lvl="1"/>
            <a:r>
              <a:rPr lang="en-US" dirty="0"/>
              <a:t>Make a directory called CONTROL</a:t>
            </a:r>
          </a:p>
          <a:p>
            <a:pPr lvl="1"/>
            <a:r>
              <a:rPr lang="en-US" dirty="0"/>
              <a:t>Move your </a:t>
            </a:r>
            <a:r>
              <a:rPr lang="en-US" dirty="0" err="1"/>
              <a:t>wrfout</a:t>
            </a:r>
            <a:r>
              <a:rPr lang="en-US" dirty="0"/>
              <a:t> file into it [$ mv </a:t>
            </a:r>
            <a:r>
              <a:rPr lang="en-US" dirty="0" err="1"/>
              <a:t>wrfout</a:t>
            </a:r>
            <a:r>
              <a:rPr lang="en-US" dirty="0"/>
              <a:t>* CONTROL/.]</a:t>
            </a:r>
          </a:p>
          <a:p>
            <a:pPr lvl="1"/>
            <a:r>
              <a:rPr lang="en-US" dirty="0"/>
              <a:t>Copy your </a:t>
            </a:r>
            <a:r>
              <a:rPr lang="en-US" dirty="0" err="1"/>
              <a:t>namelists</a:t>
            </a:r>
            <a:r>
              <a:rPr lang="en-US" dirty="0"/>
              <a:t> into it [$ cp </a:t>
            </a:r>
            <a:r>
              <a:rPr lang="en-US" dirty="0" err="1"/>
              <a:t>namelist</a:t>
            </a:r>
            <a:r>
              <a:rPr lang="en-US" dirty="0"/>
              <a:t>* CONTROL/.]</a:t>
            </a:r>
          </a:p>
          <a:p>
            <a:r>
              <a:rPr lang="en-US" dirty="0"/>
              <a:t>Simulation MICRO:</a:t>
            </a:r>
          </a:p>
          <a:p>
            <a:pPr lvl="1"/>
            <a:r>
              <a:rPr lang="en-US" dirty="0"/>
              <a:t>Edit </a:t>
            </a:r>
            <a:r>
              <a:rPr lang="en-US" dirty="0" err="1"/>
              <a:t>namelist.input</a:t>
            </a:r>
            <a:r>
              <a:rPr lang="en-US" dirty="0"/>
              <a:t> to set </a:t>
            </a:r>
            <a:r>
              <a:rPr lang="en-US" dirty="0" err="1"/>
              <a:t>cu_physics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Redo real and </a:t>
            </a:r>
            <a:r>
              <a:rPr lang="en-US" dirty="0" err="1"/>
              <a:t>wrf</a:t>
            </a:r>
            <a:endParaRPr lang="en-US" dirty="0"/>
          </a:p>
          <a:p>
            <a:pPr lvl="1"/>
            <a:r>
              <a:rPr lang="en-US" dirty="0"/>
              <a:t>Rerun notebook.  </a:t>
            </a:r>
          </a:p>
          <a:p>
            <a:pPr lvl="2"/>
            <a:r>
              <a:rPr lang="en-US" dirty="0"/>
              <a:t>For cell that makes time series plot of Houston precipitation, change plot title to consist of your last name and “MICRO”</a:t>
            </a:r>
          </a:p>
          <a:p>
            <a:pPr lvl="2"/>
            <a:r>
              <a:rPr lang="en-US" dirty="0"/>
              <a:t>Save/capture this image</a:t>
            </a:r>
          </a:p>
          <a:p>
            <a:pPr lvl="1"/>
            <a:r>
              <a:rPr lang="en-US" dirty="0"/>
              <a:t>Archive this run. Make folder called MICRO, move </a:t>
            </a:r>
            <a:r>
              <a:rPr lang="en-US" dirty="0" err="1"/>
              <a:t>wrfout</a:t>
            </a:r>
            <a:r>
              <a:rPr lang="en-US" dirty="0"/>
              <a:t> into it, copy </a:t>
            </a:r>
            <a:r>
              <a:rPr lang="en-US" dirty="0" err="1"/>
              <a:t>namelists</a:t>
            </a:r>
            <a:r>
              <a:rPr lang="en-US" dirty="0"/>
              <a:t> </a:t>
            </a:r>
          </a:p>
          <a:p>
            <a:r>
              <a:rPr lang="en-US" dirty="0"/>
              <a:t>Simulation CUMULUS:</a:t>
            </a:r>
          </a:p>
          <a:p>
            <a:pPr lvl="1"/>
            <a:r>
              <a:rPr lang="en-US" dirty="0"/>
              <a:t>Edit </a:t>
            </a:r>
            <a:r>
              <a:rPr lang="en-US" dirty="0" err="1"/>
              <a:t>namelist.input</a:t>
            </a:r>
            <a:r>
              <a:rPr lang="en-US" dirty="0"/>
              <a:t> to make </a:t>
            </a:r>
            <a:r>
              <a:rPr lang="en-US" dirty="0" err="1"/>
              <a:t>cu_physics</a:t>
            </a:r>
            <a:r>
              <a:rPr lang="en-US" dirty="0"/>
              <a:t> = 1 again but now </a:t>
            </a:r>
            <a:r>
              <a:rPr lang="en-US" dirty="0" err="1"/>
              <a:t>mp_physics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Redo real and </a:t>
            </a:r>
            <a:r>
              <a:rPr lang="en-US" dirty="0" err="1"/>
              <a:t>wrf</a:t>
            </a:r>
            <a:endParaRPr lang="en-US" dirty="0"/>
          </a:p>
          <a:p>
            <a:pPr lvl="1"/>
            <a:r>
              <a:rPr lang="en-US" dirty="0"/>
              <a:t>Rerun notebook.  </a:t>
            </a:r>
          </a:p>
          <a:p>
            <a:pPr lvl="2"/>
            <a:r>
              <a:rPr lang="en-US" dirty="0"/>
              <a:t>For cell that makes time series plot of Houston precipitation, change plot title to your last name and “CUMULUS”</a:t>
            </a:r>
          </a:p>
          <a:p>
            <a:pPr lvl="2"/>
            <a:r>
              <a:rPr lang="en-US" dirty="0"/>
              <a:t>Save/capture this image</a:t>
            </a:r>
          </a:p>
          <a:p>
            <a:pPr lvl="1"/>
            <a:r>
              <a:rPr lang="en-US" dirty="0"/>
              <a:t>Archive this run. Make folder called CUMULUS, move </a:t>
            </a:r>
            <a:r>
              <a:rPr lang="en-US" dirty="0" err="1"/>
              <a:t>wrfout</a:t>
            </a:r>
            <a:r>
              <a:rPr lang="en-US" dirty="0"/>
              <a:t> into it, copy </a:t>
            </a:r>
            <a:r>
              <a:rPr lang="en-US" dirty="0" err="1"/>
              <a:t>namelists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8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AB3A-26CE-1686-C165-431F3184B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B42DE6-8B58-7D4B-27FC-D6C7FEC71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7324-6F03-F5BA-D7FA-49561957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23FD-DFCE-9D83-24AD-C026F4ED3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script for experiment configuration</a:t>
            </a:r>
          </a:p>
          <a:p>
            <a:r>
              <a:rPr lang="en-US" dirty="0"/>
              <a:t>Plots shown here were made using the control run outputs and </a:t>
            </a:r>
            <a:r>
              <a:rPr lang="en-US" dirty="0" err="1"/>
              <a:t>WRF_plot_HARVEY.ipynb</a:t>
            </a:r>
            <a:r>
              <a:rPr lang="en-US" dirty="0"/>
              <a:t> notebook from $LAB/SCRIPTS/</a:t>
            </a:r>
          </a:p>
          <a:p>
            <a:r>
              <a:rPr lang="en-US" dirty="0"/>
              <a:t>You may want to reinitialize notebook for each run</a:t>
            </a:r>
          </a:p>
          <a:p>
            <a:pPr lvl="1"/>
            <a:r>
              <a:rPr lang="en-US" dirty="0"/>
              <a:t>Kernel menu &gt; Restart Kernel and Clear All Outputs</a:t>
            </a:r>
          </a:p>
        </p:txBody>
      </p:sp>
    </p:spTree>
    <p:extLst>
      <p:ext uri="{BB962C8B-B14F-4D97-AF65-F5344CB8AC3E}">
        <p14:creationId xmlns:p14="http://schemas.microsoft.com/office/powerpoint/2010/main" val="750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0A136-F4EC-6DEC-CF04-A6D1BCF1C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run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BFD66A-903B-23A1-62F3-3628E8AAE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317656-21EA-1866-9ED9-EAFC5EF8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0"/>
            <a:ext cx="862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3AEE0-42C4-1B10-6C83-7AE3369A1B8D}"/>
              </a:ext>
            </a:extLst>
          </p:cNvPr>
          <p:cNvSpPr txBox="1"/>
          <p:nvPr/>
        </p:nvSpPr>
        <p:spPr>
          <a:xfrm>
            <a:off x="125730" y="342900"/>
            <a:ext cx="1798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#6</a:t>
            </a:r>
          </a:p>
          <a:p>
            <a:r>
              <a:rPr lang="en-US" dirty="0"/>
              <a:t>Plots at forecast</a:t>
            </a:r>
          </a:p>
          <a:p>
            <a:r>
              <a:rPr lang="en-US" dirty="0"/>
              <a:t> hour 12</a:t>
            </a:r>
          </a:p>
          <a:p>
            <a:endParaRPr lang="en-US" dirty="0"/>
          </a:p>
          <a:p>
            <a:r>
              <a:rPr lang="en-US" dirty="0"/>
              <a:t>SLP contoured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16BF8-65A0-2F2F-5245-E448E7D61C84}"/>
              </a:ext>
            </a:extLst>
          </p:cNvPr>
          <p:cNvSpPr txBox="1"/>
          <p:nvPr/>
        </p:nvSpPr>
        <p:spPr>
          <a:xfrm>
            <a:off x="125730" y="4697730"/>
            <a:ext cx="159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Position for</a:t>
            </a:r>
          </a:p>
          <a:p>
            <a:r>
              <a:rPr lang="en-US" i="1" dirty="0"/>
              <a:t> cross-section</a:t>
            </a:r>
          </a:p>
          <a:p>
            <a:r>
              <a:rPr lang="en-US" i="1" dirty="0"/>
              <a:t> was set in</a:t>
            </a:r>
          </a:p>
          <a:p>
            <a:r>
              <a:rPr lang="en-US" i="1" dirty="0"/>
              <a:t> Cell #3</a:t>
            </a:r>
          </a:p>
        </p:txBody>
      </p:sp>
    </p:spTree>
    <p:extLst>
      <p:ext uri="{BB962C8B-B14F-4D97-AF65-F5344CB8AC3E}">
        <p14:creationId xmlns:p14="http://schemas.microsoft.com/office/powerpoint/2010/main" val="9221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5A1D69-BF91-DCE8-B575-1770E5A1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1219200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5F306-E9E3-59D0-2239-89CD64B54E0F}"/>
              </a:ext>
            </a:extLst>
          </p:cNvPr>
          <p:cNvSpPr txBox="1"/>
          <p:nvPr/>
        </p:nvSpPr>
        <p:spPr>
          <a:xfrm>
            <a:off x="80010" y="0"/>
            <a:ext cx="666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#7: vertical cross-section along path shown in previous figure</a:t>
            </a:r>
          </a:p>
        </p:txBody>
      </p:sp>
    </p:spTree>
    <p:extLst>
      <p:ext uri="{BB962C8B-B14F-4D97-AF65-F5344CB8AC3E}">
        <p14:creationId xmlns:p14="http://schemas.microsoft.com/office/powerpoint/2010/main" val="115840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32B5CF-C303-4396-9D37-FD90095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35100"/>
            <a:ext cx="99314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866E4-1437-EACA-6789-0FEBE35EEE0F}"/>
              </a:ext>
            </a:extLst>
          </p:cNvPr>
          <p:cNvSpPr txBox="1"/>
          <p:nvPr/>
        </p:nvSpPr>
        <p:spPr>
          <a:xfrm>
            <a:off x="320040" y="594360"/>
            <a:ext cx="478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#8: Domain minimum SLP for control run</a:t>
            </a:r>
          </a:p>
        </p:txBody>
      </p:sp>
    </p:spTree>
    <p:extLst>
      <p:ext uri="{BB962C8B-B14F-4D97-AF65-F5344CB8AC3E}">
        <p14:creationId xmlns:p14="http://schemas.microsoft.com/office/powerpoint/2010/main" val="42130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F34163-EA1B-2FDD-525C-E427AB0C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35100"/>
            <a:ext cx="95885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E9CB8-0455-E547-4E96-B08D7D4DBE32}"/>
              </a:ext>
            </a:extLst>
          </p:cNvPr>
          <p:cNvSpPr txBox="1"/>
          <p:nvPr/>
        </p:nvSpPr>
        <p:spPr>
          <a:xfrm>
            <a:off x="320040" y="594360"/>
            <a:ext cx="1040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#9: Accumulated total precipitation at Houston, and contributions from cumulus and microphysics</a:t>
            </a:r>
          </a:p>
        </p:txBody>
      </p:sp>
    </p:spTree>
    <p:extLst>
      <p:ext uri="{BB962C8B-B14F-4D97-AF65-F5344CB8AC3E}">
        <p14:creationId xmlns:p14="http://schemas.microsoft.com/office/powerpoint/2010/main" val="187338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A617E3F-94E5-6E4A-514F-7172D0EA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0"/>
            <a:ext cx="859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DA5FA-DBDC-233A-D492-D960D0806CC3}"/>
              </a:ext>
            </a:extLst>
          </p:cNvPr>
          <p:cNvSpPr txBox="1"/>
          <p:nvPr/>
        </p:nvSpPr>
        <p:spPr>
          <a:xfrm>
            <a:off x="125730" y="342900"/>
            <a:ext cx="20344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#10</a:t>
            </a:r>
          </a:p>
          <a:p>
            <a:r>
              <a:rPr lang="en-US" dirty="0"/>
              <a:t>Total accumulated</a:t>
            </a:r>
          </a:p>
          <a:p>
            <a:r>
              <a:rPr lang="en-US" dirty="0"/>
              <a:t>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r>
              <a:rPr lang="en-US" dirty="0"/>
              <a:t>RAINC = cumulus</a:t>
            </a:r>
          </a:p>
          <a:p>
            <a:r>
              <a:rPr lang="en-US" dirty="0"/>
              <a:t> [contoured]</a:t>
            </a:r>
          </a:p>
          <a:p>
            <a:r>
              <a:rPr lang="en-US" dirty="0"/>
              <a:t>RAINNC </a:t>
            </a:r>
          </a:p>
          <a:p>
            <a:r>
              <a:rPr lang="en-US" dirty="0"/>
              <a:t> = microphysics</a:t>
            </a:r>
          </a:p>
          <a:p>
            <a:r>
              <a:rPr lang="en-US" dirty="0"/>
              <a:t> [shaded]</a:t>
            </a:r>
          </a:p>
          <a:p>
            <a:endParaRPr lang="en-US" dirty="0"/>
          </a:p>
          <a:p>
            <a:r>
              <a:rPr lang="en-US" dirty="0"/>
              <a:t>Star = Houston</a:t>
            </a:r>
          </a:p>
        </p:txBody>
      </p:sp>
    </p:spTree>
    <p:extLst>
      <p:ext uri="{BB962C8B-B14F-4D97-AF65-F5344CB8AC3E}">
        <p14:creationId xmlns:p14="http://schemas.microsoft.com/office/powerpoint/2010/main" val="210971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9BE2-935E-8B15-AC04-D60BD2993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2350C-5BEE-BC13-3F80-B368CCF23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342</Words>
  <Application>Microsoft Macintosh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Experiment #1  (Hurricane Harvey)</vt:lpstr>
      <vt:lpstr>Domain setup</vt:lpstr>
      <vt:lpstr>Control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Animations</vt:lpstr>
      <vt:lpstr>PowerPoint Presentation</vt:lpstr>
      <vt:lpstr>Experiment #1</vt:lpstr>
      <vt:lpstr>Experiment #1 (see script)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Torn</dc:creator>
  <cp:lastModifiedBy>Ryan Torn</cp:lastModifiedBy>
  <cp:revision>3</cp:revision>
  <dcterms:created xsi:type="dcterms:W3CDTF">2025-08-30T18:50:32Z</dcterms:created>
  <dcterms:modified xsi:type="dcterms:W3CDTF">2025-09-25T12:02:24Z</dcterms:modified>
</cp:coreProperties>
</file>