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85" r:id="rId4"/>
    <p:sldId id="386" r:id="rId5"/>
    <p:sldId id="389" r:id="rId6"/>
    <p:sldId id="390" r:id="rId7"/>
    <p:sldId id="387" r:id="rId8"/>
    <p:sldId id="388" r:id="rId9"/>
    <p:sldId id="391" r:id="rId10"/>
    <p:sldId id="392" r:id="rId11"/>
    <p:sldId id="393" r:id="rId12"/>
    <p:sldId id="335" r:id="rId13"/>
    <p:sldId id="271" r:id="rId14"/>
    <p:sldId id="273" r:id="rId15"/>
    <p:sldId id="300" r:id="rId16"/>
    <p:sldId id="274" r:id="rId17"/>
    <p:sldId id="275" r:id="rId18"/>
    <p:sldId id="276" r:id="rId19"/>
    <p:sldId id="362" r:id="rId20"/>
    <p:sldId id="363" r:id="rId21"/>
    <p:sldId id="324" r:id="rId22"/>
    <p:sldId id="280" r:id="rId23"/>
    <p:sldId id="281" r:id="rId24"/>
    <p:sldId id="361" r:id="rId25"/>
    <p:sldId id="323" r:id="rId26"/>
    <p:sldId id="277" r:id="rId27"/>
    <p:sldId id="344" r:id="rId28"/>
    <p:sldId id="321" r:id="rId29"/>
    <p:sldId id="394" r:id="rId30"/>
    <p:sldId id="377" r:id="rId31"/>
    <p:sldId id="365" r:id="rId32"/>
    <p:sldId id="380" r:id="rId33"/>
    <p:sldId id="379" r:id="rId34"/>
    <p:sldId id="371" r:id="rId35"/>
    <p:sldId id="367" r:id="rId36"/>
    <p:sldId id="368" r:id="rId37"/>
    <p:sldId id="369" r:id="rId38"/>
    <p:sldId id="370" r:id="rId39"/>
    <p:sldId id="372" r:id="rId40"/>
    <p:sldId id="373" r:id="rId41"/>
    <p:sldId id="374" r:id="rId42"/>
    <p:sldId id="375" r:id="rId43"/>
    <p:sldId id="34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D428-11DF-DC45-BEDE-903150E9E81D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21A7F-BBE8-344B-A9D7-ADBBDAFE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CB573F9-C64D-0A8B-1EDC-2A992F535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5353A67C-70A9-848E-2391-3C93B499D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D0E83CD-CE3F-526E-3FF2-B72A68E0A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FC9FA7-15AC-944B-8996-AE867B6BF215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B025E1EF-C529-AA25-7B9F-9F2C52572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ED2B50B0-A57F-179A-F2B3-E76A0026F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Kevin now gives new users bash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E721C0-49B5-B7FA-412B-04960F21F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62100F-505D-384B-BB8F-A686AB8E8516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A689C6A-B913-848D-DB59-8FC845C47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6D05619F-9092-4844-EFE4-86BBE8187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833B73C0-21BC-831B-E136-4E2FFFB35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F83374BF-ED36-1717-89D1-203E633B3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“rc” in cshrc = “run commands”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D20B436C-3140-29CE-AEA5-24A72EEA6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55C91E70-AC73-F860-5EF0-7A72D3CFC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0321E266-23EE-0540-9BCD-9A574C5DA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E5DFA5-4EED-3646-89DF-2D69487C3B76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A1E6031C-A919-0498-83CD-1B06F06E1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F36C6288-A35D-3CB1-AB85-E1237FDC7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Showing more of the domain than did w/ GrADS version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14E00783-4AE5-207F-5E84-0D01B40F1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A49F4A-5FD4-5E4B-A638-3A6382F2E4EE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082BEA16-FDBF-B7EA-BE06-E9B49E468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4B113510-A21D-327D-8D8E-62F8520B2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1129091E-1DC0-2CAB-9925-C8A69E59D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AFC477-8E8C-1D43-BC8C-16BD1355D210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18D0F9F7-3847-149A-6598-54A38F0AC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A924C7EE-36DD-0DA6-3435-7EEB402D7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D1F622A5-15CD-1C13-C3BB-0E5085D43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286D40-6521-EC49-BD06-422365374A8E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7E12BCC4-BF96-2B56-4EF9-3C8741D76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14D67F4F-99CE-DFF0-E74B-E825FFBB3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Improvements: don’t need 4 identical colorbars, or vertical axis labels for top right and bottom right plots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D0D946C8-23DE-53FA-06AC-2D40F63978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077864-1308-5A47-A8C7-B4B60642BCEE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70917C6B-C1DA-075E-AFA1-5628D306E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AFFBE4A7-7ACD-B2D7-94DE-82718988E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46E6EE51-D5F0-2F60-C39D-290B8F3E3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3DD5C2-F8A0-3E40-95F5-01D48927A306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C0E51DEB-AD38-700E-3E55-EEA34199F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" name="Rectangle 1027">
            <a:extLst>
              <a:ext uri="{FF2B5EF4-FFF2-40B4-BE49-F238E27FC236}">
                <a16:creationId xmlns:a16="http://schemas.microsoft.com/office/drawing/2014/main" id="{D434441D-B461-57B2-DC44-931CD9172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3578115C-6D6E-ED34-8533-09682258A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4D993C1C-EE08-DEC2-D921-D71613514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>
            <a:extLst>
              <a:ext uri="{FF2B5EF4-FFF2-40B4-BE49-F238E27FC236}">
                <a16:creationId xmlns:a16="http://schemas.microsoft.com/office/drawing/2014/main" id="{36123154-3A04-7088-76CC-EFC193F25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1027">
            <a:extLst>
              <a:ext uri="{FF2B5EF4-FFF2-40B4-BE49-F238E27FC236}">
                <a16:creationId xmlns:a16="http://schemas.microsoft.com/office/drawing/2014/main" id="{D79624CB-0C6A-B68D-2CB8-A8505CA18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Learn to use vi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File extensions are meaningless in Unix.  You can have long, cumbersome filenames w/ multiple punctuation marks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>
            <a:extLst>
              <a:ext uri="{FF2B5EF4-FFF2-40B4-BE49-F238E27FC236}">
                <a16:creationId xmlns:a16="http://schemas.microsoft.com/office/drawing/2014/main" id="{AADB3B4D-6581-FD02-1649-A229CA28B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1027">
            <a:extLst>
              <a:ext uri="{FF2B5EF4-FFF2-40B4-BE49-F238E27FC236}">
                <a16:creationId xmlns:a16="http://schemas.microsoft.com/office/drawing/2014/main" id="{457A4EAF-6256-2F23-4A7C-556EA6FBF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Got to here 2021 Class 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01E644B-ECC6-4A42-80FE-6E7B8B9B9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F2272C3E-3038-8F72-5662-FDFF5ED99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Got to here 2022/1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>
            <a:extLst>
              <a:ext uri="{FF2B5EF4-FFF2-40B4-BE49-F238E27FC236}">
                <a16:creationId xmlns:a16="http://schemas.microsoft.com/office/drawing/2014/main" id="{2704A594-97F7-83E8-13E0-1FA74D183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1027">
            <a:extLst>
              <a:ext uri="{FF2B5EF4-FFF2-40B4-BE49-F238E27FC236}">
                <a16:creationId xmlns:a16="http://schemas.microsoft.com/office/drawing/2014/main" id="{CA27E9DC-E58D-823E-7AD7-8AF15E1AC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39C01BD-0B15-61EA-A194-A852B27D1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75EF18D5-1805-EE85-7012-29F5CDCFB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Got to here class 1 2020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1EE1813A-D1D9-285D-378A-4F513CB65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E651C99E-39ED-CBB5-4A50-C0E00BE74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Got to here 2019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DFB4170A-4C3B-7939-5619-8C09EE941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F96FB9-2B20-204A-A33D-E74564DDEDD1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AF2E-D106-D974-51E2-CDA4A0F0B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BBD14-07B8-214E-DCF9-ABAC88B55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67EA9-A467-1C02-2168-8A11691E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9A7B-A707-2628-40EA-B61DE7BC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384CD-DF8A-DDCA-E7B1-2A85E75E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DE89-DEB7-7FE4-F902-33FE866E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A8D45-B8E1-820D-3F6A-FAC0CC1C9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B3933-B1C5-5559-8287-5FF22E3D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B831-1829-2A47-0BA5-897FE75B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2AC9-50E4-C331-1120-0C212A3C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02653-A4C5-5D18-6288-13E007138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AAA46-4402-8DA8-FDFB-FABAAA4F6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8F80-0CC2-0891-E17A-9D0441B9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B8A7-CD9F-B0AB-EE3A-3C4CEA6C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43AFC-D11F-F5C9-8A77-F9C38C62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0ABB-B34E-0185-D645-946B2620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98F40-9144-CBB7-1FB1-084F4D0E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86FD9-8C74-2EF6-47AF-0C6A655C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25E2-C0E7-0692-2279-9AFDC556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7BB74-6EED-A8A9-F3B6-E8DFEDCF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63A-D8F9-64FB-2F75-88CE0E77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B5279-B6B5-F029-DE48-F02FDF2E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FE5-82C2-D95B-859D-64E817D0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A4FA-8EAD-3C6E-035B-0D01D4B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4C63F-D94F-59C5-AFB6-017F533D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8973-3DA0-A501-9022-016932C6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E388-77E7-7626-6AE3-44F2647AC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DAD07-85F4-A58D-DDCD-CAF1D2050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14627-8371-786E-8400-5ACE183C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3F76B-4550-7F72-00F0-1FF1C8C1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92367-61B2-70DB-5B2D-56D02384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9DCB-9DDF-E1E1-D240-D33A9B17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C00D-CB41-5781-B7CB-986C3C45A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A0323-A015-DBE4-41FA-7581C5B7E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F824D-42FA-FF47-62E3-3C2E32262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5470B-A1E6-D1EE-E225-A3C533F78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7FF78-9625-1C20-E66A-491FF921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F5B03-6710-3833-374F-4D574CE6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A8708-CC87-DF80-7923-7693377F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193C-E930-66FE-F405-43788105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B0266-5E67-C4CD-79F3-EDC0549C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A1593-5869-B647-7456-04FA4F0E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3DD98-C65E-CD39-723D-B6CF6DB5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4450D-6D03-33A7-F72F-0D422378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DE2DF-B091-D1AC-9C59-7B987546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7D48-C244-99ED-4C66-C7E692D9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A46B-5869-9511-5A67-DC3212F1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43BE-96A3-35A4-5BD9-EE029781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75A2A-E0F4-B2AB-619D-B43514EEF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11930-733B-F519-C745-B6877F74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4BCAC-D72F-FE99-B7B0-E0F6C2D3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8010-3A51-A5B4-3897-25B20E0C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124C-D3E7-CCF8-A987-F5ABA36E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1F72B-97D6-6798-8EAB-AA7DF659F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32F8B-D4EB-DC00-060E-24660B0BA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F5855-4337-54E6-F0DD-E1C907E3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59140-C59D-DBBD-3DDF-D7A993F1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85A41-0B05-3303-1118-F7A1A620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D3541-E5DB-DD00-3E8A-979C504D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5AE04-13B0-04A4-77A8-606A441A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5FC3-BE96-706D-084F-B19BF715D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DDFFB-0BE9-2C4B-9B46-403EA6BFCD8F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50E47-0556-6870-3891-80EB489F9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731DD-292C-C8A0-5DB3-336B58204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5C2B3-46FA-1B44-85BE-1E7AE32F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quartz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hub.hpc.ucar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CARID@derecho.hpc.ucar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plotlib.org/" TargetMode="External"/><Relationship Id="rId3" Type="http://schemas.openxmlformats.org/officeDocument/2006/relationships/hyperlink" Target="https://www2.mmm.ucar.edu/wrf/users/" TargetMode="External"/><Relationship Id="rId7" Type="http://schemas.openxmlformats.org/officeDocument/2006/relationships/hyperlink" Target="https://wrf-python.readthedocs.io/en/lates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data.ucar.edu/software/netcdf/" TargetMode="External"/><Relationship Id="rId5" Type="http://schemas.openxmlformats.org/officeDocument/2006/relationships/hyperlink" Target="https://www2.mmm.ucar.edu/wrf/users/wrf_users_guide/build/html/index.html" TargetMode="External"/><Relationship Id="rId4" Type="http://schemas.openxmlformats.org/officeDocument/2006/relationships/hyperlink" Target="https://www2.mmm.ucar.edu/wrf/users/wrf_users_guide/build/html/namelist_variable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CARID@casper.hpc.ucar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jupyterhub.hpc.ucar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6A45-E181-870F-2571-569BA2129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Unix/Linux, WRF-Python, and NCAR Supercomputing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11FC8-E311-9597-B75D-CC9B7688B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AATM 419/563</a:t>
            </a:r>
          </a:p>
          <a:p>
            <a:r>
              <a:rPr lang="en-US" dirty="0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220540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91616-E0A7-CA3C-3368-8DCB9700C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928B-583C-432B-49F4-10C703D9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3D66A-85AE-0F10-F481-DBC53D310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When you are finished, make sure to:</a:t>
            </a:r>
          </a:p>
          <a:p>
            <a:pPr lvl="1"/>
            <a:r>
              <a:rPr lang="en-US" sz="3600" dirty="0"/>
              <a:t>File -&gt; Close and Shut Down</a:t>
            </a:r>
          </a:p>
          <a:p>
            <a:pPr lvl="1"/>
            <a:r>
              <a:rPr lang="en-US" sz="3600" dirty="0"/>
              <a:t>NCAR -&gt; My Servers, click STOP</a:t>
            </a:r>
          </a:p>
          <a:p>
            <a:r>
              <a:rPr lang="en-US" sz="4000" dirty="0"/>
              <a:t>This makes sure resources are available to others!</a:t>
            </a:r>
          </a:p>
        </p:txBody>
      </p:sp>
    </p:spTree>
    <p:extLst>
      <p:ext uri="{BB962C8B-B14F-4D97-AF65-F5344CB8AC3E}">
        <p14:creationId xmlns:p14="http://schemas.microsoft.com/office/powerpoint/2010/main" val="377387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28F47A50-600C-09E8-A563-2202061E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Text editing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CB43BB8-DE63-B6D6-2969-750F0760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709"/>
            <a:ext cx="10515600" cy="4351338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Options for editing text files:</a:t>
            </a:r>
          </a:p>
          <a:p>
            <a:pPr lvl="1"/>
            <a:r>
              <a:rPr lang="en-US" altLang="en-US" sz="2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vi</a:t>
            </a:r>
            <a:r>
              <a:rPr lang="en-US" altLang="en-US" sz="2800" dirty="0">
                <a:ea typeface="ＭＳ Ｐゴシック" panose="020B0600070205080204" pitchFamily="34" charset="-128"/>
              </a:rPr>
              <a:t> editor: the old and venerable (worth learning).  See “How to use the vi editor” document on class web page</a:t>
            </a:r>
          </a:p>
          <a:p>
            <a:pPr lvl="1"/>
            <a:r>
              <a:rPr lang="en-US" altLang="en-US" sz="2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nano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</a:t>
            </a:r>
            <a:r>
              <a:rPr lang="en-US" altLang="en-US" sz="2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emacs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available on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headnodes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Via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Jupyter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notebook [most common]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Launch notebook, create/use a symbolic link to your scratch space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6B29DE82-8BDA-C400-D3C0-4B842AE94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FD1CC-65A4-CA4A-94BB-6FADCD8397D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CFBB-C4AB-53FA-C4EF-72C95663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572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Log onto derecho</a:t>
            </a:r>
            <a:endParaRPr lang="en-US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E2AB8145-AA99-E102-7FCB-14E13192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4042"/>
            <a:ext cx="10515600" cy="50758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400" u="sng" dirty="0">
                <a:ea typeface="ＭＳ Ｐゴシック" panose="020B0600070205080204" pitchFamily="34" charset="-128"/>
                <a:cs typeface="Calibri" panose="020F0502020204030204" pitchFamily="34" charset="0"/>
              </a:rPr>
              <a:t>From Mac or Linux:</a:t>
            </a:r>
          </a:p>
          <a:p>
            <a:pPr eaLnBrk="1" hangingPunct="1">
              <a:defRPr/>
            </a:pP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ssh -Y </a:t>
            </a:r>
            <a:r>
              <a:rPr lang="en-US" altLang="en-US" sz="2400" b="1" dirty="0">
                <a:latin typeface="Courier" pitchFamily="2" charset="0"/>
                <a:ea typeface="ＭＳ Ｐゴシック" panose="020B0600070205080204" pitchFamily="34" charset="-128"/>
              </a:rPr>
              <a:t>yourncarid</a:t>
            </a:r>
            <a:r>
              <a:rPr lang="en-US" altLang="en-US" sz="2400" dirty="0">
                <a:latin typeface="Courier" pitchFamily="2" charset="0"/>
                <a:ea typeface="ＭＳ Ｐゴシック" panose="020B0600070205080204" pitchFamily="34" charset="-128"/>
              </a:rPr>
              <a:t>@derecho.hpc.ucar.edu</a:t>
            </a:r>
          </a:p>
          <a:p>
            <a:pPr marL="0" indent="0">
              <a:buNone/>
              <a:defRPr/>
            </a:pPr>
            <a:endParaRPr lang="en-US" altLang="en-US" sz="2400" u="sng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u="sng" dirty="0">
                <a:ea typeface="ＭＳ Ｐゴシック" panose="020B0600070205080204" pitchFamily="34" charset="-128"/>
                <a:cs typeface="Calibri" panose="020F0502020204030204" pitchFamily="34" charset="0"/>
              </a:rPr>
              <a:t>From Windows using </a:t>
            </a:r>
            <a:r>
              <a:rPr lang="en-US" altLang="en-US" sz="2400" u="sng" dirty="0" err="1">
                <a:ea typeface="ＭＳ Ｐゴシック" panose="020B0600070205080204" pitchFamily="34" charset="-128"/>
                <a:cs typeface="Calibri" panose="020F0502020204030204" pitchFamily="34" charset="0"/>
              </a:rPr>
              <a:t>MobaXTerm</a:t>
            </a:r>
            <a:r>
              <a:rPr lang="en-US" altLang="en-US" sz="2400" u="sng" dirty="0"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from the Sessions menu, choose “New session”</a:t>
            </a: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from the Sessions settings window, select “SSH”</a:t>
            </a: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in Basic SSH settings, enter as “remote host” </a:t>
            </a: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derecho.hpc.ucar.edu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and select “specify username” (and enter your NCAR ID)</a:t>
            </a:r>
          </a:p>
          <a:p>
            <a:pPr marL="457200" indent="-457200">
              <a:buFont typeface="Arial" panose="020B0604020202020204" pitchFamily="34" charset="0"/>
              <a:buAutoNum type="arabicParenBoth"/>
              <a:defRPr/>
            </a:pPr>
            <a:endParaRPr lang="en-US" altLang="en-US" sz="24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Once you enter your password, you will be prompted to accept duo notification.  You can also put a comma after password and add duo code afterward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Courier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2">
            <a:extLst>
              <a:ext uri="{FF2B5EF4-FFF2-40B4-BE49-F238E27FC236}">
                <a16:creationId xmlns:a16="http://schemas.microsoft.com/office/drawing/2014/main" id="{A7DBB99C-1E53-2FE0-DA6E-3954A9574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1C4CC-D071-304F-8680-071D76A2897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TextBox 3">
            <a:extLst>
              <a:ext uri="{FF2B5EF4-FFF2-40B4-BE49-F238E27FC236}">
                <a16:creationId xmlns:a16="http://schemas.microsoft.com/office/drawing/2014/main" id="{BCC4CED7-52EE-1590-D1E3-046EC373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6252498"/>
            <a:ext cx="3549650" cy="461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PLEASE LOG ON NOW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F6C8A0D-7176-6FF1-D6F5-AD3752194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Some Unix basics</a:t>
            </a:r>
            <a:br>
              <a:rPr lang="en-US">
                <a:latin typeface="Arial" charset="0"/>
              </a:rPr>
            </a:br>
            <a:r>
              <a:rPr lang="en-US" sz="3200">
                <a:latin typeface="Arial" charset="0"/>
              </a:rPr>
              <a:t>(basis of Linux and Mac OS X)</a:t>
            </a:r>
            <a:endParaRPr lang="en-US">
              <a:latin typeface="Arial" charset="0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03EA03B4-026B-0950-5EAC-70CE3C36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command prompt is </a:t>
            </a: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don’t type, prompt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Unix commands presented in </a:t>
            </a: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Courier font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ls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[lists your </a:t>
            </a:r>
            <a:r>
              <a:rPr lang="ja-JP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visible</a:t>
            </a:r>
            <a:r>
              <a:rPr lang="ja-JP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files]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ls -a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[lists </a:t>
            </a:r>
            <a:r>
              <a:rPr lang="en-US" altLang="en-US" sz="2400" i="1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all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files, including invisible]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ls -al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[lists all files, includes size &amp; other info]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</a:t>
            </a:r>
            <a:r>
              <a:rPr lang="en-US" altLang="en-US" sz="24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pwd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[print working directory - shows your location]</a:t>
            </a:r>
            <a:endParaRPr lang="en-US" altLang="en-US" dirty="0">
              <a:solidFill>
                <a:srgbClr val="7F7F7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1DBEE090-A928-3C44-5054-AD1F1CC6C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21CBA-5EC6-D14C-AB9A-8925F6D10D5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1CCCDD9-5937-BC91-2807-D7A534D85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Some Unix basics</a:t>
            </a:r>
            <a:br>
              <a:rPr lang="en-US">
                <a:latin typeface="Arial" charset="0"/>
              </a:rPr>
            </a:br>
            <a:r>
              <a:rPr lang="en-US" sz="3200">
                <a:latin typeface="Arial" charset="0"/>
              </a:rPr>
              <a:t>(continued)</a:t>
            </a:r>
            <a:endParaRPr lang="en-US">
              <a:latin typeface="Arial" charset="0"/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DBA9C1D0-49B8-A780-2CA9-588ACD1B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Courier" panose="02070309020205020404" pitchFamily="49" charset="0"/>
                <a:ea typeface="ＭＳ Ｐゴシック" panose="020B0600070205080204" pitchFamily="34" charset="-128"/>
              </a:rPr>
              <a:t>$ mkdir TEST</a:t>
            </a: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[makes a directory called </a:t>
            </a:r>
            <a:r>
              <a:rPr lang="ja-JP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TEST</a:t>
            </a:r>
            <a:r>
              <a:rPr lang="ja-JP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– upper case]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Courier" panose="02070309020205020404" pitchFamily="49" charset="0"/>
                <a:ea typeface="ＭＳ Ｐゴシック" panose="020B0600070205080204" pitchFamily="34" charset="-128"/>
              </a:rPr>
              <a:t>$ cd TEST</a:t>
            </a: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[changes directory to </a:t>
            </a:r>
            <a:r>
              <a:rPr lang="ja-JP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TEST</a:t>
            </a:r>
            <a:r>
              <a:rPr lang="ja-JP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Courier" panose="02070309020205020404" pitchFamily="49" charset="0"/>
                <a:ea typeface="ＭＳ Ｐゴシック" panose="020B0600070205080204" pitchFamily="34" charset="-128"/>
              </a:rPr>
              <a:t>$ cd 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[moves UP in directory hierarchy]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Courier" panose="02070309020205020404" pitchFamily="49" charset="0"/>
                <a:ea typeface="ＭＳ Ｐゴシック" panose="020B0600070205080204" pitchFamily="34" charset="-128"/>
              </a:rPr>
              <a:t>$ cd TeST</a:t>
            </a: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[command should FAIL… Unix is usually CASE SENSITIVE – though it usually isn’t on Mac]</a:t>
            </a:r>
            <a:endParaRPr lang="en-US" altLang="en-US">
              <a:solidFill>
                <a:srgbClr val="7F7F7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1">
            <a:extLst>
              <a:ext uri="{FF2B5EF4-FFF2-40B4-BE49-F238E27FC236}">
                <a16:creationId xmlns:a16="http://schemas.microsoft.com/office/drawing/2014/main" id="{3C3BA1B4-4342-AE2E-DCAF-157EC5042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57BB3-2E0C-694E-92D0-7FABCCE99948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3E02147-0F27-A541-879C-A50F42455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Some Unix basics</a:t>
            </a:r>
            <a:br>
              <a:rPr lang="en-US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(continued)</a:t>
            </a:r>
            <a:endParaRPr lang="en-US" dirty="0">
              <a:latin typeface="Arial" charset="0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5904F185-AFA6-D1A6-E5AE-922C9E198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touch </a:t>
            </a:r>
            <a:r>
              <a:rPr lang="en-US" altLang="en-US" sz="24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crap.txt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[makes an empty file]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cp </a:t>
            </a:r>
            <a:r>
              <a:rPr lang="en-US" altLang="en-US" sz="24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crap.txt</a:t>
            </a: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crap.txt.backup</a:t>
            </a:r>
            <a:endParaRPr lang="en-US" altLang="en-US" sz="24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[make a copy with </a:t>
            </a:r>
            <a:r>
              <a:rPr lang="en-US" altLang="en-US" sz="24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cp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 [Filename extensions are generally meaningless in Unix]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7F7F7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rm -</a:t>
            </a:r>
            <a:r>
              <a:rPr lang="en-US" altLang="en-US" sz="24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crap.txt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[the remove command. Asks for confirmation.</a:t>
            </a:r>
            <a:r>
              <a:rPr lang="en-US" altLang="ja-JP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\rm </a:t>
            </a:r>
            <a:r>
              <a:rPr lang="en-US" altLang="en-US" sz="24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crap.txt</a:t>
            </a:r>
            <a:endParaRPr lang="en-US" altLang="en-US" sz="24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[removes </a:t>
            </a:r>
            <a:r>
              <a:rPr lang="en-US" altLang="en-US" sz="2400" i="1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without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confirmation.  </a:t>
            </a:r>
            <a:r>
              <a:rPr lang="en-US" altLang="en-US" sz="2400" b="1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Think</a:t>
            </a:r>
            <a:r>
              <a:rPr lang="en-US" altLang="en-US" sz="24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before hitting ENTER!]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7F7F7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1">
            <a:extLst>
              <a:ext uri="{FF2B5EF4-FFF2-40B4-BE49-F238E27FC236}">
                <a16:creationId xmlns:a16="http://schemas.microsoft.com/office/drawing/2014/main" id="{9CB0D5BC-35CE-56A6-39D7-4A3D5E7C6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E6B494-6106-124A-9F1B-5747879D602A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35D85DE-6245-CED3-EB4C-20969504A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Some Unix basics</a:t>
            </a:r>
            <a:br>
              <a:rPr lang="en-US">
                <a:latin typeface="Arial" charset="0"/>
              </a:rPr>
            </a:br>
            <a:r>
              <a:rPr lang="en-US" sz="3200">
                <a:latin typeface="Arial" charset="0"/>
              </a:rPr>
              <a:t>(continued)</a:t>
            </a:r>
            <a:endParaRPr lang="en-US">
              <a:latin typeface="Arial" charset="0"/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7E768549-71EF-0438-C72B-3EC250E1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</a:t>
            </a:r>
            <a:r>
              <a:rPr lang="en-US" altLang="en-US" sz="22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mkdir</a:t>
            </a:r>
            <a:r>
              <a:rPr lang="en-US" altLang="en-US" sz="22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 BACKUP</a:t>
            </a: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[makes a new directory]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cp </a:t>
            </a:r>
            <a:r>
              <a:rPr lang="en-US" altLang="en-US" sz="22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crap.txt.backup</a:t>
            </a:r>
            <a:r>
              <a:rPr lang="en-US" altLang="en-US" sz="22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 BACKUP/.</a:t>
            </a: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[type exactly as written - </a:t>
            </a:r>
            <a:r>
              <a:rPr lang="en-US" altLang="en-US" sz="2200" b="1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there is NO space before the period</a:t>
            </a:r>
            <a:r>
              <a:rPr lang="en-US" altLang="en-US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[the period here means </a:t>
            </a:r>
            <a:r>
              <a:rPr lang="ja-JP" altLang="en-US" sz="22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keep the same name</a:t>
            </a:r>
            <a:r>
              <a:rPr lang="ja-JP" altLang="en-US" sz="22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[in this particular application, the period is optional]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[now there are 2 </a:t>
            </a:r>
            <a:r>
              <a:rPr lang="en-US" altLang="ja-JP" sz="2200" b="1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independent</a:t>
            </a:r>
            <a:r>
              <a:rPr lang="en-US" altLang="ja-JP" sz="22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versions of this empty file]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200" dirty="0">
              <a:solidFill>
                <a:srgbClr val="7F7F7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ls -l BACKUP/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[see the file is in the new location]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200" dirty="0">
              <a:solidFill>
                <a:srgbClr val="7F7F7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1">
            <a:extLst>
              <a:ext uri="{FF2B5EF4-FFF2-40B4-BE49-F238E27FC236}">
                <a16:creationId xmlns:a16="http://schemas.microsoft.com/office/drawing/2014/main" id="{EDB5A971-E9F1-698E-F373-1A856704D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406B12-8CC4-7F40-99F5-E2C0F61FE1F2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4C0998FB-CDFB-DDBD-538F-0823C9BF0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Some Unix basics</a:t>
            </a:r>
            <a:br>
              <a:rPr lang="en-US">
                <a:latin typeface="Arial" charset="0"/>
              </a:rPr>
            </a:br>
            <a:r>
              <a:rPr lang="en-US" sz="3200">
                <a:latin typeface="Arial" charset="0"/>
              </a:rPr>
              <a:t>(continued)</a:t>
            </a:r>
            <a:endParaRPr lang="en-US">
              <a:latin typeface="Arial" charset="0"/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3CA102D-1ED1-0F7A-2AF2-E1BB8280EF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rtlCol="0">
            <a:normAutofit fontScale="85000" lnSpcReduction="20000"/>
          </a:bodyPr>
          <a:lstStyle/>
          <a:p>
            <a:pPr>
              <a:buNone/>
              <a:defRPr/>
            </a:pPr>
            <a:endParaRPr lang="en-US" sz="3800" dirty="0">
              <a:latin typeface="Arial" charset="0"/>
            </a:endParaRPr>
          </a:p>
          <a:p>
            <a:pPr>
              <a:buNone/>
              <a:defRPr/>
            </a:pPr>
            <a:r>
              <a:rPr lang="en-US" sz="3400" dirty="0">
                <a:latin typeface="Courier"/>
                <a:cs typeface="Courier"/>
              </a:rPr>
              <a:t>$ </a:t>
            </a:r>
            <a:r>
              <a:rPr lang="en-US" sz="3400" dirty="0" err="1">
                <a:latin typeface="Courier" charset="0"/>
              </a:rPr>
              <a:t>mkdir</a:t>
            </a:r>
            <a:r>
              <a:rPr lang="en-US" sz="3400" dirty="0">
                <a:latin typeface="Courier" charset="0"/>
              </a:rPr>
              <a:t> BACKUP/</a:t>
            </a:r>
            <a:r>
              <a:rPr lang="en-US" sz="3400" dirty="0" err="1">
                <a:latin typeface="Courier" charset="0"/>
              </a:rPr>
              <a:t>more_backup</a:t>
            </a:r>
            <a:endParaRPr lang="en-US" sz="3400" dirty="0">
              <a:latin typeface="Courier" charset="0"/>
            </a:endParaRPr>
          </a:p>
          <a:p>
            <a:pPr>
              <a:buNone/>
              <a:defRPr/>
            </a:pPr>
            <a:r>
              <a:rPr lang="en-US" sz="3400" dirty="0">
                <a:latin typeface="Arial" charset="0"/>
              </a:rPr>
              <a:t>	</a:t>
            </a:r>
            <a:r>
              <a:rPr lang="en-US" sz="3400" dirty="0">
                <a:solidFill>
                  <a:srgbClr val="7F7F7F"/>
                </a:solidFill>
                <a:latin typeface="Arial" charset="0"/>
              </a:rPr>
              <a:t>[a new subdirectory in a directory]</a:t>
            </a:r>
          </a:p>
          <a:p>
            <a:pPr>
              <a:buNone/>
              <a:defRPr/>
            </a:pPr>
            <a:endParaRPr lang="en-US" sz="3400" dirty="0">
              <a:latin typeface="Arial" charset="0"/>
            </a:endParaRPr>
          </a:p>
          <a:p>
            <a:pPr>
              <a:buNone/>
              <a:defRPr/>
            </a:pPr>
            <a:r>
              <a:rPr lang="en-US" sz="3400" dirty="0">
                <a:latin typeface="Courier"/>
                <a:cs typeface="Courier"/>
              </a:rPr>
              <a:t>$ </a:t>
            </a:r>
            <a:r>
              <a:rPr lang="en-US" sz="3400" dirty="0">
                <a:latin typeface="Courier" charset="0"/>
              </a:rPr>
              <a:t>cd BACKUP/</a:t>
            </a:r>
            <a:r>
              <a:rPr lang="en-US" sz="3400" dirty="0" err="1">
                <a:latin typeface="Courier" charset="0"/>
              </a:rPr>
              <a:t>more_backup</a:t>
            </a:r>
            <a:endParaRPr lang="en-US" sz="3400" dirty="0">
              <a:latin typeface="Arial" charset="0"/>
            </a:endParaRPr>
          </a:p>
          <a:p>
            <a:pPr>
              <a:buNone/>
              <a:defRPr/>
            </a:pPr>
            <a:r>
              <a:rPr lang="en-US" sz="3400" dirty="0">
                <a:latin typeface="Arial" charset="0"/>
              </a:rPr>
              <a:t>	</a:t>
            </a:r>
            <a:r>
              <a:rPr lang="en-US" sz="3400" dirty="0">
                <a:solidFill>
                  <a:srgbClr val="7F7F7F"/>
                </a:solidFill>
                <a:latin typeface="Arial" charset="0"/>
              </a:rPr>
              <a:t>[move to new subdirectory]</a:t>
            </a:r>
            <a:endParaRPr lang="en-US" sz="3400" dirty="0">
              <a:latin typeface="Arial" charset="0"/>
            </a:endParaRPr>
          </a:p>
          <a:p>
            <a:pPr>
              <a:buNone/>
              <a:defRPr/>
            </a:pPr>
            <a:endParaRPr lang="en-US" sz="2400" dirty="0">
              <a:latin typeface="Arial" charset="0"/>
            </a:endParaRPr>
          </a:p>
          <a:p>
            <a:pPr>
              <a:buNone/>
              <a:defRPr/>
            </a:pPr>
            <a:r>
              <a:rPr lang="en-US" sz="3400" dirty="0">
                <a:latin typeface="Courier"/>
                <a:cs typeface="Courier"/>
              </a:rPr>
              <a:t>$ </a:t>
            </a:r>
            <a:r>
              <a:rPr lang="en-US" sz="3400" dirty="0">
                <a:latin typeface="Courier" charset="0"/>
              </a:rPr>
              <a:t>cd</a:t>
            </a:r>
          </a:p>
          <a:p>
            <a:pPr>
              <a:buNone/>
              <a:defRPr/>
            </a:pPr>
            <a:r>
              <a:rPr lang="en-US" sz="3400" dirty="0">
                <a:latin typeface="Courier"/>
                <a:cs typeface="Courier"/>
              </a:rPr>
              <a:t>$ </a:t>
            </a:r>
            <a:r>
              <a:rPr lang="en-US" sz="3400" dirty="0" err="1">
                <a:latin typeface="Courier" charset="0"/>
              </a:rPr>
              <a:t>pwd</a:t>
            </a:r>
            <a:endParaRPr lang="en-US" sz="3400" dirty="0">
              <a:latin typeface="Arial" charset="0"/>
            </a:endParaRPr>
          </a:p>
          <a:p>
            <a:pPr>
              <a:buNone/>
              <a:defRPr/>
            </a:pPr>
            <a:r>
              <a:rPr lang="en-US" sz="3400" dirty="0">
                <a:latin typeface="Arial" charset="0"/>
              </a:rPr>
              <a:t>	</a:t>
            </a:r>
            <a:r>
              <a:rPr lang="en-US" sz="3400" dirty="0">
                <a:solidFill>
                  <a:srgbClr val="7F7F7F"/>
                </a:solidFill>
                <a:latin typeface="Arial" charset="0"/>
              </a:rPr>
              <a:t>[</a:t>
            </a:r>
            <a:r>
              <a:rPr lang="en-US" sz="3400" dirty="0">
                <a:solidFill>
                  <a:srgbClr val="7F7F7F"/>
                </a:solidFill>
                <a:latin typeface="Courier" charset="0"/>
              </a:rPr>
              <a:t>cd</a:t>
            </a:r>
            <a:r>
              <a:rPr lang="en-US" sz="3400" dirty="0">
                <a:solidFill>
                  <a:srgbClr val="7F7F7F"/>
                </a:solidFill>
                <a:latin typeface="Arial" charset="0"/>
              </a:rPr>
              <a:t> </a:t>
            </a:r>
            <a:r>
              <a:rPr lang="en-US" sz="3400" u="sng" dirty="0">
                <a:solidFill>
                  <a:srgbClr val="7F7F7F"/>
                </a:solidFill>
                <a:latin typeface="Arial" charset="0"/>
              </a:rPr>
              <a:t>by itself </a:t>
            </a:r>
            <a:r>
              <a:rPr lang="en-US" sz="3400" dirty="0">
                <a:solidFill>
                  <a:srgbClr val="7F7F7F"/>
                </a:solidFill>
                <a:latin typeface="Arial" charset="0"/>
              </a:rPr>
              <a:t>always takes you to your home directory]</a:t>
            </a:r>
          </a:p>
          <a:p>
            <a:pPr>
              <a:buNone/>
              <a:defRPr/>
            </a:pPr>
            <a:r>
              <a:rPr lang="en-US" sz="1800" dirty="0">
                <a:latin typeface="Arial" charset="0"/>
              </a:rPr>
              <a:t>	</a:t>
            </a:r>
          </a:p>
        </p:txBody>
      </p:sp>
      <p:sp>
        <p:nvSpPr>
          <p:cNvPr id="32771" name="Slide Number Placeholder 1">
            <a:extLst>
              <a:ext uri="{FF2B5EF4-FFF2-40B4-BE49-F238E27FC236}">
                <a16:creationId xmlns:a16="http://schemas.microsoft.com/office/drawing/2014/main" id="{9409C223-5AD3-2C88-8150-629E313D8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29BCC-C662-FA49-B716-F5383D5A2E3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1D989E5-9003-6730-A26F-421A1BEF4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Some Unix basics</a:t>
            </a:r>
            <a:br>
              <a:rPr lang="en-US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(continued)</a:t>
            </a:r>
            <a:endParaRPr lang="en-US" dirty="0">
              <a:latin typeface="Arial" charset="0"/>
            </a:endParaRP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33AD3E4D-42A4-8DD3-54DC-93B6627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19" y="1655205"/>
            <a:ext cx="11726562" cy="506627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cp /network/</a:t>
            </a:r>
            <a:r>
              <a:rPr lang="en-US" altLang="en-US" sz="26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rit</a:t>
            </a:r>
            <a:r>
              <a:rPr lang="en-US" altLang="en-US" sz="26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/lab/atm419lab/DATA/part* .</a:t>
            </a: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[asterisk is wild card character.  </a:t>
            </a:r>
            <a:r>
              <a:rPr lang="en-US" altLang="en-US" sz="2600" b="1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There IS a space before the period</a:t>
            </a: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[this copies all files matching text pattern to your directory]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ls part*</a:t>
            </a: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[lists files matching pattern]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cat part1 part2 &gt; </a:t>
            </a:r>
            <a:r>
              <a:rPr lang="en-US" altLang="en-US" sz="26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both_parts</a:t>
            </a:r>
            <a:endParaRPr lang="en-US" altLang="en-US" sz="26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[con</a:t>
            </a:r>
            <a:r>
              <a:rPr lang="en-US" altLang="en-US" sz="2600" u="sng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cat</a:t>
            </a: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enates files]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[greater-than sign is output redirect]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more </a:t>
            </a:r>
            <a:r>
              <a:rPr lang="en-US" altLang="en-US" sz="26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both_parts</a:t>
            </a:r>
            <a:endParaRPr lang="en-US" altLang="en-US" sz="26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</a:t>
            </a:r>
            <a:r>
              <a:rPr lang="en-US" altLang="en-US" sz="26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more</a:t>
            </a: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lists contents, one screen at a time]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[hit space bar for next screenful; type </a:t>
            </a:r>
            <a:r>
              <a:rPr lang="ja-JP" altLang="en-US" sz="2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6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q</a:t>
            </a:r>
            <a:r>
              <a:rPr lang="ja-JP" altLang="en-US" sz="26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6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to quit]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34819" name="Slide Number Placeholder 1">
            <a:extLst>
              <a:ext uri="{FF2B5EF4-FFF2-40B4-BE49-F238E27FC236}">
                <a16:creationId xmlns:a16="http://schemas.microsoft.com/office/drawing/2014/main" id="{C0896750-3CF4-B5BC-5018-E0161AD65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B32496-DE8E-6440-AACD-DA395C3D95C2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B907FDFA-33B8-B342-753A-68FCF804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Tab completion can save typing!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1741212-95AF-9879-E998-0E68A64C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1524001"/>
            <a:ext cx="10705214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Tab completion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start typing out a filename, then hit TAB key to see if system can figure out what you’re interested in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You usually have to provide several characters starting out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System will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Wingdings" pitchFamily="2" charset="2"/>
              </a:rPr>
              <a:t>stop completing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at point where more than one possible destination exists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Try this </a:t>
            </a:r>
            <a:r>
              <a:rPr lang="mr-IN" altLang="en-US" dirty="0">
                <a:latin typeface="Mangal" panose="02040503050203030202" pitchFamily="18" charset="0"/>
                <a:ea typeface="ＭＳ Ｐゴシック" panose="020B0600070205080204" pitchFamily="34" charset="-128"/>
                <a:sym typeface="Wingdings" pitchFamily="2" charset="2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and keep in mind you can use tab completion </a:t>
            </a:r>
            <a:r>
              <a:rPr lang="en-US" altLang="en-US" u="sng" dirty="0">
                <a:ea typeface="ＭＳ Ｐゴシック" panose="020B0600070205080204" pitchFamily="34" charset="-128"/>
                <a:sym typeface="Wingdings" pitchFamily="2" charset="2"/>
              </a:rPr>
              <a:t>more than once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per line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  <a:sym typeface="Wingdings" pitchFamily="2" charset="2"/>
              </a:rPr>
              <a:t>$ more /glade/work/torn/REALLY-REALLY:LONG_AND:ANNOYING-</a:t>
            </a:r>
            <a:r>
              <a:rPr lang="en-US" altLang="en-US" sz="1800" dirty="0" err="1">
                <a:latin typeface="Courier" panose="02070309020205020404" pitchFamily="49" charset="0"/>
                <a:ea typeface="ＭＳ Ｐゴシック" panose="020B0600070205080204" pitchFamily="34" charset="-128"/>
                <a:sym typeface="Wingdings" pitchFamily="2" charset="2"/>
              </a:rPr>
              <a:t>FILENAME.TxT</a:t>
            </a:r>
            <a:endParaRPr lang="en-US" altLang="en-US" sz="18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1FEDA9EF-19B0-8406-7B21-E29BA716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660326-D53C-7A41-BA94-1C550FB4124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5245-C84A-A4FE-8609-EB3CCDD7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935"/>
            <a:ext cx="10515600" cy="5741028"/>
          </a:xfrm>
        </p:spPr>
        <p:txBody>
          <a:bodyPr>
            <a:normAutofit/>
          </a:bodyPr>
          <a:lstStyle/>
          <a:p>
            <a:r>
              <a:rPr lang="en-US" sz="3200" dirty="0"/>
              <a:t>Throughout the course, we are going to be using text-based commands to make sure the necessary files are in the appropriate place and to run the model.</a:t>
            </a:r>
          </a:p>
          <a:p>
            <a:r>
              <a:rPr lang="en-US" sz="3200" dirty="0"/>
              <a:t>There are many options for getting access to the “terminal” or its equivalent, depending on your system.</a:t>
            </a:r>
          </a:p>
          <a:p>
            <a:r>
              <a:rPr lang="en-US" sz="3200" dirty="0"/>
              <a:t>Will show methods that you can run from your own device along with a </a:t>
            </a:r>
            <a:r>
              <a:rPr lang="en-US" sz="3200" dirty="0" err="1"/>
              <a:t>JupyterHub</a:t>
            </a:r>
            <a:r>
              <a:rPr lang="en-US" sz="3200" dirty="0"/>
              <a:t> solution. </a:t>
            </a:r>
          </a:p>
        </p:txBody>
      </p:sp>
    </p:spTree>
    <p:extLst>
      <p:ext uri="{BB962C8B-B14F-4D97-AF65-F5344CB8AC3E}">
        <p14:creationId xmlns:p14="http://schemas.microsoft.com/office/powerpoint/2010/main" val="182620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64ACB35-9537-78DC-754B-1F77DBFC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“Piping”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D1CBD371-4E62-95DD-B4F7-318AAE3E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825625"/>
            <a:ext cx="11479427" cy="43513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Piping is routing output from one command as input to another command issued on the same line. 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pipe command is the vertical line symbol sharing the backslash key:    “|”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Multiple pipes are permitted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w | grep bash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</a:t>
            </a:r>
            <a:r>
              <a:rPr lang="en-US" altLang="en-US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qstat</a:t>
            </a:r>
            <a:r>
              <a:rPr lang="en-US" altLang="en-US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 | grep torn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01CAD983-2C8B-7744-1410-E6497FC6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68DD74-5E46-8141-A5FA-30D79304929C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E76A1FE-67D7-017E-AD98-50C630FA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" panose="02070309020205020404" pitchFamily="49" charset="0"/>
                <a:ea typeface="ＭＳ Ｐゴシック" panose="020B0600070205080204" pitchFamily="34" charset="-128"/>
              </a:rPr>
              <a:t>ls</a:t>
            </a:r>
            <a:r>
              <a:rPr lang="en-US" altLang="en-US">
                <a:ea typeface="ＭＳ Ｐゴシック" panose="020B0600070205080204" pitchFamily="34" charset="-128"/>
              </a:rPr>
              <a:t>  vs.  </a:t>
            </a:r>
            <a:r>
              <a:rPr lang="en-US" altLang="en-US">
                <a:latin typeface="Courier" panose="02070309020205020404" pitchFamily="49" charset="0"/>
                <a:ea typeface="ＭＳ Ｐゴシック" panose="020B0600070205080204" pitchFamily="34" charset="-128"/>
              </a:rPr>
              <a:t>ls -a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A1129CE6-5DC0-8CC8-216D-D0616115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By default, Unix hides files and directories that start with a </a:t>
            </a: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period</a:t>
            </a:r>
            <a:r>
              <a:rPr lang="en-US" altLang="en-US" sz="3000">
                <a:ea typeface="ＭＳ Ｐゴシック" panose="020B0600070205080204" pitchFamily="34" charset="-128"/>
              </a:rPr>
              <a:t>.  Compare these commands: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>
                <a:latin typeface="Courier" panose="02070309020205020404" pitchFamily="49" charset="0"/>
                <a:ea typeface="ＭＳ Ｐゴシック" panose="020B0600070205080204" pitchFamily="34" charset="-128"/>
              </a:rPr>
              <a:t>$ ls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>
                <a:latin typeface="Courier" panose="02070309020205020404" pitchFamily="49" charset="0"/>
                <a:ea typeface="ＭＳ Ｐゴシック" panose="020B0600070205080204" pitchFamily="34" charset="-128"/>
              </a:rPr>
              <a:t>$ ls -a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60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of these hidden directories is </a:t>
            </a:r>
            <a:r>
              <a:rPr lang="en-US" altLang="en-US" sz="2600">
                <a:latin typeface="Courier" panose="02070309020205020404" pitchFamily="49" charset="0"/>
                <a:ea typeface="ＭＳ Ｐゴシック" panose="020B0600070205080204" pitchFamily="34" charset="-128"/>
              </a:rPr>
              <a:t>.snapshot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which contains your automatic backups.  </a:t>
            </a:r>
            <a:endParaRPr lang="en-US" altLang="en-US" sz="2600">
              <a:solidFill>
                <a:srgbClr val="A6A6A6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5" name="Slide Number Placeholder 1">
            <a:extLst>
              <a:ext uri="{FF2B5EF4-FFF2-40B4-BE49-F238E27FC236}">
                <a16:creationId xmlns:a16="http://schemas.microsoft.com/office/drawing/2014/main" id="{AEEE6BDF-F1BA-91B0-7B39-259191AEB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FA7341-0EA2-784B-B169-E65E20B1E7B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>
            <a:extLst>
              <a:ext uri="{FF2B5EF4-FFF2-40B4-BE49-F238E27FC236}">
                <a16:creationId xmlns:a16="http://schemas.microsoft.com/office/drawing/2014/main" id="{EB373F02-1FA8-9445-5AB2-15076110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Your Unix PATH</a:t>
            </a:r>
          </a:p>
        </p:txBody>
      </p:sp>
      <p:sp>
        <p:nvSpPr>
          <p:cNvPr id="39938" name="Rectangle 1027">
            <a:extLst>
              <a:ext uri="{FF2B5EF4-FFF2-40B4-BE49-F238E27FC236}">
                <a16:creationId xmlns:a16="http://schemas.microsoft.com/office/drawing/2014/main" id="{B87CC71E-C5A7-15C7-4BED-B46D9CEB7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cp /glade/u/home/torn/atm419/</a:t>
            </a:r>
            <a:r>
              <a:rPr lang="en-US" altLang="en-US" sz="20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execute_me</a:t>
            </a: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 .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ls </a:t>
            </a:r>
            <a:r>
              <a:rPr lang="en-US" altLang="en-US" sz="20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execute_me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</a:t>
            </a:r>
            <a:r>
              <a:rPr lang="en-US" altLang="en-US" sz="20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execute_me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- The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PATH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an environment variable that tells Unix where to find stuff, and the order in which to look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-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 you receive    </a:t>
            </a:r>
            <a:r>
              <a:rPr lang="en-US" altLang="en-US" sz="2000" dirty="0" err="1">
                <a:solidFill>
                  <a:srgbClr val="0070C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execute_me</a:t>
            </a:r>
            <a:r>
              <a:rPr lang="en-US" altLang="en-US" sz="2000" dirty="0">
                <a:solidFill>
                  <a:srgbClr val="0070C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: command not found</a:t>
            </a:r>
            <a:r>
              <a:rPr lang="en-US" altLang="en-US" sz="2000" dirty="0">
                <a:solidFill>
                  <a:srgbClr val="FF000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</a:t>
            </a:r>
            <a:r>
              <a:rPr lang="en-US" altLang="en-US" sz="2000" dirty="0">
                <a:solidFill>
                  <a:srgbClr val="FF000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PATH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does not look in your current directory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./</a:t>
            </a:r>
            <a:r>
              <a:rPr lang="en-US" altLang="en-US" sz="20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execute_me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- Including </a:t>
            </a: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./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forces Unix to look in the current directory for the program you are requesting</a:t>
            </a:r>
          </a:p>
        </p:txBody>
      </p:sp>
      <p:sp>
        <p:nvSpPr>
          <p:cNvPr id="39939" name="Slide Number Placeholder 1">
            <a:extLst>
              <a:ext uri="{FF2B5EF4-FFF2-40B4-BE49-F238E27FC236}">
                <a16:creationId xmlns:a16="http://schemas.microsoft.com/office/drawing/2014/main" id="{3A319CB4-D220-7384-62D7-B008DD617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41853C-34F7-DA48-8980-2C0B02E64CF2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E4B79063-88E7-6704-F871-8D7BE08E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Fortran compiler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7A1C8B1-4438-05E5-73BC-F9F89087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Try this command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" panose="02070309020205020404" pitchFamily="49" charset="0"/>
                <a:ea typeface="ＭＳ Ｐゴシック" panose="020B0600070205080204" pitchFamily="34" charset="-128"/>
              </a:rPr>
              <a:t>$ which ifort</a:t>
            </a: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get this… we definitely need to alter your Unix environment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" panose="02070309020205020404" pitchFamily="49" charset="0"/>
                <a:ea typeface="ＭＳ Ｐゴシック" panose="020B0600070205080204" pitchFamily="34" charset="-128"/>
              </a:rPr>
              <a:t>$ ifort: Command not found</a:t>
            </a:r>
            <a:endParaRPr lang="en-US" altLang="en-US">
              <a:latin typeface="Courier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1">
            <a:extLst>
              <a:ext uri="{FF2B5EF4-FFF2-40B4-BE49-F238E27FC236}">
                <a16:creationId xmlns:a16="http://schemas.microsoft.com/office/drawing/2014/main" id="{B38798FC-4D91-5F42-BF51-2D3E96781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D5DA7-B238-C741-BC55-9B2DA1576FB2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>
            <a:extLst>
              <a:ext uri="{FF2B5EF4-FFF2-40B4-BE49-F238E27FC236}">
                <a16:creationId xmlns:a16="http://schemas.microsoft.com/office/drawing/2014/main" id="{068AEA58-E052-BB60-2619-AC0794292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70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following modifications are for NEW NCAR USERS ONLY</a:t>
            </a:r>
          </a:p>
        </p:txBody>
      </p:sp>
      <p:sp>
        <p:nvSpPr>
          <p:cNvPr id="44035" name="Slide Number Placeholder 2">
            <a:extLst>
              <a:ext uri="{FF2B5EF4-FFF2-40B4-BE49-F238E27FC236}">
                <a16:creationId xmlns:a16="http://schemas.microsoft.com/office/drawing/2014/main" id="{12D97750-2D81-733F-6597-2679F91A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9031C9-8B63-9648-8D20-1139A6709BC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>
            <a:extLst>
              <a:ext uri="{FF2B5EF4-FFF2-40B4-BE49-F238E27FC236}">
                <a16:creationId xmlns:a16="http://schemas.microsoft.com/office/drawing/2014/main" id="{92443F1A-A9DF-0EDB-9C57-E5FE08CE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shell are you using?</a:t>
            </a:r>
          </a:p>
        </p:txBody>
      </p:sp>
      <p:sp>
        <p:nvSpPr>
          <p:cNvPr id="34818" name="TextBox 4">
            <a:extLst>
              <a:ext uri="{FF2B5EF4-FFF2-40B4-BE49-F238E27FC236}">
                <a16:creationId xmlns:a16="http://schemas.microsoft.com/office/drawing/2014/main" id="{E0219614-9B67-8EEF-2554-92FB4701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28800"/>
            <a:ext cx="5346700" cy="19383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Courier" charset="0"/>
                <a:cs typeface="Courier" charset="0"/>
              </a:rPr>
              <a:t>$ </a:t>
            </a:r>
            <a:r>
              <a:rPr lang="en-US" dirty="0" err="1">
                <a:latin typeface="Courier" charset="0"/>
                <a:cs typeface="Courier" charset="0"/>
              </a:rPr>
              <a:t>ps</a:t>
            </a:r>
            <a:r>
              <a:rPr lang="en-US" dirty="0">
                <a:latin typeface="Courier" charset="0"/>
                <a:cs typeface="Courier" charset="0"/>
              </a:rPr>
              <a:t> -p $$</a:t>
            </a:r>
          </a:p>
          <a:p>
            <a:pPr>
              <a:defRPr/>
            </a:pPr>
            <a:endParaRPr lang="en-US" dirty="0">
              <a:latin typeface="Courier" charset="0"/>
              <a:cs typeface="Courier" charset="0"/>
            </a:endParaRPr>
          </a:p>
          <a:p>
            <a:pPr>
              <a:defRPr/>
            </a:pPr>
            <a:endParaRPr lang="en-US" dirty="0">
              <a:latin typeface="Courier" charset="0"/>
              <a:cs typeface="Courier" charset="0"/>
            </a:endParaRPr>
          </a:p>
          <a:p>
            <a:pPr>
              <a:defRPr/>
            </a:pPr>
            <a:r>
              <a:rPr lang="de-DE" dirty="0">
                <a:latin typeface="Courier" charset="0"/>
                <a:cs typeface="Courier" charset="0"/>
              </a:rPr>
              <a:t>PID   TTY      TIME     CMD</a:t>
            </a:r>
          </a:p>
          <a:p>
            <a:pPr>
              <a:defRPr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Courier" charset="0"/>
                <a:cs typeface="Courier" charset="0"/>
              </a:rPr>
              <a:t>16511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  <a:latin typeface="Courier" charset="0"/>
                <a:cs typeface="Courier" charset="0"/>
              </a:rPr>
              <a:t>pts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Courier" charset="0"/>
                <a:cs typeface="Courier" charset="0"/>
              </a:rPr>
              <a:t>/32   00:00:00 </a:t>
            </a:r>
            <a:r>
              <a:rPr lang="de-DE" b="1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bash</a:t>
            </a:r>
            <a:endParaRPr lang="en-US" b="1" dirty="0">
              <a:solidFill>
                <a:srgbClr val="FF0000"/>
              </a:solidFill>
              <a:latin typeface="Courier" charset="0"/>
              <a:cs typeface="Courier" charset="0"/>
            </a:endParaRPr>
          </a:p>
        </p:txBody>
      </p:sp>
      <p:sp>
        <p:nvSpPr>
          <p:cNvPr id="45059" name="TextBox 6">
            <a:extLst>
              <a:ext uri="{FF2B5EF4-FFF2-40B4-BE49-F238E27FC236}">
                <a16:creationId xmlns:a16="http://schemas.microsoft.com/office/drawing/2014/main" id="{0A75BD6C-B2A9-345A-A4A7-1D0F68B7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6" y="4876800"/>
            <a:ext cx="8239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Unix/Linux supports several “shells” (environments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that interpret commands): </a:t>
            </a:r>
            <a:r>
              <a:rPr lang="en-US" altLang="en-US" sz="2000">
                <a:latin typeface="Courier" panose="02070309020205020404" pitchFamily="49" charset="0"/>
              </a:rPr>
              <a:t>bash, sh, csh, tcsh, ksh, zsh</a:t>
            </a:r>
            <a:endParaRPr lang="en-US" altLang="en-US" sz="240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your shell is </a:t>
            </a:r>
            <a:r>
              <a:rPr lang="en-US" altLang="en-US" sz="2400" b="1">
                <a:latin typeface="Arial" panose="020B0604020202020204" pitchFamily="34" charset="0"/>
              </a:rPr>
              <a:t>NOT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Courier" panose="02070309020205020404" pitchFamily="49" charset="0"/>
              </a:rPr>
              <a:t>bash or tcsh</a:t>
            </a:r>
            <a:r>
              <a:rPr lang="en-US" altLang="en-US" sz="2400">
                <a:latin typeface="Arial" panose="020B0604020202020204" pitchFamily="34" charset="0"/>
              </a:rPr>
              <a:t>, let me know.</a:t>
            </a:r>
          </a:p>
        </p:txBody>
      </p:sp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E0D9BEF9-3FC4-2628-5F93-73A8CBC0E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932975-E470-8840-A53F-9BBE55270457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3C7A40D-740D-9880-51AE-58F6C787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05" y="609600"/>
            <a:ext cx="978195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Preparation for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new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bash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users ONLY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2AFF7E4F-65D6-5645-DA26-2251D3D3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90" y="2012949"/>
            <a:ext cx="11174819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cd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mv .</a:t>
            </a:r>
            <a:r>
              <a:rPr lang="en-US" altLang="en-US" sz="18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bashrc</a:t>
            </a: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 .</a:t>
            </a:r>
            <a:r>
              <a:rPr lang="en-US" altLang="en-US" sz="18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bashrc_old</a:t>
            </a:r>
            <a:endParaRPr lang="en-US" altLang="en-US" sz="18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</a:t>
            </a:r>
            <a:r>
              <a:rPr lang="en-US" altLang="en-US" sz="18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mv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is move command]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</a:t>
            </a:r>
            <a:r>
              <a:rPr lang="en-US" altLang="en-US" sz="18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.</a:t>
            </a:r>
            <a:r>
              <a:rPr lang="en-US" altLang="en-US" sz="1800" dirty="0" err="1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bashrc</a:t>
            </a:r>
            <a:r>
              <a:rPr lang="en-US" altLang="en-US" sz="18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 script file of commands, paths, etc., executed for every new terminal window] {this file may not exist}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</a:t>
            </a:r>
            <a:r>
              <a:rPr lang="en-US" altLang="en-US" sz="1600" dirty="0">
                <a:solidFill>
                  <a:srgbClr val="FF000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cp /glade/u/home/torn/atm419/atm419_bashrc </a:t>
            </a:r>
            <a:r>
              <a:rPr lang="en-US" altLang="en-US" sz="16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.</a:t>
            </a:r>
            <a:r>
              <a:rPr lang="en-US" altLang="en-US" sz="16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bashrc</a:t>
            </a: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[type </a:t>
            </a:r>
            <a:r>
              <a:rPr lang="en-US" altLang="en-US" sz="1800" b="1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exactly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as shown.  Consider tab completion.]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</a:t>
            </a:r>
            <a:r>
              <a:rPr lang="en-US" altLang="en-US" sz="1800" b="1" dirty="0">
                <a:solidFill>
                  <a:srgbClr val="FF000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source .</a:t>
            </a:r>
            <a:r>
              <a:rPr lang="en-US" altLang="en-US" sz="1800" b="1" dirty="0" err="1">
                <a:solidFill>
                  <a:srgbClr val="FF000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bashrc</a:t>
            </a:r>
            <a:endParaRPr lang="en-US" altLang="en-US" sz="1800" b="1" dirty="0">
              <a:solidFill>
                <a:srgbClr val="FF0000"/>
              </a:solidFill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[changes to script file in present window do not take effect until </a:t>
            </a:r>
            <a:r>
              <a:rPr lang="ja-JP" altLang="en-US" sz="1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sourced</a:t>
            </a:r>
            <a:r>
              <a:rPr lang="ja-JP" altLang="en-US" sz="1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which </a:t>
            </a:r>
            <a:r>
              <a:rPr lang="en-US" altLang="en-US" sz="18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ifort</a:t>
            </a:r>
            <a:endParaRPr lang="en-US" altLang="en-US" sz="18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[see: /glade/u/apps/derecho/24.12/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spack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/opt/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spack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ncarcompilers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/1.0.0/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oneapi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/2024.2.1/3aiv/bin/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ifort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47107" name="Slide Number Placeholder 1">
            <a:extLst>
              <a:ext uri="{FF2B5EF4-FFF2-40B4-BE49-F238E27FC236}">
                <a16:creationId xmlns:a16="http://schemas.microsoft.com/office/drawing/2014/main" id="{D884A7EA-52DB-77BD-3609-2F9715718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84C966-6D51-E740-B2C8-F2308E3171F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6459BBB1-BCDA-30EF-2EF8-AE0B0C27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49" y="492641"/>
            <a:ext cx="995030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Preparation for 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new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tcsh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users ONLY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3C9060EB-2107-D9B0-2358-19F4BA29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7" y="1839397"/>
            <a:ext cx="11405286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cd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mv .</a:t>
            </a:r>
            <a:r>
              <a:rPr lang="en-US" altLang="en-US" sz="18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cshrc</a:t>
            </a: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 .</a:t>
            </a:r>
            <a:r>
              <a:rPr lang="en-US" altLang="en-US" sz="18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cshrc_old</a:t>
            </a:r>
            <a:endParaRPr lang="en-US" altLang="en-US" sz="18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</a:t>
            </a:r>
            <a:r>
              <a:rPr lang="en-US" altLang="en-US" sz="18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mv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is move command]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</a:t>
            </a:r>
            <a:r>
              <a:rPr lang="en-US" altLang="en-US" sz="18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.</a:t>
            </a:r>
            <a:r>
              <a:rPr lang="en-US" altLang="en-US" sz="1800" dirty="0" err="1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cshrc</a:t>
            </a:r>
            <a:r>
              <a:rPr lang="en-US" altLang="en-US" sz="1800" dirty="0">
                <a:solidFill>
                  <a:srgbClr val="7F7F7F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 script file of commands, paths, etc., executed for every new terminal window] [many of you do not have this file yet]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cp /glade/u/home/torn/atm419/atm419_cshrc .</a:t>
            </a:r>
            <a:r>
              <a:rPr lang="en-US" altLang="en-US" sz="18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cshrc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[type </a:t>
            </a:r>
            <a:r>
              <a:rPr lang="en-US" altLang="en-US" sz="1800" b="1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exactly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as shown.  Consider tab completion.]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</a:t>
            </a:r>
            <a:r>
              <a:rPr lang="en-US" altLang="en-US" sz="1800" b="1" dirty="0">
                <a:solidFill>
                  <a:srgbClr val="FF000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source .</a:t>
            </a:r>
            <a:r>
              <a:rPr lang="en-US" altLang="en-US" sz="1800" b="1" dirty="0" err="1">
                <a:solidFill>
                  <a:srgbClr val="FF0000"/>
                </a:solidFill>
                <a:latin typeface="Courier" panose="02070309020205020404" pitchFamily="49" charset="0"/>
                <a:ea typeface="ＭＳ Ｐゴシック" panose="020B0600070205080204" pitchFamily="34" charset="-128"/>
              </a:rPr>
              <a:t>cshrc</a:t>
            </a:r>
            <a:endParaRPr lang="en-US" altLang="en-US" sz="1800" b="1" dirty="0">
              <a:solidFill>
                <a:srgbClr val="FF0000"/>
              </a:solidFill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[changes to script file in present window do not take effect until </a:t>
            </a:r>
            <a:r>
              <a:rPr lang="ja-JP" altLang="en-US" sz="1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sourced</a:t>
            </a:r>
            <a:r>
              <a:rPr lang="ja-JP" altLang="en-US" sz="18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$ which </a:t>
            </a:r>
            <a:r>
              <a:rPr lang="en-US" altLang="en-US" sz="18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ifort</a:t>
            </a:r>
            <a:endParaRPr lang="en-US" altLang="en-US" sz="1800" dirty="0">
              <a:latin typeface="Courier" panose="02070309020205020404" pitchFamily="49" charset="0"/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[see: /glade/u/apps/derecho/24.12/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spack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/opt/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spack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ncarcompilers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/1.0.0/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oneapi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/2024.2.1/3aiv/bin/</a:t>
            </a:r>
            <a:r>
              <a:rPr lang="en-US" altLang="en-US" sz="1800" dirty="0" err="1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ifort</a:t>
            </a:r>
            <a:r>
              <a:rPr lang="en-US" altLang="en-US" sz="1800" dirty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49155" name="Slide Number Placeholder 1">
            <a:extLst>
              <a:ext uri="{FF2B5EF4-FFF2-40B4-BE49-F238E27FC236}">
                <a16:creationId xmlns:a16="http://schemas.microsoft.com/office/drawing/2014/main" id="{B3D1DC60-17EB-C16B-F381-DCF099BF9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D7916C-5C13-FB42-9119-ADC1E1E6C67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>
            <a:extLst>
              <a:ext uri="{FF2B5EF4-FFF2-40B4-BE49-F238E27FC236}">
                <a16:creationId xmlns:a16="http://schemas.microsoft.com/office/drawing/2014/main" id="{E58A9A3F-0189-62D5-EE08-4104B3AD1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9303"/>
            <a:ext cx="9144000" cy="10277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Home and lab space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E09807-0DA6-444B-50AC-0DAB2EB3D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7444"/>
            <a:ext cx="9144000" cy="265048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dirty="0">
                <a:ea typeface="+mn-ea"/>
                <a:cs typeface="+mn-cs"/>
              </a:rPr>
              <a:t>Your home directory is</a:t>
            </a:r>
          </a:p>
          <a:p>
            <a:pPr algn="l">
              <a:defRPr/>
            </a:pPr>
            <a:r>
              <a:rPr lang="en-US" dirty="0">
                <a:latin typeface="Courier"/>
                <a:cs typeface="Courier"/>
              </a:rPr>
              <a:t>/glade/u/home/</a:t>
            </a:r>
            <a:r>
              <a:rPr lang="en-US" b="1" dirty="0" err="1">
                <a:latin typeface="Courier"/>
                <a:cs typeface="Courier"/>
              </a:rPr>
              <a:t>yourncarid</a:t>
            </a:r>
            <a:endParaRPr lang="en-US" b="1" dirty="0">
              <a:latin typeface="Courier"/>
              <a:cs typeface="Courier"/>
            </a:endParaRPr>
          </a:p>
          <a:p>
            <a:pPr algn="l">
              <a:defRPr/>
            </a:pPr>
            <a:endParaRPr lang="en-US" dirty="0">
              <a:ea typeface="+mn-ea"/>
              <a:cs typeface="+mn-cs"/>
            </a:endParaRPr>
          </a:p>
          <a:p>
            <a:pPr algn="l">
              <a:defRPr/>
            </a:pPr>
            <a:r>
              <a:rPr lang="en-US" dirty="0">
                <a:ea typeface="+mn-ea"/>
                <a:cs typeface="+mn-cs"/>
              </a:rPr>
              <a:t>Your class lab directory will be</a:t>
            </a:r>
          </a:p>
          <a:p>
            <a:pPr algn="l">
              <a:defRPr/>
            </a:pPr>
            <a:r>
              <a:rPr lang="en-US" sz="2500" dirty="0">
                <a:latin typeface="Courier"/>
                <a:cs typeface="Courier"/>
              </a:rPr>
              <a:t>/glade/derecho/scratch/</a:t>
            </a:r>
            <a:r>
              <a:rPr lang="en-US" sz="2500" b="1" dirty="0" err="1">
                <a:latin typeface="Courier"/>
                <a:cs typeface="Courier"/>
              </a:rPr>
              <a:t>yournetid</a:t>
            </a:r>
            <a:r>
              <a:rPr lang="en-US" sz="2500" dirty="0">
                <a:latin typeface="Courier"/>
                <a:cs typeface="Courier"/>
              </a:rPr>
              <a:t>/atm419</a:t>
            </a:r>
          </a:p>
        </p:txBody>
      </p:sp>
      <p:sp>
        <p:nvSpPr>
          <p:cNvPr id="51203" name="Slide Number Placeholder 1">
            <a:extLst>
              <a:ext uri="{FF2B5EF4-FFF2-40B4-BE49-F238E27FC236}">
                <a16:creationId xmlns:a16="http://schemas.microsoft.com/office/drawing/2014/main" id="{FE7DFD16-7B64-A2F6-0C35-FB827EC17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09B09-68B1-E940-A45B-CF13A81657F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TextBox 1">
            <a:extLst>
              <a:ext uri="{FF2B5EF4-FFF2-40B4-BE49-F238E27FC236}">
                <a16:creationId xmlns:a16="http://schemas.microsoft.com/office/drawing/2014/main" id="{685B8B0A-5262-5A8C-757A-ED39FAE34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6343651"/>
            <a:ext cx="837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NOTE: Your lab space will be removed after end of semester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E9FF0DA1-B121-E25D-AE14-177022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Make links to your scratch space</a:t>
            </a:r>
          </a:p>
        </p:txBody>
      </p:sp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B941C5BC-5B12-A568-7312-BDF65A8D3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E5386C-D369-2A4A-A088-23E1AE4B1A98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Box 4">
            <a:extLst>
              <a:ext uri="{FF2B5EF4-FFF2-40B4-BE49-F238E27FC236}">
                <a16:creationId xmlns:a16="http://schemas.microsoft.com/office/drawing/2014/main" id="{00F6BDF4-53C6-C444-D4F8-9224847CB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751" y="1816443"/>
            <a:ext cx="923049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</a:rPr>
              <a:t>$ cd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</a:rPr>
              <a:t>$ </a:t>
            </a:r>
            <a:r>
              <a:rPr lang="en-US" altLang="en-US" sz="2000" dirty="0" err="1">
                <a:latin typeface="Courier" panose="02070309020205020404" pitchFamily="49" charset="0"/>
              </a:rPr>
              <a:t>pwd</a:t>
            </a:r>
            <a:endParaRPr lang="en-US" altLang="en-US" sz="20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</a:rPr>
              <a:t>$ </a:t>
            </a:r>
            <a:r>
              <a:rPr lang="en-US" altLang="en-US" sz="2000" dirty="0" err="1">
                <a:latin typeface="Courier" panose="02070309020205020404" pitchFamily="49" charset="0"/>
              </a:rPr>
              <a:t>mkdir</a:t>
            </a:r>
            <a:r>
              <a:rPr lang="en-US" altLang="en-US" sz="2000" dirty="0">
                <a:latin typeface="Courier" panose="02070309020205020404" pitchFamily="49" charset="0"/>
              </a:rPr>
              <a:t> –p /glade/derecho/scratch/</a:t>
            </a:r>
            <a:r>
              <a:rPr lang="en-US" altLang="en-US" sz="2000" b="1" dirty="0" err="1">
                <a:latin typeface="Courier" panose="02070309020205020404" pitchFamily="49" charset="0"/>
              </a:rPr>
              <a:t>yournetid</a:t>
            </a:r>
            <a:r>
              <a:rPr lang="en-US" altLang="en-US" sz="2000">
                <a:latin typeface="Courier" panose="02070309020205020404" pitchFamily="49" charset="0"/>
              </a:rPr>
              <a:t>/atm419</a:t>
            </a:r>
            <a:endParaRPr lang="en-US" altLang="en-US" sz="20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</a:rPr>
              <a:t>$ ln –sf /glade/derecho/scratch/</a:t>
            </a:r>
            <a:r>
              <a:rPr lang="en-US" altLang="en-US" sz="2000" b="1" dirty="0" err="1">
                <a:latin typeface="Courier" panose="02070309020205020404" pitchFamily="49" charset="0"/>
              </a:rPr>
              <a:t>yournetid</a:t>
            </a:r>
            <a:r>
              <a:rPr lang="en-US" altLang="en-US" sz="2000" dirty="0">
                <a:latin typeface="Courier" panose="02070309020205020404" pitchFamily="49" charset="0"/>
              </a:rPr>
              <a:t>/atm419 lab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</a:rPr>
              <a:t>$ cd /glade/derecho/scratch/</a:t>
            </a:r>
            <a:r>
              <a:rPr lang="en-US" altLang="en-US" sz="2000" b="1" dirty="0" err="1">
                <a:latin typeface="Courier" panose="02070309020205020404" pitchFamily="49" charset="0"/>
              </a:rPr>
              <a:t>yournetid</a:t>
            </a:r>
            <a:r>
              <a:rPr lang="en-US" altLang="en-US" sz="2000" dirty="0">
                <a:latin typeface="Courier" panose="02070309020205020404" pitchFamily="49" charset="0"/>
              </a:rPr>
              <a:t>/atm419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" panose="02070309020205020404" pitchFamily="49" charset="0"/>
              </a:rPr>
              <a:t>$ </a:t>
            </a:r>
            <a:r>
              <a:rPr lang="en-US" altLang="en-US" sz="2000" dirty="0" err="1">
                <a:latin typeface="Courier" panose="02070309020205020404" pitchFamily="49" charset="0"/>
              </a:rPr>
              <a:t>pwd</a:t>
            </a:r>
            <a:endParaRPr lang="en-US" altLang="en-US" sz="20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This makes sure you can access the workspace when using </a:t>
            </a:r>
            <a:r>
              <a:rPr lang="en-US" altLang="en-US" sz="2800" dirty="0" err="1">
                <a:latin typeface="+mn-lt"/>
              </a:rPr>
              <a:t>JupyterHub</a:t>
            </a:r>
            <a:r>
              <a:rPr lang="en-US" altLang="en-US" sz="2800" dirty="0">
                <a:latin typeface="+mn-lt"/>
              </a:rPr>
              <a:t> since it can only see your home directory.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5EEAE9A-E1AB-2A7E-CC7D-65622C42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Mac users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482EF82-9D8F-8B71-F01A-C4A548EB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955"/>
            <a:ext cx="10515600" cy="43513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It is best to use the terminal app from Applications/Utilities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You need to install </a:t>
            </a:r>
            <a:r>
              <a:rPr lang="en-US" altLang="en-US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XQuartz</a:t>
            </a:r>
            <a:r>
              <a:rPr lang="en-US" altLang="en-US" dirty="0">
                <a:ea typeface="ＭＳ Ｐゴシック" panose="020B0600070205080204" pitchFamily="34" charset="-128"/>
              </a:rPr>
              <a:t>, if you do not have it already. Terminal will launch </a:t>
            </a:r>
            <a:r>
              <a:rPr lang="en-US" altLang="en-US" dirty="0" err="1">
                <a:ea typeface="ＭＳ Ｐゴシック" panose="020B0600070205080204" pitchFamily="34" charset="-128"/>
              </a:rPr>
              <a:t>XQuartz</a:t>
            </a:r>
            <a:r>
              <a:rPr lang="en-US" altLang="en-US" dirty="0">
                <a:ea typeface="ＭＳ Ｐゴシック" panose="020B0600070205080204" pitchFamily="34" charset="-128"/>
              </a:rPr>
              <a:t> when needed.  </a:t>
            </a: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https://www.xquartz.org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iPad users can download an app, such as </a:t>
            </a:r>
            <a:r>
              <a:rPr lang="en-US" altLang="en-US" dirty="0" err="1">
                <a:ea typeface="ＭＳ Ｐゴシック" panose="020B0600070205080204" pitchFamily="34" charset="-128"/>
              </a:rPr>
              <a:t>Termius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18871915-24D3-999F-E20C-22A7FBCF9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528F9F-AF6A-BE45-8EDC-96ACF1575F90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987EF-6A93-0974-5153-2E83A8564061}"/>
              </a:ext>
            </a:extLst>
          </p:cNvPr>
          <p:cNvSpPr txBox="1">
            <a:spLocks/>
          </p:cNvSpPr>
          <p:nvPr/>
        </p:nvSpPr>
        <p:spPr>
          <a:xfrm>
            <a:off x="838200" y="3359888"/>
            <a:ext cx="10515600" cy="92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Windows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7E4C-1A09-90E5-D960-47A0CC990FB3}"/>
              </a:ext>
            </a:extLst>
          </p:cNvPr>
          <p:cNvSpPr txBox="1">
            <a:spLocks/>
          </p:cNvSpPr>
          <p:nvPr/>
        </p:nvSpPr>
        <p:spPr>
          <a:xfrm>
            <a:off x="838200" y="4656138"/>
            <a:ext cx="10515600" cy="1821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You can download </a:t>
            </a:r>
            <a:r>
              <a:rPr lang="en-US" altLang="en-US" dirty="0" err="1">
                <a:ea typeface="ＭＳ Ｐゴシック" panose="020B0600070205080204" pitchFamily="34" charset="-128"/>
              </a:rPr>
              <a:t>MobaXTerm</a:t>
            </a:r>
            <a:r>
              <a:rPr lang="en-US" altLang="en-US" dirty="0">
                <a:ea typeface="ＭＳ Ｐゴシック" panose="020B0600070205080204" pitchFamily="34" charset="-128"/>
              </a:rPr>
              <a:t> to create a terminal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This is present on UAlbany machines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2">
            <a:extLst>
              <a:ext uri="{FF2B5EF4-FFF2-40B4-BE49-F238E27FC236}">
                <a16:creationId xmlns:a16="http://schemas.microsoft.com/office/drawing/2014/main" id="{66B1042B-496B-FBA1-1F35-F22EB99A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Shortcuts</a:t>
            </a:r>
          </a:p>
        </p:txBody>
      </p:sp>
      <p:sp>
        <p:nvSpPr>
          <p:cNvPr id="53250" name="Slide Number Placeholder 1">
            <a:extLst>
              <a:ext uri="{FF2B5EF4-FFF2-40B4-BE49-F238E27FC236}">
                <a16:creationId xmlns:a16="http://schemas.microsoft.com/office/drawing/2014/main" id="{EDDABA8E-FB0E-43D8-9698-ADB49A6AA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F1832B-907C-AB47-A201-8984587BA22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31CE513D-EE68-0B99-8637-76516A6B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905001"/>
            <a:ext cx="1051559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</a:rPr>
              <a:t>$LAB </a:t>
            </a:r>
            <a:r>
              <a:rPr lang="en-US" altLang="en-US" sz="2400" dirty="0">
                <a:latin typeface="Arial" panose="020B0604020202020204" pitchFamily="34" charset="0"/>
              </a:rPr>
              <a:t>		proxy for </a:t>
            </a:r>
            <a:r>
              <a:rPr lang="en-US" altLang="en-US" sz="2000" dirty="0">
                <a:latin typeface="Courier" panose="02070309020205020404" pitchFamily="49" charset="0"/>
              </a:rPr>
              <a:t>/glade/work/torn/atm419/</a:t>
            </a:r>
            <a:endParaRPr lang="en-US" altLang="en-US" sz="2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" panose="02070309020205020404" pitchFamily="49" charset="0"/>
              </a:rPr>
              <a:t>lab  </a:t>
            </a:r>
            <a:r>
              <a:rPr lang="en-US" altLang="en-US" sz="2400" dirty="0">
                <a:latin typeface="Arial" panose="020B0604020202020204" pitchFamily="34" charset="0"/>
              </a:rPr>
              <a:t>		alias for </a:t>
            </a:r>
            <a:r>
              <a:rPr lang="en-US" altLang="en-US" sz="2000" dirty="0">
                <a:latin typeface="Courier" panose="02070309020205020404" pitchFamily="49" charset="0"/>
              </a:rPr>
              <a:t>cd /glade/derecho/scratch/</a:t>
            </a:r>
            <a:r>
              <a:rPr lang="en-US" altLang="en-US" sz="2000" dirty="0" err="1">
                <a:latin typeface="Courier" panose="02070309020205020404" pitchFamily="49" charset="0"/>
              </a:rPr>
              <a:t>yournetid</a:t>
            </a:r>
            <a:r>
              <a:rPr lang="en-US" altLang="en-US" sz="2000" dirty="0">
                <a:latin typeface="Courier" panose="02070309020205020404" pitchFamily="49" charset="0"/>
              </a:rPr>
              <a:t>/atm419</a:t>
            </a:r>
            <a:endParaRPr lang="en-US" altLang="en-US" sz="2400" dirty="0">
              <a:latin typeface="Courier" panose="02070309020205020404" pitchFamily="49" charset="0"/>
            </a:endParaRPr>
          </a:p>
        </p:txBody>
      </p:sp>
      <p:sp>
        <p:nvSpPr>
          <p:cNvPr id="53252" name="TextBox 1">
            <a:extLst>
              <a:ext uri="{FF2B5EF4-FFF2-40B4-BE49-F238E27FC236}">
                <a16:creationId xmlns:a16="http://schemas.microsoft.com/office/drawing/2014/main" id="{A4506205-37B6-3319-8B7E-9F9CB220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5943601"/>
            <a:ext cx="782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[For </a:t>
            </a:r>
            <a:r>
              <a:rPr lang="en-US" altLang="en-US" sz="2000">
                <a:latin typeface="Courier" panose="02070309020205020404" pitchFamily="49" charset="0"/>
              </a:rPr>
              <a:t>$LAB</a:t>
            </a:r>
            <a:r>
              <a:rPr lang="en-US" altLang="en-US" sz="2400">
                <a:latin typeface="Arial" panose="020B0604020202020204" pitchFamily="34" charset="0"/>
              </a:rPr>
              <a:t>, the $ is part of the proxy, not the Unix prompt]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>
            <a:extLst>
              <a:ext uri="{FF2B5EF4-FFF2-40B4-BE49-F238E27FC236}">
                <a16:creationId xmlns:a16="http://schemas.microsoft.com/office/drawing/2014/main" id="{3E1E39A9-0F4A-6086-898D-4B9B03714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972" y="1146009"/>
            <a:ext cx="10513828" cy="18193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Plotting with Python on Casper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[WRF-python and matplotlib]</a:t>
            </a:r>
          </a:p>
        </p:txBody>
      </p:sp>
      <p:sp>
        <p:nvSpPr>
          <p:cNvPr id="54274" name="Subtitle 4">
            <a:extLst>
              <a:ext uri="{FF2B5EF4-FFF2-40B4-BE49-F238E27FC236}">
                <a16:creationId xmlns:a16="http://schemas.microsoft.com/office/drawing/2014/main" id="{94F2CA67-59BC-5B46-3D5E-C4F8AA55E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Example: WRF idealized 2D </a:t>
            </a:r>
          </a:p>
          <a:p>
            <a:pPr eaLnBrk="1" hangingPunct="1"/>
            <a:r>
              <a:rPr lang="en-US" altLang="en-US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sea-breeze simulation</a:t>
            </a:r>
          </a:p>
        </p:txBody>
      </p:sp>
      <p:sp>
        <p:nvSpPr>
          <p:cNvPr id="54275" name="Slide Number Placeholder 1">
            <a:extLst>
              <a:ext uri="{FF2B5EF4-FFF2-40B4-BE49-F238E27FC236}">
                <a16:creationId xmlns:a16="http://schemas.microsoft.com/office/drawing/2014/main" id="{CBCCFEBD-B081-5354-16AF-5B931A802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79BC53-81DE-8D49-82FD-F71594AF751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8B02870A-85BC-9C18-B134-C4D862B3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Preparation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seabreeze</a:t>
            </a:r>
            <a:r>
              <a:rPr lang="en-US" altLang="en-US" dirty="0">
                <a:ea typeface="ＭＳ Ｐゴシック" panose="020B0600070205080204" pitchFamily="34" charset="-128"/>
              </a:rPr>
              <a:t>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FB9C-DCE9-5042-6864-AA4E33B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Create the EXAMPLE directory in your lab space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Courier" panose="02070309020205020404" pitchFamily="49" charset="0"/>
              </a:rPr>
              <a:t>$ lab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Courier" panose="02070309020205020404" pitchFamily="49" charset="0"/>
              </a:rPr>
              <a:t>$ </a:t>
            </a:r>
            <a:r>
              <a:rPr lang="en-US" altLang="en-US" sz="2000" dirty="0" err="1">
                <a:latin typeface="Courier" panose="02070309020205020404" pitchFamily="49" charset="0"/>
              </a:rPr>
              <a:t>mkdir</a:t>
            </a:r>
            <a:r>
              <a:rPr lang="en-US" altLang="en-US" sz="2000" dirty="0">
                <a:latin typeface="Courier" panose="02070309020205020404" pitchFamily="49" charset="0"/>
              </a:rPr>
              <a:t> EXAMPLE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Courier" panose="02070309020205020404" pitchFamily="49" charset="0"/>
              </a:rPr>
              <a:t>$ cd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Courier" panose="02070309020205020404" pitchFamily="49" charset="0"/>
              </a:rPr>
              <a:t>EXAMPLE</a:t>
            </a:r>
          </a:p>
          <a:p>
            <a:pPr marL="0" indent="0">
              <a:buNone/>
              <a:defRPr/>
            </a:pPr>
            <a:endParaRPr lang="en-US" sz="2000" dirty="0">
              <a:latin typeface="Courier" pitchFamily="2" charset="0"/>
            </a:endParaRPr>
          </a:p>
          <a:p>
            <a:pPr>
              <a:defRPr/>
            </a:pPr>
            <a:r>
              <a:rPr lang="en-US" dirty="0"/>
              <a:t>Copy into it the example notebook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altLang="en-US" sz="2000" dirty="0">
                <a:latin typeface="Courier" panose="02070309020205020404" pitchFamily="49" charset="0"/>
              </a:rPr>
              <a:t>$ </a:t>
            </a:r>
            <a:r>
              <a:rPr lang="en-US" sz="2000" dirty="0">
                <a:latin typeface="Courier" pitchFamily="2" charset="0"/>
              </a:rPr>
              <a:t>cp $LAB/EXAMPLE/plot_seabreeze2D.ipynb .</a:t>
            </a:r>
            <a:endParaRPr lang="en-US" dirty="0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36BD975C-AC78-C92A-00DA-D77F071AA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60B7F-E732-0F41-A5C8-FA7FBF95AB5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2FF5AA-B19E-C9EE-717E-5B86EE49B71D}"/>
              </a:ext>
            </a:extLst>
          </p:cNvPr>
          <p:cNvCxnSpPr>
            <a:cxnSpLocks/>
          </p:cNvCxnSpPr>
          <p:nvPr/>
        </p:nvCxnSpPr>
        <p:spPr>
          <a:xfrm flipH="1">
            <a:off x="7288619" y="3763927"/>
            <a:ext cx="495300" cy="7080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7FA4AB51-09DA-0D67-3B6C-324A3BC2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04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Running </a:t>
            </a:r>
            <a:r>
              <a:rPr lang="en-US" altLang="en-US" sz="4000" dirty="0" err="1">
                <a:latin typeface="Courier" panose="02070309020205020404" pitchFamily="49" charset="0"/>
                <a:ea typeface="ＭＳ Ｐゴシック" panose="020B0600070205080204" pitchFamily="34" charset="-128"/>
              </a:rPr>
              <a:t>jupyter</a:t>
            </a:r>
            <a:r>
              <a:rPr lang="en-US" altLang="en-US" dirty="0">
                <a:ea typeface="ＭＳ Ｐゴシック" panose="020B0600070205080204" pitchFamily="34" charset="-128"/>
              </a:rPr>
              <a:t> on NCAR Computers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662B395C-0133-2BA3-7857-CB507CB2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322174"/>
            <a:ext cx="11689492" cy="51707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In your web browser, go to </a:t>
            </a:r>
            <a:r>
              <a:rPr lang="en-US" altLang="en-US" sz="2400" dirty="0">
                <a:ea typeface="ＭＳ Ｐゴシック" panose="020B0600070205080204" pitchFamily="34" charset="-128"/>
                <a:hlinkClick r:id="rId3"/>
              </a:rPr>
              <a:t>https://jupyterhub.hpc.ucar.edu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Log on with your NCAR ID and password, validate with duo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You may be asked to select an option from a drop down menu: select “Casper login”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You will start in your home directory. 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Sort by “Last modified” (button at upper right of file list). 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Click twice to bring latest files in view.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Click on your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scratch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link.  Then click on EXAMPLE folder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Then click on the </a:t>
            </a:r>
            <a:r>
              <a:rPr lang="en-US" altLang="en-US" sz="2000" dirty="0">
                <a:latin typeface="Courier" panose="02070309020205020404" pitchFamily="49" charset="0"/>
                <a:ea typeface="ＭＳ Ｐゴシック" panose="020B0600070205080204" pitchFamily="34" charset="-128"/>
              </a:rPr>
              <a:t>plot_seabreeze2D.ipynb </a:t>
            </a:r>
            <a:r>
              <a:rPr lang="en-US" altLang="en-US" sz="2400" dirty="0">
                <a:ea typeface="ＭＳ Ｐゴシック" panose="020B0600070205080204" pitchFamily="34" charset="-128"/>
              </a:rPr>
              <a:t>notebook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Select </a:t>
            </a:r>
            <a:r>
              <a:rPr lang="en-US" altLang="en-US" sz="2400">
                <a:ea typeface="ＭＳ Ｐゴシック" panose="020B0600070205080204" pitchFamily="34" charset="-128"/>
              </a:rPr>
              <a:t>npl-2024b kernel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Don’t forget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File &gt; Close and Shut Down and </a:t>
            </a:r>
            <a:r>
              <a:rPr lang="en-US" sz="2400" b="1" dirty="0">
                <a:solidFill>
                  <a:srgbClr val="FF0000"/>
                </a:solidFill>
              </a:rPr>
              <a:t>NCAR &gt; My Servers (Stop) </a:t>
            </a:r>
            <a:r>
              <a:rPr lang="en-US" altLang="en-US" sz="2400" dirty="0">
                <a:ea typeface="ＭＳ Ｐゴシック" panose="020B0600070205080204" pitchFamily="34" charset="-128"/>
              </a:rPr>
              <a:t>when you are done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888B14AB-D742-EAB4-D765-B1900880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F0575-4535-9D46-AD3A-390B575ADF0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>
            <a:extLst>
              <a:ext uri="{FF2B5EF4-FFF2-40B4-BE49-F238E27FC236}">
                <a16:creationId xmlns:a16="http://schemas.microsoft.com/office/drawing/2014/main" id="{64F51225-4A4E-F164-FDE6-163518B5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Vertical x-section at 13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output time</a:t>
            </a:r>
          </a:p>
        </p:txBody>
      </p:sp>
      <p:sp>
        <p:nvSpPr>
          <p:cNvPr id="59394" name="Slide Number Placeholder 2">
            <a:extLst>
              <a:ext uri="{FF2B5EF4-FFF2-40B4-BE49-F238E27FC236}">
                <a16:creationId xmlns:a16="http://schemas.microsoft.com/office/drawing/2014/main" id="{C4E8C33F-C61B-B203-391F-F14C3E8BD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B44D08-60BA-6448-B071-1601D9BAC97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80E02422-3016-D752-5E84-3AD408EB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63700"/>
            <a:ext cx="85344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2">
            <a:extLst>
              <a:ext uri="{FF2B5EF4-FFF2-40B4-BE49-F238E27FC236}">
                <a16:creationId xmlns:a16="http://schemas.microsoft.com/office/drawing/2014/main" id="{F8CD95B7-7687-3BBA-BD8E-2CE51AC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6356350"/>
            <a:ext cx="3217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" panose="02070309020205020404" pitchFamily="49" charset="0"/>
              </a:rPr>
              <a:t>plot_seabreeze2D.ipynb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4">
            <a:extLst>
              <a:ext uri="{FF2B5EF4-FFF2-40B4-BE49-F238E27FC236}">
                <a16:creationId xmlns:a16="http://schemas.microsoft.com/office/drawing/2014/main" id="{3219C428-960A-761A-AB18-763F5770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Tour of notebook - 1</a:t>
            </a:r>
          </a:p>
        </p:txBody>
      </p:sp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500080D5-F568-F72B-83C3-EB163FFCC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029EF-9F66-724B-8BAB-59FE87CF6942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Box 5">
            <a:extLst>
              <a:ext uri="{FF2B5EF4-FFF2-40B4-BE49-F238E27FC236}">
                <a16:creationId xmlns:a16="http://schemas.microsoft.com/office/drawing/2014/main" id="{E89065E3-DAA4-7397-0CA6-4906A37F0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144"/>
            <a:ext cx="10515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import </a:t>
            </a:r>
            <a:r>
              <a:rPr lang="en-US" altLang="en-US" sz="1800" dirty="0" err="1">
                <a:latin typeface="Courier" panose="02070309020205020404" pitchFamily="49" charset="0"/>
              </a:rPr>
              <a:t>numpy</a:t>
            </a:r>
            <a:r>
              <a:rPr lang="en-US" altLang="en-US" sz="1800" dirty="0">
                <a:latin typeface="Courier" panose="02070309020205020404" pitchFamily="49" charset="0"/>
              </a:rPr>
              <a:t> as np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from math import pi, cos, sin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import </a:t>
            </a:r>
            <a:r>
              <a:rPr lang="en-US" altLang="en-US" sz="1800" dirty="0" err="1">
                <a:latin typeface="Courier" panose="02070309020205020404" pitchFamily="49" charset="0"/>
              </a:rPr>
              <a:t>matplotlib.pyplot</a:t>
            </a:r>
            <a:r>
              <a:rPr lang="en-US" altLang="en-US" sz="1800" dirty="0">
                <a:latin typeface="Courier" panose="02070309020205020404" pitchFamily="49" charset="0"/>
              </a:rPr>
              <a:t> as </a:t>
            </a:r>
            <a:r>
              <a:rPr lang="en-US" altLang="en-US" sz="1800" dirty="0" err="1">
                <a:latin typeface="Courier" panose="02070309020205020404" pitchFamily="49" charset="0"/>
              </a:rPr>
              <a:t>plt</a:t>
            </a:r>
            <a:endParaRPr lang="en-US" altLang="en-US" sz="18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from </a:t>
            </a:r>
            <a:r>
              <a:rPr lang="en-US" altLang="en-US" sz="1800" dirty="0" err="1">
                <a:latin typeface="Courier" panose="02070309020205020404" pitchFamily="49" charset="0"/>
              </a:rPr>
              <a:t>matplotlib.cm</a:t>
            </a:r>
            <a:r>
              <a:rPr lang="en-US" altLang="en-US" sz="1800" dirty="0">
                <a:latin typeface="Courier" panose="02070309020205020404" pitchFamily="49" charset="0"/>
              </a:rPr>
              <a:t> import </a:t>
            </a:r>
            <a:r>
              <a:rPr lang="en-US" altLang="en-US" sz="1800" dirty="0" err="1">
                <a:latin typeface="Courier" panose="02070309020205020404" pitchFamily="49" charset="0"/>
              </a:rPr>
              <a:t>get_cmap</a:t>
            </a:r>
            <a:endParaRPr lang="en-US" altLang="en-US" sz="18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from </a:t>
            </a:r>
            <a:r>
              <a:rPr lang="en-US" altLang="en-US" sz="1800" dirty="0" err="1">
                <a:latin typeface="Courier" panose="02070309020205020404" pitchFamily="49" charset="0"/>
              </a:rPr>
              <a:t>matplotlib.colors</a:t>
            </a:r>
            <a:r>
              <a:rPr lang="en-US" altLang="en-US" sz="1800" dirty="0">
                <a:latin typeface="Courier" panose="02070309020205020404" pitchFamily="49" charset="0"/>
              </a:rPr>
              <a:t> import </a:t>
            </a:r>
            <a:r>
              <a:rPr lang="en-US" altLang="en-US" sz="1800" dirty="0" err="1">
                <a:latin typeface="Courier" panose="02070309020205020404" pitchFamily="49" charset="0"/>
              </a:rPr>
              <a:t>LinearSegmentedColormap</a:t>
            </a:r>
            <a:endParaRPr lang="en-US" altLang="en-US" sz="18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# WRF stuff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from netCDF4 import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from </a:t>
            </a:r>
            <a:r>
              <a:rPr lang="en-US" altLang="en-US" sz="1800" dirty="0" err="1">
                <a:latin typeface="Courier" panose="02070309020205020404" pitchFamily="49" charset="0"/>
              </a:rPr>
              <a:t>wrf</a:t>
            </a:r>
            <a:r>
              <a:rPr lang="en-US" altLang="en-US" sz="1800" dirty="0">
                <a:latin typeface="Courier" panose="02070309020205020404" pitchFamily="49" charset="0"/>
              </a:rPr>
              <a:t> import (</a:t>
            </a:r>
            <a:r>
              <a:rPr lang="en-US" altLang="en-US" sz="1800" dirty="0" err="1">
                <a:latin typeface="Courier" panose="02070309020205020404" pitchFamily="49" charset="0"/>
              </a:rPr>
              <a:t>getvar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  <a:r>
              <a:rPr lang="en-US" altLang="en-US" sz="1800" dirty="0" err="1">
                <a:latin typeface="Courier" panose="02070309020205020404" pitchFamily="49" charset="0"/>
              </a:rPr>
              <a:t>to_np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  <a:r>
              <a:rPr lang="en-US" altLang="en-US" sz="1800" dirty="0" err="1">
                <a:latin typeface="Courier" panose="02070309020205020404" pitchFamily="49" charset="0"/>
              </a:rPr>
              <a:t>get_cartopy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  <a:r>
              <a:rPr lang="en-US" altLang="en-US" sz="1800" dirty="0" err="1">
                <a:latin typeface="Courier" panose="02070309020205020404" pitchFamily="49" charset="0"/>
              </a:rPr>
              <a:t>latlon_coords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                 </a:t>
            </a:r>
            <a:r>
              <a:rPr lang="en-US" altLang="en-US" sz="1800" dirty="0" err="1">
                <a:latin typeface="Courier" panose="02070309020205020404" pitchFamily="49" charset="0"/>
              </a:rPr>
              <a:t>vertcross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  <a:r>
              <a:rPr lang="en-US" altLang="en-US" sz="1800" dirty="0" err="1">
                <a:latin typeface="Courier" panose="02070309020205020404" pitchFamily="49" charset="0"/>
              </a:rPr>
              <a:t>ll_to_xy</a:t>
            </a:r>
            <a:r>
              <a:rPr lang="en-US" altLang="en-US" sz="1800" dirty="0">
                <a:latin typeface="Courier" panose="02070309020205020404" pitchFamily="49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                 </a:t>
            </a:r>
            <a:r>
              <a:rPr lang="en-US" altLang="en-US" sz="1800" dirty="0" err="1">
                <a:latin typeface="Courier" panose="02070309020205020404" pitchFamily="49" charset="0"/>
              </a:rPr>
              <a:t>cartopy_xlim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  <a:r>
              <a:rPr lang="en-US" altLang="en-US" sz="1800" dirty="0" err="1">
                <a:latin typeface="Courier" panose="02070309020205020404" pitchFamily="49" charset="0"/>
              </a:rPr>
              <a:t>cartopy_ylim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  <a:r>
              <a:rPr lang="en-US" altLang="en-US" sz="1800" dirty="0" err="1">
                <a:latin typeface="Courier" panose="02070309020205020404" pitchFamily="49" charset="0"/>
              </a:rPr>
              <a:t>interpline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" panose="02070309020205020404" pitchFamily="49" charset="0"/>
              </a:rPr>
              <a:t>                 </a:t>
            </a:r>
            <a:r>
              <a:rPr lang="en-US" altLang="en-US" sz="1800" dirty="0" err="1">
                <a:latin typeface="Courier" panose="02070309020205020404" pitchFamily="49" charset="0"/>
              </a:rPr>
              <a:t>CoordPair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  <a:r>
              <a:rPr lang="en-US" altLang="en-US" sz="1800" dirty="0" err="1">
                <a:latin typeface="Courier" panose="02070309020205020404" pitchFamily="49" charset="0"/>
              </a:rPr>
              <a:t>destagger</a:t>
            </a:r>
            <a:r>
              <a:rPr lang="en-US" altLang="en-US" sz="1800" dirty="0">
                <a:latin typeface="Courier" panose="02070309020205020404" pitchFamily="49" charset="0"/>
              </a:rPr>
              <a:t>, </a:t>
            </a:r>
            <a:r>
              <a:rPr lang="en-US" altLang="en-US" sz="1800" dirty="0" err="1">
                <a:latin typeface="Courier" panose="02070309020205020404" pitchFamily="49" charset="0"/>
              </a:rPr>
              <a:t>interplevel</a:t>
            </a:r>
            <a:r>
              <a:rPr lang="en-US" altLang="en-US" sz="1800" dirty="0">
                <a:latin typeface="Courier" panose="02070309020205020404" pitchFamily="49" charset="0"/>
              </a:rPr>
              <a:t>, ALL_TIMES)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61444" name="TextBox 1">
            <a:extLst>
              <a:ext uri="{FF2B5EF4-FFF2-40B4-BE49-F238E27FC236}">
                <a16:creationId xmlns:a16="http://schemas.microsoft.com/office/drawing/2014/main" id="{D455CDD7-D798-69CF-A59E-00860FD09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357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" panose="02070309020205020404" pitchFamily="49" charset="0"/>
              </a:rPr>
              <a:t>plot_seabreeze2D.ipynb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4">
            <a:extLst>
              <a:ext uri="{FF2B5EF4-FFF2-40B4-BE49-F238E27FC236}">
                <a16:creationId xmlns:a16="http://schemas.microsoft.com/office/drawing/2014/main" id="{1138DB4A-853E-2057-196D-0D46C3D0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Tour of notebook - 2</a:t>
            </a:r>
          </a:p>
        </p:txBody>
      </p:sp>
      <p:sp>
        <p:nvSpPr>
          <p:cNvPr id="62466" name="Slide Number Placeholder 3">
            <a:extLst>
              <a:ext uri="{FF2B5EF4-FFF2-40B4-BE49-F238E27FC236}">
                <a16:creationId xmlns:a16="http://schemas.microsoft.com/office/drawing/2014/main" id="{8FF6587D-4AAD-44C5-D7D4-29830C861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92A347-F295-214A-BC37-B0E76ABA02EA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TextBox 5">
            <a:extLst>
              <a:ext uri="{FF2B5EF4-FFF2-40B4-BE49-F238E27FC236}">
                <a16:creationId xmlns:a16="http://schemas.microsoft.com/office/drawing/2014/main" id="{70184019-67ED-3AA7-11B6-3E2BDEF9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3075"/>
            <a:ext cx="105156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specify where our </a:t>
            </a:r>
            <a:r>
              <a:rPr lang="en-US" altLang="en-US" sz="1400" dirty="0" err="1">
                <a:latin typeface="Courier" panose="02070309020205020404" pitchFamily="49" charset="0"/>
              </a:rPr>
              <a:t>wrfout</a:t>
            </a:r>
            <a:r>
              <a:rPr lang="en-US" altLang="en-US" sz="1400" dirty="0">
                <a:latin typeface="Courier" panose="02070309020205020404" pitchFamily="49" charset="0"/>
              </a:rPr>
              <a:t> files are located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location = "/glade/work/torn/atm419/EXAMPLE/SEABREEZE_30LAT/"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file = "wrfout_d01_2007-09-21_06:00:00”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ncfile</a:t>
            </a:r>
            <a:r>
              <a:rPr lang="en-US" altLang="en-US" sz="1400" dirty="0">
                <a:latin typeface="Courier" panose="02070309020205020404" pitchFamily="49" charset="0"/>
              </a:rPr>
              <a:t> = Dataset(location + file)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get WRF variables for all times in our output collection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these are </a:t>
            </a:r>
            <a:r>
              <a:rPr lang="en-US" altLang="en-US" sz="1400" dirty="0" err="1">
                <a:latin typeface="Courier" panose="02070309020205020404" pitchFamily="49" charset="0"/>
              </a:rPr>
              <a:t>xarrays</a:t>
            </a:r>
            <a:r>
              <a:rPr lang="en-US" altLang="en-US" sz="1400" dirty="0">
                <a:latin typeface="Courier" panose="02070309020205020404" pitchFamily="49" charset="0"/>
              </a:rPr>
              <a:t>, so sometimes we need ".values" to strip out metadata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z  =  </a:t>
            </a:r>
            <a:r>
              <a:rPr lang="en-US" altLang="en-US" sz="1400" dirty="0" err="1">
                <a:latin typeface="Courier" panose="02070309020205020404" pitchFamily="49" charset="0"/>
              </a:rPr>
              <a:t>getvar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ncfile</a:t>
            </a:r>
            <a:r>
              <a:rPr lang="en-US" altLang="en-US" sz="1400" dirty="0">
                <a:latin typeface="Courier" panose="02070309020205020404" pitchFamily="49" charset="0"/>
              </a:rPr>
              <a:t>, "z")                                     # height coordinate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ua</a:t>
            </a:r>
            <a:r>
              <a:rPr lang="en-US" altLang="en-US" sz="1400" dirty="0">
                <a:latin typeface="Courier" panose="02070309020205020404" pitchFamily="49" charset="0"/>
              </a:rPr>
              <a:t> =  </a:t>
            </a:r>
            <a:r>
              <a:rPr lang="en-US" altLang="en-US" sz="1400" dirty="0" err="1">
                <a:latin typeface="Courier" panose="02070309020205020404" pitchFamily="49" charset="0"/>
              </a:rPr>
              <a:t>getvar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ncfile</a:t>
            </a:r>
            <a:r>
              <a:rPr lang="en-US" altLang="en-US" sz="1400" dirty="0">
                <a:latin typeface="Courier" panose="02070309020205020404" pitchFamily="49" charset="0"/>
              </a:rPr>
              <a:t>, "</a:t>
            </a:r>
            <a:r>
              <a:rPr lang="en-US" altLang="en-US" sz="1400" dirty="0" err="1">
                <a:latin typeface="Courier" panose="02070309020205020404" pitchFamily="49" charset="0"/>
              </a:rPr>
              <a:t>ua</a:t>
            </a:r>
            <a:r>
              <a:rPr lang="en-US" altLang="en-US" sz="1400" dirty="0">
                <a:latin typeface="Courier" panose="02070309020205020404" pitchFamily="49" charset="0"/>
              </a:rPr>
              <a:t>", units="m s-1",timeidx=ALL_TIMES)   # U on mass points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va</a:t>
            </a:r>
            <a:r>
              <a:rPr lang="en-US" altLang="en-US" sz="1400" dirty="0">
                <a:latin typeface="Courier" panose="02070309020205020404" pitchFamily="49" charset="0"/>
              </a:rPr>
              <a:t> =  </a:t>
            </a:r>
            <a:r>
              <a:rPr lang="en-US" altLang="en-US" sz="1400" dirty="0" err="1">
                <a:latin typeface="Courier" panose="02070309020205020404" pitchFamily="49" charset="0"/>
              </a:rPr>
              <a:t>getvar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ncfile</a:t>
            </a:r>
            <a:r>
              <a:rPr lang="en-US" altLang="en-US" sz="1400" dirty="0">
                <a:latin typeface="Courier" panose="02070309020205020404" pitchFamily="49" charset="0"/>
              </a:rPr>
              <a:t>, "</a:t>
            </a:r>
            <a:r>
              <a:rPr lang="en-US" altLang="en-US" sz="1400" dirty="0" err="1">
                <a:latin typeface="Courier" panose="02070309020205020404" pitchFamily="49" charset="0"/>
              </a:rPr>
              <a:t>va</a:t>
            </a:r>
            <a:r>
              <a:rPr lang="en-US" altLang="en-US" sz="1400" dirty="0">
                <a:latin typeface="Courier" panose="02070309020205020404" pitchFamily="49" charset="0"/>
              </a:rPr>
              <a:t>", units="m s-1",timeidx=ALL_TIMES)   # V on mass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wa</a:t>
            </a:r>
            <a:r>
              <a:rPr lang="en-US" altLang="en-US" sz="1400" dirty="0">
                <a:latin typeface="Courier" panose="02070309020205020404" pitchFamily="49" charset="0"/>
              </a:rPr>
              <a:t> =  </a:t>
            </a:r>
            <a:r>
              <a:rPr lang="en-US" altLang="en-US" sz="1400" dirty="0" err="1">
                <a:latin typeface="Courier" panose="02070309020205020404" pitchFamily="49" charset="0"/>
              </a:rPr>
              <a:t>getvar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ncfile</a:t>
            </a:r>
            <a:r>
              <a:rPr lang="en-US" altLang="en-US" sz="1400" dirty="0">
                <a:latin typeface="Courier" panose="02070309020205020404" pitchFamily="49" charset="0"/>
              </a:rPr>
              <a:t>, "</a:t>
            </a:r>
            <a:r>
              <a:rPr lang="en-US" altLang="en-US" sz="1400" dirty="0" err="1">
                <a:latin typeface="Courier" panose="02070309020205020404" pitchFamily="49" charset="0"/>
              </a:rPr>
              <a:t>wa</a:t>
            </a:r>
            <a:r>
              <a:rPr lang="en-US" altLang="en-US" sz="1400" dirty="0">
                <a:latin typeface="Courier" panose="02070309020205020404" pitchFamily="49" charset="0"/>
              </a:rPr>
              <a:t>", units="m s-1",timeidx=ALL_TIMES)   # W on mass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theta =  </a:t>
            </a:r>
            <a:r>
              <a:rPr lang="en-US" altLang="en-US" sz="1400" dirty="0" err="1">
                <a:latin typeface="Courier" panose="02070309020205020404" pitchFamily="49" charset="0"/>
              </a:rPr>
              <a:t>getvar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ncfile</a:t>
            </a:r>
            <a:r>
              <a:rPr lang="en-US" altLang="en-US" sz="1400" dirty="0">
                <a:latin typeface="Courier" panose="02070309020205020404" pitchFamily="49" charset="0"/>
              </a:rPr>
              <a:t>, "theta", units="K",</a:t>
            </a:r>
            <a:r>
              <a:rPr lang="en-US" altLang="en-US" sz="1400" dirty="0" err="1">
                <a:latin typeface="Courier" panose="02070309020205020404" pitchFamily="49" charset="0"/>
              </a:rPr>
              <a:t>timeidx</a:t>
            </a:r>
            <a:r>
              <a:rPr lang="en-US" altLang="en-US" sz="1400" dirty="0">
                <a:latin typeface="Courier" panose="02070309020205020404" pitchFamily="49" charset="0"/>
              </a:rPr>
              <a:t>=ALL_TIMES) # THETA on mass points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10 m wind speed: 2nd column of uvmet10_wspd_wdir is </a:t>
            </a:r>
            <a:r>
              <a:rPr lang="en-US" altLang="en-US" sz="1400" dirty="0" err="1">
                <a:latin typeface="Courier" panose="02070309020205020404" pitchFamily="49" charset="0"/>
              </a:rPr>
              <a:t>wdir</a:t>
            </a: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wspd10 =  </a:t>
            </a:r>
            <a:r>
              <a:rPr lang="en-US" altLang="en-US" sz="1400" dirty="0" err="1">
                <a:latin typeface="Courier" panose="02070309020205020404" pitchFamily="49" charset="0"/>
              </a:rPr>
              <a:t>getvar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ncfile</a:t>
            </a:r>
            <a:r>
              <a:rPr lang="en-US" altLang="en-US" sz="1400" dirty="0">
                <a:latin typeface="Courier" panose="02070309020205020404" pitchFamily="49" charset="0"/>
              </a:rPr>
              <a:t>, "uvmet10_wspd_wdir", units="m s-1",timeidx=ALL_TIMES)[0,:]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output times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time =  </a:t>
            </a:r>
            <a:r>
              <a:rPr lang="en-US" altLang="en-US" sz="1400" dirty="0" err="1">
                <a:latin typeface="Courier" panose="02070309020205020404" pitchFamily="49" charset="0"/>
              </a:rPr>
              <a:t>getvar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ncfile</a:t>
            </a:r>
            <a:r>
              <a:rPr lang="en-US" altLang="en-US" sz="1400" dirty="0">
                <a:latin typeface="Courier" panose="02070309020205020404" pitchFamily="49" charset="0"/>
              </a:rPr>
              <a:t>, "Times", </a:t>
            </a:r>
            <a:r>
              <a:rPr lang="en-US" altLang="en-US" sz="1400" dirty="0" err="1">
                <a:latin typeface="Courier" panose="02070309020205020404" pitchFamily="49" charset="0"/>
              </a:rPr>
              <a:t>timeidx</a:t>
            </a:r>
            <a:r>
              <a:rPr lang="en-US" altLang="en-US" sz="1400" dirty="0">
                <a:latin typeface="Courier" panose="02070309020205020404" pitchFamily="49" charset="0"/>
              </a:rPr>
              <a:t>=ALL_TIMES)    # time is a datetime variable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62468" name="TextBox 1">
            <a:extLst>
              <a:ext uri="{FF2B5EF4-FFF2-40B4-BE49-F238E27FC236}">
                <a16:creationId xmlns:a16="http://schemas.microsoft.com/office/drawing/2014/main" id="{758B0CB2-4CEC-5CD0-6389-12125568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357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" panose="02070309020205020404" pitchFamily="49" charset="0"/>
              </a:rPr>
              <a:t>plot_seabreeze2D.ipynb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>
            <a:extLst>
              <a:ext uri="{FF2B5EF4-FFF2-40B4-BE49-F238E27FC236}">
                <a16:creationId xmlns:a16="http://schemas.microsoft.com/office/drawing/2014/main" id="{790AAD84-B07D-998E-93A3-9828AB0F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Tour of notebook - 3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DE1FC8E0-CBF6-5A42-6510-BFEA03F01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83813-3ABB-D24C-92DF-15C1CA63F1D7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TextBox 5">
            <a:extLst>
              <a:ext uri="{FF2B5EF4-FFF2-40B4-BE49-F238E27FC236}">
                <a16:creationId xmlns:a16="http://schemas.microsoft.com/office/drawing/2014/main" id="{CA6190F3-B251-9624-B816-F627172EA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43075"/>
            <a:ext cx="10515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########################################################################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2D x-z plot of cross-shore and vertical velocity at a specified time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########################################################################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specify time for plotting and extract variables for that time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print(" we have ",</a:t>
            </a:r>
            <a:r>
              <a:rPr lang="en-US" altLang="en-US" sz="1400" dirty="0" err="1">
                <a:latin typeface="Courier" panose="02070309020205020404" pitchFamily="49" charset="0"/>
              </a:rPr>
              <a:t>ua.shape</a:t>
            </a:r>
            <a:r>
              <a:rPr lang="en-US" altLang="en-US" sz="1400" dirty="0">
                <a:latin typeface="Courier" panose="02070309020205020404" pitchFamily="49" charset="0"/>
              </a:rPr>
              <a:t>[0]," times available ")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itime</a:t>
            </a:r>
            <a:r>
              <a:rPr lang="en-US" altLang="en-US" sz="1400" dirty="0">
                <a:latin typeface="Courier" panose="02070309020205020404" pitchFamily="49" charset="0"/>
              </a:rPr>
              <a:t> = 12   # our time selection.  keep in mind this is numbered from zero!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define our plotting variables (subsets of our WRF variables)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height=z[:,0,0]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uwind</a:t>
            </a:r>
            <a:r>
              <a:rPr lang="en-US" altLang="en-US" sz="1400" dirty="0">
                <a:latin typeface="Courier" panose="02070309020205020404" pitchFamily="49" charset="0"/>
              </a:rPr>
              <a:t>=</a:t>
            </a:r>
            <a:r>
              <a:rPr lang="en-US" altLang="en-US" sz="1400" dirty="0" err="1">
                <a:latin typeface="Courier" panose="02070309020205020404" pitchFamily="49" charset="0"/>
              </a:rPr>
              <a:t>ua</a:t>
            </a:r>
            <a:r>
              <a:rPr lang="en-US" altLang="en-US" sz="1400" dirty="0">
                <a:latin typeface="Courier" panose="02070309020205020404" pitchFamily="49" charset="0"/>
              </a:rPr>
              <a:t>[itime,:,0,:]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wwind</a:t>
            </a:r>
            <a:r>
              <a:rPr lang="en-US" altLang="en-US" sz="1400" dirty="0">
                <a:latin typeface="Courier" panose="02070309020205020404" pitchFamily="49" charset="0"/>
              </a:rPr>
              <a:t>=</a:t>
            </a:r>
            <a:r>
              <a:rPr lang="en-US" altLang="en-US" sz="1400" dirty="0" err="1">
                <a:latin typeface="Courier" panose="02070309020205020404" pitchFamily="49" charset="0"/>
              </a:rPr>
              <a:t>wa</a:t>
            </a:r>
            <a:r>
              <a:rPr lang="en-US" altLang="en-US" sz="1400" dirty="0">
                <a:latin typeface="Courier" panose="02070309020205020404" pitchFamily="49" charset="0"/>
              </a:rPr>
              <a:t>[itime,:,0,:]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theta2D=theta[itime,:,0,:]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timenow</a:t>
            </a:r>
            <a:r>
              <a:rPr lang="en-US" altLang="en-US" sz="1400" dirty="0">
                <a:latin typeface="Courier" panose="02070309020205020404" pitchFamily="49" charset="0"/>
              </a:rPr>
              <a:t>=time[</a:t>
            </a:r>
            <a:r>
              <a:rPr lang="en-US" altLang="en-US" sz="1400" dirty="0" err="1">
                <a:latin typeface="Courier" panose="02070309020205020404" pitchFamily="49" charset="0"/>
              </a:rPr>
              <a:t>itime</a:t>
            </a:r>
            <a:r>
              <a:rPr lang="en-US" altLang="en-US" sz="1400" dirty="0">
                <a:latin typeface="Courier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define the x-axis for this idealized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x=</a:t>
            </a:r>
            <a:r>
              <a:rPr lang="en-US" altLang="en-US" sz="1400" dirty="0" err="1">
                <a:latin typeface="Courier" panose="02070309020205020404" pitchFamily="49" charset="0"/>
              </a:rPr>
              <a:t>np.arange</a:t>
            </a:r>
            <a:r>
              <a:rPr lang="en-US" altLang="en-US" sz="1400" dirty="0">
                <a:latin typeface="Courier" panose="02070309020205020404" pitchFamily="49" charset="0"/>
              </a:rPr>
              <a:t>(0,uwind.shape[1],1)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extent of the x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xextent</a:t>
            </a:r>
            <a:r>
              <a:rPr lang="en-US" altLang="en-US" sz="1400" dirty="0">
                <a:latin typeface="Courier" panose="02070309020205020404" pitchFamily="49" charset="0"/>
              </a:rPr>
              <a:t>=(</a:t>
            </a:r>
            <a:r>
              <a:rPr lang="en-US" altLang="en-US" sz="1400" dirty="0" err="1">
                <a:latin typeface="Courier" panose="02070309020205020404" pitchFamily="49" charset="0"/>
              </a:rPr>
              <a:t>uwind.shape</a:t>
            </a:r>
            <a:r>
              <a:rPr lang="en-US" altLang="en-US" sz="1400" dirty="0">
                <a:latin typeface="Courier" panose="02070309020205020404" pitchFamily="49" charset="0"/>
              </a:rPr>
              <a:t>[1]-1)*2.0 # assumed 2 km grid spacing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print(" extent of x-axis is ",</a:t>
            </a:r>
            <a:r>
              <a:rPr lang="en-US" altLang="en-US" sz="1400" dirty="0" err="1">
                <a:latin typeface="Courier" panose="02070309020205020404" pitchFamily="49" charset="0"/>
              </a:rPr>
              <a:t>xextent</a:t>
            </a:r>
            <a:r>
              <a:rPr lang="en-US" altLang="en-US" sz="1400" dirty="0">
                <a:latin typeface="Courier" panose="02070309020205020404" pitchFamily="49" charset="0"/>
              </a:rPr>
              <a:t>," km")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63492" name="TextBox 1">
            <a:extLst>
              <a:ext uri="{FF2B5EF4-FFF2-40B4-BE49-F238E27FC236}">
                <a16:creationId xmlns:a16="http://schemas.microsoft.com/office/drawing/2014/main" id="{F220C1D9-6100-76A5-E35C-3D3D186E5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357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" panose="02070309020205020404" pitchFamily="49" charset="0"/>
              </a:rPr>
              <a:t>plot_seabreeze2D.ipynb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4">
            <a:extLst>
              <a:ext uri="{FF2B5EF4-FFF2-40B4-BE49-F238E27FC236}">
                <a16:creationId xmlns:a16="http://schemas.microsoft.com/office/drawing/2014/main" id="{EF5C54E4-A273-A738-F6F1-B4FD9F8D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Tour of notebook - 4</a:t>
            </a:r>
          </a:p>
        </p:txBody>
      </p:sp>
      <p:sp>
        <p:nvSpPr>
          <p:cNvPr id="64514" name="Slide Number Placeholder 3">
            <a:extLst>
              <a:ext uri="{FF2B5EF4-FFF2-40B4-BE49-F238E27FC236}">
                <a16:creationId xmlns:a16="http://schemas.microsoft.com/office/drawing/2014/main" id="{1CABC5EB-8CA8-E16C-92AF-F7B3DF993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334D7F-F11B-8C4B-B4A6-3AEA5A5134FC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TextBox 5">
            <a:extLst>
              <a:ext uri="{FF2B5EF4-FFF2-40B4-BE49-F238E27FC236}">
                <a16:creationId xmlns:a16="http://schemas.microsoft.com/office/drawing/2014/main" id="{5140104C-A97A-8B24-A19A-9823096C3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43001"/>
            <a:ext cx="105156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------------------------------------------------------------------------------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create the figure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------------------------------------------------------------------------------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plt.figure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figsize</a:t>
            </a:r>
            <a:r>
              <a:rPr lang="en-US" altLang="en-US" sz="1400" dirty="0">
                <a:latin typeface="Courier" panose="02070309020205020404" pitchFamily="49" charset="0"/>
              </a:rPr>
              <a:t>=(12, 4))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color-shaded plot - vertical velocity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norm = </a:t>
            </a:r>
            <a:r>
              <a:rPr lang="en-US" altLang="en-US" sz="1400" dirty="0" err="1">
                <a:latin typeface="Courier" panose="02070309020205020404" pitchFamily="49" charset="0"/>
              </a:rPr>
              <a:t>plt.Normalize</a:t>
            </a:r>
            <a:r>
              <a:rPr lang="en-US" altLang="en-US" sz="1400" dirty="0">
                <a:latin typeface="Courier" panose="02070309020205020404" pitchFamily="49" charset="0"/>
              </a:rPr>
              <a:t>(-0.75, 0.75)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colors = ['</a:t>
            </a:r>
            <a:r>
              <a:rPr lang="en-US" altLang="en-US" sz="1400" dirty="0" err="1">
                <a:latin typeface="Courier" panose="02070309020205020404" pitchFamily="49" charset="0"/>
              </a:rPr>
              <a:t>royalblue</a:t>
            </a:r>
            <a:r>
              <a:rPr lang="en-US" altLang="en-US" sz="1400" dirty="0">
                <a:latin typeface="Courier" panose="02070309020205020404" pitchFamily="49" charset="0"/>
              </a:rPr>
              <a:t>', '</a:t>
            </a:r>
            <a:r>
              <a:rPr lang="en-US" altLang="en-US" sz="1400" dirty="0" err="1">
                <a:latin typeface="Courier" panose="02070309020205020404" pitchFamily="49" charset="0"/>
              </a:rPr>
              <a:t>white','red</a:t>
            </a:r>
            <a:r>
              <a:rPr lang="en-US" altLang="en-US" sz="1400" dirty="0">
                <a:latin typeface="Courier" panose="02070309020205020404" pitchFamily="49" charset="0"/>
              </a:rPr>
              <a:t>']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cmap</a:t>
            </a:r>
            <a:r>
              <a:rPr lang="en-US" altLang="en-US" sz="1400" dirty="0">
                <a:latin typeface="Courier" panose="02070309020205020404" pitchFamily="49" charset="0"/>
              </a:rPr>
              <a:t> = </a:t>
            </a:r>
            <a:r>
              <a:rPr lang="en-US" altLang="en-US" sz="1400" dirty="0" err="1">
                <a:latin typeface="Courier" panose="02070309020205020404" pitchFamily="49" charset="0"/>
              </a:rPr>
              <a:t>LinearSegmentedColormap.from_list</a:t>
            </a:r>
            <a:r>
              <a:rPr lang="en-US" altLang="en-US" sz="1400" dirty="0">
                <a:latin typeface="Courier" panose="02070309020205020404" pitchFamily="49" charset="0"/>
              </a:rPr>
              <a:t>('name', colors)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cm = </a:t>
            </a:r>
            <a:r>
              <a:rPr lang="en-US" altLang="en-US" sz="1400" dirty="0" err="1">
                <a:latin typeface="Courier" panose="02070309020205020404" pitchFamily="49" charset="0"/>
              </a:rPr>
              <a:t>plt.pcolormesh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x,height</a:t>
            </a:r>
            <a:r>
              <a:rPr lang="en-US" altLang="en-US" sz="1400" dirty="0">
                <a:latin typeface="Courier" panose="02070309020205020404" pitchFamily="49" charset="0"/>
              </a:rPr>
              <a:t>[0:12],</a:t>
            </a:r>
            <a:r>
              <a:rPr lang="en-US" altLang="en-US" sz="1400" dirty="0" err="1">
                <a:latin typeface="Courier" panose="02070309020205020404" pitchFamily="49" charset="0"/>
              </a:rPr>
              <a:t>wwind</a:t>
            </a:r>
            <a:r>
              <a:rPr lang="en-US" altLang="en-US" sz="1400" dirty="0">
                <a:latin typeface="Courier" panose="02070309020205020404" pitchFamily="49" charset="0"/>
              </a:rPr>
              <a:t>[0:12,:],shading='</a:t>
            </a:r>
            <a:r>
              <a:rPr lang="en-US" altLang="en-US" sz="1400" dirty="0" err="1">
                <a:latin typeface="Courier" panose="02070309020205020404" pitchFamily="49" charset="0"/>
              </a:rPr>
              <a:t>flat',norm</a:t>
            </a:r>
            <a:r>
              <a:rPr lang="en-US" altLang="en-US" sz="1400" dirty="0">
                <a:latin typeface="Courier" panose="02070309020205020404" pitchFamily="49" charset="0"/>
              </a:rPr>
              <a:t>=norm, </a:t>
            </a:r>
            <a:r>
              <a:rPr lang="en-US" altLang="en-US" sz="1400" dirty="0" err="1">
                <a:latin typeface="Courier" panose="02070309020205020404" pitchFamily="49" charset="0"/>
              </a:rPr>
              <a:t>cmap</a:t>
            </a:r>
            <a:r>
              <a:rPr lang="en-US" altLang="en-US" sz="1400" dirty="0">
                <a:latin typeface="Courier" panose="02070309020205020404" pitchFamily="49" charset="0"/>
              </a:rPr>
              <a:t>=</a:t>
            </a:r>
            <a:r>
              <a:rPr lang="en-US" altLang="en-US" sz="1400" dirty="0" err="1">
                <a:latin typeface="Courier" panose="02070309020205020404" pitchFamily="49" charset="0"/>
              </a:rPr>
              <a:t>cmap</a:t>
            </a:r>
            <a:r>
              <a:rPr lang="en-US" altLang="en-US" sz="1400" dirty="0">
                <a:latin typeface="Courier" panose="02070309020205020404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plt.colorbar</a:t>
            </a:r>
            <a:r>
              <a:rPr lang="en-US" altLang="en-US" sz="1400" dirty="0">
                <a:latin typeface="Courier" panose="02070309020205020404" pitchFamily="49" charset="0"/>
              </a:rPr>
              <a:t>(cm, orientation="vertical")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contour plot - horizontal cross-shore (u) velocity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levels=</a:t>
            </a:r>
            <a:r>
              <a:rPr lang="en-US" altLang="en-US" sz="1400" dirty="0" err="1">
                <a:latin typeface="Courier" panose="02070309020205020404" pitchFamily="49" charset="0"/>
              </a:rPr>
              <a:t>np.arange</a:t>
            </a:r>
            <a:r>
              <a:rPr lang="en-US" altLang="en-US" sz="1400" dirty="0">
                <a:latin typeface="Courier" panose="02070309020205020404" pitchFamily="49" charset="0"/>
              </a:rPr>
              <a:t>(-10,10)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plt.contour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x,height</a:t>
            </a:r>
            <a:r>
              <a:rPr lang="en-US" altLang="en-US" sz="1400" dirty="0">
                <a:latin typeface="Courier" panose="02070309020205020404" pitchFamily="49" charset="0"/>
              </a:rPr>
              <a:t>[0:12],</a:t>
            </a:r>
            <a:r>
              <a:rPr lang="en-US" altLang="en-US" sz="1400" dirty="0" err="1">
                <a:latin typeface="Courier" panose="02070309020205020404" pitchFamily="49" charset="0"/>
              </a:rPr>
              <a:t>uwind</a:t>
            </a:r>
            <a:r>
              <a:rPr lang="en-US" altLang="en-US" sz="1400" dirty="0">
                <a:latin typeface="Courier" panose="02070309020205020404" pitchFamily="49" charset="0"/>
              </a:rPr>
              <a:t>[0:12,:],colors='</a:t>
            </a:r>
            <a:r>
              <a:rPr lang="en-US" altLang="en-US" sz="1400" dirty="0" err="1">
                <a:latin typeface="Courier" panose="02070309020205020404" pitchFamily="49" charset="0"/>
              </a:rPr>
              <a:t>k',levels</a:t>
            </a:r>
            <a:r>
              <a:rPr lang="en-US" altLang="en-US" sz="1400" dirty="0">
                <a:latin typeface="Courier" panose="02070309020205020404" pitchFamily="49" charset="0"/>
              </a:rPr>
              <a:t>=levels)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plt.ylabel</a:t>
            </a:r>
            <a:r>
              <a:rPr lang="en-US" altLang="en-US" sz="1400" dirty="0">
                <a:latin typeface="Courier" panose="02070309020205020404" pitchFamily="49" charset="0"/>
              </a:rPr>
              <a:t>("height (m)")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control labels on x-axis. each grid point is 2 km apart.  this is hardcoded.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xlabels</a:t>
            </a:r>
            <a:r>
              <a:rPr lang="en-US" altLang="en-US" sz="1400" dirty="0">
                <a:latin typeface="Courier" panose="02070309020205020404" pitchFamily="49" charset="0"/>
              </a:rPr>
              <a:t>=</a:t>
            </a:r>
            <a:r>
              <a:rPr lang="en-US" altLang="en-US" sz="1400" dirty="0" err="1">
                <a:latin typeface="Courier" panose="02070309020205020404" pitchFamily="49" charset="0"/>
              </a:rPr>
              <a:t>np.arange</a:t>
            </a:r>
            <a:r>
              <a:rPr lang="en-US" altLang="en-US" sz="1400" dirty="0">
                <a:latin typeface="Courier" panose="02070309020205020404" pitchFamily="49" charset="0"/>
              </a:rPr>
              <a:t>(0,xextent+50,50,dtype=int) # specify labels for x-axis ticks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locs, labels = </a:t>
            </a:r>
            <a:r>
              <a:rPr lang="en-US" altLang="en-US" sz="1400" dirty="0" err="1">
                <a:latin typeface="Courier" panose="02070309020205020404" pitchFamily="49" charset="0"/>
              </a:rPr>
              <a:t>plt.xticks</a:t>
            </a:r>
            <a:r>
              <a:rPr lang="en-US" altLang="en-US" sz="1400" dirty="0">
                <a:latin typeface="Courier" panose="02070309020205020404" pitchFamily="49" charset="0"/>
              </a:rPr>
              <a:t>()  # default locations and tick labels for x-axis ticks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plt.xlabel</a:t>
            </a:r>
            <a:r>
              <a:rPr lang="en-US" altLang="en-US" sz="1400" dirty="0">
                <a:latin typeface="Courier" panose="02070309020205020404" pitchFamily="49" charset="0"/>
              </a:rPr>
              <a:t>(" x (km) ")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add on the coastline marker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plt.axvline</a:t>
            </a:r>
            <a:r>
              <a:rPr lang="en-US" altLang="en-US" sz="1400" dirty="0">
                <a:latin typeface="Courier" panose="02070309020205020404" pitchFamily="49" charset="0"/>
              </a:rPr>
              <a:t>(x=75, </a:t>
            </a:r>
            <a:r>
              <a:rPr lang="en-US" altLang="en-US" sz="1400" dirty="0" err="1">
                <a:latin typeface="Courier" panose="02070309020205020404" pitchFamily="49" charset="0"/>
              </a:rPr>
              <a:t>lw</a:t>
            </a:r>
            <a:r>
              <a:rPr lang="en-US" altLang="en-US" sz="1400" dirty="0">
                <a:latin typeface="Courier" panose="02070309020205020404" pitchFamily="49" charset="0"/>
              </a:rPr>
              <a:t>=2,c='</a:t>
            </a:r>
            <a:r>
              <a:rPr lang="en-US" altLang="en-US" sz="1400" dirty="0" err="1">
                <a:latin typeface="Courier" panose="02070309020205020404" pitchFamily="49" charset="0"/>
              </a:rPr>
              <a:t>lightgrey</a:t>
            </a:r>
            <a:r>
              <a:rPr lang="en-US" altLang="en-US" sz="1400" dirty="0">
                <a:latin typeface="Courier" panose="02070309020205020404" pitchFamily="49" charset="0"/>
              </a:rPr>
              <a:t>’)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[…]</a:t>
            </a:r>
          </a:p>
        </p:txBody>
      </p:sp>
      <p:sp>
        <p:nvSpPr>
          <p:cNvPr id="64516" name="TextBox 1">
            <a:extLst>
              <a:ext uri="{FF2B5EF4-FFF2-40B4-BE49-F238E27FC236}">
                <a16:creationId xmlns:a16="http://schemas.microsoft.com/office/drawing/2014/main" id="{F9507AFC-75D8-4B81-E4BB-04727505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357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" panose="02070309020205020404" pitchFamily="49" charset="0"/>
              </a:rPr>
              <a:t>plot_seabreeze2D.ipynb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4">
            <a:extLst>
              <a:ext uri="{FF2B5EF4-FFF2-40B4-BE49-F238E27FC236}">
                <a16:creationId xmlns:a16="http://schemas.microsoft.com/office/drawing/2014/main" id="{4221C053-393C-7A17-7F82-598FE5BF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Tour of notebook - 5</a:t>
            </a:r>
          </a:p>
        </p:txBody>
      </p:sp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5FECB96E-86BD-070C-0D99-A840E3679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8FB8B-6726-9E45-A026-793917AA5EE6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TextBox 5">
            <a:extLst>
              <a:ext uri="{FF2B5EF4-FFF2-40B4-BE49-F238E27FC236}">
                <a16:creationId xmlns:a16="http://schemas.microsoft.com/office/drawing/2014/main" id="{6A8EEE4C-F6E3-80D4-C5F5-321E0C12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84288"/>
            <a:ext cx="105156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#######################################################################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</a:t>
            </a:r>
            <a:r>
              <a:rPr lang="en-US" altLang="en-US" sz="1400" dirty="0" err="1">
                <a:latin typeface="Courier" panose="02070309020205020404" pitchFamily="49" charset="0"/>
              </a:rPr>
              <a:t>Hovmoller</a:t>
            </a:r>
            <a:r>
              <a:rPr lang="en-US" altLang="en-US" sz="1400" dirty="0">
                <a:latin typeface="Courier" panose="02070309020205020404" pitchFamily="49" charset="0"/>
              </a:rPr>
              <a:t> plot of 10 m wind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#######################################################################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u_hov</a:t>
            </a:r>
            <a:r>
              <a:rPr lang="en-US" altLang="en-US" sz="1400" dirty="0">
                <a:latin typeface="Courier" panose="02070309020205020404" pitchFamily="49" charset="0"/>
              </a:rPr>
              <a:t> = wspd10[:,0,:] # 10 m wind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print(" shape of </a:t>
            </a:r>
            <a:r>
              <a:rPr lang="en-US" altLang="en-US" sz="1400" dirty="0" err="1">
                <a:latin typeface="Courier" panose="02070309020205020404" pitchFamily="49" charset="0"/>
              </a:rPr>
              <a:t>u_hov</a:t>
            </a:r>
            <a:r>
              <a:rPr lang="en-US" altLang="en-US" sz="1400" dirty="0">
                <a:latin typeface="Courier" panose="02070309020205020404" pitchFamily="49" charset="0"/>
              </a:rPr>
              <a:t> ",</a:t>
            </a:r>
            <a:r>
              <a:rPr lang="en-US" altLang="en-US" sz="1400" dirty="0" err="1">
                <a:latin typeface="Courier" panose="02070309020205020404" pitchFamily="49" charset="0"/>
              </a:rPr>
              <a:t>u_hov.shape</a:t>
            </a:r>
            <a:r>
              <a:rPr lang="en-US" altLang="en-US" sz="1400" dirty="0">
                <a:latin typeface="Courier" panose="02070309020205020404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define the time dimension for this idealized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hardcoded to 1-h increments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t=</a:t>
            </a:r>
            <a:r>
              <a:rPr lang="en-US" altLang="en-US" sz="1400" dirty="0" err="1">
                <a:latin typeface="Courier" panose="02070309020205020404" pitchFamily="49" charset="0"/>
              </a:rPr>
              <a:t>np.arange</a:t>
            </a:r>
            <a:r>
              <a:rPr lang="en-US" altLang="en-US" sz="1400" dirty="0">
                <a:latin typeface="Courier" panose="02070309020205020404" pitchFamily="49" charset="0"/>
              </a:rPr>
              <a:t>(0,ua.shape[0],1)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plt.figure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figsize</a:t>
            </a:r>
            <a:r>
              <a:rPr lang="en-US" altLang="en-US" sz="1400" dirty="0">
                <a:latin typeface="Courier" panose="02070309020205020404" pitchFamily="49" charset="0"/>
              </a:rPr>
              <a:t>=(10, 8))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color-shaded plot - 10m wind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norm = </a:t>
            </a:r>
            <a:r>
              <a:rPr lang="en-US" altLang="en-US" sz="1400" dirty="0" err="1">
                <a:latin typeface="Courier" panose="02070309020205020404" pitchFamily="49" charset="0"/>
              </a:rPr>
              <a:t>plt.Normalize</a:t>
            </a:r>
            <a:r>
              <a:rPr lang="en-US" altLang="en-US" sz="1400" dirty="0">
                <a:latin typeface="Courier" panose="02070309020205020404" pitchFamily="49" charset="0"/>
              </a:rPr>
              <a:t>(0,6)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colors = ['</a:t>
            </a:r>
            <a:r>
              <a:rPr lang="en-US" altLang="en-US" sz="1400" dirty="0" err="1">
                <a:latin typeface="Courier" panose="02070309020205020404" pitchFamily="49" charset="0"/>
              </a:rPr>
              <a:t>white','red</a:t>
            </a:r>
            <a:r>
              <a:rPr lang="en-US" altLang="en-US" sz="1400" dirty="0">
                <a:latin typeface="Courier" panose="02070309020205020404" pitchFamily="49" charset="0"/>
              </a:rPr>
              <a:t>']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cmap</a:t>
            </a:r>
            <a:r>
              <a:rPr lang="en-US" altLang="en-US" sz="1400" dirty="0">
                <a:latin typeface="Courier" panose="02070309020205020404" pitchFamily="49" charset="0"/>
              </a:rPr>
              <a:t> = </a:t>
            </a:r>
            <a:r>
              <a:rPr lang="en-US" altLang="en-US" sz="1400" dirty="0" err="1">
                <a:latin typeface="Courier" panose="02070309020205020404" pitchFamily="49" charset="0"/>
              </a:rPr>
              <a:t>LinearSegmentedColormap.from_list</a:t>
            </a:r>
            <a:r>
              <a:rPr lang="en-US" altLang="en-US" sz="1400" dirty="0">
                <a:latin typeface="Courier" panose="02070309020205020404" pitchFamily="49" charset="0"/>
              </a:rPr>
              <a:t>('name', colors)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cm = </a:t>
            </a:r>
            <a:r>
              <a:rPr lang="en-US" altLang="en-US" sz="1400" dirty="0" err="1">
                <a:latin typeface="Courier" panose="02070309020205020404" pitchFamily="49" charset="0"/>
              </a:rPr>
              <a:t>plt.pcolormesh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x,t,u_hov,shading</a:t>
            </a:r>
            <a:r>
              <a:rPr lang="en-US" altLang="en-US" sz="1400" dirty="0">
                <a:latin typeface="Courier" panose="02070309020205020404" pitchFamily="49" charset="0"/>
              </a:rPr>
              <a:t>='</a:t>
            </a:r>
            <a:r>
              <a:rPr lang="en-US" altLang="en-US" sz="1400" dirty="0" err="1">
                <a:latin typeface="Courier" panose="02070309020205020404" pitchFamily="49" charset="0"/>
              </a:rPr>
              <a:t>flat',norm</a:t>
            </a:r>
            <a:r>
              <a:rPr lang="en-US" altLang="en-US" sz="1400" dirty="0">
                <a:latin typeface="Courier" panose="02070309020205020404" pitchFamily="49" charset="0"/>
              </a:rPr>
              <a:t>=norm, </a:t>
            </a:r>
            <a:r>
              <a:rPr lang="en-US" altLang="en-US" sz="1400" dirty="0" err="1">
                <a:latin typeface="Courier" panose="02070309020205020404" pitchFamily="49" charset="0"/>
              </a:rPr>
              <a:t>cmap</a:t>
            </a:r>
            <a:r>
              <a:rPr lang="en-US" altLang="en-US" sz="1400" dirty="0">
                <a:latin typeface="Courier" panose="02070309020205020404" pitchFamily="49" charset="0"/>
              </a:rPr>
              <a:t>=</a:t>
            </a:r>
            <a:r>
              <a:rPr lang="en-US" altLang="en-US" sz="1400" dirty="0" err="1">
                <a:latin typeface="Courier" panose="02070309020205020404" pitchFamily="49" charset="0"/>
              </a:rPr>
              <a:t>cmap</a:t>
            </a:r>
            <a:r>
              <a:rPr lang="en-US" altLang="en-US" sz="1400" dirty="0">
                <a:latin typeface="Courier" panose="02070309020205020404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plt.colorbar</a:t>
            </a:r>
            <a:r>
              <a:rPr lang="en-US" altLang="en-US" sz="1400" dirty="0">
                <a:latin typeface="Courier" panose="02070309020205020404" pitchFamily="49" charset="0"/>
              </a:rPr>
              <a:t>(cm, orientation="vertical")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contour the 10m wind speed too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levels=</a:t>
            </a:r>
            <a:r>
              <a:rPr lang="en-US" altLang="en-US" sz="1400" dirty="0" err="1">
                <a:latin typeface="Courier" panose="02070309020205020404" pitchFamily="49" charset="0"/>
              </a:rPr>
              <a:t>np.arange</a:t>
            </a:r>
            <a:r>
              <a:rPr lang="en-US" altLang="en-US" sz="1400" dirty="0">
                <a:latin typeface="Courier" panose="02070309020205020404" pitchFamily="49" charset="0"/>
              </a:rPr>
              <a:t>(0,6.5,0.5)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plt.contour</a:t>
            </a:r>
            <a:r>
              <a:rPr lang="en-US" altLang="en-US" sz="1400" dirty="0">
                <a:latin typeface="Courier" panose="02070309020205020404" pitchFamily="49" charset="0"/>
              </a:rPr>
              <a:t>(</a:t>
            </a:r>
            <a:r>
              <a:rPr lang="en-US" altLang="en-US" sz="1400" dirty="0" err="1">
                <a:latin typeface="Courier" panose="02070309020205020404" pitchFamily="49" charset="0"/>
              </a:rPr>
              <a:t>x,t,u_hov,colors</a:t>
            </a:r>
            <a:r>
              <a:rPr lang="en-US" altLang="en-US" sz="1400" dirty="0">
                <a:latin typeface="Courier" panose="02070309020205020404" pitchFamily="49" charset="0"/>
              </a:rPr>
              <a:t>='</a:t>
            </a:r>
            <a:r>
              <a:rPr lang="en-US" altLang="en-US" sz="1400" dirty="0" err="1">
                <a:latin typeface="Courier" panose="02070309020205020404" pitchFamily="49" charset="0"/>
              </a:rPr>
              <a:t>k',levels</a:t>
            </a:r>
            <a:r>
              <a:rPr lang="en-US" altLang="en-US" sz="1400" dirty="0">
                <a:latin typeface="Courier" panose="02070309020205020404" pitchFamily="49" charset="0"/>
              </a:rPr>
              <a:t>=levels)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plt.ylabel</a:t>
            </a:r>
            <a:r>
              <a:rPr lang="en-US" altLang="en-US" sz="1400" dirty="0">
                <a:latin typeface="Courier" panose="02070309020205020404" pitchFamily="49" charset="0"/>
              </a:rPr>
              <a:t>("time (h)")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</p:txBody>
      </p:sp>
      <p:sp>
        <p:nvSpPr>
          <p:cNvPr id="65540" name="TextBox 1">
            <a:extLst>
              <a:ext uri="{FF2B5EF4-FFF2-40B4-BE49-F238E27FC236}">
                <a16:creationId xmlns:a16="http://schemas.microsoft.com/office/drawing/2014/main" id="{1D3FEF85-B494-958A-2A4B-59D94D6F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357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" panose="02070309020205020404" pitchFamily="49" charset="0"/>
              </a:rPr>
              <a:t>plot_seabreeze2D.ipynb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9A3C-8243-3AE1-4EB4-DDAF23CD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866"/>
          </a:xfrm>
        </p:spPr>
        <p:txBody>
          <a:bodyPr>
            <a:normAutofit fontScale="90000"/>
          </a:bodyPr>
          <a:lstStyle/>
          <a:p>
            <a:r>
              <a:rPr lang="en-US" dirty="0"/>
              <a:t>NCAR Supercomputing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C124-474B-CB33-7D3C-0F77A988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148316"/>
            <a:ext cx="11525693" cy="2488019"/>
          </a:xfrm>
        </p:spPr>
        <p:txBody>
          <a:bodyPr/>
          <a:lstStyle/>
          <a:p>
            <a:r>
              <a:rPr lang="en-US" dirty="0"/>
              <a:t>The NCAR supercomputing system consists of two primary components:  Derecho and Casper.  We will use both</a:t>
            </a:r>
          </a:p>
          <a:p>
            <a:pPr lvl="1"/>
            <a:r>
              <a:rPr lang="en-US" dirty="0"/>
              <a:t>Derecho – CPU and GPU-based system that can be used to carry out large calculations.  All of the model runs will be carried out on this system</a:t>
            </a:r>
          </a:p>
          <a:p>
            <a:r>
              <a:rPr lang="en-US" dirty="0"/>
              <a:t>Derecho can be accessed from the Terminal by connecting to one of the login nodes, which is how you run the modeling system</a:t>
            </a:r>
          </a:p>
        </p:txBody>
      </p:sp>
      <p:pic>
        <p:nvPicPr>
          <p:cNvPr id="2050" name="Picture 2" descr="Derecho installed at NWSC">
            <a:extLst>
              <a:ext uri="{FF2B5EF4-FFF2-40B4-BE49-F238E27FC236}">
                <a16:creationId xmlns:a16="http://schemas.microsoft.com/office/drawing/2014/main" id="{F742BBFB-D470-9558-DE79-61BF7671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49" y="3763311"/>
            <a:ext cx="4949353" cy="30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202108-CC59-9714-E2EF-897D1731B45E}"/>
              </a:ext>
            </a:extLst>
          </p:cNvPr>
          <p:cNvSpPr txBox="1">
            <a:spLocks/>
          </p:cNvSpPr>
          <p:nvPr/>
        </p:nvSpPr>
        <p:spPr>
          <a:xfrm>
            <a:off x="329609" y="3763311"/>
            <a:ext cx="6432698" cy="309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Access through ssh: </a:t>
            </a:r>
            <a:r>
              <a:rPr lang="en-US" dirty="0">
                <a:hlinkClick r:id="rId3"/>
              </a:rPr>
              <a:t>yourncarid@derecho.hpc.ucar.edu</a:t>
            </a:r>
            <a:endParaRPr lang="en-US" dirty="0"/>
          </a:p>
          <a:p>
            <a:pPr lvl="1"/>
            <a:r>
              <a:rPr lang="en-US" dirty="0"/>
              <a:t>Need to enter password and accept the DUO push notification</a:t>
            </a:r>
          </a:p>
          <a:p>
            <a:r>
              <a:rPr lang="en-US" dirty="0"/>
              <a:t>You only access the login nodes, you never access the actual computing system (more later)</a:t>
            </a:r>
          </a:p>
        </p:txBody>
      </p:sp>
    </p:spTree>
    <p:extLst>
      <p:ext uri="{BB962C8B-B14F-4D97-AF65-F5344CB8AC3E}">
        <p14:creationId xmlns:p14="http://schemas.microsoft.com/office/powerpoint/2010/main" val="2884959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>
            <a:extLst>
              <a:ext uri="{FF2B5EF4-FFF2-40B4-BE49-F238E27FC236}">
                <a16:creationId xmlns:a16="http://schemas.microsoft.com/office/drawing/2014/main" id="{AABF6822-3063-7A51-B7B1-28F0863D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Tour of notebook - 6</a:t>
            </a:r>
          </a:p>
        </p:txBody>
      </p:sp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A304E8E1-013F-C703-87DE-B8B158EC5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D56743-BB89-6043-92D0-936BF690DA06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Box 5">
            <a:extLst>
              <a:ext uri="{FF2B5EF4-FFF2-40B4-BE49-F238E27FC236}">
                <a16:creationId xmlns:a16="http://schemas.microsoft.com/office/drawing/2014/main" id="{FCE5A54B-0FF7-39D3-16C8-E9B1CCFB6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38417"/>
            <a:ext cx="105156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control labels on x-axis. each grid point is 2 km apart.  this is hardcoded.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xlabels</a:t>
            </a:r>
            <a:r>
              <a:rPr lang="en-US" altLang="en-US" sz="1400" dirty="0">
                <a:latin typeface="Courier" panose="02070309020205020404" pitchFamily="49" charset="0"/>
              </a:rPr>
              <a:t>=</a:t>
            </a:r>
            <a:r>
              <a:rPr lang="en-US" altLang="en-US" sz="1400" dirty="0" err="1">
                <a:latin typeface="Courier" panose="02070309020205020404" pitchFamily="49" charset="0"/>
              </a:rPr>
              <a:t>np.arange</a:t>
            </a:r>
            <a:r>
              <a:rPr lang="en-US" altLang="en-US" sz="1400" dirty="0">
                <a:latin typeface="Courier" panose="02070309020205020404" pitchFamily="49" charset="0"/>
              </a:rPr>
              <a:t>(0,xextent+50,50,dtype=int) # specify labels for x-axis ticks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locs, labels = </a:t>
            </a:r>
            <a:r>
              <a:rPr lang="en-US" altLang="en-US" sz="1400" dirty="0" err="1">
                <a:latin typeface="Courier" panose="02070309020205020404" pitchFamily="49" charset="0"/>
              </a:rPr>
              <a:t>plt.xticks</a:t>
            </a:r>
            <a:r>
              <a:rPr lang="en-US" altLang="en-US" sz="1400" dirty="0">
                <a:latin typeface="Courier" panose="02070309020205020404" pitchFamily="49" charset="0"/>
              </a:rPr>
              <a:t>()  # default locations and tick labels for x-axis ticks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#print(</a:t>
            </a:r>
            <a:r>
              <a:rPr lang="en-US" altLang="en-US" sz="1400" dirty="0" err="1">
                <a:latin typeface="Courier" panose="02070309020205020404" pitchFamily="49" charset="0"/>
              </a:rPr>
              <a:t>locs,labels</a:t>
            </a:r>
            <a:r>
              <a:rPr lang="en-US" altLang="en-US" sz="1400" dirty="0">
                <a:latin typeface="Courier" panose="02070309020205020404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plt.xlabel</a:t>
            </a:r>
            <a:r>
              <a:rPr lang="en-US" altLang="en-US" sz="1400" dirty="0">
                <a:latin typeface="Courier" panose="02070309020205020404" pitchFamily="49" charset="0"/>
              </a:rPr>
              <a:t>(" x (km) ")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" panose="02070309020205020404" pitchFamily="49" charset="0"/>
              </a:rPr>
              <a:t># add on the coastline marker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plt.axvline</a:t>
            </a:r>
            <a:r>
              <a:rPr lang="en-US" altLang="en-US" sz="1400" dirty="0">
                <a:latin typeface="Courier" panose="02070309020205020404" pitchFamily="49" charset="0"/>
              </a:rPr>
              <a:t>(x=75, </a:t>
            </a:r>
            <a:r>
              <a:rPr lang="en-US" altLang="en-US" sz="1400" dirty="0" err="1">
                <a:latin typeface="Courier" panose="02070309020205020404" pitchFamily="49" charset="0"/>
              </a:rPr>
              <a:t>lw</a:t>
            </a:r>
            <a:r>
              <a:rPr lang="en-US" altLang="en-US" sz="1400" dirty="0">
                <a:latin typeface="Courier" panose="02070309020205020404" pitchFamily="49" charset="0"/>
              </a:rPr>
              <a:t>=2,c='</a:t>
            </a:r>
            <a:r>
              <a:rPr lang="en-US" altLang="en-US" sz="1400" dirty="0" err="1">
                <a:latin typeface="Courier" panose="02070309020205020404" pitchFamily="49" charset="0"/>
              </a:rPr>
              <a:t>lightgrey</a:t>
            </a:r>
            <a:r>
              <a:rPr lang="en-US" altLang="en-US" sz="1400" dirty="0">
                <a:latin typeface="Courier" panose="02070309020205020404" pitchFamily="49" charset="0"/>
              </a:rPr>
              <a:t>')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plt.title</a:t>
            </a:r>
            <a:r>
              <a:rPr lang="en-US" altLang="en-US" sz="1400" dirty="0">
                <a:latin typeface="Courier" panose="02070309020205020404" pitchFamily="49" charset="0"/>
              </a:rPr>
              <a:t>(" </a:t>
            </a:r>
            <a:r>
              <a:rPr lang="en-US" altLang="en-US" sz="1400" dirty="0" err="1">
                <a:latin typeface="Courier" panose="02070309020205020404" pitchFamily="49" charset="0"/>
              </a:rPr>
              <a:t>Hovmoller</a:t>
            </a:r>
            <a:r>
              <a:rPr lang="en-US" altLang="en-US" sz="1400" dirty="0">
                <a:latin typeface="Courier" panose="02070309020205020404" pitchFamily="49" charset="0"/>
              </a:rPr>
              <a:t> of 10m wind speed ",</a:t>
            </a:r>
            <a:r>
              <a:rPr lang="en-US" altLang="en-US" sz="1400" dirty="0" err="1">
                <a:latin typeface="Courier" panose="02070309020205020404" pitchFamily="49" charset="0"/>
              </a:rPr>
              <a:t>fontweight</a:t>
            </a:r>
            <a:r>
              <a:rPr lang="en-US" altLang="en-US" sz="1400" dirty="0">
                <a:latin typeface="Courier" panose="02070309020205020404" pitchFamily="49" charset="0"/>
              </a:rPr>
              <a:t>="bold")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plt.savefig</a:t>
            </a:r>
            <a:r>
              <a:rPr lang="en-US" altLang="en-US" sz="1400" dirty="0">
                <a:latin typeface="Courier" panose="02070309020205020404" pitchFamily="49" charset="0"/>
              </a:rPr>
              <a:t>("</a:t>
            </a:r>
            <a:r>
              <a:rPr lang="en-US" altLang="en-US" sz="1400" dirty="0" err="1">
                <a:latin typeface="Courier" panose="02070309020205020404" pitchFamily="49" charset="0"/>
              </a:rPr>
              <a:t>seabreeze_hov.png</a:t>
            </a:r>
            <a:r>
              <a:rPr lang="en-US" altLang="en-US" sz="1400" dirty="0">
                <a:latin typeface="Courier" panose="02070309020205020404" pitchFamily="49" charset="0"/>
              </a:rPr>
              <a:t>", </a:t>
            </a:r>
            <a:r>
              <a:rPr lang="en-US" altLang="en-US" sz="1400" dirty="0" err="1">
                <a:latin typeface="Courier" panose="02070309020205020404" pitchFamily="49" charset="0"/>
              </a:rPr>
              <a:t>bbox_inches</a:t>
            </a:r>
            <a:r>
              <a:rPr lang="en-US" altLang="en-US" sz="1400" dirty="0">
                <a:latin typeface="Courier" panose="02070309020205020404" pitchFamily="49" charset="0"/>
              </a:rPr>
              <a:t> = 'tight')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ourier" panose="02070309020205020404" pitchFamily="49" charset="0"/>
              </a:rPr>
              <a:t>plt.show</a:t>
            </a:r>
            <a:r>
              <a:rPr lang="en-US" altLang="en-US" sz="1400" dirty="0">
                <a:latin typeface="Courier" panose="02070309020205020404" pitchFamily="49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" panose="02070309020205020404" pitchFamily="49" charset="0"/>
            </a:endParaRPr>
          </a:p>
        </p:txBody>
      </p:sp>
      <p:sp>
        <p:nvSpPr>
          <p:cNvPr id="67588" name="TextBox 1">
            <a:extLst>
              <a:ext uri="{FF2B5EF4-FFF2-40B4-BE49-F238E27FC236}">
                <a16:creationId xmlns:a16="http://schemas.microsoft.com/office/drawing/2014/main" id="{3356C695-B7DE-EBD8-4D36-8D0FA929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357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" panose="02070309020205020404" pitchFamily="49" charset="0"/>
              </a:rPr>
              <a:t>plot_seabreeze2D.ipynb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2">
            <a:extLst>
              <a:ext uri="{FF2B5EF4-FFF2-40B4-BE49-F238E27FC236}">
                <a16:creationId xmlns:a16="http://schemas.microsoft.com/office/drawing/2014/main" id="{8D5FC211-924D-9DD0-68B3-4DEABF5F7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8FA10-9BDF-DE45-8665-8B4D2CFFAE46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9634" name="Picture 4">
            <a:extLst>
              <a:ext uri="{FF2B5EF4-FFF2-40B4-BE49-F238E27FC236}">
                <a16:creationId xmlns:a16="http://schemas.microsoft.com/office/drawing/2014/main" id="{9FAF2F47-1863-DBF2-42C1-5C2FF8A0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79400"/>
            <a:ext cx="70739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3">
            <a:extLst>
              <a:ext uri="{FF2B5EF4-FFF2-40B4-BE49-F238E27FC236}">
                <a16:creationId xmlns:a16="http://schemas.microsoft.com/office/drawing/2014/main" id="{F7AD1288-0EFF-3891-D466-4F20E0EDC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6356350"/>
            <a:ext cx="3217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" panose="02070309020205020404" pitchFamily="49" charset="0"/>
              </a:rPr>
              <a:t>plot_seabreeze2D.ipynb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9636" name="TextBox 1">
            <a:extLst>
              <a:ext uri="{FF2B5EF4-FFF2-40B4-BE49-F238E27FC236}">
                <a16:creationId xmlns:a16="http://schemas.microsoft.com/office/drawing/2014/main" id="{D90F151F-E7B3-485D-C994-74D9D2011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67201"/>
            <a:ext cx="2224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Why does the sea-breeze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 front appear to “lurch”?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4">
            <a:extLst>
              <a:ext uri="{FF2B5EF4-FFF2-40B4-BE49-F238E27FC236}">
                <a16:creationId xmlns:a16="http://schemas.microsoft.com/office/drawing/2014/main" id="{05B8B9AC-467C-B22E-0782-706AD9E3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4-panel plot of different times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[uses </a:t>
            </a:r>
            <a:r>
              <a:rPr lang="en-US" altLang="en-US" sz="3200">
                <a:latin typeface="Courier" panose="02070309020205020404" pitchFamily="49" charset="0"/>
                <a:ea typeface="ＭＳ Ｐゴシック" panose="020B0600070205080204" pitchFamily="34" charset="-128"/>
              </a:rPr>
              <a:t>add_subplot</a:t>
            </a:r>
            <a:r>
              <a:rPr lang="en-US" altLang="en-US" sz="3600">
                <a:ea typeface="ＭＳ Ｐゴシック" panose="020B0600070205080204" pitchFamily="34" charset="-128"/>
              </a:rPr>
              <a:t>]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8" name="Slide Number Placeholder 1">
            <a:extLst>
              <a:ext uri="{FF2B5EF4-FFF2-40B4-BE49-F238E27FC236}">
                <a16:creationId xmlns:a16="http://schemas.microsoft.com/office/drawing/2014/main" id="{085DF6D4-755C-BA2A-B930-DD7C46903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C3983-344B-B14A-9E1F-E2C327A1738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0EE574E1-B446-5CAB-6245-B276EE3E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3375"/>
            <a:ext cx="9144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1">
            <a:extLst>
              <a:ext uri="{FF2B5EF4-FFF2-40B4-BE49-F238E27FC236}">
                <a16:creationId xmlns:a16="http://schemas.microsoft.com/office/drawing/2014/main" id="{8615C146-9BBC-D546-B73A-F8728EB6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356351"/>
            <a:ext cx="591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We don’t need 4 identical colorbars, so some improvement can be made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0661" name="TextBox 1">
            <a:extLst>
              <a:ext uri="{FF2B5EF4-FFF2-40B4-BE49-F238E27FC236}">
                <a16:creationId xmlns:a16="http://schemas.microsoft.com/office/drawing/2014/main" id="{985DA305-FDE3-A2F9-8D91-C9BB61C41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-20638"/>
            <a:ext cx="3217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" panose="02070309020205020404" pitchFamily="49" charset="0"/>
              </a:rPr>
              <a:t>plot_seabreeze2D.ipynb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2" name="TextBox 1">
            <a:extLst>
              <a:ext uri="{FF2B5EF4-FFF2-40B4-BE49-F238E27FC236}">
                <a16:creationId xmlns:a16="http://schemas.microsoft.com/office/drawing/2014/main" id="{86279DE1-F2D2-798A-23E3-2F0B3D59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406" y="5343524"/>
            <a:ext cx="670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Don’t forget to close and halt when you’re done!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FC398B36-9AC0-F183-71A2-5A2FC393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references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9ECD18BC-D695-3BBE-0A2D-633124C7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3838"/>
            <a:ext cx="10515599" cy="4525962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WRF model users’ page</a:t>
            </a: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  <a:hlinkClick r:id="rId3"/>
              </a:rPr>
              <a:t>https://www2.mmm.ucar.edu/wrf/users/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WRF version 4.6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namelist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  <a:hlinkClick r:id="rId4"/>
              </a:rPr>
              <a:t>https://www2.mmm.ucar.edu/wrf/users/wrf_users_guide/build/html/namelist_variables.html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WRF-ARW version 4.6 user guide (HTML)</a:t>
            </a: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  <a:hlinkClick r:id="rId5"/>
              </a:rPr>
              <a:t>https://www2.mmm.ucar.edu/wrf/users/wrf_users_guide/build/html/index.html 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NetCDF documentation</a:t>
            </a: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  <a:hlinkClick r:id="rId6"/>
              </a:rPr>
              <a:t>https://www.unidata.ucar.edu/software/netcdf/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WRF-python</a:t>
            </a: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  <a:hlinkClick r:id="rId7"/>
              </a:rPr>
              <a:t>https://wrf-python.readthedocs.io/en/latest/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Matplotlib</a:t>
            </a: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  <a:hlinkClick r:id="rId8"/>
              </a:rPr>
              <a:t>https://matplotlib.org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FF20F727-7520-5729-1A11-71C9D71FD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91F18-85E6-AD47-8ED8-838CAB7177E7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C8F765-35B6-E2A5-3842-5529F921E9C8}"/>
              </a:ext>
            </a:extLst>
          </p:cNvPr>
          <p:cNvSpPr txBox="1"/>
          <p:nvPr/>
        </p:nvSpPr>
        <p:spPr>
          <a:xfrm>
            <a:off x="1449858" y="586802"/>
            <a:ext cx="118021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Login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4847F-5EEB-8C64-B265-F88CA0307302}"/>
              </a:ext>
            </a:extLst>
          </p:cNvPr>
          <p:cNvSpPr txBox="1"/>
          <p:nvPr/>
        </p:nvSpPr>
        <p:spPr>
          <a:xfrm>
            <a:off x="2998572" y="586801"/>
            <a:ext cx="118021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Login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E95D3-F547-9AB0-513F-72948158F513}"/>
              </a:ext>
            </a:extLst>
          </p:cNvPr>
          <p:cNvSpPr txBox="1"/>
          <p:nvPr/>
        </p:nvSpPr>
        <p:spPr>
          <a:xfrm>
            <a:off x="4547286" y="586800"/>
            <a:ext cx="118021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Login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3095C-BECC-1DEC-1F6F-64C98683D094}"/>
              </a:ext>
            </a:extLst>
          </p:cNvPr>
          <p:cNvSpPr txBox="1"/>
          <p:nvPr/>
        </p:nvSpPr>
        <p:spPr>
          <a:xfrm>
            <a:off x="6096000" y="586801"/>
            <a:ext cx="118021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Login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2878E-1528-6665-B1C1-A18E7FFBA7A0}"/>
              </a:ext>
            </a:extLst>
          </p:cNvPr>
          <p:cNvSpPr txBox="1"/>
          <p:nvPr/>
        </p:nvSpPr>
        <p:spPr>
          <a:xfrm>
            <a:off x="7644714" y="586800"/>
            <a:ext cx="118021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Login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CC7AC-1353-1361-8902-9FC58AA3F68E}"/>
              </a:ext>
            </a:extLst>
          </p:cNvPr>
          <p:cNvSpPr txBox="1"/>
          <p:nvPr/>
        </p:nvSpPr>
        <p:spPr>
          <a:xfrm>
            <a:off x="9193428" y="586799"/>
            <a:ext cx="118021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Login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C59EB-F91E-9FBE-00B5-F2B79749F627}"/>
              </a:ext>
            </a:extLst>
          </p:cNvPr>
          <p:cNvSpPr txBox="1"/>
          <p:nvPr/>
        </p:nvSpPr>
        <p:spPr>
          <a:xfrm>
            <a:off x="1585784" y="1927654"/>
            <a:ext cx="902043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Scheduling System or Queue (PBS)</a:t>
            </a:r>
          </a:p>
          <a:p>
            <a:pPr algn="ctr"/>
            <a:r>
              <a:rPr lang="en-US" sz="2000" dirty="0"/>
              <a:t>Manages jobs, sets priority, makes sure system is being utilized well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204D9B-9265-2FB4-6A48-4FFAD4DE63BE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2039965" y="1048467"/>
            <a:ext cx="4056035" cy="8791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45057E-C758-6603-9F6A-E2C727D37057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588679" y="1070536"/>
            <a:ext cx="2507321" cy="85711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3DA43B-87C0-E617-C491-E07516FFD767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137392" y="1048465"/>
            <a:ext cx="958608" cy="87918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75BE77-4930-7DF9-E791-0FAC16A490AC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096000" y="1048465"/>
            <a:ext cx="559357" cy="87918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92ABB8-29E8-2764-DA2B-D8617521665B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096000" y="1048464"/>
            <a:ext cx="2133192" cy="8791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43ACAA-B267-6199-3854-FB1A29672574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096000" y="1048464"/>
            <a:ext cx="3687535" cy="8791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6BB5D06-55F2-5B34-2883-EBC8607596B6}"/>
              </a:ext>
            </a:extLst>
          </p:cNvPr>
          <p:cNvSpPr/>
          <p:nvPr/>
        </p:nvSpPr>
        <p:spPr>
          <a:xfrm>
            <a:off x="759942" y="3198193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6B24A-49C9-2CB6-A6A5-346683B250A2}"/>
              </a:ext>
            </a:extLst>
          </p:cNvPr>
          <p:cNvSpPr/>
          <p:nvPr/>
        </p:nvSpPr>
        <p:spPr>
          <a:xfrm>
            <a:off x="759942" y="383250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69B325-51D7-C5D0-6552-74AF2FC3496D}"/>
              </a:ext>
            </a:extLst>
          </p:cNvPr>
          <p:cNvSpPr/>
          <p:nvPr/>
        </p:nvSpPr>
        <p:spPr>
          <a:xfrm>
            <a:off x="759942" y="446682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33F4B-DB3F-4D53-C7C6-45D296D27606}"/>
              </a:ext>
            </a:extLst>
          </p:cNvPr>
          <p:cNvSpPr/>
          <p:nvPr/>
        </p:nvSpPr>
        <p:spPr>
          <a:xfrm>
            <a:off x="759942" y="5101135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64A184-3521-A0FC-4119-7ECE6DA5D6EF}"/>
              </a:ext>
            </a:extLst>
          </p:cNvPr>
          <p:cNvSpPr/>
          <p:nvPr/>
        </p:nvSpPr>
        <p:spPr>
          <a:xfrm>
            <a:off x="764059" y="5735449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B3BFC6-E6D4-493A-F497-83BC649A46C3}"/>
              </a:ext>
            </a:extLst>
          </p:cNvPr>
          <p:cNvSpPr/>
          <p:nvPr/>
        </p:nvSpPr>
        <p:spPr>
          <a:xfrm>
            <a:off x="1764958" y="3198193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55E9B2-CFBA-E8F0-B2C4-711C2093826F}"/>
              </a:ext>
            </a:extLst>
          </p:cNvPr>
          <p:cNvSpPr/>
          <p:nvPr/>
        </p:nvSpPr>
        <p:spPr>
          <a:xfrm>
            <a:off x="1764958" y="383250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918273-D52B-E376-BF3B-784E825A8A14}"/>
              </a:ext>
            </a:extLst>
          </p:cNvPr>
          <p:cNvSpPr/>
          <p:nvPr/>
        </p:nvSpPr>
        <p:spPr>
          <a:xfrm>
            <a:off x="1764958" y="446682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B482D5-E6ED-956B-FE44-CAE7626D8391}"/>
              </a:ext>
            </a:extLst>
          </p:cNvPr>
          <p:cNvSpPr/>
          <p:nvPr/>
        </p:nvSpPr>
        <p:spPr>
          <a:xfrm>
            <a:off x="1764958" y="5101135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326067-973E-88F2-1750-3D6A8C21E426}"/>
              </a:ext>
            </a:extLst>
          </p:cNvPr>
          <p:cNvSpPr/>
          <p:nvPr/>
        </p:nvSpPr>
        <p:spPr>
          <a:xfrm>
            <a:off x="1764958" y="5710880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5DBC54-A37A-8B16-8503-37B4D365EDD3}"/>
              </a:ext>
            </a:extLst>
          </p:cNvPr>
          <p:cNvSpPr/>
          <p:nvPr/>
        </p:nvSpPr>
        <p:spPr>
          <a:xfrm>
            <a:off x="2743201" y="3198193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57F221-2503-D20E-835E-354A40FD25A5}"/>
              </a:ext>
            </a:extLst>
          </p:cNvPr>
          <p:cNvSpPr/>
          <p:nvPr/>
        </p:nvSpPr>
        <p:spPr>
          <a:xfrm>
            <a:off x="2743201" y="383250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391FE7-3206-D5E7-DE0D-EAACFB713872}"/>
              </a:ext>
            </a:extLst>
          </p:cNvPr>
          <p:cNvSpPr/>
          <p:nvPr/>
        </p:nvSpPr>
        <p:spPr>
          <a:xfrm>
            <a:off x="2712306" y="446682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CD557F-27D9-D458-2022-939001E62434}"/>
              </a:ext>
            </a:extLst>
          </p:cNvPr>
          <p:cNvSpPr/>
          <p:nvPr/>
        </p:nvSpPr>
        <p:spPr>
          <a:xfrm>
            <a:off x="2712306" y="5101135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FDAD0F-1DC3-38F9-3E94-02755BBA70A2}"/>
              </a:ext>
            </a:extLst>
          </p:cNvPr>
          <p:cNvSpPr/>
          <p:nvPr/>
        </p:nvSpPr>
        <p:spPr>
          <a:xfrm>
            <a:off x="2712306" y="5710880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4953E9-D882-DEDD-F047-3E8D98ABABB8}"/>
              </a:ext>
            </a:extLst>
          </p:cNvPr>
          <p:cNvSpPr/>
          <p:nvPr/>
        </p:nvSpPr>
        <p:spPr>
          <a:xfrm>
            <a:off x="3721444" y="3198193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18DAA5-3EE2-95D7-36C1-8E1858721458}"/>
              </a:ext>
            </a:extLst>
          </p:cNvPr>
          <p:cNvSpPr/>
          <p:nvPr/>
        </p:nvSpPr>
        <p:spPr>
          <a:xfrm>
            <a:off x="3721444" y="383250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E4AE04-490F-FB3D-FD96-8A8DE7ECCD85}"/>
              </a:ext>
            </a:extLst>
          </p:cNvPr>
          <p:cNvSpPr/>
          <p:nvPr/>
        </p:nvSpPr>
        <p:spPr>
          <a:xfrm>
            <a:off x="3721444" y="446682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A5CFBE-1B33-BF08-0A8E-D48CF4956E59}"/>
              </a:ext>
            </a:extLst>
          </p:cNvPr>
          <p:cNvSpPr/>
          <p:nvPr/>
        </p:nvSpPr>
        <p:spPr>
          <a:xfrm>
            <a:off x="3721444" y="5101135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3CE45F-22FF-8031-1317-550B2F2442E4}"/>
              </a:ext>
            </a:extLst>
          </p:cNvPr>
          <p:cNvSpPr/>
          <p:nvPr/>
        </p:nvSpPr>
        <p:spPr>
          <a:xfrm>
            <a:off x="3725561" y="5735449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D22B9B-8DF7-6B99-9D0D-6B8F20716DF9}"/>
              </a:ext>
            </a:extLst>
          </p:cNvPr>
          <p:cNvSpPr/>
          <p:nvPr/>
        </p:nvSpPr>
        <p:spPr>
          <a:xfrm>
            <a:off x="4726460" y="3198193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E9D1EFC-0FEE-3050-0502-7E418110AEDB}"/>
              </a:ext>
            </a:extLst>
          </p:cNvPr>
          <p:cNvSpPr/>
          <p:nvPr/>
        </p:nvSpPr>
        <p:spPr>
          <a:xfrm>
            <a:off x="4726460" y="383250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741B93-2CA7-F218-87A2-FD9249FC66BD}"/>
              </a:ext>
            </a:extLst>
          </p:cNvPr>
          <p:cNvSpPr/>
          <p:nvPr/>
        </p:nvSpPr>
        <p:spPr>
          <a:xfrm>
            <a:off x="4726460" y="446682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606A0D-A647-5AC0-4144-8FAC78AFCEBA}"/>
              </a:ext>
            </a:extLst>
          </p:cNvPr>
          <p:cNvSpPr/>
          <p:nvPr/>
        </p:nvSpPr>
        <p:spPr>
          <a:xfrm>
            <a:off x="4726460" y="5101135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3626B1-FC04-66A0-7592-34B9F6DECEF5}"/>
              </a:ext>
            </a:extLst>
          </p:cNvPr>
          <p:cNvSpPr/>
          <p:nvPr/>
        </p:nvSpPr>
        <p:spPr>
          <a:xfrm>
            <a:off x="4726460" y="5710880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E8F84A-9D84-71E5-7322-6DB2D5071A34}"/>
              </a:ext>
            </a:extLst>
          </p:cNvPr>
          <p:cNvSpPr/>
          <p:nvPr/>
        </p:nvSpPr>
        <p:spPr>
          <a:xfrm>
            <a:off x="5704703" y="3198193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F4382C-F701-E4BC-5347-D778DA62F2FB}"/>
              </a:ext>
            </a:extLst>
          </p:cNvPr>
          <p:cNvSpPr/>
          <p:nvPr/>
        </p:nvSpPr>
        <p:spPr>
          <a:xfrm>
            <a:off x="5704703" y="383250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919747-5CB6-4AA2-4FCB-04C010FF3E7C}"/>
              </a:ext>
            </a:extLst>
          </p:cNvPr>
          <p:cNvSpPr/>
          <p:nvPr/>
        </p:nvSpPr>
        <p:spPr>
          <a:xfrm>
            <a:off x="5673808" y="446682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48FA96-D855-28ED-7FBC-E7A3138CB944}"/>
              </a:ext>
            </a:extLst>
          </p:cNvPr>
          <p:cNvSpPr/>
          <p:nvPr/>
        </p:nvSpPr>
        <p:spPr>
          <a:xfrm>
            <a:off x="5673808" y="5101135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72EA968-5CC6-0EEE-925C-95197D2E70A1}"/>
              </a:ext>
            </a:extLst>
          </p:cNvPr>
          <p:cNvSpPr/>
          <p:nvPr/>
        </p:nvSpPr>
        <p:spPr>
          <a:xfrm>
            <a:off x="5673808" y="5710880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C6CF30-B708-86E3-6303-9D89DBCC24F1}"/>
              </a:ext>
            </a:extLst>
          </p:cNvPr>
          <p:cNvSpPr/>
          <p:nvPr/>
        </p:nvSpPr>
        <p:spPr>
          <a:xfrm>
            <a:off x="6662354" y="319421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0CAC43-096E-B61D-78CA-5822444A7057}"/>
              </a:ext>
            </a:extLst>
          </p:cNvPr>
          <p:cNvSpPr/>
          <p:nvPr/>
        </p:nvSpPr>
        <p:spPr>
          <a:xfrm>
            <a:off x="6662354" y="382853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6C1285-1E49-FE0A-5D1F-09D189210D4F}"/>
              </a:ext>
            </a:extLst>
          </p:cNvPr>
          <p:cNvSpPr/>
          <p:nvPr/>
        </p:nvSpPr>
        <p:spPr>
          <a:xfrm>
            <a:off x="6662354" y="4462845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ADE4E91-C035-0B1C-6458-43831201CA9F}"/>
              </a:ext>
            </a:extLst>
          </p:cNvPr>
          <p:cNvSpPr/>
          <p:nvPr/>
        </p:nvSpPr>
        <p:spPr>
          <a:xfrm>
            <a:off x="6662354" y="5097159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EFDE18B-83D8-D4EE-BB52-174A3BC10952}"/>
              </a:ext>
            </a:extLst>
          </p:cNvPr>
          <p:cNvSpPr/>
          <p:nvPr/>
        </p:nvSpPr>
        <p:spPr>
          <a:xfrm>
            <a:off x="6662354" y="5706904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150D30-205B-2D5A-1F77-FA626530BEA1}"/>
              </a:ext>
            </a:extLst>
          </p:cNvPr>
          <p:cNvSpPr/>
          <p:nvPr/>
        </p:nvSpPr>
        <p:spPr>
          <a:xfrm>
            <a:off x="7667370" y="319421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5D57B3-2DE1-79C5-1D1E-EE81C48AFE01}"/>
              </a:ext>
            </a:extLst>
          </p:cNvPr>
          <p:cNvSpPr/>
          <p:nvPr/>
        </p:nvSpPr>
        <p:spPr>
          <a:xfrm>
            <a:off x="7667370" y="382853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772FBA-40FD-59A2-EE9F-77F31DFFF2A9}"/>
              </a:ext>
            </a:extLst>
          </p:cNvPr>
          <p:cNvSpPr/>
          <p:nvPr/>
        </p:nvSpPr>
        <p:spPr>
          <a:xfrm>
            <a:off x="7667370" y="4462845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D062DA9-8337-67A0-4DFF-05F330084F1E}"/>
              </a:ext>
            </a:extLst>
          </p:cNvPr>
          <p:cNvSpPr/>
          <p:nvPr/>
        </p:nvSpPr>
        <p:spPr>
          <a:xfrm>
            <a:off x="7667370" y="5097159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EB32C4-BF4B-4EA6-8A75-9F8C71FA14A3}"/>
              </a:ext>
            </a:extLst>
          </p:cNvPr>
          <p:cNvSpPr/>
          <p:nvPr/>
        </p:nvSpPr>
        <p:spPr>
          <a:xfrm>
            <a:off x="7667370" y="5706904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6707C8-9FB3-07F3-6A22-AB9CAAC1B104}"/>
              </a:ext>
            </a:extLst>
          </p:cNvPr>
          <p:cNvSpPr/>
          <p:nvPr/>
        </p:nvSpPr>
        <p:spPr>
          <a:xfrm>
            <a:off x="8645613" y="3194217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44A12E7-BE55-A958-DBE2-F8AA90462C39}"/>
              </a:ext>
            </a:extLst>
          </p:cNvPr>
          <p:cNvSpPr/>
          <p:nvPr/>
        </p:nvSpPr>
        <p:spPr>
          <a:xfrm>
            <a:off x="8645613" y="3828531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3C9E27B-20CE-0BE6-A5CF-C09EA9962B3F}"/>
              </a:ext>
            </a:extLst>
          </p:cNvPr>
          <p:cNvSpPr/>
          <p:nvPr/>
        </p:nvSpPr>
        <p:spPr>
          <a:xfrm>
            <a:off x="8645613" y="4438276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392163D-DE02-599F-E082-93B0D4004816}"/>
              </a:ext>
            </a:extLst>
          </p:cNvPr>
          <p:cNvSpPr/>
          <p:nvPr/>
        </p:nvSpPr>
        <p:spPr>
          <a:xfrm>
            <a:off x="8645613" y="5093473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F594A6C-D371-9B4E-DFBD-AB5F1D00520B}"/>
              </a:ext>
            </a:extLst>
          </p:cNvPr>
          <p:cNvSpPr/>
          <p:nvPr/>
        </p:nvSpPr>
        <p:spPr>
          <a:xfrm>
            <a:off x="8645613" y="5706904"/>
            <a:ext cx="869090" cy="531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A4BC4A8-E87E-07E7-8B64-2B6EDEFB4C01}"/>
              </a:ext>
            </a:extLst>
          </p:cNvPr>
          <p:cNvSpPr/>
          <p:nvPr/>
        </p:nvSpPr>
        <p:spPr>
          <a:xfrm>
            <a:off x="9627973" y="3194217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6A6F595-9477-C925-58C6-EE78F6048CA9}"/>
              </a:ext>
            </a:extLst>
          </p:cNvPr>
          <p:cNvSpPr/>
          <p:nvPr/>
        </p:nvSpPr>
        <p:spPr>
          <a:xfrm>
            <a:off x="9627973" y="3828531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4ED9F3-4D17-7BEC-518D-3FA5ED39359A}"/>
              </a:ext>
            </a:extLst>
          </p:cNvPr>
          <p:cNvSpPr/>
          <p:nvPr/>
        </p:nvSpPr>
        <p:spPr>
          <a:xfrm>
            <a:off x="9627973" y="4462845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6D8447-7911-379B-83C3-ED63827E57DD}"/>
              </a:ext>
            </a:extLst>
          </p:cNvPr>
          <p:cNvSpPr/>
          <p:nvPr/>
        </p:nvSpPr>
        <p:spPr>
          <a:xfrm>
            <a:off x="9627973" y="5097159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A0C19DF-B9B8-5AA0-EB7A-E40745EA04B4}"/>
              </a:ext>
            </a:extLst>
          </p:cNvPr>
          <p:cNvSpPr/>
          <p:nvPr/>
        </p:nvSpPr>
        <p:spPr>
          <a:xfrm>
            <a:off x="9627973" y="5706904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D99F909-02B8-7BEF-C430-F333627E9D2D}"/>
              </a:ext>
            </a:extLst>
          </p:cNvPr>
          <p:cNvSpPr/>
          <p:nvPr/>
        </p:nvSpPr>
        <p:spPr>
          <a:xfrm>
            <a:off x="10606216" y="3194217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B5E483C-77AA-0C93-8E17-E353601B7E0C}"/>
              </a:ext>
            </a:extLst>
          </p:cNvPr>
          <p:cNvSpPr/>
          <p:nvPr/>
        </p:nvSpPr>
        <p:spPr>
          <a:xfrm>
            <a:off x="10606216" y="3828531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105384-C7D5-5386-3E04-15AB469CD632}"/>
              </a:ext>
            </a:extLst>
          </p:cNvPr>
          <p:cNvSpPr/>
          <p:nvPr/>
        </p:nvSpPr>
        <p:spPr>
          <a:xfrm>
            <a:off x="10606216" y="4438276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65A5F95-52CC-CCC8-8FA9-ED2B9F8F9CE7}"/>
              </a:ext>
            </a:extLst>
          </p:cNvPr>
          <p:cNvSpPr/>
          <p:nvPr/>
        </p:nvSpPr>
        <p:spPr>
          <a:xfrm>
            <a:off x="10606216" y="5093473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08CF58E-2AA7-6046-7DC8-D6E81564DA13}"/>
              </a:ext>
            </a:extLst>
          </p:cNvPr>
          <p:cNvSpPr/>
          <p:nvPr/>
        </p:nvSpPr>
        <p:spPr>
          <a:xfrm>
            <a:off x="10606216" y="5706904"/>
            <a:ext cx="869090" cy="531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DAF4F84-CA56-39A5-452E-CB019FF7FFC4}"/>
              </a:ext>
            </a:extLst>
          </p:cNvPr>
          <p:cNvCxnSpPr>
            <a:cxnSpLocks/>
            <a:stCxn id="12" idx="2"/>
            <a:endCxn id="27" idx="0"/>
          </p:cNvCxnSpPr>
          <p:nvPr/>
        </p:nvCxnSpPr>
        <p:spPr>
          <a:xfrm flipH="1">
            <a:off x="1194487" y="2758651"/>
            <a:ext cx="4901513" cy="4395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43B09E3-E99D-EC87-420C-A6DBAC1B4ED4}"/>
              </a:ext>
            </a:extLst>
          </p:cNvPr>
          <p:cNvCxnSpPr>
            <a:cxnSpLocks/>
            <a:stCxn id="12" idx="2"/>
            <a:endCxn id="32" idx="0"/>
          </p:cNvCxnSpPr>
          <p:nvPr/>
        </p:nvCxnSpPr>
        <p:spPr>
          <a:xfrm flipH="1">
            <a:off x="2199503" y="2758651"/>
            <a:ext cx="3896497" cy="4395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4A19470-1E29-6FC3-8179-6FEF030C0AFC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>
          <a:xfrm flipH="1">
            <a:off x="3177746" y="2758651"/>
            <a:ext cx="2918254" cy="4395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1474DE0-0240-937C-0F9B-CB01423FBC9B}"/>
              </a:ext>
            </a:extLst>
          </p:cNvPr>
          <p:cNvCxnSpPr>
            <a:cxnSpLocks/>
            <a:stCxn id="12" idx="2"/>
            <a:endCxn id="42" idx="0"/>
          </p:cNvCxnSpPr>
          <p:nvPr/>
        </p:nvCxnSpPr>
        <p:spPr>
          <a:xfrm flipH="1">
            <a:off x="4155989" y="2758651"/>
            <a:ext cx="1940011" cy="4395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D2617C0-95AC-E629-2085-B190029C6670}"/>
              </a:ext>
            </a:extLst>
          </p:cNvPr>
          <p:cNvCxnSpPr>
            <a:cxnSpLocks/>
            <a:stCxn id="12" idx="2"/>
            <a:endCxn id="47" idx="0"/>
          </p:cNvCxnSpPr>
          <p:nvPr/>
        </p:nvCxnSpPr>
        <p:spPr>
          <a:xfrm flipH="1">
            <a:off x="5161005" y="2758651"/>
            <a:ext cx="934995" cy="4395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E1FBA94-CE90-993D-039F-32C3C38A46F3}"/>
              </a:ext>
            </a:extLst>
          </p:cNvPr>
          <p:cNvCxnSpPr>
            <a:cxnSpLocks/>
            <a:stCxn id="12" idx="2"/>
            <a:endCxn id="52" idx="0"/>
          </p:cNvCxnSpPr>
          <p:nvPr/>
        </p:nvCxnSpPr>
        <p:spPr>
          <a:xfrm>
            <a:off x="6096000" y="2758651"/>
            <a:ext cx="43248" cy="43954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5633F49-1592-ADB0-733F-CF7E5321C4D1}"/>
              </a:ext>
            </a:extLst>
          </p:cNvPr>
          <p:cNvCxnSpPr>
            <a:cxnSpLocks/>
            <a:stCxn id="12" idx="2"/>
            <a:endCxn id="57" idx="0"/>
          </p:cNvCxnSpPr>
          <p:nvPr/>
        </p:nvCxnSpPr>
        <p:spPr>
          <a:xfrm>
            <a:off x="6096000" y="2758651"/>
            <a:ext cx="1000899" cy="43556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1CF8209-824D-7031-9DD5-CBD32D3FDF1C}"/>
              </a:ext>
            </a:extLst>
          </p:cNvPr>
          <p:cNvCxnSpPr>
            <a:cxnSpLocks/>
            <a:stCxn id="12" idx="2"/>
            <a:endCxn id="62" idx="0"/>
          </p:cNvCxnSpPr>
          <p:nvPr/>
        </p:nvCxnSpPr>
        <p:spPr>
          <a:xfrm>
            <a:off x="6096000" y="2758651"/>
            <a:ext cx="2005915" cy="43556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B097226-E5E3-4656-77D4-8F6208EB3F8F}"/>
              </a:ext>
            </a:extLst>
          </p:cNvPr>
          <p:cNvCxnSpPr>
            <a:cxnSpLocks/>
            <a:stCxn id="12" idx="2"/>
            <a:endCxn id="67" idx="0"/>
          </p:cNvCxnSpPr>
          <p:nvPr/>
        </p:nvCxnSpPr>
        <p:spPr>
          <a:xfrm>
            <a:off x="6096000" y="2758651"/>
            <a:ext cx="2984158" cy="43556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4985BC3-9FD3-645A-A896-247AD153DA84}"/>
              </a:ext>
            </a:extLst>
          </p:cNvPr>
          <p:cNvCxnSpPr>
            <a:cxnSpLocks/>
            <a:stCxn id="12" idx="2"/>
            <a:endCxn id="72" idx="0"/>
          </p:cNvCxnSpPr>
          <p:nvPr/>
        </p:nvCxnSpPr>
        <p:spPr>
          <a:xfrm>
            <a:off x="6096000" y="2758651"/>
            <a:ext cx="3966518" cy="43556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B603198-223F-F3E3-7789-4D650416D50C}"/>
              </a:ext>
            </a:extLst>
          </p:cNvPr>
          <p:cNvCxnSpPr>
            <a:cxnSpLocks/>
            <a:stCxn id="12" idx="2"/>
            <a:endCxn id="77" idx="0"/>
          </p:cNvCxnSpPr>
          <p:nvPr/>
        </p:nvCxnSpPr>
        <p:spPr>
          <a:xfrm>
            <a:off x="6096000" y="2758651"/>
            <a:ext cx="4944761" cy="43556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E0745C9C-7DFF-69F9-9EAC-A08DF1B82D23}"/>
              </a:ext>
            </a:extLst>
          </p:cNvPr>
          <p:cNvSpPr txBox="1"/>
          <p:nvPr/>
        </p:nvSpPr>
        <p:spPr>
          <a:xfrm>
            <a:off x="3716294" y="634519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CPU Nodes (2488)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40E8C8D-0C8C-83CD-F5CD-3DE1F00C2701}"/>
              </a:ext>
            </a:extLst>
          </p:cNvPr>
          <p:cNvSpPr txBox="1"/>
          <p:nvPr/>
        </p:nvSpPr>
        <p:spPr>
          <a:xfrm>
            <a:off x="9319051" y="6316649"/>
            <a:ext cx="245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GPU Nodes (82)</a:t>
            </a:r>
          </a:p>
        </p:txBody>
      </p:sp>
    </p:spTree>
    <p:extLst>
      <p:ext uri="{BB962C8B-B14F-4D97-AF65-F5344CB8AC3E}">
        <p14:creationId xmlns:p14="http://schemas.microsoft.com/office/powerpoint/2010/main" val="59986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20112D-DDF7-53EB-1E10-8075C0D22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10445"/>
              </p:ext>
            </p:extLst>
          </p:nvPr>
        </p:nvGraphicFramePr>
        <p:xfrm>
          <a:off x="554710" y="0"/>
          <a:ext cx="11082579" cy="6861308"/>
        </p:xfrm>
        <a:graphic>
          <a:graphicData uri="http://schemas.openxmlformats.org/drawingml/2006/table">
            <a:tbl>
              <a:tblPr/>
              <a:tblGrid>
                <a:gridCol w="1418477">
                  <a:extLst>
                    <a:ext uri="{9D8B030D-6E8A-4147-A177-3AD203B41FA5}">
                      <a16:colId xmlns:a16="http://schemas.microsoft.com/office/drawing/2014/main" val="2866933046"/>
                    </a:ext>
                  </a:extLst>
                </a:gridCol>
                <a:gridCol w="1510737">
                  <a:extLst>
                    <a:ext uri="{9D8B030D-6E8A-4147-A177-3AD203B41FA5}">
                      <a16:colId xmlns:a16="http://schemas.microsoft.com/office/drawing/2014/main" val="746511948"/>
                    </a:ext>
                  </a:extLst>
                </a:gridCol>
                <a:gridCol w="2963811">
                  <a:extLst>
                    <a:ext uri="{9D8B030D-6E8A-4147-A177-3AD203B41FA5}">
                      <a16:colId xmlns:a16="http://schemas.microsoft.com/office/drawing/2014/main" val="138649301"/>
                    </a:ext>
                  </a:extLst>
                </a:gridCol>
                <a:gridCol w="1303155">
                  <a:extLst>
                    <a:ext uri="{9D8B030D-6E8A-4147-A177-3AD203B41FA5}">
                      <a16:colId xmlns:a16="http://schemas.microsoft.com/office/drawing/2014/main" val="1326650695"/>
                    </a:ext>
                  </a:extLst>
                </a:gridCol>
                <a:gridCol w="3886399">
                  <a:extLst>
                    <a:ext uri="{9D8B030D-6E8A-4147-A177-3AD203B41FA5}">
                      <a16:colId xmlns:a16="http://schemas.microsoft.com/office/drawing/2014/main" val="1805356197"/>
                    </a:ext>
                  </a:extLst>
                </a:gridCol>
              </a:tblGrid>
              <a:tr h="73934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Cores</a:t>
                      </a:r>
                      <a:endParaRPr lang="en-US" sz="1200" b="1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145,152 processor cores  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2.3-GHz Intel Xeon E5-2697V4 (Broadwell) processors. 16 flops per clock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323,712 processor cores  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3rd Gen AMD EPYC™ 7763 Milan processors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443180"/>
                  </a:ext>
                </a:extLst>
              </a:tr>
              <a:tr h="107662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Nodes</a:t>
                      </a:r>
                      <a:endParaRPr lang="en-US" sz="1200" b="1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4,032 comp nodes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Dual-socket nodes, 18 cores per socket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2,488 CPU-only computation nodes + 82 GPU nodes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Dual-socket nodes, 64 cores per socket 256GB DDR4 memory per node. GPUs are Single-socket nodes, 64 cores per socket 512GB DDR4 memory per node, 4 x NVIDIA 1.41 GHz A100 Tensor Core GPUs per node and 600 GB/s NVIDIA NVLink GPU intercont.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32440"/>
                  </a:ext>
                </a:extLst>
              </a:tr>
              <a:tr h="125698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Login Nodes</a:t>
                      </a:r>
                      <a:endParaRPr lang="en-US" sz="1200" b="1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6 login nodes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Dual-socket nodes, 18 cores per socket.  256 GB memory/node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6 CPU login nodes + 2 GPU develop and testing nodes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Dual-socket nodes with AMD EPYC™ 7763 Milan CPUs,  64 cores per socket,  512GB DDR4-3200 memory. Dual-socket nodes with AMD EPYC™ 7543 Milan CPUs,  32 cores per socket,  2 NVIDIA 1.41 GHz A100 Tensor Core GPUs per node</a:t>
                      </a:r>
                      <a:endParaRPr lang="en-US" sz="1200">
                        <a:effectLst/>
                      </a:endParaRPr>
                    </a:p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512GB DDR4-3200 memory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24889"/>
                  </a:ext>
                </a:extLst>
              </a:tr>
              <a:tr h="87060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Memory</a:t>
                      </a:r>
                      <a:endParaRPr lang="en-US" sz="1200" b="1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313 TB total system memory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64 GB/node on 3,168 nodes, DDR4-2400.  128 GB/node on 864 nodes, DDR4-2400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692 TB total system memory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637 TB DDR4 memory on 2,488 CPU nodes</a:t>
                      </a:r>
                      <a:endParaRPr lang="en-US" sz="1200">
                        <a:effectLst/>
                      </a:endParaRPr>
                    </a:p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42 TB DDR4 memory on 82 GPU nodes</a:t>
                      </a:r>
                      <a:endParaRPr lang="en-US" sz="1200">
                        <a:effectLst/>
                      </a:endParaRPr>
                    </a:p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13 TB HBM2 memory on 82 GPU nodes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97300"/>
                  </a:ext>
                </a:extLst>
              </a:tr>
              <a:tr h="119205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Interconnect</a:t>
                      </a:r>
                      <a:endParaRPr lang="en-US" sz="1200" b="1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Mellanox EDR InfiniBand</a:t>
                      </a:r>
                      <a:endParaRPr lang="en-US" sz="1200">
                        <a:effectLst/>
                      </a:endParaRPr>
                    </a:p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high-speed interconnect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Partial 9D Enhanced Hypercube single-plane interconnect topology.  Bandwidth: 25 GBps bidirectional per link Latency: MPI ping-pong &lt; 1 µs; hardware link 130 ns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HPE Slingshot v11 high-speed interconnect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Dragonfly topology, 200 Gb/sec per port per direction.  1.7-2.6 usec MPI latency. CPU-only nodes - one Slingshot injection port. GPU nodes - 4 Slingshot injection ports per node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895547"/>
                  </a:ext>
                </a:extLst>
              </a:tr>
              <a:tr h="95364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Sust Equiv Perf (SEP)</a:t>
                      </a:r>
                      <a:endParaRPr lang="en-US" sz="1200" b="1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3 times Yellowstone computational capacity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Comparison based on the relative performance of CISL High Performance Computing Benchmarks run on each system.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~3.5 times Cheyenne computational capacity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Comparison based on the relative performance of CISL's High Performance Computing Benchmarks run on each system.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54814"/>
                  </a:ext>
                </a:extLst>
              </a:tr>
              <a:tr h="73934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Peak Performance</a:t>
                      </a:r>
                      <a:endParaRPr lang="en-US" sz="1200" b="1" dirty="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3.5x Yellowstone peak perf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5.34 peak petaflops (vs. 1.504)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3.5x Cheyenne peak perf</a:t>
                      </a:r>
                      <a:endParaRPr lang="en-US" sz="120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3B3E66"/>
                          </a:solidFill>
                          <a:effectLst/>
                          <a:latin typeface="Arial" panose="020B0604020202020204" pitchFamily="34" charset="0"/>
                        </a:rPr>
                        <a:t>19.87 peak petaflops (vs 5.34)</a:t>
                      </a:r>
                      <a:endParaRPr lang="en-US" sz="1200" dirty="0">
                        <a:effectLst/>
                      </a:endParaRPr>
                    </a:p>
                  </a:txBody>
                  <a:tcPr marL="88658" marR="88658" marT="88658" marB="88658" anchor="ctr">
                    <a:lnL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91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16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FDB7-2BC0-A24C-11D0-7FFAA712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Glade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D748-9C37-CCFD-B9FE-66B6FF78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720856"/>
          </a:xfrm>
        </p:spPr>
        <p:txBody>
          <a:bodyPr/>
          <a:lstStyle/>
          <a:p>
            <a:r>
              <a:rPr lang="en-US" dirty="0"/>
              <a:t>Each person will have two spaces:</a:t>
            </a:r>
          </a:p>
          <a:p>
            <a:pPr lvl="1"/>
            <a:r>
              <a:rPr lang="en-US" dirty="0"/>
              <a:t>/glade/home</a:t>
            </a:r>
          </a:p>
          <a:p>
            <a:pPr lvl="1"/>
            <a:r>
              <a:rPr lang="en-US" dirty="0"/>
              <a:t>/glade/scratch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/glade/home is your home directory.  This space is small, but backed up.  </a:t>
            </a:r>
            <a:r>
              <a:rPr lang="en-US" dirty="0" err="1"/>
              <a:t>JupyterHub</a:t>
            </a:r>
            <a:r>
              <a:rPr lang="en-US" dirty="0"/>
              <a:t> instances will use this directory.  This space is best for keeping code and things you want to save.</a:t>
            </a:r>
          </a:p>
          <a:p>
            <a:r>
              <a:rPr lang="en-US" dirty="0"/>
              <a:t>/glade/scratch is a work directory.  This is a large space, but not backed up.  The items in this directory are deleted after a period of time, so do not store anything you don’t want to eventually delete.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A99ED99-79E2-7331-B735-10FD3F61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42" y="0"/>
            <a:ext cx="4065158" cy="32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1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AA88-AAA5-974B-41C9-B3E54F90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3E032-B744-2561-9C80-DBEC507A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74"/>
            <a:ext cx="10515600" cy="4351338"/>
          </a:xfrm>
        </p:spPr>
        <p:txBody>
          <a:bodyPr/>
          <a:lstStyle/>
          <a:p>
            <a:r>
              <a:rPr lang="en-US" dirty="0"/>
              <a:t>Casper – Data analysis and visualization cluster.  This system is best used for running </a:t>
            </a:r>
            <a:r>
              <a:rPr lang="en-US" dirty="0" err="1"/>
              <a:t>JupyterHub</a:t>
            </a:r>
            <a:r>
              <a:rPr lang="en-US" dirty="0"/>
              <a:t> instances and creating output plots</a:t>
            </a:r>
          </a:p>
          <a:p>
            <a:r>
              <a:rPr lang="en-US" dirty="0"/>
              <a:t>To access:  ssh </a:t>
            </a:r>
            <a:r>
              <a:rPr lang="en-US" dirty="0">
                <a:hlinkClick r:id="rId2"/>
              </a:rPr>
              <a:t>yourncarid@casper.hpc.ucar.edu</a:t>
            </a:r>
            <a:endParaRPr lang="en-US" dirty="0"/>
          </a:p>
          <a:p>
            <a:r>
              <a:rPr lang="en-US" dirty="0"/>
              <a:t>Has access to all of the /glade directories that are on derecho</a:t>
            </a:r>
          </a:p>
          <a:p>
            <a:r>
              <a:rPr lang="en-US" dirty="0"/>
              <a:t>This computer has different architecture than derecho.  Cannot run model created on derecho on Casper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1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92A0-92B1-E552-EA9E-74FACADC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79ED-2974-4EDE-64DF-314AA5BA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Both derecho and </a:t>
            </a:r>
            <a:r>
              <a:rPr lang="en-US" dirty="0" err="1"/>
              <a:t>casper</a:t>
            </a:r>
            <a:r>
              <a:rPr lang="en-US" dirty="0"/>
              <a:t> support </a:t>
            </a:r>
            <a:r>
              <a:rPr lang="en-US" dirty="0" err="1"/>
              <a:t>Jupyterhub</a:t>
            </a:r>
            <a:r>
              <a:rPr lang="en-US" dirty="0"/>
              <a:t> instances, which can be accessed via:  </a:t>
            </a:r>
            <a:r>
              <a:rPr lang="en-US" dirty="0">
                <a:hlinkClick r:id="rId2"/>
              </a:rPr>
              <a:t>https://jupyterhub.hpc.ucar.edu/</a:t>
            </a:r>
            <a:endParaRPr lang="en-US" dirty="0"/>
          </a:p>
          <a:p>
            <a:pPr lvl="1"/>
            <a:r>
              <a:rPr lang="en-US" dirty="0"/>
              <a:t>Select derecho or </a:t>
            </a:r>
            <a:r>
              <a:rPr lang="en-US" dirty="0" err="1"/>
              <a:t>casper</a:t>
            </a:r>
            <a:r>
              <a:rPr lang="en-US" dirty="0"/>
              <a:t> after launch (be patient)</a:t>
            </a:r>
          </a:p>
          <a:p>
            <a:pPr lvl="1"/>
            <a:r>
              <a:rPr lang="en-US" dirty="0"/>
              <a:t>Derecho or </a:t>
            </a:r>
            <a:r>
              <a:rPr lang="en-US" dirty="0" err="1"/>
              <a:t>casper</a:t>
            </a:r>
            <a:r>
              <a:rPr lang="en-US" dirty="0"/>
              <a:t> nodes cost computing time</a:t>
            </a:r>
          </a:p>
          <a:p>
            <a:r>
              <a:rPr lang="en-US" dirty="0"/>
              <a:t>Can also access terminal to derecho and </a:t>
            </a:r>
            <a:r>
              <a:rPr lang="en-US" dirty="0" err="1"/>
              <a:t>casper</a:t>
            </a:r>
            <a:r>
              <a:rPr lang="en-US" dirty="0"/>
              <a:t> via terminal option: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23556F6-4241-7FEF-6B29-5F66453B1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14" y="3356038"/>
            <a:ext cx="6996225" cy="35043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50DE00-B682-8952-AFC2-7794247AC59D}"/>
              </a:ext>
            </a:extLst>
          </p:cNvPr>
          <p:cNvSpPr/>
          <p:nvPr/>
        </p:nvSpPr>
        <p:spPr>
          <a:xfrm>
            <a:off x="4199860" y="6241312"/>
            <a:ext cx="637954" cy="5422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2B6628-F602-C921-924B-511C11C15FCB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4837814" y="5461686"/>
            <a:ext cx="4924024" cy="105075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4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4041</Words>
  <Application>Microsoft Macintosh PowerPoint</Application>
  <PresentationFormat>Widescreen</PresentationFormat>
  <Paragraphs>505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Aptos</vt:lpstr>
      <vt:lpstr>Aptos Display</vt:lpstr>
      <vt:lpstr>Arial</vt:lpstr>
      <vt:lpstr>Courier</vt:lpstr>
      <vt:lpstr>Courier New</vt:lpstr>
      <vt:lpstr>Mangal</vt:lpstr>
      <vt:lpstr>Office Theme</vt:lpstr>
      <vt:lpstr>Introduction to Unix/Linux, WRF-Python, and NCAR Supercomputing system</vt:lpstr>
      <vt:lpstr>PowerPoint Presentation</vt:lpstr>
      <vt:lpstr>Mac users</vt:lpstr>
      <vt:lpstr>NCAR Supercomputing System</vt:lpstr>
      <vt:lpstr>PowerPoint Presentation</vt:lpstr>
      <vt:lpstr>PowerPoint Presentation</vt:lpstr>
      <vt:lpstr>Glade File System</vt:lpstr>
      <vt:lpstr>Casper</vt:lpstr>
      <vt:lpstr>Jupyterhub</vt:lpstr>
      <vt:lpstr>Jupyterhub</vt:lpstr>
      <vt:lpstr>Text editing</vt:lpstr>
      <vt:lpstr>Log onto derecho</vt:lpstr>
      <vt:lpstr>Some Unix basics (basis of Linux and Mac OS X)</vt:lpstr>
      <vt:lpstr>Some Unix basics (continued)</vt:lpstr>
      <vt:lpstr>Some Unix basics (continued)</vt:lpstr>
      <vt:lpstr>Some Unix basics (continued)</vt:lpstr>
      <vt:lpstr>Some Unix basics (continued)</vt:lpstr>
      <vt:lpstr>Some Unix basics (continued)</vt:lpstr>
      <vt:lpstr>Tab completion can save typing!</vt:lpstr>
      <vt:lpstr>“Piping”</vt:lpstr>
      <vt:lpstr>ls  vs.  ls -a</vt:lpstr>
      <vt:lpstr>Your Unix PATH</vt:lpstr>
      <vt:lpstr>Fortran compiler</vt:lpstr>
      <vt:lpstr>The following modifications are for NEW NCAR USERS ONLY</vt:lpstr>
      <vt:lpstr>Which shell are you using?</vt:lpstr>
      <vt:lpstr>Preparation for new bash users ONLY</vt:lpstr>
      <vt:lpstr>Preparation for new tcsh users ONLY</vt:lpstr>
      <vt:lpstr>Home and lab space</vt:lpstr>
      <vt:lpstr>Make links to your scratch space</vt:lpstr>
      <vt:lpstr>Shortcuts</vt:lpstr>
      <vt:lpstr>Plotting with Python on Casper [WRF-python and matplotlib]</vt:lpstr>
      <vt:lpstr>Preparation for seabreeze case</vt:lpstr>
      <vt:lpstr>Running jupyter on NCAR Computers</vt:lpstr>
      <vt:lpstr>Vertical x-section at 13th output time</vt:lpstr>
      <vt:lpstr>Tour of notebook - 1</vt:lpstr>
      <vt:lpstr>Tour of notebook - 2</vt:lpstr>
      <vt:lpstr>Tour of notebook - 3</vt:lpstr>
      <vt:lpstr>Tour of notebook - 4</vt:lpstr>
      <vt:lpstr>Tour of notebook - 5</vt:lpstr>
      <vt:lpstr>Tour of notebook - 6</vt:lpstr>
      <vt:lpstr>PowerPoint Presentation</vt:lpstr>
      <vt:lpstr>4-panel plot of different times [uses add_subplot]</vt:lpstr>
      <vt:lpstr>Some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Torn</dc:creator>
  <cp:lastModifiedBy>Ryan Torn</cp:lastModifiedBy>
  <cp:revision>35</cp:revision>
  <dcterms:created xsi:type="dcterms:W3CDTF">2025-07-16T12:28:14Z</dcterms:created>
  <dcterms:modified xsi:type="dcterms:W3CDTF">2025-08-29T19:58:33Z</dcterms:modified>
</cp:coreProperties>
</file>