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2" r:id="rId3"/>
    <p:sldId id="257" r:id="rId4"/>
    <p:sldId id="262" r:id="rId5"/>
    <p:sldId id="263" r:id="rId6"/>
    <p:sldId id="271" r:id="rId7"/>
    <p:sldId id="278" r:id="rId8"/>
    <p:sldId id="281" r:id="rId9"/>
    <p:sldId id="280" r:id="rId10"/>
    <p:sldId id="277" r:id="rId11"/>
    <p:sldId id="300" r:id="rId12"/>
    <p:sldId id="286" r:id="rId13"/>
    <p:sldId id="283" r:id="rId14"/>
    <p:sldId id="282" r:id="rId15"/>
    <p:sldId id="285" r:id="rId16"/>
    <p:sldId id="284" r:id="rId17"/>
    <p:sldId id="293" r:id="rId18"/>
    <p:sldId id="261" r:id="rId19"/>
    <p:sldId id="264" r:id="rId20"/>
    <p:sldId id="272" r:id="rId21"/>
    <p:sldId id="265" r:id="rId22"/>
    <p:sldId id="275" r:id="rId23"/>
    <p:sldId id="273" r:id="rId24"/>
    <p:sldId id="294" r:id="rId25"/>
    <p:sldId id="290" r:id="rId26"/>
    <p:sldId id="295" r:id="rId27"/>
    <p:sldId id="288" r:id="rId28"/>
    <p:sldId id="301" r:id="rId29"/>
    <p:sldId id="289" r:id="rId30"/>
    <p:sldId id="296" r:id="rId31"/>
    <p:sldId id="291" r:id="rId32"/>
    <p:sldId id="297" r:id="rId33"/>
    <p:sldId id="298" r:id="rId34"/>
    <p:sldId id="287" r:id="rId35"/>
    <p:sldId id="29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5C6B2-0B25-46AE-CBE2-26CBADDAE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D6E527-C9EA-590D-5990-E959366F3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AB6DC-F30D-F241-1E62-A16492DD0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F7D18-C989-194E-87B1-8DBF9DD1BE10}" type="datetimeFigureOut">
              <a:rPr lang="en-US" smtClean="0"/>
              <a:t>8/25/25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574B9-30B9-B307-5FC1-2F72C51A8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1F31A-DC50-C7A3-70ED-09AF1B2D2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3A7C-67E2-1E43-AB0E-4B1F4146F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8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E5560-6C08-E265-96DD-EDC582404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BE7FDF-4DAA-0686-1788-C94E7B284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11D5E-9E16-6563-6789-62ACDEB1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F7D18-C989-194E-87B1-8DBF9DD1BE10}" type="datetimeFigureOut">
              <a:rPr lang="en-US" smtClean="0"/>
              <a:t>8/25/25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B663A-C37E-C4BD-DA8E-0E96B89CD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EFDA0-8C1B-8C5D-EC66-642FD338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3A7C-67E2-1E43-AB0E-4B1F4146F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34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B91CE8-4846-C58A-F086-5F5ECA9EDD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819A22-38F8-6592-1B09-BEDBD61E15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A1D38-2F88-C3CE-09F6-72BAAA351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F7D18-C989-194E-87B1-8DBF9DD1BE10}" type="datetimeFigureOut">
              <a:rPr lang="en-US" smtClean="0"/>
              <a:t>8/25/25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C7FEF-4F97-72D4-958B-F6042F6E8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B0F6D-1981-71A5-0277-01AB71DF4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3A7C-67E2-1E43-AB0E-4B1F4146F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47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3B10D-F61C-C58E-A1FD-3CC73429F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27D85-2802-07AF-3190-67E2EF5EC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01BB-C4B5-1D48-232E-45119A160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F7D18-C989-194E-87B1-8DBF9DD1BE10}" type="datetimeFigureOut">
              <a:rPr lang="en-US" smtClean="0"/>
              <a:t>8/25/25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3EADE-0040-DA68-5351-935799F24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607BC-378F-D863-4212-AA803FE8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3A7C-67E2-1E43-AB0E-4B1F4146F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77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F8A3B-6955-F4F8-5512-FE0A7638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083B4-4132-8DED-FC3C-8E6521E57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1C5CB-CE26-0C8C-A8F2-A560596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F7D18-C989-194E-87B1-8DBF9DD1BE10}" type="datetimeFigureOut">
              <a:rPr lang="en-US" smtClean="0"/>
              <a:t>8/25/25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ACC9C-801B-C6FD-D9DF-18EC40AEF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B9EDF-BE01-368B-02D9-323D0DE5E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3A7C-67E2-1E43-AB0E-4B1F4146F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8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08B29-F9D2-6F1F-BD79-A6CAA5FC5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41D26-1FEA-B6E5-00D5-2D3203A947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6888DF-75CC-A69D-E82A-6EDD5FC937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69D91-84D2-D0B7-A0D3-EB93DC91A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F7D18-C989-194E-87B1-8DBF9DD1BE10}" type="datetimeFigureOut">
              <a:rPr lang="en-US" smtClean="0"/>
              <a:t>8/25/25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3D2845-AFBB-8956-2BD9-12DCA6FF0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2D2D4-59F2-AC11-4729-47D6F4969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3A7C-67E2-1E43-AB0E-4B1F4146F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17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531D5-290B-341D-6EA8-DA4D78D94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FF4B2-25FF-3A2E-7510-D7931A312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DE5DEE-83EC-059E-047C-E412713D6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D25FC2-1657-D23D-DBFE-4C40781965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DA62C-E9C0-F176-29F0-B6392BE8FA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052EBC-CC61-4159-4AA4-19EF4C732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F7D18-C989-194E-87B1-8DBF9DD1BE10}" type="datetimeFigureOut">
              <a:rPr lang="en-US" smtClean="0"/>
              <a:t>8/25/25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55DC8-CFD7-51CE-1B6C-B182A9BC3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5FC6C5-503F-DBC3-B731-AC16EEAA9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3A7C-67E2-1E43-AB0E-4B1F4146F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2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80A15-A7A8-0CB6-8AD1-3FD8E4498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1D5ACA-ED62-14AE-0614-98D9951D8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F7D18-C989-194E-87B1-8DBF9DD1BE10}" type="datetimeFigureOut">
              <a:rPr lang="en-US" smtClean="0"/>
              <a:t>8/25/25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D634-4583-3C4A-A5D2-B95D92E8F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E53FD2-5444-E4FB-3D21-93843CF45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3A7C-67E2-1E43-AB0E-4B1F4146F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67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CCC6A9-7F9B-3D08-E929-CBE158A35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F7D18-C989-194E-87B1-8DBF9DD1BE10}" type="datetimeFigureOut">
              <a:rPr lang="en-US" smtClean="0"/>
              <a:t>8/25/25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2FF801-4B33-5332-E14F-B9ED7E519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956E5-DE66-25B0-4F57-7DDAD4A1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3A7C-67E2-1E43-AB0E-4B1F4146F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44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298C0-368A-D846-B232-E90A526ED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F715F-677B-6C09-0828-D9EA02220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ACF20-3603-7A97-91BC-3C457571AB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AC0FA-FC7E-F1D3-739A-F588D97A7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F7D18-C989-194E-87B1-8DBF9DD1BE10}" type="datetimeFigureOut">
              <a:rPr lang="en-US" smtClean="0"/>
              <a:t>8/25/25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C00C1-761F-8B8A-5056-906BBD280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DA5A74-355A-DF41-195B-E664ABCB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3A7C-67E2-1E43-AB0E-4B1F4146F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05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15FFD-47A0-EB89-4538-42D6C3088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00A13D-C410-F58E-0A72-681800AFF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37EB9-7A6C-9F80-B579-6925B327C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6BFBE7-7A4F-CD4D-E729-F11DFC887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F7D18-C989-194E-87B1-8DBF9DD1BE10}" type="datetimeFigureOut">
              <a:rPr lang="en-US" smtClean="0"/>
              <a:t>8/25/25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0464B-C015-83BD-22B2-D6ACF69A7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C2F1C-2461-8EA8-139A-3FFEA88B6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3A7C-67E2-1E43-AB0E-4B1F4146F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15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AF1EEF-EE6C-46BC-563F-0DD0CB0C2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F8D23-F724-17E2-A751-268C1994E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A040D-E6BC-B0F4-3938-831A5C1F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2F7D18-C989-194E-87B1-8DBF9DD1BE10}" type="datetimeFigureOut">
              <a:rPr lang="en-US" smtClean="0"/>
              <a:t>8/25/25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36FFE-4692-809C-48B5-F960D812C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5CC9F-8E5F-640E-1F05-D80C6EA17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353A7C-67E2-1E43-AB0E-4B1F4146F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1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olarwx.com/models" TargetMode="External"/><Relationship Id="rId2" Type="http://schemas.openxmlformats.org/officeDocument/2006/relationships/hyperlink" Target="https://www.tropicaltidbits.com/analysis/models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charts.ecmwf.int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8E480-3003-8FB1-EEE2-1F52F7ECDB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a numerical weather prediction model?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52E0D-BABC-A901-98D9-610655D7F0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647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20BBE-A2A0-AEA3-E1FB-E16A708D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873" y="368965"/>
            <a:ext cx="11557591" cy="2523091"/>
          </a:xfrm>
        </p:spPr>
        <p:txBody>
          <a:bodyPr/>
          <a:lstStyle/>
          <a:p>
            <a:r>
              <a:rPr lang="en-US" dirty="0"/>
              <a:t>Most observations are not at the grid points.  Need to adjust model variables on non-regular grid</a:t>
            </a:r>
          </a:p>
          <a:p>
            <a:r>
              <a:rPr lang="en-US" dirty="0"/>
              <a:t>Also need to adjust other model variables for that new observation.  Think geostrophic or thermal wind balance</a:t>
            </a:r>
          </a:p>
          <a:p>
            <a:r>
              <a:rPr lang="en-US" dirty="0"/>
              <a:t>Done through statistical relationships known as covariances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7FAF47-7C90-15CC-84CD-1DDAEC5577F5}"/>
              </a:ext>
            </a:extLst>
          </p:cNvPr>
          <p:cNvSpPr/>
          <p:nvPr/>
        </p:nvSpPr>
        <p:spPr>
          <a:xfrm>
            <a:off x="4293829" y="2892056"/>
            <a:ext cx="548640" cy="5486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4FF8D33-DAF6-D304-E035-0905540C0FB7}"/>
              </a:ext>
            </a:extLst>
          </p:cNvPr>
          <p:cNvSpPr/>
          <p:nvPr/>
        </p:nvSpPr>
        <p:spPr>
          <a:xfrm>
            <a:off x="7349533" y="2892056"/>
            <a:ext cx="548640" cy="5486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3A27501-FE2A-D38B-E5D0-43E6CB8A0E07}"/>
              </a:ext>
            </a:extLst>
          </p:cNvPr>
          <p:cNvSpPr/>
          <p:nvPr/>
        </p:nvSpPr>
        <p:spPr>
          <a:xfrm>
            <a:off x="4293829" y="5415147"/>
            <a:ext cx="548640" cy="5486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9E560B7-E300-7328-74FF-6440963F846F}"/>
              </a:ext>
            </a:extLst>
          </p:cNvPr>
          <p:cNvSpPr/>
          <p:nvPr/>
        </p:nvSpPr>
        <p:spPr>
          <a:xfrm>
            <a:off x="7349533" y="5415147"/>
            <a:ext cx="548640" cy="5486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72A52E0-6BD6-93E9-B61B-E22FDAC42E44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5975288" y="3166376"/>
            <a:ext cx="1374245" cy="799569"/>
          </a:xfrm>
          <a:prstGeom prst="straightConnector1">
            <a:avLst/>
          </a:prstGeom>
          <a:ln w="76200"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7CF222F-907C-F4C1-3FD8-BAF26F60CFC9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5976845" y="4349578"/>
            <a:ext cx="1453034" cy="1145915"/>
          </a:xfrm>
          <a:prstGeom prst="straightConnector1">
            <a:avLst/>
          </a:prstGeom>
          <a:ln w="76200"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A809095-8C24-37C2-361C-D7D67B1B8981}"/>
              </a:ext>
            </a:extLst>
          </p:cNvPr>
          <p:cNvCxnSpPr>
            <a:cxnSpLocks/>
            <a:stCxn id="5" idx="7"/>
          </p:cNvCxnSpPr>
          <p:nvPr/>
        </p:nvCxnSpPr>
        <p:spPr>
          <a:xfrm flipV="1">
            <a:off x="4762123" y="4349578"/>
            <a:ext cx="855788" cy="1145915"/>
          </a:xfrm>
          <a:prstGeom prst="straightConnector1">
            <a:avLst/>
          </a:prstGeom>
          <a:ln w="76200"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F8E6A34-DB6C-1291-B88C-07076580AF20}"/>
              </a:ext>
            </a:extLst>
          </p:cNvPr>
          <p:cNvCxnSpPr>
            <a:cxnSpLocks/>
            <a:stCxn id="2" idx="5"/>
          </p:cNvCxnSpPr>
          <p:nvPr/>
        </p:nvCxnSpPr>
        <p:spPr>
          <a:xfrm>
            <a:off x="4762123" y="3360350"/>
            <a:ext cx="855788" cy="605595"/>
          </a:xfrm>
          <a:prstGeom prst="straightConnector1">
            <a:avLst/>
          </a:prstGeom>
          <a:ln w="76200"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C2D07DE-8FD8-6C28-48CD-C0F077298BD9}"/>
              </a:ext>
            </a:extLst>
          </p:cNvPr>
          <p:cNvSpPr/>
          <p:nvPr/>
        </p:nvSpPr>
        <p:spPr>
          <a:xfrm>
            <a:off x="5609528" y="3965945"/>
            <a:ext cx="365760" cy="3623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37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711B6-EB8F-7E47-14F3-C92F5AF21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Covariances</a:t>
            </a:r>
          </a:p>
        </p:txBody>
      </p:sp>
      <p:pic>
        <p:nvPicPr>
          <p:cNvPr id="5" name="Picture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22CF9C91-3B1A-2201-B3AE-80E80D250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326" y="35451"/>
            <a:ext cx="5424274" cy="3236331"/>
          </a:xfrm>
          <a:prstGeom prst="rect">
            <a:avLst/>
          </a:prstGeom>
        </p:spPr>
      </p:pic>
      <p:pic>
        <p:nvPicPr>
          <p:cNvPr id="7" name="Picture 6" descr="A screenshot of a map&#10;&#10;AI-generated content may be incorrect.">
            <a:extLst>
              <a:ext uri="{FF2B5EF4-FFF2-40B4-BE49-F238E27FC236}">
                <a16:creationId xmlns:a16="http://schemas.microsoft.com/office/drawing/2014/main" id="{66A5519C-759B-D532-840B-88299CA19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24" y="3271837"/>
            <a:ext cx="10995752" cy="35507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F562CF-DEBB-4FC0-BB23-885607D47DDD}"/>
              </a:ext>
            </a:extLst>
          </p:cNvPr>
          <p:cNvSpPr txBox="1"/>
          <p:nvPr/>
        </p:nvSpPr>
        <p:spPr>
          <a:xfrm>
            <a:off x="148281" y="2717812"/>
            <a:ext cx="374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Courtesy:  Tom Hamill</a:t>
            </a:r>
          </a:p>
        </p:txBody>
      </p:sp>
    </p:spTree>
    <p:extLst>
      <p:ext uri="{BB962C8B-B14F-4D97-AF65-F5344CB8AC3E}">
        <p14:creationId xmlns:p14="http://schemas.microsoft.com/office/powerpoint/2010/main" val="2232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5563F7B-6E61-D420-E6B6-35107419D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10093"/>
            <a:ext cx="6097292" cy="451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BFA4E3-5A5F-A31D-D36E-F65E71FA2D28}"/>
              </a:ext>
            </a:extLst>
          </p:cNvPr>
          <p:cNvSpPr txBox="1"/>
          <p:nvPr/>
        </p:nvSpPr>
        <p:spPr>
          <a:xfrm>
            <a:off x="7804599" y="5663241"/>
            <a:ext cx="2680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Stubenrauch et al. (2010)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F65485E7-6C4B-049F-7F34-2B2C19841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48" y="1010093"/>
            <a:ext cx="5855952" cy="474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785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n 18 Aug 2025 12 UTC">
            <a:extLst>
              <a:ext uri="{FF2B5EF4-FFF2-40B4-BE49-F238E27FC236}">
                <a16:creationId xmlns:a16="http://schemas.microsoft.com/office/drawing/2014/main" id="{0A61250F-77D8-00ED-5C34-86C349E88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0"/>
            <a:ext cx="9486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524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on 18 Aug 2025 12 UTC">
            <a:extLst>
              <a:ext uri="{FF2B5EF4-FFF2-40B4-BE49-F238E27FC236}">
                <a16:creationId xmlns:a16="http://schemas.microsoft.com/office/drawing/2014/main" id="{822D2FBA-E2D2-25E6-6D16-86AEC6A48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0"/>
            <a:ext cx="9486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462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5BD5B-3D0F-D2AA-83E5-DB9703BE4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on 18 Aug 2025 12 UTC">
            <a:extLst>
              <a:ext uri="{FF2B5EF4-FFF2-40B4-BE49-F238E27FC236}">
                <a16:creationId xmlns:a16="http://schemas.microsoft.com/office/drawing/2014/main" id="{7F7FF10A-B1E3-BB8E-6258-4DC4C6DCE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0"/>
            <a:ext cx="9486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417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C168A-7EAF-49C8-8C67-0F2C1DB54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on 18 Aug 2025 12 UTC">
            <a:extLst>
              <a:ext uri="{FF2B5EF4-FFF2-40B4-BE49-F238E27FC236}">
                <a16:creationId xmlns:a16="http://schemas.microsoft.com/office/drawing/2014/main" id="{02F0B0CD-2EF6-01E2-B264-64AB3B566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0"/>
            <a:ext cx="9486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300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5D23D-3CBF-B595-637C-C02E38622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ECMWF Observation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1DDFB-17E5-9289-D01C-CC2155EFD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019" y="1825625"/>
            <a:ext cx="11834037" cy="4351338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charts.ecmwf.int</a:t>
            </a:r>
            <a:r>
              <a:rPr lang="en-US" dirty="0"/>
              <a:t>/catalogue/packages/monitoring/products/</a:t>
            </a:r>
            <a:r>
              <a:rPr lang="en-US" dirty="0" err="1"/>
              <a:t>dcover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039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FFC55-1220-9C02-E9A2-9F7FB3CDE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5199233"/>
            <a:ext cx="11887200" cy="1626735"/>
          </a:xfrm>
        </p:spPr>
        <p:txBody>
          <a:bodyPr/>
          <a:lstStyle/>
          <a:p>
            <a:r>
              <a:rPr lang="en-US" dirty="0"/>
              <a:t>Five equations, five unknowns</a:t>
            </a:r>
          </a:p>
          <a:p>
            <a:r>
              <a:rPr lang="en-US" dirty="0"/>
              <a:t>Non-linear differential equations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1EB4BF-71C1-DCA9-8D4F-07B4CF270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00448"/>
            <a:ext cx="7188558" cy="476025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4C16AC8-03F2-C0D6-4829-22A22EE52269}"/>
              </a:ext>
            </a:extLst>
          </p:cNvPr>
          <p:cNvGrpSpPr/>
          <p:nvPr/>
        </p:nvGrpSpPr>
        <p:grpSpPr>
          <a:xfrm>
            <a:off x="100884" y="109306"/>
            <a:ext cx="11938716" cy="2801319"/>
            <a:chOff x="100884" y="109306"/>
            <a:chExt cx="11938716" cy="280131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D53FB42-BA54-F6F1-DDCF-0C438B4E9500}"/>
                </a:ext>
              </a:extLst>
            </p:cNvPr>
            <p:cNvSpPr/>
            <p:nvPr/>
          </p:nvSpPr>
          <p:spPr>
            <a:xfrm>
              <a:off x="100884" y="109306"/>
              <a:ext cx="7240074" cy="2801319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44205AD-EB4B-71E1-9863-F6E8B06F82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28079" y="1497086"/>
              <a:ext cx="669701" cy="12335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149BF1-CA68-CC0E-E18A-6AA77724C67C}"/>
                </a:ext>
              </a:extLst>
            </p:cNvPr>
            <p:cNvSpPr txBox="1"/>
            <p:nvPr/>
          </p:nvSpPr>
          <p:spPr>
            <a:xfrm>
              <a:off x="7997780" y="1081587"/>
              <a:ext cx="40418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Conservation of Momentum</a:t>
              </a: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Newton’s 2</a:t>
              </a:r>
              <a:r>
                <a:rPr lang="en-US" sz="2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Law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E8B83CD-16D0-231E-0501-C4DA34FE3E99}"/>
              </a:ext>
            </a:extLst>
          </p:cNvPr>
          <p:cNvGrpSpPr/>
          <p:nvPr/>
        </p:nvGrpSpPr>
        <p:grpSpPr>
          <a:xfrm>
            <a:off x="100884" y="3207389"/>
            <a:ext cx="11938716" cy="739988"/>
            <a:chOff x="100884" y="3207389"/>
            <a:chExt cx="11938716" cy="73998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5A74138-5539-F0A7-354E-8C1375328E97}"/>
                </a:ext>
              </a:extLst>
            </p:cNvPr>
            <p:cNvSpPr/>
            <p:nvPr/>
          </p:nvSpPr>
          <p:spPr>
            <a:xfrm>
              <a:off x="100884" y="3207389"/>
              <a:ext cx="7240074" cy="739988"/>
            </a:xfrm>
            <a:prstGeom prst="rect">
              <a:avLst/>
            </a:prstGeom>
            <a:noFill/>
            <a:ln w="508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DB7778-B674-03C7-E7B7-A5402E54AE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40958" y="3571215"/>
              <a:ext cx="656822" cy="0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81621DB-F09A-8308-C9D9-6C8EE563976A}"/>
                </a:ext>
              </a:extLst>
            </p:cNvPr>
            <p:cNvSpPr txBox="1"/>
            <p:nvPr/>
          </p:nvSpPr>
          <p:spPr>
            <a:xfrm>
              <a:off x="7997780" y="3325076"/>
              <a:ext cx="40418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Conservation of Mass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4E71E7D-1181-D041-36D7-27168896F463}"/>
              </a:ext>
            </a:extLst>
          </p:cNvPr>
          <p:cNvGrpSpPr/>
          <p:nvPr/>
        </p:nvGrpSpPr>
        <p:grpSpPr>
          <a:xfrm>
            <a:off x="100884" y="4192468"/>
            <a:ext cx="11938716" cy="830997"/>
            <a:chOff x="100884" y="4192468"/>
            <a:chExt cx="11938716" cy="83099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65EF85D-FFF3-A854-5F30-995F58BE0EC0}"/>
                </a:ext>
              </a:extLst>
            </p:cNvPr>
            <p:cNvSpPr/>
            <p:nvPr/>
          </p:nvSpPr>
          <p:spPr>
            <a:xfrm>
              <a:off x="100884" y="4244141"/>
              <a:ext cx="7240074" cy="739988"/>
            </a:xfrm>
            <a:prstGeom prst="rect">
              <a:avLst/>
            </a:prstGeom>
            <a:noFill/>
            <a:ln w="508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88AF17E-E95B-6605-0250-DBE2041BF6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40958" y="4607967"/>
              <a:ext cx="656822" cy="6168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54D950-F440-6BE5-471B-FC4C838823AD}"/>
                </a:ext>
              </a:extLst>
            </p:cNvPr>
            <p:cNvSpPr txBox="1"/>
            <p:nvPr/>
          </p:nvSpPr>
          <p:spPr>
            <a:xfrm>
              <a:off x="7997780" y="4192468"/>
              <a:ext cx="40418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Conservation of Energy</a:t>
              </a: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First Law of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Thermo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7DF3394C-82D2-339B-5AB9-00BDEF058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178" y="5075297"/>
            <a:ext cx="2193464" cy="18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2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C21EF77-320D-1712-BAFB-843D3D6289C1}"/>
              </a:ext>
            </a:extLst>
          </p:cNvPr>
          <p:cNvSpPr/>
          <p:nvPr/>
        </p:nvSpPr>
        <p:spPr>
          <a:xfrm>
            <a:off x="206829" y="1632857"/>
            <a:ext cx="2808514" cy="1055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Compute Right Hand Side (RHS) of equation at current time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2AA4FF-BFB6-116D-A8A3-31DED4755978}"/>
              </a:ext>
            </a:extLst>
          </p:cNvPr>
          <p:cNvSpPr/>
          <p:nvPr/>
        </p:nvSpPr>
        <p:spPr>
          <a:xfrm>
            <a:off x="3809208" y="1632857"/>
            <a:ext cx="2808514" cy="1055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Update forecast fields at new time based on RHS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6BBDB8D-DB4B-9DB9-DCB5-CAF85098D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6334692" y="2971792"/>
            <a:ext cx="5344886" cy="364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7E392F9-1CA6-E58F-1081-96AEF4493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24" y="2971792"/>
            <a:ext cx="5344886" cy="364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25B63F67-90B5-35BE-18DC-F37425F52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12422" y="2971791"/>
            <a:ext cx="5344886" cy="364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D9AC24-8D95-2E3E-4DD5-293E107A7466}"/>
              </a:ext>
            </a:extLst>
          </p:cNvPr>
          <p:cNvSpPr txBox="1"/>
          <p:nvPr/>
        </p:nvSpPr>
        <p:spPr>
          <a:xfrm>
            <a:off x="6727372" y="76200"/>
            <a:ext cx="53448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Calculating RHS can be expensive!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Decreasing spacing can be more accurate, but requires more calculations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Time step is a function of grid spacing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Doubling grid spacing = </a:t>
            </a:r>
            <a:r>
              <a:rPr lang="en-US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8x more computing power needed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(2x for east-west direction, 2x for north-south direction, 2x for shorter time step)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FC0AD6-5445-729D-7A58-034DF2D973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28" y="183310"/>
            <a:ext cx="4893205" cy="91747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C565F41-049F-0E32-70CD-B48C59BF5BC9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5213465" y="1176081"/>
            <a:ext cx="0" cy="45677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0D8279-95DF-E28B-2E8B-D99536207EBF}"/>
              </a:ext>
            </a:extLst>
          </p:cNvPr>
          <p:cNvCxnSpPr>
            <a:cxnSpLocks/>
          </p:cNvCxnSpPr>
          <p:nvPr/>
        </p:nvCxnSpPr>
        <p:spPr>
          <a:xfrm flipH="1">
            <a:off x="1611086" y="1165195"/>
            <a:ext cx="3629814" cy="1088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7890D7-BBE9-7F88-D98E-E5BE1E3A1BFC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1611086" y="1165195"/>
            <a:ext cx="0" cy="46766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977B16-9DC2-4370-612F-3E8A9238CA53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3015343" y="2160814"/>
            <a:ext cx="793865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B73D3CC-0CA2-DFCB-16CB-862AB5F3478D}"/>
              </a:ext>
            </a:extLst>
          </p:cNvPr>
          <p:cNvSpPr txBox="1"/>
          <p:nvPr/>
        </p:nvSpPr>
        <p:spPr>
          <a:xfrm>
            <a:off x="3161904" y="2193952"/>
            <a:ext cx="50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ymbol" pitchFamily="2" charset="2"/>
              </a:rPr>
              <a:t>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9549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C7590-D5C2-2DCE-EB9E-C5C0FABF0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Everyone has their favorite modeling site….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DF56D-9CF0-C6A8-CAE8-F020273ED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4920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https://www.tropicaltidbits.com/analysis/models/</a:t>
            </a:r>
            <a:endParaRPr lang="en-US" dirty="0"/>
          </a:p>
          <a:p>
            <a:r>
              <a:rPr lang="en-US" dirty="0">
                <a:hlinkClick r:id="rId3"/>
              </a:rPr>
              <a:t>https://polarwx.com/models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5D991A8-D310-3BA3-4601-F49F1635E7D3}"/>
              </a:ext>
            </a:extLst>
          </p:cNvPr>
          <p:cNvSpPr txBox="1">
            <a:spLocks/>
          </p:cNvSpPr>
          <p:nvPr/>
        </p:nvSpPr>
        <p:spPr>
          <a:xfrm>
            <a:off x="838200" y="37710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But how are these created?</a:t>
            </a:r>
          </a:p>
        </p:txBody>
      </p:sp>
    </p:spTree>
    <p:extLst>
      <p:ext uri="{BB962C8B-B14F-4D97-AF65-F5344CB8AC3E}">
        <p14:creationId xmlns:p14="http://schemas.microsoft.com/office/powerpoint/2010/main" val="555902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 2">
            <a:extLst>
              <a:ext uri="{FF2B5EF4-FFF2-40B4-BE49-F238E27FC236}">
                <a16:creationId xmlns:a16="http://schemas.microsoft.com/office/drawing/2014/main" id="{FF2F3834-BE2F-AC25-1297-B89727ADD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11401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D49A0D-48AE-E691-3937-3E783A0C338B}"/>
              </a:ext>
            </a:extLst>
          </p:cNvPr>
          <p:cNvSpPr txBox="1"/>
          <p:nvPr/>
        </p:nvSpPr>
        <p:spPr>
          <a:xfrm>
            <a:off x="395287" y="6488668"/>
            <a:ext cx="1865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Bauer et al. 2015</a:t>
            </a:r>
          </a:p>
        </p:txBody>
      </p:sp>
    </p:spTree>
    <p:extLst>
      <p:ext uri="{BB962C8B-B14F-4D97-AF65-F5344CB8AC3E}">
        <p14:creationId xmlns:p14="http://schemas.microsoft.com/office/powerpoint/2010/main" val="3998389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666E8-9FA7-6C28-8691-34A1784C9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105"/>
            <a:ext cx="10515600" cy="56886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Parameterizations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F43052-E202-4ACE-886A-4C092BA8B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3232597"/>
            <a:ext cx="11887200" cy="3348507"/>
          </a:xfrm>
        </p:spPr>
        <p:txBody>
          <a:bodyPr/>
          <a:lstStyle/>
          <a:p>
            <a:r>
              <a:rPr lang="en-US" dirty="0"/>
              <a:t>Conservation laws do not account for all critical physical processes, such as clouds, turbulence, and radiative energy transfer</a:t>
            </a:r>
          </a:p>
          <a:p>
            <a:r>
              <a:rPr lang="en-US" dirty="0"/>
              <a:t>Accounted for using parameterizations, which are often statistical representations of sub-</a:t>
            </a:r>
            <a:r>
              <a:rPr lang="en-US" dirty="0" err="1"/>
              <a:t>gridscale</a:t>
            </a:r>
            <a:r>
              <a:rPr lang="en-US" dirty="0"/>
              <a:t> processes</a:t>
            </a:r>
          </a:p>
          <a:p>
            <a:pPr lvl="1"/>
            <a:r>
              <a:rPr lang="en-US" dirty="0"/>
              <a:t>Many tunable parameters and processes</a:t>
            </a:r>
          </a:p>
          <a:p>
            <a:r>
              <a:rPr lang="en-US" dirty="0"/>
              <a:t>Interact with the full model as source/sink terms on the grid-scale conservation laws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87D3BD-0590-54E0-3D3C-4F32056A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97" y="983710"/>
            <a:ext cx="11369272" cy="21244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2CA672B-62DD-2474-F448-62F718BF7D3C}"/>
              </a:ext>
            </a:extLst>
          </p:cNvPr>
          <p:cNvGrpSpPr/>
          <p:nvPr/>
        </p:nvGrpSpPr>
        <p:grpSpPr>
          <a:xfrm>
            <a:off x="5562600" y="933989"/>
            <a:ext cx="6214502" cy="2174164"/>
            <a:chOff x="5562600" y="933989"/>
            <a:chExt cx="6214502" cy="217416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67D0FDA-93A5-A336-FC35-FAE3BD844479}"/>
                </a:ext>
              </a:extLst>
            </p:cNvPr>
            <p:cNvSpPr/>
            <p:nvPr/>
          </p:nvSpPr>
          <p:spPr>
            <a:xfrm>
              <a:off x="5562600" y="2171700"/>
              <a:ext cx="5207000" cy="936453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863177A-D621-994B-D53B-45A744B9DA0D}"/>
                </a:ext>
              </a:extLst>
            </p:cNvPr>
            <p:cNvSpPr/>
            <p:nvPr/>
          </p:nvSpPr>
          <p:spPr>
            <a:xfrm>
              <a:off x="8559799" y="933989"/>
              <a:ext cx="3217303" cy="936453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113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8365208B-A521-6B83-ABED-DB5288DF8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647" y="69829"/>
            <a:ext cx="7458705" cy="63031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CF6237-736D-129A-C9C6-57946B887F5D}"/>
              </a:ext>
            </a:extLst>
          </p:cNvPr>
          <p:cNvSpPr txBox="1"/>
          <p:nvPr/>
        </p:nvSpPr>
        <p:spPr>
          <a:xfrm>
            <a:off x="0" y="6415492"/>
            <a:ext cx="5305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Dudhia</a:t>
            </a:r>
            <a:r>
              <a:rPr lang="en-US" dirty="0"/>
              <a:t>, J. (2014), DOI:10.1007/s13143-014-0031-8</a:t>
            </a:r>
          </a:p>
        </p:txBody>
      </p:sp>
    </p:spTree>
    <p:extLst>
      <p:ext uri="{BB962C8B-B14F-4D97-AF65-F5344CB8AC3E}">
        <p14:creationId xmlns:p14="http://schemas.microsoft.com/office/powerpoint/2010/main" val="3167056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arth system processes relevant for NWP">
            <a:extLst>
              <a:ext uri="{FF2B5EF4-FFF2-40B4-BE49-F238E27FC236}">
                <a16:creationId xmlns:a16="http://schemas.microsoft.com/office/drawing/2014/main" id="{D0CCFA4F-CE46-0F89-5CEF-A0F113350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04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7903CF-D60D-F291-90D5-1B896B65961B}"/>
              </a:ext>
            </a:extLst>
          </p:cNvPr>
          <p:cNvSpPr txBox="1"/>
          <p:nvPr/>
        </p:nvSpPr>
        <p:spPr>
          <a:xfrm>
            <a:off x="8604250" y="382772"/>
            <a:ext cx="3453071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Other Potential Interactive Components: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Ocean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Waves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Snow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Sea 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Chemistry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Hydrology (rivers)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Aerosols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Ecological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Upper Atmos.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CFC6C4-7AD8-B25D-619E-19C64D033200}"/>
              </a:ext>
            </a:extLst>
          </p:cNvPr>
          <p:cNvSpPr txBox="1"/>
          <p:nvPr/>
        </p:nvSpPr>
        <p:spPr>
          <a:xfrm>
            <a:off x="0" y="6488668"/>
            <a:ext cx="1254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ECMWF</a:t>
            </a:r>
          </a:p>
        </p:txBody>
      </p:sp>
    </p:spTree>
    <p:extLst>
      <p:ext uri="{BB962C8B-B14F-4D97-AF65-F5344CB8AC3E}">
        <p14:creationId xmlns:p14="http://schemas.microsoft.com/office/powerpoint/2010/main" val="1604724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704E9-E8B7-37DA-10B4-3879BC4FE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903"/>
            <a:ext cx="10515600" cy="5914877"/>
          </a:xfrm>
        </p:spPr>
        <p:txBody>
          <a:bodyPr/>
          <a:lstStyle/>
          <a:p>
            <a:r>
              <a:rPr lang="en-US" sz="3600" dirty="0"/>
              <a:t>Once models run, you have grids of forecast output, but it may not contain the quantities that you are looking for</a:t>
            </a:r>
          </a:p>
          <a:p>
            <a:r>
              <a:rPr lang="en-US" sz="3600" dirty="0"/>
              <a:t>Post Processing of model output can consist of a number of different components:</a:t>
            </a:r>
          </a:p>
          <a:p>
            <a:pPr lvl="1"/>
            <a:r>
              <a:rPr lang="en-US" sz="3200" dirty="0"/>
              <a:t>Bias correction</a:t>
            </a:r>
          </a:p>
          <a:p>
            <a:pPr lvl="1"/>
            <a:r>
              <a:rPr lang="en-US" sz="3200" dirty="0"/>
              <a:t>Creating derived products</a:t>
            </a:r>
          </a:p>
          <a:p>
            <a:pPr lvl="1"/>
            <a:r>
              <a:rPr lang="en-US" sz="3200" dirty="0"/>
              <a:t>Graphics</a:t>
            </a:r>
          </a:p>
        </p:txBody>
      </p:sp>
    </p:spTree>
    <p:extLst>
      <p:ext uri="{BB962C8B-B14F-4D97-AF65-F5344CB8AC3E}">
        <p14:creationId xmlns:p14="http://schemas.microsoft.com/office/powerpoint/2010/main" val="1507679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. 11.">
            <a:extLst>
              <a:ext uri="{FF2B5EF4-FFF2-40B4-BE49-F238E27FC236}">
                <a16:creationId xmlns:a16="http://schemas.microsoft.com/office/drawing/2014/main" id="{8778778F-908B-FCD5-4AA9-7F076746E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783" y="571032"/>
            <a:ext cx="6226217" cy="560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311470-4E57-8899-E127-8745052576C5}"/>
              </a:ext>
            </a:extLst>
          </p:cNvPr>
          <p:cNvSpPr txBox="1"/>
          <p:nvPr/>
        </p:nvSpPr>
        <p:spPr>
          <a:xfrm>
            <a:off x="5964865" y="6315740"/>
            <a:ext cx="269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Filipiak et al.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5046FF-724D-A4AE-16BE-CA767E840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58" y="571032"/>
            <a:ext cx="5699310" cy="544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23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. 9.">
            <a:extLst>
              <a:ext uri="{FF2B5EF4-FFF2-40B4-BE49-F238E27FC236}">
                <a16:creationId xmlns:a16="http://schemas.microsoft.com/office/drawing/2014/main" id="{E3EA2563-39B7-F175-05C1-D1EAF3A3A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0"/>
            <a:ext cx="816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72AE02-AA50-1570-F258-092986613C96}"/>
              </a:ext>
            </a:extLst>
          </p:cNvPr>
          <p:cNvSpPr txBox="1"/>
          <p:nvPr/>
        </p:nvSpPr>
        <p:spPr>
          <a:xfrm>
            <a:off x="0" y="6211669"/>
            <a:ext cx="1913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Hamill and </a:t>
            </a:r>
            <a:r>
              <a:rPr lang="en-US" dirty="0" err="1"/>
              <a:t>Scheuerer</a:t>
            </a:r>
            <a:r>
              <a:rPr lang="en-US" dirty="0"/>
              <a:t> (2018)</a:t>
            </a:r>
          </a:p>
        </p:txBody>
      </p:sp>
    </p:spTree>
    <p:extLst>
      <p:ext uri="{BB962C8B-B14F-4D97-AF65-F5344CB8AC3E}">
        <p14:creationId xmlns:p14="http://schemas.microsoft.com/office/powerpoint/2010/main" val="1626458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g. 1.">
            <a:extLst>
              <a:ext uri="{FF2B5EF4-FFF2-40B4-BE49-F238E27FC236}">
                <a16:creationId xmlns:a16="http://schemas.microsoft.com/office/drawing/2014/main" id="{17B3DB0D-098D-CA07-A054-1F4BC6A06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0"/>
            <a:ext cx="10560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5829C8-EE67-117C-9968-A8AAD1200178}"/>
              </a:ext>
            </a:extLst>
          </p:cNvPr>
          <p:cNvSpPr txBox="1"/>
          <p:nvPr/>
        </p:nvSpPr>
        <p:spPr>
          <a:xfrm>
            <a:off x="9005777" y="6496493"/>
            <a:ext cx="2913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Bernardet</a:t>
            </a:r>
            <a:r>
              <a:rPr lang="en-US" dirty="0"/>
              <a:t> et al. 2017</a:t>
            </a:r>
          </a:p>
        </p:txBody>
      </p:sp>
    </p:spTree>
    <p:extLst>
      <p:ext uri="{BB962C8B-B14F-4D97-AF65-F5344CB8AC3E}">
        <p14:creationId xmlns:p14="http://schemas.microsoft.com/office/powerpoint/2010/main" val="953081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B2F809-96DD-3041-02AD-795134AD4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109"/>
            <a:ext cx="10430540" cy="6233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4A73A0-36CD-52F9-AA7E-16274A8DC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5982" y="794929"/>
            <a:ext cx="1684381" cy="25809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536683-B821-2269-8099-96AB455E2A5C}"/>
              </a:ext>
            </a:extLst>
          </p:cNvPr>
          <p:cNvSpPr txBox="1"/>
          <p:nvPr/>
        </p:nvSpPr>
        <p:spPr>
          <a:xfrm>
            <a:off x="0" y="64886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NCEP EMC</a:t>
            </a:r>
          </a:p>
        </p:txBody>
      </p:sp>
    </p:spTree>
    <p:extLst>
      <p:ext uri="{BB962C8B-B14F-4D97-AF65-F5344CB8AC3E}">
        <p14:creationId xmlns:p14="http://schemas.microsoft.com/office/powerpoint/2010/main" val="1049381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onvective forecasts from the RAP (left) show large areas whereas the HRRR (center) shows finer detail and individual smaller areas which more resemble actual weather observations (right).">
            <a:extLst>
              <a:ext uri="{FF2B5EF4-FFF2-40B4-BE49-F238E27FC236}">
                <a16:creationId xmlns:a16="http://schemas.microsoft.com/office/drawing/2014/main" id="{1AB7E97C-9316-81F0-F7B5-241A0A5FB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48" y="0"/>
            <a:ext cx="108339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8CDD88-83D0-6001-3774-FC473D62096F}"/>
              </a:ext>
            </a:extLst>
          </p:cNvPr>
          <p:cNvSpPr txBox="1"/>
          <p:nvPr/>
        </p:nvSpPr>
        <p:spPr>
          <a:xfrm>
            <a:off x="0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NOAA EPIC</a:t>
            </a:r>
          </a:p>
        </p:txBody>
      </p:sp>
    </p:spTree>
    <p:extLst>
      <p:ext uri="{BB962C8B-B14F-4D97-AF65-F5344CB8AC3E}">
        <p14:creationId xmlns:p14="http://schemas.microsoft.com/office/powerpoint/2010/main" val="1877719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0F59A-6FB7-BC50-B40A-0D6FC1380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“The integration of the governing equations of hydrodynamics by numerical methods subject to specified initial conditions” - AMS Glossary</a:t>
            </a:r>
          </a:p>
          <a:p>
            <a:pPr lvl="1"/>
            <a:r>
              <a:rPr lang="en-US" dirty="0"/>
              <a:t>Application of the physical equations you learned in other courses</a:t>
            </a:r>
          </a:p>
          <a:p>
            <a:r>
              <a:rPr lang="en-US" dirty="0"/>
              <a:t>Often a collection of different models into a single software package</a:t>
            </a:r>
          </a:p>
          <a:p>
            <a:r>
              <a:rPr lang="en-US" dirty="0"/>
              <a:t>NWP requires trade off between speed and accuracy.  Forecast must be finished soon enough to be useful for prediction</a:t>
            </a:r>
          </a:p>
        </p:txBody>
      </p:sp>
    </p:spTree>
    <p:extLst>
      <p:ext uri="{BB962C8B-B14F-4D97-AF65-F5344CB8AC3E}">
        <p14:creationId xmlns:p14="http://schemas.microsoft.com/office/powerpoint/2010/main" val="930593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0E21C-5B66-6D13-E00F-2DE706029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2571"/>
            <a:ext cx="10515600" cy="5712858"/>
          </a:xfrm>
        </p:spPr>
        <p:txBody>
          <a:bodyPr>
            <a:noAutofit/>
          </a:bodyPr>
          <a:lstStyle/>
          <a:p>
            <a:r>
              <a:rPr lang="en-US" sz="3600" dirty="0"/>
              <a:t>Forecasting systems have numerous sources of errors, including both initial conditions and the formulation of the model itself</a:t>
            </a:r>
          </a:p>
          <a:p>
            <a:r>
              <a:rPr lang="en-US" sz="3600" dirty="0"/>
              <a:t>These errors tend to become larger with time, want to quantify the uncertainty that could be in the forecast</a:t>
            </a:r>
          </a:p>
          <a:p>
            <a:r>
              <a:rPr lang="en-US" sz="3600" dirty="0"/>
              <a:t>Ensemble systems are a way of quantifying uncertainty</a:t>
            </a:r>
          </a:p>
          <a:p>
            <a:r>
              <a:rPr lang="en-US" sz="3600" dirty="0"/>
              <a:t>Multiple forecasts starting at the same time, but with different initial conditions, model physics, and/or sources of uncertainty within the model</a:t>
            </a:r>
          </a:p>
        </p:txBody>
      </p:sp>
    </p:spTree>
    <p:extLst>
      <p:ext uri="{BB962C8B-B14F-4D97-AF65-F5344CB8AC3E}">
        <p14:creationId xmlns:p14="http://schemas.microsoft.com/office/powerpoint/2010/main" val="13546289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B3195C3-59EA-11FF-1C1D-BBC06457F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9" y="722869"/>
            <a:ext cx="12193069" cy="541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0442B6-A4B5-A962-2C09-575A4135AD2B}"/>
              </a:ext>
            </a:extLst>
          </p:cNvPr>
          <p:cNvSpPr txBox="1"/>
          <p:nvPr/>
        </p:nvSpPr>
        <p:spPr>
          <a:xfrm>
            <a:off x="0" y="6488668"/>
            <a:ext cx="1254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ECMWF</a:t>
            </a:r>
          </a:p>
        </p:txBody>
      </p:sp>
    </p:spTree>
    <p:extLst>
      <p:ext uri="{BB962C8B-B14F-4D97-AF65-F5344CB8AC3E}">
        <p14:creationId xmlns:p14="http://schemas.microsoft.com/office/powerpoint/2010/main" val="37544828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n 25 Aug 2025 12 UTC (T+96)">
            <a:extLst>
              <a:ext uri="{FF2B5EF4-FFF2-40B4-BE49-F238E27FC236}">
                <a16:creationId xmlns:a16="http://schemas.microsoft.com/office/drawing/2014/main" id="{12691132-5D77-4F3C-EA6C-4475452AB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ed 27 Aug 2025 12 UTC (T+144)">
            <a:extLst>
              <a:ext uri="{FF2B5EF4-FFF2-40B4-BE49-F238E27FC236}">
                <a16:creationId xmlns:a16="http://schemas.microsoft.com/office/drawing/2014/main" id="{1004D9BC-7CD6-7736-090B-EA338D6B4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49082" cy="327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aph with blue and green lines&#10;&#10;AI-generated content may be incorrect.">
            <a:extLst>
              <a:ext uri="{FF2B5EF4-FFF2-40B4-BE49-F238E27FC236}">
                <a16:creationId xmlns:a16="http://schemas.microsoft.com/office/drawing/2014/main" id="{7BBD1FA5-1C79-EF5C-99D0-597413DF3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813" y="4920049"/>
            <a:ext cx="4769187" cy="15569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00A551-4697-60EE-0788-A041461B8F45}"/>
              </a:ext>
            </a:extLst>
          </p:cNvPr>
          <p:cNvSpPr txBox="1"/>
          <p:nvPr/>
        </p:nvSpPr>
        <p:spPr>
          <a:xfrm>
            <a:off x="0" y="6488668"/>
            <a:ext cx="1254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ECMWF</a:t>
            </a:r>
          </a:p>
        </p:txBody>
      </p:sp>
    </p:spTree>
    <p:extLst>
      <p:ext uri="{BB962C8B-B14F-4D97-AF65-F5344CB8AC3E}">
        <p14:creationId xmlns:p14="http://schemas.microsoft.com/office/powerpoint/2010/main" val="37482216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D5A2A-6FE5-00AF-1D07-45A96CD60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09" y="414670"/>
            <a:ext cx="11472531" cy="5762293"/>
          </a:xfrm>
        </p:spPr>
        <p:txBody>
          <a:bodyPr>
            <a:normAutofit/>
          </a:bodyPr>
          <a:lstStyle/>
          <a:p>
            <a:r>
              <a:rPr lang="en-US" sz="3600" dirty="0"/>
              <a:t>Recently, a number of data-driven forecasting models have been developed that use machine learning techniques, such as graphical neural networks</a:t>
            </a:r>
          </a:p>
          <a:p>
            <a:r>
              <a:rPr lang="en-US" sz="3600" dirty="0"/>
              <a:t>These models do not have any direct information about the physics of the atmosphere, they learn the evolution of the atmosphere from historical analyses of the atmosphere, such as a reanalysis</a:t>
            </a:r>
          </a:p>
          <a:p>
            <a:r>
              <a:rPr lang="en-US" sz="3600" dirty="0"/>
              <a:t>After training, they are very fast, accurate and require little to no computing power!  You can run on a desktop computer in minutes.</a:t>
            </a:r>
          </a:p>
        </p:txBody>
      </p:sp>
    </p:spTree>
    <p:extLst>
      <p:ext uri="{BB962C8B-B14F-4D97-AF65-F5344CB8AC3E}">
        <p14:creationId xmlns:p14="http://schemas.microsoft.com/office/powerpoint/2010/main" val="31306571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6417EC70-3038-EEE5-DC23-12A84F9AB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0" y="0"/>
            <a:ext cx="7251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BC3F3C-533F-7634-FF54-8FF22CF5DE48}"/>
              </a:ext>
            </a:extLst>
          </p:cNvPr>
          <p:cNvSpPr txBox="1"/>
          <p:nvPr/>
        </p:nvSpPr>
        <p:spPr>
          <a:xfrm>
            <a:off x="0" y="6488668"/>
            <a:ext cx="1796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Lam et al. 2024</a:t>
            </a:r>
          </a:p>
        </p:txBody>
      </p:sp>
    </p:spTree>
    <p:extLst>
      <p:ext uri="{BB962C8B-B14F-4D97-AF65-F5344CB8AC3E}">
        <p14:creationId xmlns:p14="http://schemas.microsoft.com/office/powerpoint/2010/main" val="1307389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B98189-2AC6-018B-EAA7-DCA2E3EA39D6}"/>
              </a:ext>
            </a:extLst>
          </p:cNvPr>
          <p:cNvSpPr txBox="1"/>
          <p:nvPr/>
        </p:nvSpPr>
        <p:spPr>
          <a:xfrm>
            <a:off x="1710069" y="1485490"/>
            <a:ext cx="8771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linkClick r:id="rId2"/>
              </a:rPr>
              <a:t>https://</a:t>
            </a:r>
            <a:r>
              <a:rPr lang="en-US" sz="4000" dirty="0" err="1">
                <a:hlinkClick r:id="rId2"/>
              </a:rPr>
              <a:t>charts.ecmwf.int</a:t>
            </a:r>
            <a:r>
              <a:rPr lang="en-US" sz="4000" dirty="0">
                <a:hlinkClick r:id="rId2"/>
              </a:rPr>
              <a:t>/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97774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6B2657-497F-F0B9-66AB-AED92D23036D}"/>
              </a:ext>
            </a:extLst>
          </p:cNvPr>
          <p:cNvSpPr/>
          <p:nvPr/>
        </p:nvSpPr>
        <p:spPr>
          <a:xfrm>
            <a:off x="4080455" y="1494243"/>
            <a:ext cx="4031089" cy="2937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Dynamical Model (equations)</a:t>
            </a:r>
          </a:p>
          <a:p>
            <a:pPr algn="ctr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6960AC-F1F8-B037-E4A8-5239E8975864}"/>
              </a:ext>
            </a:extLst>
          </p:cNvPr>
          <p:cNvSpPr/>
          <p:nvPr/>
        </p:nvSpPr>
        <p:spPr>
          <a:xfrm>
            <a:off x="152399" y="2916756"/>
            <a:ext cx="3530957" cy="119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Initial State 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(Data Assimilation)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6F5468-D15D-703F-A254-EC6FC9385FF9}"/>
              </a:ext>
            </a:extLst>
          </p:cNvPr>
          <p:cNvSpPr/>
          <p:nvPr/>
        </p:nvSpPr>
        <p:spPr>
          <a:xfrm>
            <a:off x="152398" y="910335"/>
            <a:ext cx="3530957" cy="119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D21A89-0199-18E2-778E-B6F2C734D927}"/>
              </a:ext>
            </a:extLst>
          </p:cNvPr>
          <p:cNvSpPr/>
          <p:nvPr/>
        </p:nvSpPr>
        <p:spPr>
          <a:xfrm>
            <a:off x="152398" y="5129776"/>
            <a:ext cx="3530957" cy="119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Boundary Information (regional models)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A610A-E1A8-B8EB-9E87-E2908B06F7E5}"/>
              </a:ext>
            </a:extLst>
          </p:cNvPr>
          <p:cNvSpPr/>
          <p:nvPr/>
        </p:nvSpPr>
        <p:spPr>
          <a:xfrm>
            <a:off x="8655627" y="1129343"/>
            <a:ext cx="3383975" cy="119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Post Processed Information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6E44C6-5274-A7C7-36E1-075C49695DA7}"/>
              </a:ext>
            </a:extLst>
          </p:cNvPr>
          <p:cNvSpPr/>
          <p:nvPr/>
        </p:nvSpPr>
        <p:spPr>
          <a:xfrm>
            <a:off x="8655626" y="2916756"/>
            <a:ext cx="3383975" cy="119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Graphical Info.</a:t>
            </a:r>
          </a:p>
        </p:txBody>
      </p:sp>
      <p:pic>
        <p:nvPicPr>
          <p:cNvPr id="7170" name="Picture 2" descr="NCEP WCOSS Tide Image">
            <a:extLst>
              <a:ext uri="{FF2B5EF4-FFF2-40B4-BE49-F238E27FC236}">
                <a16:creationId xmlns:a16="http://schemas.microsoft.com/office/drawing/2014/main" id="{87314A64-EFEC-AF75-C750-0F80A6B62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455" y="4508600"/>
            <a:ext cx="4031089" cy="226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FF60C4-0452-37D3-B0F1-40CE4D57ED5A}"/>
              </a:ext>
            </a:extLst>
          </p:cNvPr>
          <p:cNvSpPr/>
          <p:nvPr/>
        </p:nvSpPr>
        <p:spPr>
          <a:xfrm>
            <a:off x="8655625" y="4753149"/>
            <a:ext cx="3383975" cy="119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Other Models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1DFD5D1-9860-022D-CBF4-5D88D5AB052A}"/>
              </a:ext>
            </a:extLst>
          </p:cNvPr>
          <p:cNvCxnSpPr>
            <a:stCxn id="6" idx="2"/>
            <a:endCxn id="5" idx="0"/>
          </p:cNvCxnSpPr>
          <p:nvPr/>
        </p:nvCxnSpPr>
        <p:spPr>
          <a:xfrm>
            <a:off x="1917877" y="2104850"/>
            <a:ext cx="1" cy="811906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C3316B-4948-7871-116E-0A727CB39E4F}"/>
              </a:ext>
            </a:extLst>
          </p:cNvPr>
          <p:cNvCxnSpPr>
            <a:cxnSpLocks/>
          </p:cNvCxnSpPr>
          <p:nvPr/>
        </p:nvCxnSpPr>
        <p:spPr>
          <a:xfrm>
            <a:off x="3683356" y="3290727"/>
            <a:ext cx="397099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70ED01E-22BB-C22B-5C21-9FB5594070F1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1917877" y="4431326"/>
            <a:ext cx="2162578" cy="69845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91BCF50-20F6-9F94-6540-E40B19FA6E54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 flipV="1">
            <a:off x="8111544" y="1726601"/>
            <a:ext cx="544083" cy="1236184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320467F-F39A-950B-FB89-C235D6FBF2F0}"/>
              </a:ext>
            </a:extLst>
          </p:cNvPr>
          <p:cNvCxnSpPr>
            <a:cxnSpLocks/>
            <a:stCxn id="4" idx="3"/>
            <a:endCxn id="10" idx="1"/>
          </p:cNvCxnSpPr>
          <p:nvPr/>
        </p:nvCxnSpPr>
        <p:spPr>
          <a:xfrm>
            <a:off x="8111544" y="2962785"/>
            <a:ext cx="544082" cy="551229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FB83B2E-F3F3-A988-B38B-118AF022D0FD}"/>
              </a:ext>
            </a:extLst>
          </p:cNvPr>
          <p:cNvCxnSpPr>
            <a:cxnSpLocks/>
            <a:stCxn id="4" idx="3"/>
            <a:endCxn id="12" idx="1"/>
          </p:cNvCxnSpPr>
          <p:nvPr/>
        </p:nvCxnSpPr>
        <p:spPr>
          <a:xfrm>
            <a:off x="8111544" y="2962785"/>
            <a:ext cx="544081" cy="238762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1624705-716D-3013-BD05-FDEEA3BB3844}"/>
              </a:ext>
            </a:extLst>
          </p:cNvPr>
          <p:cNvSpPr txBox="1"/>
          <p:nvPr/>
        </p:nvSpPr>
        <p:spPr>
          <a:xfrm>
            <a:off x="3881905" y="293914"/>
            <a:ext cx="4652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NWP System Flowchart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F9DB214-98C3-8885-2292-DE36CBDDD855}"/>
              </a:ext>
            </a:extLst>
          </p:cNvPr>
          <p:cNvCxnSpPr>
            <a:cxnSpLocks/>
          </p:cNvCxnSpPr>
          <p:nvPr/>
        </p:nvCxnSpPr>
        <p:spPr>
          <a:xfrm flipH="1">
            <a:off x="3683356" y="3762108"/>
            <a:ext cx="397099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8563ADF-3D5D-A790-FB06-DC2E113139DD}"/>
              </a:ext>
            </a:extLst>
          </p:cNvPr>
          <p:cNvSpPr/>
          <p:nvPr/>
        </p:nvSpPr>
        <p:spPr>
          <a:xfrm>
            <a:off x="4279005" y="2848726"/>
            <a:ext cx="3678746" cy="4973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Dynamical Core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C3873B3-367A-0DFF-5184-1433DCEC3181}"/>
              </a:ext>
            </a:extLst>
          </p:cNvPr>
          <p:cNvSpPr/>
          <p:nvPr/>
        </p:nvSpPr>
        <p:spPr>
          <a:xfrm>
            <a:off x="4279005" y="3578412"/>
            <a:ext cx="3678746" cy="4973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Parameterizations</a:t>
            </a:r>
          </a:p>
        </p:txBody>
      </p:sp>
    </p:spTree>
    <p:extLst>
      <p:ext uri="{BB962C8B-B14F-4D97-AF65-F5344CB8AC3E}">
        <p14:creationId xmlns:p14="http://schemas.microsoft.com/office/powerpoint/2010/main" val="2833644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1CC98-D651-8458-3AC0-090153984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70" y="131354"/>
            <a:ext cx="10515600" cy="822880"/>
          </a:xfrm>
        </p:spPr>
        <p:txBody>
          <a:bodyPr/>
          <a:lstStyle/>
          <a:p>
            <a:r>
              <a:rPr lang="en-US" dirty="0"/>
              <a:t>Model Grids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6E6E7B-7A99-9BE6-50F5-35EBC252D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822880"/>
            <a:ext cx="6226629" cy="590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B44248B-D7F9-DD42-63F8-1A55ED1FD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511" y="1447801"/>
            <a:ext cx="5357089" cy="44195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6AA374-7B38-8BED-0611-5014C4B8BB46}"/>
              </a:ext>
            </a:extLst>
          </p:cNvPr>
          <p:cNvSpPr txBox="1"/>
          <p:nvPr/>
        </p:nvSpPr>
        <p:spPr>
          <a:xfrm>
            <a:off x="3265713" y="4953782"/>
            <a:ext cx="19594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Courtesy:  NOAA</a:t>
            </a:r>
          </a:p>
        </p:txBody>
      </p:sp>
    </p:spTree>
    <p:extLst>
      <p:ext uri="{BB962C8B-B14F-4D97-AF65-F5344CB8AC3E}">
        <p14:creationId xmlns:p14="http://schemas.microsoft.com/office/powerpoint/2010/main" val="61989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695DBEF-E41C-4E4D-4492-AD9132C7A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730" y="0"/>
            <a:ext cx="7784270" cy="686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AFBF86-F217-7511-ACE7-82A275EB3327}"/>
              </a:ext>
            </a:extLst>
          </p:cNvPr>
          <p:cNvSpPr txBox="1"/>
          <p:nvPr/>
        </p:nvSpPr>
        <p:spPr>
          <a:xfrm>
            <a:off x="4953000" y="6368142"/>
            <a:ext cx="153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Brown 2008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C0A3AE-9E48-BA24-B883-0362AB50D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75" y="120526"/>
            <a:ext cx="4659087" cy="6460578"/>
          </a:xfrm>
        </p:spPr>
        <p:txBody>
          <a:bodyPr/>
          <a:lstStyle/>
          <a:p>
            <a:r>
              <a:rPr lang="en-US" dirty="0"/>
              <a:t>Global Model</a:t>
            </a:r>
          </a:p>
          <a:p>
            <a:pPr lvl="1"/>
            <a:r>
              <a:rPr lang="en-US" dirty="0"/>
              <a:t>Simulates atmosphere everywhere on the globe</a:t>
            </a:r>
          </a:p>
          <a:p>
            <a:pPr lvl="1"/>
            <a:r>
              <a:rPr lang="en-US" dirty="0"/>
              <a:t>Requires many grid points, including places you may not be interested in</a:t>
            </a:r>
          </a:p>
          <a:p>
            <a:r>
              <a:rPr lang="en-US" dirty="0"/>
              <a:t>Limited-Area Model</a:t>
            </a:r>
          </a:p>
          <a:p>
            <a:pPr lvl="1"/>
            <a:r>
              <a:rPr lang="en-US" dirty="0"/>
              <a:t>Model simulations are performed over a smaller region</a:t>
            </a:r>
          </a:p>
          <a:p>
            <a:pPr lvl="1"/>
            <a:r>
              <a:rPr lang="en-US" dirty="0"/>
              <a:t>Can limit simulation to area of interest</a:t>
            </a:r>
          </a:p>
          <a:p>
            <a:pPr lvl="1"/>
            <a:r>
              <a:rPr lang="en-US" dirty="0"/>
              <a:t>Allows for higher resolution</a:t>
            </a:r>
          </a:p>
          <a:p>
            <a:pPr lvl="1"/>
            <a:r>
              <a:rPr lang="en-US" dirty="0"/>
              <a:t>Requires information on what is going on at the edges of domain</a:t>
            </a:r>
          </a:p>
        </p:txBody>
      </p:sp>
    </p:spTree>
    <p:extLst>
      <p:ext uri="{BB962C8B-B14F-4D97-AF65-F5344CB8AC3E}">
        <p14:creationId xmlns:p14="http://schemas.microsoft.com/office/powerpoint/2010/main" val="3207474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9EFF0-90AE-D253-165A-168BFC21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004"/>
            <a:ext cx="10515600" cy="6343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Initialization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5E75D-45B9-9EC3-9BD2-9789ED144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2623"/>
            <a:ext cx="10515600" cy="5124340"/>
          </a:xfrm>
        </p:spPr>
        <p:txBody>
          <a:bodyPr/>
          <a:lstStyle/>
          <a:p>
            <a:r>
              <a:rPr lang="en-US" dirty="0"/>
              <a:t>Models need a starting point, often in form of a gridded analysis</a:t>
            </a:r>
          </a:p>
          <a:p>
            <a:r>
              <a:rPr lang="en-US" dirty="0"/>
              <a:t>Can start with previous model forecast valid at initialization time</a:t>
            </a:r>
          </a:p>
          <a:p>
            <a:pPr lvl="1"/>
            <a:r>
              <a:rPr lang="en-US" dirty="0"/>
              <a:t>Contains errors and biases</a:t>
            </a:r>
          </a:p>
          <a:p>
            <a:r>
              <a:rPr lang="en-US" dirty="0"/>
              <a:t>Observations tell you information about what the atmosphere looks like</a:t>
            </a:r>
          </a:p>
          <a:p>
            <a:pPr lvl="1"/>
            <a:r>
              <a:rPr lang="en-US" dirty="0"/>
              <a:t>Not regularly distributed around the globe</a:t>
            </a:r>
          </a:p>
          <a:p>
            <a:pPr lvl="1"/>
            <a:r>
              <a:rPr lang="en-US" dirty="0"/>
              <a:t>Do not always directly measure model variables</a:t>
            </a:r>
          </a:p>
          <a:p>
            <a:r>
              <a:rPr lang="en-US" dirty="0"/>
              <a:t>Data Assimilation is the process that tries to combine the information from observations with a gridded short term forecast</a:t>
            </a:r>
          </a:p>
          <a:p>
            <a:r>
              <a:rPr lang="en-US" dirty="0"/>
              <a:t>Each source has unique errors associated with it that needs to be accounted for</a:t>
            </a:r>
          </a:p>
        </p:txBody>
      </p:sp>
    </p:spTree>
    <p:extLst>
      <p:ext uri="{BB962C8B-B14F-4D97-AF65-F5344CB8AC3E}">
        <p14:creationId xmlns:p14="http://schemas.microsoft.com/office/powerpoint/2010/main" val="2691646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A61BA-EA0F-0377-A6ED-A0B73E468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A6CD57-BB97-EFE6-D5E8-6B4CA217E4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0525" y="898428"/>
            <a:ext cx="11950949" cy="5061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E978E7-D4AF-CA9C-2619-449B96BA15F1}"/>
              </a:ext>
            </a:extLst>
          </p:cNvPr>
          <p:cNvSpPr txBox="1"/>
          <p:nvPr/>
        </p:nvSpPr>
        <p:spPr>
          <a:xfrm>
            <a:off x="1318442" y="6049922"/>
            <a:ext cx="3774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Assimilation Research Testbed</a:t>
            </a:r>
          </a:p>
        </p:txBody>
      </p:sp>
    </p:spTree>
    <p:extLst>
      <p:ext uri="{BB962C8B-B14F-4D97-AF65-F5344CB8AC3E}">
        <p14:creationId xmlns:p14="http://schemas.microsoft.com/office/powerpoint/2010/main" val="2228560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C69A2-6C50-F2F8-1207-14C89FE30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909820-2C8C-7ABD-F0C6-1DA0DB9571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0525" y="854813"/>
            <a:ext cx="11950949" cy="51483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8DE413-3BA2-FA65-F1E0-9E69575A7788}"/>
              </a:ext>
            </a:extLst>
          </p:cNvPr>
          <p:cNvSpPr txBox="1"/>
          <p:nvPr/>
        </p:nvSpPr>
        <p:spPr>
          <a:xfrm>
            <a:off x="1318442" y="6049922"/>
            <a:ext cx="3774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Assimilation Research Testbed</a:t>
            </a:r>
          </a:p>
        </p:txBody>
      </p:sp>
    </p:spTree>
    <p:extLst>
      <p:ext uri="{BB962C8B-B14F-4D97-AF65-F5344CB8AC3E}">
        <p14:creationId xmlns:p14="http://schemas.microsoft.com/office/powerpoint/2010/main" val="2975360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786</Words>
  <Application>Microsoft Macintosh PowerPoint</Application>
  <PresentationFormat>Widescreen</PresentationFormat>
  <Paragraphs>108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Aptos</vt:lpstr>
      <vt:lpstr>Aptos Display</vt:lpstr>
      <vt:lpstr>Arial</vt:lpstr>
      <vt:lpstr>Symbol</vt:lpstr>
      <vt:lpstr>Office Theme</vt:lpstr>
      <vt:lpstr>What is a numerical weather prediction model?</vt:lpstr>
      <vt:lpstr>Everyone has their favorite modeling site….</vt:lpstr>
      <vt:lpstr>PowerPoint Presentation</vt:lpstr>
      <vt:lpstr>PowerPoint Presentation</vt:lpstr>
      <vt:lpstr>Model Grids</vt:lpstr>
      <vt:lpstr>PowerPoint Presentation</vt:lpstr>
      <vt:lpstr>Initialization</vt:lpstr>
      <vt:lpstr>PowerPoint Presentation</vt:lpstr>
      <vt:lpstr>PowerPoint Presentation</vt:lpstr>
      <vt:lpstr>PowerPoint Presentation</vt:lpstr>
      <vt:lpstr>Covariances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ECMWF Observation Monitoring</vt:lpstr>
      <vt:lpstr>PowerPoint Presentation</vt:lpstr>
      <vt:lpstr>PowerPoint Presentation</vt:lpstr>
      <vt:lpstr>PowerPoint Presentation</vt:lpstr>
      <vt:lpstr>Parameterizations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Ryan Torn</dc:creator>
  <cp:lastModifiedBy>Ryan Torn</cp:lastModifiedBy>
  <cp:revision>43</cp:revision>
  <dcterms:created xsi:type="dcterms:W3CDTF">2025-08-01T20:30:06Z</dcterms:created>
  <dcterms:modified xsi:type="dcterms:W3CDTF">2025-08-26T01:03:07Z</dcterms:modified>
</cp:coreProperties>
</file>