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96" r:id="rId4"/>
    <p:sldId id="273" r:id="rId5"/>
    <p:sldId id="287" r:id="rId6"/>
    <p:sldId id="275" r:id="rId7"/>
    <p:sldId id="298" r:id="rId8"/>
    <p:sldId id="299" r:id="rId9"/>
    <p:sldId id="297" r:id="rId10"/>
    <p:sldId id="276" r:id="rId11"/>
    <p:sldId id="290" r:id="rId12"/>
    <p:sldId id="300" r:id="rId13"/>
    <p:sldId id="288" r:id="rId14"/>
    <p:sldId id="285" r:id="rId15"/>
    <p:sldId id="292" r:id="rId16"/>
    <p:sldId id="295" r:id="rId17"/>
    <p:sldId id="278" r:id="rId18"/>
    <p:sldId id="283" r:id="rId19"/>
    <p:sldId id="282" r:id="rId20"/>
    <p:sldId id="284" r:id="rId21"/>
    <p:sldId id="279" r:id="rId22"/>
    <p:sldId id="291" r:id="rId23"/>
    <p:sldId id="281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6"/>
    <p:restoredTop sz="94658"/>
  </p:normalViewPr>
  <p:slideViewPr>
    <p:cSldViewPr snapToGrid="0">
      <p:cViewPr varScale="1">
        <p:scale>
          <a:sx n="120" d="100"/>
          <a:sy n="120" d="100"/>
        </p:scale>
        <p:origin x="7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D1200-0F23-241C-2A14-0A7A5597B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3AFFD4-D9BE-2F66-CB23-A08784E4B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C1035-5662-DE55-44C7-5F3F5E2A1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7028-A545-364E-B780-0286429C496E}" type="datetimeFigureOut">
              <a:rPr lang="en-US" smtClean="0"/>
              <a:t>8/29/25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32DD0-AA92-17A3-E94C-29A66DFB8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A6529-E1C9-5BC4-350B-EB682E3C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4A9F1-AFEA-0343-B930-A0222307C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50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54-A853-FCED-B55F-5C778107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A59DC6-12DF-6641-C9CF-597E0E9328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3F6B4-8841-C192-FFEF-0AAD96C40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7028-A545-364E-B780-0286429C496E}" type="datetimeFigureOut">
              <a:rPr lang="en-US" smtClean="0"/>
              <a:t>8/29/25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D4697-3CB3-2494-8D90-CD57D50D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E3F2D-81D5-E1C0-C774-BBD72785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4A9F1-AFEA-0343-B930-A0222307C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82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5DF55-A516-F584-9964-C740311865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A23116-40AD-8590-16EC-1A848500D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91724-F24F-9205-E5A7-5268C38E4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7028-A545-364E-B780-0286429C496E}" type="datetimeFigureOut">
              <a:rPr lang="en-US" smtClean="0"/>
              <a:t>8/29/25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87E96-EF18-B102-B642-313857C76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0F009-DEEF-523C-CA45-75FBFF0CD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4A9F1-AFEA-0343-B930-A0222307C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80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F7B5-B188-7CA7-04A5-FB972EFAE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093DE-41DB-F76D-F7C2-2780327C6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BE0B2-B076-1B35-3213-804A8EFE1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7028-A545-364E-B780-0286429C496E}" type="datetimeFigureOut">
              <a:rPr lang="en-US" smtClean="0"/>
              <a:t>8/29/25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FFA58-1DC9-EC72-2878-312F2D3B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531DE-7FEC-2DEB-6A71-A17C4CC0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4A9F1-AFEA-0343-B930-A0222307C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7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2A900-1355-E092-0760-55492876B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BB3CB-FD7D-4F24-D5E1-28D60AF5B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93A74-766C-6774-136A-4A9F6417A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7028-A545-364E-B780-0286429C496E}" type="datetimeFigureOut">
              <a:rPr lang="en-US" smtClean="0"/>
              <a:t>8/29/25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42F6-97F9-B93E-C49B-AE9042492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23DE3-4677-5EAD-914E-32EDCABB2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4A9F1-AFEA-0343-B930-A0222307C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22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A3073-8227-4147-7A2D-1D6D82E9B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06EB0-DF4B-86A7-9189-68AF3C404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65E601-487B-2447-415C-413B0B9B7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C933A9-3BD2-EFD7-687D-4CB87E5D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7028-A545-364E-B780-0286429C496E}" type="datetimeFigureOut">
              <a:rPr lang="en-US" smtClean="0"/>
              <a:t>8/29/25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A0445-F75A-FC4C-2B19-031B66709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73227-A9D9-F9C9-51B6-63CFFC5BB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4A9F1-AFEA-0343-B930-A0222307C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79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331D4-4F56-8670-BC9C-0B3B197FB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AB14F-1B13-A7B3-F196-85BB27B2F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7C7938-220F-89AE-544C-B9383E83A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F1362-C4AD-255F-8DCC-9DDA08D9A0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A3C207-4129-8007-1ADF-21D1E588C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824B8F-06E7-91A4-438C-C05349A9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7028-A545-364E-B780-0286429C496E}" type="datetimeFigureOut">
              <a:rPr lang="en-US" smtClean="0"/>
              <a:t>8/29/25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165F55-6AAC-4C1D-2DEF-700E322C8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6BE668-C09B-1344-3712-7B61691ED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4A9F1-AFEA-0343-B930-A0222307C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14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2E7B0-D8F4-F055-875C-16B0003C5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837965-9266-486D-6252-59334F6FE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7028-A545-364E-B780-0286429C496E}" type="datetimeFigureOut">
              <a:rPr lang="en-US" smtClean="0"/>
              <a:t>8/29/25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C6B304-5D17-FDD3-CC60-FA4D9D84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060577-5B83-D8E1-74DB-1547BD70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4A9F1-AFEA-0343-B930-A0222307C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6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BF939D-6478-13D3-6E3A-633AAB37B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7028-A545-364E-B780-0286429C496E}" type="datetimeFigureOut">
              <a:rPr lang="en-US" smtClean="0"/>
              <a:t>8/29/25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B57022-2CEC-B560-D1FC-A979BE792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610C5-F6D6-930D-7415-13F71EBF5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4A9F1-AFEA-0343-B930-A0222307C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18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1B64F-8B0B-A029-E832-5CCCFA500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AB837-A237-F9AA-6A9D-C9840B7D1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C2D02-9144-8B14-102D-5060256B3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0E1601-F8B9-7167-79A6-4F8C8A8C9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7028-A545-364E-B780-0286429C496E}" type="datetimeFigureOut">
              <a:rPr lang="en-US" smtClean="0"/>
              <a:t>8/29/25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C0AA4-03A7-99BD-34A0-69C7E7EC9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FAD6F-D0B4-01EE-7C15-701535DCD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4A9F1-AFEA-0343-B930-A0222307C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96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1B6EE-C9EE-8066-8A5E-CB15765AC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85906C-0A11-5DDC-03D3-52185B66A5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0D0426-FBDC-56B9-D294-DE81212A3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3E5119-5159-8F29-006B-3E0965E88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7028-A545-364E-B780-0286429C496E}" type="datetimeFigureOut">
              <a:rPr lang="en-US" smtClean="0"/>
              <a:t>8/29/25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45E69-CE4D-D046-262A-90E4C0310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2266C3-DF31-DF43-2845-E81C06CB9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4A9F1-AFEA-0343-B930-A0222307C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4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EAFC8E-E20D-9780-CC0E-3A33C076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5E0AF-C8BF-6C6C-8021-33C87E6E4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13ECD-FFF6-D0DA-A69C-D17D97FDD0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AE7028-A545-364E-B780-0286429C496E}" type="datetimeFigureOut">
              <a:rPr lang="en-US" smtClean="0"/>
              <a:t>8/29/25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996DD-FD45-C744-6C8C-1A4237DB5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D7ECC-7987-9BD6-77EB-BBDEE583F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84A9F1-AFEA-0343-B930-A0222307C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68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3556E-1A60-5F75-5600-04B236DC13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781475"/>
          </a:xfrm>
        </p:spPr>
        <p:txBody>
          <a:bodyPr/>
          <a:lstStyle/>
          <a:p>
            <a:r>
              <a:rPr lang="en-US" dirty="0"/>
              <a:t>A Brief History of NWP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7DB7DC-A65A-7D85-0492-4298A335F7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AATM 419/563</a:t>
            </a:r>
          </a:p>
          <a:p>
            <a:r>
              <a:rPr lang="en-US" sz="2800" dirty="0"/>
              <a:t>Fall 2025</a:t>
            </a:r>
          </a:p>
        </p:txBody>
      </p:sp>
    </p:spTree>
    <p:extLst>
      <p:ext uri="{BB962C8B-B14F-4D97-AF65-F5344CB8AC3E}">
        <p14:creationId xmlns:p14="http://schemas.microsoft.com/office/powerpoint/2010/main" val="4164419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21A28F-F245-E5CE-5167-9349A3CE1181}"/>
              </a:ext>
            </a:extLst>
          </p:cNvPr>
          <p:cNvCxnSpPr/>
          <p:nvPr/>
        </p:nvCxnSpPr>
        <p:spPr>
          <a:xfrm>
            <a:off x="152400" y="5775873"/>
            <a:ext cx="11887200" cy="0"/>
          </a:xfrm>
          <a:prstGeom prst="straightConnector1">
            <a:avLst/>
          </a:prstGeom>
          <a:ln w="889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2BA7A5-ABDA-C155-36B9-5B8298279BA8}"/>
              </a:ext>
            </a:extLst>
          </p:cNvPr>
          <p:cNvCxnSpPr>
            <a:cxnSpLocks/>
          </p:cNvCxnSpPr>
          <p:nvPr/>
        </p:nvCxnSpPr>
        <p:spPr>
          <a:xfrm>
            <a:off x="772733" y="5563673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B1FBFD-C332-5A59-76C0-FE83C557C465}"/>
              </a:ext>
            </a:extLst>
          </p:cNvPr>
          <p:cNvCxnSpPr>
            <a:cxnSpLocks/>
          </p:cNvCxnSpPr>
          <p:nvPr/>
        </p:nvCxnSpPr>
        <p:spPr>
          <a:xfrm>
            <a:off x="3629696" y="5563673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679C19-4548-C5D7-85C2-05F99CE36CB5}"/>
              </a:ext>
            </a:extLst>
          </p:cNvPr>
          <p:cNvCxnSpPr>
            <a:cxnSpLocks/>
          </p:cNvCxnSpPr>
          <p:nvPr/>
        </p:nvCxnSpPr>
        <p:spPr>
          <a:xfrm>
            <a:off x="6096000" y="5559552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534F60-E410-3E21-789F-0E73340A9599}"/>
              </a:ext>
            </a:extLst>
          </p:cNvPr>
          <p:cNvCxnSpPr>
            <a:cxnSpLocks/>
          </p:cNvCxnSpPr>
          <p:nvPr/>
        </p:nvCxnSpPr>
        <p:spPr>
          <a:xfrm>
            <a:off x="8613821" y="5559552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B636F2-BB7E-F96B-9373-9637CA6F20E2}"/>
              </a:ext>
            </a:extLst>
          </p:cNvPr>
          <p:cNvCxnSpPr>
            <a:cxnSpLocks/>
          </p:cNvCxnSpPr>
          <p:nvPr/>
        </p:nvCxnSpPr>
        <p:spPr>
          <a:xfrm>
            <a:off x="10932018" y="5559552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E61D554-6ABA-5DE2-297C-ABA3492522DC}"/>
              </a:ext>
            </a:extLst>
          </p:cNvPr>
          <p:cNvSpPr txBox="1"/>
          <p:nvPr/>
        </p:nvSpPr>
        <p:spPr>
          <a:xfrm>
            <a:off x="5541140" y="6017841"/>
            <a:ext cx="1109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1970s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BB634E0-5E0B-4FA7-1AE5-CBF6FC860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43566"/>
            <a:ext cx="7353836" cy="4481548"/>
          </a:xfrm>
        </p:spPr>
        <p:txBody>
          <a:bodyPr>
            <a:normAutofit/>
          </a:bodyPr>
          <a:lstStyle/>
          <a:p>
            <a:r>
              <a:rPr lang="en-US" dirty="0"/>
              <a:t>Limited-area model (LFM) 1971</a:t>
            </a:r>
          </a:p>
          <a:p>
            <a:pPr lvl="1"/>
            <a:r>
              <a:rPr lang="en-US" dirty="0"/>
              <a:t>190 km resolution</a:t>
            </a:r>
          </a:p>
          <a:p>
            <a:pPr lvl="1"/>
            <a:r>
              <a:rPr lang="en-US" dirty="0"/>
              <a:t>24 h forecast</a:t>
            </a:r>
          </a:p>
          <a:p>
            <a:pPr lvl="1"/>
            <a:r>
              <a:rPr lang="en-US" dirty="0"/>
              <a:t>6-layer primitive equation model</a:t>
            </a:r>
          </a:p>
          <a:p>
            <a:r>
              <a:rPr lang="en-US" dirty="0"/>
              <a:t>First global model in US (1980)</a:t>
            </a:r>
          </a:p>
          <a:p>
            <a:pPr lvl="1"/>
            <a:r>
              <a:rPr lang="en-US" dirty="0"/>
              <a:t>R30 (~250 km)</a:t>
            </a:r>
          </a:p>
          <a:p>
            <a:pPr lvl="1"/>
            <a:r>
              <a:rPr lang="en-US" dirty="0"/>
              <a:t>48 h forecast</a:t>
            </a:r>
          </a:p>
          <a:p>
            <a:pPr lvl="1"/>
            <a:r>
              <a:rPr lang="en-US" dirty="0"/>
              <a:t>12-layer full physics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F56C5C-9B8F-8AC6-5CB7-540B1F2D3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140" y="47269"/>
            <a:ext cx="3441501" cy="35210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0D718D-1BFB-7869-5A2C-76DEFA4D2CD6}"/>
              </a:ext>
            </a:extLst>
          </p:cNvPr>
          <p:cNvSpPr txBox="1"/>
          <p:nvPr/>
        </p:nvSpPr>
        <p:spPr>
          <a:xfrm>
            <a:off x="5541140" y="3568342"/>
            <a:ext cx="2078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NOAA TPB-67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1CDE32-383E-B497-1DB6-CCE919D7D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641" y="1324837"/>
            <a:ext cx="3640959" cy="39331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D11987-1364-469E-46FB-D5E6B0B4570A}"/>
              </a:ext>
            </a:extLst>
          </p:cNvPr>
          <p:cNvSpPr txBox="1"/>
          <p:nvPr/>
        </p:nvSpPr>
        <p:spPr>
          <a:xfrm>
            <a:off x="6063341" y="4855029"/>
            <a:ext cx="230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Sela 1980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36E2A34-2FDC-817D-D19C-34D470213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6526"/>
            <a:ext cx="11887200" cy="886732"/>
          </a:xfrm>
        </p:spPr>
        <p:txBody>
          <a:bodyPr>
            <a:normAutofit/>
          </a:bodyPr>
          <a:lstStyle/>
          <a:p>
            <a:r>
              <a:rPr lang="en-US" b="1" dirty="0"/>
              <a:t>History of NWP</a:t>
            </a:r>
          </a:p>
        </p:txBody>
      </p:sp>
    </p:spTree>
    <p:extLst>
      <p:ext uri="{BB962C8B-B14F-4D97-AF65-F5344CB8AC3E}">
        <p14:creationId xmlns:p14="http://schemas.microsoft.com/office/powerpoint/2010/main" val="227209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4C781C-B8E2-E8E0-C81D-AAB9F1C77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13586" y="-2667000"/>
            <a:ext cx="5764829" cy="1219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22811B-7EB2-ABB0-064E-E58C79502ECB}"/>
              </a:ext>
            </a:extLst>
          </p:cNvPr>
          <p:cNvSpPr txBox="1"/>
          <p:nvPr/>
        </p:nvSpPr>
        <p:spPr>
          <a:xfrm>
            <a:off x="159488" y="0"/>
            <a:ext cx="6666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NCEP Global Model Evolution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8BD080-092B-C425-0C13-5EDF8C529B64}"/>
              </a:ext>
            </a:extLst>
          </p:cNvPr>
          <p:cNvSpPr txBox="1"/>
          <p:nvPr/>
        </p:nvSpPr>
        <p:spPr>
          <a:xfrm>
            <a:off x="9682717" y="177253"/>
            <a:ext cx="234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Benjamin et al.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5199D-3A35-3722-7A0F-B46542423913}"/>
              </a:ext>
            </a:extLst>
          </p:cNvPr>
          <p:cNvSpPr txBox="1"/>
          <p:nvPr/>
        </p:nvSpPr>
        <p:spPr>
          <a:xfrm>
            <a:off x="882502" y="6390167"/>
            <a:ext cx="762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Current:  C768 (13 km), L127 </a:t>
            </a:r>
          </a:p>
        </p:txBody>
      </p:sp>
    </p:spTree>
    <p:extLst>
      <p:ext uri="{BB962C8B-B14F-4D97-AF65-F5344CB8AC3E}">
        <p14:creationId xmlns:p14="http://schemas.microsoft.com/office/powerpoint/2010/main" val="282049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B33FD1-96BB-1BCA-68C7-14368CA8E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11500" y="-2521764"/>
            <a:ext cx="5969000" cy="1219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953673-B639-848B-FEC3-99A6C248CCCC}"/>
              </a:ext>
            </a:extLst>
          </p:cNvPr>
          <p:cNvSpPr txBox="1"/>
          <p:nvPr/>
        </p:nvSpPr>
        <p:spPr>
          <a:xfrm>
            <a:off x="159488" y="0"/>
            <a:ext cx="7378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NCEP Regional Model Evolution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90D6D5-B50F-6180-4A87-1992B03A2B3B}"/>
              </a:ext>
            </a:extLst>
          </p:cNvPr>
          <p:cNvSpPr txBox="1"/>
          <p:nvPr/>
        </p:nvSpPr>
        <p:spPr>
          <a:xfrm>
            <a:off x="9682717" y="177253"/>
            <a:ext cx="234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Benjamin et al. 2019</a:t>
            </a:r>
          </a:p>
        </p:txBody>
      </p:sp>
    </p:spTree>
    <p:extLst>
      <p:ext uri="{BB962C8B-B14F-4D97-AF65-F5344CB8AC3E}">
        <p14:creationId xmlns:p14="http://schemas.microsoft.com/office/powerpoint/2010/main" val="417567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74A411-F832-8045-5048-48660DD9F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4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57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weather forecasting&#10;&#10;AI-generated content may be incorrect.">
            <a:extLst>
              <a:ext uri="{FF2B5EF4-FFF2-40B4-BE49-F238E27FC236}">
                <a16:creationId xmlns:a16="http://schemas.microsoft.com/office/drawing/2014/main" id="{4090D459-8384-A546-C98B-326B5E658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4034"/>
            <a:ext cx="3299012" cy="350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52CD00-D5AA-276F-598C-ED32AD975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306910" cy="32251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654B45-8BFF-1C80-BE11-4AF52AD97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984" y="2627565"/>
            <a:ext cx="8625016" cy="39044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63EAC3-011E-E256-14EC-4F98E1FC58BC}"/>
              </a:ext>
            </a:extLst>
          </p:cNvPr>
          <p:cNvSpPr txBox="1"/>
          <p:nvPr/>
        </p:nvSpPr>
        <p:spPr>
          <a:xfrm>
            <a:off x="3306910" y="6488668"/>
            <a:ext cx="338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Peter </a:t>
            </a:r>
            <a:r>
              <a:rPr lang="en-US" dirty="0" err="1"/>
              <a:t>Deuben</a:t>
            </a:r>
            <a:r>
              <a:rPr lang="en-US" dirty="0"/>
              <a:t>, ECMWF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32B704-E93B-8A06-6B9D-234F38B8E89C}"/>
              </a:ext>
            </a:extLst>
          </p:cNvPr>
          <p:cNvSpPr txBox="1"/>
          <p:nvPr/>
        </p:nvSpPr>
        <p:spPr>
          <a:xfrm>
            <a:off x="3566985" y="108766"/>
            <a:ext cx="84684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Alliance of European Countries, pooling resources to do global model prediction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Global modeling is only purpose, no regional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Quickly becomes the world’s leader in NWP development</a:t>
            </a:r>
          </a:p>
        </p:txBody>
      </p:sp>
    </p:spTree>
    <p:extLst>
      <p:ext uri="{BB962C8B-B14F-4D97-AF65-F5344CB8AC3E}">
        <p14:creationId xmlns:p14="http://schemas.microsoft.com/office/powerpoint/2010/main" val="573085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284A96-45D3-A2D2-83F1-C32389533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8" y="168348"/>
            <a:ext cx="11483163" cy="65213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7A06E0-1C68-9A4A-EDBB-A4084A446F47}"/>
              </a:ext>
            </a:extLst>
          </p:cNvPr>
          <p:cNvSpPr txBox="1"/>
          <p:nvPr/>
        </p:nvSpPr>
        <p:spPr>
          <a:xfrm>
            <a:off x="0" y="6488668"/>
            <a:ext cx="338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ECMWF</a:t>
            </a:r>
          </a:p>
        </p:txBody>
      </p:sp>
    </p:spTree>
    <p:extLst>
      <p:ext uri="{BB962C8B-B14F-4D97-AF65-F5344CB8AC3E}">
        <p14:creationId xmlns:p14="http://schemas.microsoft.com/office/powerpoint/2010/main" val="3721878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69466B-5CAA-1330-1201-D43CC96B1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72" y="1"/>
            <a:ext cx="5631410" cy="36257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C24A87-EDC9-F01B-C797-2FE5FFA59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906" y="74211"/>
            <a:ext cx="5559094" cy="3312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707CF4-893F-851E-C8B6-0CC8A3D2C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897" y="3471178"/>
            <a:ext cx="4195198" cy="3238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E75156-BD40-C944-1610-D36AEA81D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72" y="3891516"/>
            <a:ext cx="4878179" cy="27169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973AA1-40D2-0AD3-9E39-4744D6966DA4}"/>
              </a:ext>
            </a:extLst>
          </p:cNvPr>
          <p:cNvSpPr txBox="1"/>
          <p:nvPr/>
        </p:nvSpPr>
        <p:spPr>
          <a:xfrm>
            <a:off x="5281251" y="6442918"/>
            <a:ext cx="234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Benjamin et al. 2019</a:t>
            </a:r>
          </a:p>
        </p:txBody>
      </p:sp>
    </p:spTree>
    <p:extLst>
      <p:ext uri="{BB962C8B-B14F-4D97-AF65-F5344CB8AC3E}">
        <p14:creationId xmlns:p14="http://schemas.microsoft.com/office/powerpoint/2010/main" val="1334212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E61D554-6ABA-5DE2-297C-ABA3492522DC}"/>
              </a:ext>
            </a:extLst>
          </p:cNvPr>
          <p:cNvSpPr txBox="1"/>
          <p:nvPr/>
        </p:nvSpPr>
        <p:spPr>
          <a:xfrm>
            <a:off x="8058961" y="6010313"/>
            <a:ext cx="1109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1990s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8EBBF00-266C-6BFF-94E3-8E5F1DF10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9" y="893502"/>
            <a:ext cx="7479391" cy="2089182"/>
          </a:xfrm>
        </p:spPr>
        <p:txBody>
          <a:bodyPr>
            <a:normAutofit/>
          </a:bodyPr>
          <a:lstStyle/>
          <a:p>
            <a:r>
              <a:rPr lang="en-US" dirty="0"/>
              <a:t>Introduction of variational data assimilation</a:t>
            </a:r>
          </a:p>
          <a:p>
            <a:r>
              <a:rPr lang="en-US" dirty="0"/>
              <a:t>Incorporation of satellite radiances</a:t>
            </a:r>
          </a:p>
          <a:p>
            <a:r>
              <a:rPr lang="en-US" dirty="0"/>
              <a:t>Operational ensemble forecasts</a:t>
            </a:r>
          </a:p>
          <a:p>
            <a:r>
              <a:rPr lang="en-US" dirty="0"/>
              <a:t>Non hydrostatic models (e.g., MM5, WRF)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EBB9FD4-4AA2-E430-942D-5FA94F3FACA8}"/>
              </a:ext>
            </a:extLst>
          </p:cNvPr>
          <p:cNvCxnSpPr/>
          <p:nvPr/>
        </p:nvCxnSpPr>
        <p:spPr>
          <a:xfrm>
            <a:off x="152400" y="5775873"/>
            <a:ext cx="11887200" cy="0"/>
          </a:xfrm>
          <a:prstGeom prst="straightConnector1">
            <a:avLst/>
          </a:prstGeom>
          <a:ln w="889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C78AE47-C353-B655-20B5-FD2D53CC5CF3}"/>
              </a:ext>
            </a:extLst>
          </p:cNvPr>
          <p:cNvCxnSpPr>
            <a:cxnSpLocks/>
          </p:cNvCxnSpPr>
          <p:nvPr/>
        </p:nvCxnSpPr>
        <p:spPr>
          <a:xfrm>
            <a:off x="772733" y="5563673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C2EDB3-B46D-7DB9-7543-7C54A64E87B8}"/>
              </a:ext>
            </a:extLst>
          </p:cNvPr>
          <p:cNvCxnSpPr>
            <a:cxnSpLocks/>
          </p:cNvCxnSpPr>
          <p:nvPr/>
        </p:nvCxnSpPr>
        <p:spPr>
          <a:xfrm>
            <a:off x="3629696" y="5563673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D2CEBE-A80F-82AF-B648-BB69CF115C22}"/>
              </a:ext>
            </a:extLst>
          </p:cNvPr>
          <p:cNvCxnSpPr>
            <a:cxnSpLocks/>
          </p:cNvCxnSpPr>
          <p:nvPr/>
        </p:nvCxnSpPr>
        <p:spPr>
          <a:xfrm>
            <a:off x="6096000" y="5559552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3023A72-DA51-A7AF-6B5C-D0E667FF3FC1}"/>
              </a:ext>
            </a:extLst>
          </p:cNvPr>
          <p:cNvCxnSpPr>
            <a:cxnSpLocks/>
          </p:cNvCxnSpPr>
          <p:nvPr/>
        </p:nvCxnSpPr>
        <p:spPr>
          <a:xfrm>
            <a:off x="8613821" y="5559552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CA02E0A-B2CC-5360-CA9F-5C7125A04B65}"/>
              </a:ext>
            </a:extLst>
          </p:cNvPr>
          <p:cNvCxnSpPr>
            <a:cxnSpLocks/>
          </p:cNvCxnSpPr>
          <p:nvPr/>
        </p:nvCxnSpPr>
        <p:spPr>
          <a:xfrm>
            <a:off x="10932018" y="5559552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5">
            <a:extLst>
              <a:ext uri="{FF2B5EF4-FFF2-40B4-BE49-F238E27FC236}">
                <a16:creationId xmlns:a16="http://schemas.microsoft.com/office/drawing/2014/main" id="{685263BC-5780-6263-9EA8-8DA7F54A3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440" y="71319"/>
            <a:ext cx="4146525" cy="537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sat.png">
            <a:extLst>
              <a:ext uri="{FF2B5EF4-FFF2-40B4-BE49-F238E27FC236}">
                <a16:creationId xmlns:a16="http://schemas.microsoft.com/office/drawing/2014/main" id="{6DD7AC6E-5EC6-3B2E-4A8A-CA06D730B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35" y="2855995"/>
            <a:ext cx="5347376" cy="268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22C6672-7406-A7DD-872E-669A0B22A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6526"/>
            <a:ext cx="11887200" cy="886732"/>
          </a:xfrm>
        </p:spPr>
        <p:txBody>
          <a:bodyPr>
            <a:normAutofit/>
          </a:bodyPr>
          <a:lstStyle/>
          <a:p>
            <a:r>
              <a:rPr lang="en-US" b="1" dirty="0"/>
              <a:t>History of NWP</a:t>
            </a:r>
          </a:p>
        </p:txBody>
      </p:sp>
    </p:spTree>
    <p:extLst>
      <p:ext uri="{BB962C8B-B14F-4D97-AF65-F5344CB8AC3E}">
        <p14:creationId xmlns:p14="http://schemas.microsoft.com/office/powerpoint/2010/main" val="99430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E5DA3A-7D8B-0C3E-149D-89E2B0DFB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560" y="4361121"/>
            <a:ext cx="3722873" cy="2387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80E7D4-BBF1-B1F4-B28C-CB34CC92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993" y="1988650"/>
            <a:ext cx="5234005" cy="17707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C2C425-A31F-746A-79C2-81FB2AA9022C}"/>
              </a:ext>
            </a:extLst>
          </p:cNvPr>
          <p:cNvSpPr txBox="1"/>
          <p:nvPr/>
        </p:nvSpPr>
        <p:spPr>
          <a:xfrm>
            <a:off x="255180" y="117693"/>
            <a:ext cx="680483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First objective data assimilation systems were known as successive correction method, interpolation of observations onto a grid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Difficult to deal with sparse observations, left large holes (5,000,000 grid points vs. 10,000 observations)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Next type of analyses took into account previous forecast, data assimilation becomes a correction of past forecast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Weights originally were subjective, became more objective and based on statistics with time (e.g., Optimum Interpolation), and eventually an ensemble of forecasts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Variational methods (3DVAR, 4DVAR) debut in early 1990s, find analysis through minimization process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Opens up new observations that are not model state variables, such as satellite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6E1733-A18C-8688-6627-FC58F868A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018" y="548438"/>
            <a:ext cx="5074823" cy="8384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DAC749-C16A-FEA4-2422-FE49FC637D8C}"/>
              </a:ext>
            </a:extLst>
          </p:cNvPr>
          <p:cNvSpPr txBox="1"/>
          <p:nvPr/>
        </p:nvSpPr>
        <p:spPr>
          <a:xfrm>
            <a:off x="7155711" y="1354989"/>
            <a:ext cx="2966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OI, Kalman Filter Methods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F59929-12E3-5E6C-3B16-4C9C5BDF7C6E}"/>
              </a:ext>
            </a:extLst>
          </p:cNvPr>
          <p:cNvSpPr txBox="1"/>
          <p:nvPr/>
        </p:nvSpPr>
        <p:spPr>
          <a:xfrm>
            <a:off x="7155712" y="3654355"/>
            <a:ext cx="296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3DVAR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57CF1F-D301-51EF-1B7A-38EF1F0E191B}"/>
              </a:ext>
            </a:extLst>
          </p:cNvPr>
          <p:cNvSpPr txBox="1"/>
          <p:nvPr/>
        </p:nvSpPr>
        <p:spPr>
          <a:xfrm>
            <a:off x="7155712" y="6488668"/>
            <a:ext cx="296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4DVAR</a:t>
            </a:r>
          </a:p>
        </p:txBody>
      </p:sp>
    </p:spTree>
    <p:extLst>
      <p:ext uri="{BB962C8B-B14F-4D97-AF65-F5344CB8AC3E}">
        <p14:creationId xmlns:p14="http://schemas.microsoft.com/office/powerpoint/2010/main" val="657742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61F3B5-7927-5E13-4D71-7D9E19FF8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843" y="413700"/>
            <a:ext cx="4836422" cy="603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228D98-DFE4-C153-D7DC-FDDB1831F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43" y="1885434"/>
            <a:ext cx="6625081" cy="49725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31D904-CA92-6301-D50C-9A746502364B}"/>
              </a:ext>
            </a:extLst>
          </p:cNvPr>
          <p:cNvSpPr txBox="1"/>
          <p:nvPr/>
        </p:nvSpPr>
        <p:spPr>
          <a:xfrm>
            <a:off x="308343" y="197708"/>
            <a:ext cx="6722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Retrievals -&gt; Radiances</a:t>
            </a:r>
          </a:p>
          <a:p>
            <a:r>
              <a:rPr lang="en-US" sz="3600" dirty="0"/>
              <a:t>Clear sky -&gt; All sky assimilation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011C93-16C5-5D50-4CDD-737BD8072942}"/>
              </a:ext>
            </a:extLst>
          </p:cNvPr>
          <p:cNvSpPr txBox="1"/>
          <p:nvPr/>
        </p:nvSpPr>
        <p:spPr>
          <a:xfrm>
            <a:off x="7030995" y="6444300"/>
            <a:ext cx="3311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Thépaut</a:t>
            </a:r>
            <a:r>
              <a:rPr lang="en-US" dirty="0"/>
              <a:t> et al. 2025</a:t>
            </a:r>
          </a:p>
        </p:txBody>
      </p:sp>
    </p:spTree>
    <p:extLst>
      <p:ext uri="{BB962C8B-B14F-4D97-AF65-F5344CB8AC3E}">
        <p14:creationId xmlns:p14="http://schemas.microsoft.com/office/powerpoint/2010/main" val="3957136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2" name="Rectangle 2071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4" name="Rectangle 2073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Nate Silver – FiveThirtyEight">
            <a:extLst>
              <a:ext uri="{FF2B5EF4-FFF2-40B4-BE49-F238E27FC236}">
                <a16:creationId xmlns:a16="http://schemas.microsoft.com/office/drawing/2014/main" id="{02CE2DD5-4735-F786-630B-595A3B2E7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6121" b="-3"/>
          <a:stretch>
            <a:fillRect/>
          </a:stretch>
        </p:blipFill>
        <p:spPr bwMode="auto">
          <a:xfrm>
            <a:off x="181899" y="182880"/>
            <a:ext cx="5915025" cy="64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e Signal and the Noise: Why So Many Predictions Fail-but Some Don't:  Silver, Nate: 9780143125082: Amazon.com: Books">
            <a:extLst>
              <a:ext uri="{FF2B5EF4-FFF2-40B4-BE49-F238E27FC236}">
                <a16:creationId xmlns:a16="http://schemas.microsoft.com/office/drawing/2014/main" id="{D22E620B-FC88-01BC-1628-C1D72EA51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3" b="10546"/>
          <a:stretch>
            <a:fillRect/>
          </a:stretch>
        </p:blipFill>
        <p:spPr bwMode="auto">
          <a:xfrm>
            <a:off x="6095156" y="182880"/>
            <a:ext cx="5915025" cy="64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20F1C-BE38-99D7-E6F6-5C0CC138F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823" y="1258835"/>
            <a:ext cx="10509179" cy="401491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/>
              <a:t>“The one area in which our predictions are making extraordinary progress, however, is perhaps the most unlikely field…  The holy grail of meteorology, scientists realized, was dynamic weather prediction — programs that simulate the physical systems that produce clouds and cold fronts.”</a:t>
            </a:r>
          </a:p>
        </p:txBody>
      </p:sp>
    </p:spTree>
    <p:extLst>
      <p:ext uri="{BB962C8B-B14F-4D97-AF65-F5344CB8AC3E}">
        <p14:creationId xmlns:p14="http://schemas.microsoft.com/office/powerpoint/2010/main" val="154418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88D869-5A90-75A8-6F60-F003058A7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5736"/>
            <a:ext cx="5401340" cy="2692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6441CB-4CA6-C7D7-F05F-631084C5C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27940"/>
            <a:ext cx="5401339" cy="141770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1379611-AF91-8A8B-60E1-C7C6625EF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812" y="108337"/>
            <a:ext cx="5227977" cy="23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A457B5-4422-EB27-3398-7765C7FBC78C}"/>
              </a:ext>
            </a:extLst>
          </p:cNvPr>
          <p:cNvSpPr txBox="1"/>
          <p:nvPr/>
        </p:nvSpPr>
        <p:spPr>
          <a:xfrm>
            <a:off x="0" y="0"/>
            <a:ext cx="5401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Ensemble Forecasting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C9145-1F6B-B95E-0F5B-CC5A7CBCC1DE}"/>
              </a:ext>
            </a:extLst>
          </p:cNvPr>
          <p:cNvSpPr txBox="1"/>
          <p:nvPr/>
        </p:nvSpPr>
        <p:spPr>
          <a:xfrm>
            <a:off x="111211" y="646331"/>
            <a:ext cx="65985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Accounts for chaotic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Combination of:  initial condition, multi model, multi-physics, stochastic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Ensemble uncertainty should predict error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Errors need to grow!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6CE7BDA-8E18-3A4A-90FF-A3D7723E3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339" y="2428932"/>
            <a:ext cx="4870653" cy="441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map of the weather&#10;&#10;AI-generated content may be incorrect.">
            <a:extLst>
              <a:ext uri="{FF2B5EF4-FFF2-40B4-BE49-F238E27FC236}">
                <a16:creationId xmlns:a16="http://schemas.microsoft.com/office/drawing/2014/main" id="{C0954DE9-AF4F-1359-30AF-03C0E4BC1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1234" y="2290887"/>
            <a:ext cx="1930765" cy="2320595"/>
          </a:xfrm>
          <a:prstGeom prst="rect">
            <a:avLst/>
          </a:prstGeom>
        </p:spPr>
      </p:pic>
      <p:pic>
        <p:nvPicPr>
          <p:cNvPr id="10" name="Picture 9" descr="A map of a hurricane&#10;&#10;AI-generated content may be incorrect.">
            <a:extLst>
              <a:ext uri="{FF2B5EF4-FFF2-40B4-BE49-F238E27FC236}">
                <a16:creationId xmlns:a16="http://schemas.microsoft.com/office/drawing/2014/main" id="{EA55846E-E4BD-7AED-CF5C-912672F9A9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1234" y="4643333"/>
            <a:ext cx="1928449" cy="221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39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E61D554-6ABA-5DE2-297C-ABA3492522DC}"/>
              </a:ext>
            </a:extLst>
          </p:cNvPr>
          <p:cNvSpPr txBox="1"/>
          <p:nvPr/>
        </p:nvSpPr>
        <p:spPr>
          <a:xfrm>
            <a:off x="10377158" y="6010313"/>
            <a:ext cx="1109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2010s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703948E-20EA-D853-40AE-7C245B059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62743"/>
            <a:ext cx="4016829" cy="5458731"/>
          </a:xfrm>
        </p:spPr>
        <p:txBody>
          <a:bodyPr>
            <a:normAutofit/>
          </a:bodyPr>
          <a:lstStyle/>
          <a:p>
            <a:r>
              <a:rPr lang="en-US" dirty="0"/>
              <a:t>Thunderstorm-resolving operational models (HRRR)</a:t>
            </a:r>
          </a:p>
          <a:p>
            <a:r>
              <a:rPr lang="en-US" dirty="0"/>
              <a:t>Sub-seasonal modeling</a:t>
            </a:r>
          </a:p>
          <a:p>
            <a:r>
              <a:rPr lang="en-US" dirty="0"/>
              <a:t>AI/ML Modeling storms out of the box</a:t>
            </a:r>
          </a:p>
          <a:p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5D9A80D-B832-FFDD-2A32-63BC06B18581}"/>
              </a:ext>
            </a:extLst>
          </p:cNvPr>
          <p:cNvCxnSpPr/>
          <p:nvPr/>
        </p:nvCxnSpPr>
        <p:spPr>
          <a:xfrm>
            <a:off x="152400" y="5775873"/>
            <a:ext cx="11887200" cy="0"/>
          </a:xfrm>
          <a:prstGeom prst="straightConnector1">
            <a:avLst/>
          </a:prstGeom>
          <a:ln w="889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E3D4005-139F-162E-864D-8A3F6902C1F8}"/>
              </a:ext>
            </a:extLst>
          </p:cNvPr>
          <p:cNvCxnSpPr>
            <a:cxnSpLocks/>
          </p:cNvCxnSpPr>
          <p:nvPr/>
        </p:nvCxnSpPr>
        <p:spPr>
          <a:xfrm>
            <a:off x="772733" y="5563673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2A9CA7A-B498-1173-FB55-D14F945A582E}"/>
              </a:ext>
            </a:extLst>
          </p:cNvPr>
          <p:cNvCxnSpPr>
            <a:cxnSpLocks/>
          </p:cNvCxnSpPr>
          <p:nvPr/>
        </p:nvCxnSpPr>
        <p:spPr>
          <a:xfrm>
            <a:off x="3629696" y="5563673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6F7936-E809-7E49-A1EA-A09891C316FF}"/>
              </a:ext>
            </a:extLst>
          </p:cNvPr>
          <p:cNvCxnSpPr>
            <a:cxnSpLocks/>
          </p:cNvCxnSpPr>
          <p:nvPr/>
        </p:nvCxnSpPr>
        <p:spPr>
          <a:xfrm>
            <a:off x="6096000" y="5559552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99A5310-EC85-AAC4-F428-6A6E9E5D4E4E}"/>
              </a:ext>
            </a:extLst>
          </p:cNvPr>
          <p:cNvCxnSpPr>
            <a:cxnSpLocks/>
          </p:cNvCxnSpPr>
          <p:nvPr/>
        </p:nvCxnSpPr>
        <p:spPr>
          <a:xfrm>
            <a:off x="8613821" y="5559552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130A9F-EACA-05C8-BBF0-DD3D8118F6AB}"/>
              </a:ext>
            </a:extLst>
          </p:cNvPr>
          <p:cNvCxnSpPr>
            <a:cxnSpLocks/>
          </p:cNvCxnSpPr>
          <p:nvPr/>
        </p:nvCxnSpPr>
        <p:spPr>
          <a:xfrm>
            <a:off x="10932018" y="5559552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EA14E8CE-CB82-79CC-DED1-B809B3F9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647" y="180069"/>
            <a:ext cx="6822612" cy="518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52F6870-3A24-2FE9-F519-7653D7A11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6526"/>
            <a:ext cx="11887200" cy="886732"/>
          </a:xfrm>
        </p:spPr>
        <p:txBody>
          <a:bodyPr>
            <a:normAutofit/>
          </a:bodyPr>
          <a:lstStyle/>
          <a:p>
            <a:r>
              <a:rPr lang="en-US" b="1" dirty="0"/>
              <a:t>History of NWP</a:t>
            </a:r>
          </a:p>
        </p:txBody>
      </p:sp>
    </p:spTree>
    <p:extLst>
      <p:ext uri="{BB962C8B-B14F-4D97-AF65-F5344CB8AC3E}">
        <p14:creationId xmlns:p14="http://schemas.microsoft.com/office/powerpoint/2010/main" val="958926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B91261-E339-AD1E-C621-E996C1132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361" y="0"/>
            <a:ext cx="6689639" cy="6602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3B0422-8C13-4923-822D-12F185AA68D8}"/>
              </a:ext>
            </a:extLst>
          </p:cNvPr>
          <p:cNvSpPr txBox="1"/>
          <p:nvPr/>
        </p:nvSpPr>
        <p:spPr>
          <a:xfrm>
            <a:off x="7559748" y="6418095"/>
            <a:ext cx="288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Philippe Lopez, ECMWF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FE0861-5D13-644B-1B87-D94505981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57624"/>
            <a:ext cx="5533432" cy="3237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023C07-F8C9-8633-8094-195F9FA4016C}"/>
              </a:ext>
            </a:extLst>
          </p:cNvPr>
          <p:cNvSpPr txBox="1"/>
          <p:nvPr/>
        </p:nvSpPr>
        <p:spPr>
          <a:xfrm>
            <a:off x="108990" y="162906"/>
            <a:ext cx="52843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Global Model resolutions quickly reaching grid resolutions of regional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Cumulus parameterization can be removed, potential gain in forecast skill from tropical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Turbulent mixing now becoming an issue</a:t>
            </a:r>
          </a:p>
        </p:txBody>
      </p:sp>
    </p:spTree>
    <p:extLst>
      <p:ext uri="{BB962C8B-B14F-4D97-AF65-F5344CB8AC3E}">
        <p14:creationId xmlns:p14="http://schemas.microsoft.com/office/powerpoint/2010/main" val="520468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arth system processes relevant for NWP">
            <a:extLst>
              <a:ext uri="{FF2B5EF4-FFF2-40B4-BE49-F238E27FC236}">
                <a16:creationId xmlns:a16="http://schemas.microsoft.com/office/drawing/2014/main" id="{A2E57471-481C-13DF-3F2E-8137481D1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021"/>
            <a:ext cx="6526828" cy="520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D833DF-5D55-1A3D-C01E-44ABD4E54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00" y="272021"/>
            <a:ext cx="5448300" cy="3644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C78985-6389-4318-21A7-0196439B02A1}"/>
              </a:ext>
            </a:extLst>
          </p:cNvPr>
          <p:cNvSpPr txBox="1"/>
          <p:nvPr/>
        </p:nvSpPr>
        <p:spPr>
          <a:xfrm>
            <a:off x="6833286" y="3916921"/>
            <a:ext cx="3225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Siddorn</a:t>
            </a:r>
            <a:r>
              <a:rPr lang="en-US" dirty="0"/>
              <a:t> et al.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9896B5-E702-39BD-5CC6-8499378DB4F7}"/>
              </a:ext>
            </a:extLst>
          </p:cNvPr>
          <p:cNvSpPr txBox="1"/>
          <p:nvPr/>
        </p:nvSpPr>
        <p:spPr>
          <a:xfrm>
            <a:off x="4061638" y="4813968"/>
            <a:ext cx="80169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Weather models transitioning to Earth System models, including ocean, wave, land, hydrology, 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Necessary for </a:t>
            </a:r>
            <a:r>
              <a:rPr lang="en-US" sz="2400" dirty="0" err="1"/>
              <a:t>subseasonal</a:t>
            </a:r>
            <a:r>
              <a:rPr lang="en-US" sz="2400" dirty="0"/>
              <a:t> and seasonal forecasting, other short-term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Will be part of next GEFS implementation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BC5C74-57AA-CF05-128C-C8AC6697D105}"/>
              </a:ext>
            </a:extLst>
          </p:cNvPr>
          <p:cNvSpPr txBox="1"/>
          <p:nvPr/>
        </p:nvSpPr>
        <p:spPr>
          <a:xfrm>
            <a:off x="-10632" y="5474216"/>
            <a:ext cx="1095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ECMWF</a:t>
            </a:r>
          </a:p>
        </p:txBody>
      </p:sp>
    </p:spTree>
    <p:extLst>
      <p:ext uri="{BB962C8B-B14F-4D97-AF65-F5344CB8AC3E}">
        <p14:creationId xmlns:p14="http://schemas.microsoft.com/office/powerpoint/2010/main" val="1633538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478E57-B771-E4D3-6910-040C811CC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004" y="3733243"/>
            <a:ext cx="5506995" cy="3124756"/>
          </a:xfrm>
          <a:prstGeom prst="rect">
            <a:avLst/>
          </a:prstGeom>
        </p:spPr>
      </p:pic>
      <p:pic>
        <p:nvPicPr>
          <p:cNvPr id="6146" name="Picture 2" descr="Refer to caption">
            <a:extLst>
              <a:ext uri="{FF2B5EF4-FFF2-40B4-BE49-F238E27FC236}">
                <a16:creationId xmlns:a16="http://schemas.microsoft.com/office/drawing/2014/main" id="{E345395A-F01A-99C6-79E5-7331243FF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300" y="496996"/>
            <a:ext cx="3400044" cy="280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4740C6FF-2146-A7A9-E35F-D19B3FAD1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7" y="864185"/>
            <a:ext cx="6207243" cy="587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F34CA7-9AFB-DF1B-D0B9-74E988B33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4344" y="5390"/>
            <a:ext cx="1748056" cy="1717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2D852A-7B13-1A43-683B-E010D4D39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4344" y="1769561"/>
            <a:ext cx="2098715" cy="17424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62AEF0-FA97-A7BA-1F1E-A29652AA63ED}"/>
              </a:ext>
            </a:extLst>
          </p:cNvPr>
          <p:cNvSpPr txBox="1"/>
          <p:nvPr/>
        </p:nvSpPr>
        <p:spPr>
          <a:xfrm>
            <a:off x="9835978" y="3511964"/>
            <a:ext cx="2248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Flora and </a:t>
            </a:r>
            <a:r>
              <a:rPr lang="en-US" sz="1600" dirty="0" err="1"/>
              <a:t>Potvan</a:t>
            </a:r>
            <a:r>
              <a:rPr lang="en-US" sz="1600" dirty="0"/>
              <a:t>,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FF5162-CCC7-2763-9913-FAD84B46F1CA}"/>
              </a:ext>
            </a:extLst>
          </p:cNvPr>
          <p:cNvSpPr txBox="1"/>
          <p:nvPr/>
        </p:nvSpPr>
        <p:spPr>
          <a:xfrm>
            <a:off x="107057" y="98854"/>
            <a:ext cx="6083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AI/ML-based Forecasting Systems</a:t>
            </a:r>
          </a:p>
        </p:txBody>
      </p:sp>
    </p:spTree>
    <p:extLst>
      <p:ext uri="{BB962C8B-B14F-4D97-AF65-F5344CB8AC3E}">
        <p14:creationId xmlns:p14="http://schemas.microsoft.com/office/powerpoint/2010/main" val="378147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5E49D-0E31-C446-C504-27C44836D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524"/>
            <a:ext cx="10515600" cy="942228"/>
          </a:xfrm>
        </p:spPr>
        <p:txBody>
          <a:bodyPr/>
          <a:lstStyle/>
          <a:p>
            <a:pPr algn="ctr"/>
            <a:r>
              <a:rPr lang="en-US" dirty="0"/>
              <a:t>Vilhelm Bjerknes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0367D-9CD5-E7A0-E2EE-9FFBEBD87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507" y="1318996"/>
            <a:ext cx="7428471" cy="5381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“If it is true . . . that atmospheric states develop according to physical law, then … the conditions for the rational solution of forecasting problems are:</a:t>
            </a:r>
          </a:p>
          <a:p>
            <a:pPr marL="0" indent="0">
              <a:buNone/>
            </a:pPr>
            <a:r>
              <a:rPr lang="en-US" sz="3200" dirty="0"/>
              <a:t>1. An accurate knowledge of the state of the atmosphere at the initial time.</a:t>
            </a:r>
          </a:p>
          <a:p>
            <a:pPr marL="0" indent="0">
              <a:buNone/>
            </a:pPr>
            <a:r>
              <a:rPr lang="en-US" sz="3200" dirty="0"/>
              <a:t>2. An accurate knowledge of the physical laws according to which one state . . . develops from another.”</a:t>
            </a:r>
          </a:p>
          <a:p>
            <a:pPr marL="0" indent="0">
              <a:buNone/>
            </a:pPr>
            <a:r>
              <a:rPr lang="en-US" sz="3200" dirty="0"/>
              <a:t>Bjerknes (1904)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9DE07-299F-5DC8-979A-D38955B51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114" y="1318996"/>
            <a:ext cx="4325379" cy="546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45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E61D554-6ABA-5DE2-297C-ABA3492522DC}"/>
              </a:ext>
            </a:extLst>
          </p:cNvPr>
          <p:cNvSpPr txBox="1"/>
          <p:nvPr/>
        </p:nvSpPr>
        <p:spPr>
          <a:xfrm>
            <a:off x="217873" y="6023193"/>
            <a:ext cx="1109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1920s</a:t>
            </a:r>
          </a:p>
        </p:txBody>
      </p:sp>
      <p:pic>
        <p:nvPicPr>
          <p:cNvPr id="2050" name="Picture 2" descr="Picture of Lewis Fry Richardson">
            <a:extLst>
              <a:ext uri="{FF2B5EF4-FFF2-40B4-BE49-F238E27FC236}">
                <a16:creationId xmlns:a16="http://schemas.microsoft.com/office/drawing/2014/main" id="{2D37E9A6-1EBD-8339-A86A-EB4E6981E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6526"/>
            <a:ext cx="3457891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eather prediction by numerical process by Lewis Fry Richardson">
            <a:extLst>
              <a:ext uri="{FF2B5EF4-FFF2-40B4-BE49-F238E27FC236}">
                <a16:creationId xmlns:a16="http://schemas.microsoft.com/office/drawing/2014/main" id="{3ECB41FC-F28A-87BE-66A6-CB01C4047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014" y="136525"/>
            <a:ext cx="2927542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DBB3075-7B2C-A4ED-F9D1-1C3FF6AA6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1" y="1082125"/>
            <a:ext cx="5539253" cy="4360731"/>
          </a:xfrm>
        </p:spPr>
        <p:txBody>
          <a:bodyPr>
            <a:normAutofit/>
          </a:bodyPr>
          <a:lstStyle/>
          <a:p>
            <a:r>
              <a:rPr lang="en-US" dirty="0"/>
              <a:t>Lewis Richardson the first to propose numerical weather prediction based on equations of motion (1922)</a:t>
            </a:r>
          </a:p>
          <a:p>
            <a:r>
              <a:rPr lang="en-US" dirty="0"/>
              <a:t>Proposed having room of people who are carrying out calculations and passing around results via a “conductor”</a:t>
            </a:r>
          </a:p>
          <a:p>
            <a:r>
              <a:rPr lang="en-US" dirty="0"/>
              <a:t>Estimated it would take 60,000 people to carry out</a:t>
            </a:r>
          </a:p>
          <a:p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DC41B0-CFC5-5A60-1708-EE11694EDA74}"/>
              </a:ext>
            </a:extLst>
          </p:cNvPr>
          <p:cNvCxnSpPr/>
          <p:nvPr/>
        </p:nvCxnSpPr>
        <p:spPr>
          <a:xfrm>
            <a:off x="152400" y="5775873"/>
            <a:ext cx="11887200" cy="0"/>
          </a:xfrm>
          <a:prstGeom prst="straightConnector1">
            <a:avLst/>
          </a:prstGeom>
          <a:ln w="889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D259F20-CDAC-7763-E42E-1279DC27EDC1}"/>
              </a:ext>
            </a:extLst>
          </p:cNvPr>
          <p:cNvCxnSpPr>
            <a:cxnSpLocks/>
          </p:cNvCxnSpPr>
          <p:nvPr/>
        </p:nvCxnSpPr>
        <p:spPr>
          <a:xfrm>
            <a:off x="772733" y="5563673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94A096F-5A90-FF35-4D86-85E6C8431F98}"/>
              </a:ext>
            </a:extLst>
          </p:cNvPr>
          <p:cNvCxnSpPr>
            <a:cxnSpLocks/>
          </p:cNvCxnSpPr>
          <p:nvPr/>
        </p:nvCxnSpPr>
        <p:spPr>
          <a:xfrm>
            <a:off x="3629696" y="5563673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6CAC59-782D-DC39-4F7E-8DA36D7D4F20}"/>
              </a:ext>
            </a:extLst>
          </p:cNvPr>
          <p:cNvCxnSpPr>
            <a:cxnSpLocks/>
          </p:cNvCxnSpPr>
          <p:nvPr/>
        </p:nvCxnSpPr>
        <p:spPr>
          <a:xfrm>
            <a:off x="6096000" y="5559552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833F4A-4C67-8707-E887-0BCE77AA750C}"/>
              </a:ext>
            </a:extLst>
          </p:cNvPr>
          <p:cNvCxnSpPr>
            <a:cxnSpLocks/>
          </p:cNvCxnSpPr>
          <p:nvPr/>
        </p:nvCxnSpPr>
        <p:spPr>
          <a:xfrm>
            <a:off x="8613821" y="5559552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579FC09-A034-20F0-05CA-D9D29F46FD6F}"/>
              </a:ext>
            </a:extLst>
          </p:cNvPr>
          <p:cNvCxnSpPr>
            <a:cxnSpLocks/>
          </p:cNvCxnSpPr>
          <p:nvPr/>
        </p:nvCxnSpPr>
        <p:spPr>
          <a:xfrm>
            <a:off x="10932018" y="5559552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D1173E0F-A98B-5E74-D722-1EED33CEA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6526"/>
            <a:ext cx="11887200" cy="886732"/>
          </a:xfrm>
        </p:spPr>
        <p:txBody>
          <a:bodyPr>
            <a:normAutofit/>
          </a:bodyPr>
          <a:lstStyle/>
          <a:p>
            <a:r>
              <a:rPr lang="en-US" b="1" dirty="0"/>
              <a:t>History of NWP</a:t>
            </a:r>
          </a:p>
        </p:txBody>
      </p:sp>
    </p:spTree>
    <p:extLst>
      <p:ext uri="{BB962C8B-B14F-4D97-AF65-F5344CB8AC3E}">
        <p14:creationId xmlns:p14="http://schemas.microsoft.com/office/powerpoint/2010/main" val="666043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chardson's &quot;forecast factory.&quot;">
            <a:extLst>
              <a:ext uri="{FF2B5EF4-FFF2-40B4-BE49-F238E27FC236}">
                <a16:creationId xmlns:a16="http://schemas.microsoft.com/office/drawing/2014/main" id="{8668DE90-D45E-4AC8-2A82-95198DB20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864" y="2054"/>
            <a:ext cx="8752272" cy="685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8E18A7-43D8-AE54-8135-EC260096E063}"/>
              </a:ext>
            </a:extLst>
          </p:cNvPr>
          <p:cNvSpPr txBox="1"/>
          <p:nvPr/>
        </p:nvSpPr>
        <p:spPr>
          <a:xfrm>
            <a:off x="593651" y="2551837"/>
            <a:ext cx="1100469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Calculated a 146 </a:t>
            </a:r>
            <a:r>
              <a:rPr lang="en-US" sz="3600" dirty="0" err="1"/>
              <a:t>hPa</a:t>
            </a:r>
            <a:r>
              <a:rPr lang="en-US" sz="3600" dirty="0"/>
              <a:t> change in 6 h.  This occurred due to observation distribution and containing more than just atmospheric information, including sound waves</a:t>
            </a:r>
          </a:p>
        </p:txBody>
      </p:sp>
    </p:spTree>
    <p:extLst>
      <p:ext uri="{BB962C8B-B14F-4D97-AF65-F5344CB8AC3E}">
        <p14:creationId xmlns:p14="http://schemas.microsoft.com/office/powerpoint/2010/main" val="20028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E61D554-6ABA-5DE2-297C-ABA3492522DC}"/>
              </a:ext>
            </a:extLst>
          </p:cNvPr>
          <p:cNvSpPr txBox="1"/>
          <p:nvPr/>
        </p:nvSpPr>
        <p:spPr>
          <a:xfrm>
            <a:off x="3074836" y="6010313"/>
            <a:ext cx="1109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1950s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D453B6-0B48-E52F-3A58-35E52C770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158" y="0"/>
            <a:ext cx="5148842" cy="292349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1FDA635-6D2B-1B4B-9CB1-3ECD30FCC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1013247"/>
            <a:ext cx="6289791" cy="5458731"/>
          </a:xfrm>
        </p:spPr>
        <p:txBody>
          <a:bodyPr>
            <a:normAutofit/>
          </a:bodyPr>
          <a:lstStyle/>
          <a:p>
            <a:r>
              <a:rPr lang="en-US" dirty="0" err="1"/>
              <a:t>Fjortoft</a:t>
            </a:r>
            <a:r>
              <a:rPr lang="en-US" dirty="0"/>
              <a:t> and </a:t>
            </a:r>
            <a:r>
              <a:rPr lang="en-US" dirty="0" err="1"/>
              <a:t>vonNeuman</a:t>
            </a:r>
            <a:r>
              <a:rPr lang="en-US" dirty="0"/>
              <a:t>:  First forecast using one-layer model (1949)</a:t>
            </a:r>
          </a:p>
          <a:p>
            <a:r>
              <a:rPr lang="en-US" dirty="0"/>
              <a:t>Charney:  First full equation forecast on one level using ENIAC (1951)</a:t>
            </a:r>
          </a:p>
          <a:p>
            <a:r>
              <a:rPr lang="en-US" dirty="0"/>
              <a:t>First operational NWP forecast in Sweden (BESK; 1954)</a:t>
            </a:r>
          </a:p>
          <a:p>
            <a:r>
              <a:rPr lang="en-US" dirty="0"/>
              <a:t>Lorenz identifies chaotic properties of the atmosphere (1961)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7775921-5F87-BEBE-8258-861948F3AEF8}"/>
              </a:ext>
            </a:extLst>
          </p:cNvPr>
          <p:cNvCxnSpPr/>
          <p:nvPr/>
        </p:nvCxnSpPr>
        <p:spPr>
          <a:xfrm>
            <a:off x="152400" y="5775873"/>
            <a:ext cx="11887200" cy="0"/>
          </a:xfrm>
          <a:prstGeom prst="straightConnector1">
            <a:avLst/>
          </a:prstGeom>
          <a:ln w="889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D957C3-873B-269E-9663-217FD954544B}"/>
              </a:ext>
            </a:extLst>
          </p:cNvPr>
          <p:cNvCxnSpPr>
            <a:cxnSpLocks/>
          </p:cNvCxnSpPr>
          <p:nvPr/>
        </p:nvCxnSpPr>
        <p:spPr>
          <a:xfrm>
            <a:off x="772733" y="5563673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22B9E1-396B-7601-FDFA-43B9E8F92FD2}"/>
              </a:ext>
            </a:extLst>
          </p:cNvPr>
          <p:cNvCxnSpPr>
            <a:cxnSpLocks/>
          </p:cNvCxnSpPr>
          <p:nvPr/>
        </p:nvCxnSpPr>
        <p:spPr>
          <a:xfrm>
            <a:off x="3629696" y="5563673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1E0B6AE-34B5-C7BF-A628-F8AD48B52B79}"/>
              </a:ext>
            </a:extLst>
          </p:cNvPr>
          <p:cNvCxnSpPr>
            <a:cxnSpLocks/>
          </p:cNvCxnSpPr>
          <p:nvPr/>
        </p:nvCxnSpPr>
        <p:spPr>
          <a:xfrm>
            <a:off x="6096000" y="5559552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789E28F-12C0-03E0-5859-8C14A3757F73}"/>
              </a:ext>
            </a:extLst>
          </p:cNvPr>
          <p:cNvCxnSpPr>
            <a:cxnSpLocks/>
          </p:cNvCxnSpPr>
          <p:nvPr/>
        </p:nvCxnSpPr>
        <p:spPr>
          <a:xfrm>
            <a:off x="8613821" y="5559552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DD0DC22-D685-1D80-4646-8F539740853F}"/>
              </a:ext>
            </a:extLst>
          </p:cNvPr>
          <p:cNvCxnSpPr>
            <a:cxnSpLocks/>
          </p:cNvCxnSpPr>
          <p:nvPr/>
        </p:nvCxnSpPr>
        <p:spPr>
          <a:xfrm>
            <a:off x="10932018" y="5559552"/>
            <a:ext cx="0" cy="45076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A48574B-1368-9BB8-6326-F8FD015F8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056" y="2994705"/>
            <a:ext cx="2842944" cy="2477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11FD43-EF69-4092-FECC-A11852859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194" y="2991758"/>
            <a:ext cx="2906862" cy="24995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9D7839-BAE6-9EF8-E8D3-EA8654998248}"/>
              </a:ext>
            </a:extLst>
          </p:cNvPr>
          <p:cNvSpPr txBox="1"/>
          <p:nvPr/>
        </p:nvSpPr>
        <p:spPr>
          <a:xfrm>
            <a:off x="10798630" y="2554163"/>
            <a:ext cx="13607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Lynch 2008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F5C3D6-CFD3-A506-188C-81EC74F7F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6526"/>
            <a:ext cx="11887200" cy="886732"/>
          </a:xfrm>
        </p:spPr>
        <p:txBody>
          <a:bodyPr>
            <a:normAutofit/>
          </a:bodyPr>
          <a:lstStyle/>
          <a:p>
            <a:r>
              <a:rPr lang="en-US" b="1" dirty="0"/>
              <a:t>History of NWP</a:t>
            </a:r>
          </a:p>
        </p:txBody>
      </p:sp>
    </p:spTree>
    <p:extLst>
      <p:ext uri="{BB962C8B-B14F-4D97-AF65-F5344CB8AC3E}">
        <p14:creationId xmlns:p14="http://schemas.microsoft.com/office/powerpoint/2010/main" val="1013370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829ECC-BD5F-E5D8-E437-257431D6E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66" y="0"/>
            <a:ext cx="2923681" cy="3659198"/>
          </a:xfrm>
          <a:prstGeom prst="rect">
            <a:avLst/>
          </a:prstGeom>
        </p:spPr>
      </p:pic>
      <p:pic>
        <p:nvPicPr>
          <p:cNvPr id="3074" name="Picture 2" descr="ENIAC | History, Computer, Stands For, Machine, &amp; Facts | Britannica">
            <a:extLst>
              <a:ext uri="{FF2B5EF4-FFF2-40B4-BE49-F238E27FC236}">
                <a16:creationId xmlns:a16="http://schemas.microsoft.com/office/drawing/2014/main" id="{39CE4094-3674-A5F4-FD8A-C11C59A12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050" y="0"/>
            <a:ext cx="4661243" cy="365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8C01D9-5EA6-73A0-FCF4-3F096FB15F84}"/>
              </a:ext>
            </a:extLst>
          </p:cNvPr>
          <p:cNvSpPr txBox="1"/>
          <p:nvPr/>
        </p:nvSpPr>
        <p:spPr>
          <a:xfrm>
            <a:off x="10086753" y="75273"/>
            <a:ext cx="21052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Electronic Numerical Integrator and Computer; ENIAC), c. 1946., Univ. of Pennsylvania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A31C1A-F9CB-F261-C697-B06657B68B34}"/>
              </a:ext>
            </a:extLst>
          </p:cNvPr>
          <p:cNvSpPr txBox="1"/>
          <p:nvPr/>
        </p:nvSpPr>
        <p:spPr>
          <a:xfrm>
            <a:off x="317205" y="4008474"/>
            <a:ext cx="115575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Charney, Fjørtoft and von Neuman experiments were not first NWP forecast, but were the first to use primitive filtered equations, rather than a single level (i.e., barotropic model).  One day forecast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Used analysis based on hand-drawn analysis!  Large potential for errors and time-consuming for person.</a:t>
            </a:r>
          </a:p>
        </p:txBody>
      </p:sp>
    </p:spTree>
    <p:extLst>
      <p:ext uri="{BB962C8B-B14F-4D97-AF65-F5344CB8AC3E}">
        <p14:creationId xmlns:p14="http://schemas.microsoft.com/office/powerpoint/2010/main" val="3915490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9D663F-FB44-A56A-ED65-5098605521E7}"/>
              </a:ext>
            </a:extLst>
          </p:cNvPr>
          <p:cNvSpPr txBox="1"/>
          <p:nvPr/>
        </p:nvSpPr>
        <p:spPr>
          <a:xfrm>
            <a:off x="223284" y="138223"/>
            <a:ext cx="622004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First operational NWP forecast done in Sweden in 1954, direct result of Charney’s forecast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First US-based forecasts come from Joint Numerical Weather Prediction Unit six months later, only over NH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Early forecasts could not compete with human forecasters, too much deepening with cyclones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Led to a downgrade from three-layer primitive equation model to a single level QG barotropic model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Multiple vertical levels added back as new supercomputers come online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6310D8-3FD8-C8C3-0388-CBC2149F1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6130" y="0"/>
            <a:ext cx="398089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5CAE7C-D144-3B0E-88CD-3FB16DFED4C6}"/>
              </a:ext>
            </a:extLst>
          </p:cNvPr>
          <p:cNvSpPr txBox="1"/>
          <p:nvPr/>
        </p:nvSpPr>
        <p:spPr>
          <a:xfrm>
            <a:off x="4624195" y="6488668"/>
            <a:ext cx="272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NOAA WPC Archive</a:t>
            </a:r>
          </a:p>
        </p:txBody>
      </p:sp>
    </p:spTree>
    <p:extLst>
      <p:ext uri="{BB962C8B-B14F-4D97-AF65-F5344CB8AC3E}">
        <p14:creationId xmlns:p14="http://schemas.microsoft.com/office/powerpoint/2010/main" val="153337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dward Lorenz, father of chaos theory and butterfly effect, dies at 90 |  MIT News | Massachusetts Institute of Technology">
            <a:extLst>
              <a:ext uri="{FF2B5EF4-FFF2-40B4-BE49-F238E27FC236}">
                <a16:creationId xmlns:a16="http://schemas.microsoft.com/office/drawing/2014/main" id="{43D588D3-DC91-AF79-5EB5-86A6CA694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416" y="6473"/>
            <a:ext cx="3722024" cy="495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29232D-953D-2D3E-11A9-5082663186FD}"/>
              </a:ext>
            </a:extLst>
          </p:cNvPr>
          <p:cNvSpPr txBox="1"/>
          <p:nvPr/>
        </p:nvSpPr>
        <p:spPr>
          <a:xfrm>
            <a:off x="3057416" y="4957879"/>
            <a:ext cx="314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MIT Press</a:t>
            </a:r>
          </a:p>
        </p:txBody>
      </p:sp>
      <p:pic>
        <p:nvPicPr>
          <p:cNvPr id="4100" name="Picture 4" descr="undefined">
            <a:extLst>
              <a:ext uri="{FF2B5EF4-FFF2-40B4-BE49-F238E27FC236}">
                <a16:creationId xmlns:a16="http://schemas.microsoft.com/office/drawing/2014/main" id="{A2CE74E7-7A96-9D87-1CFA-4BA828D2C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440" y="6472"/>
            <a:ext cx="4954643" cy="495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633CD6-6E1D-B14D-704C-6573CD22B371}"/>
              </a:ext>
            </a:extLst>
          </p:cNvPr>
          <p:cNvSpPr txBox="1"/>
          <p:nvPr/>
        </p:nvSpPr>
        <p:spPr>
          <a:xfrm>
            <a:off x="2193420" y="6424379"/>
            <a:ext cx="780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/q3kNHomvU0k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7B065F-EDCC-68F6-C9A8-EDAEEB03D92D}"/>
              </a:ext>
            </a:extLst>
          </p:cNvPr>
          <p:cNvSpPr txBox="1"/>
          <p:nvPr/>
        </p:nvSpPr>
        <p:spPr>
          <a:xfrm>
            <a:off x="244549" y="5230523"/>
            <a:ext cx="11702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Pioneered chaos theory, meaning that in a nonlinear system, small errors in the estimate of the initial state will amplify with time, often referred to as the “butterfly effect” after speech in 1967.  Big implications on predictability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826AC5-57AF-77DA-BE6E-5513C631AA53}"/>
              </a:ext>
            </a:extLst>
          </p:cNvPr>
          <p:cNvSpPr txBox="1"/>
          <p:nvPr/>
        </p:nvSpPr>
        <p:spPr>
          <a:xfrm>
            <a:off x="244549" y="78269"/>
            <a:ext cx="2785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Ed Lorenz</a:t>
            </a:r>
          </a:p>
        </p:txBody>
      </p:sp>
    </p:spTree>
    <p:extLst>
      <p:ext uri="{BB962C8B-B14F-4D97-AF65-F5344CB8AC3E}">
        <p14:creationId xmlns:p14="http://schemas.microsoft.com/office/powerpoint/2010/main" val="1962531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868</Words>
  <Application>Microsoft Macintosh PowerPoint</Application>
  <PresentationFormat>Widescreen</PresentationFormat>
  <Paragraphs>97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Aptos</vt:lpstr>
      <vt:lpstr>Aptos Display</vt:lpstr>
      <vt:lpstr>Arial</vt:lpstr>
      <vt:lpstr>Office Theme</vt:lpstr>
      <vt:lpstr>A Brief History of NWP</vt:lpstr>
      <vt:lpstr>PowerPoint Presentation</vt:lpstr>
      <vt:lpstr>Vilhelm Bjerknes</vt:lpstr>
      <vt:lpstr>History of NWP</vt:lpstr>
      <vt:lpstr>PowerPoint Presentation</vt:lpstr>
      <vt:lpstr>History of NWP</vt:lpstr>
      <vt:lpstr>PowerPoint Presentation</vt:lpstr>
      <vt:lpstr>PowerPoint Presentation</vt:lpstr>
      <vt:lpstr>PowerPoint Presentation</vt:lpstr>
      <vt:lpstr>History of NWP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History of NWP</vt:lpstr>
      <vt:lpstr>PowerPoint Presentation</vt:lpstr>
      <vt:lpstr>PowerPoint Presentation</vt:lpstr>
      <vt:lpstr>PowerPoint Presentation</vt:lpstr>
      <vt:lpstr>History of NWP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Ryan Torn</dc:creator>
  <cp:lastModifiedBy>Ryan Torn</cp:lastModifiedBy>
  <cp:revision>59</cp:revision>
  <dcterms:created xsi:type="dcterms:W3CDTF">2025-08-23T19:17:43Z</dcterms:created>
  <dcterms:modified xsi:type="dcterms:W3CDTF">2025-08-29T12:59:34Z</dcterms:modified>
</cp:coreProperties>
</file>