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77" r:id="rId3"/>
    <p:sldId id="296" r:id="rId4"/>
    <p:sldId id="294" r:id="rId5"/>
    <p:sldId id="377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BFE45C-71DC-E549-BCA8-F3429E490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19B4E-1420-954D-909D-78ED87F7B1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36A1CA-FEB2-EB45-BB47-0B7E69300F9C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3E1352-63A3-6743-8E45-2336AC844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2ACF3E-7A64-6545-82AE-396F24B1B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6AD2-7EA0-3242-A621-E86F8C0059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3B18A-A43E-0B41-8269-9991341C7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CAC700-0EE3-3C43-898B-EED4262F3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4FBFF-3B03-8F48-B89A-A8716208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63EA-603E-B140-9D1B-EEFC1FD8C630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ABE2F-C8C5-DF42-A354-E4E4CC52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F06BD-E470-9241-AD7E-727C621F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619C-6D57-D845-87BA-43EC5AC2D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10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4373-C08E-6C42-BCDF-604A2639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FAC2-ABCC-3044-9EDE-F1B931D4ECD1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46A44-6016-3149-A084-0F8175BE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59F9-358F-F54C-9DB7-3AC14CF8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DE87-08E1-7847-8842-9B6CB54F3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5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4C7B-B16A-9D44-A5BB-C570BDD8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6034-810A-3A46-B919-5065BD68A0EB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C2C38-DDE9-1F4B-A944-4708B150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FE15-F1B7-9840-9580-743C2FF2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9C64-280E-264A-968A-197816B96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80F0-21F7-5E47-A59B-81BD3D28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C4CB-F5F4-F649-8152-E0ED67AB3410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F716A-5B25-0F43-9A41-79D48F11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07E8A-98CB-F745-8706-357F63C3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3674-B0CF-644A-9DEC-00223E454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4F33C-D8DF-2746-82DA-4A85E915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50F4-3C96-6E4C-9E6C-F6EF0085A60B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7A77-66CC-9A45-8EAF-A2D2122F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1716-4CF9-1B47-975F-11AE5F6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B7A5-EADE-4447-AAD8-2B5CB07FF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68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92330-7C61-7141-8149-FF8F3792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F243-5739-DB47-B350-15BDE0C4CA82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384A90-65C7-C148-88E3-EF0D0192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2FE521-F0AE-8041-AAC4-AC0FB89D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52E0-09EA-DB4A-BB99-29380B58F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5ECB25-5FB0-534F-88AA-0A3D76E9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12AA-FD11-6140-B608-082BD6F63EAA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DCE835-5FC6-4547-9053-A1AD68C9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A634E1-ADA1-AD44-B875-BF545768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C1FD-31B3-844E-9A55-B63BFA26C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0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01D78E-190A-B344-898A-1465ABA0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157-8933-2F46-B0B6-05A5EFABB362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66E512-2508-4540-9466-F15CD6C5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1EF2CD-79ED-6C4F-ABF0-21517024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50C4-9682-4D48-B35A-2F63B9E01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C71334-1C69-E24D-ADA2-2A329657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548D-1CEA-C343-B61F-E97795F3203A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6FEA88-1082-3641-804B-2D3DF24B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E4C75F-0859-6749-9992-F2706D8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9B78-6203-3745-B254-C345AEF09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415951-5EB2-D34F-BF1F-3A3E233E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3A34-8722-9348-A425-34BEF120305D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3B7C84-60C0-0245-8275-7149588F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C23011-D2DE-9E46-B356-738BCAD8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8CEE-95CD-B349-ACDA-35D26D42D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D829DF-3EB5-8347-A5D9-EDE8A41F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FF5B-EB41-4448-B24F-2815DD56D9FC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5AF4C5-1AA2-A94D-9432-A2A6FF99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F043A-E76F-8149-B5B5-9FFC114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1206-7C6E-CB43-AF09-1F1BDA787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9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457B8-C66B-D64A-A449-1BD5726A7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82563"/>
            <a:ext cx="10972800" cy="7778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8C210EF-3186-7949-AE20-3EEC8B3151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31888"/>
            <a:ext cx="109728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EB84-A310-D945-9186-78D798B2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266D00-CF86-6C4C-B598-E25ED2B64DB6}" type="datetimeFigureOut">
              <a:rPr lang="en-US" altLang="en-US"/>
              <a:pPr>
                <a:defRPr/>
              </a:pPr>
              <a:t>11/23/20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729B-BA8D-614D-AE58-C9488023E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6BB7-73FD-0945-AF30-90D7B2A1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976BA-E82F-0746-A416-936D9786A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track.gif">
            <a:extLst>
              <a:ext uri="{FF2B5EF4-FFF2-40B4-BE49-F238E27FC236}">
                <a16:creationId xmlns:a16="http://schemas.microsoft.com/office/drawing/2014/main" id="{331BD44B-3869-9144-BC37-6F9E70F2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46038"/>
            <a:ext cx="8229600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5757EF-B023-7A44-BDA4-447E9CF0F0ED}"/>
              </a:ext>
            </a:extLst>
          </p:cNvPr>
          <p:cNvSpPr txBox="1"/>
          <p:nvPr/>
        </p:nvSpPr>
        <p:spPr>
          <a:xfrm>
            <a:off x="7278128" y="2258169"/>
            <a:ext cx="391709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Metrics could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latitude or longitude of the TC at an individual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distance along axis of largest variability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32A35E-134C-5747-A758-26F1812A0D4E}"/>
              </a:ext>
            </a:extLst>
          </p:cNvPr>
          <p:cNvCxnSpPr/>
          <p:nvPr/>
        </p:nvCxnSpPr>
        <p:spPr>
          <a:xfrm flipV="1">
            <a:off x="6907427" y="951470"/>
            <a:ext cx="1346887" cy="988541"/>
          </a:xfrm>
          <a:prstGeom prst="straightConnector1">
            <a:avLst/>
          </a:prstGeom>
          <a:ln w="10795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23"/>
    </mc:Choice>
    <mc:Fallback xmlns="">
      <p:transition spd="slow" advTm="90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TC_position_eof.png">
            <a:extLst>
              <a:ext uri="{FF2B5EF4-FFF2-40B4-BE49-F238E27FC236}">
                <a16:creationId xmlns:a16="http://schemas.microsoft.com/office/drawing/2014/main" id="{01643615-6364-0B44-815D-30C060CE4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666885"/>
            <a:ext cx="8229600" cy="61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1F709-2362-F748-9A72-CAC7714004F5}"/>
              </a:ext>
            </a:extLst>
          </p:cNvPr>
          <p:cNvGrpSpPr/>
          <p:nvPr/>
        </p:nvGrpSpPr>
        <p:grpSpPr>
          <a:xfrm>
            <a:off x="5888512" y="860965"/>
            <a:ext cx="5306710" cy="2862322"/>
            <a:chOff x="5888512" y="860965"/>
            <a:chExt cx="5306710" cy="2862322"/>
          </a:xfrm>
        </p:grpSpPr>
        <p:sp>
          <p:nvSpPr>
            <p:cNvPr id="21507" name="TextBox 6">
              <a:extLst>
                <a:ext uri="{FF2B5EF4-FFF2-40B4-BE49-F238E27FC236}">
                  <a16:creationId xmlns:a16="http://schemas.microsoft.com/office/drawing/2014/main" id="{80A1AE5F-3F7B-244D-9285-F7E2D8ED5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528" y="860965"/>
              <a:ext cx="3645694" cy="286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</a:rPr>
                <a:t>Compute EOF of TC </a:t>
              </a:r>
              <a:r>
                <a:rPr lang="en-US" altLang="en-US" sz="2000" dirty="0" err="1">
                  <a:solidFill>
                    <a:schemeClr val="tx1"/>
                  </a:solidFill>
                </a:rPr>
                <a:t>lat</a:t>
              </a:r>
              <a:r>
                <a:rPr lang="en-US" altLang="en-US" sz="2000" dirty="0">
                  <a:solidFill>
                    <a:schemeClr val="tx1"/>
                  </a:solidFill>
                </a:rPr>
                <a:t>/</a:t>
              </a:r>
              <a:r>
                <a:rPr lang="en-US" altLang="en-US" sz="2000" dirty="0" err="1">
                  <a:solidFill>
                    <a:schemeClr val="tx1"/>
                  </a:solidFill>
                </a:rPr>
                <a:t>lon</a:t>
              </a:r>
              <a:r>
                <a:rPr lang="en-US" altLang="en-US" sz="2000" dirty="0">
                  <a:solidFill>
                    <a:schemeClr val="tx1"/>
                  </a:solidFill>
                </a:rPr>
                <a:t> as a function of time.  Metric is principal component of the first EOF (measure of how close each ensemble member is to particular forecast trajectory).  Extends method of computing sensitivity for a single time to multiple lead times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5453CF-7846-0D4B-9749-FA4EB8EF19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88512" y="2298357"/>
              <a:ext cx="1661466" cy="1424930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73"/>
    </mc:Choice>
    <mc:Fallback xmlns="">
      <p:transition spd="slow" advTm="93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D8EB67C0-8E16-F746-A327-2907BDAF0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2075"/>
            <a:ext cx="10096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>
            <a:extLst>
              <a:ext uri="{FF2B5EF4-FFF2-40B4-BE49-F238E27FC236}">
                <a16:creationId xmlns:a16="http://schemas.microsoft.com/office/drawing/2014/main" id="{65F3BA12-74E5-D34F-A8E5-F501B439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439738"/>
            <a:ext cx="3165475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Steering Wind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valid 12Z 1 Sept.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5561EA-C191-0A4F-8C23-11A2EBC77672}"/>
              </a:ext>
            </a:extLst>
          </p:cNvPr>
          <p:cNvGrpSpPr>
            <a:grpSpLocks/>
          </p:cNvGrpSpPr>
          <p:nvPr/>
        </p:nvGrpSpPr>
        <p:grpSpPr bwMode="auto">
          <a:xfrm>
            <a:off x="4945062" y="1558925"/>
            <a:ext cx="4359575" cy="2149475"/>
            <a:chOff x="4064401" y="2474436"/>
            <a:chExt cx="4358688" cy="214890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8C28D55-3F51-3841-BE18-73B64DEEF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02447" y="3674268"/>
              <a:ext cx="1336403" cy="94907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2533" name="TextBox 10">
              <a:extLst>
                <a:ext uri="{FF2B5EF4-FFF2-40B4-BE49-F238E27FC236}">
                  <a16:creationId xmlns:a16="http://schemas.microsoft.com/office/drawing/2014/main" id="{3CF0C372-8F1E-7C4D-9080-31DECB131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401" y="2474436"/>
              <a:ext cx="4358688" cy="1200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</a:rPr>
                <a:t>Sensitivity of Dorian’s position forecast to the 36 h forecast of steering wind component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9"/>
    </mc:Choice>
    <mc:Fallback xmlns="">
      <p:transition spd="slow" advTm="84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2019083100_f036_masteer_sens.png">
            <a:extLst>
              <a:ext uri="{FF2B5EF4-FFF2-40B4-BE49-F238E27FC236}">
                <a16:creationId xmlns:a16="http://schemas.microsoft.com/office/drawing/2014/main" id="{FF990DAF-9AA4-EA4D-AEBE-84A0B48E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92075"/>
            <a:ext cx="10101263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>
            <a:extLst>
              <a:ext uri="{FF2B5EF4-FFF2-40B4-BE49-F238E27FC236}">
                <a16:creationId xmlns:a16="http://schemas.microsoft.com/office/drawing/2014/main" id="{E536DBF9-8A58-D449-A88D-C4F9966A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439738"/>
            <a:ext cx="3165475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Steering Wind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valid 12Z 1 Sept.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3"/>
    </mc:Choice>
    <mc:Fallback xmlns="">
      <p:transition spd="slow" advTm="335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3E291157-3E50-B446-BF09-FDC65845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9050"/>
            <a:ext cx="6218237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>
            <a:extLst>
              <a:ext uri="{FF2B5EF4-FFF2-40B4-BE49-F238E27FC236}">
                <a16:creationId xmlns:a16="http://schemas.microsoft.com/office/drawing/2014/main" id="{C6276808-9136-D846-9259-48B8401C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638"/>
            <a:ext cx="4414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</a:rPr>
              <a:t>Tropical Storm Eta 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1200 UTC 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7 November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61F4A-999F-1B48-A2F4-774B8B5F85E8}"/>
              </a:ext>
            </a:extLst>
          </p:cNvPr>
          <p:cNvSpPr txBox="1"/>
          <p:nvPr/>
        </p:nvSpPr>
        <p:spPr>
          <a:xfrm>
            <a:off x="308919" y="2298357"/>
            <a:ext cx="4658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Sensitivity to the near-storm TC steering flow and to the trough coming into the Gulf of Mexico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4"/>
    </mc:Choice>
    <mc:Fallback xmlns="">
      <p:transition spd="slow" advTm="232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121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Using Ensemble Forecasts for Atmospheric Dynamics and Predictability </dc:title>
  <dc:creator>Ryan Torn</dc:creator>
  <cp:lastModifiedBy>Torn, Ryan</cp:lastModifiedBy>
  <cp:revision>246</cp:revision>
  <dcterms:created xsi:type="dcterms:W3CDTF">2017-11-01T12:45:46Z</dcterms:created>
  <dcterms:modified xsi:type="dcterms:W3CDTF">2020-11-23T21:46:08Z</dcterms:modified>
</cp:coreProperties>
</file>