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99" r:id="rId2"/>
    <p:sldId id="343" r:id="rId3"/>
    <p:sldId id="303" r:id="rId4"/>
    <p:sldId id="330" r:id="rId5"/>
    <p:sldId id="337" r:id="rId6"/>
    <p:sldId id="306" r:id="rId7"/>
    <p:sldId id="332" r:id="rId8"/>
    <p:sldId id="288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826"/>
    <p:restoredTop sz="94586"/>
  </p:normalViewPr>
  <p:slideViewPr>
    <p:cSldViewPr snapToGrid="0" snapToObjects="1">
      <p:cViewPr varScale="1">
        <p:scale>
          <a:sx n="153" d="100"/>
          <a:sy n="153" d="100"/>
        </p:scale>
        <p:origin x="-96" y="-1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interSettings" Target="printerSettings/printerSettings1.bin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8515F0C-C8F9-F340-9243-67021E8DD8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4B3A8E2-62BB-2F4C-B8ED-7FF1C55332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2345454-98BD-004C-898D-5A7F4511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83F5-F5CC-8F4B-8CB9-D49E4F30DAB3}" type="datetimeFigureOut">
              <a:rPr lang="en-US" smtClean="0"/>
              <a:t>01/02/2019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EDB9FFB-E209-F24C-A5DE-DCA97F34D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A2FD8EC-231B-124A-8EA4-AC9EC738C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352DC-7BB5-764A-86C5-A760CA0A9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722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F02F1C-92EA-0948-BD41-B7B0F5827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51F8668-8735-2C4C-9994-9F4E7CB0CC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1107766-8645-144B-85ED-740795014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83F5-F5CC-8F4B-8CB9-D49E4F30DAB3}" type="datetimeFigureOut">
              <a:rPr lang="en-US" smtClean="0"/>
              <a:t>01/02/2019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B071756-48A3-FF40-BAFC-B4111E530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9E60B97-9D37-974C-B505-2FF0D08E3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352DC-7BB5-764A-86C5-A760CA0A9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37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F3BC193-D294-D342-B97D-F3985DBD61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F210046-CC4B-EE43-A964-42C752183F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C6D950C-D725-E941-8992-EDB377731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83F5-F5CC-8F4B-8CB9-D49E4F30DAB3}" type="datetimeFigureOut">
              <a:rPr lang="en-US" smtClean="0"/>
              <a:t>01/02/2019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2A96BF7-494C-BF42-AF73-59DD3EDC2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8ECE676-14C0-964C-9821-E37B332F3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352DC-7BB5-764A-86C5-A760CA0A9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430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8E29C01-A77E-6A4B-AE10-D239B3E7E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190B6F0-71E2-734C-8AA1-F6A7CA657B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D68B6E5-F772-5041-BBFF-864D06A3B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83F5-F5CC-8F4B-8CB9-D49E4F30DAB3}" type="datetimeFigureOut">
              <a:rPr lang="en-US" smtClean="0"/>
              <a:t>01/02/2019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4DB1943-7731-D54D-A0D1-7B7591490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E839EC8-4AB6-D947-A1C9-8EE42DAA6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352DC-7BB5-764A-86C5-A760CA0A9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980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3E071C8-1814-0543-8704-66A20CFA2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7DAA03C-962E-7E4F-9D0C-9F3A53E24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DC66AF7-A48B-794C-A2ED-FD41FB457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83F5-F5CC-8F4B-8CB9-D49E4F30DAB3}" type="datetimeFigureOut">
              <a:rPr lang="en-US" smtClean="0"/>
              <a:t>01/02/2019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BEC4589-38C2-3048-931E-8DC2C721F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C94141-447C-F648-81FF-19151A6F6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352DC-7BB5-764A-86C5-A760CA0A9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831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9D9B2D7-0430-1140-BFA9-F2BF2BAF8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42EBA5A-DE5D-A043-9703-15E18E8C5A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70FC98E-10CF-0846-B94E-F9A9B0A2E6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7D692AE-98FD-EF48-83EF-AC0558075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83F5-F5CC-8F4B-8CB9-D49E4F30DAB3}" type="datetimeFigureOut">
              <a:rPr lang="en-US" smtClean="0"/>
              <a:t>01/02/2019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F9C3C9C-FB66-C940-80EB-80D59032E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AF73619-6D09-4943-80B0-40482A538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352DC-7BB5-764A-86C5-A760CA0A9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8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CCDAA2-88B2-304D-A1BC-BA823F263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FC737CE-FF29-5647-A9CF-A6EB7945D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B7E9337-F887-7B49-940C-B9D9D49636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0175AA96-95E5-1144-9507-EBEC2A4E08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DE8B6E79-222D-DB41-86AF-FCC521B39C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21A3C30-203D-154A-BB3A-E4E5DFF27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83F5-F5CC-8F4B-8CB9-D49E4F30DAB3}" type="datetimeFigureOut">
              <a:rPr lang="en-US" smtClean="0"/>
              <a:t>01/02/2019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D3424C8-8AC1-9840-B5F9-9922C73FB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381EFF6-DDF0-CE4A-915D-B652C62E9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352DC-7BB5-764A-86C5-A760CA0A9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936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F2127B0-EFCC-964D-B572-782250933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A9CE0D7-6321-5241-BAA2-4D712EAB8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83F5-F5CC-8F4B-8CB9-D49E4F30DAB3}" type="datetimeFigureOut">
              <a:rPr lang="en-US" smtClean="0"/>
              <a:t>01/02/2019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605D4E2-9BDE-2041-A62B-EFD8193F8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A1BCE58-3824-DE4F-8700-254D4A4DC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352DC-7BB5-764A-86C5-A760CA0A9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736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8814740-8BE4-AE44-BF37-6CD677DE4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83F5-F5CC-8F4B-8CB9-D49E4F30DAB3}" type="datetimeFigureOut">
              <a:rPr lang="en-US" smtClean="0"/>
              <a:t>01/02/2019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A3EFCA8F-8345-404D-B097-A0579313C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D0F19FD-2FF5-7549-BE14-E124D280D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352DC-7BB5-764A-86C5-A760CA0A9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851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13479B-A72D-3A42-BFEA-1B4051535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BCB24E9-2A0C-6742-9045-04A9109FB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0C151A9-BB9F-8E46-8841-7F968015BF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CFD938E-7499-5445-858D-2ACBBA89C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83F5-F5CC-8F4B-8CB9-D49E4F30DAB3}" type="datetimeFigureOut">
              <a:rPr lang="en-US" smtClean="0"/>
              <a:t>01/02/2019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7607DF4-E65E-3442-B4D5-7B9EBCBFC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8A2A053-DD28-3B47-BC54-536D1D22F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352DC-7BB5-764A-86C5-A760CA0A9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278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D007741-9AE0-5B42-94AE-833BC77BF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0925CEC-570F-8D40-A014-C3CF5E3887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0E474AF-DA58-E94D-9C2A-4F08462210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C6EC980-A6DC-3E4B-8358-6798293B9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83F5-F5CC-8F4B-8CB9-D49E4F30DAB3}" type="datetimeFigureOut">
              <a:rPr lang="en-US" smtClean="0"/>
              <a:t>01/02/2019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695606A-35A3-0846-99C3-1BCFA8769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105C130-E8CD-514C-A130-7BD1FA363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352DC-7BB5-764A-86C5-A760CA0A9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460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A2283673-7417-AE46-90C5-9E4B00D44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9217362-39D0-754F-8618-6FABF0CA51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00EEE07-C730-9945-AF0E-F3C09F9B52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C83F5-F5CC-8F4B-8CB9-D49E4F30DAB3}" type="datetimeFigureOut">
              <a:rPr lang="en-US" smtClean="0"/>
              <a:t>01/02/2019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BD07153-754A-B44A-9D27-2C8DB827B9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A590E46-9329-5543-A9F0-1F1A6C2E3B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0352DC-7BB5-764A-86C5-A760CA0A9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568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Relationship Id="rId3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Relationship Id="rId3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8EA359-A950-004D-BFBB-CF421A498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28" y="0"/>
            <a:ext cx="1154992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0EFF"/>
                </a:solidFill>
                <a:latin typeface="+mn-lt"/>
              </a:rPr>
              <a:t>Unexpectedly heavy mesoscale snowstorm in portions of the Colorado Front Range on 28 Jan 2019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E5BACC4-2E33-7E4D-808E-65423C0B8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747" y="1393079"/>
            <a:ext cx="11116506" cy="5339114"/>
          </a:xfrm>
        </p:spPr>
        <p:txBody>
          <a:bodyPr/>
          <a:lstStyle/>
          <a:p>
            <a:r>
              <a:rPr lang="en-US" dirty="0"/>
              <a:t>A case of NW flow aloft with northerly flow on the plains turning south of Larimer County in a Longmont anticyclone pattern</a:t>
            </a:r>
          </a:p>
          <a:p>
            <a:pPr lvl="1"/>
            <a:r>
              <a:rPr lang="en-US" dirty="0"/>
              <a:t>Creating a zone of speed convergence at low levels displaced to the east of the foothills</a:t>
            </a:r>
          </a:p>
          <a:p>
            <a:pPr lvl="1"/>
            <a:r>
              <a:rPr lang="en-US" dirty="0"/>
              <a:t>Deep moist adiabatic lapse rate with unidirectional increasing winds aloft – CSI?</a:t>
            </a:r>
          </a:p>
          <a:p>
            <a:r>
              <a:rPr lang="en-US" dirty="0"/>
              <a:t>Longer range global models (lots of model fields from </a:t>
            </a:r>
            <a:r>
              <a:rPr lang="en-US" dirty="0" err="1"/>
              <a:t>Weather.us</a:t>
            </a:r>
            <a:r>
              <a:rPr lang="en-US" dirty="0"/>
              <a:t> site, HRRR fields from COD site until the government returned to business)</a:t>
            </a:r>
          </a:p>
          <a:p>
            <a:pPr lvl="1"/>
            <a:r>
              <a:rPr lang="en-US" dirty="0"/>
              <a:t>Both the ECMWF and UKMO especially showed an area of precipitation Boulder-Denver County, displaced at times too far west, and not quite enough, but with max values up to ~0.4”</a:t>
            </a:r>
          </a:p>
          <a:p>
            <a:pPr lvl="2"/>
            <a:r>
              <a:rPr lang="en-US" dirty="0"/>
              <a:t>GFS slowest to come around and generally too dry</a:t>
            </a:r>
          </a:p>
          <a:p>
            <a:pPr lvl="2"/>
            <a:r>
              <a:rPr lang="en-US" dirty="0"/>
              <a:t>FV3 fields do not have a county map but look a little better than the GFS, not as good as the EC  </a:t>
            </a:r>
          </a:p>
        </p:txBody>
      </p:sp>
    </p:spTree>
    <p:extLst>
      <p:ext uri="{BB962C8B-B14F-4D97-AF65-F5344CB8AC3E}">
        <p14:creationId xmlns:p14="http://schemas.microsoft.com/office/powerpoint/2010/main" val="646676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8EA359-A950-004D-BFBB-CF421A498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28" y="0"/>
            <a:ext cx="11549925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000EFF"/>
                </a:solidFill>
                <a:latin typeface="+mn-lt"/>
              </a:rPr>
              <a:t>Unexpectedly heavy mesoscale snowstorm in portions of the Colorado Front Range on 28 Jan (continued)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E5BACC4-2E33-7E4D-808E-65423C0B8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746" y="1393079"/>
            <a:ext cx="11453781" cy="5339114"/>
          </a:xfrm>
        </p:spPr>
        <p:txBody>
          <a:bodyPr/>
          <a:lstStyle/>
          <a:p>
            <a:r>
              <a:rPr lang="en-US" dirty="0"/>
              <a:t>Higher res models </a:t>
            </a:r>
          </a:p>
          <a:p>
            <a:pPr lvl="1"/>
            <a:r>
              <a:rPr lang="en-US" dirty="0"/>
              <a:t>Earliest HRRR run from 12z/Sunday/27 Jan certainly showed banding</a:t>
            </a:r>
          </a:p>
          <a:p>
            <a:pPr lvl="2"/>
            <a:r>
              <a:rPr lang="en-US" dirty="0"/>
              <a:t>But bands were not correctly located</a:t>
            </a:r>
          </a:p>
          <a:p>
            <a:pPr lvl="2"/>
            <a:r>
              <a:rPr lang="en-US" dirty="0"/>
              <a:t>And </a:t>
            </a:r>
            <a:r>
              <a:rPr lang="en-US" dirty="0" err="1"/>
              <a:t>precip</a:t>
            </a:r>
            <a:r>
              <a:rPr lang="en-US" dirty="0"/>
              <a:t> amounts were too low</a:t>
            </a:r>
          </a:p>
          <a:p>
            <a:pPr lvl="3"/>
            <a:r>
              <a:rPr lang="en-US" dirty="0"/>
              <a:t>No HRRRX for this time</a:t>
            </a:r>
          </a:p>
          <a:p>
            <a:pPr lvl="1"/>
            <a:r>
              <a:rPr lang="en-US" dirty="0"/>
              <a:t>For 00z/28 Jan also have HRRRX</a:t>
            </a:r>
          </a:p>
          <a:p>
            <a:pPr lvl="2"/>
            <a:r>
              <a:rPr lang="en-US" dirty="0"/>
              <a:t>HRRR now has one main area of snow, it is shifted too far south but includes parts of the Denver area, while NAM Nest is a bit farther north </a:t>
            </a:r>
          </a:p>
          <a:p>
            <a:pPr lvl="3"/>
            <a:r>
              <a:rPr lang="en-US" dirty="0"/>
              <a:t>Both show FCL getting skunked</a:t>
            </a:r>
          </a:p>
          <a:p>
            <a:pPr lvl="3"/>
            <a:r>
              <a:rPr lang="en-US" dirty="0"/>
              <a:t>While amounts are too low, if we double the 10:1 ratio would be getting some 3-6” type totals</a:t>
            </a:r>
          </a:p>
          <a:p>
            <a:pPr lvl="1"/>
            <a:r>
              <a:rPr lang="en-US" dirty="0"/>
              <a:t>HRRR &amp; HRRRX forecasts – general comments</a:t>
            </a:r>
          </a:p>
          <a:p>
            <a:pPr lvl="2"/>
            <a:r>
              <a:rPr lang="en-US" dirty="0"/>
              <a:t>There is a trend towards better forecasts late in the afternoon on Sunday (note reflectivity forecasts for example, and HRRRX)</a:t>
            </a:r>
          </a:p>
          <a:p>
            <a:pPr lvl="2"/>
            <a:r>
              <a:rPr lang="en-US" dirty="0"/>
              <a:t>Potential got better, trending off a more Palmer Divide/western Denver foothills forecast</a:t>
            </a:r>
          </a:p>
          <a:p>
            <a:pPr lvl="3"/>
            <a:r>
              <a:rPr lang="en-US" dirty="0"/>
              <a:t>Still tricky to get band shifted enough to the east or with high enough amounts </a:t>
            </a:r>
          </a:p>
        </p:txBody>
      </p:sp>
    </p:spTree>
    <p:extLst>
      <p:ext uri="{BB962C8B-B14F-4D97-AF65-F5344CB8AC3E}">
        <p14:creationId xmlns:p14="http://schemas.microsoft.com/office/powerpoint/2010/main" val="3444890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CF2EA43-D9DF-984D-96CA-F5A126DD92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80" t="40537" r="16376" b="14899"/>
          <a:stretch/>
        </p:blipFill>
        <p:spPr>
          <a:xfrm>
            <a:off x="73844" y="0"/>
            <a:ext cx="750524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F1EE173-11C0-9A4C-B497-86E6CDEB2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7413" y="1289304"/>
            <a:ext cx="4546299" cy="7849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4AB8A67-F2C1-0942-885E-4223673B35C0}"/>
              </a:ext>
            </a:extLst>
          </p:cNvPr>
          <p:cNvSpPr txBox="1"/>
          <p:nvPr/>
        </p:nvSpPr>
        <p:spPr>
          <a:xfrm>
            <a:off x="7922754" y="2626599"/>
            <a:ext cx="3988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snowfall max seemed to follow the Boulder Turnpike into Denver, unfortunately during morning rush hour. </a:t>
            </a:r>
          </a:p>
        </p:txBody>
      </p:sp>
    </p:spTree>
    <p:extLst>
      <p:ext uri="{BB962C8B-B14F-4D97-AF65-F5344CB8AC3E}">
        <p14:creationId xmlns:p14="http://schemas.microsoft.com/office/powerpoint/2010/main" val="4140677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4598663-CCAF-614E-A3F7-134B601E5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7180" y="0"/>
            <a:ext cx="8374820" cy="42903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7293884-6BE6-BE41-BEE2-BCB786429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57600"/>
            <a:ext cx="56515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439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44C7B56-7823-F444-B86E-AA4B2A257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4598"/>
            <a:ext cx="6101751" cy="48814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FA61E00-BFF2-094D-A237-50B7D66A9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0248" y="1214598"/>
            <a:ext cx="6101751" cy="48814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8A051F6-9FE3-0B46-B849-38184D2E535F}"/>
              </a:ext>
            </a:extLst>
          </p:cNvPr>
          <p:cNvSpPr txBox="1"/>
          <p:nvPr/>
        </p:nvSpPr>
        <p:spPr>
          <a:xfrm>
            <a:off x="0" y="6216770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Haven’t done the analysis but moist adiabatic saturated layer with unidirectional winds increasing with height ~650 to ~450 </a:t>
            </a:r>
            <a:r>
              <a:rPr lang="en-US" sz="1400" i="1" dirty="0" err="1"/>
              <a:t>mb</a:t>
            </a:r>
            <a:r>
              <a:rPr lang="en-US" sz="1400" i="1" dirty="0"/>
              <a:t> would support presence of CSI.  </a:t>
            </a:r>
          </a:p>
        </p:txBody>
      </p:sp>
    </p:spTree>
    <p:extLst>
      <p:ext uri="{BB962C8B-B14F-4D97-AF65-F5344CB8AC3E}">
        <p14:creationId xmlns:p14="http://schemas.microsoft.com/office/powerpoint/2010/main" val="3590795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1BF3C25-A680-3B43-B37F-88784517A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4819" y="409754"/>
            <a:ext cx="6045679" cy="60456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8E07D72-3B04-5E48-8B53-A707506644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9754"/>
            <a:ext cx="6045679" cy="60456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2299721-7BDB-1C46-A473-6E2E7E6EF736}"/>
              </a:ext>
            </a:extLst>
          </p:cNvPr>
          <p:cNvSpPr txBox="1"/>
          <p:nvPr/>
        </p:nvSpPr>
        <p:spPr>
          <a:xfrm>
            <a:off x="621102" y="0"/>
            <a:ext cx="9777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Obs</a:t>
            </a:r>
            <a:r>
              <a:rPr lang="en-US" dirty="0"/>
              <a:t> showing the initial surge – first </a:t>
            </a:r>
            <a:r>
              <a:rPr lang="en-US" dirty="0" err="1"/>
              <a:t>nwly</a:t>
            </a:r>
            <a:r>
              <a:rPr lang="en-US" dirty="0"/>
              <a:t> on the plains then second more northerly surge (see CYS </a:t>
            </a:r>
            <a:r>
              <a:rPr lang="en-US" dirty="0" err="1"/>
              <a:t>obs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91123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C2260C1-C00B-7E44-840E-9056931F2740}"/>
              </a:ext>
            </a:extLst>
          </p:cNvPr>
          <p:cNvSpPr txBox="1"/>
          <p:nvPr/>
        </p:nvSpPr>
        <p:spPr>
          <a:xfrm>
            <a:off x="330200" y="0"/>
            <a:ext cx="2680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Obs</a:t>
            </a:r>
            <a:r>
              <a:rPr lang="en-US" b="1" dirty="0"/>
              <a:t> at 12z on 28 Jan 2019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9B959B6-C748-5547-BE2A-C38C1E424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5128"/>
            <a:ext cx="6361432" cy="63614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D4865EE-5B16-0C45-BE96-4D6CFB732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4608" y="0"/>
            <a:ext cx="3359912" cy="33599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6107D9B-98DD-DF4A-B80B-29685CD82E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0448" y="3080256"/>
            <a:ext cx="6321552" cy="37777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B28106C-6490-2649-AADD-F201C9D9444F}"/>
              </a:ext>
            </a:extLst>
          </p:cNvPr>
          <p:cNvSpPr txBox="1"/>
          <p:nvPr/>
        </p:nvSpPr>
        <p:spPr>
          <a:xfrm>
            <a:off x="6303264" y="262374"/>
            <a:ext cx="23103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It looks like maybe 2 or 3 bands oriented NNW-SSE have set up by 12z.  We now have much broader turning of the flow into the northeast with good speed convergence ~west of I-25 generally south of FCL.</a:t>
            </a:r>
          </a:p>
        </p:txBody>
      </p:sp>
    </p:spTree>
    <p:extLst>
      <p:ext uri="{BB962C8B-B14F-4D97-AF65-F5344CB8AC3E}">
        <p14:creationId xmlns:p14="http://schemas.microsoft.com/office/powerpoint/2010/main" val="2878726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81C25D2-90B8-ED4D-BDBF-5C328AE4B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8240" y="0"/>
            <a:ext cx="3219776" cy="32197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9F24AB4-2A62-1A40-863E-5A50EDC88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9" y="380262"/>
            <a:ext cx="6025703" cy="60257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C2260C1-C00B-7E44-840E-9056931F2740}"/>
              </a:ext>
            </a:extLst>
          </p:cNvPr>
          <p:cNvSpPr txBox="1"/>
          <p:nvPr/>
        </p:nvSpPr>
        <p:spPr>
          <a:xfrm>
            <a:off x="330200" y="0"/>
            <a:ext cx="2680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Obs</a:t>
            </a:r>
            <a:r>
              <a:rPr lang="en-US" b="1" dirty="0"/>
              <a:t> at 15z on 28 Jan 2019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3D4D2D9-5FED-A043-994D-4E06C20E80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2313" y="3124200"/>
            <a:ext cx="6026840" cy="3733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840FE60-897A-D74C-9866-06CAD31D86CD}"/>
              </a:ext>
            </a:extLst>
          </p:cNvPr>
          <p:cNvSpPr txBox="1"/>
          <p:nvPr/>
        </p:nvSpPr>
        <p:spPr>
          <a:xfrm>
            <a:off x="6014985" y="184666"/>
            <a:ext cx="26291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/>
              <a:t>Could still argue that there may be 3 bands in there, otherwise certainly an area of quite heavy snow.  Speed convergence continues to be seen in the </a:t>
            </a:r>
            <a:r>
              <a:rPr lang="en-US" sz="1100" i="1" dirty="0" err="1"/>
              <a:t>obs</a:t>
            </a:r>
            <a:r>
              <a:rPr lang="en-US" sz="1100" i="1" dirty="0"/>
              <a:t>, though from Denver southward there is also a component of upslope all the way to the foothills, which is in agreement with the snow distribution. </a:t>
            </a:r>
          </a:p>
        </p:txBody>
      </p:sp>
    </p:spTree>
    <p:extLst>
      <p:ext uri="{BB962C8B-B14F-4D97-AF65-F5344CB8AC3E}">
        <p14:creationId xmlns:p14="http://schemas.microsoft.com/office/powerpoint/2010/main" val="28411398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521</Words>
  <Application>Microsoft Macintosh PowerPoint</Application>
  <PresentationFormat>Custom</PresentationFormat>
  <Paragraphs>29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Unexpectedly heavy mesoscale snowstorm in portions of the Colorado Front Range on 28 Jan 2019</vt:lpstr>
      <vt:lpstr>Unexpectedly heavy mesoscale snowstorm in portions of the Colorado Front Range on 28 Jan (continued)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Lance Bosart</cp:lastModifiedBy>
  <cp:revision>17</cp:revision>
  <dcterms:created xsi:type="dcterms:W3CDTF">2019-01-31T20:22:01Z</dcterms:created>
  <dcterms:modified xsi:type="dcterms:W3CDTF">2019-02-01T17:23:15Z</dcterms:modified>
</cp:coreProperties>
</file>