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25" r:id="rId2"/>
    <p:sldId id="326" r:id="rId3"/>
    <p:sldId id="323" r:id="rId4"/>
    <p:sldId id="321" r:id="rId5"/>
    <p:sldId id="322" r:id="rId6"/>
    <p:sldId id="324" r:id="rId7"/>
    <p:sldId id="313" r:id="rId8"/>
    <p:sldId id="314" r:id="rId9"/>
    <p:sldId id="315" r:id="rId10"/>
    <p:sldId id="316" r:id="rId11"/>
    <p:sldId id="317" r:id="rId12"/>
    <p:sldId id="318" r:id="rId13"/>
    <p:sldId id="327" r:id="rId14"/>
    <p:sldId id="328" r:id="rId15"/>
    <p:sldId id="329" r:id="rId16"/>
    <p:sldId id="330" r:id="rId17"/>
    <p:sldId id="331" r:id="rId18"/>
    <p:sldId id="332" r:id="rId19"/>
    <p:sldId id="33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11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5" autoAdjust="0"/>
    <p:restoredTop sz="99718" autoAdjust="0"/>
  </p:normalViewPr>
  <p:slideViewPr>
    <p:cSldViewPr snapToGrid="0" snapToObjects="1">
      <p:cViewPr>
        <p:scale>
          <a:sx n="108" d="100"/>
          <a:sy n="108" d="100"/>
        </p:scale>
        <p:origin x="-328" y="-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F329B-C06E-C14B-98BC-6CF84AA2D709}" type="datetimeFigureOut">
              <a:rPr lang="en-US" smtClean="0"/>
              <a:t>9/18/13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030B4-86C0-F441-8743-001863C1E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68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1B3FF-BCDE-3F49-BA82-37178C34BCE9}" type="datetimeFigureOut">
              <a:rPr lang="en-US" smtClean="0"/>
              <a:t>9/18/13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4082-6C9F-1E4B-B09D-77F3B6324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01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1B3FF-BCDE-3F49-BA82-37178C34BCE9}" type="datetimeFigureOut">
              <a:rPr lang="en-US" smtClean="0"/>
              <a:t>9/18/13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4082-6C9F-1E4B-B09D-77F3B6324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08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1B3FF-BCDE-3F49-BA82-37178C34BCE9}" type="datetimeFigureOut">
              <a:rPr lang="en-US" smtClean="0"/>
              <a:t>9/18/13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4082-6C9F-1E4B-B09D-77F3B6324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18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1B3FF-BCDE-3F49-BA82-37178C34BCE9}" type="datetimeFigureOut">
              <a:rPr lang="en-US" smtClean="0"/>
              <a:t>9/18/13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4082-6C9F-1E4B-B09D-77F3B6324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1B3FF-BCDE-3F49-BA82-37178C34BCE9}" type="datetimeFigureOut">
              <a:rPr lang="en-US" smtClean="0"/>
              <a:t>9/18/13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4082-6C9F-1E4B-B09D-77F3B6324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1B3FF-BCDE-3F49-BA82-37178C34BCE9}" type="datetimeFigureOut">
              <a:rPr lang="en-US" smtClean="0"/>
              <a:t>9/18/13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4082-6C9F-1E4B-B09D-77F3B6324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5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1B3FF-BCDE-3F49-BA82-37178C34BCE9}" type="datetimeFigureOut">
              <a:rPr lang="en-US" smtClean="0"/>
              <a:t>9/18/13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4082-6C9F-1E4B-B09D-77F3B6324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10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1B3FF-BCDE-3F49-BA82-37178C34BCE9}" type="datetimeFigureOut">
              <a:rPr lang="en-US" smtClean="0"/>
              <a:t>9/18/13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4082-6C9F-1E4B-B09D-77F3B6324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50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1B3FF-BCDE-3F49-BA82-37178C34BCE9}" type="datetimeFigureOut">
              <a:rPr lang="en-US" smtClean="0"/>
              <a:t>9/18/13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4082-6C9F-1E4B-B09D-77F3B6324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47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1B3FF-BCDE-3F49-BA82-37178C34BCE9}" type="datetimeFigureOut">
              <a:rPr lang="en-US" smtClean="0"/>
              <a:t>9/18/13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4082-6C9F-1E4B-B09D-77F3B6324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6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1B3FF-BCDE-3F49-BA82-37178C34BCE9}" type="datetimeFigureOut">
              <a:rPr lang="en-US" smtClean="0"/>
              <a:t>9/18/13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4082-6C9F-1E4B-B09D-77F3B6324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87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1B3FF-BCDE-3F49-BA82-37178C34BCE9}" type="datetimeFigureOut">
              <a:rPr lang="en-US" smtClean="0"/>
              <a:t>9/18/13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64082-6C9F-1E4B-B09D-77F3B6324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09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Relationship Id="rId3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5.gif"/><Relationship Id="rId5" Type="http://schemas.openxmlformats.org/officeDocument/2006/relationships/image" Target="../media/image6.gif"/><Relationship Id="rId6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5.gif"/><Relationship Id="rId5" Type="http://schemas.openxmlformats.org/officeDocument/2006/relationships/image" Target="../media/image6.gif"/><Relationship Id="rId6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Relationship Id="rId3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4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5.gif"/><Relationship Id="rId5" Type="http://schemas.openxmlformats.org/officeDocument/2006/relationships/image" Target="../media/image6.gif"/><Relationship Id="rId6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5.gif"/><Relationship Id="rId5" Type="http://schemas.openxmlformats.org/officeDocument/2006/relationships/image" Target="../media/image6.gif"/><Relationship Id="rId6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5.gif"/><Relationship Id="rId5" Type="http://schemas.openxmlformats.org/officeDocument/2006/relationships/image" Target="../media/image6.gif"/><Relationship Id="rId6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5.gif"/><Relationship Id="rId5" Type="http://schemas.openxmlformats.org/officeDocument/2006/relationships/image" Target="../media/image6.gif"/><Relationship Id="rId6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5.gif"/><Relationship Id="rId5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44001" cy="5621008"/>
              <a:chOff x="-1" y="0"/>
              <a:chExt cx="9144001" cy="579485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376" b="7097"/>
            <a:stretch/>
          </p:blipFill>
          <p:spPr>
            <a:xfrm>
              <a:off x="316280" y="5729571"/>
              <a:ext cx="8511440" cy="297756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1200 UTC 17 October 2012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Arial"/>
                  <a:cs typeface="Arial"/>
                </a:rPr>
                <a:t>Precipitable</a:t>
              </a:r>
              <a:r>
                <a:rPr lang="en-US" dirty="0" smtClean="0">
                  <a:latin typeface="Arial"/>
                  <a:cs typeface="Arial"/>
                </a:rPr>
                <a:t> water (shaded, mm); 700-</a:t>
              </a:r>
              <a:r>
                <a:rPr lang="en-US" dirty="0">
                  <a:latin typeface="Arial"/>
                  <a:cs typeface="Arial"/>
                </a:rPr>
                <a:t>hPa wind speed </a:t>
              </a:r>
              <a:r>
                <a:rPr lang="en-US" dirty="0" smtClean="0">
                  <a:latin typeface="Arial"/>
                  <a:cs typeface="Arial"/>
                </a:rPr>
                <a:t>(barbs, </a:t>
              </a:r>
              <a:r>
                <a:rPr lang="en-US" dirty="0" err="1" smtClean="0">
                  <a:latin typeface="Arial"/>
                  <a:cs typeface="Arial"/>
                </a:rPr>
                <a:t>kts</a:t>
              </a:r>
              <a:r>
                <a:rPr lang="en-US" dirty="0" smtClean="0">
                  <a:latin typeface="Arial"/>
                  <a:cs typeface="Arial"/>
                </a:rPr>
                <a:t>), temperature </a:t>
              </a:r>
              <a:br>
                <a:rPr lang="en-US" dirty="0" smtClean="0">
                  <a:latin typeface="Arial"/>
                  <a:cs typeface="Arial"/>
                </a:rPr>
              </a:br>
              <a:r>
                <a:rPr lang="en-US" dirty="0" smtClean="0">
                  <a:latin typeface="Arial"/>
                  <a:cs typeface="Arial"/>
                </a:rPr>
                <a:t>(dashed red contours, °C), and geopotential height (black solid contours, dam)</a:t>
              </a:r>
              <a:endParaRPr lang="en-US" dirty="0">
                <a:latin typeface="Arial"/>
                <a:cs typeface="Arial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573741" y="180180"/>
              <a:ext cx="5409008" cy="400110"/>
              <a:chOff x="0" y="191938"/>
              <a:chExt cx="5409008" cy="40011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1200 UTC 19 October 2012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028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44001" cy="5621008"/>
              <a:chOff x="-1" y="0"/>
              <a:chExt cx="9144001" cy="57948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2001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1200 UTC 29 October 2012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2016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35539" cy="5621008"/>
              <a:chOff x="-1" y="0"/>
              <a:chExt cx="9135539" cy="579485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381568" cy="6823862"/>
              <a:chOff x="-125007" y="0"/>
              <a:chExt cx="9381568" cy="6823862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401325" y="5900532"/>
                <a:ext cx="4855236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250-hPa wind speed (shaded, m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), 300–200-hPa </a:t>
                </a:r>
                <a:r>
                  <a:rPr lang="en-US" sz="1350" dirty="0" smtClean="0">
                    <a:latin typeface="Arial"/>
                    <a:cs typeface="Arial"/>
                  </a:rPr>
                  <a:t>layer-averaged PV </a:t>
                </a:r>
                <a:r>
                  <a:rPr lang="en-US" sz="1350" dirty="0">
                    <a:latin typeface="Arial"/>
                    <a:cs typeface="Arial"/>
                  </a:rPr>
                  <a:t>(gray </a:t>
                </a:r>
                <a:r>
                  <a:rPr lang="en-US" sz="1350" dirty="0" smtClean="0">
                    <a:latin typeface="Arial"/>
                    <a:cs typeface="Arial"/>
                  </a:rPr>
                  <a:t>contours, PVU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>PW (gray </a:t>
                </a:r>
                <a:r>
                  <a:rPr lang="en-US" sz="1350" dirty="0">
                    <a:latin typeface="Arial"/>
                    <a:cs typeface="Arial"/>
                  </a:rPr>
                  <a:t>scale, mm),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600</a:t>
                </a:r>
                <a:r>
                  <a:rPr lang="en-US" sz="1350" dirty="0">
                    <a:latin typeface="Arial"/>
                    <a:cs typeface="Arial"/>
                  </a:rPr>
                  <a:t>–400-hPa layer-averaged ascent (red </a:t>
                </a:r>
                <a:r>
                  <a:rPr lang="en-US" sz="1350" dirty="0" smtClean="0">
                    <a:latin typeface="Arial"/>
                    <a:cs typeface="Arial"/>
                  </a:rPr>
                  <a:t>contours every </a:t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5.0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−3</a:t>
                </a:r>
                <a:r>
                  <a:rPr lang="en-US" sz="1350" dirty="0">
                    <a:latin typeface="Arial"/>
                    <a:cs typeface="Arial"/>
                  </a:rPr>
                  <a:t> </a:t>
                </a:r>
                <a:r>
                  <a:rPr lang="en-US" sz="1350" dirty="0" smtClean="0">
                    <a:latin typeface="Arial"/>
                    <a:cs typeface="Arial"/>
                  </a:rPr>
                  <a:t>hPa </a:t>
                </a:r>
                <a:r>
                  <a:rPr lang="en-US" sz="1350" dirty="0">
                    <a:latin typeface="Arial"/>
                    <a:cs typeface="Arial"/>
                  </a:rPr>
                  <a:t>s</a:t>
                </a:r>
                <a:r>
                  <a:rPr lang="en-US" sz="1350" baseline="30000" dirty="0">
                    <a:latin typeface="Arial"/>
                    <a:cs typeface="Arial"/>
                  </a:rPr>
                  <a:t>−</a:t>
                </a:r>
                <a:r>
                  <a:rPr lang="en-US" sz="1350" baseline="30000" dirty="0" smtClean="0">
                    <a:latin typeface="Arial"/>
                    <a:cs typeface="Arial"/>
                  </a:rPr>
                  <a:t>1</a:t>
                </a:r>
                <a:r>
                  <a:rPr lang="en-US" sz="1350" dirty="0" smtClean="0">
                    <a:latin typeface="Arial"/>
                    <a:cs typeface="Arial"/>
                  </a:rPr>
                  <a:t>), 250-hPa irrotational </a:t>
                </a:r>
                <a:r>
                  <a:rPr lang="en-US" sz="1350" dirty="0">
                    <a:latin typeface="Arial"/>
                    <a:cs typeface="Arial"/>
                  </a:rPr>
                  <a:t>wind (</a:t>
                </a:r>
                <a:r>
                  <a:rPr lang="en-US" sz="1350" dirty="0" smtClean="0">
                    <a:latin typeface="Arial"/>
                    <a:cs typeface="Arial"/>
                  </a:rPr>
                  <a:t>vectors, m </a:t>
                </a:r>
                <a:r>
                  <a:rPr lang="en-US" sz="1350" dirty="0">
                    <a:latin typeface="Arial"/>
                    <a:cs typeface="Arial"/>
                  </a:rPr>
                  <a:t>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0000 UTC 30 October 2012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77558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4177" y="2998113"/>
            <a:ext cx="74556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/>
              <a:t>HAZEL/1938-HURR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2118110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0"/>
              <a:ext cx="9143999" cy="5621008"/>
              <a:chOff x="-1" y="0"/>
              <a:chExt cx="9143999" cy="579485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5794854"/>
              <a:ext cx="9143999" cy="1052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80" b="7097"/>
            <a:stretch/>
          </p:blipFill>
          <p:spPr>
            <a:xfrm>
              <a:off x="331235" y="5723053"/>
              <a:ext cx="8511441" cy="30405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0000 UTC 15 October 1954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573741" y="180180"/>
              <a:ext cx="5409008" cy="400110"/>
              <a:chOff x="0" y="191938"/>
              <a:chExt cx="5409008" cy="40011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0000 UTC 16 October 1954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250-hPa wind speed (shaded, m s</a:t>
              </a:r>
              <a:r>
                <a:rPr lang="en-US" baseline="30000" dirty="0">
                  <a:latin typeface="Arial"/>
                  <a:cs typeface="Arial"/>
                </a:rPr>
                <a:t>−1</a:t>
              </a:r>
              <a:r>
                <a:rPr lang="en-US" dirty="0">
                  <a:latin typeface="Arial"/>
                  <a:cs typeface="Arial"/>
                </a:rPr>
                <a:t>), temperature (dashed red contours, °C), </a:t>
              </a:r>
              <a:br>
                <a:rPr lang="en-US" dirty="0">
                  <a:latin typeface="Arial"/>
                  <a:cs typeface="Arial"/>
                </a:rPr>
              </a:br>
              <a:r>
                <a:rPr lang="en-US" dirty="0">
                  <a:latin typeface="Arial"/>
                  <a:cs typeface="Arial"/>
                </a:rPr>
                <a:t>and geopotential height (black solid contours, dam)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442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9143998" cy="5621008"/>
              <a:chOff x="0" y="0"/>
              <a:chExt cx="9143998" cy="579485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2000" y="0"/>
                <a:ext cx="4571998" cy="579485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0" y="0"/>
                <a:ext cx="4572000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5794854"/>
              <a:ext cx="9143999" cy="1052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250-hPa wind speed (shaded, m s</a:t>
              </a:r>
              <a:r>
                <a:rPr lang="en-US" baseline="30000" dirty="0">
                  <a:latin typeface="Arial"/>
                  <a:cs typeface="Arial"/>
                </a:rPr>
                <a:t>−1</a:t>
              </a:r>
              <a:r>
                <a:rPr lang="en-US" dirty="0">
                  <a:latin typeface="Arial"/>
                  <a:cs typeface="Arial"/>
                </a:rPr>
                <a:t>), 1000–500-hPa thickness (dashed red/blue contours, dam), and mean sea level pressure (black solid contours, hPa)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80" b="7097"/>
            <a:stretch/>
          </p:blipFill>
          <p:spPr>
            <a:xfrm>
              <a:off x="331235" y="5723053"/>
              <a:ext cx="8511441" cy="304056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0000 UTC 15 October 1954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573741" y="180180"/>
              <a:ext cx="5409008" cy="400110"/>
              <a:chOff x="0" y="191938"/>
              <a:chExt cx="5409008" cy="40011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0000 UTC 16 October 1954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0433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0" y="0"/>
              <a:ext cx="9144000" cy="5621008"/>
              <a:chOff x="0" y="0"/>
              <a:chExt cx="9144000" cy="57948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21" r="20064" b="11893"/>
              <a:stretch/>
            </p:blipFill>
            <p:spPr>
              <a:xfrm>
                <a:off x="0" y="0"/>
                <a:ext cx="4571999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2001" cy="5794854"/>
              </a:xfrm>
              <a:prstGeom prst="rect">
                <a:avLst/>
              </a:prstGeom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48" b="6757"/>
            <a:stretch/>
          </p:blipFill>
          <p:spPr>
            <a:xfrm>
              <a:off x="316280" y="5726376"/>
              <a:ext cx="8511440" cy="31539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0000 UTC 15 October 1954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573741" y="180180"/>
              <a:ext cx="5409008" cy="400110"/>
              <a:chOff x="0" y="191938"/>
              <a:chExt cx="5409008" cy="40011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0000 UTC 16 October 1954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850-hPa frontogenesis [shaded, K (100 km)</a:t>
              </a:r>
              <a:r>
                <a:rPr lang="en-US" baseline="30000" dirty="0">
                  <a:latin typeface="Arial"/>
                  <a:cs typeface="Arial"/>
                </a:rPr>
                <a:t> −1</a:t>
              </a:r>
              <a:r>
                <a:rPr lang="en-US" dirty="0">
                  <a:latin typeface="Arial"/>
                  <a:cs typeface="Arial"/>
                </a:rPr>
                <a:t> (3 h)</a:t>
              </a:r>
              <a:r>
                <a:rPr lang="en-US" baseline="30000" dirty="0">
                  <a:latin typeface="Arial"/>
                  <a:cs typeface="Arial"/>
                </a:rPr>
                <a:t> −1</a:t>
              </a:r>
              <a:r>
                <a:rPr lang="en-US" dirty="0">
                  <a:latin typeface="Arial"/>
                  <a:cs typeface="Arial"/>
                </a:rPr>
                <a:t>], temperature (dashed red contours, °C), and geopotential height (black solid contours, dam)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01162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0"/>
            <a:ext cx="10462237" cy="6730811"/>
            <a:chOff x="-1" y="0"/>
            <a:chExt cx="10462237" cy="6730811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0"/>
              <a:ext cx="9143999" cy="5654009"/>
              <a:chOff x="-1" y="0"/>
              <a:chExt cx="9143999" cy="582887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375"/>
              <a:stretch/>
            </p:blipFill>
            <p:spPr>
              <a:xfrm>
                <a:off x="-1" y="0"/>
                <a:ext cx="4572001" cy="582887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0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1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/>
                  <a:cs typeface="Arial"/>
                </a:rPr>
                <a:t>0000 UTC 21 September 1938</a:t>
              </a:r>
              <a:endParaRPr lang="en-US" sz="2000" dirty="0">
                <a:latin typeface="Arial"/>
                <a:cs typeface="Aria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571999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71999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/>
                  <a:cs typeface="Arial"/>
                </a:rPr>
                <a:t>0000 UTC 22 September 1938</a:t>
              </a:r>
              <a:endParaRPr lang="en-US" sz="2000" dirty="0">
                <a:latin typeface="Arial"/>
                <a:cs typeface="Arial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80" b="7097"/>
            <a:stretch/>
          </p:blipFill>
          <p:spPr>
            <a:xfrm>
              <a:off x="331235" y="5723053"/>
              <a:ext cx="8511441" cy="304056"/>
            </a:xfrm>
            <a:prstGeom prst="rect">
              <a:avLst/>
            </a:prstGeom>
          </p:spPr>
        </p:pic>
        <p:cxnSp>
          <p:nvCxnSpPr>
            <p:cNvPr id="31" name="Straight Connector 30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250-hPa wind speed (shaded, m s</a:t>
              </a:r>
              <a:r>
                <a:rPr lang="en-US" baseline="30000" dirty="0">
                  <a:latin typeface="Arial"/>
                  <a:cs typeface="Arial"/>
                </a:rPr>
                <a:t>−1</a:t>
              </a:r>
              <a:r>
                <a:rPr lang="en-US" dirty="0">
                  <a:latin typeface="Arial"/>
                  <a:cs typeface="Arial"/>
                </a:rPr>
                <a:t>), temperature (dashed red contours, °C), </a:t>
              </a:r>
              <a:br>
                <a:rPr lang="en-US" dirty="0">
                  <a:latin typeface="Arial"/>
                  <a:cs typeface="Arial"/>
                </a:rPr>
              </a:br>
              <a:r>
                <a:rPr lang="en-US" dirty="0">
                  <a:latin typeface="Arial"/>
                  <a:cs typeface="Arial"/>
                </a:rPr>
                <a:t>and geopotential height (black solid contours, dam)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1253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10462237" cy="6847144"/>
            <a:chOff x="-1" y="0"/>
            <a:chExt cx="10462237" cy="6847144"/>
          </a:xfrm>
        </p:grpSpPr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1" y="0"/>
              <a:ext cx="9143999" cy="5621008"/>
              <a:chOff x="-1" y="0"/>
              <a:chExt cx="9143999" cy="57948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0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1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/>
                  <a:cs typeface="Arial"/>
                </a:rPr>
                <a:t>0000 UTC 21 September 1938</a:t>
              </a:r>
              <a:endParaRPr lang="en-US" sz="2000" dirty="0">
                <a:latin typeface="Arial"/>
                <a:cs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71999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1999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/>
                  <a:cs typeface="Arial"/>
                </a:rPr>
                <a:t>0000 UTC 22 September 1938</a:t>
              </a:r>
              <a:endParaRPr lang="en-US" sz="2000" dirty="0">
                <a:latin typeface="Arial"/>
                <a:cs typeface="Arial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80" b="7097"/>
            <a:stretch/>
          </p:blipFill>
          <p:spPr>
            <a:xfrm>
              <a:off x="331235" y="5723053"/>
              <a:ext cx="8511441" cy="304056"/>
            </a:xfrm>
            <a:prstGeom prst="rect">
              <a:avLst/>
            </a:prstGeom>
          </p:spPr>
        </p:pic>
        <p:cxnSp>
          <p:nvCxnSpPr>
            <p:cNvPr id="28" name="Straight Connector 27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250-hPa wind speed (shaded, m s</a:t>
              </a:r>
              <a:r>
                <a:rPr lang="en-US" baseline="30000" dirty="0">
                  <a:latin typeface="Arial"/>
                  <a:cs typeface="Arial"/>
                </a:rPr>
                <a:t>−1</a:t>
              </a:r>
              <a:r>
                <a:rPr lang="en-US" dirty="0">
                  <a:latin typeface="Arial"/>
                  <a:cs typeface="Arial"/>
                </a:rPr>
                <a:t>), 1000–500-hPa thickness (dashed red/blue contours, dam), and mean sea level pressure (black solid contours, hPa)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594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10462237" cy="6847144"/>
            <a:chOff x="-1" y="0"/>
            <a:chExt cx="10462237" cy="6847144"/>
          </a:xfrm>
        </p:grpSpPr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1" y="0"/>
              <a:ext cx="9143999" cy="5621008"/>
              <a:chOff x="-1" y="0"/>
              <a:chExt cx="9143999" cy="57948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</p:grpSp>
        <p:sp>
          <p:nvSpPr>
            <p:cNvPr id="17" name="Rectangle 16"/>
            <p:cNvSpPr/>
            <p:nvPr/>
          </p:nvSpPr>
          <p:spPr>
            <a:xfrm>
              <a:off x="0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1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/>
                  <a:cs typeface="Arial"/>
                </a:rPr>
                <a:t>0000 UTC 21 September 1938</a:t>
              </a:r>
              <a:endParaRPr lang="en-US" sz="2000" dirty="0">
                <a:latin typeface="Arial"/>
                <a:cs typeface="Arial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571999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1999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/>
                  <a:cs typeface="Arial"/>
                </a:rPr>
                <a:t>0000 UTC 22 September 1938</a:t>
              </a:r>
              <a:endParaRPr lang="en-US" sz="2000" dirty="0">
                <a:latin typeface="Arial"/>
                <a:cs typeface="Arial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48" b="6757"/>
            <a:stretch/>
          </p:blipFill>
          <p:spPr>
            <a:xfrm>
              <a:off x="316280" y="5726376"/>
              <a:ext cx="8511440" cy="31539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850-hPa frontogenesis [shaded, K (100 km)</a:t>
              </a:r>
              <a:r>
                <a:rPr lang="en-US" baseline="30000" dirty="0">
                  <a:latin typeface="Arial"/>
                  <a:cs typeface="Arial"/>
                </a:rPr>
                <a:t> −1</a:t>
              </a:r>
              <a:r>
                <a:rPr lang="en-US" dirty="0">
                  <a:latin typeface="Arial"/>
                  <a:cs typeface="Arial"/>
                </a:rPr>
                <a:t> (3 h)</a:t>
              </a:r>
              <a:r>
                <a:rPr lang="en-US" baseline="30000" dirty="0">
                  <a:latin typeface="Arial"/>
                  <a:cs typeface="Arial"/>
                </a:rPr>
                <a:t> −1</a:t>
              </a:r>
              <a:r>
                <a:rPr lang="en-US" dirty="0">
                  <a:latin typeface="Arial"/>
                  <a:cs typeface="Arial"/>
                </a:rPr>
                <a:t>], temperature (dashed red contours, °C), and geopotential height (black solid contours, dam)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094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4177" y="2998113"/>
            <a:ext cx="74556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/>
              <a:t>THAT WAS STUPID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04621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0"/>
              <a:ext cx="9982750" cy="6847144"/>
              <a:chOff x="-1" y="0"/>
              <a:chExt cx="9982750" cy="6847144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0" y="6110250"/>
                <a:ext cx="9143999" cy="7368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-1" y="0"/>
                <a:ext cx="9144001" cy="5621008"/>
                <a:chOff x="-1" y="0"/>
                <a:chExt cx="9144001" cy="5794854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219" r="20065" b="11893"/>
                <a:stretch/>
              </p:blipFill>
              <p:spPr>
                <a:xfrm>
                  <a:off x="-1" y="0"/>
                  <a:ext cx="4572001" cy="5794854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09" r="20175" b="11893"/>
                <a:stretch/>
              </p:blipFill>
              <p:spPr>
                <a:xfrm>
                  <a:off x="4571999" y="0"/>
                  <a:ext cx="4572001" cy="5794854"/>
                </a:xfrm>
                <a:prstGeom prst="rect">
                  <a:avLst/>
                </a:prstGeom>
              </p:spPr>
            </p:pic>
          </p:grpSp>
          <p:cxnSp>
            <p:nvCxnSpPr>
              <p:cNvPr id="17" name="Straight Connector 16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8376" b="7097"/>
              <a:stretch/>
            </p:blipFill>
            <p:spPr>
              <a:xfrm>
                <a:off x="316280" y="5729571"/>
                <a:ext cx="8511440" cy="297756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-1" y="6084480"/>
                <a:ext cx="9143999" cy="646331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>
                    <a:latin typeface="Arial"/>
                    <a:cs typeface="Arial"/>
                  </a:rPr>
                  <a:t>Precipitable</a:t>
                </a:r>
                <a:r>
                  <a:rPr lang="en-US" dirty="0" smtClean="0">
                    <a:latin typeface="Arial"/>
                    <a:cs typeface="Arial"/>
                  </a:rPr>
                  <a:t> water (shaded, mm); 700-</a:t>
                </a:r>
                <a:r>
                  <a:rPr lang="en-US" dirty="0">
                    <a:latin typeface="Arial"/>
                    <a:cs typeface="Arial"/>
                  </a:rPr>
                  <a:t>hPa wind speed </a:t>
                </a:r>
                <a:r>
                  <a:rPr lang="en-US" dirty="0" smtClean="0">
                    <a:latin typeface="Arial"/>
                    <a:cs typeface="Arial"/>
                  </a:rPr>
                  <a:t>(barbs, </a:t>
                </a:r>
                <a:r>
                  <a:rPr lang="en-US" dirty="0" err="1" smtClean="0">
                    <a:latin typeface="Arial"/>
                    <a:cs typeface="Arial"/>
                  </a:rPr>
                  <a:t>kts</a:t>
                </a:r>
                <a:r>
                  <a:rPr lang="en-US" dirty="0" smtClean="0">
                    <a:latin typeface="Arial"/>
                    <a:cs typeface="Arial"/>
                  </a:rPr>
                  <a:t>), temperature </a:t>
                </a:r>
                <a:br>
                  <a:rPr lang="en-US" dirty="0" smtClean="0">
                    <a:latin typeface="Arial"/>
                    <a:cs typeface="Arial"/>
                  </a:rPr>
                </a:br>
                <a:r>
                  <a:rPr lang="en-US" dirty="0" smtClean="0">
                    <a:latin typeface="Arial"/>
                    <a:cs typeface="Arial"/>
                  </a:rPr>
                  <a:t>(dashed red contours, °C), and geopotential height (black solid contours, dam)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0" y="180180"/>
                <a:ext cx="5409008" cy="400110"/>
                <a:chOff x="0" y="191938"/>
                <a:chExt cx="5409008" cy="400110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0" y="218311"/>
                  <a:ext cx="3304246" cy="3737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0" y="191938"/>
                  <a:ext cx="5409008" cy="400110"/>
                </a:xfrm>
                <a:prstGeom prst="rect">
                  <a:avLst/>
                </a:prstGeom>
                <a:noFill/>
                <a:ln w="19050" cmpd="sng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>
                      <a:latin typeface="Arial"/>
                      <a:cs typeface="Arial"/>
                    </a:rPr>
                    <a:t>1200 UTC 21 October 2012</a:t>
                  </a:r>
                  <a:endParaRPr lang="en-US" sz="2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4573741" y="180180"/>
                <a:ext cx="5409008" cy="400110"/>
                <a:chOff x="0" y="191938"/>
                <a:chExt cx="5409008" cy="40011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0" y="218311"/>
                  <a:ext cx="3304246" cy="3737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0" y="191938"/>
                  <a:ext cx="5409008" cy="400110"/>
                </a:xfrm>
                <a:prstGeom prst="rect">
                  <a:avLst/>
                </a:prstGeom>
                <a:noFill/>
                <a:ln w="19050" cmpd="sng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>
                      <a:latin typeface="Arial"/>
                      <a:cs typeface="Arial"/>
                    </a:rPr>
                    <a:t>1200 UTC 23 October 2012</a:t>
                  </a:r>
                  <a:endParaRPr lang="en-US" sz="2000" dirty="0"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19" name="Straight Connector 18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9835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23862"/>
            <a:chOff x="-125007" y="0"/>
            <a:chExt cx="9381568" cy="6823862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0"/>
              <a:ext cx="9143999" cy="5621008"/>
              <a:chOff x="-1" y="0"/>
              <a:chExt cx="9143999" cy="57948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0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</p:grpSp>
        <p:cxnSp>
          <p:nvCxnSpPr>
            <p:cNvPr id="18" name="Straight Connector 17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1" t="88375" r="13757" b="7097"/>
            <a:stretch/>
          </p:blipFill>
          <p:spPr>
            <a:xfrm>
              <a:off x="11759" y="5686363"/>
              <a:ext cx="4389566" cy="22383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4" t="88489" r="13562" b="7130"/>
            <a:stretch/>
          </p:blipFill>
          <p:spPr>
            <a:xfrm>
              <a:off x="4747392" y="5686363"/>
              <a:ext cx="4388146" cy="22383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-125007" y="5891301"/>
              <a:ext cx="4806264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Dynamic tropopause (DT, 1.5-PVU surface) potential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temperature </a:t>
              </a:r>
              <a:r>
                <a:rPr lang="en-US" sz="1350" dirty="0">
                  <a:latin typeface="Arial"/>
                  <a:cs typeface="Arial"/>
                </a:rPr>
                <a:t>(shaded, K) and wind (barbs, </a:t>
              </a:r>
              <a:r>
                <a:rPr lang="en-US" sz="1350" dirty="0" err="1">
                  <a:latin typeface="Arial"/>
                  <a:cs typeface="Arial"/>
                </a:rPr>
                <a:t>kts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925</a:t>
              </a:r>
              <a:r>
                <a:rPr lang="en-US" sz="1350" dirty="0">
                  <a:latin typeface="Arial"/>
                  <a:cs typeface="Arial"/>
                </a:rPr>
                <a:t>–850-hPa layer-averaged cyclonic relative vorticity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(black contours every </a:t>
              </a:r>
              <a:r>
                <a:rPr lang="en-US" sz="1350" dirty="0">
                  <a:latin typeface="Arial"/>
                  <a:cs typeface="Arial"/>
                </a:rPr>
                <a:t>0.5 × 10</a:t>
              </a:r>
              <a:r>
                <a:rPr lang="en-US" sz="1350" baseline="30000" dirty="0">
                  <a:latin typeface="Arial"/>
                  <a:cs typeface="Arial"/>
                </a:rPr>
                <a:t>−4</a:t>
              </a:r>
              <a:r>
                <a:rPr lang="en-US" sz="1350" dirty="0">
                  <a:latin typeface="Arial"/>
                  <a:cs typeface="Arial"/>
                </a:rPr>
                <a:t>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1200 UTC 17 October 2012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85954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23862"/>
            <a:chOff x="-125007" y="0"/>
            <a:chExt cx="9381568" cy="6823862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35539" cy="5621008"/>
              <a:chOff x="-1" y="0"/>
              <a:chExt cx="9135539" cy="5794854"/>
            </a:xfrm>
          </p:grpSpPr>
          <p:pic>
            <p:nvPicPr>
              <p:cNvPr id="9" name="Picture 8"/>
              <p:cNvPicPr preferRelativeResize="0"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18004" b="11893"/>
              <a:stretch/>
            </p:blipFill>
            <p:spPr>
              <a:xfrm>
                <a:off x="-1" y="0"/>
                <a:ext cx="4747393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 preferRelativeResize="0"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0000 UTC 21 October 2012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2251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23862"/>
            <a:chOff x="-125007" y="0"/>
            <a:chExt cx="9381568" cy="6823862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9135538" cy="5621008"/>
              <a:chOff x="0" y="0"/>
              <a:chExt cx="9135538" cy="57948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0" y="0"/>
                <a:ext cx="4572000" cy="5794854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1200 UTC 24 October 2012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9234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73488"/>
            <a:ext cx="9144000" cy="6684512"/>
            <a:chOff x="0" y="173488"/>
            <a:chExt cx="9144000" cy="6684512"/>
          </a:xfrm>
        </p:grpSpPr>
        <p:pic>
          <p:nvPicPr>
            <p:cNvPr id="3" name="Picture 2" descr="1222v1_20121026-SandyAtlantic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" r="5555"/>
            <a:stretch/>
          </p:blipFill>
          <p:spPr>
            <a:xfrm>
              <a:off x="0" y="850900"/>
              <a:ext cx="9144000" cy="60071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435412" y="173488"/>
              <a:ext cx="4288117" cy="548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67496" y="204419"/>
              <a:ext cx="5409008" cy="49244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 smtClean="0">
                  <a:latin typeface="Arial"/>
                  <a:cs typeface="Arial"/>
                </a:rPr>
                <a:t>1445 UTC 26 October 2012</a:t>
              </a:r>
              <a:endParaRPr lang="en-US" sz="2600" dirty="0">
                <a:latin typeface="Arial"/>
                <a:cs typeface="Arial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76587" y="5750004"/>
            <a:ext cx="5409008" cy="110799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  <a:t>Image courtesy of the </a:t>
            </a:r>
            <a:b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</a:br>
            <a: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  <a:t>NOAA’s Environmental </a:t>
            </a:r>
            <a:b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</a:br>
            <a: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  <a:t>Visualization Laboratory</a:t>
            </a:r>
            <a:endParaRPr lang="en-US" sz="2200" b="1" i="1" dirty="0">
              <a:solidFill>
                <a:schemeClr val="bg1"/>
              </a:solidFill>
              <a:effectLst>
                <a:glow rad="228600">
                  <a:srgbClr val="12112D">
                    <a:alpha val="40000"/>
                  </a:srgbClr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849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2" name="Group 1"/>
            <p:cNvGrpSpPr/>
            <p:nvPr/>
          </p:nvGrpSpPr>
          <p:grpSpPr>
            <a:xfrm>
              <a:off x="-1" y="0"/>
              <a:ext cx="9135539" cy="5621008"/>
              <a:chOff x="-1" y="0"/>
              <a:chExt cx="9135539" cy="579485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0000 UTC 27 October 2012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213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44001" cy="5621008"/>
              <a:chOff x="-1" y="0"/>
              <a:chExt cx="9144001" cy="579485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4" b="11893"/>
              <a:stretch/>
            </p:blipFill>
            <p:spPr>
              <a:xfrm>
                <a:off x="-1" y="0"/>
                <a:ext cx="4571999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0000 UTC 28 October 2012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091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35539" cy="5621008"/>
              <a:chOff x="-1" y="0"/>
              <a:chExt cx="9135539" cy="579485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0000 UTC 29 October 2012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486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825</Words>
  <Application>Microsoft Macintosh PowerPoint</Application>
  <PresentationFormat>On-screen Show (4:3)</PresentationFormat>
  <Paragraphs>60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Alicia Bentley</cp:lastModifiedBy>
  <cp:revision>78</cp:revision>
  <dcterms:created xsi:type="dcterms:W3CDTF">2013-09-09T17:21:38Z</dcterms:created>
  <dcterms:modified xsi:type="dcterms:W3CDTF">2013-09-18T17:39:23Z</dcterms:modified>
</cp:coreProperties>
</file>