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00" r:id="rId2"/>
    <p:sldId id="258" r:id="rId3"/>
    <p:sldId id="278" r:id="rId4"/>
    <p:sldId id="261"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7" r:id="rId22"/>
    <p:sldId id="296" r:id="rId23"/>
    <p:sldId id="305" r:id="rId24"/>
    <p:sldId id="302" r:id="rId25"/>
    <p:sldId id="303" r:id="rId26"/>
    <p:sldId id="304" r:id="rId27"/>
    <p:sldId id="309" r:id="rId28"/>
    <p:sldId id="306" r:id="rId29"/>
    <p:sldId id="307" r:id="rId30"/>
    <p:sldId id="310" r:id="rId31"/>
    <p:sldId id="311" r:id="rId32"/>
    <p:sldId id="312" r:id="rId33"/>
    <p:sldId id="313" r:id="rId34"/>
    <p:sldId id="314" r:id="rId35"/>
    <p:sldId id="315" r:id="rId36"/>
    <p:sldId id="316" r:id="rId37"/>
    <p:sldId id="317" r:id="rId38"/>
    <p:sldId id="319" r:id="rId39"/>
    <p:sldId id="320" r:id="rId40"/>
    <p:sldId id="31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1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5" autoAdjust="0"/>
    <p:restoredTop sz="99718" autoAdjust="0"/>
  </p:normalViewPr>
  <p:slideViewPr>
    <p:cSldViewPr snapToGrid="0" snapToObjects="1">
      <p:cViewPr>
        <p:scale>
          <a:sx n="85" d="100"/>
          <a:sy n="85" d="100"/>
        </p:scale>
        <p:origin x="-1032" y="-9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DF329B-C06E-C14B-98BC-6CF84AA2D709}" type="datetimeFigureOut">
              <a:rPr lang="en-US" smtClean="0"/>
              <a:t>9/16/13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4030B4-86C0-F441-8743-001863C1E45F}" type="slidenum">
              <a:rPr lang="en-US" smtClean="0"/>
              <a:t>‹#›</a:t>
            </a:fld>
            <a:endParaRPr lang="en-US"/>
          </a:p>
        </p:txBody>
      </p:sp>
    </p:spTree>
    <p:extLst>
      <p:ext uri="{BB962C8B-B14F-4D97-AF65-F5344CB8AC3E}">
        <p14:creationId xmlns:p14="http://schemas.microsoft.com/office/powerpoint/2010/main" val="654068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030B4-86C0-F441-8743-001863C1E45F}" type="slidenum">
              <a:rPr lang="en-US" smtClean="0"/>
              <a:t>1</a:t>
            </a:fld>
            <a:endParaRPr lang="en-US"/>
          </a:p>
        </p:txBody>
      </p:sp>
    </p:spTree>
    <p:extLst>
      <p:ext uri="{BB962C8B-B14F-4D97-AF65-F5344CB8AC3E}">
        <p14:creationId xmlns:p14="http://schemas.microsoft.com/office/powerpoint/2010/main" val="143842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11B3FF-BCDE-3F49-BA82-37178C34BCE9}" type="datetimeFigureOut">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2279301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1B3FF-BCDE-3F49-BA82-37178C34BCE9}" type="datetimeFigureOut">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1404008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1B3FF-BCDE-3F49-BA82-37178C34BCE9}" type="datetimeFigureOut">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2037418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11B3FF-BCDE-3F49-BA82-37178C34BCE9}" type="datetimeFigureOut">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6628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11B3FF-BCDE-3F49-BA82-37178C34BCE9}" type="datetimeFigureOut">
              <a:rPr lang="en-US" smtClean="0"/>
              <a:t>9/16/13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19817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11B3FF-BCDE-3F49-BA82-37178C34BCE9}" type="datetimeFigureOut">
              <a:rPr lang="en-US" smtClean="0"/>
              <a:t>9/16/13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155075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11B3FF-BCDE-3F49-BA82-37178C34BCE9}" type="datetimeFigureOut">
              <a:rPr lang="en-US" smtClean="0"/>
              <a:t>9/16/13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2324810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11B3FF-BCDE-3F49-BA82-37178C34BCE9}" type="datetimeFigureOut">
              <a:rPr lang="en-US" smtClean="0"/>
              <a:t>9/16/13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416775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1B3FF-BCDE-3F49-BA82-37178C34BCE9}" type="datetimeFigureOut">
              <a:rPr lang="en-US" smtClean="0"/>
              <a:t>9/16/13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65204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11B3FF-BCDE-3F49-BA82-37178C34BCE9}" type="datetimeFigureOut">
              <a:rPr lang="en-US" smtClean="0"/>
              <a:t>9/16/13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16891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11B3FF-BCDE-3F49-BA82-37178C34BCE9}" type="datetimeFigureOut">
              <a:rPr lang="en-US" smtClean="0"/>
              <a:t>9/16/13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4082-6C9F-1E4B-B09D-77F3B6324362}" type="slidenum">
              <a:rPr lang="en-US" smtClean="0"/>
              <a:t>‹#›</a:t>
            </a:fld>
            <a:endParaRPr lang="en-US"/>
          </a:p>
        </p:txBody>
      </p:sp>
    </p:spTree>
    <p:extLst>
      <p:ext uri="{BB962C8B-B14F-4D97-AF65-F5344CB8AC3E}">
        <p14:creationId xmlns:p14="http://schemas.microsoft.com/office/powerpoint/2010/main" val="11074876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1B3FF-BCDE-3F49-BA82-37178C34BCE9}" type="datetimeFigureOut">
              <a:rPr lang="en-US" smtClean="0"/>
              <a:t>9/16/13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64082-6C9F-1E4B-B09D-77F3B6324362}" type="slidenum">
              <a:rPr lang="en-US" smtClean="0"/>
              <a:t>‹#›</a:t>
            </a:fld>
            <a:endParaRPr lang="en-US"/>
          </a:p>
        </p:txBody>
      </p:sp>
    </p:spTree>
    <p:extLst>
      <p:ext uri="{BB962C8B-B14F-4D97-AF65-F5344CB8AC3E}">
        <p14:creationId xmlns:p14="http://schemas.microsoft.com/office/powerpoint/2010/main" val="2415109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gif"/><Relationship Id="rId7" Type="http://schemas.openxmlformats.org/officeDocument/2006/relationships/image" Target="../media/image5.gif"/><Relationship Id="rId8" Type="http://schemas.openxmlformats.org/officeDocument/2006/relationships/image" Target="../media/image6.gif"/><Relationship Id="rId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 Id="rId3" Type="http://schemas.openxmlformats.org/officeDocument/2006/relationships/image" Target="../media/image1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 Id="rId3" Type="http://schemas.openxmlformats.org/officeDocument/2006/relationships/image" Target="../media/image1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microsoft.com/office/2007/relationships/hdphoto" Target="../media/hdphoto1.wdp"/><Relationship Id="rId6" Type="http://schemas.openxmlformats.org/officeDocument/2006/relationships/image" Target="../media/image11.png"/><Relationship Id="rId7" Type="http://schemas.openxmlformats.org/officeDocument/2006/relationships/image" Target="../media/image12.jpeg"/><Relationship Id="rId8" Type="http://schemas.microsoft.com/office/2007/relationships/hdphoto" Target="../media/hdphoto2.wdp"/><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8.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 Id="rId3"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 Id="rId3" Type="http://schemas.openxmlformats.org/officeDocument/2006/relationships/image" Target="../media/image36.gif"/></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36.gif"/><Relationship Id="rId1" Type="http://schemas.openxmlformats.org/officeDocument/2006/relationships/slideLayout" Target="../slideLayouts/slideLayout2.xml"/><Relationship Id="rId2" Type="http://schemas.openxmlformats.org/officeDocument/2006/relationships/image" Target="../media/image41.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 Id="rId3" Type="http://schemas.openxmlformats.org/officeDocument/2006/relationships/image" Target="../media/image44.gif"/></Relationships>
</file>

<file path=ppt/slides/_rels/slide29.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4.gif"/><Relationship Id="rId1" Type="http://schemas.openxmlformats.org/officeDocument/2006/relationships/slideLayout" Target="../slideLayouts/slideLayout2.xml"/><Relationship Id="rId2" Type="http://schemas.openxmlformats.org/officeDocument/2006/relationships/image" Target="../media/image4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30.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31.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14.gif"/><Relationship Id="rId5" Type="http://schemas.openxmlformats.org/officeDocument/2006/relationships/image" Target="../media/image15.gif"/><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14.gif"/><Relationship Id="rId5" Type="http://schemas.openxmlformats.org/officeDocument/2006/relationships/image" Target="../media/image15.gif"/><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33.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14.gif"/><Relationship Id="rId5" Type="http://schemas.openxmlformats.org/officeDocument/2006/relationships/image" Target="../media/image15.gif"/><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34.xml.rels><?xml version="1.0" encoding="UTF-8" standalone="yes"?>
<Relationships xmlns="http://schemas.openxmlformats.org/package/2006/relationships"><Relationship Id="rId3" Type="http://schemas.openxmlformats.org/officeDocument/2006/relationships/image" Target="../media/image48.gif"/><Relationship Id="rId4" Type="http://schemas.openxmlformats.org/officeDocument/2006/relationships/image" Target="../media/image14.gif"/><Relationship Id="rId5" Type="http://schemas.openxmlformats.org/officeDocument/2006/relationships/image" Target="../media/image15.gif"/><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47.gif"/></Relationships>
</file>

<file path=ppt/slides/_rels/slide35.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4.gif"/><Relationship Id="rId5"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36.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14.gif"/><Relationship Id="rId5" Type="http://schemas.openxmlformats.org/officeDocument/2006/relationships/image" Target="../media/image15.gif"/><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4" Type="http://schemas.openxmlformats.org/officeDocument/2006/relationships/image" Target="../media/image14.gif"/><Relationship Id="rId5" Type="http://schemas.openxmlformats.org/officeDocument/2006/relationships/image" Target="../media/image15.gif"/><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image" Target="../media/image4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 Id="rId3" Type="http://schemas.openxmlformats.org/officeDocument/2006/relationships/image" Target="../media/image1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 Id="rId3" Type="http://schemas.openxmlformats.org/officeDocument/2006/relationships/image" Target="../media/image1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291376" cy="7066959"/>
            <a:chOff x="-1" y="0"/>
            <a:chExt cx="9291376" cy="7066959"/>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5058" cy="6858000"/>
            </a:xfrm>
            <a:prstGeom prst="rect">
              <a:avLst/>
            </a:prstGeom>
          </p:spPr>
        </p:pic>
        <p:sp>
          <p:nvSpPr>
            <p:cNvPr id="6" name="Rectangle 5"/>
            <p:cNvSpPr/>
            <p:nvPr/>
          </p:nvSpPr>
          <p:spPr>
            <a:xfrm>
              <a:off x="412919" y="6079113"/>
              <a:ext cx="8314519" cy="768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58476" y="273018"/>
              <a:ext cx="3000921" cy="372606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216159" y="227249"/>
              <a:ext cx="3075216" cy="3686394"/>
            </a:xfrm>
            <a:prstGeom prst="rect">
              <a:avLst/>
            </a:prstGeom>
            <a:noFill/>
          </p:spPr>
          <p:txBody>
            <a:bodyPr wrap="square" rtlCol="0">
              <a:spAutoFit/>
            </a:bodyPr>
            <a:lstStyle/>
            <a:p>
              <a:pPr>
                <a:lnSpc>
                  <a:spcPct val="145000"/>
                </a:lnSpc>
              </a:pPr>
              <a:r>
                <a:rPr lang="en-US" dirty="0" smtClean="0">
                  <a:latin typeface="Arial"/>
                  <a:cs typeface="Arial"/>
                </a:rPr>
                <a:t>Low pressure</a:t>
              </a:r>
            </a:p>
            <a:p>
              <a:pPr>
                <a:lnSpc>
                  <a:spcPct val="145000"/>
                </a:lnSpc>
              </a:pPr>
              <a:r>
                <a:rPr lang="en-US" dirty="0" smtClean="0">
                  <a:latin typeface="Arial"/>
                  <a:cs typeface="Arial"/>
                </a:rPr>
                <a:t>Tropical depression</a:t>
              </a:r>
            </a:p>
            <a:p>
              <a:pPr>
                <a:lnSpc>
                  <a:spcPct val="145000"/>
                </a:lnSpc>
              </a:pPr>
              <a:r>
                <a:rPr lang="en-US" dirty="0" smtClean="0">
                  <a:latin typeface="Arial"/>
                  <a:cs typeface="Arial"/>
                </a:rPr>
                <a:t>Tropical storm</a:t>
              </a:r>
            </a:p>
            <a:p>
              <a:pPr>
                <a:lnSpc>
                  <a:spcPct val="145000"/>
                </a:lnSpc>
              </a:pPr>
              <a:r>
                <a:rPr lang="en-US" dirty="0" smtClean="0">
                  <a:latin typeface="Arial"/>
                  <a:cs typeface="Arial"/>
                </a:rPr>
                <a:t>Hurricane (Sandy)</a:t>
              </a:r>
            </a:p>
            <a:p>
              <a:pPr>
                <a:lnSpc>
                  <a:spcPct val="145000"/>
                </a:lnSpc>
              </a:pPr>
              <a:r>
                <a:rPr lang="en-US" dirty="0" smtClean="0">
                  <a:latin typeface="Arial"/>
                  <a:cs typeface="Arial"/>
                </a:rPr>
                <a:t>Hurricane (Hazel)</a:t>
              </a:r>
            </a:p>
            <a:p>
              <a:pPr>
                <a:lnSpc>
                  <a:spcPct val="145000"/>
                </a:lnSpc>
              </a:pPr>
              <a:r>
                <a:rPr lang="en-US" dirty="0" smtClean="0">
                  <a:latin typeface="Arial"/>
                  <a:cs typeface="Arial"/>
                </a:rPr>
                <a:t>Hurricane (38-Hurr)</a:t>
              </a:r>
            </a:p>
            <a:p>
              <a:pPr>
                <a:lnSpc>
                  <a:spcPct val="145000"/>
                </a:lnSpc>
              </a:pPr>
              <a:r>
                <a:rPr lang="en-US" dirty="0" smtClean="0">
                  <a:latin typeface="Arial"/>
                  <a:cs typeface="Arial"/>
                </a:rPr>
                <a:t>Extratropical (Sandy)</a:t>
              </a:r>
            </a:p>
            <a:p>
              <a:pPr>
                <a:lnSpc>
                  <a:spcPct val="145000"/>
                </a:lnSpc>
              </a:pPr>
              <a:r>
                <a:rPr lang="en-US" dirty="0" smtClean="0">
                  <a:latin typeface="Arial"/>
                  <a:cs typeface="Arial"/>
                </a:rPr>
                <a:t>Extratropical (Hazel)</a:t>
              </a:r>
            </a:p>
            <a:p>
              <a:pPr>
                <a:lnSpc>
                  <a:spcPct val="145000"/>
                </a:lnSpc>
              </a:pPr>
              <a:r>
                <a:rPr lang="en-US" dirty="0" smtClean="0">
                  <a:latin typeface="Arial"/>
                  <a:cs typeface="Arial"/>
                </a:rPr>
                <a:t>Extratropical (38-Hurr)</a:t>
              </a:r>
              <a:endParaRPr lang="en-US" dirty="0">
                <a:latin typeface="Arial"/>
                <a:cs typeface="Arial"/>
              </a:endParaRPr>
            </a:p>
          </p:txBody>
        </p:sp>
        <p:pic>
          <p:nvPicPr>
            <p:cNvPr id="20" name="Picture 19"/>
            <p:cNvPicPr>
              <a:picLocks noChangeAspect="1"/>
            </p:cNvPicPr>
            <p:nvPr/>
          </p:nvPicPr>
          <p:blipFill rotWithShape="1">
            <a:blip r:embed="rId4"/>
            <a:srcRect l="29867" t="28509" r="65809" b="65496"/>
            <a:stretch/>
          </p:blipFill>
          <p:spPr>
            <a:xfrm>
              <a:off x="5799944" y="331885"/>
              <a:ext cx="383760" cy="411138"/>
            </a:xfrm>
            <a:prstGeom prst="rect">
              <a:avLst/>
            </a:prstGeom>
          </p:spPr>
        </p:pic>
        <p:pic>
          <p:nvPicPr>
            <p:cNvPr id="21" name="Picture 20"/>
            <p:cNvPicPr>
              <a:picLocks noChangeAspect="1"/>
            </p:cNvPicPr>
            <p:nvPr/>
          </p:nvPicPr>
          <p:blipFill rotWithShape="1">
            <a:blip r:embed="rId5"/>
            <a:srcRect l="30382" t="29309" r="66316" b="66518"/>
            <a:stretch/>
          </p:blipFill>
          <p:spPr>
            <a:xfrm>
              <a:off x="5847198" y="771854"/>
              <a:ext cx="293086" cy="286150"/>
            </a:xfrm>
            <a:prstGeom prst="rect">
              <a:avLst/>
            </a:prstGeom>
          </p:spPr>
        </p:pic>
        <p:sp>
          <p:nvSpPr>
            <p:cNvPr id="23" name="TextBox 22"/>
            <p:cNvSpPr txBox="1"/>
            <p:nvPr/>
          </p:nvSpPr>
          <p:spPr>
            <a:xfrm>
              <a:off x="-1" y="6051296"/>
              <a:ext cx="9143999" cy="1015663"/>
            </a:xfrm>
            <a:prstGeom prst="rect">
              <a:avLst/>
            </a:prstGeom>
            <a:noFill/>
            <a:ln w="19050" cmpd="sng">
              <a:noFill/>
            </a:ln>
          </p:spPr>
          <p:txBody>
            <a:bodyPr wrap="square" rtlCol="0">
              <a:spAutoFit/>
            </a:bodyPr>
            <a:lstStyle/>
            <a:p>
              <a:pPr algn="ctr"/>
              <a:r>
                <a:rPr lang="en-US" sz="1500" dirty="0">
                  <a:latin typeface="Arial"/>
                  <a:cs typeface="Arial"/>
                </a:rPr>
                <a:t>Sandy: </a:t>
              </a:r>
              <a:r>
                <a:rPr lang="en-US" sz="1500" dirty="0" smtClean="0">
                  <a:latin typeface="Arial"/>
                  <a:cs typeface="Arial"/>
                </a:rPr>
                <a:t> 1800 </a:t>
              </a:r>
              <a:r>
                <a:rPr lang="en-US" sz="1500" dirty="0">
                  <a:latin typeface="Arial"/>
                  <a:cs typeface="Arial"/>
                </a:rPr>
                <a:t>UTC 21 October – 1200 UTC 31 October 2012 </a:t>
              </a:r>
              <a:r>
                <a:rPr lang="en-US" sz="1500" dirty="0" smtClean="0">
                  <a:latin typeface="Arial"/>
                  <a:cs typeface="Arial"/>
                </a:rPr>
                <a:t/>
              </a:r>
              <a:br>
                <a:rPr lang="en-US" sz="1500" dirty="0" smtClean="0">
                  <a:latin typeface="Arial"/>
                  <a:cs typeface="Arial"/>
                </a:rPr>
              </a:br>
              <a:r>
                <a:rPr lang="en-US" sz="1500" dirty="0">
                  <a:latin typeface="Arial"/>
                  <a:cs typeface="Arial"/>
                </a:rPr>
                <a:t>Hazel: </a:t>
              </a:r>
              <a:r>
                <a:rPr lang="en-US" sz="1500" dirty="0" smtClean="0">
                  <a:latin typeface="Arial"/>
                  <a:cs typeface="Arial"/>
                </a:rPr>
                <a:t> 0600 </a:t>
              </a:r>
              <a:r>
                <a:rPr lang="en-US" sz="1500" dirty="0">
                  <a:latin typeface="Arial"/>
                  <a:cs typeface="Arial"/>
                </a:rPr>
                <a:t>UTC 5 October – 1200 UTC 18 October </a:t>
              </a:r>
              <a:r>
                <a:rPr lang="en-US" sz="1500" dirty="0" smtClean="0">
                  <a:latin typeface="Arial"/>
                  <a:cs typeface="Arial"/>
                </a:rPr>
                <a:t>1954</a:t>
              </a:r>
              <a:br>
                <a:rPr lang="en-US" sz="1500" dirty="0" smtClean="0">
                  <a:latin typeface="Arial"/>
                  <a:cs typeface="Arial"/>
                </a:rPr>
              </a:br>
              <a:r>
                <a:rPr lang="en-US" sz="1500" dirty="0" smtClean="0">
                  <a:latin typeface="Arial"/>
                  <a:cs typeface="Arial"/>
                </a:rPr>
                <a:t>1938 New England Hurricane</a:t>
              </a:r>
              <a:r>
                <a:rPr lang="en-US" sz="1500" dirty="0">
                  <a:latin typeface="Arial"/>
                  <a:cs typeface="Arial"/>
                </a:rPr>
                <a:t>:  </a:t>
              </a:r>
              <a:r>
                <a:rPr lang="en-US" sz="1500" dirty="0" smtClean="0">
                  <a:latin typeface="Arial"/>
                  <a:cs typeface="Arial"/>
                </a:rPr>
                <a:t>1200 </a:t>
              </a:r>
              <a:r>
                <a:rPr lang="en-US" sz="1500" dirty="0">
                  <a:latin typeface="Arial"/>
                  <a:cs typeface="Arial"/>
                </a:rPr>
                <a:t>UTC </a:t>
              </a:r>
              <a:r>
                <a:rPr lang="en-US" sz="1500" dirty="0" smtClean="0">
                  <a:latin typeface="Arial"/>
                  <a:cs typeface="Arial"/>
                </a:rPr>
                <a:t>9 September </a:t>
              </a:r>
              <a:r>
                <a:rPr lang="en-US" sz="1500" dirty="0">
                  <a:latin typeface="Arial"/>
                  <a:cs typeface="Arial"/>
                </a:rPr>
                <a:t>– </a:t>
              </a:r>
              <a:r>
                <a:rPr lang="en-US" sz="1500" dirty="0" smtClean="0">
                  <a:latin typeface="Arial"/>
                  <a:cs typeface="Arial"/>
                </a:rPr>
                <a:t>0000 </a:t>
              </a:r>
              <a:r>
                <a:rPr lang="en-US" sz="1500" dirty="0">
                  <a:latin typeface="Arial"/>
                  <a:cs typeface="Arial"/>
                </a:rPr>
                <a:t>UTC </a:t>
              </a:r>
              <a:r>
                <a:rPr lang="en-US" sz="1500" dirty="0" smtClean="0">
                  <a:latin typeface="Arial"/>
                  <a:cs typeface="Arial"/>
                </a:rPr>
                <a:t>23 September 1938</a:t>
              </a:r>
              <a:r>
                <a:rPr lang="en-US" sz="1500" dirty="0">
                  <a:latin typeface="Arial"/>
                  <a:cs typeface="Arial"/>
                </a:rPr>
                <a:t/>
              </a:r>
              <a:br>
                <a:rPr lang="en-US" sz="1500" dirty="0">
                  <a:latin typeface="Arial"/>
                  <a:cs typeface="Arial"/>
                </a:rPr>
              </a:br>
              <a:endParaRPr lang="en-US" sz="1500" dirty="0">
                <a:latin typeface="Arial"/>
                <a:cs typeface="Arial"/>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0024" t="28416" r="66769" b="65504"/>
            <a:stretch/>
          </p:blipFill>
          <p:spPr>
            <a:xfrm>
              <a:off x="5845060" y="3101581"/>
              <a:ext cx="284639" cy="41699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29777" t="28416" r="66769" b="65504"/>
            <a:stretch/>
          </p:blipFill>
          <p:spPr>
            <a:xfrm>
              <a:off x="5823164" y="2688616"/>
              <a:ext cx="306533" cy="416995"/>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60533" t="77270" r="37906" b="17781"/>
            <a:stretch/>
          </p:blipFill>
          <p:spPr>
            <a:xfrm>
              <a:off x="5914554" y="1152640"/>
              <a:ext cx="138560" cy="339410"/>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40780" t="37036" r="57573" b="58568"/>
            <a:stretch/>
          </p:blipFill>
          <p:spPr>
            <a:xfrm>
              <a:off x="5914124" y="1564304"/>
              <a:ext cx="146195" cy="301501"/>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49737" t="75865" r="48500" b="19641"/>
            <a:stretch/>
          </p:blipFill>
          <p:spPr>
            <a:xfrm>
              <a:off x="5903466" y="1958076"/>
              <a:ext cx="156447" cy="308225"/>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48121" t="75611" r="50157" b="19589"/>
            <a:stretch/>
          </p:blipFill>
          <p:spPr>
            <a:xfrm>
              <a:off x="5906864" y="2334072"/>
              <a:ext cx="152865" cy="329231"/>
            </a:xfrm>
            <a:prstGeom prst="rect">
              <a:avLst/>
            </a:prstGeom>
          </p:spPr>
        </p:pic>
        <p:pic>
          <p:nvPicPr>
            <p:cNvPr id="2" name="Picture 1"/>
            <p:cNvPicPr>
              <a:picLocks noChangeAspect="1"/>
            </p:cNvPicPr>
            <p:nvPr/>
          </p:nvPicPr>
          <p:blipFill rotWithShape="1">
            <a:blip r:embed="rId9"/>
            <a:srcRect l="30143" t="28552" r="66782" b="66118"/>
            <a:stretch/>
          </p:blipFill>
          <p:spPr>
            <a:xfrm>
              <a:off x="5847198" y="3518576"/>
              <a:ext cx="293086" cy="374236"/>
            </a:xfrm>
            <a:prstGeom prst="rect">
              <a:avLst/>
            </a:prstGeom>
          </p:spPr>
        </p:pic>
      </p:grpSp>
    </p:spTree>
    <p:extLst>
      <p:ext uri="{BB962C8B-B14F-4D97-AF65-F5344CB8AC3E}">
        <p14:creationId xmlns:p14="http://schemas.microsoft.com/office/powerpoint/2010/main" val="2226393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4" cy="6577025"/>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Dynamic tropopause (DT, 1.5-PVU surface) potential temperature (shaded, K) and wind (barbs, </a:t>
              </a:r>
              <a:r>
                <a:rPr lang="en-US" sz="1500" dirty="0" err="1">
                  <a:latin typeface="Arial"/>
                  <a:cs typeface="Arial"/>
                </a:rPr>
                <a:t>kts</a:t>
              </a:r>
              <a:r>
                <a:rPr lang="en-US" sz="1500" dirty="0">
                  <a:latin typeface="Arial"/>
                  <a:cs typeface="Arial"/>
                </a:rPr>
                <a:t>), </a:t>
              </a:r>
              <a:br>
                <a:rPr lang="en-US" sz="1500" dirty="0">
                  <a:latin typeface="Arial"/>
                  <a:cs typeface="Arial"/>
                </a:rPr>
              </a:br>
              <a:r>
                <a:rPr lang="en-US" sz="1500" dirty="0">
                  <a:latin typeface="Arial"/>
                  <a:cs typeface="Arial"/>
                </a:rPr>
                <a:t>925–850-hPa layer-averaged cyclonic relative vorticity (black contours every 0.5 × 10</a:t>
              </a:r>
              <a:r>
                <a:rPr lang="en-US" sz="1500" baseline="30000" dirty="0">
                  <a:latin typeface="Arial"/>
                  <a:cs typeface="Arial"/>
                </a:rPr>
                <a:t>−4</a:t>
              </a:r>
              <a:r>
                <a:rPr lang="en-US" sz="1500" dirty="0">
                  <a:latin typeface="Arial"/>
                  <a:cs typeface="Arial"/>
                </a:rPr>
                <a:t> s</a:t>
              </a:r>
              <a:r>
                <a:rPr lang="en-US" sz="1500" baseline="30000" dirty="0">
                  <a:latin typeface="Arial"/>
                  <a:cs typeface="Arial"/>
                </a:rPr>
                <a:t>−1</a:t>
              </a:r>
              <a:r>
                <a:rPr lang="en-US" sz="1500" dirty="0">
                  <a:latin typeface="Arial"/>
                  <a:cs typeface="Arial"/>
                </a:rPr>
                <a:t>) </a:t>
              </a:r>
              <a:br>
                <a:rPr lang="en-US" sz="1500" dirty="0">
                  <a:latin typeface="Arial"/>
                  <a:cs typeface="Arial"/>
                </a:rPr>
              </a:br>
              <a:endParaRPr lang="en-US" sz="1500" dirty="0">
                <a:latin typeface="Arial"/>
                <a:cs typeface="Arial"/>
              </a:endParaRPr>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24 October 2012</a:t>
              </a:r>
              <a:endParaRPr lang="en-US" sz="2200" dirty="0">
                <a:latin typeface="Arial"/>
                <a:cs typeface="Arial"/>
              </a:endParaRPr>
            </a:p>
          </p:txBody>
        </p:sp>
      </p:grpSp>
    </p:spTree>
    <p:extLst>
      <p:ext uri="{BB962C8B-B14F-4D97-AF65-F5344CB8AC3E}">
        <p14:creationId xmlns:p14="http://schemas.microsoft.com/office/powerpoint/2010/main" val="8047038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4" cy="657702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a:latin typeface="Arial"/>
                  <a:cs typeface="Arial"/>
                </a:rPr>
                <a:t>), 300–200-hPa layer-averaged </a:t>
              </a:r>
              <a:r>
                <a:rPr lang="en-US" sz="1500" dirty="0" smtClean="0">
                  <a:latin typeface="Arial"/>
                  <a:cs typeface="Arial"/>
                </a:rPr>
                <a:t>PV </a:t>
              </a:r>
              <a:r>
                <a:rPr lang="en-US" sz="1500" dirty="0">
                  <a:latin typeface="Arial"/>
                  <a:cs typeface="Arial"/>
                </a:rPr>
                <a:t>(gray contours every 1 PVU), </a:t>
              </a:r>
              <a:r>
                <a:rPr lang="en-US" sz="1500" dirty="0" smtClean="0">
                  <a:latin typeface="Arial"/>
                  <a:cs typeface="Arial"/>
                </a:rPr>
                <a:t/>
              </a:r>
              <a:br>
                <a:rPr lang="en-US" sz="1500" dirty="0" smtClean="0">
                  <a:latin typeface="Arial"/>
                  <a:cs typeface="Arial"/>
                </a:rPr>
              </a:br>
              <a:r>
                <a:rPr lang="en-US" sz="1500" dirty="0" smtClean="0">
                  <a:latin typeface="Arial"/>
                  <a:cs typeface="Arial"/>
                </a:rPr>
                <a:t>PW </a:t>
              </a:r>
              <a:r>
                <a:rPr lang="en-US" sz="1500" dirty="0">
                  <a:latin typeface="Arial"/>
                  <a:cs typeface="Arial"/>
                </a:rPr>
                <a:t>(shaded according to gray scale, mm), 600–400-hPa layer-averaged ascent (red contours every </a:t>
              </a:r>
              <a:r>
                <a:rPr lang="en-US" sz="1500" dirty="0" smtClean="0">
                  <a:latin typeface="Arial"/>
                  <a:cs typeface="Arial"/>
                </a:rPr>
                <a:t/>
              </a:r>
              <a:br>
                <a:rPr lang="en-US" sz="1500" dirty="0" smtClean="0">
                  <a:latin typeface="Arial"/>
                  <a:cs typeface="Arial"/>
                </a:rPr>
              </a:br>
              <a:r>
                <a:rPr lang="en-US" sz="1500" dirty="0" smtClean="0">
                  <a:latin typeface="Arial"/>
                  <a:cs typeface="Arial"/>
                </a:rPr>
                <a:t>5 </a:t>
              </a:r>
              <a:r>
                <a:rPr lang="en-US" sz="1500" dirty="0">
                  <a:latin typeface="Arial"/>
                  <a:cs typeface="Arial"/>
                </a:rPr>
                <a:t>× 10</a:t>
              </a:r>
              <a:r>
                <a:rPr lang="en-US" sz="1500" baseline="30000" dirty="0">
                  <a:latin typeface="Arial"/>
                  <a:cs typeface="Arial"/>
                </a:rPr>
                <a:t>−3</a:t>
              </a:r>
              <a:r>
                <a:rPr lang="en-US" sz="1500" dirty="0">
                  <a:latin typeface="Arial"/>
                  <a:cs typeface="Arial"/>
                </a:rPr>
                <a:t> hPa s</a:t>
              </a:r>
              <a:r>
                <a:rPr lang="en-US" sz="1500" baseline="30000" dirty="0">
                  <a:latin typeface="Arial"/>
                  <a:cs typeface="Arial"/>
                </a:rPr>
                <a:t>−1</a:t>
              </a:r>
              <a:r>
                <a:rPr lang="en-US" sz="1500" dirty="0">
                  <a:latin typeface="Arial"/>
                  <a:cs typeface="Arial"/>
                </a:rPr>
                <a:t>, negative values only), and </a:t>
              </a:r>
              <a:r>
                <a:rPr lang="en-US" sz="1500" dirty="0" smtClean="0">
                  <a:latin typeface="Arial"/>
                  <a:cs typeface="Arial"/>
                </a:rPr>
                <a:t>250-</a:t>
              </a:r>
              <a:r>
                <a:rPr lang="en-US" sz="1500" dirty="0">
                  <a:latin typeface="Arial"/>
                  <a:cs typeface="Arial"/>
                </a:rPr>
                <a:t>hPa </a:t>
              </a:r>
              <a:r>
                <a:rPr lang="en-US" sz="1500" dirty="0" smtClean="0">
                  <a:latin typeface="Arial"/>
                  <a:cs typeface="Arial"/>
                </a:rPr>
                <a:t>irrotational </a:t>
              </a:r>
              <a:r>
                <a:rPr lang="en-US" sz="1500" dirty="0">
                  <a:latin typeface="Arial"/>
                  <a:cs typeface="Arial"/>
                </a:rPr>
                <a:t>wind (vectors starting at 5 m s</a:t>
              </a:r>
              <a:r>
                <a:rPr lang="en-US" sz="1500" baseline="30000" dirty="0">
                  <a:latin typeface="Arial"/>
                  <a:cs typeface="Arial"/>
                </a:rPr>
                <a:t>−1</a:t>
              </a:r>
              <a:r>
                <a:rPr lang="en-US" sz="1500" dirty="0">
                  <a:latin typeface="Arial"/>
                  <a:cs typeface="Arial"/>
                </a:rPr>
                <a:t>) </a:t>
              </a:r>
            </a:p>
          </p:txBody>
        </p:sp>
        <p:sp>
          <p:nvSpPr>
            <p:cNvPr id="8" name="Rectangle 7"/>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24 October 2012</a:t>
              </a:r>
              <a:endParaRPr lang="en-US" sz="2200" dirty="0">
                <a:latin typeface="Arial"/>
                <a:cs typeface="Arial"/>
              </a:endParaRPr>
            </a:p>
          </p:txBody>
        </p:sp>
        <p:sp>
          <p:nvSpPr>
            <p:cNvPr id="11" name="Rectangle 10"/>
            <p:cNvSpPr/>
            <p:nvPr/>
          </p:nvSpPr>
          <p:spPr>
            <a:xfrm>
              <a:off x="679991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140" t="93125" r="77751" b="2767"/>
            <a:stretch/>
          </p:blipFill>
          <p:spPr>
            <a:xfrm>
              <a:off x="6952053" y="264616"/>
              <a:ext cx="1541226" cy="270199"/>
            </a:xfrm>
            <a:prstGeom prst="rect">
              <a:avLst/>
            </a:prstGeom>
          </p:spPr>
        </p:pic>
      </p:grpSp>
    </p:spTree>
    <p:extLst>
      <p:ext uri="{BB962C8B-B14F-4D97-AF65-F5344CB8AC3E}">
        <p14:creationId xmlns:p14="http://schemas.microsoft.com/office/powerpoint/2010/main" val="333342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5" y="0"/>
              <a:ext cx="8511442" cy="657702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27 October 2012</a:t>
              </a:r>
              <a:endParaRPr lang="en-US" sz="2200" dirty="0">
                <a:latin typeface="Arial"/>
                <a:cs typeface="Arial"/>
              </a:endParaRPr>
            </a:p>
          </p:txBody>
        </p:sp>
        <p:sp>
          <p:nvSpPr>
            <p:cNvPr id="8" name="TextBox 7"/>
            <p:cNvSpPr txBox="1"/>
            <p:nvPr/>
          </p:nvSpPr>
          <p:spPr>
            <a:xfrm>
              <a:off x="-1" y="6051296"/>
              <a:ext cx="9143999" cy="553998"/>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smtClean="0">
                  <a:latin typeface="Arial"/>
                  <a:cs typeface="Arial"/>
                </a:rPr>
                <a:t>), 1000–500-</a:t>
              </a:r>
              <a:r>
                <a:rPr lang="en-US" sz="1500" dirty="0">
                  <a:latin typeface="Arial"/>
                  <a:cs typeface="Arial"/>
                </a:rPr>
                <a:t>hPa </a:t>
              </a:r>
              <a:r>
                <a:rPr lang="en-US" sz="1500" dirty="0" smtClean="0">
                  <a:latin typeface="Arial"/>
                  <a:cs typeface="Arial"/>
                </a:rPr>
                <a:t>thickness (dashed red/blue contours, dam), </a:t>
              </a:r>
              <a:br>
                <a:rPr lang="en-US" sz="1500" dirty="0" smtClean="0">
                  <a:latin typeface="Arial"/>
                  <a:cs typeface="Arial"/>
                </a:rPr>
              </a:br>
              <a:r>
                <a:rPr lang="en-US" sz="1500" dirty="0" smtClean="0">
                  <a:latin typeface="Arial"/>
                  <a:cs typeface="Arial"/>
                </a:rPr>
                <a:t>and mean sea level pressure (black solid contours, hPa)</a:t>
              </a:r>
              <a:endParaRPr lang="en-US" sz="1500" dirty="0">
                <a:latin typeface="Arial"/>
                <a:cs typeface="Arial"/>
              </a:endParaRPr>
            </a:p>
          </p:txBody>
        </p:sp>
      </p:grpSp>
    </p:spTree>
    <p:extLst>
      <p:ext uri="{BB962C8B-B14F-4D97-AF65-F5344CB8AC3E}">
        <p14:creationId xmlns:p14="http://schemas.microsoft.com/office/powerpoint/2010/main" val="21355524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4" cy="657702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Dynamic tropopause (DT, 1.5-PVU surface) potential temperature (shaded, K) and wind (barbs, </a:t>
              </a:r>
              <a:r>
                <a:rPr lang="en-US" sz="1500" dirty="0" err="1">
                  <a:latin typeface="Arial"/>
                  <a:cs typeface="Arial"/>
                </a:rPr>
                <a:t>kts</a:t>
              </a:r>
              <a:r>
                <a:rPr lang="en-US" sz="1500" dirty="0">
                  <a:latin typeface="Arial"/>
                  <a:cs typeface="Arial"/>
                </a:rPr>
                <a:t>), </a:t>
              </a:r>
              <a:br>
                <a:rPr lang="en-US" sz="1500" dirty="0">
                  <a:latin typeface="Arial"/>
                  <a:cs typeface="Arial"/>
                </a:rPr>
              </a:br>
              <a:r>
                <a:rPr lang="en-US" sz="1500" dirty="0">
                  <a:latin typeface="Arial"/>
                  <a:cs typeface="Arial"/>
                </a:rPr>
                <a:t>925–850-hPa layer-averaged cyclonic relative vorticity (black contours every 0.5 × 10</a:t>
              </a:r>
              <a:r>
                <a:rPr lang="en-US" sz="1500" baseline="30000" dirty="0">
                  <a:latin typeface="Arial"/>
                  <a:cs typeface="Arial"/>
                </a:rPr>
                <a:t>−4</a:t>
              </a:r>
              <a:r>
                <a:rPr lang="en-US" sz="1500" dirty="0">
                  <a:latin typeface="Arial"/>
                  <a:cs typeface="Arial"/>
                </a:rPr>
                <a:t> s</a:t>
              </a:r>
              <a:r>
                <a:rPr lang="en-US" sz="1500" baseline="30000" dirty="0">
                  <a:latin typeface="Arial"/>
                  <a:cs typeface="Arial"/>
                </a:rPr>
                <a:t>−1</a:t>
              </a:r>
              <a:r>
                <a:rPr lang="en-US" sz="1500" dirty="0">
                  <a:latin typeface="Arial"/>
                  <a:cs typeface="Arial"/>
                </a:rPr>
                <a:t>) </a:t>
              </a:r>
              <a:br>
                <a:rPr lang="en-US" sz="1500" dirty="0">
                  <a:latin typeface="Arial"/>
                  <a:cs typeface="Arial"/>
                </a:rPr>
              </a:br>
              <a:endParaRPr lang="en-US" sz="1500" dirty="0">
                <a:latin typeface="Arial"/>
                <a:cs typeface="Arial"/>
              </a:endParaRPr>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27 October 2012</a:t>
              </a:r>
              <a:endParaRPr lang="en-US" sz="2200" dirty="0">
                <a:latin typeface="Arial"/>
                <a:cs typeface="Arial"/>
              </a:endParaRPr>
            </a:p>
          </p:txBody>
        </p:sp>
      </p:grpSp>
    </p:spTree>
    <p:extLst>
      <p:ext uri="{BB962C8B-B14F-4D97-AF65-F5344CB8AC3E}">
        <p14:creationId xmlns:p14="http://schemas.microsoft.com/office/powerpoint/2010/main" val="7150631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5" y="0"/>
              <a:ext cx="8511442" cy="657702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a:latin typeface="Arial"/>
                  <a:cs typeface="Arial"/>
                </a:rPr>
                <a:t>), 300–200-hPa layer-averaged </a:t>
              </a:r>
              <a:r>
                <a:rPr lang="en-US" sz="1500" dirty="0" smtClean="0">
                  <a:latin typeface="Arial"/>
                  <a:cs typeface="Arial"/>
                </a:rPr>
                <a:t>PV </a:t>
              </a:r>
              <a:r>
                <a:rPr lang="en-US" sz="1500" dirty="0">
                  <a:latin typeface="Arial"/>
                  <a:cs typeface="Arial"/>
                </a:rPr>
                <a:t>(gray contours every 1 PVU), </a:t>
              </a:r>
              <a:r>
                <a:rPr lang="en-US" sz="1500" dirty="0" smtClean="0">
                  <a:latin typeface="Arial"/>
                  <a:cs typeface="Arial"/>
                </a:rPr>
                <a:t/>
              </a:r>
              <a:br>
                <a:rPr lang="en-US" sz="1500" dirty="0" smtClean="0">
                  <a:latin typeface="Arial"/>
                  <a:cs typeface="Arial"/>
                </a:rPr>
              </a:br>
              <a:r>
                <a:rPr lang="en-US" sz="1500" dirty="0" smtClean="0">
                  <a:latin typeface="Arial"/>
                  <a:cs typeface="Arial"/>
                </a:rPr>
                <a:t>PW </a:t>
              </a:r>
              <a:r>
                <a:rPr lang="en-US" sz="1500" dirty="0">
                  <a:latin typeface="Arial"/>
                  <a:cs typeface="Arial"/>
                </a:rPr>
                <a:t>(shaded according to gray scale, mm), 600–400-hPa layer-averaged ascent (red contours every </a:t>
              </a:r>
              <a:r>
                <a:rPr lang="en-US" sz="1500" dirty="0" smtClean="0">
                  <a:latin typeface="Arial"/>
                  <a:cs typeface="Arial"/>
                </a:rPr>
                <a:t/>
              </a:r>
              <a:br>
                <a:rPr lang="en-US" sz="1500" dirty="0" smtClean="0">
                  <a:latin typeface="Arial"/>
                  <a:cs typeface="Arial"/>
                </a:rPr>
              </a:br>
              <a:r>
                <a:rPr lang="en-US" sz="1500" dirty="0" smtClean="0">
                  <a:latin typeface="Arial"/>
                  <a:cs typeface="Arial"/>
                </a:rPr>
                <a:t>5 </a:t>
              </a:r>
              <a:r>
                <a:rPr lang="en-US" sz="1500" dirty="0">
                  <a:latin typeface="Arial"/>
                  <a:cs typeface="Arial"/>
                </a:rPr>
                <a:t>× 10</a:t>
              </a:r>
              <a:r>
                <a:rPr lang="en-US" sz="1500" baseline="30000" dirty="0">
                  <a:latin typeface="Arial"/>
                  <a:cs typeface="Arial"/>
                </a:rPr>
                <a:t>−3</a:t>
              </a:r>
              <a:r>
                <a:rPr lang="en-US" sz="1500" dirty="0">
                  <a:latin typeface="Arial"/>
                  <a:cs typeface="Arial"/>
                </a:rPr>
                <a:t> hPa s</a:t>
              </a:r>
              <a:r>
                <a:rPr lang="en-US" sz="1500" baseline="30000" dirty="0">
                  <a:latin typeface="Arial"/>
                  <a:cs typeface="Arial"/>
                </a:rPr>
                <a:t>−1</a:t>
              </a:r>
              <a:r>
                <a:rPr lang="en-US" sz="1500" dirty="0">
                  <a:latin typeface="Arial"/>
                  <a:cs typeface="Arial"/>
                </a:rPr>
                <a:t>, negative values only), and </a:t>
              </a:r>
              <a:r>
                <a:rPr lang="en-US" sz="1500" dirty="0" smtClean="0">
                  <a:latin typeface="Arial"/>
                  <a:cs typeface="Arial"/>
                </a:rPr>
                <a:t>250-</a:t>
              </a:r>
              <a:r>
                <a:rPr lang="en-US" sz="1500" dirty="0">
                  <a:latin typeface="Arial"/>
                  <a:cs typeface="Arial"/>
                </a:rPr>
                <a:t>hPa </a:t>
              </a:r>
              <a:r>
                <a:rPr lang="en-US" sz="1500" dirty="0" smtClean="0">
                  <a:latin typeface="Arial"/>
                  <a:cs typeface="Arial"/>
                </a:rPr>
                <a:t>irrotational </a:t>
              </a:r>
              <a:r>
                <a:rPr lang="en-US" sz="1500" dirty="0">
                  <a:latin typeface="Arial"/>
                  <a:cs typeface="Arial"/>
                </a:rPr>
                <a:t>wind (vectors starting at 5 m s</a:t>
              </a:r>
              <a:r>
                <a:rPr lang="en-US" sz="1500" baseline="30000" dirty="0">
                  <a:latin typeface="Arial"/>
                  <a:cs typeface="Arial"/>
                </a:rPr>
                <a:t>−1</a:t>
              </a:r>
              <a:r>
                <a:rPr lang="en-US" sz="1500" dirty="0">
                  <a:latin typeface="Arial"/>
                  <a:cs typeface="Arial"/>
                </a:rPr>
                <a:t>) </a:t>
              </a:r>
            </a:p>
          </p:txBody>
        </p:sp>
        <p:sp>
          <p:nvSpPr>
            <p:cNvPr id="8" name="Rectangle 7"/>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27 October 2012</a:t>
              </a:r>
              <a:endParaRPr lang="en-US" sz="2200" dirty="0">
                <a:latin typeface="Arial"/>
                <a:cs typeface="Arial"/>
              </a:endParaRPr>
            </a:p>
          </p:txBody>
        </p:sp>
        <p:sp>
          <p:nvSpPr>
            <p:cNvPr id="11" name="Rectangle 10"/>
            <p:cNvSpPr/>
            <p:nvPr/>
          </p:nvSpPr>
          <p:spPr>
            <a:xfrm>
              <a:off x="679991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140" t="93125" r="77751" b="2767"/>
            <a:stretch/>
          </p:blipFill>
          <p:spPr>
            <a:xfrm>
              <a:off x="6952053" y="264616"/>
              <a:ext cx="1541226" cy="270199"/>
            </a:xfrm>
            <a:prstGeom prst="rect">
              <a:avLst/>
            </a:prstGeom>
          </p:spPr>
        </p:pic>
      </p:grpSp>
    </p:spTree>
    <p:extLst>
      <p:ext uri="{BB962C8B-B14F-4D97-AF65-F5344CB8AC3E}">
        <p14:creationId xmlns:p14="http://schemas.microsoft.com/office/powerpoint/2010/main" val="42458294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5" y="0"/>
              <a:ext cx="8511442" cy="6577023"/>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29 October 2012</a:t>
              </a:r>
              <a:endParaRPr lang="en-US" sz="2200" dirty="0">
                <a:latin typeface="Arial"/>
                <a:cs typeface="Arial"/>
              </a:endParaRPr>
            </a:p>
          </p:txBody>
        </p:sp>
        <p:sp>
          <p:nvSpPr>
            <p:cNvPr id="8" name="TextBox 7"/>
            <p:cNvSpPr txBox="1"/>
            <p:nvPr/>
          </p:nvSpPr>
          <p:spPr>
            <a:xfrm>
              <a:off x="-1" y="6051296"/>
              <a:ext cx="9143999" cy="553998"/>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smtClean="0">
                  <a:latin typeface="Arial"/>
                  <a:cs typeface="Arial"/>
                </a:rPr>
                <a:t>), 1000–500-</a:t>
              </a:r>
              <a:r>
                <a:rPr lang="en-US" sz="1500" dirty="0">
                  <a:latin typeface="Arial"/>
                  <a:cs typeface="Arial"/>
                </a:rPr>
                <a:t>hPa </a:t>
              </a:r>
              <a:r>
                <a:rPr lang="en-US" sz="1500" dirty="0" smtClean="0">
                  <a:latin typeface="Arial"/>
                  <a:cs typeface="Arial"/>
                </a:rPr>
                <a:t>thickness (dashed red/blue contours, dam), </a:t>
              </a:r>
              <a:br>
                <a:rPr lang="en-US" sz="1500" dirty="0" smtClean="0">
                  <a:latin typeface="Arial"/>
                  <a:cs typeface="Arial"/>
                </a:rPr>
              </a:br>
              <a:r>
                <a:rPr lang="en-US" sz="1500" dirty="0" smtClean="0">
                  <a:latin typeface="Arial"/>
                  <a:cs typeface="Arial"/>
                </a:rPr>
                <a:t>and mean sea level pressure (black solid contours, hPa)</a:t>
              </a:r>
              <a:endParaRPr lang="en-US" sz="1500" dirty="0">
                <a:latin typeface="Arial"/>
                <a:cs typeface="Arial"/>
              </a:endParaRPr>
            </a:p>
          </p:txBody>
        </p:sp>
      </p:grpSp>
    </p:spTree>
    <p:extLst>
      <p:ext uri="{BB962C8B-B14F-4D97-AF65-F5344CB8AC3E}">
        <p14:creationId xmlns:p14="http://schemas.microsoft.com/office/powerpoint/2010/main" val="20747247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5" y="0"/>
              <a:ext cx="8511442" cy="657702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Dynamic tropopause (DT, 1.5-PVU surface) potential temperature (shaded, K) and wind (barbs, </a:t>
              </a:r>
              <a:r>
                <a:rPr lang="en-US" sz="1500" dirty="0" err="1">
                  <a:latin typeface="Arial"/>
                  <a:cs typeface="Arial"/>
                </a:rPr>
                <a:t>kts</a:t>
              </a:r>
              <a:r>
                <a:rPr lang="en-US" sz="1500" dirty="0">
                  <a:latin typeface="Arial"/>
                  <a:cs typeface="Arial"/>
                </a:rPr>
                <a:t>), </a:t>
              </a:r>
              <a:br>
                <a:rPr lang="en-US" sz="1500" dirty="0">
                  <a:latin typeface="Arial"/>
                  <a:cs typeface="Arial"/>
                </a:rPr>
              </a:br>
              <a:r>
                <a:rPr lang="en-US" sz="1500" dirty="0">
                  <a:latin typeface="Arial"/>
                  <a:cs typeface="Arial"/>
                </a:rPr>
                <a:t>925–850-hPa layer-averaged cyclonic relative vorticity (black contours every 0.5 × 10</a:t>
              </a:r>
              <a:r>
                <a:rPr lang="en-US" sz="1500" baseline="30000" dirty="0">
                  <a:latin typeface="Arial"/>
                  <a:cs typeface="Arial"/>
                </a:rPr>
                <a:t>−4</a:t>
              </a:r>
              <a:r>
                <a:rPr lang="en-US" sz="1500" dirty="0">
                  <a:latin typeface="Arial"/>
                  <a:cs typeface="Arial"/>
                </a:rPr>
                <a:t> s</a:t>
              </a:r>
              <a:r>
                <a:rPr lang="en-US" sz="1500" baseline="30000" dirty="0">
                  <a:latin typeface="Arial"/>
                  <a:cs typeface="Arial"/>
                </a:rPr>
                <a:t>−1</a:t>
              </a:r>
              <a:r>
                <a:rPr lang="en-US" sz="1500" dirty="0">
                  <a:latin typeface="Arial"/>
                  <a:cs typeface="Arial"/>
                </a:rPr>
                <a:t>) </a:t>
              </a:r>
              <a:br>
                <a:rPr lang="en-US" sz="1500" dirty="0">
                  <a:latin typeface="Arial"/>
                  <a:cs typeface="Arial"/>
                </a:rPr>
              </a:br>
              <a:endParaRPr lang="en-US" sz="1500" dirty="0">
                <a:latin typeface="Arial"/>
                <a:cs typeface="Arial"/>
              </a:endParaRPr>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29 October 2012</a:t>
              </a:r>
              <a:endParaRPr lang="en-US" sz="2200" dirty="0">
                <a:latin typeface="Arial"/>
                <a:cs typeface="Arial"/>
              </a:endParaRPr>
            </a:p>
          </p:txBody>
        </p:sp>
      </p:grpSp>
    </p:spTree>
    <p:extLst>
      <p:ext uri="{BB962C8B-B14F-4D97-AF65-F5344CB8AC3E}">
        <p14:creationId xmlns:p14="http://schemas.microsoft.com/office/powerpoint/2010/main" val="3471106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5" y="0"/>
              <a:ext cx="8511442" cy="6577023"/>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a:latin typeface="Arial"/>
                  <a:cs typeface="Arial"/>
                </a:rPr>
                <a:t>), 300–200-hPa layer-averaged </a:t>
              </a:r>
              <a:r>
                <a:rPr lang="en-US" sz="1500" dirty="0" smtClean="0">
                  <a:latin typeface="Arial"/>
                  <a:cs typeface="Arial"/>
                </a:rPr>
                <a:t>PV </a:t>
              </a:r>
              <a:r>
                <a:rPr lang="en-US" sz="1500" dirty="0">
                  <a:latin typeface="Arial"/>
                  <a:cs typeface="Arial"/>
                </a:rPr>
                <a:t>(gray contours every 1 PVU), </a:t>
              </a:r>
              <a:r>
                <a:rPr lang="en-US" sz="1500" dirty="0" smtClean="0">
                  <a:latin typeface="Arial"/>
                  <a:cs typeface="Arial"/>
                </a:rPr>
                <a:t/>
              </a:r>
              <a:br>
                <a:rPr lang="en-US" sz="1500" dirty="0" smtClean="0">
                  <a:latin typeface="Arial"/>
                  <a:cs typeface="Arial"/>
                </a:rPr>
              </a:br>
              <a:r>
                <a:rPr lang="en-US" sz="1500" dirty="0" smtClean="0">
                  <a:latin typeface="Arial"/>
                  <a:cs typeface="Arial"/>
                </a:rPr>
                <a:t>PW </a:t>
              </a:r>
              <a:r>
                <a:rPr lang="en-US" sz="1500" dirty="0">
                  <a:latin typeface="Arial"/>
                  <a:cs typeface="Arial"/>
                </a:rPr>
                <a:t>(shaded according to gray scale, mm), 600–400-hPa layer-averaged ascent (red contours every </a:t>
              </a:r>
              <a:r>
                <a:rPr lang="en-US" sz="1500" dirty="0" smtClean="0">
                  <a:latin typeface="Arial"/>
                  <a:cs typeface="Arial"/>
                </a:rPr>
                <a:t/>
              </a:r>
              <a:br>
                <a:rPr lang="en-US" sz="1500" dirty="0" smtClean="0">
                  <a:latin typeface="Arial"/>
                  <a:cs typeface="Arial"/>
                </a:rPr>
              </a:br>
              <a:r>
                <a:rPr lang="en-US" sz="1500" dirty="0" smtClean="0">
                  <a:latin typeface="Arial"/>
                  <a:cs typeface="Arial"/>
                </a:rPr>
                <a:t>5 </a:t>
              </a:r>
              <a:r>
                <a:rPr lang="en-US" sz="1500" dirty="0">
                  <a:latin typeface="Arial"/>
                  <a:cs typeface="Arial"/>
                </a:rPr>
                <a:t>× 10</a:t>
              </a:r>
              <a:r>
                <a:rPr lang="en-US" sz="1500" baseline="30000" dirty="0">
                  <a:latin typeface="Arial"/>
                  <a:cs typeface="Arial"/>
                </a:rPr>
                <a:t>−3</a:t>
              </a:r>
              <a:r>
                <a:rPr lang="en-US" sz="1500" dirty="0">
                  <a:latin typeface="Arial"/>
                  <a:cs typeface="Arial"/>
                </a:rPr>
                <a:t> hPa s</a:t>
              </a:r>
              <a:r>
                <a:rPr lang="en-US" sz="1500" baseline="30000" dirty="0">
                  <a:latin typeface="Arial"/>
                  <a:cs typeface="Arial"/>
                </a:rPr>
                <a:t>−1</a:t>
              </a:r>
              <a:r>
                <a:rPr lang="en-US" sz="1500" dirty="0">
                  <a:latin typeface="Arial"/>
                  <a:cs typeface="Arial"/>
                </a:rPr>
                <a:t>, negative values only), and </a:t>
              </a:r>
              <a:r>
                <a:rPr lang="en-US" sz="1500" dirty="0" smtClean="0">
                  <a:latin typeface="Arial"/>
                  <a:cs typeface="Arial"/>
                </a:rPr>
                <a:t>250-</a:t>
              </a:r>
              <a:r>
                <a:rPr lang="en-US" sz="1500" dirty="0">
                  <a:latin typeface="Arial"/>
                  <a:cs typeface="Arial"/>
                </a:rPr>
                <a:t>hPa </a:t>
              </a:r>
              <a:r>
                <a:rPr lang="en-US" sz="1500" dirty="0" smtClean="0">
                  <a:latin typeface="Arial"/>
                  <a:cs typeface="Arial"/>
                </a:rPr>
                <a:t>irrotational </a:t>
              </a:r>
              <a:r>
                <a:rPr lang="en-US" sz="1500" dirty="0">
                  <a:latin typeface="Arial"/>
                  <a:cs typeface="Arial"/>
                </a:rPr>
                <a:t>wind (vectors starting at 5 m s</a:t>
              </a:r>
              <a:r>
                <a:rPr lang="en-US" sz="1500" baseline="30000" dirty="0">
                  <a:latin typeface="Arial"/>
                  <a:cs typeface="Arial"/>
                </a:rPr>
                <a:t>−1</a:t>
              </a:r>
              <a:r>
                <a:rPr lang="en-US" sz="1500" dirty="0">
                  <a:latin typeface="Arial"/>
                  <a:cs typeface="Arial"/>
                </a:rPr>
                <a:t>) </a:t>
              </a:r>
            </a:p>
          </p:txBody>
        </p:sp>
        <p:sp>
          <p:nvSpPr>
            <p:cNvPr id="8" name="Rectangle 7"/>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29 October 2012</a:t>
              </a:r>
              <a:endParaRPr lang="en-US" sz="2200" dirty="0">
                <a:latin typeface="Arial"/>
                <a:cs typeface="Arial"/>
              </a:endParaRPr>
            </a:p>
          </p:txBody>
        </p:sp>
        <p:sp>
          <p:nvSpPr>
            <p:cNvPr id="9" name="Rectangle 8"/>
            <p:cNvSpPr/>
            <p:nvPr/>
          </p:nvSpPr>
          <p:spPr>
            <a:xfrm>
              <a:off x="679991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140" t="93125" r="77751" b="2767"/>
            <a:stretch/>
          </p:blipFill>
          <p:spPr>
            <a:xfrm>
              <a:off x="6952053" y="264616"/>
              <a:ext cx="1541226" cy="270199"/>
            </a:xfrm>
            <a:prstGeom prst="rect">
              <a:avLst/>
            </a:prstGeom>
          </p:spPr>
        </p:pic>
      </p:grpSp>
    </p:spTree>
    <p:extLst>
      <p:ext uri="{BB962C8B-B14F-4D97-AF65-F5344CB8AC3E}">
        <p14:creationId xmlns:p14="http://schemas.microsoft.com/office/powerpoint/2010/main" val="37483365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5" y="0"/>
              <a:ext cx="8511441" cy="6577023"/>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29 October 2012</a:t>
              </a:r>
              <a:endParaRPr lang="en-US" sz="2200" dirty="0">
                <a:latin typeface="Arial"/>
                <a:cs typeface="Arial"/>
              </a:endParaRPr>
            </a:p>
          </p:txBody>
        </p:sp>
        <p:sp>
          <p:nvSpPr>
            <p:cNvPr id="7" name="TextBox 6"/>
            <p:cNvSpPr txBox="1"/>
            <p:nvPr/>
          </p:nvSpPr>
          <p:spPr>
            <a:xfrm>
              <a:off x="-1" y="6051296"/>
              <a:ext cx="9143999" cy="553998"/>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smtClean="0">
                  <a:latin typeface="Arial"/>
                  <a:cs typeface="Arial"/>
                </a:rPr>
                <a:t>), 1000–500-</a:t>
              </a:r>
              <a:r>
                <a:rPr lang="en-US" sz="1500" dirty="0">
                  <a:latin typeface="Arial"/>
                  <a:cs typeface="Arial"/>
                </a:rPr>
                <a:t>hPa </a:t>
              </a:r>
              <a:r>
                <a:rPr lang="en-US" sz="1500" dirty="0" smtClean="0">
                  <a:latin typeface="Arial"/>
                  <a:cs typeface="Arial"/>
                </a:rPr>
                <a:t>thickness (dashed red/blue contours, dam), </a:t>
              </a:r>
              <a:br>
                <a:rPr lang="en-US" sz="1500" dirty="0" smtClean="0">
                  <a:latin typeface="Arial"/>
                  <a:cs typeface="Arial"/>
                </a:rPr>
              </a:br>
              <a:r>
                <a:rPr lang="en-US" sz="1500" dirty="0" smtClean="0">
                  <a:latin typeface="Arial"/>
                  <a:cs typeface="Arial"/>
                </a:rPr>
                <a:t>and mean sea level pressure (black solid contours, hPa)</a:t>
              </a:r>
              <a:endParaRPr lang="en-US" sz="1500" dirty="0">
                <a:latin typeface="Arial"/>
                <a:cs typeface="Arial"/>
              </a:endParaRPr>
            </a:p>
          </p:txBody>
        </p:sp>
      </p:grpSp>
    </p:spTree>
    <p:extLst>
      <p:ext uri="{BB962C8B-B14F-4D97-AF65-F5344CB8AC3E}">
        <p14:creationId xmlns:p14="http://schemas.microsoft.com/office/powerpoint/2010/main" val="27989155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5" y="0"/>
              <a:ext cx="8511442" cy="6577023"/>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Dynamic tropopause (DT, 1.5-PVU surface) potential temperature (shaded, K) and wind (barbs, </a:t>
              </a:r>
              <a:r>
                <a:rPr lang="en-US" sz="1500" dirty="0" err="1">
                  <a:latin typeface="Arial"/>
                  <a:cs typeface="Arial"/>
                </a:rPr>
                <a:t>kts</a:t>
              </a:r>
              <a:r>
                <a:rPr lang="en-US" sz="1500" dirty="0">
                  <a:latin typeface="Arial"/>
                  <a:cs typeface="Arial"/>
                </a:rPr>
                <a:t>), </a:t>
              </a:r>
              <a:br>
                <a:rPr lang="en-US" sz="1500" dirty="0">
                  <a:latin typeface="Arial"/>
                  <a:cs typeface="Arial"/>
                </a:rPr>
              </a:br>
              <a:r>
                <a:rPr lang="en-US" sz="1500" dirty="0">
                  <a:latin typeface="Arial"/>
                  <a:cs typeface="Arial"/>
                </a:rPr>
                <a:t>925–850-hPa layer-averaged cyclonic relative vorticity (black contours every 0.5 × 10</a:t>
              </a:r>
              <a:r>
                <a:rPr lang="en-US" sz="1500" baseline="30000" dirty="0">
                  <a:latin typeface="Arial"/>
                  <a:cs typeface="Arial"/>
                </a:rPr>
                <a:t>−4</a:t>
              </a:r>
              <a:r>
                <a:rPr lang="en-US" sz="1500" dirty="0">
                  <a:latin typeface="Arial"/>
                  <a:cs typeface="Arial"/>
                </a:rPr>
                <a:t> s</a:t>
              </a:r>
              <a:r>
                <a:rPr lang="en-US" sz="1500" baseline="30000" dirty="0">
                  <a:latin typeface="Arial"/>
                  <a:cs typeface="Arial"/>
                </a:rPr>
                <a:t>−1</a:t>
              </a:r>
              <a:r>
                <a:rPr lang="en-US" sz="1500" dirty="0">
                  <a:latin typeface="Arial"/>
                  <a:cs typeface="Arial"/>
                </a:rPr>
                <a:t>) </a:t>
              </a:r>
              <a:br>
                <a:rPr lang="en-US" sz="1500" dirty="0">
                  <a:latin typeface="Arial"/>
                  <a:cs typeface="Arial"/>
                </a:rPr>
              </a:br>
              <a:endParaRPr lang="en-US" sz="1500" dirty="0">
                <a:latin typeface="Arial"/>
                <a:cs typeface="Arial"/>
              </a:endParaRPr>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29 October 2012</a:t>
              </a:r>
              <a:endParaRPr lang="en-US" sz="2200" dirty="0">
                <a:latin typeface="Arial"/>
                <a:cs typeface="Arial"/>
              </a:endParaRPr>
            </a:p>
          </p:txBody>
        </p:sp>
      </p:grpSp>
    </p:spTree>
    <p:extLst>
      <p:ext uri="{BB962C8B-B14F-4D97-AF65-F5344CB8AC3E}">
        <p14:creationId xmlns:p14="http://schemas.microsoft.com/office/powerpoint/2010/main" val="16894448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7000" y="0"/>
            <a:ext cx="8875058" cy="6858000"/>
            <a:chOff x="127000" y="0"/>
            <a:chExt cx="8875058"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8" cy="6858000"/>
            </a:xfrm>
            <a:prstGeom prst="rect">
              <a:avLst/>
            </a:prstGeom>
          </p:spPr>
        </p:pic>
        <p:sp>
          <p:nvSpPr>
            <p:cNvPr id="6" name="Rectangle 5"/>
            <p:cNvSpPr/>
            <p:nvPr/>
          </p:nvSpPr>
          <p:spPr>
            <a:xfrm>
              <a:off x="412919" y="6079113"/>
              <a:ext cx="8314519" cy="768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12918" y="6018103"/>
              <a:ext cx="8314519" cy="784317"/>
            </a:xfrm>
            <a:prstGeom prst="rect">
              <a:avLst/>
            </a:prstGeom>
            <a:noFill/>
          </p:spPr>
          <p:txBody>
            <a:bodyPr wrap="square" rtlCol="0">
              <a:spAutoFit/>
            </a:bodyPr>
            <a:lstStyle/>
            <a:p>
              <a:pPr algn="ctr">
                <a:lnSpc>
                  <a:spcPct val="120000"/>
                </a:lnSpc>
              </a:pPr>
              <a:r>
                <a:rPr lang="en-US" sz="1900" dirty="0" smtClean="0">
                  <a:latin typeface="Arial"/>
                  <a:cs typeface="Arial"/>
                </a:rPr>
                <a:t>Sandy:  1800 UTC 21 October – 1200 UTC 31 October 2012 </a:t>
              </a:r>
            </a:p>
            <a:p>
              <a:pPr algn="ctr">
                <a:lnSpc>
                  <a:spcPct val="120000"/>
                </a:lnSpc>
              </a:pPr>
              <a:r>
                <a:rPr lang="en-US" sz="1900" dirty="0" smtClean="0">
                  <a:latin typeface="Arial"/>
                  <a:cs typeface="Arial"/>
                </a:rPr>
                <a:t>Hazel:  0600 UTC 5 October – 1200 UTC 18 October 1954</a:t>
              </a:r>
            </a:p>
          </p:txBody>
        </p:sp>
        <p:sp>
          <p:nvSpPr>
            <p:cNvPr id="8" name="Rectangle 7"/>
            <p:cNvSpPr/>
            <p:nvPr/>
          </p:nvSpPr>
          <p:spPr>
            <a:xfrm>
              <a:off x="5197423" y="1226678"/>
              <a:ext cx="2916717" cy="310468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767648" y="1226679"/>
              <a:ext cx="3075216" cy="2977739"/>
            </a:xfrm>
            <a:prstGeom prst="rect">
              <a:avLst/>
            </a:prstGeom>
            <a:noFill/>
          </p:spPr>
          <p:txBody>
            <a:bodyPr wrap="square" rtlCol="0">
              <a:spAutoFit/>
            </a:bodyPr>
            <a:lstStyle/>
            <a:p>
              <a:pPr>
                <a:lnSpc>
                  <a:spcPct val="150000"/>
                </a:lnSpc>
              </a:pPr>
              <a:r>
                <a:rPr lang="en-US" dirty="0" smtClean="0">
                  <a:latin typeface="Arial"/>
                  <a:cs typeface="Arial"/>
                </a:rPr>
                <a:t>Low pressure</a:t>
              </a:r>
            </a:p>
            <a:p>
              <a:pPr>
                <a:lnSpc>
                  <a:spcPct val="150000"/>
                </a:lnSpc>
              </a:pPr>
              <a:r>
                <a:rPr lang="en-US" dirty="0" smtClean="0">
                  <a:latin typeface="Arial"/>
                  <a:cs typeface="Arial"/>
                </a:rPr>
                <a:t>Tropical depression</a:t>
              </a:r>
            </a:p>
            <a:p>
              <a:pPr>
                <a:lnSpc>
                  <a:spcPct val="150000"/>
                </a:lnSpc>
              </a:pPr>
              <a:r>
                <a:rPr lang="en-US" smtClean="0">
                  <a:latin typeface="Arial"/>
                  <a:cs typeface="Arial"/>
                </a:rPr>
                <a:t>Tropical storm</a:t>
              </a:r>
              <a:endParaRPr lang="en-US" dirty="0" smtClean="0">
                <a:latin typeface="Arial"/>
                <a:cs typeface="Arial"/>
              </a:endParaRPr>
            </a:p>
            <a:p>
              <a:pPr>
                <a:lnSpc>
                  <a:spcPct val="150000"/>
                </a:lnSpc>
              </a:pPr>
              <a:r>
                <a:rPr lang="en-US" dirty="0" smtClean="0">
                  <a:latin typeface="Arial"/>
                  <a:cs typeface="Arial"/>
                </a:rPr>
                <a:t>Hurricane (Sandy)</a:t>
              </a:r>
            </a:p>
            <a:p>
              <a:pPr>
                <a:lnSpc>
                  <a:spcPct val="150000"/>
                </a:lnSpc>
              </a:pPr>
              <a:r>
                <a:rPr lang="en-US" dirty="0" smtClean="0">
                  <a:latin typeface="Arial"/>
                  <a:cs typeface="Arial"/>
                </a:rPr>
                <a:t>Hurricane (Hazel)</a:t>
              </a:r>
            </a:p>
            <a:p>
              <a:pPr>
                <a:lnSpc>
                  <a:spcPct val="150000"/>
                </a:lnSpc>
              </a:pPr>
              <a:r>
                <a:rPr lang="en-US" dirty="0" smtClean="0">
                  <a:latin typeface="Arial"/>
                  <a:cs typeface="Arial"/>
                </a:rPr>
                <a:t>Extratropical (Sandy)</a:t>
              </a:r>
            </a:p>
            <a:p>
              <a:pPr>
                <a:lnSpc>
                  <a:spcPct val="150000"/>
                </a:lnSpc>
              </a:pPr>
              <a:r>
                <a:rPr lang="en-US" dirty="0" smtClean="0">
                  <a:latin typeface="Arial"/>
                  <a:cs typeface="Arial"/>
                </a:rPr>
                <a:t>Extratropical (Hazel)</a:t>
              </a:r>
              <a:endParaRPr lang="en-US" dirty="0">
                <a:latin typeface="Arial"/>
                <a:cs typeface="Arial"/>
              </a:endParaRPr>
            </a:p>
          </p:txBody>
        </p:sp>
        <p:pic>
          <p:nvPicPr>
            <p:cNvPr id="15" name="Picture 14"/>
            <p:cNvPicPr>
              <a:picLocks noChangeAspect="1"/>
            </p:cNvPicPr>
            <p:nvPr/>
          </p:nvPicPr>
          <p:blipFill rotWithShape="1">
            <a:blip r:embed="rId3"/>
            <a:srcRect l="29391" t="28017" r="66206" b="66284"/>
            <a:stretch/>
          </p:blipFill>
          <p:spPr>
            <a:xfrm>
              <a:off x="5344412" y="3376079"/>
              <a:ext cx="390781" cy="390800"/>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Layer>
                  </a14:imgProps>
                </a:ext>
              </a:extLst>
            </a:blip>
            <a:srcRect l="30002" t="28017" r="66695" b="66284"/>
            <a:stretch/>
          </p:blipFill>
          <p:spPr>
            <a:xfrm>
              <a:off x="5398687" y="3788591"/>
              <a:ext cx="293086" cy="390800"/>
            </a:xfrm>
            <a:prstGeom prst="rect">
              <a:avLst/>
            </a:prstGeom>
          </p:spPr>
        </p:pic>
        <p:pic>
          <p:nvPicPr>
            <p:cNvPr id="17" name="Picture 16"/>
            <p:cNvPicPr>
              <a:picLocks noChangeAspect="1"/>
            </p:cNvPicPr>
            <p:nvPr/>
          </p:nvPicPr>
          <p:blipFill rotWithShape="1">
            <a:blip r:embed="rId6"/>
            <a:srcRect l="30002" t="36090" r="67429" b="58053"/>
            <a:stretch/>
          </p:blipFill>
          <p:spPr>
            <a:xfrm>
              <a:off x="5420397" y="2963568"/>
              <a:ext cx="227956" cy="401655"/>
            </a:xfrm>
            <a:prstGeom prst="rect">
              <a:avLst/>
            </a:prstGeom>
          </p:spPr>
        </p:pic>
        <p:pic>
          <p:nvPicPr>
            <p:cNvPr id="18" name="Picture 17"/>
            <p:cNvPicPr>
              <a:picLocks noChangeAspect="1"/>
            </p:cNvPicPr>
            <p:nvPr/>
          </p:nvPicPr>
          <p:blipFill rotWithShape="1">
            <a:blip r:embed="rId6"/>
            <a:srcRect l="40643" t="37129" r="57679" b="58211"/>
            <a:stretch/>
          </p:blipFill>
          <p:spPr>
            <a:xfrm>
              <a:off x="5447158" y="2628710"/>
              <a:ext cx="148898" cy="319518"/>
            </a:xfrm>
            <a:prstGeom prst="rect">
              <a:avLst/>
            </a:prstGeom>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l="60411" t="77387" r="37896" b="17362"/>
            <a:stretch/>
          </p:blipFill>
          <p:spPr>
            <a:xfrm>
              <a:off x="5454920" y="2208454"/>
              <a:ext cx="150273" cy="360138"/>
            </a:xfrm>
            <a:prstGeom prst="rect">
              <a:avLst/>
            </a:prstGeom>
          </p:spPr>
        </p:pic>
        <p:pic>
          <p:nvPicPr>
            <p:cNvPr id="20" name="Picture 19"/>
            <p:cNvPicPr>
              <a:picLocks noChangeAspect="1"/>
            </p:cNvPicPr>
            <p:nvPr/>
          </p:nvPicPr>
          <p:blipFill rotWithShape="1">
            <a:blip r:embed="rId9"/>
            <a:srcRect l="29867" t="28509" r="65809" b="65496"/>
            <a:stretch/>
          </p:blipFill>
          <p:spPr>
            <a:xfrm>
              <a:off x="5351433" y="1347887"/>
              <a:ext cx="383760" cy="411138"/>
            </a:xfrm>
            <a:prstGeom prst="rect">
              <a:avLst/>
            </a:prstGeom>
          </p:spPr>
        </p:pic>
        <p:pic>
          <p:nvPicPr>
            <p:cNvPr id="21" name="Picture 20"/>
            <p:cNvPicPr>
              <a:picLocks noChangeAspect="1"/>
            </p:cNvPicPr>
            <p:nvPr/>
          </p:nvPicPr>
          <p:blipFill rotWithShape="1">
            <a:blip r:embed="rId10"/>
            <a:srcRect l="30382" t="29309" r="66316" b="66518"/>
            <a:stretch/>
          </p:blipFill>
          <p:spPr>
            <a:xfrm>
              <a:off x="5398687" y="1806084"/>
              <a:ext cx="293086" cy="286150"/>
            </a:xfrm>
            <a:prstGeom prst="rect">
              <a:avLst/>
            </a:prstGeom>
          </p:spPr>
        </p:pic>
      </p:grpSp>
    </p:spTree>
    <p:extLst>
      <p:ext uri="{BB962C8B-B14F-4D97-AF65-F5344CB8AC3E}">
        <p14:creationId xmlns:p14="http://schemas.microsoft.com/office/powerpoint/2010/main" val="9429430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5" y="0"/>
              <a:ext cx="8511441" cy="6577023"/>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a:latin typeface="Arial"/>
                  <a:cs typeface="Arial"/>
                </a:rPr>
                <a:t>), 300–200-hPa layer-averaged </a:t>
              </a:r>
              <a:r>
                <a:rPr lang="en-US" sz="1500" dirty="0" smtClean="0">
                  <a:latin typeface="Arial"/>
                  <a:cs typeface="Arial"/>
                </a:rPr>
                <a:t>PV </a:t>
              </a:r>
              <a:r>
                <a:rPr lang="en-US" sz="1500" dirty="0">
                  <a:latin typeface="Arial"/>
                  <a:cs typeface="Arial"/>
                </a:rPr>
                <a:t>(gray contours every 1 PVU), </a:t>
              </a:r>
              <a:r>
                <a:rPr lang="en-US" sz="1500" dirty="0" smtClean="0">
                  <a:latin typeface="Arial"/>
                  <a:cs typeface="Arial"/>
                </a:rPr>
                <a:t/>
              </a:r>
              <a:br>
                <a:rPr lang="en-US" sz="1500" dirty="0" smtClean="0">
                  <a:latin typeface="Arial"/>
                  <a:cs typeface="Arial"/>
                </a:rPr>
              </a:br>
              <a:r>
                <a:rPr lang="en-US" sz="1500" dirty="0" smtClean="0">
                  <a:latin typeface="Arial"/>
                  <a:cs typeface="Arial"/>
                </a:rPr>
                <a:t>PW </a:t>
              </a:r>
              <a:r>
                <a:rPr lang="en-US" sz="1500" dirty="0">
                  <a:latin typeface="Arial"/>
                  <a:cs typeface="Arial"/>
                </a:rPr>
                <a:t>(shaded according to gray scale, mm), 600–400-hPa layer-averaged ascent (red contours every </a:t>
              </a:r>
              <a:r>
                <a:rPr lang="en-US" sz="1500" dirty="0" smtClean="0">
                  <a:latin typeface="Arial"/>
                  <a:cs typeface="Arial"/>
                </a:rPr>
                <a:t/>
              </a:r>
              <a:br>
                <a:rPr lang="en-US" sz="1500" dirty="0" smtClean="0">
                  <a:latin typeface="Arial"/>
                  <a:cs typeface="Arial"/>
                </a:rPr>
              </a:br>
              <a:r>
                <a:rPr lang="en-US" sz="1500" dirty="0" smtClean="0">
                  <a:latin typeface="Arial"/>
                  <a:cs typeface="Arial"/>
                </a:rPr>
                <a:t>5 </a:t>
              </a:r>
              <a:r>
                <a:rPr lang="en-US" sz="1500" dirty="0">
                  <a:latin typeface="Arial"/>
                  <a:cs typeface="Arial"/>
                </a:rPr>
                <a:t>× 10</a:t>
              </a:r>
              <a:r>
                <a:rPr lang="en-US" sz="1500" baseline="30000" dirty="0">
                  <a:latin typeface="Arial"/>
                  <a:cs typeface="Arial"/>
                </a:rPr>
                <a:t>−3</a:t>
              </a:r>
              <a:r>
                <a:rPr lang="en-US" sz="1500" dirty="0">
                  <a:latin typeface="Arial"/>
                  <a:cs typeface="Arial"/>
                </a:rPr>
                <a:t> hPa s</a:t>
              </a:r>
              <a:r>
                <a:rPr lang="en-US" sz="1500" baseline="30000" dirty="0">
                  <a:latin typeface="Arial"/>
                  <a:cs typeface="Arial"/>
                </a:rPr>
                <a:t>−1</a:t>
              </a:r>
              <a:r>
                <a:rPr lang="en-US" sz="1500" dirty="0">
                  <a:latin typeface="Arial"/>
                  <a:cs typeface="Arial"/>
                </a:rPr>
                <a:t>, negative values only), and </a:t>
              </a:r>
              <a:r>
                <a:rPr lang="en-US" sz="1500" dirty="0" smtClean="0">
                  <a:latin typeface="Arial"/>
                  <a:cs typeface="Arial"/>
                </a:rPr>
                <a:t>250-</a:t>
              </a:r>
              <a:r>
                <a:rPr lang="en-US" sz="1500" dirty="0">
                  <a:latin typeface="Arial"/>
                  <a:cs typeface="Arial"/>
                </a:rPr>
                <a:t>hPa </a:t>
              </a:r>
              <a:r>
                <a:rPr lang="en-US" sz="1500" dirty="0" smtClean="0">
                  <a:latin typeface="Arial"/>
                  <a:cs typeface="Arial"/>
                </a:rPr>
                <a:t>irrotational </a:t>
              </a:r>
              <a:r>
                <a:rPr lang="en-US" sz="1500" dirty="0">
                  <a:latin typeface="Arial"/>
                  <a:cs typeface="Arial"/>
                </a:rPr>
                <a:t>wind (vectors starting at 5 m s</a:t>
              </a:r>
              <a:r>
                <a:rPr lang="en-US" sz="1500" baseline="30000" dirty="0">
                  <a:latin typeface="Arial"/>
                  <a:cs typeface="Arial"/>
                </a:rPr>
                <a:t>−1</a:t>
              </a:r>
              <a:r>
                <a:rPr lang="en-US" sz="1500" dirty="0">
                  <a:latin typeface="Arial"/>
                  <a:cs typeface="Arial"/>
                </a:rPr>
                <a:t>) </a:t>
              </a:r>
            </a:p>
          </p:txBody>
        </p:sp>
        <p:sp>
          <p:nvSpPr>
            <p:cNvPr id="8" name="Rectangle 7"/>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29 October 2012</a:t>
              </a:r>
              <a:endParaRPr lang="en-US" sz="2200" dirty="0">
                <a:latin typeface="Arial"/>
                <a:cs typeface="Arial"/>
              </a:endParaRPr>
            </a:p>
          </p:txBody>
        </p:sp>
        <p:sp>
          <p:nvSpPr>
            <p:cNvPr id="9" name="Rectangle 8"/>
            <p:cNvSpPr/>
            <p:nvPr/>
          </p:nvSpPr>
          <p:spPr>
            <a:xfrm>
              <a:off x="679991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140" t="93125" r="77751" b="2767"/>
            <a:stretch/>
          </p:blipFill>
          <p:spPr>
            <a:xfrm>
              <a:off x="6952053" y="264616"/>
              <a:ext cx="1541226" cy="270199"/>
            </a:xfrm>
            <a:prstGeom prst="rect">
              <a:avLst/>
            </a:prstGeom>
          </p:spPr>
        </p:pic>
      </p:grpSp>
    </p:spTree>
    <p:extLst>
      <p:ext uri="{BB962C8B-B14F-4D97-AF65-F5344CB8AC3E}">
        <p14:creationId xmlns:p14="http://schemas.microsoft.com/office/powerpoint/2010/main" val="22939489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403434" cy="6847144"/>
            <a:chOff x="-1" y="0"/>
            <a:chExt cx="10403434" cy="6847144"/>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6109" r="20175"/>
            <a:stretch/>
          </p:blipFill>
          <p:spPr>
            <a:xfrm>
              <a:off x="4571999" y="0"/>
              <a:ext cx="4571999" cy="657702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219" r="20065"/>
            <a:stretch/>
          </p:blipFill>
          <p:spPr>
            <a:xfrm>
              <a:off x="-1" y="0"/>
              <a:ext cx="4572001" cy="6577022"/>
            </a:xfrm>
            <a:prstGeom prst="rect">
              <a:avLst/>
            </a:prstGeom>
          </p:spPr>
        </p:pic>
        <p:sp>
          <p:nvSpPr>
            <p:cNvPr id="4" name="Rectangle 3"/>
            <p:cNvSpPr/>
            <p:nvPr/>
          </p:nvSpPr>
          <p:spPr>
            <a:xfrm>
              <a:off x="0" y="5794854"/>
              <a:ext cx="9143999" cy="1052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15 October 1954</a:t>
              </a:r>
              <a:endParaRPr lang="en-US" sz="2200" dirty="0">
                <a:latin typeface="Arial"/>
                <a:cs typeface="Arial"/>
              </a:endParaRPr>
            </a:p>
          </p:txBody>
        </p:sp>
        <p:sp>
          <p:nvSpPr>
            <p:cNvPr id="15" name="Rectangle 14"/>
            <p:cNvSpPr/>
            <p:nvPr/>
          </p:nvSpPr>
          <p:spPr>
            <a:xfrm>
              <a:off x="4976734"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994425"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16 October 1954</a:t>
              </a:r>
              <a:endParaRPr lang="en-US" sz="2200" dirty="0">
                <a:latin typeface="Arial"/>
                <a:cs typeface="Arial"/>
              </a:endParaRPr>
            </a:p>
          </p:txBody>
        </p:sp>
        <p:sp>
          <p:nvSpPr>
            <p:cNvPr id="17" name="TextBox 16"/>
            <p:cNvSpPr txBox="1"/>
            <p:nvPr/>
          </p:nvSpPr>
          <p:spPr>
            <a:xfrm>
              <a:off x="-1" y="6107996"/>
              <a:ext cx="9143999" cy="646331"/>
            </a:xfrm>
            <a:prstGeom prst="rect">
              <a:avLst/>
            </a:prstGeom>
            <a:noFill/>
            <a:ln w="19050" cmpd="sng">
              <a:noFill/>
            </a:ln>
          </p:spPr>
          <p:txBody>
            <a:bodyPr wrap="square" rtlCol="0">
              <a:spAutoFit/>
            </a:bodyPr>
            <a:lstStyle/>
            <a:p>
              <a:pPr algn="ctr"/>
              <a:r>
                <a:rPr lang="en-US" dirty="0">
                  <a:latin typeface="Arial"/>
                  <a:cs typeface="Arial"/>
                </a:rPr>
                <a:t>250-hPa wind speed (shaded, m s</a:t>
              </a:r>
              <a:r>
                <a:rPr lang="en-US" baseline="30000" dirty="0">
                  <a:latin typeface="Arial"/>
                  <a:cs typeface="Arial"/>
                </a:rPr>
                <a:t>−1</a:t>
              </a:r>
              <a:r>
                <a:rPr lang="en-US" dirty="0" smtClean="0">
                  <a:latin typeface="Arial"/>
                  <a:cs typeface="Arial"/>
                </a:rPr>
                <a:t>), temperature (dashed red contours, °C), </a:t>
              </a:r>
              <a:br>
                <a:rPr lang="en-US" dirty="0" smtClean="0">
                  <a:latin typeface="Arial"/>
                  <a:cs typeface="Arial"/>
                </a:rPr>
              </a:br>
              <a:r>
                <a:rPr lang="en-US" dirty="0" smtClean="0">
                  <a:latin typeface="Arial"/>
                  <a:cs typeface="Arial"/>
                </a:rPr>
                <a:t>and geopotential height (black solid contours, dam)</a:t>
              </a:r>
              <a:endParaRPr lang="en-US" dirty="0">
                <a:latin typeface="Arial"/>
                <a:cs typeface="Arial"/>
              </a:endParaRPr>
            </a:p>
          </p:txBody>
        </p:sp>
        <p:cxnSp>
          <p:nvCxnSpPr>
            <p:cNvPr id="20" name="Straight Connector 19"/>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828875"/>
              <a:ext cx="8511441" cy="304056"/>
            </a:xfrm>
            <a:prstGeom prst="rect">
              <a:avLst/>
            </a:prstGeom>
          </p:spPr>
        </p:pic>
        <p:cxnSp>
          <p:nvCxnSpPr>
            <p:cNvPr id="22" name="Straight Connector 21"/>
            <p:cNvCxnSpPr/>
            <p:nvPr/>
          </p:nvCxnSpPr>
          <p:spPr>
            <a:xfrm>
              <a:off x="4572000" y="0"/>
              <a:ext cx="0"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70357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403434" cy="6847144"/>
            <a:chOff x="-1" y="0"/>
            <a:chExt cx="10403434" cy="6847144"/>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6109" r="20175"/>
            <a:stretch/>
          </p:blipFill>
          <p:spPr>
            <a:xfrm>
              <a:off x="4572000" y="0"/>
              <a:ext cx="4571998" cy="657702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219" r="20065"/>
            <a:stretch/>
          </p:blipFill>
          <p:spPr>
            <a:xfrm>
              <a:off x="0" y="0"/>
              <a:ext cx="4572000" cy="6577022"/>
            </a:xfrm>
            <a:prstGeom prst="rect">
              <a:avLst/>
            </a:prstGeom>
          </p:spPr>
        </p:pic>
        <p:sp>
          <p:nvSpPr>
            <p:cNvPr id="4" name="Rectangle 3"/>
            <p:cNvSpPr/>
            <p:nvPr/>
          </p:nvSpPr>
          <p:spPr>
            <a:xfrm>
              <a:off x="0" y="5794854"/>
              <a:ext cx="9143999" cy="1052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15 October 1954</a:t>
              </a:r>
              <a:endParaRPr lang="en-US" sz="2200" dirty="0">
                <a:latin typeface="Arial"/>
                <a:cs typeface="Arial"/>
              </a:endParaRPr>
            </a:p>
          </p:txBody>
        </p:sp>
        <p:sp>
          <p:nvSpPr>
            <p:cNvPr id="11" name="TextBox 10"/>
            <p:cNvSpPr txBox="1"/>
            <p:nvPr/>
          </p:nvSpPr>
          <p:spPr>
            <a:xfrm>
              <a:off x="-1" y="6107996"/>
              <a:ext cx="9143999" cy="646331"/>
            </a:xfrm>
            <a:prstGeom prst="rect">
              <a:avLst/>
            </a:prstGeom>
            <a:noFill/>
            <a:ln w="19050" cmpd="sng">
              <a:noFill/>
            </a:ln>
          </p:spPr>
          <p:txBody>
            <a:bodyPr wrap="square" rtlCol="0">
              <a:spAutoFit/>
            </a:bodyPr>
            <a:lstStyle/>
            <a:p>
              <a:pPr algn="ctr"/>
              <a:r>
                <a:rPr lang="en-US" dirty="0">
                  <a:latin typeface="Arial"/>
                  <a:cs typeface="Arial"/>
                </a:rPr>
                <a:t>250-hPa wind speed (shaded, m s</a:t>
              </a:r>
              <a:r>
                <a:rPr lang="en-US" baseline="30000" dirty="0">
                  <a:latin typeface="Arial"/>
                  <a:cs typeface="Arial"/>
                </a:rPr>
                <a:t>−1</a:t>
              </a:r>
              <a:r>
                <a:rPr lang="en-US" dirty="0" smtClean="0">
                  <a:latin typeface="Arial"/>
                  <a:cs typeface="Arial"/>
                </a:rPr>
                <a:t>), 1000–500-</a:t>
              </a:r>
              <a:r>
                <a:rPr lang="en-US" dirty="0">
                  <a:latin typeface="Arial"/>
                  <a:cs typeface="Arial"/>
                </a:rPr>
                <a:t>hPa </a:t>
              </a:r>
              <a:r>
                <a:rPr lang="en-US" dirty="0" smtClean="0">
                  <a:latin typeface="Arial"/>
                  <a:cs typeface="Arial"/>
                </a:rPr>
                <a:t>thickness (dashed red/blue contours, dam), and mean sea level pressure (black solid contours, hPa)</a:t>
              </a:r>
              <a:endParaRPr lang="en-US" dirty="0">
                <a:latin typeface="Arial"/>
                <a:cs typeface="Arial"/>
              </a:endParaRPr>
            </a:p>
          </p:txBody>
        </p:sp>
        <p:cxnSp>
          <p:nvCxnSpPr>
            <p:cNvPr id="14" name="Straight Connector 13"/>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828875"/>
              <a:ext cx="8511441" cy="304056"/>
            </a:xfrm>
            <a:prstGeom prst="rect">
              <a:avLst/>
            </a:prstGeom>
          </p:spPr>
        </p:pic>
        <p:sp>
          <p:nvSpPr>
            <p:cNvPr id="16" name="Rectangle 15"/>
            <p:cNvSpPr/>
            <p:nvPr/>
          </p:nvSpPr>
          <p:spPr>
            <a:xfrm>
              <a:off x="4976734"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994425"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16 October 1954</a:t>
              </a:r>
              <a:endParaRPr lang="en-US" sz="2200" dirty="0">
                <a:latin typeface="Arial"/>
                <a:cs typeface="Arial"/>
              </a:endParaRPr>
            </a:p>
          </p:txBody>
        </p:sp>
        <p:cxnSp>
          <p:nvCxnSpPr>
            <p:cNvPr id="19" name="Straight Connector 18"/>
            <p:cNvCxnSpPr/>
            <p:nvPr/>
          </p:nvCxnSpPr>
          <p:spPr>
            <a:xfrm>
              <a:off x="4572000" y="0"/>
              <a:ext cx="0"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087692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10403434" cy="6847144"/>
            <a:chOff x="-1" y="0"/>
            <a:chExt cx="10403434" cy="684714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21" r="20064" b="11893"/>
            <a:stretch/>
          </p:blipFill>
          <p:spPr>
            <a:xfrm>
              <a:off x="0" y="0"/>
              <a:ext cx="4571999"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sp>
          <p:nvSpPr>
            <p:cNvPr id="28" name="TextBox 27"/>
            <p:cNvSpPr txBox="1"/>
            <p:nvPr/>
          </p:nvSpPr>
          <p:spPr>
            <a:xfrm>
              <a:off x="-1" y="6107996"/>
              <a:ext cx="9143999" cy="646331"/>
            </a:xfrm>
            <a:prstGeom prst="rect">
              <a:avLst/>
            </a:prstGeom>
            <a:noFill/>
            <a:ln w="19050" cmpd="sng">
              <a:noFill/>
            </a:ln>
          </p:spPr>
          <p:txBody>
            <a:bodyPr wrap="square" rtlCol="0">
              <a:spAutoFit/>
            </a:bodyPr>
            <a:lstStyle/>
            <a:p>
              <a:pPr algn="ctr"/>
              <a:r>
                <a:rPr lang="en-US" dirty="0" smtClean="0">
                  <a:latin typeface="Arial"/>
                  <a:cs typeface="Arial"/>
                </a:rPr>
                <a:t>850</a:t>
              </a:r>
              <a:r>
                <a:rPr lang="en-US" dirty="0">
                  <a:latin typeface="Arial"/>
                  <a:cs typeface="Arial"/>
                </a:rPr>
                <a:t>-hPa </a:t>
              </a:r>
              <a:r>
                <a:rPr lang="en-US" dirty="0" smtClean="0">
                  <a:latin typeface="Arial"/>
                  <a:cs typeface="Arial"/>
                </a:rPr>
                <a:t>frontogenesis [shaded</a:t>
              </a:r>
              <a:r>
                <a:rPr lang="en-US" dirty="0">
                  <a:latin typeface="Arial"/>
                  <a:cs typeface="Arial"/>
                </a:rPr>
                <a:t>, </a:t>
              </a:r>
              <a:r>
                <a:rPr lang="en-US" dirty="0" smtClean="0">
                  <a:latin typeface="Arial"/>
                  <a:cs typeface="Arial"/>
                </a:rPr>
                <a:t>K (</a:t>
              </a:r>
              <a:r>
                <a:rPr lang="en-US" dirty="0">
                  <a:latin typeface="Arial"/>
                  <a:cs typeface="Arial"/>
                </a:rPr>
                <a:t>100 km</a:t>
              </a:r>
              <a:r>
                <a:rPr lang="en-US" dirty="0" smtClean="0">
                  <a:latin typeface="Arial"/>
                  <a:cs typeface="Arial"/>
                </a:rPr>
                <a:t>)</a:t>
              </a:r>
              <a:r>
                <a:rPr lang="en-US" baseline="30000" dirty="0">
                  <a:latin typeface="Arial"/>
                  <a:cs typeface="Arial"/>
                </a:rPr>
                <a:t> −</a:t>
              </a:r>
              <a:r>
                <a:rPr lang="en-US" baseline="30000" dirty="0" smtClean="0">
                  <a:latin typeface="Arial"/>
                  <a:cs typeface="Arial"/>
                </a:rPr>
                <a:t>1</a:t>
              </a:r>
              <a:r>
                <a:rPr lang="en-US" dirty="0">
                  <a:latin typeface="Arial"/>
                  <a:cs typeface="Arial"/>
                </a:rPr>
                <a:t> </a:t>
              </a:r>
              <a:r>
                <a:rPr lang="en-US" dirty="0" smtClean="0">
                  <a:latin typeface="Arial"/>
                  <a:cs typeface="Arial"/>
                </a:rPr>
                <a:t>(</a:t>
              </a:r>
              <a:r>
                <a:rPr lang="en-US" dirty="0">
                  <a:latin typeface="Arial"/>
                  <a:cs typeface="Arial"/>
                </a:rPr>
                <a:t>3 </a:t>
              </a:r>
              <a:r>
                <a:rPr lang="en-US" dirty="0" smtClean="0">
                  <a:latin typeface="Arial"/>
                  <a:cs typeface="Arial"/>
                </a:rPr>
                <a:t>h)</a:t>
              </a:r>
              <a:r>
                <a:rPr lang="en-US" baseline="30000" dirty="0">
                  <a:latin typeface="Arial"/>
                  <a:cs typeface="Arial"/>
                </a:rPr>
                <a:t> −</a:t>
              </a:r>
              <a:r>
                <a:rPr lang="en-US" baseline="30000" dirty="0" smtClean="0">
                  <a:latin typeface="Arial"/>
                  <a:cs typeface="Arial"/>
                </a:rPr>
                <a:t>1</a:t>
              </a:r>
              <a:r>
                <a:rPr lang="en-US" dirty="0">
                  <a:latin typeface="Arial"/>
                  <a:cs typeface="Arial"/>
                </a:rPr>
                <a:t>]</a:t>
              </a:r>
              <a:r>
                <a:rPr lang="en-US" dirty="0" smtClean="0">
                  <a:latin typeface="Arial"/>
                  <a:cs typeface="Arial"/>
                </a:rPr>
                <a:t>, temperature (dashed red contours, </a:t>
              </a:r>
              <a:r>
                <a:rPr lang="en-US" dirty="0">
                  <a:latin typeface="Arial"/>
                  <a:cs typeface="Arial"/>
                </a:rPr>
                <a:t>°C)</a:t>
              </a:r>
              <a:r>
                <a:rPr lang="en-US" dirty="0" smtClean="0">
                  <a:latin typeface="Arial"/>
                  <a:cs typeface="Arial"/>
                </a:rPr>
                <a:t>, and geopotential height (black solid contours, dam)</a:t>
              </a:r>
              <a:endParaRPr lang="en-US" dirty="0">
                <a:latin typeface="Arial"/>
                <a:cs typeface="Arial"/>
              </a:endParaRPr>
            </a:p>
          </p:txBody>
        </p:sp>
        <p:cxnSp>
          <p:nvCxnSpPr>
            <p:cNvPr id="30" name="Straight Connector 29"/>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15 October 1954</a:t>
              </a:r>
              <a:endParaRPr lang="en-US" sz="2200" dirty="0">
                <a:latin typeface="Arial"/>
                <a:cs typeface="Arial"/>
              </a:endParaRPr>
            </a:p>
          </p:txBody>
        </p:sp>
        <p:sp>
          <p:nvSpPr>
            <p:cNvPr id="16" name="Rectangle 15"/>
            <p:cNvSpPr/>
            <p:nvPr/>
          </p:nvSpPr>
          <p:spPr>
            <a:xfrm>
              <a:off x="4976734"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994425"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16 October 1954</a:t>
              </a:r>
              <a:endParaRPr lang="en-US" sz="2200" dirty="0">
                <a:latin typeface="Arial"/>
                <a:cs typeface="Arial"/>
              </a:endParaRP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88448" b="6757"/>
            <a:stretch/>
          </p:blipFill>
          <p:spPr>
            <a:xfrm>
              <a:off x="316280" y="5843956"/>
              <a:ext cx="8511440" cy="315396"/>
            </a:xfrm>
            <a:prstGeom prst="rect">
              <a:avLst/>
            </a:prstGeom>
          </p:spPr>
        </p:pic>
        <p:cxnSp>
          <p:nvCxnSpPr>
            <p:cNvPr id="29" name="Straight Connector 28"/>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896407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10346734" cy="6847144"/>
            <a:chOff x="-1" y="0"/>
            <a:chExt cx="10346734" cy="6847144"/>
          </a:xfrm>
        </p:grpSpPr>
        <p:grpSp>
          <p:nvGrpSpPr>
            <p:cNvPr id="2" name="Group 1"/>
            <p:cNvGrpSpPr/>
            <p:nvPr/>
          </p:nvGrpSpPr>
          <p:grpSpPr>
            <a:xfrm>
              <a:off x="-1" y="0"/>
              <a:ext cx="10346734" cy="6847144"/>
              <a:chOff x="-1" y="0"/>
              <a:chExt cx="10346734" cy="684714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375"/>
              <a:stretch/>
            </p:blipFill>
            <p:spPr>
              <a:xfrm>
                <a:off x="-1" y="0"/>
                <a:ext cx="4572001" cy="5828875"/>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sp>
            <p:nvSpPr>
              <p:cNvPr id="15" name="Rectangle 14"/>
              <p:cNvSpPr/>
              <p:nvPr/>
            </p:nvSpPr>
            <p:spPr>
              <a:xfrm>
                <a:off x="4876044" y="218311"/>
                <a:ext cx="4082269"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937725"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22 September 1938</a:t>
                </a:r>
                <a:endParaRPr lang="en-US" sz="2200" dirty="0">
                  <a:latin typeface="Arial"/>
                  <a:cs typeface="Arial"/>
                </a:endParaRPr>
              </a:p>
            </p:txBody>
          </p:sp>
          <p:cxnSp>
            <p:nvCxnSpPr>
              <p:cNvPr id="19" name="Straight Connector 18"/>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828875"/>
                <a:ext cx="8511441" cy="304056"/>
              </a:xfrm>
              <a:prstGeom prst="rect">
                <a:avLst/>
              </a:prstGeom>
            </p:spPr>
          </p:pic>
          <p:sp>
            <p:nvSpPr>
              <p:cNvPr id="23" name="Rectangle 22"/>
              <p:cNvSpPr/>
              <p:nvPr/>
            </p:nvSpPr>
            <p:spPr>
              <a:xfrm>
                <a:off x="195155" y="223291"/>
                <a:ext cx="4082269"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49461" y="279124"/>
                <a:ext cx="5409008" cy="430887"/>
              </a:xfrm>
              <a:prstGeom prst="rect">
                <a:avLst/>
              </a:prstGeom>
              <a:noFill/>
              <a:ln w="19050" cmpd="sng">
                <a:noFill/>
              </a:ln>
            </p:spPr>
            <p:txBody>
              <a:bodyPr wrap="square" rtlCol="0">
                <a:spAutoFit/>
              </a:bodyPr>
              <a:lstStyle/>
              <a:p>
                <a:r>
                  <a:rPr lang="en-US" sz="2200" dirty="0">
                    <a:latin typeface="Arial"/>
                    <a:cs typeface="Arial"/>
                  </a:rPr>
                  <a:t>0000 UTC </a:t>
                </a:r>
                <a:r>
                  <a:rPr lang="en-US" sz="2200" dirty="0" smtClean="0">
                    <a:latin typeface="Arial"/>
                    <a:cs typeface="Arial"/>
                  </a:rPr>
                  <a:t>21 </a:t>
                </a:r>
                <a:r>
                  <a:rPr lang="en-US" sz="2200" dirty="0">
                    <a:latin typeface="Arial"/>
                    <a:cs typeface="Arial"/>
                  </a:rPr>
                  <a:t>September 1938</a:t>
                </a:r>
              </a:p>
            </p:txBody>
          </p:sp>
        </p:grpSp>
        <p:sp>
          <p:nvSpPr>
            <p:cNvPr id="18" name="TextBox 17"/>
            <p:cNvSpPr txBox="1"/>
            <p:nvPr/>
          </p:nvSpPr>
          <p:spPr>
            <a:xfrm>
              <a:off x="-1" y="6107996"/>
              <a:ext cx="9143999" cy="646331"/>
            </a:xfrm>
            <a:prstGeom prst="rect">
              <a:avLst/>
            </a:prstGeom>
            <a:noFill/>
            <a:ln w="19050" cmpd="sng">
              <a:noFill/>
            </a:ln>
          </p:spPr>
          <p:txBody>
            <a:bodyPr wrap="square" rtlCol="0">
              <a:spAutoFit/>
            </a:bodyPr>
            <a:lstStyle/>
            <a:p>
              <a:pPr algn="ctr"/>
              <a:r>
                <a:rPr lang="en-US" dirty="0">
                  <a:latin typeface="Arial"/>
                  <a:cs typeface="Arial"/>
                </a:rPr>
                <a:t>250-hPa wind speed (shaded, m s</a:t>
              </a:r>
              <a:r>
                <a:rPr lang="en-US" baseline="30000" dirty="0">
                  <a:latin typeface="Arial"/>
                  <a:cs typeface="Arial"/>
                </a:rPr>
                <a:t>−1</a:t>
              </a:r>
              <a:r>
                <a:rPr lang="en-US" dirty="0" smtClean="0">
                  <a:latin typeface="Arial"/>
                  <a:cs typeface="Arial"/>
                </a:rPr>
                <a:t>), temperature (dashed red contours, °C), </a:t>
              </a:r>
              <a:br>
                <a:rPr lang="en-US" dirty="0" smtClean="0">
                  <a:latin typeface="Arial"/>
                  <a:cs typeface="Arial"/>
                </a:rPr>
              </a:br>
              <a:r>
                <a:rPr lang="en-US" dirty="0" smtClean="0">
                  <a:latin typeface="Arial"/>
                  <a:cs typeface="Arial"/>
                </a:rPr>
                <a:t>and geopotential height (black solid contours, dam)</a:t>
              </a:r>
              <a:endParaRPr lang="en-US" dirty="0">
                <a:latin typeface="Arial"/>
                <a:cs typeface="Arial"/>
              </a:endParaRPr>
            </a:p>
          </p:txBody>
        </p:sp>
      </p:grpSp>
    </p:spTree>
    <p:extLst>
      <p:ext uri="{BB962C8B-B14F-4D97-AF65-F5344CB8AC3E}">
        <p14:creationId xmlns:p14="http://schemas.microsoft.com/office/powerpoint/2010/main" val="16888253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346734" cy="6847144"/>
            <a:chOff x="-1" y="0"/>
            <a:chExt cx="10346734" cy="684714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88280" b="7097"/>
            <a:stretch/>
          </p:blipFill>
          <p:spPr>
            <a:xfrm>
              <a:off x="331235" y="5828875"/>
              <a:ext cx="8511441" cy="304056"/>
            </a:xfrm>
            <a:prstGeom prst="rect">
              <a:avLst/>
            </a:prstGeom>
          </p:spPr>
        </p:pic>
        <p:sp>
          <p:nvSpPr>
            <p:cNvPr id="19" name="TextBox 18"/>
            <p:cNvSpPr txBox="1"/>
            <p:nvPr/>
          </p:nvSpPr>
          <p:spPr>
            <a:xfrm>
              <a:off x="-1" y="6107996"/>
              <a:ext cx="9143999" cy="646331"/>
            </a:xfrm>
            <a:prstGeom prst="rect">
              <a:avLst/>
            </a:prstGeom>
            <a:noFill/>
            <a:ln w="19050" cmpd="sng">
              <a:noFill/>
            </a:ln>
          </p:spPr>
          <p:txBody>
            <a:bodyPr wrap="square" rtlCol="0">
              <a:spAutoFit/>
            </a:bodyPr>
            <a:lstStyle/>
            <a:p>
              <a:pPr algn="ctr"/>
              <a:r>
                <a:rPr lang="en-US" dirty="0">
                  <a:latin typeface="Arial"/>
                  <a:cs typeface="Arial"/>
                </a:rPr>
                <a:t>250-hPa wind speed (shaded, m s</a:t>
              </a:r>
              <a:r>
                <a:rPr lang="en-US" baseline="30000" dirty="0">
                  <a:latin typeface="Arial"/>
                  <a:cs typeface="Arial"/>
                </a:rPr>
                <a:t>−1</a:t>
              </a:r>
              <a:r>
                <a:rPr lang="en-US" dirty="0" smtClean="0">
                  <a:latin typeface="Arial"/>
                  <a:cs typeface="Arial"/>
                </a:rPr>
                <a:t>), 1000–500-</a:t>
              </a:r>
              <a:r>
                <a:rPr lang="en-US" dirty="0">
                  <a:latin typeface="Arial"/>
                  <a:cs typeface="Arial"/>
                </a:rPr>
                <a:t>hPa </a:t>
              </a:r>
              <a:r>
                <a:rPr lang="en-US" dirty="0" smtClean="0">
                  <a:latin typeface="Arial"/>
                  <a:cs typeface="Arial"/>
                </a:rPr>
                <a:t>thickness (dashed red/blue contours, dam), and mean sea level pressure (black solid contours, hPa)</a:t>
              </a:r>
              <a:endParaRPr lang="en-US" dirty="0">
                <a:latin typeface="Arial"/>
                <a:cs typeface="Arial"/>
              </a:endParaRPr>
            </a:p>
          </p:txBody>
        </p:sp>
        <p:cxnSp>
          <p:nvCxnSpPr>
            <p:cNvPr id="21" name="Straight Connector 20"/>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4876044" y="218311"/>
              <a:ext cx="4082269"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937725"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22 September 1938</a:t>
              </a:r>
              <a:endParaRPr lang="en-US" sz="2200" dirty="0">
                <a:latin typeface="Arial"/>
                <a:cs typeface="Arial"/>
              </a:endParaRPr>
            </a:p>
          </p:txBody>
        </p:sp>
        <p:sp>
          <p:nvSpPr>
            <p:cNvPr id="25" name="Rectangle 24"/>
            <p:cNvSpPr/>
            <p:nvPr/>
          </p:nvSpPr>
          <p:spPr>
            <a:xfrm>
              <a:off x="195155" y="223291"/>
              <a:ext cx="4082269"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49461" y="279124"/>
              <a:ext cx="5409008" cy="430887"/>
            </a:xfrm>
            <a:prstGeom prst="rect">
              <a:avLst/>
            </a:prstGeom>
            <a:noFill/>
            <a:ln w="19050" cmpd="sng">
              <a:noFill/>
            </a:ln>
          </p:spPr>
          <p:txBody>
            <a:bodyPr wrap="square" rtlCol="0">
              <a:spAutoFit/>
            </a:bodyPr>
            <a:lstStyle/>
            <a:p>
              <a:r>
                <a:rPr lang="en-US" sz="2200" dirty="0">
                  <a:latin typeface="Arial"/>
                  <a:cs typeface="Arial"/>
                </a:rPr>
                <a:t>0000 UTC </a:t>
              </a:r>
              <a:r>
                <a:rPr lang="en-US" sz="2200" dirty="0" smtClean="0">
                  <a:latin typeface="Arial"/>
                  <a:cs typeface="Arial"/>
                </a:rPr>
                <a:t>21 </a:t>
              </a:r>
              <a:r>
                <a:rPr lang="en-US" sz="2200" dirty="0">
                  <a:latin typeface="Arial"/>
                  <a:cs typeface="Arial"/>
                </a:rPr>
                <a:t>September 1938</a:t>
              </a:r>
            </a:p>
          </p:txBody>
        </p:sp>
      </p:grpSp>
    </p:spTree>
    <p:extLst>
      <p:ext uri="{BB962C8B-B14F-4D97-AF65-F5344CB8AC3E}">
        <p14:creationId xmlns:p14="http://schemas.microsoft.com/office/powerpoint/2010/main" val="15433818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346734" cy="6847144"/>
            <a:chOff x="-1" y="0"/>
            <a:chExt cx="10346734" cy="684714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sp>
          <p:nvSpPr>
            <p:cNvPr id="23" name="Rectangle 22"/>
            <p:cNvSpPr/>
            <p:nvPr/>
          </p:nvSpPr>
          <p:spPr>
            <a:xfrm>
              <a:off x="4876044" y="218311"/>
              <a:ext cx="4082269"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937725"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22 September 1938</a:t>
              </a:r>
              <a:endParaRPr lang="en-US" sz="2200" dirty="0">
                <a:latin typeface="Arial"/>
                <a:cs typeface="Arial"/>
              </a:endParaRPr>
            </a:p>
          </p:txBody>
        </p:sp>
        <p:sp>
          <p:nvSpPr>
            <p:cNvPr id="25" name="Rectangle 24"/>
            <p:cNvSpPr/>
            <p:nvPr/>
          </p:nvSpPr>
          <p:spPr>
            <a:xfrm>
              <a:off x="195155" y="223291"/>
              <a:ext cx="4082269"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49461" y="279124"/>
              <a:ext cx="5409008" cy="430887"/>
            </a:xfrm>
            <a:prstGeom prst="rect">
              <a:avLst/>
            </a:prstGeom>
            <a:noFill/>
            <a:ln w="19050" cmpd="sng">
              <a:noFill/>
            </a:ln>
          </p:spPr>
          <p:txBody>
            <a:bodyPr wrap="square" rtlCol="0">
              <a:spAutoFit/>
            </a:bodyPr>
            <a:lstStyle/>
            <a:p>
              <a:r>
                <a:rPr lang="en-US" sz="2200" dirty="0">
                  <a:latin typeface="Arial"/>
                  <a:cs typeface="Arial"/>
                </a:rPr>
                <a:t>0000 UTC </a:t>
              </a:r>
              <a:r>
                <a:rPr lang="en-US" sz="2200" dirty="0" smtClean="0">
                  <a:latin typeface="Arial"/>
                  <a:cs typeface="Arial"/>
                </a:rPr>
                <a:t>21 </a:t>
              </a:r>
              <a:r>
                <a:rPr lang="en-US" sz="2200" dirty="0">
                  <a:latin typeface="Arial"/>
                  <a:cs typeface="Arial"/>
                </a:rPr>
                <a:t>September 1938</a:t>
              </a:r>
            </a:p>
          </p:txBody>
        </p:sp>
        <p:sp>
          <p:nvSpPr>
            <p:cNvPr id="28" name="TextBox 27"/>
            <p:cNvSpPr txBox="1"/>
            <p:nvPr/>
          </p:nvSpPr>
          <p:spPr>
            <a:xfrm>
              <a:off x="-1" y="6107996"/>
              <a:ext cx="9143999" cy="646331"/>
            </a:xfrm>
            <a:prstGeom prst="rect">
              <a:avLst/>
            </a:prstGeom>
            <a:noFill/>
            <a:ln w="19050" cmpd="sng">
              <a:noFill/>
            </a:ln>
          </p:spPr>
          <p:txBody>
            <a:bodyPr wrap="square" rtlCol="0">
              <a:spAutoFit/>
            </a:bodyPr>
            <a:lstStyle/>
            <a:p>
              <a:pPr algn="ctr"/>
              <a:r>
                <a:rPr lang="en-US" dirty="0" smtClean="0">
                  <a:latin typeface="Arial"/>
                  <a:cs typeface="Arial"/>
                </a:rPr>
                <a:t>850</a:t>
              </a:r>
              <a:r>
                <a:rPr lang="en-US" dirty="0">
                  <a:latin typeface="Arial"/>
                  <a:cs typeface="Arial"/>
                </a:rPr>
                <a:t>-hPa </a:t>
              </a:r>
              <a:r>
                <a:rPr lang="en-US" dirty="0" smtClean="0">
                  <a:latin typeface="Arial"/>
                  <a:cs typeface="Arial"/>
                </a:rPr>
                <a:t>frontogenesis [shaded</a:t>
              </a:r>
              <a:r>
                <a:rPr lang="en-US" dirty="0">
                  <a:latin typeface="Arial"/>
                  <a:cs typeface="Arial"/>
                </a:rPr>
                <a:t>, </a:t>
              </a:r>
              <a:r>
                <a:rPr lang="en-US" dirty="0" smtClean="0">
                  <a:latin typeface="Arial"/>
                  <a:cs typeface="Arial"/>
                </a:rPr>
                <a:t>K (</a:t>
              </a:r>
              <a:r>
                <a:rPr lang="en-US" dirty="0">
                  <a:latin typeface="Arial"/>
                  <a:cs typeface="Arial"/>
                </a:rPr>
                <a:t>100 km</a:t>
              </a:r>
              <a:r>
                <a:rPr lang="en-US" dirty="0" smtClean="0">
                  <a:latin typeface="Arial"/>
                  <a:cs typeface="Arial"/>
                </a:rPr>
                <a:t>)</a:t>
              </a:r>
              <a:r>
                <a:rPr lang="en-US" baseline="30000" dirty="0">
                  <a:latin typeface="Arial"/>
                  <a:cs typeface="Arial"/>
                </a:rPr>
                <a:t> −</a:t>
              </a:r>
              <a:r>
                <a:rPr lang="en-US" baseline="30000" dirty="0" smtClean="0">
                  <a:latin typeface="Arial"/>
                  <a:cs typeface="Arial"/>
                </a:rPr>
                <a:t>1</a:t>
              </a:r>
              <a:r>
                <a:rPr lang="en-US" dirty="0">
                  <a:latin typeface="Arial"/>
                  <a:cs typeface="Arial"/>
                </a:rPr>
                <a:t> </a:t>
              </a:r>
              <a:r>
                <a:rPr lang="en-US" dirty="0" smtClean="0">
                  <a:latin typeface="Arial"/>
                  <a:cs typeface="Arial"/>
                </a:rPr>
                <a:t>(</a:t>
              </a:r>
              <a:r>
                <a:rPr lang="en-US" dirty="0">
                  <a:latin typeface="Arial"/>
                  <a:cs typeface="Arial"/>
                </a:rPr>
                <a:t>3 </a:t>
              </a:r>
              <a:r>
                <a:rPr lang="en-US" dirty="0" smtClean="0">
                  <a:latin typeface="Arial"/>
                  <a:cs typeface="Arial"/>
                </a:rPr>
                <a:t>h)</a:t>
              </a:r>
              <a:r>
                <a:rPr lang="en-US" baseline="30000" dirty="0">
                  <a:latin typeface="Arial"/>
                  <a:cs typeface="Arial"/>
                </a:rPr>
                <a:t> −</a:t>
              </a:r>
              <a:r>
                <a:rPr lang="en-US" baseline="30000" dirty="0" smtClean="0">
                  <a:latin typeface="Arial"/>
                  <a:cs typeface="Arial"/>
                </a:rPr>
                <a:t>1</a:t>
              </a:r>
              <a:r>
                <a:rPr lang="en-US" dirty="0">
                  <a:latin typeface="Arial"/>
                  <a:cs typeface="Arial"/>
                </a:rPr>
                <a:t>]</a:t>
              </a:r>
              <a:r>
                <a:rPr lang="en-US" dirty="0" smtClean="0">
                  <a:latin typeface="Arial"/>
                  <a:cs typeface="Arial"/>
                </a:rPr>
                <a:t>, temperature (dashed red contours, </a:t>
              </a:r>
              <a:r>
                <a:rPr lang="en-US" dirty="0">
                  <a:latin typeface="Arial"/>
                  <a:cs typeface="Arial"/>
                </a:rPr>
                <a:t>°C)</a:t>
              </a:r>
              <a:r>
                <a:rPr lang="en-US" dirty="0" smtClean="0">
                  <a:latin typeface="Arial"/>
                  <a:cs typeface="Arial"/>
                </a:rPr>
                <a:t>, and geopotential height (black solid contours, dam)</a:t>
              </a:r>
              <a:endParaRPr lang="en-US" dirty="0">
                <a:latin typeface="Arial"/>
                <a:cs typeface="Arial"/>
              </a:endParaRPr>
            </a:p>
          </p:txBody>
        </p:sp>
        <p:cxnSp>
          <p:nvCxnSpPr>
            <p:cNvPr id="29" name="Straight Connector 28"/>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88448" b="6757"/>
            <a:stretch/>
          </p:blipFill>
          <p:spPr>
            <a:xfrm>
              <a:off x="316280" y="5843956"/>
              <a:ext cx="8511440" cy="315396"/>
            </a:xfrm>
            <a:prstGeom prst="rect">
              <a:avLst/>
            </a:prstGeom>
          </p:spPr>
        </p:pic>
      </p:grpSp>
    </p:spTree>
    <p:extLst>
      <p:ext uri="{BB962C8B-B14F-4D97-AF65-F5344CB8AC3E}">
        <p14:creationId xmlns:p14="http://schemas.microsoft.com/office/powerpoint/2010/main" val="39308207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4177" y="2998113"/>
            <a:ext cx="7455647" cy="861774"/>
          </a:xfrm>
          <a:prstGeom prst="rect">
            <a:avLst/>
          </a:prstGeom>
          <a:noFill/>
        </p:spPr>
        <p:txBody>
          <a:bodyPr wrap="square" rtlCol="0">
            <a:spAutoFit/>
          </a:bodyPr>
          <a:lstStyle/>
          <a:p>
            <a:r>
              <a:rPr lang="en-US" sz="5000" dirty="0" smtClean="0"/>
              <a:t>SUNDAY NIGHT ADDITIONS</a:t>
            </a:r>
            <a:endParaRPr lang="en-US" sz="5000" dirty="0"/>
          </a:p>
        </p:txBody>
      </p:sp>
    </p:spTree>
    <p:extLst>
      <p:ext uri="{BB962C8B-B14F-4D97-AF65-F5344CB8AC3E}">
        <p14:creationId xmlns:p14="http://schemas.microsoft.com/office/powerpoint/2010/main" val="39865519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403434" cy="6847144"/>
            <a:chOff x="-1" y="0"/>
            <a:chExt cx="10403434" cy="6847144"/>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17 October 2012</a:t>
              </a:r>
              <a:endParaRPr lang="en-US" sz="2200" dirty="0">
                <a:latin typeface="Arial"/>
                <a:cs typeface="Arial"/>
              </a:endParaRPr>
            </a:p>
          </p:txBody>
        </p:sp>
        <p:sp>
          <p:nvSpPr>
            <p:cNvPr id="15" name="Rectangle 14"/>
            <p:cNvSpPr/>
            <p:nvPr/>
          </p:nvSpPr>
          <p:spPr>
            <a:xfrm>
              <a:off x="4976734"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994425"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19 October 2012</a:t>
              </a:r>
              <a:endParaRPr lang="en-US" sz="2200" dirty="0">
                <a:latin typeface="Arial"/>
                <a:cs typeface="Arial"/>
              </a:endParaRPr>
            </a:p>
          </p:txBody>
        </p:sp>
        <p:cxnSp>
          <p:nvCxnSpPr>
            <p:cNvPr id="20" name="Straight Connector 19"/>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t="88376" b="7097"/>
            <a:stretch/>
          </p:blipFill>
          <p:spPr>
            <a:xfrm>
              <a:off x="316280" y="5823635"/>
              <a:ext cx="8511440" cy="297756"/>
            </a:xfrm>
            <a:prstGeom prst="rect">
              <a:avLst/>
            </a:prstGeom>
          </p:spPr>
        </p:pic>
        <p:sp>
          <p:nvSpPr>
            <p:cNvPr id="24" name="TextBox 23"/>
            <p:cNvSpPr txBox="1"/>
            <p:nvPr/>
          </p:nvSpPr>
          <p:spPr>
            <a:xfrm>
              <a:off x="-1" y="6107996"/>
              <a:ext cx="9143999" cy="646331"/>
            </a:xfrm>
            <a:prstGeom prst="rect">
              <a:avLst/>
            </a:prstGeom>
            <a:noFill/>
            <a:ln w="19050" cmpd="sng">
              <a:noFill/>
            </a:ln>
          </p:spPr>
          <p:txBody>
            <a:bodyPr wrap="square" rtlCol="0">
              <a:spAutoFit/>
            </a:bodyPr>
            <a:lstStyle/>
            <a:p>
              <a:pPr algn="ctr"/>
              <a:r>
                <a:rPr lang="en-US" dirty="0" err="1" smtClean="0">
                  <a:latin typeface="Arial"/>
                  <a:cs typeface="Arial"/>
                </a:rPr>
                <a:t>Precipitable</a:t>
              </a:r>
              <a:r>
                <a:rPr lang="en-US" dirty="0" smtClean="0">
                  <a:latin typeface="Arial"/>
                  <a:cs typeface="Arial"/>
                </a:rPr>
                <a:t> water (shaded, mm); 700-</a:t>
              </a:r>
              <a:r>
                <a:rPr lang="en-US" dirty="0">
                  <a:latin typeface="Arial"/>
                  <a:cs typeface="Arial"/>
                </a:rPr>
                <a:t>hPa wind speed </a:t>
              </a:r>
              <a:r>
                <a:rPr lang="en-US" dirty="0" smtClean="0">
                  <a:latin typeface="Arial"/>
                  <a:cs typeface="Arial"/>
                </a:rPr>
                <a:t>(barbs, </a:t>
              </a:r>
              <a:r>
                <a:rPr lang="en-US" dirty="0" err="1" smtClean="0">
                  <a:latin typeface="Arial"/>
                  <a:cs typeface="Arial"/>
                </a:rPr>
                <a:t>kts</a:t>
              </a:r>
              <a:r>
                <a:rPr lang="en-US" dirty="0" smtClean="0">
                  <a:latin typeface="Arial"/>
                  <a:cs typeface="Arial"/>
                </a:rPr>
                <a:t>), temperature </a:t>
              </a:r>
              <a:br>
                <a:rPr lang="en-US" dirty="0" smtClean="0">
                  <a:latin typeface="Arial"/>
                  <a:cs typeface="Arial"/>
                </a:rPr>
              </a:br>
              <a:r>
                <a:rPr lang="en-US" dirty="0" smtClean="0">
                  <a:latin typeface="Arial"/>
                  <a:cs typeface="Arial"/>
                </a:rPr>
                <a:t>(dashed red contours, °C), and geopotential height (black solid contours, dam)</a:t>
              </a:r>
              <a:endParaRPr lang="en-US" dirty="0">
                <a:latin typeface="Arial"/>
                <a:cs typeface="Arial"/>
              </a:endParaRPr>
            </a:p>
          </p:txBody>
        </p:sp>
      </p:grpSp>
    </p:spTree>
    <p:extLst>
      <p:ext uri="{BB962C8B-B14F-4D97-AF65-F5344CB8AC3E}">
        <p14:creationId xmlns:p14="http://schemas.microsoft.com/office/powerpoint/2010/main" val="18156391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0403434" cy="6847144"/>
            <a:chOff x="-1" y="0"/>
            <a:chExt cx="10403434" cy="684714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4572000" y="0"/>
              <a:ext cx="0" cy="605129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21 October 2012</a:t>
              </a:r>
              <a:endParaRPr lang="en-US" sz="2200" dirty="0">
                <a:latin typeface="Arial"/>
                <a:cs typeface="Arial"/>
              </a:endParaRPr>
            </a:p>
          </p:txBody>
        </p:sp>
        <p:sp>
          <p:nvSpPr>
            <p:cNvPr id="15" name="Rectangle 14"/>
            <p:cNvSpPr/>
            <p:nvPr/>
          </p:nvSpPr>
          <p:spPr>
            <a:xfrm>
              <a:off x="4976734"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994425"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23 October 2012</a:t>
              </a:r>
              <a:endParaRPr lang="en-US" sz="2200" dirty="0">
                <a:latin typeface="Arial"/>
                <a:cs typeface="Arial"/>
              </a:endParaRP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88376" b="7097"/>
            <a:stretch/>
          </p:blipFill>
          <p:spPr>
            <a:xfrm>
              <a:off x="316280" y="5823635"/>
              <a:ext cx="8511440" cy="297756"/>
            </a:xfrm>
            <a:prstGeom prst="rect">
              <a:avLst/>
            </a:prstGeom>
          </p:spPr>
        </p:pic>
        <p:sp>
          <p:nvSpPr>
            <p:cNvPr id="20" name="TextBox 19"/>
            <p:cNvSpPr txBox="1"/>
            <p:nvPr/>
          </p:nvSpPr>
          <p:spPr>
            <a:xfrm>
              <a:off x="-1" y="6107996"/>
              <a:ext cx="9143999" cy="646331"/>
            </a:xfrm>
            <a:prstGeom prst="rect">
              <a:avLst/>
            </a:prstGeom>
            <a:noFill/>
            <a:ln w="19050" cmpd="sng">
              <a:noFill/>
            </a:ln>
          </p:spPr>
          <p:txBody>
            <a:bodyPr wrap="square" rtlCol="0">
              <a:spAutoFit/>
            </a:bodyPr>
            <a:lstStyle/>
            <a:p>
              <a:pPr algn="ctr"/>
              <a:r>
                <a:rPr lang="en-US" dirty="0" err="1" smtClean="0">
                  <a:latin typeface="Arial"/>
                  <a:cs typeface="Arial"/>
                </a:rPr>
                <a:t>Precipitable</a:t>
              </a:r>
              <a:r>
                <a:rPr lang="en-US" dirty="0" smtClean="0">
                  <a:latin typeface="Arial"/>
                  <a:cs typeface="Arial"/>
                </a:rPr>
                <a:t> water (shaded, mm); 700-</a:t>
              </a:r>
              <a:r>
                <a:rPr lang="en-US" dirty="0">
                  <a:latin typeface="Arial"/>
                  <a:cs typeface="Arial"/>
                </a:rPr>
                <a:t>hPa wind speed </a:t>
              </a:r>
              <a:r>
                <a:rPr lang="en-US" dirty="0" smtClean="0">
                  <a:latin typeface="Arial"/>
                  <a:cs typeface="Arial"/>
                </a:rPr>
                <a:t>(barbs, </a:t>
              </a:r>
              <a:r>
                <a:rPr lang="en-US" dirty="0" err="1" smtClean="0">
                  <a:latin typeface="Arial"/>
                  <a:cs typeface="Arial"/>
                </a:rPr>
                <a:t>kts</a:t>
              </a:r>
              <a:r>
                <a:rPr lang="en-US" dirty="0" smtClean="0">
                  <a:latin typeface="Arial"/>
                  <a:cs typeface="Arial"/>
                </a:rPr>
                <a:t>), temperature </a:t>
              </a:r>
              <a:br>
                <a:rPr lang="en-US" dirty="0" smtClean="0">
                  <a:latin typeface="Arial"/>
                  <a:cs typeface="Arial"/>
                </a:rPr>
              </a:br>
              <a:r>
                <a:rPr lang="en-US" dirty="0" smtClean="0">
                  <a:latin typeface="Arial"/>
                  <a:cs typeface="Arial"/>
                </a:rPr>
                <a:t>(dashed red contours, °C), and geopotential height (black solid contours, dam)</a:t>
              </a:r>
              <a:endParaRPr lang="en-US" dirty="0">
                <a:latin typeface="Arial"/>
                <a:cs typeface="Arial"/>
              </a:endParaRPr>
            </a:p>
          </p:txBody>
        </p:sp>
        <p:cxnSp>
          <p:nvCxnSpPr>
            <p:cNvPr id="21" name="Straight Connector 20"/>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888151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5" cy="6577025"/>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17 October 2012</a:t>
              </a:r>
              <a:endParaRPr lang="en-US" sz="2200" dirty="0">
                <a:latin typeface="Arial"/>
                <a:cs typeface="Arial"/>
              </a:endParaRPr>
            </a:p>
          </p:txBody>
        </p:sp>
        <p:sp>
          <p:nvSpPr>
            <p:cNvPr id="11" name="TextBox 10"/>
            <p:cNvSpPr txBox="1"/>
            <p:nvPr/>
          </p:nvSpPr>
          <p:spPr>
            <a:xfrm>
              <a:off x="-1" y="6051296"/>
              <a:ext cx="9143999" cy="553998"/>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smtClean="0">
                  <a:latin typeface="Arial"/>
                  <a:cs typeface="Arial"/>
                </a:rPr>
                <a:t>), 1000–500-</a:t>
              </a:r>
              <a:r>
                <a:rPr lang="en-US" sz="1500" dirty="0">
                  <a:latin typeface="Arial"/>
                  <a:cs typeface="Arial"/>
                </a:rPr>
                <a:t>hPa </a:t>
              </a:r>
              <a:r>
                <a:rPr lang="en-US" sz="1500" dirty="0" smtClean="0">
                  <a:latin typeface="Arial"/>
                  <a:cs typeface="Arial"/>
                </a:rPr>
                <a:t>thickness (dashed red/blue contours, dam), </a:t>
              </a:r>
              <a:br>
                <a:rPr lang="en-US" sz="1500" dirty="0" smtClean="0">
                  <a:latin typeface="Arial"/>
                  <a:cs typeface="Arial"/>
                </a:rPr>
              </a:br>
              <a:r>
                <a:rPr lang="en-US" sz="1500" dirty="0" smtClean="0">
                  <a:latin typeface="Arial"/>
                  <a:cs typeface="Arial"/>
                </a:rPr>
                <a:t>and mean sea level pressure (black solid contours, hPa)</a:t>
              </a:r>
              <a:endParaRPr lang="en-US" sz="1500" dirty="0">
                <a:latin typeface="Arial"/>
                <a:cs typeface="Arial"/>
              </a:endParaRPr>
            </a:p>
          </p:txBody>
        </p:sp>
      </p:grpSp>
    </p:spTree>
    <p:extLst>
      <p:ext uri="{BB962C8B-B14F-4D97-AF65-F5344CB8AC3E}">
        <p14:creationId xmlns:p14="http://schemas.microsoft.com/office/powerpoint/2010/main" val="6497902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0284" y="0"/>
            <a:ext cx="9440363" cy="6856370"/>
            <a:chOff x="-160284" y="0"/>
            <a:chExt cx="9440363" cy="685637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0"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1999" cy="5794854"/>
            </a:xfrm>
            <a:prstGeom prst="rect">
              <a:avLst/>
            </a:prstGeom>
          </p:spPr>
        </p:pic>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17 October 2012</a:t>
              </a:r>
              <a:endParaRPr lang="en-US" sz="2200" dirty="0">
                <a:latin typeface="Arial"/>
                <a:cs typeface="Arial"/>
              </a:endParaRPr>
            </a:p>
          </p:txBody>
        </p:sp>
        <p:grpSp>
          <p:nvGrpSpPr>
            <p:cNvPr id="2" name="Group 1"/>
            <p:cNvGrpSpPr/>
            <p:nvPr/>
          </p:nvGrpSpPr>
          <p:grpSpPr>
            <a:xfrm>
              <a:off x="-160284" y="5827459"/>
              <a:ext cx="9440363" cy="1028911"/>
              <a:chOff x="-160284" y="5827459"/>
              <a:chExt cx="9440363" cy="1028911"/>
            </a:xfrm>
          </p:grpSpPr>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13121" t="88375" r="13757" b="7097"/>
              <a:stretch/>
            </p:blipFill>
            <p:spPr>
              <a:xfrm>
                <a:off x="0" y="5827459"/>
                <a:ext cx="4389566" cy="223837"/>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13584" t="88489" r="13562" b="7130"/>
              <a:stretch/>
            </p:blipFill>
            <p:spPr>
              <a:xfrm>
                <a:off x="4747392" y="5827459"/>
                <a:ext cx="4388146" cy="223838"/>
              </a:xfrm>
              <a:prstGeom prst="rect">
                <a:avLst/>
              </a:prstGeom>
            </p:spPr>
          </p:pic>
          <p:sp>
            <p:nvSpPr>
              <p:cNvPr id="26" name="TextBox 25"/>
              <p:cNvSpPr txBox="1"/>
              <p:nvPr/>
            </p:nvSpPr>
            <p:spPr>
              <a:xfrm>
                <a:off x="-160284" y="5985365"/>
                <a:ext cx="4806264" cy="861774"/>
              </a:xfrm>
              <a:prstGeom prst="rect">
                <a:avLst/>
              </a:prstGeom>
              <a:noFill/>
              <a:ln w="19050" cmpd="sng">
                <a:noFill/>
              </a:ln>
            </p:spPr>
            <p:txBody>
              <a:bodyPr wrap="square" rtlCol="0">
                <a:spAutoFit/>
              </a:bodyPr>
              <a:lstStyle/>
              <a:p>
                <a:pPr algn="ctr"/>
                <a:r>
                  <a:rPr lang="en-US" sz="1250" dirty="0">
                    <a:latin typeface="Arial"/>
                    <a:cs typeface="Arial"/>
                  </a:rPr>
                  <a:t>Dynamic tropopause (DT, 1.5-PVU surface) potential </a:t>
                </a:r>
                <a:r>
                  <a:rPr lang="en-US" sz="1250" dirty="0" smtClean="0">
                    <a:latin typeface="Arial"/>
                    <a:cs typeface="Arial"/>
                  </a:rPr>
                  <a:t/>
                </a:r>
                <a:br>
                  <a:rPr lang="en-US" sz="1250" dirty="0" smtClean="0">
                    <a:latin typeface="Arial"/>
                    <a:cs typeface="Arial"/>
                  </a:rPr>
                </a:br>
                <a:r>
                  <a:rPr lang="en-US" sz="1250" dirty="0" smtClean="0">
                    <a:latin typeface="Arial"/>
                    <a:cs typeface="Arial"/>
                  </a:rPr>
                  <a:t>temperature </a:t>
                </a:r>
                <a:r>
                  <a:rPr lang="en-US" sz="1250" dirty="0">
                    <a:latin typeface="Arial"/>
                    <a:cs typeface="Arial"/>
                  </a:rPr>
                  <a:t>(shaded, K) and wind (barbs, </a:t>
                </a:r>
                <a:r>
                  <a:rPr lang="en-US" sz="1250" dirty="0" err="1">
                    <a:latin typeface="Arial"/>
                    <a:cs typeface="Arial"/>
                  </a:rPr>
                  <a:t>kts</a:t>
                </a:r>
                <a:r>
                  <a:rPr lang="en-US" sz="1250" dirty="0">
                    <a:latin typeface="Arial"/>
                    <a:cs typeface="Arial"/>
                  </a:rPr>
                  <a:t>), </a:t>
                </a:r>
                <a:r>
                  <a:rPr lang="en-US" sz="1250" dirty="0" smtClean="0">
                    <a:latin typeface="Arial"/>
                    <a:cs typeface="Arial"/>
                  </a:rPr>
                  <a:t/>
                </a:r>
                <a:br>
                  <a:rPr lang="en-US" sz="1250" dirty="0" smtClean="0">
                    <a:latin typeface="Arial"/>
                    <a:cs typeface="Arial"/>
                  </a:rPr>
                </a:br>
                <a:r>
                  <a:rPr lang="en-US" sz="1250" dirty="0" smtClean="0">
                    <a:latin typeface="Arial"/>
                    <a:cs typeface="Arial"/>
                  </a:rPr>
                  <a:t>925</a:t>
                </a:r>
                <a:r>
                  <a:rPr lang="en-US" sz="1250" dirty="0">
                    <a:latin typeface="Arial"/>
                    <a:cs typeface="Arial"/>
                  </a:rPr>
                  <a:t>–850-hPa layer-averaged cyclonic relative vorticity </a:t>
                </a:r>
                <a:r>
                  <a:rPr lang="en-US" sz="1250" dirty="0" smtClean="0">
                    <a:latin typeface="Arial"/>
                    <a:cs typeface="Arial"/>
                  </a:rPr>
                  <a:t/>
                </a:r>
                <a:br>
                  <a:rPr lang="en-US" sz="1250" dirty="0" smtClean="0">
                    <a:latin typeface="Arial"/>
                    <a:cs typeface="Arial"/>
                  </a:rPr>
                </a:br>
                <a:r>
                  <a:rPr lang="en-US" sz="1250" dirty="0" smtClean="0">
                    <a:latin typeface="Arial"/>
                    <a:cs typeface="Arial"/>
                  </a:rPr>
                  <a:t>(black contours every </a:t>
                </a:r>
                <a:r>
                  <a:rPr lang="en-US" sz="1250" dirty="0">
                    <a:latin typeface="Arial"/>
                    <a:cs typeface="Arial"/>
                  </a:rPr>
                  <a:t>0.5 × 10</a:t>
                </a:r>
                <a:r>
                  <a:rPr lang="en-US" sz="1250" baseline="30000" dirty="0">
                    <a:latin typeface="Arial"/>
                    <a:cs typeface="Arial"/>
                  </a:rPr>
                  <a:t>−4</a:t>
                </a:r>
                <a:r>
                  <a:rPr lang="en-US" sz="1250" dirty="0">
                    <a:latin typeface="Arial"/>
                    <a:cs typeface="Arial"/>
                  </a:rPr>
                  <a:t> s</a:t>
                </a:r>
                <a:r>
                  <a:rPr lang="en-US" sz="1250" baseline="30000" dirty="0">
                    <a:latin typeface="Arial"/>
                    <a:cs typeface="Arial"/>
                  </a:rPr>
                  <a:t>−1</a:t>
                </a:r>
                <a:r>
                  <a:rPr lang="en-US" sz="1250" dirty="0">
                    <a:latin typeface="Arial"/>
                    <a:cs typeface="Arial"/>
                  </a:rPr>
                  <a:t>) </a:t>
                </a:r>
              </a:p>
            </p:txBody>
          </p:sp>
          <p:sp>
            <p:nvSpPr>
              <p:cNvPr id="27" name="TextBox 26"/>
              <p:cNvSpPr txBox="1"/>
              <p:nvPr/>
            </p:nvSpPr>
            <p:spPr>
              <a:xfrm>
                <a:off x="4525647" y="5994596"/>
                <a:ext cx="4754432" cy="861774"/>
              </a:xfrm>
              <a:prstGeom prst="rect">
                <a:avLst/>
              </a:prstGeom>
              <a:noFill/>
              <a:ln w="19050" cmpd="sng">
                <a:noFill/>
              </a:ln>
            </p:spPr>
            <p:txBody>
              <a:bodyPr wrap="square" rtlCol="0">
                <a:spAutoFit/>
              </a:bodyPr>
              <a:lstStyle/>
              <a:p>
                <a:pPr algn="ctr"/>
                <a:r>
                  <a:rPr lang="en-US" sz="1250" dirty="0">
                    <a:latin typeface="Arial"/>
                    <a:cs typeface="Arial"/>
                  </a:rPr>
                  <a:t>250-hPa wind speed (shaded, m s</a:t>
                </a:r>
                <a:r>
                  <a:rPr lang="en-US" sz="1250" baseline="30000" dirty="0">
                    <a:latin typeface="Arial"/>
                    <a:cs typeface="Arial"/>
                  </a:rPr>
                  <a:t>−1</a:t>
                </a:r>
                <a:r>
                  <a:rPr lang="en-US" sz="1250" dirty="0">
                    <a:latin typeface="Arial"/>
                    <a:cs typeface="Arial"/>
                  </a:rPr>
                  <a:t>), 300–200-hPa </a:t>
                </a:r>
                <a:r>
                  <a:rPr lang="en-US" sz="1250" dirty="0" smtClean="0">
                    <a:latin typeface="Arial"/>
                    <a:cs typeface="Arial"/>
                  </a:rPr>
                  <a:t>layer-averaged PV </a:t>
                </a:r>
                <a:r>
                  <a:rPr lang="en-US" sz="1250" dirty="0">
                    <a:latin typeface="Arial"/>
                    <a:cs typeface="Arial"/>
                  </a:rPr>
                  <a:t>(gray </a:t>
                </a:r>
                <a:r>
                  <a:rPr lang="en-US" sz="1250" dirty="0" smtClean="0">
                    <a:latin typeface="Arial"/>
                    <a:cs typeface="Arial"/>
                  </a:rPr>
                  <a:t>contours, PVU</a:t>
                </a:r>
                <a:r>
                  <a:rPr lang="en-US" sz="1250" dirty="0">
                    <a:latin typeface="Arial"/>
                    <a:cs typeface="Arial"/>
                  </a:rPr>
                  <a:t>), </a:t>
                </a:r>
                <a:r>
                  <a:rPr lang="en-US" sz="1250" dirty="0" smtClean="0">
                    <a:latin typeface="Arial"/>
                    <a:cs typeface="Arial"/>
                  </a:rPr>
                  <a:t>PW (gray </a:t>
                </a:r>
                <a:r>
                  <a:rPr lang="en-US" sz="1250" dirty="0">
                    <a:latin typeface="Arial"/>
                    <a:cs typeface="Arial"/>
                  </a:rPr>
                  <a:t>scale, mm), </a:t>
                </a:r>
                <a:r>
                  <a:rPr lang="en-US" sz="1250" dirty="0" smtClean="0">
                    <a:latin typeface="Arial"/>
                    <a:cs typeface="Arial"/>
                  </a:rPr>
                  <a:t/>
                </a:r>
                <a:br>
                  <a:rPr lang="en-US" sz="1250" dirty="0" smtClean="0">
                    <a:latin typeface="Arial"/>
                    <a:cs typeface="Arial"/>
                  </a:rPr>
                </a:br>
                <a:r>
                  <a:rPr lang="en-US" sz="1250" dirty="0" smtClean="0">
                    <a:latin typeface="Arial"/>
                    <a:cs typeface="Arial"/>
                  </a:rPr>
                  <a:t>600</a:t>
                </a:r>
                <a:r>
                  <a:rPr lang="en-US" sz="1250" dirty="0">
                    <a:latin typeface="Arial"/>
                    <a:cs typeface="Arial"/>
                  </a:rPr>
                  <a:t>–400-hPa layer-averaged ascent (red </a:t>
                </a:r>
                <a:r>
                  <a:rPr lang="en-US" sz="1250" dirty="0" smtClean="0">
                    <a:latin typeface="Arial"/>
                    <a:cs typeface="Arial"/>
                  </a:rPr>
                  <a:t>contours every 5 × 10</a:t>
                </a:r>
                <a:r>
                  <a:rPr lang="en-US" sz="1250" baseline="30000" dirty="0">
                    <a:latin typeface="Arial"/>
                    <a:cs typeface="Arial"/>
                  </a:rPr>
                  <a:t>−3</a:t>
                </a:r>
                <a:r>
                  <a:rPr lang="en-US" sz="1250" dirty="0">
                    <a:latin typeface="Arial"/>
                    <a:cs typeface="Arial"/>
                  </a:rPr>
                  <a:t> </a:t>
                </a:r>
                <a:r>
                  <a:rPr lang="en-US" sz="1250" dirty="0" smtClean="0">
                    <a:latin typeface="Arial"/>
                    <a:cs typeface="Arial"/>
                  </a:rPr>
                  <a:t>hPa </a:t>
                </a:r>
                <a:r>
                  <a:rPr lang="en-US" sz="1250" dirty="0">
                    <a:latin typeface="Arial"/>
                    <a:cs typeface="Arial"/>
                  </a:rPr>
                  <a:t>s</a:t>
                </a:r>
                <a:r>
                  <a:rPr lang="en-US" sz="1250" baseline="30000" dirty="0">
                    <a:latin typeface="Arial"/>
                    <a:cs typeface="Arial"/>
                  </a:rPr>
                  <a:t>−</a:t>
                </a:r>
                <a:r>
                  <a:rPr lang="en-US" sz="1250" baseline="30000" dirty="0" smtClean="0">
                    <a:latin typeface="Arial"/>
                    <a:cs typeface="Arial"/>
                  </a:rPr>
                  <a:t>1</a:t>
                </a:r>
                <a:r>
                  <a:rPr lang="en-US" sz="1250" dirty="0" smtClean="0">
                    <a:latin typeface="Arial"/>
                    <a:cs typeface="Arial"/>
                  </a:rPr>
                  <a:t>)</a:t>
                </a:r>
                <a:r>
                  <a:rPr lang="en-US" sz="1250" dirty="0">
                    <a:latin typeface="Arial"/>
                    <a:cs typeface="Arial"/>
                  </a:rPr>
                  <a:t>, and </a:t>
                </a:r>
                <a:r>
                  <a:rPr lang="en-US" sz="1250" dirty="0" smtClean="0">
                    <a:latin typeface="Arial"/>
                    <a:cs typeface="Arial"/>
                  </a:rPr>
                  <a:t>250-hPa irrotational </a:t>
                </a:r>
                <a:r>
                  <a:rPr lang="en-US" sz="1250" dirty="0">
                    <a:latin typeface="Arial"/>
                    <a:cs typeface="Arial"/>
                  </a:rPr>
                  <a:t>wind (</a:t>
                </a:r>
                <a:r>
                  <a:rPr lang="en-US" sz="1250" dirty="0" smtClean="0">
                    <a:latin typeface="Arial"/>
                    <a:cs typeface="Arial"/>
                  </a:rPr>
                  <a:t>vectors, m </a:t>
                </a:r>
                <a:r>
                  <a:rPr lang="en-US" sz="1250" dirty="0">
                    <a:latin typeface="Arial"/>
                    <a:cs typeface="Arial"/>
                  </a:rPr>
                  <a:t>s</a:t>
                </a:r>
                <a:r>
                  <a:rPr lang="en-US" sz="1250" baseline="30000" dirty="0">
                    <a:latin typeface="Arial"/>
                    <a:cs typeface="Arial"/>
                  </a:rPr>
                  <a:t>−1</a:t>
                </a:r>
                <a:r>
                  <a:rPr lang="en-US" sz="1250" dirty="0">
                    <a:latin typeface="Arial"/>
                    <a:cs typeface="Arial"/>
                  </a:rPr>
                  <a:t>) </a:t>
                </a:r>
              </a:p>
            </p:txBody>
          </p:sp>
        </p:grpSp>
        <p:sp>
          <p:nvSpPr>
            <p:cNvPr id="28" name="Rectangle 27"/>
            <p:cNvSpPr/>
            <p:nvPr/>
          </p:nvSpPr>
          <p:spPr>
            <a:xfrm>
              <a:off x="712877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4140" t="93125" r="77751" b="2767"/>
            <a:stretch/>
          </p:blipFill>
          <p:spPr>
            <a:xfrm>
              <a:off x="7280913" y="264616"/>
              <a:ext cx="1541226" cy="270199"/>
            </a:xfrm>
            <a:prstGeom prst="rect">
              <a:avLst/>
            </a:prstGeom>
          </p:spPr>
        </p:pic>
      </p:grpSp>
    </p:spTree>
    <p:extLst>
      <p:ext uri="{BB962C8B-B14F-4D97-AF65-F5344CB8AC3E}">
        <p14:creationId xmlns:p14="http://schemas.microsoft.com/office/powerpoint/2010/main" val="2949179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9144001" cy="6847144"/>
            <a:chOff x="-1" y="0"/>
            <a:chExt cx="9144001" cy="6847144"/>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219" r="18004" b="11893"/>
            <a:stretch/>
          </p:blipFill>
          <p:spPr>
            <a:xfrm>
              <a:off x="-1" y="0"/>
              <a:ext cx="4747393"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21 October 2012</a:t>
              </a:r>
              <a:endParaRPr lang="en-US" sz="2200" dirty="0">
                <a:latin typeface="Arial"/>
                <a:cs typeface="Arial"/>
              </a:endParaRPr>
            </a:p>
          </p:txBody>
        </p:sp>
        <p:grpSp>
          <p:nvGrpSpPr>
            <p:cNvPr id="19" name="Group 18"/>
            <p:cNvGrpSpPr/>
            <p:nvPr/>
          </p:nvGrpSpPr>
          <p:grpSpPr>
            <a:xfrm>
              <a:off x="0" y="5827459"/>
              <a:ext cx="9135538" cy="223838"/>
              <a:chOff x="0" y="5827459"/>
              <a:chExt cx="9135538" cy="223838"/>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0" y="5827459"/>
                <a:ext cx="4389566" cy="22383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827459"/>
                <a:ext cx="4388146" cy="223838"/>
              </a:xfrm>
              <a:prstGeom prst="rect">
                <a:avLst/>
              </a:prstGeom>
            </p:spPr>
          </p:pic>
        </p:grpSp>
        <p:cxnSp>
          <p:nvCxnSpPr>
            <p:cNvPr id="24" name="Straight Connector 23"/>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12877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4140" t="93125" r="77751" b="2767"/>
            <a:stretch/>
          </p:blipFill>
          <p:spPr>
            <a:xfrm>
              <a:off x="7280913" y="264616"/>
              <a:ext cx="1541226" cy="270199"/>
            </a:xfrm>
            <a:prstGeom prst="rect">
              <a:avLst/>
            </a:prstGeom>
          </p:spPr>
        </p:pic>
      </p:grpSp>
      <p:sp>
        <p:nvSpPr>
          <p:cNvPr id="17" name="TextBox 16"/>
          <p:cNvSpPr txBox="1"/>
          <p:nvPr/>
        </p:nvSpPr>
        <p:spPr>
          <a:xfrm>
            <a:off x="-160284" y="5985365"/>
            <a:ext cx="4806264" cy="861774"/>
          </a:xfrm>
          <a:prstGeom prst="rect">
            <a:avLst/>
          </a:prstGeom>
          <a:noFill/>
          <a:ln w="19050" cmpd="sng">
            <a:noFill/>
          </a:ln>
        </p:spPr>
        <p:txBody>
          <a:bodyPr wrap="square" rtlCol="0">
            <a:spAutoFit/>
          </a:bodyPr>
          <a:lstStyle/>
          <a:p>
            <a:pPr algn="ctr"/>
            <a:r>
              <a:rPr lang="en-US" sz="1250" dirty="0">
                <a:latin typeface="Arial"/>
                <a:cs typeface="Arial"/>
              </a:rPr>
              <a:t>Dynamic tropopause (DT, 1.5-PVU surface) potential </a:t>
            </a:r>
            <a:r>
              <a:rPr lang="en-US" sz="1250" dirty="0" smtClean="0">
                <a:latin typeface="Arial"/>
                <a:cs typeface="Arial"/>
              </a:rPr>
              <a:t/>
            </a:r>
            <a:br>
              <a:rPr lang="en-US" sz="1250" dirty="0" smtClean="0">
                <a:latin typeface="Arial"/>
                <a:cs typeface="Arial"/>
              </a:rPr>
            </a:br>
            <a:r>
              <a:rPr lang="en-US" sz="1250" dirty="0" smtClean="0">
                <a:latin typeface="Arial"/>
                <a:cs typeface="Arial"/>
              </a:rPr>
              <a:t>temperature </a:t>
            </a:r>
            <a:r>
              <a:rPr lang="en-US" sz="1250" dirty="0">
                <a:latin typeface="Arial"/>
                <a:cs typeface="Arial"/>
              </a:rPr>
              <a:t>(shaded, K) and wind (barbs, </a:t>
            </a:r>
            <a:r>
              <a:rPr lang="en-US" sz="1250" dirty="0" err="1">
                <a:latin typeface="Arial"/>
                <a:cs typeface="Arial"/>
              </a:rPr>
              <a:t>kts</a:t>
            </a:r>
            <a:r>
              <a:rPr lang="en-US" sz="1250" dirty="0">
                <a:latin typeface="Arial"/>
                <a:cs typeface="Arial"/>
              </a:rPr>
              <a:t>), </a:t>
            </a:r>
            <a:r>
              <a:rPr lang="en-US" sz="1250" dirty="0" smtClean="0">
                <a:latin typeface="Arial"/>
                <a:cs typeface="Arial"/>
              </a:rPr>
              <a:t/>
            </a:r>
            <a:br>
              <a:rPr lang="en-US" sz="1250" dirty="0" smtClean="0">
                <a:latin typeface="Arial"/>
                <a:cs typeface="Arial"/>
              </a:rPr>
            </a:br>
            <a:r>
              <a:rPr lang="en-US" sz="1250" dirty="0" smtClean="0">
                <a:latin typeface="Arial"/>
                <a:cs typeface="Arial"/>
              </a:rPr>
              <a:t>925</a:t>
            </a:r>
            <a:r>
              <a:rPr lang="en-US" sz="1250" dirty="0">
                <a:latin typeface="Arial"/>
                <a:cs typeface="Arial"/>
              </a:rPr>
              <a:t>–850-hPa layer-averaged cyclonic relative vorticity </a:t>
            </a:r>
            <a:r>
              <a:rPr lang="en-US" sz="1250" dirty="0" smtClean="0">
                <a:latin typeface="Arial"/>
                <a:cs typeface="Arial"/>
              </a:rPr>
              <a:t/>
            </a:r>
            <a:br>
              <a:rPr lang="en-US" sz="1250" dirty="0" smtClean="0">
                <a:latin typeface="Arial"/>
                <a:cs typeface="Arial"/>
              </a:rPr>
            </a:br>
            <a:r>
              <a:rPr lang="en-US" sz="1250" dirty="0" smtClean="0">
                <a:latin typeface="Arial"/>
                <a:cs typeface="Arial"/>
              </a:rPr>
              <a:t>(black contours every </a:t>
            </a:r>
            <a:r>
              <a:rPr lang="en-US" sz="1250" dirty="0">
                <a:latin typeface="Arial"/>
                <a:cs typeface="Arial"/>
              </a:rPr>
              <a:t>0.5 × 10</a:t>
            </a:r>
            <a:r>
              <a:rPr lang="en-US" sz="1250" baseline="30000" dirty="0">
                <a:latin typeface="Arial"/>
                <a:cs typeface="Arial"/>
              </a:rPr>
              <a:t>−4</a:t>
            </a:r>
            <a:r>
              <a:rPr lang="en-US" sz="1250" dirty="0">
                <a:latin typeface="Arial"/>
                <a:cs typeface="Arial"/>
              </a:rPr>
              <a:t> s</a:t>
            </a:r>
            <a:r>
              <a:rPr lang="en-US" sz="1250" baseline="30000" dirty="0">
                <a:latin typeface="Arial"/>
                <a:cs typeface="Arial"/>
              </a:rPr>
              <a:t>−1</a:t>
            </a:r>
            <a:r>
              <a:rPr lang="en-US" sz="1250" dirty="0">
                <a:latin typeface="Arial"/>
                <a:cs typeface="Arial"/>
              </a:rPr>
              <a:t>) </a:t>
            </a:r>
          </a:p>
        </p:txBody>
      </p:sp>
      <p:sp>
        <p:nvSpPr>
          <p:cNvPr id="18" name="TextBox 17"/>
          <p:cNvSpPr txBox="1"/>
          <p:nvPr/>
        </p:nvSpPr>
        <p:spPr>
          <a:xfrm>
            <a:off x="4525647" y="5994596"/>
            <a:ext cx="4754432" cy="861774"/>
          </a:xfrm>
          <a:prstGeom prst="rect">
            <a:avLst/>
          </a:prstGeom>
          <a:noFill/>
          <a:ln w="19050" cmpd="sng">
            <a:noFill/>
          </a:ln>
        </p:spPr>
        <p:txBody>
          <a:bodyPr wrap="square" rtlCol="0">
            <a:spAutoFit/>
          </a:bodyPr>
          <a:lstStyle/>
          <a:p>
            <a:pPr algn="ctr"/>
            <a:r>
              <a:rPr lang="en-US" sz="1250" dirty="0">
                <a:latin typeface="Arial"/>
                <a:cs typeface="Arial"/>
              </a:rPr>
              <a:t>250-hPa wind speed (shaded, m s</a:t>
            </a:r>
            <a:r>
              <a:rPr lang="en-US" sz="1250" baseline="30000" dirty="0">
                <a:latin typeface="Arial"/>
                <a:cs typeface="Arial"/>
              </a:rPr>
              <a:t>−1</a:t>
            </a:r>
            <a:r>
              <a:rPr lang="en-US" sz="1250" dirty="0">
                <a:latin typeface="Arial"/>
                <a:cs typeface="Arial"/>
              </a:rPr>
              <a:t>), 300–200-hPa </a:t>
            </a:r>
            <a:r>
              <a:rPr lang="en-US" sz="1250" dirty="0" smtClean="0">
                <a:latin typeface="Arial"/>
                <a:cs typeface="Arial"/>
              </a:rPr>
              <a:t>layer-averaged PV </a:t>
            </a:r>
            <a:r>
              <a:rPr lang="en-US" sz="1250" dirty="0">
                <a:latin typeface="Arial"/>
                <a:cs typeface="Arial"/>
              </a:rPr>
              <a:t>(gray </a:t>
            </a:r>
            <a:r>
              <a:rPr lang="en-US" sz="1250" dirty="0" smtClean="0">
                <a:latin typeface="Arial"/>
                <a:cs typeface="Arial"/>
              </a:rPr>
              <a:t>contours, PVU</a:t>
            </a:r>
            <a:r>
              <a:rPr lang="en-US" sz="1250" dirty="0">
                <a:latin typeface="Arial"/>
                <a:cs typeface="Arial"/>
              </a:rPr>
              <a:t>), </a:t>
            </a:r>
            <a:r>
              <a:rPr lang="en-US" sz="1250" dirty="0" smtClean="0">
                <a:latin typeface="Arial"/>
                <a:cs typeface="Arial"/>
              </a:rPr>
              <a:t>PW (gray </a:t>
            </a:r>
            <a:r>
              <a:rPr lang="en-US" sz="1250" dirty="0">
                <a:latin typeface="Arial"/>
                <a:cs typeface="Arial"/>
              </a:rPr>
              <a:t>scale, mm), </a:t>
            </a:r>
            <a:r>
              <a:rPr lang="en-US" sz="1250" dirty="0" smtClean="0">
                <a:latin typeface="Arial"/>
                <a:cs typeface="Arial"/>
              </a:rPr>
              <a:t/>
            </a:r>
            <a:br>
              <a:rPr lang="en-US" sz="1250" dirty="0" smtClean="0">
                <a:latin typeface="Arial"/>
                <a:cs typeface="Arial"/>
              </a:rPr>
            </a:br>
            <a:r>
              <a:rPr lang="en-US" sz="1250" dirty="0" smtClean="0">
                <a:latin typeface="Arial"/>
                <a:cs typeface="Arial"/>
              </a:rPr>
              <a:t>600</a:t>
            </a:r>
            <a:r>
              <a:rPr lang="en-US" sz="1250" dirty="0">
                <a:latin typeface="Arial"/>
                <a:cs typeface="Arial"/>
              </a:rPr>
              <a:t>–400-hPa layer-averaged ascent (red </a:t>
            </a:r>
            <a:r>
              <a:rPr lang="en-US" sz="1250" dirty="0" smtClean="0">
                <a:latin typeface="Arial"/>
                <a:cs typeface="Arial"/>
              </a:rPr>
              <a:t>contours every 5 × 10</a:t>
            </a:r>
            <a:r>
              <a:rPr lang="en-US" sz="1250" baseline="30000" dirty="0">
                <a:latin typeface="Arial"/>
                <a:cs typeface="Arial"/>
              </a:rPr>
              <a:t>−3</a:t>
            </a:r>
            <a:r>
              <a:rPr lang="en-US" sz="1250" dirty="0">
                <a:latin typeface="Arial"/>
                <a:cs typeface="Arial"/>
              </a:rPr>
              <a:t> </a:t>
            </a:r>
            <a:r>
              <a:rPr lang="en-US" sz="1250" dirty="0" smtClean="0">
                <a:latin typeface="Arial"/>
                <a:cs typeface="Arial"/>
              </a:rPr>
              <a:t>hPa </a:t>
            </a:r>
            <a:r>
              <a:rPr lang="en-US" sz="1250" dirty="0">
                <a:latin typeface="Arial"/>
                <a:cs typeface="Arial"/>
              </a:rPr>
              <a:t>s</a:t>
            </a:r>
            <a:r>
              <a:rPr lang="en-US" sz="1250" baseline="30000" dirty="0">
                <a:latin typeface="Arial"/>
                <a:cs typeface="Arial"/>
              </a:rPr>
              <a:t>−</a:t>
            </a:r>
            <a:r>
              <a:rPr lang="en-US" sz="1250" baseline="30000" dirty="0" smtClean="0">
                <a:latin typeface="Arial"/>
                <a:cs typeface="Arial"/>
              </a:rPr>
              <a:t>1</a:t>
            </a:r>
            <a:r>
              <a:rPr lang="en-US" sz="1250" dirty="0" smtClean="0">
                <a:latin typeface="Arial"/>
                <a:cs typeface="Arial"/>
              </a:rPr>
              <a:t>)</a:t>
            </a:r>
            <a:r>
              <a:rPr lang="en-US" sz="1250" dirty="0">
                <a:latin typeface="Arial"/>
                <a:cs typeface="Arial"/>
              </a:rPr>
              <a:t>, and </a:t>
            </a:r>
            <a:r>
              <a:rPr lang="en-US" sz="1250" dirty="0" smtClean="0">
                <a:latin typeface="Arial"/>
                <a:cs typeface="Arial"/>
              </a:rPr>
              <a:t>250-hPa irrotational </a:t>
            </a:r>
            <a:r>
              <a:rPr lang="en-US" sz="1250" dirty="0">
                <a:latin typeface="Arial"/>
                <a:cs typeface="Arial"/>
              </a:rPr>
              <a:t>wind (</a:t>
            </a:r>
            <a:r>
              <a:rPr lang="en-US" sz="1250" dirty="0" smtClean="0">
                <a:latin typeface="Arial"/>
                <a:cs typeface="Arial"/>
              </a:rPr>
              <a:t>vectors, m </a:t>
            </a:r>
            <a:r>
              <a:rPr lang="en-US" sz="1250" dirty="0">
                <a:latin typeface="Arial"/>
                <a:cs typeface="Arial"/>
              </a:rPr>
              <a:t>s</a:t>
            </a:r>
            <a:r>
              <a:rPr lang="en-US" sz="1250" baseline="30000" dirty="0">
                <a:latin typeface="Arial"/>
                <a:cs typeface="Arial"/>
              </a:rPr>
              <a:t>−1</a:t>
            </a:r>
            <a:r>
              <a:rPr lang="en-US" sz="1250" dirty="0">
                <a:latin typeface="Arial"/>
                <a:cs typeface="Arial"/>
              </a:rPr>
              <a:t>) </a:t>
            </a:r>
          </a:p>
        </p:txBody>
      </p:sp>
    </p:spTree>
    <p:extLst>
      <p:ext uri="{BB962C8B-B14F-4D97-AF65-F5344CB8AC3E}">
        <p14:creationId xmlns:p14="http://schemas.microsoft.com/office/powerpoint/2010/main" val="19526124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47144"/>
            <a:chOff x="0" y="0"/>
            <a:chExt cx="9144000" cy="6847144"/>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0" y="0"/>
              <a:ext cx="4572000" cy="5794854"/>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24 October 2012</a:t>
              </a:r>
              <a:endParaRPr lang="en-US" sz="2200" dirty="0">
                <a:latin typeface="Arial"/>
                <a:cs typeface="Arial"/>
              </a:endParaRPr>
            </a:p>
          </p:txBody>
        </p:sp>
        <p:grpSp>
          <p:nvGrpSpPr>
            <p:cNvPr id="19" name="Group 18"/>
            <p:cNvGrpSpPr/>
            <p:nvPr/>
          </p:nvGrpSpPr>
          <p:grpSpPr>
            <a:xfrm>
              <a:off x="0" y="5827459"/>
              <a:ext cx="9135538" cy="223838"/>
              <a:chOff x="0" y="5827459"/>
              <a:chExt cx="9135538" cy="223838"/>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0" y="5827459"/>
                <a:ext cx="4389566" cy="22383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827459"/>
                <a:ext cx="4388146" cy="223838"/>
              </a:xfrm>
              <a:prstGeom prst="rect">
                <a:avLst/>
              </a:prstGeom>
            </p:spPr>
          </p:pic>
        </p:grpSp>
        <p:cxnSp>
          <p:nvCxnSpPr>
            <p:cNvPr id="24" name="Straight Connector 23"/>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12877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4140" t="93125" r="77751" b="2767"/>
            <a:stretch/>
          </p:blipFill>
          <p:spPr>
            <a:xfrm>
              <a:off x="7280913" y="264616"/>
              <a:ext cx="1541226" cy="270199"/>
            </a:xfrm>
            <a:prstGeom prst="rect">
              <a:avLst/>
            </a:prstGeom>
          </p:spPr>
        </p:pic>
      </p:grpSp>
      <p:sp>
        <p:nvSpPr>
          <p:cNvPr id="18" name="TextBox 17"/>
          <p:cNvSpPr txBox="1"/>
          <p:nvPr/>
        </p:nvSpPr>
        <p:spPr>
          <a:xfrm>
            <a:off x="-160284" y="5985365"/>
            <a:ext cx="4806264" cy="861774"/>
          </a:xfrm>
          <a:prstGeom prst="rect">
            <a:avLst/>
          </a:prstGeom>
          <a:noFill/>
          <a:ln w="19050" cmpd="sng">
            <a:noFill/>
          </a:ln>
        </p:spPr>
        <p:txBody>
          <a:bodyPr wrap="square" rtlCol="0">
            <a:spAutoFit/>
          </a:bodyPr>
          <a:lstStyle/>
          <a:p>
            <a:pPr algn="ctr"/>
            <a:r>
              <a:rPr lang="en-US" sz="1250" dirty="0">
                <a:latin typeface="Arial"/>
                <a:cs typeface="Arial"/>
              </a:rPr>
              <a:t>Dynamic tropopause (DT, 1.5-PVU surface) potential </a:t>
            </a:r>
            <a:r>
              <a:rPr lang="en-US" sz="1250" dirty="0" smtClean="0">
                <a:latin typeface="Arial"/>
                <a:cs typeface="Arial"/>
              </a:rPr>
              <a:t/>
            </a:r>
            <a:br>
              <a:rPr lang="en-US" sz="1250" dirty="0" smtClean="0">
                <a:latin typeface="Arial"/>
                <a:cs typeface="Arial"/>
              </a:rPr>
            </a:br>
            <a:r>
              <a:rPr lang="en-US" sz="1250" dirty="0" smtClean="0">
                <a:latin typeface="Arial"/>
                <a:cs typeface="Arial"/>
              </a:rPr>
              <a:t>temperature </a:t>
            </a:r>
            <a:r>
              <a:rPr lang="en-US" sz="1250" dirty="0">
                <a:latin typeface="Arial"/>
                <a:cs typeface="Arial"/>
              </a:rPr>
              <a:t>(shaded, K) and wind (barbs, </a:t>
            </a:r>
            <a:r>
              <a:rPr lang="en-US" sz="1250" dirty="0" err="1">
                <a:latin typeface="Arial"/>
                <a:cs typeface="Arial"/>
              </a:rPr>
              <a:t>kts</a:t>
            </a:r>
            <a:r>
              <a:rPr lang="en-US" sz="1250" dirty="0">
                <a:latin typeface="Arial"/>
                <a:cs typeface="Arial"/>
              </a:rPr>
              <a:t>), </a:t>
            </a:r>
            <a:r>
              <a:rPr lang="en-US" sz="1250" dirty="0" smtClean="0">
                <a:latin typeface="Arial"/>
                <a:cs typeface="Arial"/>
              </a:rPr>
              <a:t/>
            </a:r>
            <a:br>
              <a:rPr lang="en-US" sz="1250" dirty="0" smtClean="0">
                <a:latin typeface="Arial"/>
                <a:cs typeface="Arial"/>
              </a:rPr>
            </a:br>
            <a:r>
              <a:rPr lang="en-US" sz="1250" dirty="0" smtClean="0">
                <a:latin typeface="Arial"/>
                <a:cs typeface="Arial"/>
              </a:rPr>
              <a:t>925</a:t>
            </a:r>
            <a:r>
              <a:rPr lang="en-US" sz="1250" dirty="0">
                <a:latin typeface="Arial"/>
                <a:cs typeface="Arial"/>
              </a:rPr>
              <a:t>–850-hPa layer-averaged cyclonic relative vorticity </a:t>
            </a:r>
            <a:r>
              <a:rPr lang="en-US" sz="1250" dirty="0" smtClean="0">
                <a:latin typeface="Arial"/>
                <a:cs typeface="Arial"/>
              </a:rPr>
              <a:t/>
            </a:r>
            <a:br>
              <a:rPr lang="en-US" sz="1250" dirty="0" smtClean="0">
                <a:latin typeface="Arial"/>
                <a:cs typeface="Arial"/>
              </a:rPr>
            </a:br>
            <a:r>
              <a:rPr lang="en-US" sz="1250" dirty="0" smtClean="0">
                <a:latin typeface="Arial"/>
                <a:cs typeface="Arial"/>
              </a:rPr>
              <a:t>(black contours every </a:t>
            </a:r>
            <a:r>
              <a:rPr lang="en-US" sz="1250" dirty="0">
                <a:latin typeface="Arial"/>
                <a:cs typeface="Arial"/>
              </a:rPr>
              <a:t>0.5 × 10</a:t>
            </a:r>
            <a:r>
              <a:rPr lang="en-US" sz="1250" baseline="30000" dirty="0">
                <a:latin typeface="Arial"/>
                <a:cs typeface="Arial"/>
              </a:rPr>
              <a:t>−4</a:t>
            </a:r>
            <a:r>
              <a:rPr lang="en-US" sz="1250" dirty="0">
                <a:latin typeface="Arial"/>
                <a:cs typeface="Arial"/>
              </a:rPr>
              <a:t> s</a:t>
            </a:r>
            <a:r>
              <a:rPr lang="en-US" sz="1250" baseline="30000" dirty="0">
                <a:latin typeface="Arial"/>
                <a:cs typeface="Arial"/>
              </a:rPr>
              <a:t>−1</a:t>
            </a:r>
            <a:r>
              <a:rPr lang="en-US" sz="1250" dirty="0">
                <a:latin typeface="Arial"/>
                <a:cs typeface="Arial"/>
              </a:rPr>
              <a:t>) </a:t>
            </a:r>
          </a:p>
        </p:txBody>
      </p:sp>
      <p:sp>
        <p:nvSpPr>
          <p:cNvPr id="28" name="TextBox 27"/>
          <p:cNvSpPr txBox="1"/>
          <p:nvPr/>
        </p:nvSpPr>
        <p:spPr>
          <a:xfrm>
            <a:off x="4525647" y="5994596"/>
            <a:ext cx="4754432" cy="861774"/>
          </a:xfrm>
          <a:prstGeom prst="rect">
            <a:avLst/>
          </a:prstGeom>
          <a:noFill/>
          <a:ln w="19050" cmpd="sng">
            <a:noFill/>
          </a:ln>
        </p:spPr>
        <p:txBody>
          <a:bodyPr wrap="square" rtlCol="0">
            <a:spAutoFit/>
          </a:bodyPr>
          <a:lstStyle/>
          <a:p>
            <a:pPr algn="ctr"/>
            <a:r>
              <a:rPr lang="en-US" sz="1250" dirty="0">
                <a:latin typeface="Arial"/>
                <a:cs typeface="Arial"/>
              </a:rPr>
              <a:t>250-hPa wind speed (shaded, m s</a:t>
            </a:r>
            <a:r>
              <a:rPr lang="en-US" sz="1250" baseline="30000" dirty="0">
                <a:latin typeface="Arial"/>
                <a:cs typeface="Arial"/>
              </a:rPr>
              <a:t>−1</a:t>
            </a:r>
            <a:r>
              <a:rPr lang="en-US" sz="1250" dirty="0">
                <a:latin typeface="Arial"/>
                <a:cs typeface="Arial"/>
              </a:rPr>
              <a:t>), 300–200-hPa </a:t>
            </a:r>
            <a:r>
              <a:rPr lang="en-US" sz="1250" dirty="0" smtClean="0">
                <a:latin typeface="Arial"/>
                <a:cs typeface="Arial"/>
              </a:rPr>
              <a:t>layer-averaged PV </a:t>
            </a:r>
            <a:r>
              <a:rPr lang="en-US" sz="1250" dirty="0">
                <a:latin typeface="Arial"/>
                <a:cs typeface="Arial"/>
              </a:rPr>
              <a:t>(gray </a:t>
            </a:r>
            <a:r>
              <a:rPr lang="en-US" sz="1250" dirty="0" smtClean="0">
                <a:latin typeface="Arial"/>
                <a:cs typeface="Arial"/>
              </a:rPr>
              <a:t>contours, PVU</a:t>
            </a:r>
            <a:r>
              <a:rPr lang="en-US" sz="1250" dirty="0">
                <a:latin typeface="Arial"/>
                <a:cs typeface="Arial"/>
              </a:rPr>
              <a:t>), </a:t>
            </a:r>
            <a:r>
              <a:rPr lang="en-US" sz="1250" dirty="0" smtClean="0">
                <a:latin typeface="Arial"/>
                <a:cs typeface="Arial"/>
              </a:rPr>
              <a:t>PW (gray </a:t>
            </a:r>
            <a:r>
              <a:rPr lang="en-US" sz="1250" dirty="0">
                <a:latin typeface="Arial"/>
                <a:cs typeface="Arial"/>
              </a:rPr>
              <a:t>scale, mm), </a:t>
            </a:r>
            <a:r>
              <a:rPr lang="en-US" sz="1250" dirty="0" smtClean="0">
                <a:latin typeface="Arial"/>
                <a:cs typeface="Arial"/>
              </a:rPr>
              <a:t/>
            </a:r>
            <a:br>
              <a:rPr lang="en-US" sz="1250" dirty="0" smtClean="0">
                <a:latin typeface="Arial"/>
                <a:cs typeface="Arial"/>
              </a:rPr>
            </a:br>
            <a:r>
              <a:rPr lang="en-US" sz="1250" dirty="0" smtClean="0">
                <a:latin typeface="Arial"/>
                <a:cs typeface="Arial"/>
              </a:rPr>
              <a:t>600</a:t>
            </a:r>
            <a:r>
              <a:rPr lang="en-US" sz="1250" dirty="0">
                <a:latin typeface="Arial"/>
                <a:cs typeface="Arial"/>
              </a:rPr>
              <a:t>–400-hPa layer-averaged ascent (red </a:t>
            </a:r>
            <a:r>
              <a:rPr lang="en-US" sz="1250" dirty="0" smtClean="0">
                <a:latin typeface="Arial"/>
                <a:cs typeface="Arial"/>
              </a:rPr>
              <a:t>contours every 5 × 10</a:t>
            </a:r>
            <a:r>
              <a:rPr lang="en-US" sz="1250" baseline="30000" dirty="0">
                <a:latin typeface="Arial"/>
                <a:cs typeface="Arial"/>
              </a:rPr>
              <a:t>−3</a:t>
            </a:r>
            <a:r>
              <a:rPr lang="en-US" sz="1250" dirty="0">
                <a:latin typeface="Arial"/>
                <a:cs typeface="Arial"/>
              </a:rPr>
              <a:t> </a:t>
            </a:r>
            <a:r>
              <a:rPr lang="en-US" sz="1250" dirty="0" smtClean="0">
                <a:latin typeface="Arial"/>
                <a:cs typeface="Arial"/>
              </a:rPr>
              <a:t>hPa </a:t>
            </a:r>
            <a:r>
              <a:rPr lang="en-US" sz="1250" dirty="0">
                <a:latin typeface="Arial"/>
                <a:cs typeface="Arial"/>
              </a:rPr>
              <a:t>s</a:t>
            </a:r>
            <a:r>
              <a:rPr lang="en-US" sz="1250" baseline="30000" dirty="0">
                <a:latin typeface="Arial"/>
                <a:cs typeface="Arial"/>
              </a:rPr>
              <a:t>−</a:t>
            </a:r>
            <a:r>
              <a:rPr lang="en-US" sz="1250" baseline="30000" dirty="0" smtClean="0">
                <a:latin typeface="Arial"/>
                <a:cs typeface="Arial"/>
              </a:rPr>
              <a:t>1</a:t>
            </a:r>
            <a:r>
              <a:rPr lang="en-US" sz="1250" dirty="0" smtClean="0">
                <a:latin typeface="Arial"/>
                <a:cs typeface="Arial"/>
              </a:rPr>
              <a:t>)</a:t>
            </a:r>
            <a:r>
              <a:rPr lang="en-US" sz="1250" dirty="0">
                <a:latin typeface="Arial"/>
                <a:cs typeface="Arial"/>
              </a:rPr>
              <a:t>, and </a:t>
            </a:r>
            <a:r>
              <a:rPr lang="en-US" sz="1250" dirty="0" smtClean="0">
                <a:latin typeface="Arial"/>
                <a:cs typeface="Arial"/>
              </a:rPr>
              <a:t>250-hPa irrotational </a:t>
            </a:r>
            <a:r>
              <a:rPr lang="en-US" sz="1250" dirty="0">
                <a:latin typeface="Arial"/>
                <a:cs typeface="Arial"/>
              </a:rPr>
              <a:t>wind (</a:t>
            </a:r>
            <a:r>
              <a:rPr lang="en-US" sz="1250" dirty="0" smtClean="0">
                <a:latin typeface="Arial"/>
                <a:cs typeface="Arial"/>
              </a:rPr>
              <a:t>vectors, m </a:t>
            </a:r>
            <a:r>
              <a:rPr lang="en-US" sz="1250" dirty="0">
                <a:latin typeface="Arial"/>
                <a:cs typeface="Arial"/>
              </a:rPr>
              <a:t>s</a:t>
            </a:r>
            <a:r>
              <a:rPr lang="en-US" sz="1250" baseline="30000" dirty="0">
                <a:latin typeface="Arial"/>
                <a:cs typeface="Arial"/>
              </a:rPr>
              <a:t>−1</a:t>
            </a:r>
            <a:r>
              <a:rPr lang="en-US" sz="1250" dirty="0">
                <a:latin typeface="Arial"/>
                <a:cs typeface="Arial"/>
              </a:rPr>
              <a:t>) </a:t>
            </a:r>
          </a:p>
        </p:txBody>
      </p:sp>
    </p:spTree>
    <p:extLst>
      <p:ext uri="{BB962C8B-B14F-4D97-AF65-F5344CB8AC3E}">
        <p14:creationId xmlns:p14="http://schemas.microsoft.com/office/powerpoint/2010/main" val="19727902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27 October 2012</a:t>
            </a:r>
            <a:endParaRPr lang="en-US" sz="2200" dirty="0">
              <a:latin typeface="Arial"/>
              <a:cs typeface="Arial"/>
            </a:endParaRPr>
          </a:p>
        </p:txBody>
      </p:sp>
      <p:grpSp>
        <p:nvGrpSpPr>
          <p:cNvPr id="19" name="Group 18"/>
          <p:cNvGrpSpPr/>
          <p:nvPr/>
        </p:nvGrpSpPr>
        <p:grpSpPr>
          <a:xfrm>
            <a:off x="0" y="5827459"/>
            <a:ext cx="9135538" cy="223838"/>
            <a:chOff x="0" y="5827459"/>
            <a:chExt cx="9135538" cy="223838"/>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0" y="5827459"/>
              <a:ext cx="4389566" cy="22383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827459"/>
              <a:ext cx="4388146" cy="223838"/>
            </a:xfrm>
            <a:prstGeom prst="rect">
              <a:avLst/>
            </a:prstGeom>
          </p:spPr>
        </p:pic>
      </p:grpSp>
      <p:cxnSp>
        <p:nvCxnSpPr>
          <p:cNvPr id="24" name="Straight Connector 23"/>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12877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4140" t="93125" r="77751" b="2767"/>
          <a:stretch/>
        </p:blipFill>
        <p:spPr>
          <a:xfrm>
            <a:off x="7280913" y="264616"/>
            <a:ext cx="1541226" cy="270199"/>
          </a:xfrm>
          <a:prstGeom prst="rect">
            <a:avLst/>
          </a:prstGeom>
        </p:spPr>
      </p:pic>
      <p:sp>
        <p:nvSpPr>
          <p:cNvPr id="16" name="TextBox 15"/>
          <p:cNvSpPr txBox="1"/>
          <p:nvPr/>
        </p:nvSpPr>
        <p:spPr>
          <a:xfrm>
            <a:off x="-160284" y="5985365"/>
            <a:ext cx="4806264" cy="861774"/>
          </a:xfrm>
          <a:prstGeom prst="rect">
            <a:avLst/>
          </a:prstGeom>
          <a:noFill/>
          <a:ln w="19050" cmpd="sng">
            <a:noFill/>
          </a:ln>
        </p:spPr>
        <p:txBody>
          <a:bodyPr wrap="square" rtlCol="0">
            <a:spAutoFit/>
          </a:bodyPr>
          <a:lstStyle/>
          <a:p>
            <a:pPr algn="ctr"/>
            <a:r>
              <a:rPr lang="en-US" sz="1250" dirty="0">
                <a:latin typeface="Arial"/>
                <a:cs typeface="Arial"/>
              </a:rPr>
              <a:t>Dynamic tropopause (DT, 1.5-PVU surface) potential </a:t>
            </a:r>
            <a:r>
              <a:rPr lang="en-US" sz="1250" dirty="0" smtClean="0">
                <a:latin typeface="Arial"/>
                <a:cs typeface="Arial"/>
              </a:rPr>
              <a:t/>
            </a:r>
            <a:br>
              <a:rPr lang="en-US" sz="1250" dirty="0" smtClean="0">
                <a:latin typeface="Arial"/>
                <a:cs typeface="Arial"/>
              </a:rPr>
            </a:br>
            <a:r>
              <a:rPr lang="en-US" sz="1250" dirty="0" smtClean="0">
                <a:latin typeface="Arial"/>
                <a:cs typeface="Arial"/>
              </a:rPr>
              <a:t>temperature </a:t>
            </a:r>
            <a:r>
              <a:rPr lang="en-US" sz="1250" dirty="0">
                <a:latin typeface="Arial"/>
                <a:cs typeface="Arial"/>
              </a:rPr>
              <a:t>(shaded, K) and wind (barbs, </a:t>
            </a:r>
            <a:r>
              <a:rPr lang="en-US" sz="1250" dirty="0" err="1">
                <a:latin typeface="Arial"/>
                <a:cs typeface="Arial"/>
              </a:rPr>
              <a:t>kts</a:t>
            </a:r>
            <a:r>
              <a:rPr lang="en-US" sz="1250" dirty="0">
                <a:latin typeface="Arial"/>
                <a:cs typeface="Arial"/>
              </a:rPr>
              <a:t>), </a:t>
            </a:r>
            <a:r>
              <a:rPr lang="en-US" sz="1250" dirty="0" smtClean="0">
                <a:latin typeface="Arial"/>
                <a:cs typeface="Arial"/>
              </a:rPr>
              <a:t/>
            </a:r>
            <a:br>
              <a:rPr lang="en-US" sz="1250" dirty="0" smtClean="0">
                <a:latin typeface="Arial"/>
                <a:cs typeface="Arial"/>
              </a:rPr>
            </a:br>
            <a:r>
              <a:rPr lang="en-US" sz="1250" dirty="0" smtClean="0">
                <a:latin typeface="Arial"/>
                <a:cs typeface="Arial"/>
              </a:rPr>
              <a:t>925</a:t>
            </a:r>
            <a:r>
              <a:rPr lang="en-US" sz="1250" dirty="0">
                <a:latin typeface="Arial"/>
                <a:cs typeface="Arial"/>
              </a:rPr>
              <a:t>–850-hPa layer-averaged cyclonic relative vorticity </a:t>
            </a:r>
            <a:r>
              <a:rPr lang="en-US" sz="1250" dirty="0" smtClean="0">
                <a:latin typeface="Arial"/>
                <a:cs typeface="Arial"/>
              </a:rPr>
              <a:t/>
            </a:r>
            <a:br>
              <a:rPr lang="en-US" sz="1250" dirty="0" smtClean="0">
                <a:latin typeface="Arial"/>
                <a:cs typeface="Arial"/>
              </a:rPr>
            </a:br>
            <a:r>
              <a:rPr lang="en-US" sz="1250" dirty="0" smtClean="0">
                <a:latin typeface="Arial"/>
                <a:cs typeface="Arial"/>
              </a:rPr>
              <a:t>(black contours every </a:t>
            </a:r>
            <a:r>
              <a:rPr lang="en-US" sz="1250" dirty="0">
                <a:latin typeface="Arial"/>
                <a:cs typeface="Arial"/>
              </a:rPr>
              <a:t>0.5 × 10</a:t>
            </a:r>
            <a:r>
              <a:rPr lang="en-US" sz="1250" baseline="30000" dirty="0">
                <a:latin typeface="Arial"/>
                <a:cs typeface="Arial"/>
              </a:rPr>
              <a:t>−4</a:t>
            </a:r>
            <a:r>
              <a:rPr lang="en-US" sz="1250" dirty="0">
                <a:latin typeface="Arial"/>
                <a:cs typeface="Arial"/>
              </a:rPr>
              <a:t> s</a:t>
            </a:r>
            <a:r>
              <a:rPr lang="en-US" sz="1250" baseline="30000" dirty="0">
                <a:latin typeface="Arial"/>
                <a:cs typeface="Arial"/>
              </a:rPr>
              <a:t>−1</a:t>
            </a:r>
            <a:r>
              <a:rPr lang="en-US" sz="1250" dirty="0">
                <a:latin typeface="Arial"/>
                <a:cs typeface="Arial"/>
              </a:rPr>
              <a:t>) </a:t>
            </a:r>
          </a:p>
        </p:txBody>
      </p:sp>
      <p:sp>
        <p:nvSpPr>
          <p:cNvPr id="17" name="TextBox 16"/>
          <p:cNvSpPr txBox="1"/>
          <p:nvPr/>
        </p:nvSpPr>
        <p:spPr>
          <a:xfrm>
            <a:off x="4525647" y="5994596"/>
            <a:ext cx="4754432" cy="861774"/>
          </a:xfrm>
          <a:prstGeom prst="rect">
            <a:avLst/>
          </a:prstGeom>
          <a:noFill/>
          <a:ln w="19050" cmpd="sng">
            <a:noFill/>
          </a:ln>
        </p:spPr>
        <p:txBody>
          <a:bodyPr wrap="square" rtlCol="0">
            <a:spAutoFit/>
          </a:bodyPr>
          <a:lstStyle/>
          <a:p>
            <a:pPr algn="ctr"/>
            <a:r>
              <a:rPr lang="en-US" sz="1250" dirty="0">
                <a:latin typeface="Arial"/>
                <a:cs typeface="Arial"/>
              </a:rPr>
              <a:t>250-hPa wind speed (shaded, m s</a:t>
            </a:r>
            <a:r>
              <a:rPr lang="en-US" sz="1250" baseline="30000" dirty="0">
                <a:latin typeface="Arial"/>
                <a:cs typeface="Arial"/>
              </a:rPr>
              <a:t>−1</a:t>
            </a:r>
            <a:r>
              <a:rPr lang="en-US" sz="1250" dirty="0">
                <a:latin typeface="Arial"/>
                <a:cs typeface="Arial"/>
              </a:rPr>
              <a:t>), 300–200-hPa </a:t>
            </a:r>
            <a:r>
              <a:rPr lang="en-US" sz="1250" dirty="0" smtClean="0">
                <a:latin typeface="Arial"/>
                <a:cs typeface="Arial"/>
              </a:rPr>
              <a:t>layer-averaged PV </a:t>
            </a:r>
            <a:r>
              <a:rPr lang="en-US" sz="1250" dirty="0">
                <a:latin typeface="Arial"/>
                <a:cs typeface="Arial"/>
              </a:rPr>
              <a:t>(gray </a:t>
            </a:r>
            <a:r>
              <a:rPr lang="en-US" sz="1250" dirty="0" smtClean="0">
                <a:latin typeface="Arial"/>
                <a:cs typeface="Arial"/>
              </a:rPr>
              <a:t>contours, PVU</a:t>
            </a:r>
            <a:r>
              <a:rPr lang="en-US" sz="1250" dirty="0">
                <a:latin typeface="Arial"/>
                <a:cs typeface="Arial"/>
              </a:rPr>
              <a:t>), </a:t>
            </a:r>
            <a:r>
              <a:rPr lang="en-US" sz="1250" dirty="0" smtClean="0">
                <a:latin typeface="Arial"/>
                <a:cs typeface="Arial"/>
              </a:rPr>
              <a:t>PW (gray </a:t>
            </a:r>
            <a:r>
              <a:rPr lang="en-US" sz="1250" dirty="0">
                <a:latin typeface="Arial"/>
                <a:cs typeface="Arial"/>
              </a:rPr>
              <a:t>scale, mm), </a:t>
            </a:r>
            <a:r>
              <a:rPr lang="en-US" sz="1250" dirty="0" smtClean="0">
                <a:latin typeface="Arial"/>
                <a:cs typeface="Arial"/>
              </a:rPr>
              <a:t/>
            </a:r>
            <a:br>
              <a:rPr lang="en-US" sz="1250" dirty="0" smtClean="0">
                <a:latin typeface="Arial"/>
                <a:cs typeface="Arial"/>
              </a:rPr>
            </a:br>
            <a:r>
              <a:rPr lang="en-US" sz="1250" dirty="0" smtClean="0">
                <a:latin typeface="Arial"/>
                <a:cs typeface="Arial"/>
              </a:rPr>
              <a:t>600</a:t>
            </a:r>
            <a:r>
              <a:rPr lang="en-US" sz="1250" dirty="0">
                <a:latin typeface="Arial"/>
                <a:cs typeface="Arial"/>
              </a:rPr>
              <a:t>–400-hPa layer-averaged ascent (red </a:t>
            </a:r>
            <a:r>
              <a:rPr lang="en-US" sz="1250" dirty="0" smtClean="0">
                <a:latin typeface="Arial"/>
                <a:cs typeface="Arial"/>
              </a:rPr>
              <a:t>contours every 5 × 10</a:t>
            </a:r>
            <a:r>
              <a:rPr lang="en-US" sz="1250" baseline="30000" dirty="0">
                <a:latin typeface="Arial"/>
                <a:cs typeface="Arial"/>
              </a:rPr>
              <a:t>−3</a:t>
            </a:r>
            <a:r>
              <a:rPr lang="en-US" sz="1250" dirty="0">
                <a:latin typeface="Arial"/>
                <a:cs typeface="Arial"/>
              </a:rPr>
              <a:t> </a:t>
            </a:r>
            <a:r>
              <a:rPr lang="en-US" sz="1250" dirty="0" smtClean="0">
                <a:latin typeface="Arial"/>
                <a:cs typeface="Arial"/>
              </a:rPr>
              <a:t>hPa </a:t>
            </a:r>
            <a:r>
              <a:rPr lang="en-US" sz="1250" dirty="0">
                <a:latin typeface="Arial"/>
                <a:cs typeface="Arial"/>
              </a:rPr>
              <a:t>s</a:t>
            </a:r>
            <a:r>
              <a:rPr lang="en-US" sz="1250" baseline="30000" dirty="0">
                <a:latin typeface="Arial"/>
                <a:cs typeface="Arial"/>
              </a:rPr>
              <a:t>−</a:t>
            </a:r>
            <a:r>
              <a:rPr lang="en-US" sz="1250" baseline="30000" dirty="0" smtClean="0">
                <a:latin typeface="Arial"/>
                <a:cs typeface="Arial"/>
              </a:rPr>
              <a:t>1</a:t>
            </a:r>
            <a:r>
              <a:rPr lang="en-US" sz="1250" dirty="0" smtClean="0">
                <a:latin typeface="Arial"/>
                <a:cs typeface="Arial"/>
              </a:rPr>
              <a:t>)</a:t>
            </a:r>
            <a:r>
              <a:rPr lang="en-US" sz="1250" dirty="0">
                <a:latin typeface="Arial"/>
                <a:cs typeface="Arial"/>
              </a:rPr>
              <a:t>, and </a:t>
            </a:r>
            <a:r>
              <a:rPr lang="en-US" sz="1250" dirty="0" smtClean="0">
                <a:latin typeface="Arial"/>
                <a:cs typeface="Arial"/>
              </a:rPr>
              <a:t>250-hPa irrotational </a:t>
            </a:r>
            <a:r>
              <a:rPr lang="en-US" sz="1250" dirty="0">
                <a:latin typeface="Arial"/>
                <a:cs typeface="Arial"/>
              </a:rPr>
              <a:t>wind (</a:t>
            </a:r>
            <a:r>
              <a:rPr lang="en-US" sz="1250" dirty="0" smtClean="0">
                <a:latin typeface="Arial"/>
                <a:cs typeface="Arial"/>
              </a:rPr>
              <a:t>vectors, m </a:t>
            </a:r>
            <a:r>
              <a:rPr lang="en-US" sz="1250" dirty="0">
                <a:latin typeface="Arial"/>
                <a:cs typeface="Arial"/>
              </a:rPr>
              <a:t>s</a:t>
            </a:r>
            <a:r>
              <a:rPr lang="en-US" sz="1250" baseline="30000" dirty="0">
                <a:latin typeface="Arial"/>
                <a:cs typeface="Arial"/>
              </a:rPr>
              <a:t>−1</a:t>
            </a:r>
            <a:r>
              <a:rPr lang="en-US" sz="1250" dirty="0">
                <a:latin typeface="Arial"/>
                <a:cs typeface="Arial"/>
              </a:rPr>
              <a:t>) </a:t>
            </a:r>
          </a:p>
        </p:txBody>
      </p:sp>
    </p:spTree>
    <p:extLst>
      <p:ext uri="{BB962C8B-B14F-4D97-AF65-F5344CB8AC3E}">
        <p14:creationId xmlns:p14="http://schemas.microsoft.com/office/powerpoint/2010/main" val="40822134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9144001" cy="6847144"/>
            <a:chOff x="-1" y="0"/>
            <a:chExt cx="9144001" cy="6847144"/>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6219" r="20064" b="11893"/>
            <a:stretch/>
          </p:blipFill>
          <p:spPr>
            <a:xfrm>
              <a:off x="-1" y="0"/>
              <a:ext cx="4571999"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28 October 2012</a:t>
              </a:r>
              <a:endParaRPr lang="en-US" sz="2200" dirty="0">
                <a:latin typeface="Arial"/>
                <a:cs typeface="Arial"/>
              </a:endParaRPr>
            </a:p>
          </p:txBody>
        </p:sp>
        <p:grpSp>
          <p:nvGrpSpPr>
            <p:cNvPr id="19" name="Group 18"/>
            <p:cNvGrpSpPr/>
            <p:nvPr/>
          </p:nvGrpSpPr>
          <p:grpSpPr>
            <a:xfrm>
              <a:off x="0" y="5827459"/>
              <a:ext cx="9135538" cy="223838"/>
              <a:chOff x="0" y="5827459"/>
              <a:chExt cx="9135538" cy="223838"/>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0" y="5827459"/>
                <a:ext cx="4389566" cy="22383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827459"/>
                <a:ext cx="4388146" cy="223838"/>
              </a:xfrm>
              <a:prstGeom prst="rect">
                <a:avLst/>
              </a:prstGeom>
            </p:spPr>
          </p:pic>
        </p:grpSp>
        <p:sp>
          <p:nvSpPr>
            <p:cNvPr id="26" name="Rectangle 25"/>
            <p:cNvSpPr/>
            <p:nvPr/>
          </p:nvSpPr>
          <p:spPr>
            <a:xfrm>
              <a:off x="712877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4140" t="93125" r="77751" b="2767"/>
            <a:stretch/>
          </p:blipFill>
          <p:spPr>
            <a:xfrm>
              <a:off x="7280913" y="264616"/>
              <a:ext cx="1541226" cy="270199"/>
            </a:xfrm>
            <a:prstGeom prst="rect">
              <a:avLst/>
            </a:prstGeom>
          </p:spPr>
        </p:pic>
        <p:cxnSp>
          <p:nvCxnSpPr>
            <p:cNvPr id="29" name="Straight Connector 28"/>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60284" y="5985365"/>
            <a:ext cx="4806264" cy="861774"/>
          </a:xfrm>
          <a:prstGeom prst="rect">
            <a:avLst/>
          </a:prstGeom>
          <a:noFill/>
          <a:ln w="19050" cmpd="sng">
            <a:noFill/>
          </a:ln>
        </p:spPr>
        <p:txBody>
          <a:bodyPr wrap="square" rtlCol="0">
            <a:spAutoFit/>
          </a:bodyPr>
          <a:lstStyle/>
          <a:p>
            <a:pPr algn="ctr"/>
            <a:r>
              <a:rPr lang="en-US" sz="1250" dirty="0">
                <a:latin typeface="Arial"/>
                <a:cs typeface="Arial"/>
              </a:rPr>
              <a:t>Dynamic tropopause (DT, 1.5-PVU surface) potential </a:t>
            </a:r>
            <a:r>
              <a:rPr lang="en-US" sz="1250" dirty="0" smtClean="0">
                <a:latin typeface="Arial"/>
                <a:cs typeface="Arial"/>
              </a:rPr>
              <a:t/>
            </a:r>
            <a:br>
              <a:rPr lang="en-US" sz="1250" dirty="0" smtClean="0">
                <a:latin typeface="Arial"/>
                <a:cs typeface="Arial"/>
              </a:rPr>
            </a:br>
            <a:r>
              <a:rPr lang="en-US" sz="1250" dirty="0" smtClean="0">
                <a:latin typeface="Arial"/>
                <a:cs typeface="Arial"/>
              </a:rPr>
              <a:t>temperature </a:t>
            </a:r>
            <a:r>
              <a:rPr lang="en-US" sz="1250" dirty="0">
                <a:latin typeface="Arial"/>
                <a:cs typeface="Arial"/>
              </a:rPr>
              <a:t>(shaded, K) and wind (barbs, </a:t>
            </a:r>
            <a:r>
              <a:rPr lang="en-US" sz="1250" dirty="0" err="1">
                <a:latin typeface="Arial"/>
                <a:cs typeface="Arial"/>
              </a:rPr>
              <a:t>kts</a:t>
            </a:r>
            <a:r>
              <a:rPr lang="en-US" sz="1250" dirty="0">
                <a:latin typeface="Arial"/>
                <a:cs typeface="Arial"/>
              </a:rPr>
              <a:t>), </a:t>
            </a:r>
            <a:r>
              <a:rPr lang="en-US" sz="1250" dirty="0" smtClean="0">
                <a:latin typeface="Arial"/>
                <a:cs typeface="Arial"/>
              </a:rPr>
              <a:t/>
            </a:r>
            <a:br>
              <a:rPr lang="en-US" sz="1250" dirty="0" smtClean="0">
                <a:latin typeface="Arial"/>
                <a:cs typeface="Arial"/>
              </a:rPr>
            </a:br>
            <a:r>
              <a:rPr lang="en-US" sz="1250" dirty="0" smtClean="0">
                <a:latin typeface="Arial"/>
                <a:cs typeface="Arial"/>
              </a:rPr>
              <a:t>925</a:t>
            </a:r>
            <a:r>
              <a:rPr lang="en-US" sz="1250" dirty="0">
                <a:latin typeface="Arial"/>
                <a:cs typeface="Arial"/>
              </a:rPr>
              <a:t>–850-hPa layer-averaged cyclonic relative vorticity </a:t>
            </a:r>
            <a:r>
              <a:rPr lang="en-US" sz="1250" dirty="0" smtClean="0">
                <a:latin typeface="Arial"/>
                <a:cs typeface="Arial"/>
              </a:rPr>
              <a:t/>
            </a:r>
            <a:br>
              <a:rPr lang="en-US" sz="1250" dirty="0" smtClean="0">
                <a:latin typeface="Arial"/>
                <a:cs typeface="Arial"/>
              </a:rPr>
            </a:br>
            <a:r>
              <a:rPr lang="en-US" sz="1250" dirty="0" smtClean="0">
                <a:latin typeface="Arial"/>
                <a:cs typeface="Arial"/>
              </a:rPr>
              <a:t>(black contours every </a:t>
            </a:r>
            <a:r>
              <a:rPr lang="en-US" sz="1250" dirty="0">
                <a:latin typeface="Arial"/>
                <a:cs typeface="Arial"/>
              </a:rPr>
              <a:t>0.5 × 10</a:t>
            </a:r>
            <a:r>
              <a:rPr lang="en-US" sz="1250" baseline="30000" dirty="0">
                <a:latin typeface="Arial"/>
                <a:cs typeface="Arial"/>
              </a:rPr>
              <a:t>−4</a:t>
            </a:r>
            <a:r>
              <a:rPr lang="en-US" sz="1250" dirty="0">
                <a:latin typeface="Arial"/>
                <a:cs typeface="Arial"/>
              </a:rPr>
              <a:t> s</a:t>
            </a:r>
            <a:r>
              <a:rPr lang="en-US" sz="1250" baseline="30000" dirty="0">
                <a:latin typeface="Arial"/>
                <a:cs typeface="Arial"/>
              </a:rPr>
              <a:t>−1</a:t>
            </a:r>
            <a:r>
              <a:rPr lang="en-US" sz="1250" dirty="0">
                <a:latin typeface="Arial"/>
                <a:cs typeface="Arial"/>
              </a:rPr>
              <a:t>) </a:t>
            </a:r>
          </a:p>
        </p:txBody>
      </p:sp>
      <p:sp>
        <p:nvSpPr>
          <p:cNvPr id="24" name="TextBox 23"/>
          <p:cNvSpPr txBox="1"/>
          <p:nvPr/>
        </p:nvSpPr>
        <p:spPr>
          <a:xfrm>
            <a:off x="4525647" y="5994596"/>
            <a:ext cx="4754432" cy="861774"/>
          </a:xfrm>
          <a:prstGeom prst="rect">
            <a:avLst/>
          </a:prstGeom>
          <a:noFill/>
          <a:ln w="19050" cmpd="sng">
            <a:noFill/>
          </a:ln>
        </p:spPr>
        <p:txBody>
          <a:bodyPr wrap="square" rtlCol="0">
            <a:spAutoFit/>
          </a:bodyPr>
          <a:lstStyle/>
          <a:p>
            <a:pPr algn="ctr"/>
            <a:r>
              <a:rPr lang="en-US" sz="1250" dirty="0">
                <a:latin typeface="Arial"/>
                <a:cs typeface="Arial"/>
              </a:rPr>
              <a:t>250-hPa wind speed (shaded, m s</a:t>
            </a:r>
            <a:r>
              <a:rPr lang="en-US" sz="1250" baseline="30000" dirty="0">
                <a:latin typeface="Arial"/>
                <a:cs typeface="Arial"/>
              </a:rPr>
              <a:t>−1</a:t>
            </a:r>
            <a:r>
              <a:rPr lang="en-US" sz="1250" dirty="0">
                <a:latin typeface="Arial"/>
                <a:cs typeface="Arial"/>
              </a:rPr>
              <a:t>), 300–200-hPa </a:t>
            </a:r>
            <a:r>
              <a:rPr lang="en-US" sz="1250" dirty="0" smtClean="0">
                <a:latin typeface="Arial"/>
                <a:cs typeface="Arial"/>
              </a:rPr>
              <a:t>layer-averaged PV </a:t>
            </a:r>
            <a:r>
              <a:rPr lang="en-US" sz="1250" dirty="0">
                <a:latin typeface="Arial"/>
                <a:cs typeface="Arial"/>
              </a:rPr>
              <a:t>(gray </a:t>
            </a:r>
            <a:r>
              <a:rPr lang="en-US" sz="1250" dirty="0" smtClean="0">
                <a:latin typeface="Arial"/>
                <a:cs typeface="Arial"/>
              </a:rPr>
              <a:t>contours, PVU</a:t>
            </a:r>
            <a:r>
              <a:rPr lang="en-US" sz="1250" dirty="0">
                <a:latin typeface="Arial"/>
                <a:cs typeface="Arial"/>
              </a:rPr>
              <a:t>), </a:t>
            </a:r>
            <a:r>
              <a:rPr lang="en-US" sz="1250" dirty="0" smtClean="0">
                <a:latin typeface="Arial"/>
                <a:cs typeface="Arial"/>
              </a:rPr>
              <a:t>PW (gray </a:t>
            </a:r>
            <a:r>
              <a:rPr lang="en-US" sz="1250" dirty="0">
                <a:latin typeface="Arial"/>
                <a:cs typeface="Arial"/>
              </a:rPr>
              <a:t>scale, mm), </a:t>
            </a:r>
            <a:r>
              <a:rPr lang="en-US" sz="1250" dirty="0" smtClean="0">
                <a:latin typeface="Arial"/>
                <a:cs typeface="Arial"/>
              </a:rPr>
              <a:t/>
            </a:r>
            <a:br>
              <a:rPr lang="en-US" sz="1250" dirty="0" smtClean="0">
                <a:latin typeface="Arial"/>
                <a:cs typeface="Arial"/>
              </a:rPr>
            </a:br>
            <a:r>
              <a:rPr lang="en-US" sz="1250" dirty="0" smtClean="0">
                <a:latin typeface="Arial"/>
                <a:cs typeface="Arial"/>
              </a:rPr>
              <a:t>600</a:t>
            </a:r>
            <a:r>
              <a:rPr lang="en-US" sz="1250" dirty="0">
                <a:latin typeface="Arial"/>
                <a:cs typeface="Arial"/>
              </a:rPr>
              <a:t>–400-hPa layer-averaged ascent (red </a:t>
            </a:r>
            <a:r>
              <a:rPr lang="en-US" sz="1250" dirty="0" smtClean="0">
                <a:latin typeface="Arial"/>
                <a:cs typeface="Arial"/>
              </a:rPr>
              <a:t>contours every 5 × 10</a:t>
            </a:r>
            <a:r>
              <a:rPr lang="en-US" sz="1250" baseline="30000" dirty="0">
                <a:latin typeface="Arial"/>
                <a:cs typeface="Arial"/>
              </a:rPr>
              <a:t>−3</a:t>
            </a:r>
            <a:r>
              <a:rPr lang="en-US" sz="1250" dirty="0">
                <a:latin typeface="Arial"/>
                <a:cs typeface="Arial"/>
              </a:rPr>
              <a:t> </a:t>
            </a:r>
            <a:r>
              <a:rPr lang="en-US" sz="1250" dirty="0" smtClean="0">
                <a:latin typeface="Arial"/>
                <a:cs typeface="Arial"/>
              </a:rPr>
              <a:t>hPa </a:t>
            </a:r>
            <a:r>
              <a:rPr lang="en-US" sz="1250" dirty="0">
                <a:latin typeface="Arial"/>
                <a:cs typeface="Arial"/>
              </a:rPr>
              <a:t>s</a:t>
            </a:r>
            <a:r>
              <a:rPr lang="en-US" sz="1250" baseline="30000" dirty="0">
                <a:latin typeface="Arial"/>
                <a:cs typeface="Arial"/>
              </a:rPr>
              <a:t>−</a:t>
            </a:r>
            <a:r>
              <a:rPr lang="en-US" sz="1250" baseline="30000" dirty="0" smtClean="0">
                <a:latin typeface="Arial"/>
                <a:cs typeface="Arial"/>
              </a:rPr>
              <a:t>1</a:t>
            </a:r>
            <a:r>
              <a:rPr lang="en-US" sz="1250" dirty="0" smtClean="0">
                <a:latin typeface="Arial"/>
                <a:cs typeface="Arial"/>
              </a:rPr>
              <a:t>)</a:t>
            </a:r>
            <a:r>
              <a:rPr lang="en-US" sz="1250" dirty="0">
                <a:latin typeface="Arial"/>
                <a:cs typeface="Arial"/>
              </a:rPr>
              <a:t>, and </a:t>
            </a:r>
            <a:r>
              <a:rPr lang="en-US" sz="1250" dirty="0" smtClean="0">
                <a:latin typeface="Arial"/>
                <a:cs typeface="Arial"/>
              </a:rPr>
              <a:t>250-hPa irrotational </a:t>
            </a:r>
            <a:r>
              <a:rPr lang="en-US" sz="1250" dirty="0">
                <a:latin typeface="Arial"/>
                <a:cs typeface="Arial"/>
              </a:rPr>
              <a:t>wind (</a:t>
            </a:r>
            <a:r>
              <a:rPr lang="en-US" sz="1250" dirty="0" smtClean="0">
                <a:latin typeface="Arial"/>
                <a:cs typeface="Arial"/>
              </a:rPr>
              <a:t>vectors, m </a:t>
            </a:r>
            <a:r>
              <a:rPr lang="en-US" sz="1250" dirty="0">
                <a:latin typeface="Arial"/>
                <a:cs typeface="Arial"/>
              </a:rPr>
              <a:t>s</a:t>
            </a:r>
            <a:r>
              <a:rPr lang="en-US" sz="1250" baseline="30000" dirty="0">
                <a:latin typeface="Arial"/>
                <a:cs typeface="Arial"/>
              </a:rPr>
              <a:t>−1</a:t>
            </a:r>
            <a:r>
              <a:rPr lang="en-US" sz="1250" dirty="0">
                <a:latin typeface="Arial"/>
                <a:cs typeface="Arial"/>
              </a:rPr>
              <a:t>) </a:t>
            </a:r>
          </a:p>
        </p:txBody>
      </p:sp>
    </p:spTree>
    <p:extLst>
      <p:ext uri="{BB962C8B-B14F-4D97-AF65-F5344CB8AC3E}">
        <p14:creationId xmlns:p14="http://schemas.microsoft.com/office/powerpoint/2010/main" val="2940910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9144001" cy="6847144"/>
            <a:chOff x="-1" y="0"/>
            <a:chExt cx="9144001" cy="6847144"/>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29 October 2012</a:t>
              </a:r>
              <a:endParaRPr lang="en-US" sz="2200" dirty="0">
                <a:latin typeface="Arial"/>
                <a:cs typeface="Arial"/>
              </a:endParaRPr>
            </a:p>
          </p:txBody>
        </p:sp>
        <p:grpSp>
          <p:nvGrpSpPr>
            <p:cNvPr id="19" name="Group 18"/>
            <p:cNvGrpSpPr/>
            <p:nvPr/>
          </p:nvGrpSpPr>
          <p:grpSpPr>
            <a:xfrm>
              <a:off x="0" y="5827459"/>
              <a:ext cx="9135538" cy="223838"/>
              <a:chOff x="0" y="5827459"/>
              <a:chExt cx="9135538" cy="223838"/>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0" y="5827459"/>
                <a:ext cx="4389566" cy="22383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827459"/>
                <a:ext cx="4388146" cy="223838"/>
              </a:xfrm>
              <a:prstGeom prst="rect">
                <a:avLst/>
              </a:prstGeom>
            </p:spPr>
          </p:pic>
        </p:grpSp>
        <p:sp>
          <p:nvSpPr>
            <p:cNvPr id="26" name="Rectangle 25"/>
            <p:cNvSpPr/>
            <p:nvPr/>
          </p:nvSpPr>
          <p:spPr>
            <a:xfrm>
              <a:off x="712877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4140" t="93125" r="77751" b="2767"/>
            <a:stretch/>
          </p:blipFill>
          <p:spPr>
            <a:xfrm>
              <a:off x="7280913" y="264616"/>
              <a:ext cx="1541226" cy="270199"/>
            </a:xfrm>
            <a:prstGeom prst="rect">
              <a:avLst/>
            </a:prstGeom>
          </p:spPr>
        </p:pic>
        <p:cxnSp>
          <p:nvCxnSpPr>
            <p:cNvPr id="29" name="Straight Connector 28"/>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160284" y="5985365"/>
            <a:ext cx="4806264" cy="861774"/>
          </a:xfrm>
          <a:prstGeom prst="rect">
            <a:avLst/>
          </a:prstGeom>
          <a:noFill/>
          <a:ln w="19050" cmpd="sng">
            <a:noFill/>
          </a:ln>
        </p:spPr>
        <p:txBody>
          <a:bodyPr wrap="square" rtlCol="0">
            <a:spAutoFit/>
          </a:bodyPr>
          <a:lstStyle/>
          <a:p>
            <a:pPr algn="ctr"/>
            <a:r>
              <a:rPr lang="en-US" sz="1250" dirty="0">
                <a:latin typeface="Arial"/>
                <a:cs typeface="Arial"/>
              </a:rPr>
              <a:t>Dynamic tropopause (DT, 1.5-PVU surface) potential </a:t>
            </a:r>
            <a:r>
              <a:rPr lang="en-US" sz="1250" dirty="0" smtClean="0">
                <a:latin typeface="Arial"/>
                <a:cs typeface="Arial"/>
              </a:rPr>
              <a:t/>
            </a:r>
            <a:br>
              <a:rPr lang="en-US" sz="1250" dirty="0" smtClean="0">
                <a:latin typeface="Arial"/>
                <a:cs typeface="Arial"/>
              </a:rPr>
            </a:br>
            <a:r>
              <a:rPr lang="en-US" sz="1250" dirty="0" smtClean="0">
                <a:latin typeface="Arial"/>
                <a:cs typeface="Arial"/>
              </a:rPr>
              <a:t>temperature </a:t>
            </a:r>
            <a:r>
              <a:rPr lang="en-US" sz="1250" dirty="0">
                <a:latin typeface="Arial"/>
                <a:cs typeface="Arial"/>
              </a:rPr>
              <a:t>(shaded, K) and wind (barbs, </a:t>
            </a:r>
            <a:r>
              <a:rPr lang="en-US" sz="1250" dirty="0" err="1">
                <a:latin typeface="Arial"/>
                <a:cs typeface="Arial"/>
              </a:rPr>
              <a:t>kts</a:t>
            </a:r>
            <a:r>
              <a:rPr lang="en-US" sz="1250" dirty="0">
                <a:latin typeface="Arial"/>
                <a:cs typeface="Arial"/>
              </a:rPr>
              <a:t>), </a:t>
            </a:r>
            <a:r>
              <a:rPr lang="en-US" sz="1250" dirty="0" smtClean="0">
                <a:latin typeface="Arial"/>
                <a:cs typeface="Arial"/>
              </a:rPr>
              <a:t/>
            </a:r>
            <a:br>
              <a:rPr lang="en-US" sz="1250" dirty="0" smtClean="0">
                <a:latin typeface="Arial"/>
                <a:cs typeface="Arial"/>
              </a:rPr>
            </a:br>
            <a:r>
              <a:rPr lang="en-US" sz="1250" dirty="0" smtClean="0">
                <a:latin typeface="Arial"/>
                <a:cs typeface="Arial"/>
              </a:rPr>
              <a:t>925</a:t>
            </a:r>
            <a:r>
              <a:rPr lang="en-US" sz="1250" dirty="0">
                <a:latin typeface="Arial"/>
                <a:cs typeface="Arial"/>
              </a:rPr>
              <a:t>–850-hPa layer-averaged cyclonic relative vorticity </a:t>
            </a:r>
            <a:r>
              <a:rPr lang="en-US" sz="1250" dirty="0" smtClean="0">
                <a:latin typeface="Arial"/>
                <a:cs typeface="Arial"/>
              </a:rPr>
              <a:t/>
            </a:r>
            <a:br>
              <a:rPr lang="en-US" sz="1250" dirty="0" smtClean="0">
                <a:latin typeface="Arial"/>
                <a:cs typeface="Arial"/>
              </a:rPr>
            </a:br>
            <a:r>
              <a:rPr lang="en-US" sz="1250" dirty="0" smtClean="0">
                <a:latin typeface="Arial"/>
                <a:cs typeface="Arial"/>
              </a:rPr>
              <a:t>(black contours every </a:t>
            </a:r>
            <a:r>
              <a:rPr lang="en-US" sz="1250" dirty="0">
                <a:latin typeface="Arial"/>
                <a:cs typeface="Arial"/>
              </a:rPr>
              <a:t>0.5 × 10</a:t>
            </a:r>
            <a:r>
              <a:rPr lang="en-US" sz="1250" baseline="30000" dirty="0">
                <a:latin typeface="Arial"/>
                <a:cs typeface="Arial"/>
              </a:rPr>
              <a:t>−4</a:t>
            </a:r>
            <a:r>
              <a:rPr lang="en-US" sz="1250" dirty="0">
                <a:latin typeface="Arial"/>
                <a:cs typeface="Arial"/>
              </a:rPr>
              <a:t> s</a:t>
            </a:r>
            <a:r>
              <a:rPr lang="en-US" sz="1250" baseline="30000" dirty="0">
                <a:latin typeface="Arial"/>
                <a:cs typeface="Arial"/>
              </a:rPr>
              <a:t>−1</a:t>
            </a:r>
            <a:r>
              <a:rPr lang="en-US" sz="1250" dirty="0">
                <a:latin typeface="Arial"/>
                <a:cs typeface="Arial"/>
              </a:rPr>
              <a:t>) </a:t>
            </a:r>
          </a:p>
        </p:txBody>
      </p:sp>
      <p:sp>
        <p:nvSpPr>
          <p:cNvPr id="25" name="TextBox 24"/>
          <p:cNvSpPr txBox="1"/>
          <p:nvPr/>
        </p:nvSpPr>
        <p:spPr>
          <a:xfrm>
            <a:off x="4525647" y="5994596"/>
            <a:ext cx="4754432" cy="861774"/>
          </a:xfrm>
          <a:prstGeom prst="rect">
            <a:avLst/>
          </a:prstGeom>
          <a:noFill/>
          <a:ln w="19050" cmpd="sng">
            <a:noFill/>
          </a:ln>
        </p:spPr>
        <p:txBody>
          <a:bodyPr wrap="square" rtlCol="0">
            <a:spAutoFit/>
          </a:bodyPr>
          <a:lstStyle/>
          <a:p>
            <a:pPr algn="ctr"/>
            <a:r>
              <a:rPr lang="en-US" sz="1250" dirty="0">
                <a:latin typeface="Arial"/>
                <a:cs typeface="Arial"/>
              </a:rPr>
              <a:t>250-hPa wind speed (shaded, m s</a:t>
            </a:r>
            <a:r>
              <a:rPr lang="en-US" sz="1250" baseline="30000" dirty="0">
                <a:latin typeface="Arial"/>
                <a:cs typeface="Arial"/>
              </a:rPr>
              <a:t>−1</a:t>
            </a:r>
            <a:r>
              <a:rPr lang="en-US" sz="1250" dirty="0">
                <a:latin typeface="Arial"/>
                <a:cs typeface="Arial"/>
              </a:rPr>
              <a:t>), 300–200-hPa </a:t>
            </a:r>
            <a:r>
              <a:rPr lang="en-US" sz="1250" dirty="0" smtClean="0">
                <a:latin typeface="Arial"/>
                <a:cs typeface="Arial"/>
              </a:rPr>
              <a:t>layer-averaged PV </a:t>
            </a:r>
            <a:r>
              <a:rPr lang="en-US" sz="1250" dirty="0">
                <a:latin typeface="Arial"/>
                <a:cs typeface="Arial"/>
              </a:rPr>
              <a:t>(gray </a:t>
            </a:r>
            <a:r>
              <a:rPr lang="en-US" sz="1250" dirty="0" smtClean="0">
                <a:latin typeface="Arial"/>
                <a:cs typeface="Arial"/>
              </a:rPr>
              <a:t>contours, PVU</a:t>
            </a:r>
            <a:r>
              <a:rPr lang="en-US" sz="1250" dirty="0">
                <a:latin typeface="Arial"/>
                <a:cs typeface="Arial"/>
              </a:rPr>
              <a:t>), </a:t>
            </a:r>
            <a:r>
              <a:rPr lang="en-US" sz="1250" dirty="0" smtClean="0">
                <a:latin typeface="Arial"/>
                <a:cs typeface="Arial"/>
              </a:rPr>
              <a:t>PW (gray </a:t>
            </a:r>
            <a:r>
              <a:rPr lang="en-US" sz="1250" dirty="0">
                <a:latin typeface="Arial"/>
                <a:cs typeface="Arial"/>
              </a:rPr>
              <a:t>scale, mm), </a:t>
            </a:r>
            <a:r>
              <a:rPr lang="en-US" sz="1250" dirty="0" smtClean="0">
                <a:latin typeface="Arial"/>
                <a:cs typeface="Arial"/>
              </a:rPr>
              <a:t/>
            </a:r>
            <a:br>
              <a:rPr lang="en-US" sz="1250" dirty="0" smtClean="0">
                <a:latin typeface="Arial"/>
                <a:cs typeface="Arial"/>
              </a:rPr>
            </a:br>
            <a:r>
              <a:rPr lang="en-US" sz="1250" dirty="0" smtClean="0">
                <a:latin typeface="Arial"/>
                <a:cs typeface="Arial"/>
              </a:rPr>
              <a:t>600</a:t>
            </a:r>
            <a:r>
              <a:rPr lang="en-US" sz="1250" dirty="0">
                <a:latin typeface="Arial"/>
                <a:cs typeface="Arial"/>
              </a:rPr>
              <a:t>–400-hPa layer-averaged ascent (red </a:t>
            </a:r>
            <a:r>
              <a:rPr lang="en-US" sz="1250" dirty="0" smtClean="0">
                <a:latin typeface="Arial"/>
                <a:cs typeface="Arial"/>
              </a:rPr>
              <a:t>contours every 5 × 10</a:t>
            </a:r>
            <a:r>
              <a:rPr lang="en-US" sz="1250" baseline="30000" dirty="0">
                <a:latin typeface="Arial"/>
                <a:cs typeface="Arial"/>
              </a:rPr>
              <a:t>−3</a:t>
            </a:r>
            <a:r>
              <a:rPr lang="en-US" sz="1250" dirty="0">
                <a:latin typeface="Arial"/>
                <a:cs typeface="Arial"/>
              </a:rPr>
              <a:t> </a:t>
            </a:r>
            <a:r>
              <a:rPr lang="en-US" sz="1250" dirty="0" smtClean="0">
                <a:latin typeface="Arial"/>
                <a:cs typeface="Arial"/>
              </a:rPr>
              <a:t>hPa </a:t>
            </a:r>
            <a:r>
              <a:rPr lang="en-US" sz="1250" dirty="0">
                <a:latin typeface="Arial"/>
                <a:cs typeface="Arial"/>
              </a:rPr>
              <a:t>s</a:t>
            </a:r>
            <a:r>
              <a:rPr lang="en-US" sz="1250" baseline="30000" dirty="0">
                <a:latin typeface="Arial"/>
                <a:cs typeface="Arial"/>
              </a:rPr>
              <a:t>−</a:t>
            </a:r>
            <a:r>
              <a:rPr lang="en-US" sz="1250" baseline="30000" dirty="0" smtClean="0">
                <a:latin typeface="Arial"/>
                <a:cs typeface="Arial"/>
              </a:rPr>
              <a:t>1</a:t>
            </a:r>
            <a:r>
              <a:rPr lang="en-US" sz="1250" dirty="0" smtClean="0">
                <a:latin typeface="Arial"/>
                <a:cs typeface="Arial"/>
              </a:rPr>
              <a:t>)</a:t>
            </a:r>
            <a:r>
              <a:rPr lang="en-US" sz="1250" dirty="0">
                <a:latin typeface="Arial"/>
                <a:cs typeface="Arial"/>
              </a:rPr>
              <a:t>, and </a:t>
            </a:r>
            <a:r>
              <a:rPr lang="en-US" sz="1250" dirty="0" smtClean="0">
                <a:latin typeface="Arial"/>
                <a:cs typeface="Arial"/>
              </a:rPr>
              <a:t>250-hPa irrotational </a:t>
            </a:r>
            <a:r>
              <a:rPr lang="en-US" sz="1250" dirty="0">
                <a:latin typeface="Arial"/>
                <a:cs typeface="Arial"/>
              </a:rPr>
              <a:t>wind (</a:t>
            </a:r>
            <a:r>
              <a:rPr lang="en-US" sz="1250" dirty="0" smtClean="0">
                <a:latin typeface="Arial"/>
                <a:cs typeface="Arial"/>
              </a:rPr>
              <a:t>vectors, m </a:t>
            </a:r>
            <a:r>
              <a:rPr lang="en-US" sz="1250" dirty="0">
                <a:latin typeface="Arial"/>
                <a:cs typeface="Arial"/>
              </a:rPr>
              <a:t>s</a:t>
            </a:r>
            <a:r>
              <a:rPr lang="en-US" sz="1250" baseline="30000" dirty="0">
                <a:latin typeface="Arial"/>
                <a:cs typeface="Arial"/>
              </a:rPr>
              <a:t>−1</a:t>
            </a:r>
            <a:r>
              <a:rPr lang="en-US" sz="1250" dirty="0">
                <a:latin typeface="Arial"/>
                <a:cs typeface="Arial"/>
              </a:rPr>
              <a:t>) </a:t>
            </a:r>
          </a:p>
        </p:txBody>
      </p:sp>
    </p:spTree>
    <p:extLst>
      <p:ext uri="{BB962C8B-B14F-4D97-AF65-F5344CB8AC3E}">
        <p14:creationId xmlns:p14="http://schemas.microsoft.com/office/powerpoint/2010/main" val="21848661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9144001" cy="6847144"/>
            <a:chOff x="-1" y="0"/>
            <a:chExt cx="9144001" cy="6847144"/>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6109" r="20175" b="11893"/>
            <a:stretch/>
          </p:blipFill>
          <p:spPr>
            <a:xfrm>
              <a:off x="4571999" y="0"/>
              <a:ext cx="4572001"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29 October 2012</a:t>
              </a:r>
              <a:endParaRPr lang="en-US" sz="2200" dirty="0">
                <a:latin typeface="Arial"/>
                <a:cs typeface="Arial"/>
              </a:endParaRPr>
            </a:p>
          </p:txBody>
        </p:sp>
        <p:grpSp>
          <p:nvGrpSpPr>
            <p:cNvPr id="19" name="Group 18"/>
            <p:cNvGrpSpPr/>
            <p:nvPr/>
          </p:nvGrpSpPr>
          <p:grpSpPr>
            <a:xfrm>
              <a:off x="0" y="5827459"/>
              <a:ext cx="9135538" cy="223838"/>
              <a:chOff x="0" y="5827459"/>
              <a:chExt cx="9135538" cy="223838"/>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0" y="5827459"/>
                <a:ext cx="4389566" cy="22383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827459"/>
                <a:ext cx="4388146" cy="223838"/>
              </a:xfrm>
              <a:prstGeom prst="rect">
                <a:avLst/>
              </a:prstGeom>
            </p:spPr>
          </p:pic>
        </p:grpSp>
        <p:sp>
          <p:nvSpPr>
            <p:cNvPr id="26" name="Rectangle 25"/>
            <p:cNvSpPr/>
            <p:nvPr/>
          </p:nvSpPr>
          <p:spPr>
            <a:xfrm>
              <a:off x="712877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4140" t="93125" r="77751" b="2767"/>
            <a:stretch/>
          </p:blipFill>
          <p:spPr>
            <a:xfrm>
              <a:off x="7280913" y="264616"/>
              <a:ext cx="1541226" cy="270199"/>
            </a:xfrm>
            <a:prstGeom prst="rect">
              <a:avLst/>
            </a:prstGeom>
          </p:spPr>
        </p:pic>
        <p:cxnSp>
          <p:nvCxnSpPr>
            <p:cNvPr id="29" name="Straight Connector 28"/>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60284" y="5985365"/>
            <a:ext cx="4806264" cy="861774"/>
          </a:xfrm>
          <a:prstGeom prst="rect">
            <a:avLst/>
          </a:prstGeom>
          <a:noFill/>
          <a:ln w="19050" cmpd="sng">
            <a:noFill/>
          </a:ln>
        </p:spPr>
        <p:txBody>
          <a:bodyPr wrap="square" rtlCol="0">
            <a:spAutoFit/>
          </a:bodyPr>
          <a:lstStyle/>
          <a:p>
            <a:pPr algn="ctr"/>
            <a:r>
              <a:rPr lang="en-US" sz="1250" dirty="0">
                <a:latin typeface="Arial"/>
                <a:cs typeface="Arial"/>
              </a:rPr>
              <a:t>Dynamic tropopause (DT, 1.5-PVU surface) potential </a:t>
            </a:r>
            <a:r>
              <a:rPr lang="en-US" sz="1250" dirty="0" smtClean="0">
                <a:latin typeface="Arial"/>
                <a:cs typeface="Arial"/>
              </a:rPr>
              <a:t/>
            </a:r>
            <a:br>
              <a:rPr lang="en-US" sz="1250" dirty="0" smtClean="0">
                <a:latin typeface="Arial"/>
                <a:cs typeface="Arial"/>
              </a:rPr>
            </a:br>
            <a:r>
              <a:rPr lang="en-US" sz="1250" dirty="0" smtClean="0">
                <a:latin typeface="Arial"/>
                <a:cs typeface="Arial"/>
              </a:rPr>
              <a:t>temperature </a:t>
            </a:r>
            <a:r>
              <a:rPr lang="en-US" sz="1250" dirty="0">
                <a:latin typeface="Arial"/>
                <a:cs typeface="Arial"/>
              </a:rPr>
              <a:t>(shaded, K) and wind (barbs, </a:t>
            </a:r>
            <a:r>
              <a:rPr lang="en-US" sz="1250" dirty="0" err="1">
                <a:latin typeface="Arial"/>
                <a:cs typeface="Arial"/>
              </a:rPr>
              <a:t>kts</a:t>
            </a:r>
            <a:r>
              <a:rPr lang="en-US" sz="1250" dirty="0">
                <a:latin typeface="Arial"/>
                <a:cs typeface="Arial"/>
              </a:rPr>
              <a:t>), </a:t>
            </a:r>
            <a:r>
              <a:rPr lang="en-US" sz="1250" dirty="0" smtClean="0">
                <a:latin typeface="Arial"/>
                <a:cs typeface="Arial"/>
              </a:rPr>
              <a:t/>
            </a:r>
            <a:br>
              <a:rPr lang="en-US" sz="1250" dirty="0" smtClean="0">
                <a:latin typeface="Arial"/>
                <a:cs typeface="Arial"/>
              </a:rPr>
            </a:br>
            <a:r>
              <a:rPr lang="en-US" sz="1250" dirty="0" smtClean="0">
                <a:latin typeface="Arial"/>
                <a:cs typeface="Arial"/>
              </a:rPr>
              <a:t>925</a:t>
            </a:r>
            <a:r>
              <a:rPr lang="en-US" sz="1250" dirty="0">
                <a:latin typeface="Arial"/>
                <a:cs typeface="Arial"/>
              </a:rPr>
              <a:t>–850-hPa layer-averaged cyclonic relative vorticity </a:t>
            </a:r>
            <a:r>
              <a:rPr lang="en-US" sz="1250" dirty="0" smtClean="0">
                <a:latin typeface="Arial"/>
                <a:cs typeface="Arial"/>
              </a:rPr>
              <a:t/>
            </a:r>
            <a:br>
              <a:rPr lang="en-US" sz="1250" dirty="0" smtClean="0">
                <a:latin typeface="Arial"/>
                <a:cs typeface="Arial"/>
              </a:rPr>
            </a:br>
            <a:r>
              <a:rPr lang="en-US" sz="1250" dirty="0" smtClean="0">
                <a:latin typeface="Arial"/>
                <a:cs typeface="Arial"/>
              </a:rPr>
              <a:t>(black contours every </a:t>
            </a:r>
            <a:r>
              <a:rPr lang="en-US" sz="1250" dirty="0">
                <a:latin typeface="Arial"/>
                <a:cs typeface="Arial"/>
              </a:rPr>
              <a:t>0.5 × 10</a:t>
            </a:r>
            <a:r>
              <a:rPr lang="en-US" sz="1250" baseline="30000" dirty="0">
                <a:latin typeface="Arial"/>
                <a:cs typeface="Arial"/>
              </a:rPr>
              <a:t>−4</a:t>
            </a:r>
            <a:r>
              <a:rPr lang="en-US" sz="1250" dirty="0">
                <a:latin typeface="Arial"/>
                <a:cs typeface="Arial"/>
              </a:rPr>
              <a:t> s</a:t>
            </a:r>
            <a:r>
              <a:rPr lang="en-US" sz="1250" baseline="30000" dirty="0">
                <a:latin typeface="Arial"/>
                <a:cs typeface="Arial"/>
              </a:rPr>
              <a:t>−1</a:t>
            </a:r>
            <a:r>
              <a:rPr lang="en-US" sz="1250" dirty="0">
                <a:latin typeface="Arial"/>
                <a:cs typeface="Arial"/>
              </a:rPr>
              <a:t>) </a:t>
            </a:r>
          </a:p>
        </p:txBody>
      </p:sp>
      <p:sp>
        <p:nvSpPr>
          <p:cNvPr id="24" name="TextBox 23"/>
          <p:cNvSpPr txBox="1"/>
          <p:nvPr/>
        </p:nvSpPr>
        <p:spPr>
          <a:xfrm>
            <a:off x="4525647" y="5994596"/>
            <a:ext cx="4754432" cy="861774"/>
          </a:xfrm>
          <a:prstGeom prst="rect">
            <a:avLst/>
          </a:prstGeom>
          <a:noFill/>
          <a:ln w="19050" cmpd="sng">
            <a:noFill/>
          </a:ln>
        </p:spPr>
        <p:txBody>
          <a:bodyPr wrap="square" rtlCol="0">
            <a:spAutoFit/>
          </a:bodyPr>
          <a:lstStyle/>
          <a:p>
            <a:pPr algn="ctr"/>
            <a:r>
              <a:rPr lang="en-US" sz="1250" dirty="0">
                <a:latin typeface="Arial"/>
                <a:cs typeface="Arial"/>
              </a:rPr>
              <a:t>250-hPa wind speed (shaded, m s</a:t>
            </a:r>
            <a:r>
              <a:rPr lang="en-US" sz="1250" baseline="30000" dirty="0">
                <a:latin typeface="Arial"/>
                <a:cs typeface="Arial"/>
              </a:rPr>
              <a:t>−1</a:t>
            </a:r>
            <a:r>
              <a:rPr lang="en-US" sz="1250" dirty="0">
                <a:latin typeface="Arial"/>
                <a:cs typeface="Arial"/>
              </a:rPr>
              <a:t>), 300–200-hPa </a:t>
            </a:r>
            <a:r>
              <a:rPr lang="en-US" sz="1250" dirty="0" smtClean="0">
                <a:latin typeface="Arial"/>
                <a:cs typeface="Arial"/>
              </a:rPr>
              <a:t>layer-averaged PV </a:t>
            </a:r>
            <a:r>
              <a:rPr lang="en-US" sz="1250" dirty="0">
                <a:latin typeface="Arial"/>
                <a:cs typeface="Arial"/>
              </a:rPr>
              <a:t>(gray </a:t>
            </a:r>
            <a:r>
              <a:rPr lang="en-US" sz="1250" dirty="0" smtClean="0">
                <a:latin typeface="Arial"/>
                <a:cs typeface="Arial"/>
              </a:rPr>
              <a:t>contours, PVU</a:t>
            </a:r>
            <a:r>
              <a:rPr lang="en-US" sz="1250" dirty="0">
                <a:latin typeface="Arial"/>
                <a:cs typeface="Arial"/>
              </a:rPr>
              <a:t>), </a:t>
            </a:r>
            <a:r>
              <a:rPr lang="en-US" sz="1250" dirty="0" smtClean="0">
                <a:latin typeface="Arial"/>
                <a:cs typeface="Arial"/>
              </a:rPr>
              <a:t>PW (gray </a:t>
            </a:r>
            <a:r>
              <a:rPr lang="en-US" sz="1250" dirty="0">
                <a:latin typeface="Arial"/>
                <a:cs typeface="Arial"/>
              </a:rPr>
              <a:t>scale, mm), </a:t>
            </a:r>
            <a:r>
              <a:rPr lang="en-US" sz="1250" dirty="0" smtClean="0">
                <a:latin typeface="Arial"/>
                <a:cs typeface="Arial"/>
              </a:rPr>
              <a:t/>
            </a:r>
            <a:br>
              <a:rPr lang="en-US" sz="1250" dirty="0" smtClean="0">
                <a:latin typeface="Arial"/>
                <a:cs typeface="Arial"/>
              </a:rPr>
            </a:br>
            <a:r>
              <a:rPr lang="en-US" sz="1250" dirty="0" smtClean="0">
                <a:latin typeface="Arial"/>
                <a:cs typeface="Arial"/>
              </a:rPr>
              <a:t>600</a:t>
            </a:r>
            <a:r>
              <a:rPr lang="en-US" sz="1250" dirty="0">
                <a:latin typeface="Arial"/>
                <a:cs typeface="Arial"/>
              </a:rPr>
              <a:t>–400-hPa layer-averaged ascent (red </a:t>
            </a:r>
            <a:r>
              <a:rPr lang="en-US" sz="1250" dirty="0" smtClean="0">
                <a:latin typeface="Arial"/>
                <a:cs typeface="Arial"/>
              </a:rPr>
              <a:t>contours every 5 × 10</a:t>
            </a:r>
            <a:r>
              <a:rPr lang="en-US" sz="1250" baseline="30000" dirty="0">
                <a:latin typeface="Arial"/>
                <a:cs typeface="Arial"/>
              </a:rPr>
              <a:t>−3</a:t>
            </a:r>
            <a:r>
              <a:rPr lang="en-US" sz="1250" dirty="0">
                <a:latin typeface="Arial"/>
                <a:cs typeface="Arial"/>
              </a:rPr>
              <a:t> </a:t>
            </a:r>
            <a:r>
              <a:rPr lang="en-US" sz="1250" dirty="0" smtClean="0">
                <a:latin typeface="Arial"/>
                <a:cs typeface="Arial"/>
              </a:rPr>
              <a:t>hPa </a:t>
            </a:r>
            <a:r>
              <a:rPr lang="en-US" sz="1250" dirty="0">
                <a:latin typeface="Arial"/>
                <a:cs typeface="Arial"/>
              </a:rPr>
              <a:t>s</a:t>
            </a:r>
            <a:r>
              <a:rPr lang="en-US" sz="1250" baseline="30000" dirty="0">
                <a:latin typeface="Arial"/>
                <a:cs typeface="Arial"/>
              </a:rPr>
              <a:t>−</a:t>
            </a:r>
            <a:r>
              <a:rPr lang="en-US" sz="1250" baseline="30000" dirty="0" smtClean="0">
                <a:latin typeface="Arial"/>
                <a:cs typeface="Arial"/>
              </a:rPr>
              <a:t>1</a:t>
            </a:r>
            <a:r>
              <a:rPr lang="en-US" sz="1250" dirty="0" smtClean="0">
                <a:latin typeface="Arial"/>
                <a:cs typeface="Arial"/>
              </a:rPr>
              <a:t>)</a:t>
            </a:r>
            <a:r>
              <a:rPr lang="en-US" sz="1250" dirty="0">
                <a:latin typeface="Arial"/>
                <a:cs typeface="Arial"/>
              </a:rPr>
              <a:t>, and </a:t>
            </a:r>
            <a:r>
              <a:rPr lang="en-US" sz="1250" dirty="0" smtClean="0">
                <a:latin typeface="Arial"/>
                <a:cs typeface="Arial"/>
              </a:rPr>
              <a:t>250-hPa irrotational </a:t>
            </a:r>
            <a:r>
              <a:rPr lang="en-US" sz="1250" dirty="0">
                <a:latin typeface="Arial"/>
                <a:cs typeface="Arial"/>
              </a:rPr>
              <a:t>wind (</a:t>
            </a:r>
            <a:r>
              <a:rPr lang="en-US" sz="1250" dirty="0" smtClean="0">
                <a:latin typeface="Arial"/>
                <a:cs typeface="Arial"/>
              </a:rPr>
              <a:t>vectors, m </a:t>
            </a:r>
            <a:r>
              <a:rPr lang="en-US" sz="1250" dirty="0">
                <a:latin typeface="Arial"/>
                <a:cs typeface="Arial"/>
              </a:rPr>
              <a:t>s</a:t>
            </a:r>
            <a:r>
              <a:rPr lang="en-US" sz="1250" baseline="30000" dirty="0">
                <a:latin typeface="Arial"/>
                <a:cs typeface="Arial"/>
              </a:rPr>
              <a:t>−1</a:t>
            </a:r>
            <a:r>
              <a:rPr lang="en-US" sz="1250" dirty="0">
                <a:latin typeface="Arial"/>
                <a:cs typeface="Arial"/>
              </a:rPr>
              <a:t>) </a:t>
            </a:r>
          </a:p>
        </p:txBody>
      </p:sp>
    </p:spTree>
    <p:extLst>
      <p:ext uri="{BB962C8B-B14F-4D97-AF65-F5344CB8AC3E}">
        <p14:creationId xmlns:p14="http://schemas.microsoft.com/office/powerpoint/2010/main" val="19420162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9144001" cy="6847144"/>
            <a:chOff x="-1" y="0"/>
            <a:chExt cx="9144001" cy="6847144"/>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26219" r="20065" b="11893"/>
            <a:stretch/>
          </p:blipFill>
          <p:spPr>
            <a:xfrm>
              <a:off x="-1" y="0"/>
              <a:ext cx="4572001" cy="5794854"/>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109" r="20274" b="11893"/>
            <a:stretch/>
          </p:blipFill>
          <p:spPr>
            <a:xfrm>
              <a:off x="4571999" y="0"/>
              <a:ext cx="4563539" cy="579485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30 October 2012</a:t>
              </a:r>
              <a:endParaRPr lang="en-US" sz="2200" dirty="0">
                <a:latin typeface="Arial"/>
                <a:cs typeface="Arial"/>
              </a:endParaRPr>
            </a:p>
          </p:txBody>
        </p:sp>
        <p:grpSp>
          <p:nvGrpSpPr>
            <p:cNvPr id="19" name="Group 18"/>
            <p:cNvGrpSpPr/>
            <p:nvPr/>
          </p:nvGrpSpPr>
          <p:grpSpPr>
            <a:xfrm>
              <a:off x="0" y="5827459"/>
              <a:ext cx="9135538" cy="223838"/>
              <a:chOff x="0" y="5827459"/>
              <a:chExt cx="9135538" cy="223838"/>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3121" t="88375" r="13757" b="7097"/>
              <a:stretch/>
            </p:blipFill>
            <p:spPr>
              <a:xfrm>
                <a:off x="0" y="5827459"/>
                <a:ext cx="4389566" cy="22383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3584" t="88489" r="13562" b="7130"/>
              <a:stretch/>
            </p:blipFill>
            <p:spPr>
              <a:xfrm>
                <a:off x="4747392" y="5827459"/>
                <a:ext cx="4388146" cy="223838"/>
              </a:xfrm>
              <a:prstGeom prst="rect">
                <a:avLst/>
              </a:prstGeom>
            </p:spPr>
          </p:pic>
        </p:grpSp>
        <p:sp>
          <p:nvSpPr>
            <p:cNvPr id="26" name="Rectangle 25"/>
            <p:cNvSpPr/>
            <p:nvPr/>
          </p:nvSpPr>
          <p:spPr>
            <a:xfrm>
              <a:off x="712877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4140" t="93125" r="77751" b="2767"/>
            <a:stretch/>
          </p:blipFill>
          <p:spPr>
            <a:xfrm>
              <a:off x="7280913" y="264616"/>
              <a:ext cx="1541226" cy="270199"/>
            </a:xfrm>
            <a:prstGeom prst="rect">
              <a:avLst/>
            </a:prstGeom>
          </p:spPr>
        </p:pic>
        <p:cxnSp>
          <p:nvCxnSpPr>
            <p:cNvPr id="29" name="Straight Connector 28"/>
            <p:cNvCxnSpPr/>
            <p:nvPr/>
          </p:nvCxnSpPr>
          <p:spPr>
            <a:xfrm flipH="1">
              <a:off x="4571999" y="0"/>
              <a:ext cx="1" cy="579485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0" y="5794854"/>
              <a:ext cx="9144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160284" y="5985365"/>
            <a:ext cx="4806264" cy="861774"/>
          </a:xfrm>
          <a:prstGeom prst="rect">
            <a:avLst/>
          </a:prstGeom>
          <a:noFill/>
          <a:ln w="19050" cmpd="sng">
            <a:noFill/>
          </a:ln>
        </p:spPr>
        <p:txBody>
          <a:bodyPr wrap="square" rtlCol="0">
            <a:spAutoFit/>
          </a:bodyPr>
          <a:lstStyle/>
          <a:p>
            <a:pPr algn="ctr"/>
            <a:r>
              <a:rPr lang="en-US" sz="1250" dirty="0">
                <a:latin typeface="Arial"/>
                <a:cs typeface="Arial"/>
              </a:rPr>
              <a:t>Dynamic tropopause (DT, 1.5-PVU surface) potential </a:t>
            </a:r>
            <a:r>
              <a:rPr lang="en-US" sz="1250" dirty="0" smtClean="0">
                <a:latin typeface="Arial"/>
                <a:cs typeface="Arial"/>
              </a:rPr>
              <a:t/>
            </a:r>
            <a:br>
              <a:rPr lang="en-US" sz="1250" dirty="0" smtClean="0">
                <a:latin typeface="Arial"/>
                <a:cs typeface="Arial"/>
              </a:rPr>
            </a:br>
            <a:r>
              <a:rPr lang="en-US" sz="1250" dirty="0" smtClean="0">
                <a:latin typeface="Arial"/>
                <a:cs typeface="Arial"/>
              </a:rPr>
              <a:t>temperature </a:t>
            </a:r>
            <a:r>
              <a:rPr lang="en-US" sz="1250" dirty="0">
                <a:latin typeface="Arial"/>
                <a:cs typeface="Arial"/>
              </a:rPr>
              <a:t>(shaded, K) and wind (barbs, </a:t>
            </a:r>
            <a:r>
              <a:rPr lang="en-US" sz="1250" dirty="0" err="1">
                <a:latin typeface="Arial"/>
                <a:cs typeface="Arial"/>
              </a:rPr>
              <a:t>kts</a:t>
            </a:r>
            <a:r>
              <a:rPr lang="en-US" sz="1250" dirty="0">
                <a:latin typeface="Arial"/>
                <a:cs typeface="Arial"/>
              </a:rPr>
              <a:t>), </a:t>
            </a:r>
            <a:r>
              <a:rPr lang="en-US" sz="1250" dirty="0" smtClean="0">
                <a:latin typeface="Arial"/>
                <a:cs typeface="Arial"/>
              </a:rPr>
              <a:t/>
            </a:r>
            <a:br>
              <a:rPr lang="en-US" sz="1250" dirty="0" smtClean="0">
                <a:latin typeface="Arial"/>
                <a:cs typeface="Arial"/>
              </a:rPr>
            </a:br>
            <a:r>
              <a:rPr lang="en-US" sz="1250" dirty="0" smtClean="0">
                <a:latin typeface="Arial"/>
                <a:cs typeface="Arial"/>
              </a:rPr>
              <a:t>925</a:t>
            </a:r>
            <a:r>
              <a:rPr lang="en-US" sz="1250" dirty="0">
                <a:latin typeface="Arial"/>
                <a:cs typeface="Arial"/>
              </a:rPr>
              <a:t>–850-hPa layer-averaged cyclonic relative vorticity </a:t>
            </a:r>
            <a:r>
              <a:rPr lang="en-US" sz="1250" dirty="0" smtClean="0">
                <a:latin typeface="Arial"/>
                <a:cs typeface="Arial"/>
              </a:rPr>
              <a:t/>
            </a:r>
            <a:br>
              <a:rPr lang="en-US" sz="1250" dirty="0" smtClean="0">
                <a:latin typeface="Arial"/>
                <a:cs typeface="Arial"/>
              </a:rPr>
            </a:br>
            <a:r>
              <a:rPr lang="en-US" sz="1250" dirty="0" smtClean="0">
                <a:latin typeface="Arial"/>
                <a:cs typeface="Arial"/>
              </a:rPr>
              <a:t>(black contours every </a:t>
            </a:r>
            <a:r>
              <a:rPr lang="en-US" sz="1250" dirty="0">
                <a:latin typeface="Arial"/>
                <a:cs typeface="Arial"/>
              </a:rPr>
              <a:t>0.5 × 10</a:t>
            </a:r>
            <a:r>
              <a:rPr lang="en-US" sz="1250" baseline="30000" dirty="0">
                <a:latin typeface="Arial"/>
                <a:cs typeface="Arial"/>
              </a:rPr>
              <a:t>−4</a:t>
            </a:r>
            <a:r>
              <a:rPr lang="en-US" sz="1250" dirty="0">
                <a:latin typeface="Arial"/>
                <a:cs typeface="Arial"/>
              </a:rPr>
              <a:t> s</a:t>
            </a:r>
            <a:r>
              <a:rPr lang="en-US" sz="1250" baseline="30000" dirty="0">
                <a:latin typeface="Arial"/>
                <a:cs typeface="Arial"/>
              </a:rPr>
              <a:t>−1</a:t>
            </a:r>
            <a:r>
              <a:rPr lang="en-US" sz="1250" dirty="0">
                <a:latin typeface="Arial"/>
                <a:cs typeface="Arial"/>
              </a:rPr>
              <a:t>) </a:t>
            </a:r>
          </a:p>
        </p:txBody>
      </p:sp>
      <p:sp>
        <p:nvSpPr>
          <p:cNvPr id="25" name="TextBox 24"/>
          <p:cNvSpPr txBox="1"/>
          <p:nvPr/>
        </p:nvSpPr>
        <p:spPr>
          <a:xfrm>
            <a:off x="4525647" y="5994596"/>
            <a:ext cx="4754432" cy="861774"/>
          </a:xfrm>
          <a:prstGeom prst="rect">
            <a:avLst/>
          </a:prstGeom>
          <a:noFill/>
          <a:ln w="19050" cmpd="sng">
            <a:noFill/>
          </a:ln>
        </p:spPr>
        <p:txBody>
          <a:bodyPr wrap="square" rtlCol="0">
            <a:spAutoFit/>
          </a:bodyPr>
          <a:lstStyle/>
          <a:p>
            <a:pPr algn="ctr"/>
            <a:r>
              <a:rPr lang="en-US" sz="1250" dirty="0">
                <a:latin typeface="Arial"/>
                <a:cs typeface="Arial"/>
              </a:rPr>
              <a:t>250-hPa wind speed (shaded, m s</a:t>
            </a:r>
            <a:r>
              <a:rPr lang="en-US" sz="1250" baseline="30000" dirty="0">
                <a:latin typeface="Arial"/>
                <a:cs typeface="Arial"/>
              </a:rPr>
              <a:t>−1</a:t>
            </a:r>
            <a:r>
              <a:rPr lang="en-US" sz="1250" dirty="0">
                <a:latin typeface="Arial"/>
                <a:cs typeface="Arial"/>
              </a:rPr>
              <a:t>), 300–200-hPa </a:t>
            </a:r>
            <a:r>
              <a:rPr lang="en-US" sz="1250" dirty="0" smtClean="0">
                <a:latin typeface="Arial"/>
                <a:cs typeface="Arial"/>
              </a:rPr>
              <a:t>layer-averaged PV </a:t>
            </a:r>
            <a:r>
              <a:rPr lang="en-US" sz="1250" dirty="0">
                <a:latin typeface="Arial"/>
                <a:cs typeface="Arial"/>
              </a:rPr>
              <a:t>(gray </a:t>
            </a:r>
            <a:r>
              <a:rPr lang="en-US" sz="1250" dirty="0" smtClean="0">
                <a:latin typeface="Arial"/>
                <a:cs typeface="Arial"/>
              </a:rPr>
              <a:t>contours, PVU</a:t>
            </a:r>
            <a:r>
              <a:rPr lang="en-US" sz="1250" dirty="0">
                <a:latin typeface="Arial"/>
                <a:cs typeface="Arial"/>
              </a:rPr>
              <a:t>), </a:t>
            </a:r>
            <a:r>
              <a:rPr lang="en-US" sz="1250" dirty="0" smtClean="0">
                <a:latin typeface="Arial"/>
                <a:cs typeface="Arial"/>
              </a:rPr>
              <a:t>PW (gray </a:t>
            </a:r>
            <a:r>
              <a:rPr lang="en-US" sz="1250" dirty="0">
                <a:latin typeface="Arial"/>
                <a:cs typeface="Arial"/>
              </a:rPr>
              <a:t>scale, mm), </a:t>
            </a:r>
            <a:r>
              <a:rPr lang="en-US" sz="1250" dirty="0" smtClean="0">
                <a:latin typeface="Arial"/>
                <a:cs typeface="Arial"/>
              </a:rPr>
              <a:t/>
            </a:r>
            <a:br>
              <a:rPr lang="en-US" sz="1250" dirty="0" smtClean="0">
                <a:latin typeface="Arial"/>
                <a:cs typeface="Arial"/>
              </a:rPr>
            </a:br>
            <a:r>
              <a:rPr lang="en-US" sz="1250" dirty="0" smtClean="0">
                <a:latin typeface="Arial"/>
                <a:cs typeface="Arial"/>
              </a:rPr>
              <a:t>600</a:t>
            </a:r>
            <a:r>
              <a:rPr lang="en-US" sz="1250" dirty="0">
                <a:latin typeface="Arial"/>
                <a:cs typeface="Arial"/>
              </a:rPr>
              <a:t>–400-hPa layer-averaged ascent (red </a:t>
            </a:r>
            <a:r>
              <a:rPr lang="en-US" sz="1250" dirty="0" smtClean="0">
                <a:latin typeface="Arial"/>
                <a:cs typeface="Arial"/>
              </a:rPr>
              <a:t>contours every 5 × 10</a:t>
            </a:r>
            <a:r>
              <a:rPr lang="en-US" sz="1250" baseline="30000" dirty="0">
                <a:latin typeface="Arial"/>
                <a:cs typeface="Arial"/>
              </a:rPr>
              <a:t>−3</a:t>
            </a:r>
            <a:r>
              <a:rPr lang="en-US" sz="1250" dirty="0">
                <a:latin typeface="Arial"/>
                <a:cs typeface="Arial"/>
              </a:rPr>
              <a:t> </a:t>
            </a:r>
            <a:r>
              <a:rPr lang="en-US" sz="1250" dirty="0" smtClean="0">
                <a:latin typeface="Arial"/>
                <a:cs typeface="Arial"/>
              </a:rPr>
              <a:t>hPa </a:t>
            </a:r>
            <a:r>
              <a:rPr lang="en-US" sz="1250" dirty="0">
                <a:latin typeface="Arial"/>
                <a:cs typeface="Arial"/>
              </a:rPr>
              <a:t>s</a:t>
            </a:r>
            <a:r>
              <a:rPr lang="en-US" sz="1250" baseline="30000" dirty="0">
                <a:latin typeface="Arial"/>
                <a:cs typeface="Arial"/>
              </a:rPr>
              <a:t>−</a:t>
            </a:r>
            <a:r>
              <a:rPr lang="en-US" sz="1250" baseline="30000" dirty="0" smtClean="0">
                <a:latin typeface="Arial"/>
                <a:cs typeface="Arial"/>
              </a:rPr>
              <a:t>1</a:t>
            </a:r>
            <a:r>
              <a:rPr lang="en-US" sz="1250" dirty="0" smtClean="0">
                <a:latin typeface="Arial"/>
                <a:cs typeface="Arial"/>
              </a:rPr>
              <a:t>)</a:t>
            </a:r>
            <a:r>
              <a:rPr lang="en-US" sz="1250" dirty="0">
                <a:latin typeface="Arial"/>
                <a:cs typeface="Arial"/>
              </a:rPr>
              <a:t>, and </a:t>
            </a:r>
            <a:r>
              <a:rPr lang="en-US" sz="1250" dirty="0" smtClean="0">
                <a:latin typeface="Arial"/>
                <a:cs typeface="Arial"/>
              </a:rPr>
              <a:t>250-hPa irrotational </a:t>
            </a:r>
            <a:r>
              <a:rPr lang="en-US" sz="1250" dirty="0">
                <a:latin typeface="Arial"/>
                <a:cs typeface="Arial"/>
              </a:rPr>
              <a:t>wind (</a:t>
            </a:r>
            <a:r>
              <a:rPr lang="en-US" sz="1250" dirty="0" smtClean="0">
                <a:latin typeface="Arial"/>
                <a:cs typeface="Arial"/>
              </a:rPr>
              <a:t>vectors, m </a:t>
            </a:r>
            <a:r>
              <a:rPr lang="en-US" sz="1250" dirty="0">
                <a:latin typeface="Arial"/>
                <a:cs typeface="Arial"/>
              </a:rPr>
              <a:t>s</a:t>
            </a:r>
            <a:r>
              <a:rPr lang="en-US" sz="1250" baseline="30000" dirty="0">
                <a:latin typeface="Arial"/>
                <a:cs typeface="Arial"/>
              </a:rPr>
              <a:t>−1</a:t>
            </a:r>
            <a:r>
              <a:rPr lang="en-US" sz="1250" dirty="0">
                <a:latin typeface="Arial"/>
                <a:cs typeface="Arial"/>
              </a:rPr>
              <a:t>) </a:t>
            </a:r>
          </a:p>
        </p:txBody>
      </p:sp>
    </p:spTree>
    <p:extLst>
      <p:ext uri="{BB962C8B-B14F-4D97-AF65-F5344CB8AC3E}">
        <p14:creationId xmlns:p14="http://schemas.microsoft.com/office/powerpoint/2010/main" val="307755840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831" y="5800727"/>
            <a:ext cx="9054339" cy="1054135"/>
          </a:xfrm>
          <a:prstGeom prst="rect">
            <a:avLst/>
          </a:prstGeom>
          <a:noFill/>
        </p:spPr>
        <p:txBody>
          <a:bodyPr wrap="square" rtlCol="0">
            <a:spAutoFit/>
          </a:bodyPr>
          <a:lstStyle/>
          <a:p>
            <a:pPr algn="just"/>
            <a:r>
              <a:rPr lang="en-US" sz="1250" dirty="0" smtClean="0">
                <a:latin typeface="Arial"/>
                <a:cs typeface="Arial"/>
              </a:rPr>
              <a:t>Schematic representation of three trough interactions that occurred during the life cycle of TC Sandy. Blue, purple, and red lines represent idealized 0.4 PVU, 0.8 PVU, and 2.0 PVU contours on the 330–335K layer-averaged potential temperature surface. Black contours depict 925–850-hPa layer-averaged cyclonic relative vorticity associated with TC Sandy (every 0.5 × 10</a:t>
            </a:r>
            <a:r>
              <a:rPr lang="en-US" sz="1250" baseline="30000" dirty="0" smtClean="0">
                <a:latin typeface="Arial"/>
                <a:cs typeface="Arial"/>
              </a:rPr>
              <a:t>−4</a:t>
            </a:r>
            <a:r>
              <a:rPr lang="en-US" sz="1250" dirty="0" smtClean="0">
                <a:latin typeface="Arial"/>
                <a:cs typeface="Arial"/>
              </a:rPr>
              <a:t> s</a:t>
            </a:r>
            <a:r>
              <a:rPr lang="en-US" sz="1250" baseline="30000" dirty="0" smtClean="0">
                <a:latin typeface="Arial"/>
                <a:cs typeface="Arial"/>
              </a:rPr>
              <a:t>−1</a:t>
            </a:r>
            <a:r>
              <a:rPr lang="en-US" sz="1250" dirty="0" smtClean="0">
                <a:latin typeface="Arial"/>
                <a:cs typeface="Arial"/>
              </a:rPr>
              <a:t>).  Shading depicts the magnitude of the 250-hPa wind (m s</a:t>
            </a:r>
            <a:r>
              <a:rPr lang="en-US" sz="1250" baseline="30000" dirty="0" smtClean="0">
                <a:latin typeface="Arial"/>
                <a:cs typeface="Arial"/>
              </a:rPr>
              <a:t>−1</a:t>
            </a:r>
            <a:r>
              <a:rPr lang="en-US" sz="1250" dirty="0" smtClean="0">
                <a:latin typeface="Arial"/>
                <a:cs typeface="Arial"/>
              </a:rPr>
              <a:t>) at 1800 UTC 29 October </a:t>
            </a:r>
            <a:r>
              <a:rPr lang="en-US" sz="1250" dirty="0" smtClean="0">
                <a:latin typeface="Arial"/>
                <a:cs typeface="Arial"/>
              </a:rPr>
              <a:t>2012</a:t>
            </a:r>
            <a:r>
              <a:rPr lang="en-US" sz="1250" dirty="0" smtClean="0">
                <a:latin typeface="Arial"/>
                <a:cs typeface="Arial"/>
              </a:rPr>
              <a:t>. Inset shows the total rainfall (green shading) and snowfall (blue shading) in inches associated with TC Sandy (adapted from NOAA/NWS WPC).</a:t>
            </a:r>
            <a:endParaRPr lang="en-US" sz="1250" dirty="0">
              <a:latin typeface="Arial"/>
              <a:cs typeface="Arial"/>
            </a:endParaRPr>
          </a:p>
        </p:txBody>
      </p:sp>
      <p:pic>
        <p:nvPicPr>
          <p:cNvPr id="2" name="Picture 1"/>
          <p:cNvPicPr>
            <a:picLocks noChangeAspect="1"/>
          </p:cNvPicPr>
          <p:nvPr/>
        </p:nvPicPr>
        <p:blipFill>
          <a:blip r:embed="rId2"/>
          <a:stretch>
            <a:fillRect/>
          </a:stretch>
        </p:blipFill>
        <p:spPr>
          <a:xfrm>
            <a:off x="934454" y="-1"/>
            <a:ext cx="7275092" cy="5860491"/>
          </a:xfrm>
          <a:prstGeom prst="rect">
            <a:avLst/>
          </a:prstGeom>
        </p:spPr>
      </p:pic>
    </p:spTree>
    <p:extLst>
      <p:ext uri="{BB962C8B-B14F-4D97-AF65-F5344CB8AC3E}">
        <p14:creationId xmlns:p14="http://schemas.microsoft.com/office/powerpoint/2010/main" val="41049153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22v1_20121026-SandyAtlantic.png"/>
          <p:cNvPicPr>
            <a:picLocks noChangeAspect="1"/>
          </p:cNvPicPr>
          <p:nvPr/>
        </p:nvPicPr>
        <p:blipFill rotWithShape="1">
          <a:blip r:embed="rId2">
            <a:extLst>
              <a:ext uri="{28A0092B-C50C-407E-A947-70E740481C1C}">
                <a14:useLocalDpi xmlns:a14="http://schemas.microsoft.com/office/drawing/2010/main" val="0"/>
              </a:ext>
            </a:extLst>
          </a:blip>
          <a:srcRect l="5066" r="5555"/>
          <a:stretch/>
        </p:blipFill>
        <p:spPr>
          <a:xfrm>
            <a:off x="0" y="850900"/>
            <a:ext cx="9144000" cy="6007100"/>
          </a:xfrm>
          <a:prstGeom prst="rect">
            <a:avLst/>
          </a:prstGeom>
        </p:spPr>
      </p:pic>
      <p:sp>
        <p:nvSpPr>
          <p:cNvPr id="6" name="Rectangle 5"/>
          <p:cNvSpPr/>
          <p:nvPr/>
        </p:nvSpPr>
        <p:spPr>
          <a:xfrm>
            <a:off x="2435412" y="173488"/>
            <a:ext cx="428811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67496" y="204419"/>
            <a:ext cx="5409008" cy="492443"/>
          </a:xfrm>
          <a:prstGeom prst="rect">
            <a:avLst/>
          </a:prstGeom>
          <a:noFill/>
          <a:ln w="19050" cmpd="sng">
            <a:noFill/>
          </a:ln>
        </p:spPr>
        <p:txBody>
          <a:bodyPr wrap="square" rtlCol="0">
            <a:spAutoFit/>
          </a:bodyPr>
          <a:lstStyle/>
          <a:p>
            <a:pPr algn="ctr"/>
            <a:r>
              <a:rPr lang="en-US" sz="2600" dirty="0" smtClean="0">
                <a:latin typeface="Arial"/>
                <a:cs typeface="Arial"/>
              </a:rPr>
              <a:t>1445 </a:t>
            </a:r>
            <a:r>
              <a:rPr lang="en-US" sz="2600" dirty="0" smtClean="0">
                <a:latin typeface="Arial"/>
                <a:cs typeface="Arial"/>
              </a:rPr>
              <a:t>UTC </a:t>
            </a:r>
            <a:r>
              <a:rPr lang="en-US" sz="2600" dirty="0" smtClean="0">
                <a:latin typeface="Arial"/>
                <a:cs typeface="Arial"/>
              </a:rPr>
              <a:t>26 </a:t>
            </a:r>
            <a:r>
              <a:rPr lang="en-US" sz="2600" dirty="0" smtClean="0">
                <a:latin typeface="Arial"/>
                <a:cs typeface="Arial"/>
              </a:rPr>
              <a:t>October 2012</a:t>
            </a:r>
            <a:endParaRPr lang="en-US" sz="2600" dirty="0">
              <a:latin typeface="Arial"/>
              <a:cs typeface="Arial"/>
            </a:endParaRPr>
          </a:p>
        </p:txBody>
      </p:sp>
      <p:sp>
        <p:nvSpPr>
          <p:cNvPr id="10" name="TextBox 9"/>
          <p:cNvSpPr txBox="1"/>
          <p:nvPr/>
        </p:nvSpPr>
        <p:spPr>
          <a:xfrm>
            <a:off x="4676587" y="5750004"/>
            <a:ext cx="5409008" cy="1107996"/>
          </a:xfrm>
          <a:prstGeom prst="rect">
            <a:avLst/>
          </a:prstGeom>
          <a:noFill/>
          <a:ln w="19050" cmpd="sng">
            <a:noFill/>
          </a:ln>
        </p:spPr>
        <p:txBody>
          <a:bodyPr wrap="square" rtlCol="0">
            <a:spAutoFit/>
          </a:bodyPr>
          <a:lstStyle/>
          <a:p>
            <a:pPr algn="ctr"/>
            <a:r>
              <a:rPr lang="en-US" sz="2200" b="1" i="1" dirty="0" smtClean="0">
                <a:solidFill>
                  <a:schemeClr val="bg1"/>
                </a:solidFill>
                <a:effectLst>
                  <a:glow rad="228600">
                    <a:srgbClr val="12112D">
                      <a:alpha val="40000"/>
                    </a:srgbClr>
                  </a:glow>
                </a:effectLst>
                <a:latin typeface="Arial"/>
                <a:cs typeface="Arial"/>
              </a:rPr>
              <a:t>Image courtesy of the </a:t>
            </a:r>
            <a:br>
              <a:rPr lang="en-US" sz="2200" b="1" i="1" dirty="0" smtClean="0">
                <a:solidFill>
                  <a:schemeClr val="bg1"/>
                </a:solidFill>
                <a:effectLst>
                  <a:glow rad="228600">
                    <a:srgbClr val="12112D">
                      <a:alpha val="40000"/>
                    </a:srgbClr>
                  </a:glow>
                </a:effectLst>
                <a:latin typeface="Arial"/>
                <a:cs typeface="Arial"/>
              </a:rPr>
            </a:br>
            <a:r>
              <a:rPr lang="en-US" sz="2200" b="1" i="1" dirty="0" smtClean="0">
                <a:solidFill>
                  <a:schemeClr val="bg1"/>
                </a:solidFill>
                <a:effectLst>
                  <a:glow rad="228600">
                    <a:srgbClr val="12112D">
                      <a:alpha val="40000"/>
                    </a:srgbClr>
                  </a:glow>
                </a:effectLst>
                <a:latin typeface="Arial"/>
                <a:cs typeface="Arial"/>
              </a:rPr>
              <a:t>NOAA’s Environmental </a:t>
            </a:r>
            <a:br>
              <a:rPr lang="en-US" sz="2200" b="1" i="1" dirty="0" smtClean="0">
                <a:solidFill>
                  <a:schemeClr val="bg1"/>
                </a:solidFill>
                <a:effectLst>
                  <a:glow rad="228600">
                    <a:srgbClr val="12112D">
                      <a:alpha val="40000"/>
                    </a:srgbClr>
                  </a:glow>
                </a:effectLst>
                <a:latin typeface="Arial"/>
                <a:cs typeface="Arial"/>
              </a:rPr>
            </a:br>
            <a:r>
              <a:rPr lang="en-US" sz="2200" b="1" i="1" dirty="0" smtClean="0">
                <a:solidFill>
                  <a:schemeClr val="bg1"/>
                </a:solidFill>
                <a:effectLst>
                  <a:glow rad="228600">
                    <a:srgbClr val="12112D">
                      <a:alpha val="40000"/>
                    </a:srgbClr>
                  </a:glow>
                </a:effectLst>
                <a:latin typeface="Arial"/>
                <a:cs typeface="Arial"/>
              </a:rPr>
              <a:t>Visualization Laboratory</a:t>
            </a:r>
            <a:endParaRPr lang="en-US" sz="2200" b="1" i="1" dirty="0">
              <a:solidFill>
                <a:schemeClr val="bg1"/>
              </a:solidFill>
              <a:effectLst>
                <a:glow rad="228600">
                  <a:srgbClr val="12112D">
                    <a:alpha val="40000"/>
                  </a:srgbClr>
                </a:glow>
              </a:effectLst>
              <a:latin typeface="Arial"/>
              <a:cs typeface="Arial"/>
            </a:endParaRPr>
          </a:p>
        </p:txBody>
      </p:sp>
    </p:spTree>
    <p:extLst>
      <p:ext uri="{BB962C8B-B14F-4D97-AF65-F5344CB8AC3E}">
        <p14:creationId xmlns:p14="http://schemas.microsoft.com/office/powerpoint/2010/main" val="39524485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5" cy="6577026"/>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Dynamic tropopause (DT, 1.5-PVU surface) potential temperature (shaded, K) and wind (barbs, </a:t>
              </a:r>
              <a:r>
                <a:rPr lang="en-US" sz="1500" dirty="0" err="1">
                  <a:latin typeface="Arial"/>
                  <a:cs typeface="Arial"/>
                </a:rPr>
                <a:t>kts</a:t>
              </a:r>
              <a:r>
                <a:rPr lang="en-US" sz="1500" dirty="0">
                  <a:latin typeface="Arial"/>
                  <a:cs typeface="Arial"/>
                </a:rPr>
                <a:t>), </a:t>
              </a:r>
              <a:br>
                <a:rPr lang="en-US" sz="1500" dirty="0">
                  <a:latin typeface="Arial"/>
                  <a:cs typeface="Arial"/>
                </a:rPr>
              </a:br>
              <a:r>
                <a:rPr lang="en-US" sz="1500" dirty="0">
                  <a:latin typeface="Arial"/>
                  <a:cs typeface="Arial"/>
                </a:rPr>
                <a:t>925–850-hPa layer-averaged cyclonic relative vorticity (black contours every 0.5 × 10</a:t>
              </a:r>
              <a:r>
                <a:rPr lang="en-US" sz="1500" baseline="30000" dirty="0">
                  <a:latin typeface="Arial"/>
                  <a:cs typeface="Arial"/>
                </a:rPr>
                <a:t>−4</a:t>
              </a:r>
              <a:r>
                <a:rPr lang="en-US" sz="1500" dirty="0">
                  <a:latin typeface="Arial"/>
                  <a:cs typeface="Arial"/>
                </a:rPr>
                <a:t> s</a:t>
              </a:r>
              <a:r>
                <a:rPr lang="en-US" sz="1500" baseline="30000" dirty="0">
                  <a:latin typeface="Arial"/>
                  <a:cs typeface="Arial"/>
                </a:rPr>
                <a:t>−1</a:t>
              </a:r>
              <a:r>
                <a:rPr lang="en-US" sz="1500" dirty="0">
                  <a:latin typeface="Arial"/>
                  <a:cs typeface="Arial"/>
                </a:rPr>
                <a:t>) </a:t>
              </a:r>
              <a:br>
                <a:rPr lang="en-US" sz="1500" dirty="0">
                  <a:latin typeface="Arial"/>
                  <a:cs typeface="Arial"/>
                </a:rPr>
              </a:br>
              <a:endParaRPr lang="en-US" sz="1500" dirty="0">
                <a:latin typeface="Arial"/>
                <a:cs typeface="Arial"/>
              </a:endParaRPr>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17 October 2012</a:t>
              </a:r>
              <a:endParaRPr lang="en-US" sz="2200" dirty="0">
                <a:latin typeface="Arial"/>
                <a:cs typeface="Arial"/>
              </a:endParaRPr>
            </a:p>
          </p:txBody>
        </p:sp>
      </p:grpSp>
    </p:spTree>
    <p:extLst>
      <p:ext uri="{BB962C8B-B14F-4D97-AF65-F5344CB8AC3E}">
        <p14:creationId xmlns:p14="http://schemas.microsoft.com/office/powerpoint/2010/main" val="16350440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4177" y="2998113"/>
            <a:ext cx="7455647" cy="861774"/>
          </a:xfrm>
          <a:prstGeom prst="rect">
            <a:avLst/>
          </a:prstGeom>
          <a:noFill/>
        </p:spPr>
        <p:txBody>
          <a:bodyPr wrap="square" rtlCol="0">
            <a:spAutoFit/>
          </a:bodyPr>
          <a:lstStyle/>
          <a:p>
            <a:pPr algn="ctr"/>
            <a:r>
              <a:rPr lang="en-US" sz="5000" dirty="0" smtClean="0"/>
              <a:t>THAT’S ALL, FOLKS!</a:t>
            </a:r>
            <a:endParaRPr lang="en-US" sz="5000" dirty="0"/>
          </a:p>
        </p:txBody>
      </p:sp>
    </p:spTree>
    <p:extLst>
      <p:ext uri="{BB962C8B-B14F-4D97-AF65-F5344CB8AC3E}">
        <p14:creationId xmlns:p14="http://schemas.microsoft.com/office/powerpoint/2010/main" val="21181109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5" cy="6577025"/>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a:latin typeface="Arial"/>
                  <a:cs typeface="Arial"/>
                </a:rPr>
                <a:t>), 300–200-hPa layer-averaged </a:t>
              </a:r>
              <a:r>
                <a:rPr lang="en-US" sz="1500" dirty="0" smtClean="0">
                  <a:latin typeface="Arial"/>
                  <a:cs typeface="Arial"/>
                </a:rPr>
                <a:t>PV </a:t>
              </a:r>
              <a:r>
                <a:rPr lang="en-US" sz="1500" dirty="0">
                  <a:latin typeface="Arial"/>
                  <a:cs typeface="Arial"/>
                </a:rPr>
                <a:t>(gray contours every 1 PVU), </a:t>
              </a:r>
              <a:r>
                <a:rPr lang="en-US" sz="1500" dirty="0" smtClean="0">
                  <a:latin typeface="Arial"/>
                  <a:cs typeface="Arial"/>
                </a:rPr>
                <a:t/>
              </a:r>
              <a:br>
                <a:rPr lang="en-US" sz="1500" dirty="0" smtClean="0">
                  <a:latin typeface="Arial"/>
                  <a:cs typeface="Arial"/>
                </a:rPr>
              </a:br>
              <a:r>
                <a:rPr lang="en-US" sz="1500" dirty="0" smtClean="0">
                  <a:latin typeface="Arial"/>
                  <a:cs typeface="Arial"/>
                </a:rPr>
                <a:t>PW </a:t>
              </a:r>
              <a:r>
                <a:rPr lang="en-US" sz="1500" dirty="0">
                  <a:latin typeface="Arial"/>
                  <a:cs typeface="Arial"/>
                </a:rPr>
                <a:t>(shaded according to gray scale, mm), 600–400-hPa layer-averaged ascent (red contours every </a:t>
              </a:r>
              <a:r>
                <a:rPr lang="en-US" sz="1500" dirty="0" smtClean="0">
                  <a:latin typeface="Arial"/>
                  <a:cs typeface="Arial"/>
                </a:rPr>
                <a:t/>
              </a:r>
              <a:br>
                <a:rPr lang="en-US" sz="1500" dirty="0" smtClean="0">
                  <a:latin typeface="Arial"/>
                  <a:cs typeface="Arial"/>
                </a:rPr>
              </a:br>
              <a:r>
                <a:rPr lang="en-US" sz="1500" dirty="0" smtClean="0">
                  <a:latin typeface="Arial"/>
                  <a:cs typeface="Arial"/>
                </a:rPr>
                <a:t>5 </a:t>
              </a:r>
              <a:r>
                <a:rPr lang="en-US" sz="1500" dirty="0">
                  <a:latin typeface="Arial"/>
                  <a:cs typeface="Arial"/>
                </a:rPr>
                <a:t>× 10</a:t>
              </a:r>
              <a:r>
                <a:rPr lang="en-US" sz="1500" baseline="30000" dirty="0">
                  <a:latin typeface="Arial"/>
                  <a:cs typeface="Arial"/>
                </a:rPr>
                <a:t>−3</a:t>
              </a:r>
              <a:r>
                <a:rPr lang="en-US" sz="1500" dirty="0">
                  <a:latin typeface="Arial"/>
                  <a:cs typeface="Arial"/>
                </a:rPr>
                <a:t> hPa s</a:t>
              </a:r>
              <a:r>
                <a:rPr lang="en-US" sz="1500" baseline="30000" dirty="0">
                  <a:latin typeface="Arial"/>
                  <a:cs typeface="Arial"/>
                </a:rPr>
                <a:t>−1</a:t>
              </a:r>
              <a:r>
                <a:rPr lang="en-US" sz="1500" dirty="0">
                  <a:latin typeface="Arial"/>
                  <a:cs typeface="Arial"/>
                </a:rPr>
                <a:t>, negative values only), and </a:t>
              </a:r>
              <a:r>
                <a:rPr lang="en-US" sz="1500" dirty="0" smtClean="0">
                  <a:latin typeface="Arial"/>
                  <a:cs typeface="Arial"/>
                </a:rPr>
                <a:t>250-</a:t>
              </a:r>
              <a:r>
                <a:rPr lang="en-US" sz="1500" dirty="0">
                  <a:latin typeface="Arial"/>
                  <a:cs typeface="Arial"/>
                </a:rPr>
                <a:t>hPa </a:t>
              </a:r>
              <a:r>
                <a:rPr lang="en-US" sz="1500" dirty="0" smtClean="0">
                  <a:latin typeface="Arial"/>
                  <a:cs typeface="Arial"/>
                </a:rPr>
                <a:t>irrotational </a:t>
              </a:r>
              <a:r>
                <a:rPr lang="en-US" sz="1500" dirty="0">
                  <a:latin typeface="Arial"/>
                  <a:cs typeface="Arial"/>
                </a:rPr>
                <a:t>wind (vectors starting at 5 m s</a:t>
              </a:r>
              <a:r>
                <a:rPr lang="en-US" sz="1500" baseline="30000" dirty="0">
                  <a:latin typeface="Arial"/>
                  <a:cs typeface="Arial"/>
                </a:rPr>
                <a:t>−1</a:t>
              </a:r>
              <a:r>
                <a:rPr lang="en-US" sz="1500" dirty="0">
                  <a:latin typeface="Arial"/>
                  <a:cs typeface="Arial"/>
                </a:rPr>
                <a:t>) </a:t>
              </a:r>
            </a:p>
          </p:txBody>
        </p:sp>
        <p:sp>
          <p:nvSpPr>
            <p:cNvPr id="8" name="Rectangle 7"/>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17 October 2012</a:t>
              </a:r>
              <a:endParaRPr lang="en-US" sz="2200" dirty="0">
                <a:latin typeface="Arial"/>
                <a:cs typeface="Arial"/>
              </a:endParaRPr>
            </a:p>
          </p:txBody>
        </p:sp>
        <p:sp>
          <p:nvSpPr>
            <p:cNvPr id="11" name="Rectangle 10"/>
            <p:cNvSpPr/>
            <p:nvPr/>
          </p:nvSpPr>
          <p:spPr>
            <a:xfrm>
              <a:off x="679991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140" t="93125" r="77751" b="2767"/>
            <a:stretch/>
          </p:blipFill>
          <p:spPr>
            <a:xfrm>
              <a:off x="6952053" y="264616"/>
              <a:ext cx="1541226" cy="270199"/>
            </a:xfrm>
            <a:prstGeom prst="rect">
              <a:avLst/>
            </a:prstGeom>
          </p:spPr>
        </p:pic>
      </p:grpSp>
    </p:spTree>
    <p:extLst>
      <p:ext uri="{BB962C8B-B14F-4D97-AF65-F5344CB8AC3E}">
        <p14:creationId xmlns:p14="http://schemas.microsoft.com/office/powerpoint/2010/main" val="12092367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4" cy="6577025"/>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21 October 2012</a:t>
              </a:r>
              <a:endParaRPr lang="en-US" sz="2200" dirty="0">
                <a:latin typeface="Arial"/>
                <a:cs typeface="Arial"/>
              </a:endParaRPr>
            </a:p>
          </p:txBody>
        </p:sp>
        <p:sp>
          <p:nvSpPr>
            <p:cNvPr id="8" name="TextBox 7"/>
            <p:cNvSpPr txBox="1"/>
            <p:nvPr/>
          </p:nvSpPr>
          <p:spPr>
            <a:xfrm>
              <a:off x="-1" y="6051296"/>
              <a:ext cx="9143999" cy="553998"/>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smtClean="0">
                  <a:latin typeface="Arial"/>
                  <a:cs typeface="Arial"/>
                </a:rPr>
                <a:t>), 1000–500-</a:t>
              </a:r>
              <a:r>
                <a:rPr lang="en-US" sz="1500" dirty="0">
                  <a:latin typeface="Arial"/>
                  <a:cs typeface="Arial"/>
                </a:rPr>
                <a:t>hPa </a:t>
              </a:r>
              <a:r>
                <a:rPr lang="en-US" sz="1500" dirty="0" smtClean="0">
                  <a:latin typeface="Arial"/>
                  <a:cs typeface="Arial"/>
                </a:rPr>
                <a:t>thickness (dashed red/blue contours, dam), </a:t>
              </a:r>
              <a:br>
                <a:rPr lang="en-US" sz="1500" dirty="0" smtClean="0">
                  <a:latin typeface="Arial"/>
                  <a:cs typeface="Arial"/>
                </a:rPr>
              </a:br>
              <a:r>
                <a:rPr lang="en-US" sz="1500" dirty="0" smtClean="0">
                  <a:latin typeface="Arial"/>
                  <a:cs typeface="Arial"/>
                </a:rPr>
                <a:t>and mean sea level pressure (black solid contours, hPa)</a:t>
              </a:r>
              <a:endParaRPr lang="en-US" sz="1500" dirty="0">
                <a:latin typeface="Arial"/>
                <a:cs typeface="Arial"/>
              </a:endParaRPr>
            </a:p>
          </p:txBody>
        </p:sp>
      </p:grpSp>
    </p:spTree>
    <p:extLst>
      <p:ext uri="{BB962C8B-B14F-4D97-AF65-F5344CB8AC3E}">
        <p14:creationId xmlns:p14="http://schemas.microsoft.com/office/powerpoint/2010/main" val="15982490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5" cy="6577025"/>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Dynamic tropopause (DT, 1.5-PVU surface) potential temperature (shaded, K) and wind (barbs, </a:t>
              </a:r>
              <a:r>
                <a:rPr lang="en-US" sz="1500" dirty="0" err="1">
                  <a:latin typeface="Arial"/>
                  <a:cs typeface="Arial"/>
                </a:rPr>
                <a:t>kts</a:t>
              </a:r>
              <a:r>
                <a:rPr lang="en-US" sz="1500" dirty="0">
                  <a:latin typeface="Arial"/>
                  <a:cs typeface="Arial"/>
                </a:rPr>
                <a:t>), </a:t>
              </a:r>
              <a:br>
                <a:rPr lang="en-US" sz="1500" dirty="0">
                  <a:latin typeface="Arial"/>
                  <a:cs typeface="Arial"/>
                </a:rPr>
              </a:br>
              <a:r>
                <a:rPr lang="en-US" sz="1500" dirty="0">
                  <a:latin typeface="Arial"/>
                  <a:cs typeface="Arial"/>
                </a:rPr>
                <a:t>925–850-hPa layer-averaged cyclonic relative vorticity (black contours every 0.5 × 10</a:t>
              </a:r>
              <a:r>
                <a:rPr lang="en-US" sz="1500" baseline="30000" dirty="0">
                  <a:latin typeface="Arial"/>
                  <a:cs typeface="Arial"/>
                </a:rPr>
                <a:t>−4</a:t>
              </a:r>
              <a:r>
                <a:rPr lang="en-US" sz="1500" dirty="0">
                  <a:latin typeface="Arial"/>
                  <a:cs typeface="Arial"/>
                </a:rPr>
                <a:t> s</a:t>
              </a:r>
              <a:r>
                <a:rPr lang="en-US" sz="1500" baseline="30000" dirty="0">
                  <a:latin typeface="Arial"/>
                  <a:cs typeface="Arial"/>
                </a:rPr>
                <a:t>−1</a:t>
              </a:r>
              <a:r>
                <a:rPr lang="en-US" sz="1500" dirty="0">
                  <a:latin typeface="Arial"/>
                  <a:cs typeface="Arial"/>
                </a:rPr>
                <a:t>) </a:t>
              </a:r>
              <a:br>
                <a:rPr lang="en-US" sz="1500" dirty="0">
                  <a:latin typeface="Arial"/>
                  <a:cs typeface="Arial"/>
                </a:rPr>
              </a:br>
              <a:endParaRPr lang="en-US" sz="1500" dirty="0">
                <a:latin typeface="Arial"/>
                <a:cs typeface="Arial"/>
              </a:endParaRPr>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21 October 2012</a:t>
              </a:r>
              <a:endParaRPr lang="en-US" sz="2200" dirty="0">
                <a:latin typeface="Arial"/>
                <a:cs typeface="Arial"/>
              </a:endParaRPr>
            </a:p>
          </p:txBody>
        </p:sp>
      </p:grpSp>
    </p:spTree>
    <p:extLst>
      <p:ext uri="{BB962C8B-B14F-4D97-AF65-F5344CB8AC3E}">
        <p14:creationId xmlns:p14="http://schemas.microsoft.com/office/powerpoint/2010/main" val="24964805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4" cy="6577025"/>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 y="6051296"/>
              <a:ext cx="9143999" cy="784830"/>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a:latin typeface="Arial"/>
                  <a:cs typeface="Arial"/>
                </a:rPr>
                <a:t>), 300–200-hPa layer-averaged </a:t>
              </a:r>
              <a:r>
                <a:rPr lang="en-US" sz="1500" dirty="0" smtClean="0">
                  <a:latin typeface="Arial"/>
                  <a:cs typeface="Arial"/>
                </a:rPr>
                <a:t>PV </a:t>
              </a:r>
              <a:r>
                <a:rPr lang="en-US" sz="1500" dirty="0">
                  <a:latin typeface="Arial"/>
                  <a:cs typeface="Arial"/>
                </a:rPr>
                <a:t>(gray contours every 1 PVU), </a:t>
              </a:r>
              <a:r>
                <a:rPr lang="en-US" sz="1500" dirty="0" smtClean="0">
                  <a:latin typeface="Arial"/>
                  <a:cs typeface="Arial"/>
                </a:rPr>
                <a:t/>
              </a:r>
              <a:br>
                <a:rPr lang="en-US" sz="1500" dirty="0" smtClean="0">
                  <a:latin typeface="Arial"/>
                  <a:cs typeface="Arial"/>
                </a:rPr>
              </a:br>
              <a:r>
                <a:rPr lang="en-US" sz="1500" dirty="0" smtClean="0">
                  <a:latin typeface="Arial"/>
                  <a:cs typeface="Arial"/>
                </a:rPr>
                <a:t>PW </a:t>
              </a:r>
              <a:r>
                <a:rPr lang="en-US" sz="1500" dirty="0">
                  <a:latin typeface="Arial"/>
                  <a:cs typeface="Arial"/>
                </a:rPr>
                <a:t>(shaded according to gray scale, mm), 600–400-hPa layer-averaged ascent (red contours every </a:t>
              </a:r>
              <a:r>
                <a:rPr lang="en-US" sz="1500" dirty="0" smtClean="0">
                  <a:latin typeface="Arial"/>
                  <a:cs typeface="Arial"/>
                </a:rPr>
                <a:t/>
              </a:r>
              <a:br>
                <a:rPr lang="en-US" sz="1500" dirty="0" smtClean="0">
                  <a:latin typeface="Arial"/>
                  <a:cs typeface="Arial"/>
                </a:rPr>
              </a:br>
              <a:r>
                <a:rPr lang="en-US" sz="1500" dirty="0" smtClean="0">
                  <a:latin typeface="Arial"/>
                  <a:cs typeface="Arial"/>
                </a:rPr>
                <a:t>5 </a:t>
              </a:r>
              <a:r>
                <a:rPr lang="en-US" sz="1500" dirty="0">
                  <a:latin typeface="Arial"/>
                  <a:cs typeface="Arial"/>
                </a:rPr>
                <a:t>× 10</a:t>
              </a:r>
              <a:r>
                <a:rPr lang="en-US" sz="1500" baseline="30000" dirty="0">
                  <a:latin typeface="Arial"/>
                  <a:cs typeface="Arial"/>
                </a:rPr>
                <a:t>−3</a:t>
              </a:r>
              <a:r>
                <a:rPr lang="en-US" sz="1500" dirty="0">
                  <a:latin typeface="Arial"/>
                  <a:cs typeface="Arial"/>
                </a:rPr>
                <a:t> hPa s</a:t>
              </a:r>
              <a:r>
                <a:rPr lang="en-US" sz="1500" baseline="30000" dirty="0">
                  <a:latin typeface="Arial"/>
                  <a:cs typeface="Arial"/>
                </a:rPr>
                <a:t>−1</a:t>
              </a:r>
              <a:r>
                <a:rPr lang="en-US" sz="1500" dirty="0">
                  <a:latin typeface="Arial"/>
                  <a:cs typeface="Arial"/>
                </a:rPr>
                <a:t>, negative values only), and </a:t>
              </a:r>
              <a:r>
                <a:rPr lang="en-US" sz="1500" dirty="0" smtClean="0">
                  <a:latin typeface="Arial"/>
                  <a:cs typeface="Arial"/>
                </a:rPr>
                <a:t>250-</a:t>
              </a:r>
              <a:r>
                <a:rPr lang="en-US" sz="1500" dirty="0">
                  <a:latin typeface="Arial"/>
                  <a:cs typeface="Arial"/>
                </a:rPr>
                <a:t>hPa </a:t>
              </a:r>
              <a:r>
                <a:rPr lang="en-US" sz="1500" dirty="0" smtClean="0">
                  <a:latin typeface="Arial"/>
                  <a:cs typeface="Arial"/>
                </a:rPr>
                <a:t>irrotational </a:t>
              </a:r>
              <a:r>
                <a:rPr lang="en-US" sz="1500" dirty="0">
                  <a:latin typeface="Arial"/>
                  <a:cs typeface="Arial"/>
                </a:rPr>
                <a:t>wind (vectors starting at 5 m s</a:t>
              </a:r>
              <a:r>
                <a:rPr lang="en-US" sz="1500" baseline="30000" dirty="0">
                  <a:latin typeface="Arial"/>
                  <a:cs typeface="Arial"/>
                </a:rPr>
                <a:t>−1</a:t>
              </a:r>
              <a:r>
                <a:rPr lang="en-US" sz="1500" dirty="0">
                  <a:latin typeface="Arial"/>
                  <a:cs typeface="Arial"/>
                </a:rPr>
                <a:t>) </a:t>
              </a:r>
            </a:p>
          </p:txBody>
        </p:sp>
        <p:sp>
          <p:nvSpPr>
            <p:cNvPr id="8" name="Rectangle 7"/>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0000 UTC 21 October 2012</a:t>
              </a:r>
              <a:endParaRPr lang="en-US" sz="2200" dirty="0">
                <a:latin typeface="Arial"/>
                <a:cs typeface="Arial"/>
              </a:endParaRPr>
            </a:p>
          </p:txBody>
        </p:sp>
        <p:sp>
          <p:nvSpPr>
            <p:cNvPr id="11" name="Rectangle 10"/>
            <p:cNvSpPr/>
            <p:nvPr/>
          </p:nvSpPr>
          <p:spPr>
            <a:xfrm>
              <a:off x="6799915" y="218311"/>
              <a:ext cx="1848918" cy="3439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140" t="93125" r="77751" b="2767"/>
            <a:stretch/>
          </p:blipFill>
          <p:spPr>
            <a:xfrm>
              <a:off x="6952053" y="264616"/>
              <a:ext cx="1541226" cy="270199"/>
            </a:xfrm>
            <a:prstGeom prst="rect">
              <a:avLst/>
            </a:prstGeom>
          </p:spPr>
        </p:pic>
      </p:grpSp>
    </p:spTree>
    <p:extLst>
      <p:ext uri="{BB962C8B-B14F-4D97-AF65-F5344CB8AC3E}">
        <p14:creationId xmlns:p14="http://schemas.microsoft.com/office/powerpoint/2010/main" val="28478326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47144"/>
            <a:chOff x="-1" y="0"/>
            <a:chExt cx="9144000" cy="684714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34" y="0"/>
              <a:ext cx="8511444" cy="6577024"/>
            </a:xfrm>
            <a:prstGeom prst="rect">
              <a:avLst/>
            </a:prstGeom>
          </p:spPr>
        </p:pic>
        <p:sp>
          <p:nvSpPr>
            <p:cNvPr id="4" name="Rectangle 3"/>
            <p:cNvSpPr/>
            <p:nvPr/>
          </p:nvSpPr>
          <p:spPr>
            <a:xfrm>
              <a:off x="0" y="6110250"/>
              <a:ext cx="9143999" cy="7368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1250" y="218311"/>
              <a:ext cx="3703077" cy="5484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8941" y="279124"/>
              <a:ext cx="5409008" cy="430887"/>
            </a:xfrm>
            <a:prstGeom prst="rect">
              <a:avLst/>
            </a:prstGeom>
            <a:noFill/>
            <a:ln w="19050" cmpd="sng">
              <a:noFill/>
            </a:ln>
          </p:spPr>
          <p:txBody>
            <a:bodyPr wrap="square" rtlCol="0">
              <a:spAutoFit/>
            </a:bodyPr>
            <a:lstStyle/>
            <a:p>
              <a:r>
                <a:rPr lang="en-US" sz="2200" dirty="0" smtClean="0">
                  <a:latin typeface="Arial"/>
                  <a:cs typeface="Arial"/>
                </a:rPr>
                <a:t>1200 UTC 24 October 2012</a:t>
              </a:r>
              <a:endParaRPr lang="en-US" sz="2200" dirty="0">
                <a:latin typeface="Arial"/>
                <a:cs typeface="Arial"/>
              </a:endParaRPr>
            </a:p>
          </p:txBody>
        </p:sp>
        <p:sp>
          <p:nvSpPr>
            <p:cNvPr id="8" name="TextBox 7"/>
            <p:cNvSpPr txBox="1"/>
            <p:nvPr/>
          </p:nvSpPr>
          <p:spPr>
            <a:xfrm>
              <a:off x="-1" y="6051296"/>
              <a:ext cx="9143999" cy="553998"/>
            </a:xfrm>
            <a:prstGeom prst="rect">
              <a:avLst/>
            </a:prstGeom>
            <a:noFill/>
            <a:ln w="19050" cmpd="sng">
              <a:noFill/>
            </a:ln>
          </p:spPr>
          <p:txBody>
            <a:bodyPr wrap="square" rtlCol="0">
              <a:spAutoFit/>
            </a:bodyPr>
            <a:lstStyle/>
            <a:p>
              <a:pPr algn="ctr"/>
              <a:r>
                <a:rPr lang="en-US" sz="1500" dirty="0">
                  <a:latin typeface="Arial"/>
                  <a:cs typeface="Arial"/>
                </a:rPr>
                <a:t>250-hPa wind speed (shaded, m s</a:t>
              </a:r>
              <a:r>
                <a:rPr lang="en-US" sz="1500" baseline="30000" dirty="0">
                  <a:latin typeface="Arial"/>
                  <a:cs typeface="Arial"/>
                </a:rPr>
                <a:t>−1</a:t>
              </a:r>
              <a:r>
                <a:rPr lang="en-US" sz="1500" dirty="0" smtClean="0">
                  <a:latin typeface="Arial"/>
                  <a:cs typeface="Arial"/>
                </a:rPr>
                <a:t>), 1000–500-</a:t>
              </a:r>
              <a:r>
                <a:rPr lang="en-US" sz="1500" dirty="0">
                  <a:latin typeface="Arial"/>
                  <a:cs typeface="Arial"/>
                </a:rPr>
                <a:t>hPa </a:t>
              </a:r>
              <a:r>
                <a:rPr lang="en-US" sz="1500" dirty="0" smtClean="0">
                  <a:latin typeface="Arial"/>
                  <a:cs typeface="Arial"/>
                </a:rPr>
                <a:t>thickness (dashed red/blue contours, dam), </a:t>
              </a:r>
              <a:br>
                <a:rPr lang="en-US" sz="1500" dirty="0" smtClean="0">
                  <a:latin typeface="Arial"/>
                  <a:cs typeface="Arial"/>
                </a:rPr>
              </a:br>
              <a:r>
                <a:rPr lang="en-US" sz="1500" dirty="0" smtClean="0">
                  <a:latin typeface="Arial"/>
                  <a:cs typeface="Arial"/>
                </a:rPr>
                <a:t>and mean sea level pressure (black solid contours, hPa)</a:t>
              </a:r>
              <a:endParaRPr lang="en-US" sz="1500" dirty="0">
                <a:latin typeface="Arial"/>
                <a:cs typeface="Arial"/>
              </a:endParaRPr>
            </a:p>
          </p:txBody>
        </p:sp>
      </p:grpSp>
    </p:spTree>
    <p:extLst>
      <p:ext uri="{BB962C8B-B14F-4D97-AF65-F5344CB8AC3E}">
        <p14:creationId xmlns:p14="http://schemas.microsoft.com/office/powerpoint/2010/main" val="41091750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478</TotalTime>
  <Words>1614</Words>
  <Application>Microsoft Macintosh PowerPoint</Application>
  <PresentationFormat>On-screen Show (4:3)</PresentationFormat>
  <Paragraphs>109</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Bentley</dc:creator>
  <cp:lastModifiedBy>Alicia Bentley</cp:lastModifiedBy>
  <cp:revision>63</cp:revision>
  <dcterms:created xsi:type="dcterms:W3CDTF">2013-09-09T17:21:38Z</dcterms:created>
  <dcterms:modified xsi:type="dcterms:W3CDTF">2013-09-16T16:09:19Z</dcterms:modified>
</cp:coreProperties>
</file>