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67" r:id="rId3"/>
    <p:sldId id="265" r:id="rId4"/>
    <p:sldId id="266" r:id="rId5"/>
    <p:sldId id="281" r:id="rId6"/>
    <p:sldId id="282" r:id="rId7"/>
    <p:sldId id="269" r:id="rId8"/>
    <p:sldId id="274" r:id="rId9"/>
    <p:sldId id="270" r:id="rId10"/>
    <p:sldId id="271" r:id="rId11"/>
    <p:sldId id="272" r:id="rId12"/>
    <p:sldId id="273" r:id="rId13"/>
    <p:sldId id="275" r:id="rId14"/>
    <p:sldId id="277" r:id="rId15"/>
    <p:sldId id="278" r:id="rId16"/>
    <p:sldId id="276"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8" d="100"/>
          <a:sy n="108" d="100"/>
        </p:scale>
        <p:origin x="-2464" y="-7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97A96-A96F-B447-A880-803EFA2405EE}" type="datetimeFigureOut">
              <a:rPr lang="en-US" smtClean="0"/>
              <a:t>8/1/13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2590086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97A96-A96F-B447-A880-803EFA2405EE}" type="datetimeFigureOut">
              <a:rPr lang="en-US" smtClean="0"/>
              <a:t>8/1/13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288074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97A96-A96F-B447-A880-803EFA2405EE}" type="datetimeFigureOut">
              <a:rPr lang="en-US" smtClean="0"/>
              <a:t>8/1/13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221797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97A96-A96F-B447-A880-803EFA2405EE}" type="datetimeFigureOut">
              <a:rPr lang="en-US" smtClean="0"/>
              <a:t>8/1/13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100754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97A96-A96F-B447-A880-803EFA2405EE}" type="datetimeFigureOut">
              <a:rPr lang="en-US" smtClean="0"/>
              <a:t>8/1/13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41520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97A96-A96F-B447-A880-803EFA2405EE}" type="datetimeFigureOut">
              <a:rPr lang="en-US" smtClean="0"/>
              <a:t>8/1/13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107963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97A96-A96F-B447-A880-803EFA2405EE}" type="datetimeFigureOut">
              <a:rPr lang="en-US" smtClean="0"/>
              <a:t>8/1/13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195514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97A96-A96F-B447-A880-803EFA2405EE}" type="datetimeFigureOut">
              <a:rPr lang="en-US" smtClean="0"/>
              <a:t>8/1/13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58587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97A96-A96F-B447-A880-803EFA2405EE}" type="datetimeFigureOut">
              <a:rPr lang="en-US" smtClean="0"/>
              <a:t>8/1/13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3062819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97A96-A96F-B447-A880-803EFA2405EE}" type="datetimeFigureOut">
              <a:rPr lang="en-US" smtClean="0"/>
              <a:t>8/1/13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2670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97A96-A96F-B447-A880-803EFA2405EE}" type="datetimeFigureOut">
              <a:rPr lang="en-US" smtClean="0"/>
              <a:t>8/1/13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D2443D-EE24-6F4F-B09C-04D09BED38FC}" type="slidenum">
              <a:rPr lang="en-US" smtClean="0"/>
              <a:t>‹#›</a:t>
            </a:fld>
            <a:endParaRPr lang="en-US"/>
          </a:p>
        </p:txBody>
      </p:sp>
    </p:spTree>
    <p:extLst>
      <p:ext uri="{BB962C8B-B14F-4D97-AF65-F5344CB8AC3E}">
        <p14:creationId xmlns:p14="http://schemas.microsoft.com/office/powerpoint/2010/main" val="42579373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97A96-A96F-B447-A880-803EFA2405EE}" type="datetimeFigureOut">
              <a:rPr lang="en-US" smtClean="0"/>
              <a:t>8/1/13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2443D-EE24-6F4F-B09C-04D09BED38FC}" type="slidenum">
              <a:rPr lang="en-US" smtClean="0"/>
              <a:t>‹#›</a:t>
            </a:fld>
            <a:endParaRPr lang="en-US"/>
          </a:p>
        </p:txBody>
      </p:sp>
    </p:spTree>
    <p:extLst>
      <p:ext uri="{BB962C8B-B14F-4D97-AF65-F5344CB8AC3E}">
        <p14:creationId xmlns:p14="http://schemas.microsoft.com/office/powerpoint/2010/main" val="116358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tmos.albany.edu/student/abentley/research_images/sand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2826"/>
            <a:ext cx="8877300" cy="6769100"/>
          </a:xfrm>
          <a:prstGeom prst="rect">
            <a:avLst/>
          </a:prstGeom>
        </p:spPr>
      </p:pic>
    </p:spTree>
    <p:extLst>
      <p:ext uri="{BB962C8B-B14F-4D97-AF65-F5344CB8AC3E}">
        <p14:creationId xmlns:p14="http://schemas.microsoft.com/office/powerpoint/2010/main" val="17097213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18769682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5731705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25174367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38966128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5397211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549965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758"/>
            <a:ext cx="8229600" cy="1143000"/>
          </a:xfrm>
        </p:spPr>
        <p:txBody>
          <a:bodyPr>
            <a:normAutofit/>
          </a:bodyPr>
          <a:lstStyle/>
          <a:p>
            <a:r>
              <a:rPr lang="en-US" b="1" dirty="0" smtClean="0">
                <a:latin typeface="Arial"/>
                <a:cs typeface="Arial"/>
              </a:rPr>
              <a:t>Alicia’s Sandy images:</a:t>
            </a:r>
            <a:endParaRPr lang="en-US" b="1" dirty="0">
              <a:latin typeface="Arial"/>
              <a:cs typeface="Arial"/>
            </a:endParaRPr>
          </a:p>
        </p:txBody>
      </p:sp>
      <p:sp>
        <p:nvSpPr>
          <p:cNvPr id="4" name="Title 1"/>
          <p:cNvSpPr txBox="1">
            <a:spLocks/>
          </p:cNvSpPr>
          <p:nvPr/>
        </p:nvSpPr>
        <p:spPr>
          <a:xfrm>
            <a:off x="457200" y="3398368"/>
            <a:ext cx="8229600" cy="1143000"/>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a:cs typeface="Arial"/>
                <a:hlinkClick r:id="rId2"/>
              </a:rPr>
              <a:t>http://</a:t>
            </a:r>
            <a:r>
              <a:rPr lang="en-US" dirty="0" err="1" smtClean="0">
                <a:latin typeface="Arial"/>
                <a:cs typeface="Arial"/>
                <a:hlinkClick r:id="rId2"/>
              </a:rPr>
              <a:t>www.atmos.albany.edu</a:t>
            </a:r>
            <a:r>
              <a:rPr lang="en-US" dirty="0" smtClean="0">
                <a:latin typeface="Arial"/>
                <a:cs typeface="Arial"/>
                <a:hlinkClick r:id="rId2"/>
              </a:rPr>
              <a:t>/student/</a:t>
            </a:r>
            <a:r>
              <a:rPr lang="en-US" dirty="0" err="1" smtClean="0">
                <a:latin typeface="Arial"/>
                <a:cs typeface="Arial"/>
                <a:hlinkClick r:id="rId2"/>
              </a:rPr>
              <a:t>abentley</a:t>
            </a:r>
            <a:r>
              <a:rPr lang="en-US" dirty="0" smtClean="0">
                <a:latin typeface="Arial"/>
                <a:cs typeface="Arial"/>
                <a:hlinkClick r:id="rId2"/>
              </a:rPr>
              <a:t>/</a:t>
            </a:r>
            <a:r>
              <a:rPr lang="en-US" dirty="0" err="1" smtClean="0">
                <a:latin typeface="Arial"/>
                <a:cs typeface="Arial"/>
                <a:hlinkClick r:id="rId2"/>
              </a:rPr>
              <a:t>research_images</a:t>
            </a:r>
            <a:r>
              <a:rPr lang="en-US" dirty="0" smtClean="0">
                <a:latin typeface="Arial"/>
                <a:cs typeface="Arial"/>
                <a:hlinkClick r:id="rId2"/>
              </a:rPr>
              <a:t>/sandy/</a:t>
            </a:r>
            <a:endParaRPr lang="en-US" dirty="0">
              <a:latin typeface="Arial"/>
              <a:cs typeface="Arial"/>
            </a:endParaRPr>
          </a:p>
        </p:txBody>
      </p:sp>
    </p:spTree>
    <p:extLst>
      <p:ext uri="{BB962C8B-B14F-4D97-AF65-F5344CB8AC3E}">
        <p14:creationId xmlns:p14="http://schemas.microsoft.com/office/powerpoint/2010/main" val="5084700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2826"/>
            <a:ext cx="8877300" cy="6769100"/>
          </a:xfrm>
          <a:prstGeom prst="rect">
            <a:avLst/>
          </a:prstGeom>
        </p:spPr>
      </p:pic>
    </p:spTree>
    <p:extLst>
      <p:ext uri="{BB962C8B-B14F-4D97-AF65-F5344CB8AC3E}">
        <p14:creationId xmlns:p14="http://schemas.microsoft.com/office/powerpoint/2010/main" val="7551919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127000" y="2826"/>
            <a:ext cx="8877300" cy="6769100"/>
          </a:xfrm>
          <a:prstGeom prst="rect">
            <a:avLst/>
          </a:prstGeom>
        </p:spPr>
      </p:pic>
    </p:spTree>
    <p:extLst>
      <p:ext uri="{BB962C8B-B14F-4D97-AF65-F5344CB8AC3E}">
        <p14:creationId xmlns:p14="http://schemas.microsoft.com/office/powerpoint/2010/main" val="25933343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7000" y="2826"/>
            <a:ext cx="8877300" cy="6769100"/>
          </a:xfrm>
          <a:prstGeom prst="rect">
            <a:avLst/>
          </a:prstGeom>
        </p:spPr>
      </p:pic>
    </p:spTree>
    <p:extLst>
      <p:ext uri="{BB962C8B-B14F-4D97-AF65-F5344CB8AC3E}">
        <p14:creationId xmlns:p14="http://schemas.microsoft.com/office/powerpoint/2010/main" val="11536640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831" y="5860491"/>
            <a:ext cx="9054339" cy="892552"/>
          </a:xfrm>
          <a:prstGeom prst="rect">
            <a:avLst/>
          </a:prstGeom>
          <a:noFill/>
        </p:spPr>
        <p:txBody>
          <a:bodyPr wrap="square" rtlCol="0">
            <a:spAutoFit/>
          </a:bodyPr>
          <a:lstStyle/>
          <a:p>
            <a:pPr algn="just"/>
            <a:r>
              <a:rPr lang="en-US" sz="1300" dirty="0" smtClean="0">
                <a:latin typeface="Arial"/>
                <a:cs typeface="Arial"/>
              </a:rPr>
              <a:t>Schematic representation of three trough interactions that occurred during the life cycle of TC Sandy. Blue, purple, and red lines represent idealized 0.4 PVU, 0.8 PVU, and 2.0 PVU contours on the </a:t>
            </a:r>
            <a:r>
              <a:rPr lang="en-US" sz="1300" dirty="0" smtClean="0">
                <a:latin typeface="Arial"/>
                <a:cs typeface="Arial"/>
              </a:rPr>
              <a:t>330–335K </a:t>
            </a:r>
            <a:r>
              <a:rPr lang="en-US" sz="1300" dirty="0" smtClean="0">
                <a:latin typeface="Arial"/>
                <a:cs typeface="Arial"/>
              </a:rPr>
              <a:t>layer-averaged potential temperature surface. Black contours depict 925–850-hPa layer-averaged cyclonic relative vorticity associated with TC Sandy (every 0.5 × 10</a:t>
            </a:r>
            <a:r>
              <a:rPr lang="en-US" sz="1300" baseline="30000" dirty="0" smtClean="0">
                <a:latin typeface="Arial"/>
                <a:cs typeface="Arial"/>
              </a:rPr>
              <a:t>−4</a:t>
            </a:r>
            <a:r>
              <a:rPr lang="en-US" sz="1300" dirty="0" smtClean="0">
                <a:latin typeface="Arial"/>
                <a:cs typeface="Arial"/>
              </a:rPr>
              <a:t> s</a:t>
            </a:r>
            <a:r>
              <a:rPr lang="en-US" sz="1300" baseline="30000" dirty="0" smtClean="0">
                <a:latin typeface="Arial"/>
                <a:cs typeface="Arial"/>
              </a:rPr>
              <a:t>−1</a:t>
            </a:r>
            <a:r>
              <a:rPr lang="en-US" sz="1300" dirty="0" smtClean="0">
                <a:latin typeface="Arial"/>
                <a:cs typeface="Arial"/>
              </a:rPr>
              <a:t>).  Shading depicts the magnitude of the 250-hPa wind (m s</a:t>
            </a:r>
            <a:r>
              <a:rPr lang="en-US" sz="1300" baseline="30000" dirty="0" smtClean="0">
                <a:latin typeface="Arial"/>
                <a:cs typeface="Arial"/>
              </a:rPr>
              <a:t>−1</a:t>
            </a:r>
            <a:r>
              <a:rPr lang="en-US" sz="1300" dirty="0" smtClean="0">
                <a:latin typeface="Arial"/>
                <a:cs typeface="Arial"/>
              </a:rPr>
              <a:t>) at 1800 UTC 29 October 2012.</a:t>
            </a:r>
            <a:endParaRPr lang="en-US" sz="1300" dirty="0">
              <a:latin typeface="Arial"/>
              <a:cs typeface="Arial"/>
            </a:endParaRPr>
          </a:p>
        </p:txBody>
      </p:sp>
      <p:pic>
        <p:nvPicPr>
          <p:cNvPr id="6" name="Picture 5"/>
          <p:cNvPicPr>
            <a:picLocks noChangeAspect="1"/>
          </p:cNvPicPr>
          <p:nvPr/>
        </p:nvPicPr>
        <p:blipFill>
          <a:blip r:embed="rId2"/>
          <a:stretch>
            <a:fillRect/>
          </a:stretch>
        </p:blipFill>
        <p:spPr>
          <a:xfrm>
            <a:off x="934454" y="-1"/>
            <a:ext cx="7275092" cy="5860492"/>
          </a:xfrm>
          <a:prstGeom prst="rect">
            <a:avLst/>
          </a:prstGeom>
        </p:spPr>
      </p:pic>
    </p:spTree>
    <p:extLst>
      <p:ext uri="{BB962C8B-B14F-4D97-AF65-F5344CB8AC3E}">
        <p14:creationId xmlns:p14="http://schemas.microsoft.com/office/powerpoint/2010/main" val="35588451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831" y="5860491"/>
            <a:ext cx="9054339" cy="892552"/>
          </a:xfrm>
          <a:prstGeom prst="rect">
            <a:avLst/>
          </a:prstGeom>
          <a:noFill/>
        </p:spPr>
        <p:txBody>
          <a:bodyPr wrap="square" rtlCol="0">
            <a:spAutoFit/>
          </a:bodyPr>
          <a:lstStyle/>
          <a:p>
            <a:pPr algn="just"/>
            <a:r>
              <a:rPr lang="en-US" sz="1300" dirty="0" smtClean="0">
                <a:latin typeface="Arial"/>
                <a:cs typeface="Arial"/>
              </a:rPr>
              <a:t>Schematic representation of three trough interactions that occurred during the life cycle of TC Sandy. Blue, purple, and red lines represent idealized 0.4 PVU, 0.8 PVU, and 2.0 PVU contours on the </a:t>
            </a:r>
            <a:r>
              <a:rPr lang="en-US" sz="1300" dirty="0" smtClean="0">
                <a:latin typeface="Arial"/>
                <a:cs typeface="Arial"/>
              </a:rPr>
              <a:t>330–335K </a:t>
            </a:r>
            <a:r>
              <a:rPr lang="en-US" sz="1300" dirty="0" smtClean="0">
                <a:latin typeface="Arial"/>
                <a:cs typeface="Arial"/>
              </a:rPr>
              <a:t>layer-averaged potential temperature surface. Black contours depict 925–850-hPa layer-averaged cyclonic relative vorticity associated with TC Sandy (every 0.5 × 10</a:t>
            </a:r>
            <a:r>
              <a:rPr lang="en-US" sz="1300" baseline="30000" dirty="0" smtClean="0">
                <a:latin typeface="Arial"/>
                <a:cs typeface="Arial"/>
              </a:rPr>
              <a:t>−4</a:t>
            </a:r>
            <a:r>
              <a:rPr lang="en-US" sz="1300" dirty="0" smtClean="0">
                <a:latin typeface="Arial"/>
                <a:cs typeface="Arial"/>
              </a:rPr>
              <a:t> s</a:t>
            </a:r>
            <a:r>
              <a:rPr lang="en-US" sz="1300" baseline="30000" dirty="0" smtClean="0">
                <a:latin typeface="Arial"/>
                <a:cs typeface="Arial"/>
              </a:rPr>
              <a:t>−1</a:t>
            </a:r>
            <a:r>
              <a:rPr lang="en-US" sz="1300" dirty="0" smtClean="0">
                <a:latin typeface="Arial"/>
                <a:cs typeface="Arial"/>
              </a:rPr>
              <a:t>).  Shading depicts the magnitude of the 250-hPa wind (m s</a:t>
            </a:r>
            <a:r>
              <a:rPr lang="en-US" sz="1300" baseline="30000" dirty="0" smtClean="0">
                <a:latin typeface="Arial"/>
                <a:cs typeface="Arial"/>
              </a:rPr>
              <a:t>−1</a:t>
            </a:r>
            <a:r>
              <a:rPr lang="en-US" sz="1300" dirty="0" smtClean="0">
                <a:latin typeface="Arial"/>
                <a:cs typeface="Arial"/>
              </a:rPr>
              <a:t>) at 1800 UTC 29 October 2012.</a:t>
            </a:r>
            <a:endParaRPr lang="en-US" sz="1300" dirty="0">
              <a:latin typeface="Arial"/>
              <a:cs typeface="Arial"/>
            </a:endParaRPr>
          </a:p>
        </p:txBody>
      </p:sp>
      <p:pic>
        <p:nvPicPr>
          <p:cNvPr id="2" name="Picture 1"/>
          <p:cNvPicPr>
            <a:picLocks noChangeAspect="1"/>
          </p:cNvPicPr>
          <p:nvPr/>
        </p:nvPicPr>
        <p:blipFill>
          <a:blip r:embed="rId2"/>
          <a:stretch>
            <a:fillRect/>
          </a:stretch>
        </p:blipFill>
        <p:spPr>
          <a:xfrm>
            <a:off x="934454" y="-1"/>
            <a:ext cx="7275092" cy="5860491"/>
          </a:xfrm>
          <a:prstGeom prst="rect">
            <a:avLst/>
          </a:prstGeom>
        </p:spPr>
      </p:pic>
    </p:spTree>
    <p:extLst>
      <p:ext uri="{BB962C8B-B14F-4D97-AF65-F5344CB8AC3E}">
        <p14:creationId xmlns:p14="http://schemas.microsoft.com/office/powerpoint/2010/main" val="29937526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14806252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27437104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0"/>
            <a:ext cx="8875059" cy="6858000"/>
          </a:xfrm>
          <a:prstGeom prst="rect">
            <a:avLst/>
          </a:prstGeom>
        </p:spPr>
      </p:pic>
    </p:spTree>
    <p:extLst>
      <p:ext uri="{BB962C8B-B14F-4D97-AF65-F5344CB8AC3E}">
        <p14:creationId xmlns:p14="http://schemas.microsoft.com/office/powerpoint/2010/main" val="26030862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209</TotalTime>
  <Words>218</Words>
  <Application>Microsoft Macintosh PowerPoint</Application>
  <PresentationFormat>On-screen Show (4:3)</PresentationFormat>
  <Paragraphs>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Alicia’s Sandy images:</vt:lpstr>
    </vt:vector>
  </TitlesOfParts>
  <Company>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Bentley</dc:creator>
  <cp:lastModifiedBy>Alicia Bentley</cp:lastModifiedBy>
  <cp:revision>32</cp:revision>
  <dcterms:created xsi:type="dcterms:W3CDTF">2013-03-26T19:45:25Z</dcterms:created>
  <dcterms:modified xsi:type="dcterms:W3CDTF">2013-08-01T19:53:03Z</dcterms:modified>
</cp:coreProperties>
</file>