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56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2064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7C445-482C-5449-B1AB-E09040919806}" type="datetimeFigureOut">
              <a:rPr lang="en-US" smtClean="0"/>
              <a:t>3/12/14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37E95-3BBB-E14B-95B8-80457121D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93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030B4-86C0-F441-8743-001863C1E45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21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6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67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3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50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9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2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4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4FE81-33D5-344D-98C0-15A1FA66777E}" type="datetimeFigureOut">
              <a:rPr lang="en-US" smtClean="0"/>
              <a:t>3/12/14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7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4FE81-33D5-344D-98C0-15A1FA66777E}" type="datetimeFigureOut">
              <a:rPr lang="en-US" smtClean="0"/>
              <a:t>3/12/14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83C73-094A-CE47-B748-1C2523B6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8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9.png"/><Relationship Id="rId5" Type="http://schemas.openxmlformats.org/officeDocument/2006/relationships/image" Target="../media/image26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9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9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19.gif"/><Relationship Id="rId5" Type="http://schemas.openxmlformats.org/officeDocument/2006/relationships/image" Target="../media/image20.gif"/><Relationship Id="rId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gif"/><Relationship Id="rId7" Type="http://schemas.openxmlformats.org/officeDocument/2006/relationships/image" Target="../media/image60.gif"/><Relationship Id="rId8" Type="http://schemas.openxmlformats.org/officeDocument/2006/relationships/image" Target="../media/image61.gif"/><Relationship Id="rId9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4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4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gif"/><Relationship Id="rId3" Type="http://schemas.openxmlformats.org/officeDocument/2006/relationships/image" Target="../media/image6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4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4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4" Type="http://schemas.openxmlformats.org/officeDocument/2006/relationships/image" Target="../media/image6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1656"/>
            <a:ext cx="9144000" cy="56476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Hurricane Sandy (2012):</a:t>
            </a:r>
            <a:br>
              <a:rPr lang="en-US" sz="35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35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A </a:t>
            </a:r>
            <a:r>
              <a:rPr lang="en-US" sz="3500" b="1" dirty="0" err="1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Multiscale</a:t>
            </a:r>
            <a:r>
              <a:rPr lang="en-US" sz="35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 Trough Interaction Perspective</a:t>
            </a:r>
            <a:endParaRPr lang="en-US" sz="2400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  <a:p>
            <a:pPr algn="ctr"/>
            <a:r>
              <a:rPr lang="en-US" sz="2600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Lance F. Bosart, Alicia </a:t>
            </a:r>
            <a:r>
              <a:rPr lang="en-US" sz="2150" dirty="0">
                <a:solidFill>
                  <a:srgbClr val="0000FF"/>
                </a:solidFill>
                <a:latin typeface="Arial"/>
                <a:cs typeface="Arial"/>
              </a:rPr>
              <a:t>M. </a:t>
            </a:r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Bentley, Chip N. Helms, and Philippe P. </a:t>
            </a:r>
            <a:r>
              <a:rPr lang="en-US" sz="2150" dirty="0" err="1" smtClean="0">
                <a:solidFill>
                  <a:srgbClr val="0000FF"/>
                </a:solidFill>
                <a:latin typeface="Arial"/>
                <a:cs typeface="Arial"/>
              </a:rPr>
              <a:t>Papin</a:t>
            </a:r>
            <a:r>
              <a:rPr lang="en-US" sz="2150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150" dirty="0">
                <a:solidFill>
                  <a:srgbClr val="0000FF"/>
                </a:solidFill>
                <a:latin typeface="Arial"/>
                <a:cs typeface="Arial"/>
              </a:rPr>
            </a:br>
            <a:endParaRPr lang="en-US" sz="26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150" dirty="0" smtClean="0">
                <a:latin typeface="Arial"/>
                <a:cs typeface="Arial"/>
              </a:rPr>
              <a:t>Department </a:t>
            </a:r>
            <a:r>
              <a:rPr lang="en-US" sz="2150" dirty="0">
                <a:latin typeface="Arial"/>
                <a:cs typeface="Arial"/>
              </a:rPr>
              <a:t>of Atmospheric and Environmental Sciences </a:t>
            </a:r>
            <a:br>
              <a:rPr lang="en-US" sz="2150" dirty="0">
                <a:latin typeface="Arial"/>
                <a:cs typeface="Arial"/>
              </a:rPr>
            </a:br>
            <a:r>
              <a:rPr lang="en-US" sz="2150" dirty="0">
                <a:latin typeface="Arial"/>
                <a:cs typeface="Arial"/>
              </a:rPr>
              <a:t>University at Albany, State University of New York, Albany, NY </a:t>
            </a:r>
            <a:r>
              <a:rPr lang="en-US" sz="2150" dirty="0" smtClean="0">
                <a:latin typeface="Arial"/>
                <a:cs typeface="Arial"/>
              </a:rPr>
              <a:t>12222</a:t>
            </a:r>
          </a:p>
          <a:p>
            <a:pPr algn="ctr"/>
            <a:r>
              <a:rPr lang="en-US" sz="2600" dirty="0">
                <a:latin typeface="Arial"/>
                <a:cs typeface="Arial"/>
              </a:rPr>
              <a:t>  </a:t>
            </a:r>
          </a:p>
          <a:p>
            <a:pPr algn="ctr"/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31</a:t>
            </a:r>
            <a:r>
              <a:rPr lang="en-US" sz="2150" baseline="30000" dirty="0" smtClean="0">
                <a:solidFill>
                  <a:srgbClr val="0000FF"/>
                </a:solidFill>
                <a:latin typeface="Arial"/>
                <a:cs typeface="Arial"/>
              </a:rPr>
              <a:t>st</a:t>
            </a:r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 Conference</a:t>
            </a:r>
            <a:r>
              <a:rPr lang="en-US" sz="215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on Hurricanes and Tropical Meteorology</a:t>
            </a:r>
            <a:b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San Diego, California</a:t>
            </a:r>
            <a:endParaRPr lang="en-US" sz="2150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  <a:t>Tuesday 1 April 2014</a:t>
            </a:r>
            <a:br>
              <a:rPr lang="en-US" sz="215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600" dirty="0" smtClean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6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150" dirty="0">
                <a:latin typeface="Arial"/>
                <a:cs typeface="Arial"/>
              </a:rPr>
              <a:t>Support provided by NSF Grant AGS-1240502</a:t>
            </a:r>
            <a:endParaRPr lang="en-US" sz="215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743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44001" cy="5621008"/>
              <a:chOff x="-1" y="0"/>
              <a:chExt cx="9144001" cy="579485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1200 UTC 17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latin typeface="Arial"/>
                  <a:cs typeface="Arial"/>
                </a:rPr>
                <a:t>Precipitable</a:t>
              </a:r>
              <a:r>
                <a:rPr lang="en-US" dirty="0" smtClean="0">
                  <a:latin typeface="Arial"/>
                  <a:cs typeface="Arial"/>
                </a:rPr>
                <a:t> water (shaded, mm); 700-</a:t>
              </a:r>
              <a:r>
                <a:rPr lang="en-US" dirty="0">
                  <a:latin typeface="Arial"/>
                  <a:cs typeface="Arial"/>
                </a:rPr>
                <a:t>hPa wind speed </a:t>
              </a:r>
              <a:r>
                <a:rPr lang="en-US" dirty="0" smtClean="0">
                  <a:latin typeface="Arial"/>
                  <a:cs typeface="Arial"/>
                </a:rPr>
                <a:t>(barbs, </a:t>
              </a:r>
              <a:r>
                <a:rPr lang="en-US" dirty="0" err="1" smtClean="0">
                  <a:latin typeface="Arial"/>
                  <a:cs typeface="Arial"/>
                </a:rPr>
                <a:t>kts</a:t>
              </a:r>
              <a:r>
                <a:rPr lang="en-US" dirty="0" smtClean="0">
                  <a:latin typeface="Arial"/>
                  <a:cs typeface="Arial"/>
                </a:rPr>
                <a:t>), temperature </a:t>
              </a:r>
              <a:br>
                <a:rPr lang="en-US" dirty="0" smtClean="0">
                  <a:latin typeface="Arial"/>
                  <a:cs typeface="Arial"/>
                </a:rPr>
              </a:br>
              <a:r>
                <a:rPr lang="en-US" dirty="0" smtClean="0">
                  <a:latin typeface="Arial"/>
                  <a:cs typeface="Arial"/>
                </a:rPr>
                <a:t>(dashed red contours, °C), and geopotential height (black solid contours, dam)</a:t>
              </a:r>
              <a:endParaRPr lang="en-US" dirty="0">
                <a:latin typeface="Arial"/>
                <a:cs typeface="Arial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1200 UTC 19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727610" y="5696132"/>
            <a:ext cx="7688781" cy="38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43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982750" cy="6847144"/>
              <a:chOff x="-1" y="0"/>
              <a:chExt cx="9982750" cy="684714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6110250"/>
                <a:ext cx="9143999" cy="7368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-1" y="0"/>
                <a:ext cx="9144001" cy="5621008"/>
                <a:chOff x="-1" y="0"/>
                <a:chExt cx="9144001" cy="5794854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219" r="20065" b="11893"/>
                <a:stretch/>
              </p:blipFill>
              <p:spPr>
                <a:xfrm>
                  <a:off x="-1" y="0"/>
                  <a:ext cx="4572001" cy="5794854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109" r="20175" b="11893"/>
                <a:stretch/>
              </p:blipFill>
              <p:spPr>
                <a:xfrm>
                  <a:off x="4571999" y="0"/>
                  <a:ext cx="4572001" cy="5794854"/>
                </a:xfrm>
                <a:prstGeom prst="rect">
                  <a:avLst/>
                </a:prstGeom>
              </p:spPr>
            </p:pic>
          </p:grpSp>
          <p:cxnSp>
            <p:nvCxnSpPr>
              <p:cNvPr id="17" name="Straight Connector 16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oup 27"/>
              <p:cNvGrpSpPr/>
              <p:nvPr/>
            </p:nvGrpSpPr>
            <p:grpSpPr>
              <a:xfrm>
                <a:off x="0" y="180180"/>
                <a:ext cx="5409008" cy="400110"/>
                <a:chOff x="0" y="191938"/>
                <a:chExt cx="5409008" cy="400110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0" y="218311"/>
                  <a:ext cx="3304246" cy="3737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0" y="191938"/>
                  <a:ext cx="5409008" cy="400110"/>
                </a:xfrm>
                <a:prstGeom prst="rect">
                  <a:avLst/>
                </a:prstGeom>
                <a:noFill/>
                <a:ln w="19050" cmpd="sng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latin typeface="Arial"/>
                      <a:cs typeface="Arial"/>
                    </a:rPr>
                    <a:t>1200 UTC 21 October 2012</a:t>
                  </a:r>
                  <a:endParaRPr lang="en-US" sz="2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4573741" y="180180"/>
                <a:ext cx="5409008" cy="400110"/>
                <a:chOff x="0" y="191938"/>
                <a:chExt cx="5409008" cy="40011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0" y="218311"/>
                  <a:ext cx="3304246" cy="3737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0" y="191938"/>
                  <a:ext cx="5409008" cy="400110"/>
                </a:xfrm>
                <a:prstGeom prst="rect">
                  <a:avLst/>
                </a:prstGeom>
                <a:noFill/>
                <a:ln w="19050" cmpd="sng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latin typeface="Arial"/>
                      <a:cs typeface="Arial"/>
                    </a:rPr>
                    <a:t>1200 UTC 23 October 2012</a:t>
                  </a:r>
                  <a:endParaRPr lang="en-US" sz="2000" dirty="0"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19" name="Straight Connector 18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-1" y="6084480"/>
            <a:ext cx="9143999" cy="64633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/>
                <a:cs typeface="Arial"/>
              </a:rPr>
              <a:t>Precipitable</a:t>
            </a:r>
            <a:r>
              <a:rPr lang="en-US" dirty="0" smtClean="0">
                <a:latin typeface="Arial"/>
                <a:cs typeface="Arial"/>
              </a:rPr>
              <a:t> water (shaded, mm); 700-</a:t>
            </a:r>
            <a:r>
              <a:rPr lang="en-US" dirty="0">
                <a:latin typeface="Arial"/>
                <a:cs typeface="Arial"/>
              </a:rPr>
              <a:t>hPa wind speed </a:t>
            </a:r>
            <a:r>
              <a:rPr lang="en-US" dirty="0" smtClean="0">
                <a:latin typeface="Arial"/>
                <a:cs typeface="Arial"/>
              </a:rPr>
              <a:t>(barbs, </a:t>
            </a:r>
            <a:r>
              <a:rPr lang="en-US" dirty="0" err="1" smtClean="0">
                <a:latin typeface="Arial"/>
                <a:cs typeface="Arial"/>
              </a:rPr>
              <a:t>kts</a:t>
            </a:r>
            <a:r>
              <a:rPr lang="en-US" dirty="0" smtClean="0">
                <a:latin typeface="Arial"/>
                <a:cs typeface="Arial"/>
              </a:rPr>
              <a:t>), temperature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(dashed red contours, °C), and geopotential height (black solid contours, dam)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727610" y="5696132"/>
            <a:ext cx="7688781" cy="38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8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23862"/>
            <a:chOff x="-125007" y="0"/>
            <a:chExt cx="9381568" cy="6823862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0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1" t="88375" r="13757" b="7097"/>
            <a:stretch/>
          </p:blipFill>
          <p:spPr>
            <a:xfrm>
              <a:off x="11759" y="5686363"/>
              <a:ext cx="4389566" cy="22383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4" t="88489" r="13562" b="7130"/>
            <a:stretch/>
          </p:blipFill>
          <p:spPr>
            <a:xfrm>
              <a:off x="4747392" y="5686363"/>
              <a:ext cx="4388146" cy="22383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-125007" y="5891301"/>
              <a:ext cx="4806264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Dynamic tropopause (DT, 1.5-PVU surface) potential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temperature </a:t>
              </a:r>
              <a:r>
                <a:rPr lang="en-US" sz="1350" dirty="0">
                  <a:latin typeface="Arial"/>
                  <a:cs typeface="Arial"/>
                </a:rPr>
                <a:t>(shaded, K) and wind (barbs, </a:t>
              </a:r>
              <a:r>
                <a:rPr lang="en-US" sz="1350" dirty="0" err="1">
                  <a:latin typeface="Arial"/>
                  <a:cs typeface="Arial"/>
                </a:rPr>
                <a:t>kts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925</a:t>
              </a:r>
              <a:r>
                <a:rPr lang="en-US" sz="1350" dirty="0">
                  <a:latin typeface="Arial"/>
                  <a:cs typeface="Arial"/>
                </a:rPr>
                <a:t>–850-hPa layer-averaged cyclonic relative vorticity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(black contours every </a:t>
              </a:r>
              <a:r>
                <a:rPr lang="en-US" sz="1350" dirty="0">
                  <a:latin typeface="Arial"/>
                  <a:cs typeface="Arial"/>
                </a:rPr>
                <a:t>0.5 × 10</a:t>
              </a:r>
              <a:r>
                <a:rPr lang="en-US" sz="1350" baseline="30000" dirty="0">
                  <a:latin typeface="Arial"/>
                  <a:cs typeface="Arial"/>
                </a:rPr>
                <a:t>−4</a:t>
              </a:r>
              <a:r>
                <a:rPr lang="en-US" sz="1350" dirty="0">
                  <a:latin typeface="Arial"/>
                  <a:cs typeface="Arial"/>
                </a:rPr>
                <a:t>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1200 UTC 17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7505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23862"/>
            <a:chOff x="-125007" y="0"/>
            <a:chExt cx="9381568" cy="6823862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9" name="Picture 8"/>
              <p:cNvPicPr preferRelativeResize="0">
                <a:picLocks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18004" b="11893"/>
              <a:stretch/>
            </p:blipFill>
            <p:spPr>
              <a:xfrm>
                <a:off x="-1" y="0"/>
                <a:ext cx="4747393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 preferRelativeResize="0"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21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437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579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First Trough Interaction: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Poleward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Convective Cloud Expansion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911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217" b="6537"/>
          <a:stretch/>
        </p:blipFill>
        <p:spPr>
          <a:xfrm>
            <a:off x="127538" y="3002356"/>
            <a:ext cx="4469130" cy="2837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267" b="12870"/>
          <a:stretch/>
        </p:blipFill>
        <p:spPr>
          <a:xfrm>
            <a:off x="127538" y="385425"/>
            <a:ext cx="4469130" cy="26324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860" t="5201" b="12937"/>
          <a:stretch/>
        </p:blipFill>
        <p:spPr>
          <a:xfrm>
            <a:off x="4514885" y="385457"/>
            <a:ext cx="4342577" cy="2632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4860" t="5204" b="6864"/>
          <a:stretch/>
        </p:blipFill>
        <p:spPr>
          <a:xfrm>
            <a:off x="4514885" y="3002356"/>
            <a:ext cx="4342578" cy="2827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30369" y="3062249"/>
            <a:ext cx="367280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330K Surface and IR 1200 UTC 24 Oct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30369" y="444818"/>
            <a:ext cx="367280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330K Surface and IR 0000 UTC 23 Oct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Potential vorticity (shaded, PVU), pressure (contours,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), winds (barbs, m s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2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23862"/>
            <a:chOff x="-125007" y="0"/>
            <a:chExt cx="9381568" cy="6823862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9135538" cy="5621008"/>
              <a:chOff x="0" y="0"/>
              <a:chExt cx="9135538" cy="57948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0" y="0"/>
                <a:ext cx="4572000" cy="5794854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1200 UTC 24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59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14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Second Trough Interaction: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First Westward Turn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339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336" b="11986"/>
          <a:stretch/>
        </p:blipFill>
        <p:spPr>
          <a:xfrm>
            <a:off x="124333" y="355223"/>
            <a:ext cx="4469130" cy="2690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612" b="6739"/>
          <a:stretch/>
        </p:blipFill>
        <p:spPr>
          <a:xfrm>
            <a:off x="124333" y="2983863"/>
            <a:ext cx="4469130" cy="2850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734" t="4424" b="6927"/>
          <a:stretch/>
        </p:blipFill>
        <p:spPr>
          <a:xfrm>
            <a:off x="4502618" y="2974982"/>
            <a:ext cx="4348312" cy="2850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734" t="4451" b="12704"/>
          <a:stretch/>
        </p:blipFill>
        <p:spPr>
          <a:xfrm>
            <a:off x="4502618" y="364104"/>
            <a:ext cx="4348312" cy="26639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730369" y="3059339"/>
            <a:ext cx="367280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330K Surface and IR 0000 UTC 27 Oct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30369" y="444818"/>
            <a:ext cx="367280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330K Surface and IR 1200 UTC 25 Oct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Potential vorticity (shaded, PVU), pressure (contours,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), winds (barbs, m s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5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060" b="11986"/>
          <a:stretch/>
        </p:blipFill>
        <p:spPr>
          <a:xfrm>
            <a:off x="124334" y="346346"/>
            <a:ext cx="4469130" cy="2699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308" b="6766"/>
          <a:stretch/>
        </p:blipFill>
        <p:spPr>
          <a:xfrm>
            <a:off x="124334" y="2974983"/>
            <a:ext cx="4469130" cy="2859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734" t="4424" b="6927"/>
          <a:stretch/>
        </p:blipFill>
        <p:spPr>
          <a:xfrm>
            <a:off x="4502618" y="2974982"/>
            <a:ext cx="4348312" cy="2850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734" t="4451" b="12704"/>
          <a:stretch/>
        </p:blipFill>
        <p:spPr>
          <a:xfrm>
            <a:off x="4502618" y="364104"/>
            <a:ext cx="4348312" cy="26639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30369" y="3059339"/>
            <a:ext cx="367280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350K Surface and IR 0000 UTC 27 Oct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30369" y="444818"/>
            <a:ext cx="367280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350K Surface and IR 1200 UTC 25 Oct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Potential vorticity (shaded, PVU), pressure (contours,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), winds (barbs, m s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0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45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Motivation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0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Hurricane Sandy, a storm of historical </a:t>
            </a:r>
            <a:r>
              <a:rPr lang="en-US" sz="2400" dirty="0" smtClean="0">
                <a:latin typeface="Arial"/>
                <a:cs typeface="Arial"/>
              </a:rPr>
              <a:t>proportions</a:t>
            </a:r>
            <a:r>
              <a:rPr lang="en-US" sz="2400" dirty="0">
                <a:latin typeface="Arial"/>
                <a:cs typeface="Arial"/>
              </a:rPr>
              <a:t>, provided a serendipitous research opportunity to examine a well-sampled and well-documented storm from pre-genesis to post-landfall (soup-to-nuts).  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 dirty="0" smtClean="0">
                <a:latin typeface="Arial"/>
                <a:cs typeface="Arial"/>
              </a:rPr>
              <a:t>Noteworthy </a:t>
            </a:r>
            <a:r>
              <a:rPr lang="en-US" sz="2400" dirty="0">
                <a:latin typeface="Arial"/>
                <a:cs typeface="Arial"/>
              </a:rPr>
              <a:t>aspects of Hurricane Sandy's lifecycle included </a:t>
            </a:r>
            <a:r>
              <a:rPr lang="en-US" sz="2400" dirty="0" smtClean="0">
                <a:latin typeface="Arial"/>
                <a:cs typeface="Arial"/>
              </a:rPr>
              <a:t>multiple </a:t>
            </a:r>
            <a:r>
              <a:rPr lang="en-US" sz="2400" dirty="0">
                <a:latin typeface="Arial"/>
                <a:cs typeface="Arial"/>
              </a:rPr>
              <a:t>trough interactions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en-US" sz="2400" dirty="0">
                <a:latin typeface="Arial"/>
                <a:cs typeface="Arial"/>
              </a:rPr>
              <a:t>an unusual "Hazel (1954)-like" track, and </a:t>
            </a:r>
            <a:r>
              <a:rPr lang="en-US" sz="2400" dirty="0" smtClean="0">
                <a:latin typeface="Arial"/>
                <a:cs typeface="Arial"/>
              </a:rPr>
              <a:t>an unprecedented </a:t>
            </a:r>
            <a:r>
              <a:rPr lang="en-US" sz="2400" dirty="0">
                <a:latin typeface="Arial"/>
                <a:cs typeface="Arial"/>
              </a:rPr>
              <a:t>post-landfall Appalachian </a:t>
            </a:r>
            <a:r>
              <a:rPr lang="en-US" sz="2400" dirty="0" smtClean="0">
                <a:latin typeface="Arial"/>
                <a:cs typeface="Arial"/>
              </a:rPr>
              <a:t>snowstorm.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977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73488"/>
            <a:ext cx="9144000" cy="6684512"/>
            <a:chOff x="0" y="173488"/>
            <a:chExt cx="9144000" cy="6684512"/>
          </a:xfrm>
        </p:grpSpPr>
        <p:pic>
          <p:nvPicPr>
            <p:cNvPr id="3" name="Picture 2" descr="1222v1_20121026-SandyAtlanti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" r="5555"/>
            <a:stretch/>
          </p:blipFill>
          <p:spPr>
            <a:xfrm>
              <a:off x="0" y="850900"/>
              <a:ext cx="9144000" cy="60071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435412" y="173488"/>
              <a:ext cx="4288117" cy="548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67496" y="204419"/>
              <a:ext cx="5409008" cy="49244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 smtClean="0">
                  <a:latin typeface="Arial"/>
                  <a:cs typeface="Arial"/>
                </a:rPr>
                <a:t>1445 UTC 26 October 2012</a:t>
              </a:r>
              <a:endParaRPr lang="en-US" sz="2600" dirty="0">
                <a:latin typeface="Arial"/>
                <a:cs typeface="Arial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76587" y="5750004"/>
            <a:ext cx="5409008" cy="110799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  <a:t>Image courtesy of the </a:t>
            </a:r>
            <a:b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  <a:t>NOAA’s Environmental </a:t>
            </a:r>
            <a:b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</a:br>
            <a:r>
              <a:rPr lang="en-US" sz="2200" b="1" i="1" dirty="0" smtClean="0">
                <a:solidFill>
                  <a:schemeClr val="bg1"/>
                </a:solidFill>
                <a:effectLst>
                  <a:glow rad="228600">
                    <a:srgbClr val="12112D">
                      <a:alpha val="40000"/>
                    </a:srgbClr>
                  </a:glow>
                </a:effectLst>
                <a:latin typeface="Arial"/>
                <a:cs typeface="Arial"/>
              </a:rPr>
              <a:t>Visualization Laboratory</a:t>
            </a:r>
            <a:endParaRPr lang="en-US" sz="2200" b="1" i="1" dirty="0">
              <a:solidFill>
                <a:schemeClr val="bg1"/>
              </a:solidFill>
              <a:effectLst>
                <a:glow rad="228600">
                  <a:srgbClr val="12112D">
                    <a:alpha val="40000"/>
                  </a:srgbClr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42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2" name="Group 1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27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2472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44001" cy="5621008"/>
              <a:chOff x="-1" y="0"/>
              <a:chExt cx="9144001" cy="579485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4" b="11893"/>
              <a:stretch/>
            </p:blipFill>
            <p:spPr>
              <a:xfrm>
                <a:off x="-1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28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138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14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Third Trough Interaction: </a:t>
            </a:r>
            <a:b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Second Westward Turn and Landfall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27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336" b="12262"/>
          <a:stretch/>
        </p:blipFill>
        <p:spPr>
          <a:xfrm>
            <a:off x="124334" y="355226"/>
            <a:ext cx="4469130" cy="2681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336" b="7015"/>
          <a:stretch/>
        </p:blipFill>
        <p:spPr>
          <a:xfrm>
            <a:off x="124334" y="2974984"/>
            <a:ext cx="4469130" cy="2850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929" t="4727" b="11870"/>
          <a:stretch/>
        </p:blipFill>
        <p:spPr>
          <a:xfrm>
            <a:off x="4511498" y="372988"/>
            <a:ext cx="4339431" cy="2681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929" t="4727" b="6899"/>
          <a:stretch/>
        </p:blipFill>
        <p:spPr>
          <a:xfrm>
            <a:off x="4511497" y="2983865"/>
            <a:ext cx="4339432" cy="2841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30369" y="3059339"/>
            <a:ext cx="367280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310K Surface and IR 0000 UTC 30 Oct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30369" y="444818"/>
            <a:ext cx="367280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310K Surface and IR 1200 UTC 29 Oct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Potential vorticity (shaded, PVU), pressure (contours,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), winds (barbs, m s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5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060" b="11710"/>
          <a:stretch/>
        </p:blipFill>
        <p:spPr>
          <a:xfrm>
            <a:off x="124334" y="337465"/>
            <a:ext cx="4469130" cy="2708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308" b="6766"/>
          <a:stretch/>
        </p:blipFill>
        <p:spPr>
          <a:xfrm>
            <a:off x="124334" y="2974986"/>
            <a:ext cx="4469130" cy="2859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929" t="4727" b="11870"/>
          <a:stretch/>
        </p:blipFill>
        <p:spPr>
          <a:xfrm>
            <a:off x="4511498" y="372988"/>
            <a:ext cx="4339431" cy="2681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929" t="4727" b="6899"/>
          <a:stretch/>
        </p:blipFill>
        <p:spPr>
          <a:xfrm>
            <a:off x="4511497" y="2983865"/>
            <a:ext cx="4339432" cy="2841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30369" y="3059339"/>
            <a:ext cx="367280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350K Surface and IR 0000 UTC 30 Oct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30369" y="444818"/>
            <a:ext cx="3672800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350K Surface and IR 1200 UTC 29 Oct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3283" t="95049" r="22677" b="-647"/>
          <a:stretch/>
        </p:blipFill>
        <p:spPr>
          <a:xfrm>
            <a:off x="644978" y="5898227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43224" t="95260" r="6538"/>
          <a:stretch/>
        </p:blipFill>
        <p:spPr>
          <a:xfrm>
            <a:off x="4945374" y="5898227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-1" y="6243657"/>
            <a:ext cx="908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Potential vorticity (shaded, PVU), pressure (contours,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), winds (barbs, m s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3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29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230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44001" cy="5621008"/>
              <a:chOff x="-1" y="0"/>
              <a:chExt cx="9144001" cy="57948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2001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269007" cy="6814631"/>
              <a:chOff x="-125007" y="0"/>
              <a:chExt cx="9269007" cy="68146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1200 UTC 29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4401325" y="5900532"/>
              <a:ext cx="4855236" cy="92333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Arial"/>
                  <a:cs typeface="Arial"/>
                </a:rPr>
                <a:t>250-hPa wind speed (shaded, m 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), 300–200-hPa </a:t>
              </a:r>
              <a:r>
                <a:rPr lang="en-US" sz="1350" dirty="0" smtClean="0">
                  <a:latin typeface="Arial"/>
                  <a:cs typeface="Arial"/>
                </a:rPr>
                <a:t>layer-averaged PV </a:t>
              </a:r>
              <a:r>
                <a:rPr lang="en-US" sz="1350" dirty="0">
                  <a:latin typeface="Arial"/>
                  <a:cs typeface="Arial"/>
                </a:rPr>
                <a:t>(gray </a:t>
              </a:r>
              <a:r>
                <a:rPr lang="en-US" sz="1350" dirty="0" smtClean="0">
                  <a:latin typeface="Arial"/>
                  <a:cs typeface="Arial"/>
                </a:rPr>
                <a:t>contours, PVU</a:t>
              </a:r>
              <a:r>
                <a:rPr lang="en-US" sz="1350" dirty="0">
                  <a:latin typeface="Arial"/>
                  <a:cs typeface="Arial"/>
                </a:rPr>
                <a:t>), </a:t>
              </a:r>
              <a:r>
                <a:rPr lang="en-US" sz="1350" dirty="0" smtClean="0">
                  <a:latin typeface="Arial"/>
                  <a:cs typeface="Arial"/>
                </a:rPr>
                <a:t>PW (gray </a:t>
              </a:r>
              <a:r>
                <a:rPr lang="en-US" sz="1350" dirty="0">
                  <a:latin typeface="Arial"/>
                  <a:cs typeface="Arial"/>
                </a:rPr>
                <a:t>scale, mm), </a:t>
              </a:r>
              <a:r>
                <a:rPr lang="en-US" sz="1350" dirty="0" smtClean="0">
                  <a:latin typeface="Arial"/>
                  <a:cs typeface="Arial"/>
                </a:rPr>
                <a:t/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600</a:t>
              </a:r>
              <a:r>
                <a:rPr lang="en-US" sz="1350" dirty="0">
                  <a:latin typeface="Arial"/>
                  <a:cs typeface="Arial"/>
                </a:rPr>
                <a:t>–400-hPa layer-averaged ascent (red </a:t>
              </a:r>
              <a:r>
                <a:rPr lang="en-US" sz="1350" dirty="0" smtClean="0">
                  <a:latin typeface="Arial"/>
                  <a:cs typeface="Arial"/>
                </a:rPr>
                <a:t>contours every </a:t>
              </a:r>
              <a:br>
                <a:rPr lang="en-US" sz="1350" dirty="0" smtClean="0">
                  <a:latin typeface="Arial"/>
                  <a:cs typeface="Arial"/>
                </a:rPr>
              </a:br>
              <a:r>
                <a:rPr lang="en-US" sz="1350" dirty="0" smtClean="0">
                  <a:latin typeface="Arial"/>
                  <a:cs typeface="Arial"/>
                </a:rPr>
                <a:t>5.0 × 10</a:t>
              </a:r>
              <a:r>
                <a:rPr lang="en-US" sz="1350" baseline="30000" dirty="0">
                  <a:latin typeface="Arial"/>
                  <a:cs typeface="Arial"/>
                </a:rPr>
                <a:t>−3</a:t>
              </a:r>
              <a:r>
                <a:rPr lang="en-US" sz="1350" dirty="0">
                  <a:latin typeface="Arial"/>
                  <a:cs typeface="Arial"/>
                </a:rPr>
                <a:t> </a:t>
              </a:r>
              <a:r>
                <a:rPr lang="en-US" sz="1350" dirty="0" smtClean="0">
                  <a:latin typeface="Arial"/>
                  <a:cs typeface="Arial"/>
                </a:rPr>
                <a:t>hPa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</a:t>
              </a:r>
              <a:r>
                <a:rPr lang="en-US" sz="1350" baseline="30000" dirty="0" smtClean="0">
                  <a:latin typeface="Arial"/>
                  <a:cs typeface="Arial"/>
                </a:rPr>
                <a:t>1</a:t>
              </a:r>
              <a:r>
                <a:rPr lang="en-US" sz="1350" dirty="0" smtClean="0">
                  <a:latin typeface="Arial"/>
                  <a:cs typeface="Arial"/>
                </a:rPr>
                <a:t>), 250-hPa irrotational </a:t>
              </a:r>
              <a:r>
                <a:rPr lang="en-US" sz="1350" dirty="0">
                  <a:latin typeface="Arial"/>
                  <a:cs typeface="Arial"/>
                </a:rPr>
                <a:t>wind (</a:t>
              </a:r>
              <a:r>
                <a:rPr lang="en-US" sz="1350" dirty="0" smtClean="0">
                  <a:latin typeface="Arial"/>
                  <a:cs typeface="Arial"/>
                </a:rPr>
                <a:t>vectors, m </a:t>
              </a:r>
              <a:r>
                <a:rPr lang="en-US" sz="1350" dirty="0">
                  <a:latin typeface="Arial"/>
                  <a:cs typeface="Arial"/>
                </a:rPr>
                <a:t>s</a:t>
              </a:r>
              <a:r>
                <a:rPr lang="en-US" sz="1350" baseline="30000" dirty="0">
                  <a:latin typeface="Arial"/>
                  <a:cs typeface="Arial"/>
                </a:rPr>
                <a:t>−1</a:t>
              </a:r>
              <a:r>
                <a:rPr lang="en-US" sz="1350" dirty="0">
                  <a:latin typeface="Arial"/>
                  <a:cs typeface="Arial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045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5007" y="0"/>
            <a:ext cx="9381568" cy="6847144"/>
            <a:chOff x="-125007" y="0"/>
            <a:chExt cx="9381568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-1" y="0"/>
              <a:ext cx="9135539" cy="5621008"/>
              <a:chOff x="-1" y="0"/>
              <a:chExt cx="9135539" cy="579485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274" b="11893"/>
              <a:stretch/>
            </p:blipFill>
            <p:spPr>
              <a:xfrm>
                <a:off x="4571999" y="0"/>
                <a:ext cx="4563539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25007" y="0"/>
              <a:ext cx="9381568" cy="6823862"/>
              <a:chOff x="-125007" y="0"/>
              <a:chExt cx="9381568" cy="6823862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0" y="5616752"/>
                <a:ext cx="91440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4571999" y="0"/>
                <a:ext cx="3" cy="562851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1" t="88375" r="13757" b="7097"/>
              <a:stretch/>
            </p:blipFill>
            <p:spPr>
              <a:xfrm>
                <a:off x="11759" y="5686363"/>
                <a:ext cx="4389566" cy="22383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84" t="88489" r="13562" b="7130"/>
              <a:stretch/>
            </p:blipFill>
            <p:spPr>
              <a:xfrm>
                <a:off x="4747392" y="5686363"/>
                <a:ext cx="4388146" cy="223838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-125007" y="5891301"/>
                <a:ext cx="4806264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Dynamic tropopause (DT, 1.5-PVU surface) potential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temperature </a:t>
                </a:r>
                <a:r>
                  <a:rPr lang="en-US" sz="1350" dirty="0">
                    <a:latin typeface="Arial"/>
                    <a:cs typeface="Arial"/>
                  </a:rPr>
                  <a:t>(shaded, K) and wind (barbs, </a:t>
                </a:r>
                <a:r>
                  <a:rPr lang="en-US" sz="1350" dirty="0" err="1">
                    <a:latin typeface="Arial"/>
                    <a:cs typeface="Arial"/>
                  </a:rPr>
                  <a:t>kts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925</a:t>
                </a:r>
                <a:r>
                  <a:rPr lang="en-US" sz="1350" dirty="0">
                    <a:latin typeface="Arial"/>
                    <a:cs typeface="Arial"/>
                  </a:rPr>
                  <a:t>–850-hPa layer-averaged cyclonic relative vorticity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(black contours every </a:t>
                </a:r>
                <a:r>
                  <a:rPr lang="en-US" sz="1350" dirty="0">
                    <a:latin typeface="Arial"/>
                    <a:cs typeface="Arial"/>
                  </a:rPr>
                  <a:t>0.5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−4</a:t>
                </a:r>
                <a:r>
                  <a:rPr lang="en-US" sz="1350" dirty="0">
                    <a:latin typeface="Arial"/>
                    <a:cs typeface="Arial"/>
                  </a:rPr>
                  <a:t>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401325" y="5900532"/>
                <a:ext cx="4855236" cy="92333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Arial"/>
                    <a:cs typeface="Arial"/>
                  </a:rPr>
                  <a:t>250-hPa wind speed (shaded, m 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), 300–200-hPa </a:t>
                </a:r>
                <a:r>
                  <a:rPr lang="en-US" sz="1350" dirty="0" smtClean="0">
                    <a:latin typeface="Arial"/>
                    <a:cs typeface="Arial"/>
                  </a:rPr>
                  <a:t>layer-averaged PV </a:t>
                </a:r>
                <a:r>
                  <a:rPr lang="en-US" sz="1350" dirty="0">
                    <a:latin typeface="Arial"/>
                    <a:cs typeface="Arial"/>
                  </a:rPr>
                  <a:t>(gray </a:t>
                </a:r>
                <a:r>
                  <a:rPr lang="en-US" sz="1350" dirty="0" smtClean="0">
                    <a:latin typeface="Arial"/>
                    <a:cs typeface="Arial"/>
                  </a:rPr>
                  <a:t>contours, PVU</a:t>
                </a:r>
                <a:r>
                  <a:rPr lang="en-US" sz="1350" dirty="0">
                    <a:latin typeface="Arial"/>
                    <a:cs typeface="Arial"/>
                  </a:rPr>
                  <a:t>), </a:t>
                </a:r>
                <a:r>
                  <a:rPr lang="en-US" sz="1350" dirty="0" smtClean="0">
                    <a:latin typeface="Arial"/>
                    <a:cs typeface="Arial"/>
                  </a:rPr>
                  <a:t>PW (gray </a:t>
                </a:r>
                <a:r>
                  <a:rPr lang="en-US" sz="1350" dirty="0">
                    <a:latin typeface="Arial"/>
                    <a:cs typeface="Arial"/>
                  </a:rPr>
                  <a:t>scale, mm), </a:t>
                </a:r>
                <a:r>
                  <a:rPr lang="en-US" sz="1350" dirty="0" smtClean="0">
                    <a:latin typeface="Arial"/>
                    <a:cs typeface="Arial"/>
                  </a:rPr>
                  <a:t/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600</a:t>
                </a:r>
                <a:r>
                  <a:rPr lang="en-US" sz="1350" dirty="0">
                    <a:latin typeface="Arial"/>
                    <a:cs typeface="Arial"/>
                  </a:rPr>
                  <a:t>–400-hPa layer-averaged ascent (red </a:t>
                </a:r>
                <a:r>
                  <a:rPr lang="en-US" sz="1350" dirty="0" smtClean="0">
                    <a:latin typeface="Arial"/>
                    <a:cs typeface="Arial"/>
                  </a:rPr>
                  <a:t>contours every </a:t>
                </a:r>
                <a:br>
                  <a:rPr lang="en-US" sz="1350" dirty="0" smtClean="0">
                    <a:latin typeface="Arial"/>
                    <a:cs typeface="Arial"/>
                  </a:rPr>
                </a:br>
                <a:r>
                  <a:rPr lang="en-US" sz="1350" dirty="0" smtClean="0">
                    <a:latin typeface="Arial"/>
                    <a:cs typeface="Arial"/>
                  </a:rPr>
                  <a:t>5.0 × 10</a:t>
                </a:r>
                <a:r>
                  <a:rPr lang="en-US" sz="1350" baseline="30000" dirty="0">
                    <a:latin typeface="Arial"/>
                    <a:cs typeface="Arial"/>
                  </a:rPr>
                  <a:t>−3</a:t>
                </a:r>
                <a:r>
                  <a:rPr lang="en-US" sz="1350" dirty="0">
                    <a:latin typeface="Arial"/>
                    <a:cs typeface="Arial"/>
                  </a:rPr>
                  <a:t> </a:t>
                </a:r>
                <a:r>
                  <a:rPr lang="en-US" sz="1350" dirty="0" smtClean="0">
                    <a:latin typeface="Arial"/>
                    <a:cs typeface="Arial"/>
                  </a:rPr>
                  <a:t>hPa </a:t>
                </a:r>
                <a:r>
                  <a:rPr lang="en-US" sz="1350" dirty="0">
                    <a:latin typeface="Arial"/>
                    <a:cs typeface="Arial"/>
                  </a:rPr>
                  <a:t>s</a:t>
                </a:r>
                <a:r>
                  <a:rPr lang="en-US" sz="1350" baseline="30000" dirty="0">
                    <a:latin typeface="Arial"/>
                    <a:cs typeface="Arial"/>
                  </a:rPr>
                  <a:t>−</a:t>
                </a:r>
                <a:r>
                  <a:rPr lang="en-US" sz="1350" baseline="30000" dirty="0" smtClean="0">
                    <a:latin typeface="Arial"/>
                    <a:cs typeface="Arial"/>
                  </a:rPr>
                  <a:t>1</a:t>
                </a:r>
                <a:r>
                  <a:rPr lang="en-US" sz="1350" dirty="0" smtClean="0">
                    <a:latin typeface="Arial"/>
                    <a:cs typeface="Arial"/>
                  </a:rPr>
                  <a:t>), 250-hPa irrotational </a:t>
                </a:r>
                <a:r>
                  <a:rPr lang="en-US" sz="1350" dirty="0">
                    <a:latin typeface="Arial"/>
                    <a:cs typeface="Arial"/>
                  </a:rPr>
                  <a:t>wind (</a:t>
                </a:r>
                <a:r>
                  <a:rPr lang="en-US" sz="1350" dirty="0" smtClean="0">
                    <a:latin typeface="Arial"/>
                    <a:cs typeface="Arial"/>
                  </a:rPr>
                  <a:t>vectors, m </a:t>
                </a:r>
                <a:r>
                  <a:rPr lang="en-US" sz="1350" dirty="0">
                    <a:latin typeface="Arial"/>
                    <a:cs typeface="Arial"/>
                  </a:rPr>
                  <a:t>s</a:t>
                </a:r>
                <a:r>
                  <a:rPr lang="en-US" sz="1350" baseline="30000" dirty="0">
                    <a:latin typeface="Arial"/>
                    <a:cs typeface="Arial"/>
                  </a:rPr>
                  <a:t>−1</a:t>
                </a:r>
                <a:r>
                  <a:rPr lang="en-US" sz="1350" dirty="0">
                    <a:latin typeface="Arial"/>
                    <a:cs typeface="Arial"/>
                  </a:rPr>
                  <a:t>) 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0" y="206553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0" y="180180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30 October 2012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7416506" y="183986"/>
              <a:ext cx="1737572" cy="369332"/>
              <a:chOff x="7416506" y="183986"/>
              <a:chExt cx="1737572" cy="369332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416506" y="201458"/>
                <a:ext cx="1737572" cy="3439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416506" y="183986"/>
                <a:ext cx="1687188" cy="369332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/>
                    <a:cs typeface="Arial"/>
                  </a:rPr>
                  <a:t>10.0 </a:t>
                </a:r>
                <a:r>
                  <a:rPr lang="en-US" dirty="0">
                    <a:latin typeface="Arial"/>
                    <a:cs typeface="Arial"/>
                  </a:rPr>
                  <a:t>m s</a:t>
                </a:r>
                <a:r>
                  <a:rPr lang="en-US" baseline="30000" dirty="0">
                    <a:latin typeface="Arial"/>
                    <a:cs typeface="Arial"/>
                  </a:rPr>
                  <a:t>−1</a:t>
                </a:r>
                <a:r>
                  <a:rPr lang="en-US" dirty="0" smtClean="0">
                    <a:latin typeface="Arial"/>
                    <a:cs typeface="Arial"/>
                  </a:rPr>
                  <a:t> </a:t>
                </a:r>
                <a:endParaRPr lang="en-US" dirty="0">
                  <a:latin typeface="Arial"/>
                  <a:cs typeface="Arial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3" t="93125" r="77751" b="2767"/>
              <a:stretch/>
            </p:blipFill>
            <p:spPr>
              <a:xfrm>
                <a:off x="8654537" y="247763"/>
                <a:ext cx="379264" cy="2701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7513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44" t="4362" b="12696"/>
          <a:stretch/>
        </p:blipFill>
        <p:spPr>
          <a:xfrm>
            <a:off x="4486919" y="425884"/>
            <a:ext cx="4314857" cy="30368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362" r="1305" b="12696"/>
          <a:stretch/>
        </p:blipFill>
        <p:spPr>
          <a:xfrm>
            <a:off x="160020" y="425884"/>
            <a:ext cx="4433368" cy="3036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944" t="4711" b="7634"/>
          <a:stretch/>
        </p:blipFill>
        <p:spPr>
          <a:xfrm>
            <a:off x="4486918" y="3422343"/>
            <a:ext cx="4314857" cy="3209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4711" r="1305" b="13874"/>
          <a:stretch/>
        </p:blipFill>
        <p:spPr>
          <a:xfrm>
            <a:off x="160020" y="3422343"/>
            <a:ext cx="4433368" cy="298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86334" r="10792" b="7634"/>
          <a:stretch/>
        </p:blipFill>
        <p:spPr>
          <a:xfrm>
            <a:off x="160020" y="6403287"/>
            <a:ext cx="4007191" cy="220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0739" t="94771" r="17062"/>
          <a:stretch/>
        </p:blipFill>
        <p:spPr>
          <a:xfrm>
            <a:off x="3182117" y="3344212"/>
            <a:ext cx="2794000" cy="19147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83832" y="3013493"/>
            <a:ext cx="1754619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25 Oct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14203" y="3013493"/>
            <a:ext cx="1754619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27 Oct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3832" y="5997741"/>
            <a:ext cx="1754619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28 Oct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14203" y="5990136"/>
            <a:ext cx="1754619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0000 UTC 30 Oct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1336" y="74188"/>
            <a:ext cx="826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850-hPa tangential </a:t>
            </a:r>
            <a:r>
              <a:rPr lang="en-US" b="1" dirty="0">
                <a:solidFill>
                  <a:srgbClr val="FF0000"/>
                </a:solidFill>
              </a:rPr>
              <a:t>w</a:t>
            </a:r>
            <a:r>
              <a:rPr lang="en-US" b="1" dirty="0" smtClean="0">
                <a:solidFill>
                  <a:srgbClr val="FF0000"/>
                </a:solidFill>
              </a:rPr>
              <a:t>ind (color shaded) and total wind (barbs) centered on TC Sandy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5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551"/>
            <a:ext cx="8229600" cy="403346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Pre-genesis </a:t>
            </a:r>
            <a:r>
              <a:rPr lang="en-US" sz="2400" dirty="0" smtClean="0">
                <a:latin typeface="Arial"/>
                <a:cs typeface="Arial"/>
              </a:rPr>
              <a:t>environment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First trough </a:t>
            </a:r>
            <a:r>
              <a:rPr lang="en-US" sz="2400" dirty="0" smtClean="0">
                <a:latin typeface="Arial"/>
                <a:cs typeface="Arial"/>
              </a:rPr>
              <a:t>interaction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Second trough </a:t>
            </a:r>
            <a:r>
              <a:rPr lang="en-US" sz="2400" dirty="0" smtClean="0">
                <a:latin typeface="Arial"/>
                <a:cs typeface="Arial"/>
              </a:rPr>
              <a:t>interaction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Third trough </a:t>
            </a:r>
            <a:r>
              <a:rPr lang="en-US" sz="2400" dirty="0" smtClean="0">
                <a:latin typeface="Arial"/>
                <a:cs typeface="Arial"/>
              </a:rPr>
              <a:t>interaction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Sandy vs. Hazel (1954) and 38’ Hurricane</a:t>
            </a:r>
            <a:br>
              <a:rPr lang="en-US" sz="2400" dirty="0" smtClean="0">
                <a:latin typeface="Arial"/>
                <a:cs typeface="Arial"/>
              </a:rPr>
            </a:br>
            <a:endParaRPr lang="en-US" sz="10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Conclusions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14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Outline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466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14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Sandy (2012), Hazel (1954) and the 1938 New England Hurricane:              A Perspective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320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7000" y="594440"/>
            <a:ext cx="9164375" cy="6092998"/>
            <a:chOff x="127000" y="0"/>
            <a:chExt cx="9164375" cy="609299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55"/>
            <a:stretch/>
          </p:blipFill>
          <p:spPr>
            <a:xfrm>
              <a:off x="127000" y="0"/>
              <a:ext cx="8875058" cy="609299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658476" y="273018"/>
              <a:ext cx="3000921" cy="3726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16159" y="227249"/>
              <a:ext cx="3075216" cy="3686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Low pressure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Tropical depression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Tropical storm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Hurricane (Sandy)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Hurricane (Hazel)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Hurricane (38-Hurr)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Extratropical (Sandy)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Extratropical (Hazel)</a:t>
              </a:r>
            </a:p>
            <a:p>
              <a:pPr>
                <a:lnSpc>
                  <a:spcPct val="145000"/>
                </a:lnSpc>
              </a:pPr>
              <a:r>
                <a:rPr lang="en-US" dirty="0" smtClean="0">
                  <a:latin typeface="Arial"/>
                  <a:cs typeface="Arial"/>
                </a:rPr>
                <a:t>Extratropical (38-Hurr)</a:t>
              </a:r>
              <a:endParaRPr lang="en-US" dirty="0">
                <a:latin typeface="Arial"/>
                <a:cs typeface="Arial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29867" t="28509" r="65809" b="65496"/>
            <a:stretch/>
          </p:blipFill>
          <p:spPr>
            <a:xfrm>
              <a:off x="5799944" y="331885"/>
              <a:ext cx="383760" cy="41113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30382" t="29309" r="66316" b="66518"/>
            <a:stretch/>
          </p:blipFill>
          <p:spPr>
            <a:xfrm>
              <a:off x="5847198" y="771854"/>
              <a:ext cx="293086" cy="2861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24" t="28416" r="66769" b="65504"/>
            <a:stretch/>
          </p:blipFill>
          <p:spPr>
            <a:xfrm>
              <a:off x="5845060" y="3101581"/>
              <a:ext cx="284639" cy="41699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77" t="28416" r="66769" b="65504"/>
            <a:stretch/>
          </p:blipFill>
          <p:spPr>
            <a:xfrm>
              <a:off x="5823164" y="2688616"/>
              <a:ext cx="306533" cy="41699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33" t="77270" r="37906" b="17781"/>
            <a:stretch/>
          </p:blipFill>
          <p:spPr>
            <a:xfrm>
              <a:off x="5914554" y="1152640"/>
              <a:ext cx="138560" cy="33941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80" t="37036" r="57573" b="58568"/>
            <a:stretch/>
          </p:blipFill>
          <p:spPr>
            <a:xfrm>
              <a:off x="5914124" y="1564304"/>
              <a:ext cx="146195" cy="30150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37" t="75865" r="48500" b="19641"/>
            <a:stretch/>
          </p:blipFill>
          <p:spPr>
            <a:xfrm>
              <a:off x="5903466" y="1958076"/>
              <a:ext cx="156447" cy="30822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1" t="75611" r="50157" b="19589"/>
            <a:stretch/>
          </p:blipFill>
          <p:spPr>
            <a:xfrm>
              <a:off x="5906864" y="2334072"/>
              <a:ext cx="152865" cy="32923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9"/>
            <a:srcRect l="30143" t="28552" r="66782" b="66118"/>
            <a:stretch/>
          </p:blipFill>
          <p:spPr>
            <a:xfrm>
              <a:off x="5847198" y="3518576"/>
              <a:ext cx="293086" cy="374236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-4585" y="0"/>
            <a:ext cx="9143999" cy="101566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F0000"/>
                </a:solidFill>
                <a:latin typeface="Arial"/>
                <a:cs typeface="Arial"/>
              </a:rPr>
              <a:t>Sandy: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 1800 </a:t>
            </a:r>
            <a:r>
              <a:rPr lang="en-US" sz="1500" b="1" dirty="0">
                <a:solidFill>
                  <a:srgbClr val="FF0000"/>
                </a:solidFill>
                <a:latin typeface="Arial"/>
                <a:cs typeface="Arial"/>
              </a:rPr>
              <a:t>UTC 21 October – 1200 UTC 31 October 2012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500" b="1" dirty="0">
                <a:solidFill>
                  <a:srgbClr val="FF0000"/>
                </a:solidFill>
                <a:latin typeface="Arial"/>
                <a:cs typeface="Arial"/>
              </a:rPr>
              <a:t>Hazel: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 0600 </a:t>
            </a:r>
            <a:r>
              <a:rPr lang="en-US" sz="1500" b="1" dirty="0">
                <a:solidFill>
                  <a:srgbClr val="FF0000"/>
                </a:solidFill>
                <a:latin typeface="Arial"/>
                <a:cs typeface="Arial"/>
              </a:rPr>
              <a:t>UTC 5 October – 1200 UTC 18 October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1954</a:t>
            </a:r>
            <a:b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1938 New England Hurricane</a:t>
            </a:r>
            <a:r>
              <a:rPr lang="en-US" sz="1500" b="1" dirty="0">
                <a:solidFill>
                  <a:srgbClr val="FF0000"/>
                </a:solidFill>
                <a:latin typeface="Arial"/>
                <a:cs typeface="Arial"/>
              </a:rPr>
              <a:t>: 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1200 </a:t>
            </a:r>
            <a:r>
              <a:rPr lang="en-US" sz="1500" b="1" dirty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9 September </a:t>
            </a:r>
            <a:r>
              <a:rPr lang="en-US" sz="1500" b="1" dirty="0">
                <a:solidFill>
                  <a:srgbClr val="FF0000"/>
                </a:solidFill>
                <a:latin typeface="Arial"/>
                <a:cs typeface="Arial"/>
              </a:rPr>
              <a:t>–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0000 </a:t>
            </a:r>
            <a:r>
              <a:rPr lang="en-US" sz="1500" b="1" dirty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1500" b="1" dirty="0" smtClean="0">
                <a:solidFill>
                  <a:srgbClr val="FF0000"/>
                </a:solidFill>
                <a:latin typeface="Arial"/>
                <a:cs typeface="Arial"/>
              </a:rPr>
              <a:t>23 September 1938</a:t>
            </a:r>
            <a:r>
              <a:rPr lang="en-US" sz="1500" b="1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1500" b="1" dirty="0">
                <a:solidFill>
                  <a:srgbClr val="0000FF"/>
                </a:solidFill>
                <a:latin typeface="Arial"/>
                <a:cs typeface="Arial"/>
              </a:rPr>
            </a:br>
            <a:endParaRPr lang="en-US" sz="15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782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5794854"/>
              <a:ext cx="9143999" cy="1052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15 October 1954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16 October 1954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), temperature (dashed red contours, °C), </a:t>
              </a:r>
              <a:b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and geopotential height (black solid contours, dam)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244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9143998" cy="5621008"/>
              <a:chOff x="0" y="0"/>
              <a:chExt cx="9143998" cy="579485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2000" y="0"/>
                <a:ext cx="4571998" cy="579485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0" y="0"/>
                <a:ext cx="4572000" cy="5794854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0" y="5794854"/>
              <a:ext cx="9143999" cy="10522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), 1000–500-hPa thickness (dashed red/blue contours, dam), and mean sea level pressure (black solid contours, hPa)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15 October 1954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16 October 1954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0944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9982750" cy="6847144"/>
            <a:chOff x="-1" y="0"/>
            <a:chExt cx="9982750" cy="6847144"/>
          </a:xfrm>
        </p:grpSpPr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0" y="0"/>
              <a:ext cx="9144000" cy="5621008"/>
              <a:chOff x="0" y="0"/>
              <a:chExt cx="9144000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21" r="20064" b="11893"/>
              <a:stretch/>
            </p:blipFill>
            <p:spPr>
              <a:xfrm>
                <a:off x="0" y="0"/>
                <a:ext cx="4571999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2001" cy="5794854"/>
              </a:xfrm>
              <a:prstGeom prst="rect">
                <a:avLst/>
              </a:prstGeom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48" b="6757"/>
            <a:stretch/>
          </p:blipFill>
          <p:spPr>
            <a:xfrm>
              <a:off x="316280" y="5726376"/>
              <a:ext cx="8511440" cy="31539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0" y="180180"/>
              <a:ext cx="5409008" cy="400110"/>
              <a:chOff x="0" y="191938"/>
              <a:chExt cx="5409008" cy="40011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15 October 1954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573741" y="180180"/>
              <a:ext cx="5409008" cy="400110"/>
              <a:chOff x="0" y="191938"/>
              <a:chExt cx="5409008" cy="40011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218311"/>
                <a:ext cx="3304246" cy="373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0" y="191938"/>
                <a:ext cx="5409008" cy="400110"/>
              </a:xfrm>
              <a:prstGeom prst="rect">
                <a:avLst/>
              </a:prstGeom>
              <a:noFill/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Arial"/>
                    <a:cs typeface="Arial"/>
                  </a:rPr>
                  <a:t>0000 UTC 16 October 1954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850-hPa frontogenesis [shaded, K (100 km)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 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 (3 h)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 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], temperature (dashed red contours, °C), and geopotential height (black solid contours, dam)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413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10462237" cy="6730811"/>
            <a:chOff x="-1" y="0"/>
            <a:chExt cx="10462237" cy="6730811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0"/>
              <a:ext cx="9143999" cy="5654009"/>
              <a:chOff x="-1" y="0"/>
              <a:chExt cx="9143999" cy="582887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375"/>
              <a:stretch/>
            </p:blipFill>
            <p:spPr>
              <a:xfrm>
                <a:off x="-1" y="0"/>
                <a:ext cx="4572001" cy="582887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0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1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0000 UTC 21 September 1938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571999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71999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0000 UTC 22 September 1938</a:t>
              </a:r>
              <a:endParaRPr lang="en-US" sz="2000" dirty="0">
                <a:latin typeface="Arial"/>
                <a:cs typeface="Arial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), temperature (dashed red contours, °C), </a:t>
              </a:r>
              <a:b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and geopotential height (black solid contours, dam)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255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10462237" cy="6847144"/>
            <a:chOff x="-1" y="0"/>
            <a:chExt cx="10462237" cy="6847144"/>
          </a:xfrm>
        </p:grpSpPr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0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0000 UTC 21 September 1938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571999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1999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0000 UTC 22 September 1938</a:t>
              </a:r>
              <a:endParaRPr lang="en-US" sz="2000" dirty="0">
                <a:latin typeface="Arial"/>
                <a:cs typeface="Arial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80" b="7097"/>
            <a:stretch/>
          </p:blipFill>
          <p:spPr>
            <a:xfrm>
              <a:off x="331235" y="5723053"/>
              <a:ext cx="8511441" cy="304056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250-hPa wind speed (shaded, m s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), 1000–500-hPa thickness (dashed red/blue contours, dam), and mean sea level pressure (black solid contours, hPa)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1445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10462237" cy="6847144"/>
            <a:chOff x="-1" y="0"/>
            <a:chExt cx="10462237" cy="6847144"/>
          </a:xfrm>
        </p:grpSpPr>
        <p:sp>
          <p:nvSpPr>
            <p:cNvPr id="4" name="Rectangle 3"/>
            <p:cNvSpPr/>
            <p:nvPr/>
          </p:nvSpPr>
          <p:spPr>
            <a:xfrm>
              <a:off x="0" y="6110250"/>
              <a:ext cx="9143999" cy="73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" y="0"/>
              <a:ext cx="9143999" cy="5621008"/>
              <a:chOff x="-1" y="0"/>
              <a:chExt cx="9143999" cy="57948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219" r="20065" b="11893"/>
              <a:stretch/>
            </p:blipFill>
            <p:spPr>
              <a:xfrm>
                <a:off x="-1" y="0"/>
                <a:ext cx="4572001" cy="579485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09" r="20175" b="11893"/>
              <a:stretch/>
            </p:blipFill>
            <p:spPr>
              <a:xfrm>
                <a:off x="4571999" y="0"/>
                <a:ext cx="4571999" cy="5794854"/>
              </a:xfrm>
              <a:prstGeom prst="rect">
                <a:avLst/>
              </a:prstGeom>
            </p:spPr>
          </p:pic>
        </p:grpSp>
        <p:sp>
          <p:nvSpPr>
            <p:cNvPr id="17" name="Rectangle 16"/>
            <p:cNvSpPr/>
            <p:nvPr/>
          </p:nvSpPr>
          <p:spPr>
            <a:xfrm>
              <a:off x="0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1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0000 UTC 21 September 1938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571999" y="206553"/>
              <a:ext cx="3598218" cy="373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1999" y="180180"/>
              <a:ext cx="5890237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0000 UTC 22 September 1938</a:t>
              </a:r>
              <a:endParaRPr lang="en-US" sz="2000" dirty="0">
                <a:latin typeface="Arial"/>
                <a:cs typeface="Arial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0" y="5616752"/>
              <a:ext cx="914400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4571999" y="0"/>
              <a:ext cx="3" cy="56285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48" b="6757"/>
            <a:stretch/>
          </p:blipFill>
          <p:spPr>
            <a:xfrm>
              <a:off x="316280" y="5726376"/>
              <a:ext cx="8511440" cy="31539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-1" y="6084480"/>
              <a:ext cx="9143999" cy="646331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850-hPa frontogenesis [shaded, K (100 km)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 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 (3 h)</a:t>
              </a:r>
              <a:r>
                <a:rPr lang="en-US" baseline="30000" dirty="0">
                  <a:solidFill>
                    <a:srgbClr val="000000"/>
                  </a:solidFill>
                  <a:latin typeface="Arial"/>
                  <a:cs typeface="Arial"/>
                </a:rPr>
                <a:t> −1</a:t>
              </a:r>
              <a:r>
                <a:rPr lang="en-US" dirty="0">
                  <a:solidFill>
                    <a:srgbClr val="000000"/>
                  </a:solidFill>
                  <a:latin typeface="Arial"/>
                  <a:cs typeface="Arial"/>
                </a:rPr>
                <a:t>], temperature (dashed red contours, °C), and geopotential height (black solid contours, dam)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627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198" t="6357" r="8710"/>
          <a:stretch/>
        </p:blipFill>
        <p:spPr>
          <a:xfrm>
            <a:off x="1658621" y="439958"/>
            <a:ext cx="5826758" cy="5487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31" y="5919134"/>
            <a:ext cx="9054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50" dirty="0" smtClean="0">
                <a:latin typeface="Arial"/>
                <a:cs typeface="Arial"/>
              </a:rPr>
              <a:t>330–335K layer-averaged 0.4 (blue), 0.8 (purple), and 2.0 (red) PVU curves for 1200 UTC 23 Oct, 1200 UTC 27 Oct, and 1800 UTC 29 Oct 2012, respectively. 925–850-hPa layer-averaged cyclonic relative vorticity (black contours every 0.5 × 10</a:t>
            </a:r>
            <a:r>
              <a:rPr lang="en-US" sz="1350" baseline="30000" dirty="0" smtClean="0">
                <a:latin typeface="Arial"/>
                <a:cs typeface="Arial"/>
              </a:rPr>
              <a:t>−4</a:t>
            </a:r>
            <a:r>
              <a:rPr lang="en-US" sz="1350" dirty="0" smtClean="0">
                <a:latin typeface="Arial"/>
                <a:cs typeface="Arial"/>
              </a:rPr>
              <a:t> s</a:t>
            </a:r>
            <a:r>
              <a:rPr lang="en-US" sz="1350" baseline="30000" dirty="0" smtClean="0">
                <a:latin typeface="Arial"/>
                <a:cs typeface="Arial"/>
              </a:rPr>
              <a:t>−1</a:t>
            </a:r>
            <a:r>
              <a:rPr lang="en-US" sz="1350" dirty="0" smtClean="0">
                <a:latin typeface="Arial"/>
                <a:cs typeface="Arial"/>
              </a:rPr>
              <a:t>). 250-hPa wind speed (shaded, m s</a:t>
            </a:r>
            <a:r>
              <a:rPr lang="en-US" sz="1350" baseline="30000" dirty="0" smtClean="0">
                <a:latin typeface="Arial"/>
                <a:cs typeface="Arial"/>
              </a:rPr>
              <a:t>−1</a:t>
            </a:r>
            <a:r>
              <a:rPr lang="en-US" sz="1350" dirty="0" smtClean="0">
                <a:latin typeface="Arial"/>
                <a:cs typeface="Arial"/>
              </a:rPr>
              <a:t>) at 1800 UTC 29 Oct 2012. Inset shows total rainfall (snowfall) in green (blue) shading in inches (adapted from NOAA/NWS/WPC).</a:t>
            </a:r>
            <a:endParaRPr lang="en-US" sz="135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10758"/>
            <a:ext cx="9144000" cy="461665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Synopsis of Sandy Trough Interactions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5639" y="5662595"/>
            <a:ext cx="144247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latin typeface="Arial"/>
                <a:cs typeface="Arial"/>
              </a:rPr>
              <a:t>(m s</a:t>
            </a:r>
            <a:r>
              <a:rPr lang="en-US" sz="1500" b="1" baseline="30000" dirty="0" smtClean="0">
                <a:latin typeface="Arial"/>
                <a:cs typeface="Arial"/>
              </a:rPr>
              <a:t>−1</a:t>
            </a:r>
            <a:r>
              <a:rPr lang="en-US" sz="1500" b="1" dirty="0" smtClean="0">
                <a:latin typeface="Arial"/>
                <a:cs typeface="Arial"/>
              </a:rPr>
              <a:t>)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53691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765" y="1384040"/>
            <a:ext cx="8591831" cy="4938322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Arial"/>
                <a:cs typeface="Arial"/>
              </a:rPr>
              <a:t>Antecedent baroclinic zone over Gulf of Mexico supports warm-air advection with first trough interaction and results in a poleward cloud expansion</a:t>
            </a:r>
          </a:p>
          <a:p>
            <a:endParaRPr lang="en-US" sz="22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Sandy expands in size, but remains warm core as it turns northwestward during second trough interaction</a:t>
            </a:r>
          </a:p>
          <a:p>
            <a:endParaRPr lang="en-US" sz="22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Sandy-induced westward-directed negative PV advection helps </a:t>
            </a:r>
            <a:r>
              <a:rPr lang="en-US" sz="2200" dirty="0">
                <a:latin typeface="Arial"/>
                <a:cs typeface="Arial"/>
              </a:rPr>
              <a:t>to establish a well-defined PV </a:t>
            </a:r>
            <a:r>
              <a:rPr lang="en-US" sz="2200" dirty="0" smtClean="0">
                <a:latin typeface="Arial"/>
                <a:cs typeface="Arial"/>
              </a:rPr>
              <a:t>hook during third trough interaction</a:t>
            </a:r>
          </a:p>
          <a:p>
            <a:endParaRPr lang="en-US" sz="2200" dirty="0" smtClean="0">
              <a:latin typeface="Arial"/>
              <a:cs typeface="Arial"/>
            </a:endParaRPr>
          </a:p>
          <a:p>
            <a:r>
              <a:rPr lang="en-US" sz="2200" dirty="0" smtClean="0">
                <a:latin typeface="Arial"/>
                <a:cs typeface="Arial"/>
              </a:rPr>
              <a:t>“Sandy-like” storm tracks have occurred previously (Hazel; </a:t>
            </a:r>
            <a:br>
              <a:rPr lang="en-US" sz="2200" dirty="0" smtClean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‘38 Hurricane)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3145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Conclusions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83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b="9830"/>
          <a:stretch/>
        </p:blipFill>
        <p:spPr>
          <a:xfrm>
            <a:off x="127000" y="543226"/>
            <a:ext cx="8877300" cy="6103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0758"/>
            <a:ext cx="9144000" cy="830997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Sandy Track Map</a:t>
            </a:r>
            <a:b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16 October – 1800 UTC 2 November 2012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16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81484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Pre-Genesis Environment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356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67" b="15224"/>
          <a:stretch/>
        </p:blipFill>
        <p:spPr>
          <a:xfrm>
            <a:off x="0" y="49841"/>
            <a:ext cx="9144000" cy="3068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5345" b="8477"/>
          <a:stretch/>
        </p:blipFill>
        <p:spPr>
          <a:xfrm>
            <a:off x="0" y="3095228"/>
            <a:ext cx="9144000" cy="3305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4716" y="5635228"/>
            <a:ext cx="2893002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850-hPa Geopotential Height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876" y="2603976"/>
            <a:ext cx="2893002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200-hPa Geopotential Height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1556" t="92232" r="48222" b="-178"/>
          <a:stretch/>
        </p:blipFill>
        <p:spPr>
          <a:xfrm>
            <a:off x="314960" y="6451600"/>
            <a:ext cx="367792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26900" y="6421120"/>
            <a:ext cx="5022132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Mean and Standardized Anomalies 16 - 22 Oct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31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599" b="14780"/>
          <a:stretch/>
        </p:blipFill>
        <p:spPr>
          <a:xfrm>
            <a:off x="0" y="42680"/>
            <a:ext cx="9144000" cy="30924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908" b="8211"/>
          <a:stretch/>
        </p:blipFill>
        <p:spPr>
          <a:xfrm>
            <a:off x="0" y="3076310"/>
            <a:ext cx="9144000" cy="3332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26900" y="6421120"/>
            <a:ext cx="5022132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Mean and Standardized Anomalies 16 - 22 Oct 2012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556" t="92232" r="48222" b="-178"/>
          <a:stretch/>
        </p:blipFill>
        <p:spPr>
          <a:xfrm>
            <a:off x="314960" y="6451600"/>
            <a:ext cx="3677920" cy="30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76" y="2603976"/>
            <a:ext cx="2223949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850-hPa Temperature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4716" y="5635228"/>
            <a:ext cx="194183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Precipitable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6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4074" r="3163" b="6798"/>
          <a:stretch/>
        </p:blipFill>
        <p:spPr>
          <a:xfrm>
            <a:off x="4276763" y="451481"/>
            <a:ext cx="4420035" cy="28660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608" t="5217" b="13198"/>
          <a:stretch/>
        </p:blipFill>
        <p:spPr>
          <a:xfrm>
            <a:off x="297826" y="489301"/>
            <a:ext cx="4263194" cy="2623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442" b="6868"/>
          <a:stretch/>
        </p:blipFill>
        <p:spPr>
          <a:xfrm>
            <a:off x="91890" y="3112781"/>
            <a:ext cx="4469130" cy="28197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3629" y="31018"/>
            <a:ext cx="227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1200 UTC 17 Oct 2012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2170" y="551611"/>
            <a:ext cx="140904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330K Surface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12170" y="3200146"/>
            <a:ext cx="140904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350K Surface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283" t="95049" r="22677" b="-647"/>
          <a:stretch/>
        </p:blipFill>
        <p:spPr>
          <a:xfrm>
            <a:off x="875960" y="6002103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43224" t="95260" r="6538"/>
          <a:stretch/>
        </p:blipFill>
        <p:spPr>
          <a:xfrm>
            <a:off x="5012380" y="3436571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084725" y="551459"/>
            <a:ext cx="118024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IR Satellite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824736" y="3994229"/>
            <a:ext cx="3872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Potential vorticity (shaded, PVU), pressure (contours,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),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w</a:t>
            </a:r>
            <a:r>
              <a:rPr lang="en-US" b="1" dirty="0" smtClean="0">
                <a:solidFill>
                  <a:srgbClr val="FF0000"/>
                </a:solidFill>
              </a:rPr>
              <a:t>inds (barbs, m s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0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4335" r="3346" b="6800"/>
          <a:stretch/>
        </p:blipFill>
        <p:spPr>
          <a:xfrm>
            <a:off x="4276782" y="458207"/>
            <a:ext cx="4411680" cy="285756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613298" y="1839708"/>
            <a:ext cx="773453" cy="447117"/>
            <a:chOff x="2397194" y="1841074"/>
            <a:chExt cx="773453" cy="447117"/>
          </a:xfrm>
        </p:grpSpPr>
        <p:sp>
          <p:nvSpPr>
            <p:cNvPr id="11" name="Freeform 10"/>
            <p:cNvSpPr/>
            <p:nvPr/>
          </p:nvSpPr>
          <p:spPr>
            <a:xfrm>
              <a:off x="2397194" y="1841074"/>
              <a:ext cx="725170" cy="354306"/>
            </a:xfrm>
            <a:custGeom>
              <a:avLst/>
              <a:gdLst>
                <a:gd name="connsiteX0" fmla="*/ 0 w 725170"/>
                <a:gd name="connsiteY0" fmla="*/ 353185 h 354306"/>
                <a:gd name="connsiteX1" fmla="*/ 195383 w 725170"/>
                <a:gd name="connsiteY1" fmla="*/ 345671 h 354306"/>
                <a:gd name="connsiteX2" fmla="*/ 398280 w 725170"/>
                <a:gd name="connsiteY2" fmla="*/ 289311 h 354306"/>
                <a:gd name="connsiteX3" fmla="*/ 619964 w 725170"/>
                <a:gd name="connsiteY3" fmla="*/ 139020 h 354306"/>
                <a:gd name="connsiteX4" fmla="*/ 725170 w 725170"/>
                <a:gd name="connsiteY4" fmla="*/ 0 h 35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170" h="354306">
                  <a:moveTo>
                    <a:pt x="0" y="353185"/>
                  </a:moveTo>
                  <a:cubicBezTo>
                    <a:pt x="64501" y="354751"/>
                    <a:pt x="129003" y="356317"/>
                    <a:pt x="195383" y="345671"/>
                  </a:cubicBezTo>
                  <a:cubicBezTo>
                    <a:pt x="261763" y="335025"/>
                    <a:pt x="327517" y="323753"/>
                    <a:pt x="398280" y="289311"/>
                  </a:cubicBezTo>
                  <a:cubicBezTo>
                    <a:pt x="469043" y="254869"/>
                    <a:pt x="565482" y="187238"/>
                    <a:pt x="619964" y="139020"/>
                  </a:cubicBezTo>
                  <a:cubicBezTo>
                    <a:pt x="674446" y="90801"/>
                    <a:pt x="699808" y="45400"/>
                    <a:pt x="725170" y="0"/>
                  </a:cubicBezTo>
                </a:path>
              </a:pathLst>
            </a:custGeom>
            <a:ln w="12700">
              <a:solidFill>
                <a:srgbClr val="0000FF"/>
              </a:solidFill>
            </a:ln>
            <a:effectLst>
              <a:outerShdw blurRad="40000" dist="20000" dir="5400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10800000">
              <a:off x="2431010" y="2199137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9904466">
              <a:off x="2628494" y="2172838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9266531">
              <a:off x="2780895" y="2114329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 rot="8478945">
              <a:off x="2931545" y="2018166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 rot="7342972">
              <a:off x="3066002" y="1877500"/>
              <a:ext cx="120236" cy="89054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48" t="4365" b="12224"/>
          <a:stretch/>
        </p:blipFill>
        <p:spPr>
          <a:xfrm>
            <a:off x="317502" y="459573"/>
            <a:ext cx="4243536" cy="2682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4441" b="6431"/>
          <a:stretch/>
        </p:blipFill>
        <p:spPr>
          <a:xfrm>
            <a:off x="91908" y="3083285"/>
            <a:ext cx="4469130" cy="2866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5118" y="551611"/>
            <a:ext cx="140904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330K Surface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15118" y="3200146"/>
            <a:ext cx="1409047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350K Surface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283" t="95049" r="22677" b="-647"/>
          <a:stretch/>
        </p:blipFill>
        <p:spPr>
          <a:xfrm>
            <a:off x="878908" y="6002103"/>
            <a:ext cx="3303156" cy="2077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43224" t="95260" r="6538"/>
          <a:stretch/>
        </p:blipFill>
        <p:spPr>
          <a:xfrm>
            <a:off x="5012380" y="3436571"/>
            <a:ext cx="3331854" cy="2214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6084725" y="551459"/>
            <a:ext cx="1180243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IR Satellite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23629" y="31018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0000 UTC 21 Oct 2012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24736" y="3994229"/>
            <a:ext cx="3872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Potential vorticity (shaded, PVU), pressure (contours, </a:t>
            </a:r>
            <a:r>
              <a:rPr lang="en-US" b="1" dirty="0" err="1" smtClean="0">
                <a:solidFill>
                  <a:srgbClr val="FF0000"/>
                </a:solidFill>
              </a:rPr>
              <a:t>hPa</a:t>
            </a:r>
            <a:r>
              <a:rPr lang="en-US" b="1" dirty="0" smtClean="0">
                <a:solidFill>
                  <a:srgbClr val="FF0000"/>
                </a:solidFill>
              </a:rPr>
              <a:t>),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w</a:t>
            </a:r>
            <a:r>
              <a:rPr lang="en-US" b="1" dirty="0" smtClean="0">
                <a:solidFill>
                  <a:srgbClr val="FF0000"/>
                </a:solidFill>
              </a:rPr>
              <a:t>inds (barbs, m s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4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1497</Words>
  <Application>Microsoft Macintosh PowerPoint</Application>
  <PresentationFormat>On-screen Show (4:3)</PresentationFormat>
  <Paragraphs>142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Motivation</vt:lpstr>
      <vt:lpstr>PowerPoint Presentation</vt:lpstr>
      <vt:lpstr>PowerPoint Presentation</vt:lpstr>
      <vt:lpstr>Pre-Genesis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Trough Interaction: Poleward Convective Cloud Expansion</vt:lpstr>
      <vt:lpstr>PowerPoint Presentation</vt:lpstr>
      <vt:lpstr>PowerPoint Presentation</vt:lpstr>
      <vt:lpstr>Second Trough Interaction:  First Westward Turn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Third Trough Interaction:  Second Westward Turn and Landfall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Sandy (2012), Hazel (1954) and the 1938 New England Hurricane:              A Perspective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18</cp:revision>
  <dcterms:created xsi:type="dcterms:W3CDTF">2014-03-12T14:41:46Z</dcterms:created>
  <dcterms:modified xsi:type="dcterms:W3CDTF">2014-03-12T18:21:29Z</dcterms:modified>
</cp:coreProperties>
</file>