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379" r:id="rId2"/>
    <p:sldId id="271" r:id="rId3"/>
    <p:sldId id="287" r:id="rId4"/>
    <p:sldId id="380" r:id="rId5"/>
    <p:sldId id="29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20002"/>
    <a:srgbClr val="E06407"/>
    <a:srgbClr val="F05554"/>
    <a:srgbClr val="700003"/>
    <a:srgbClr val="F15454"/>
    <a:srgbClr val="42EAEA"/>
    <a:srgbClr val="0FFF00"/>
    <a:srgbClr val="FF00AE"/>
    <a:srgbClr val="009301"/>
    <a:srgbClr val="3775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012" autoAdjust="0"/>
  </p:normalViewPr>
  <p:slideViewPr>
    <p:cSldViewPr snapToGrid="0" snapToObjects="1">
      <p:cViewPr>
        <p:scale>
          <a:sx n="99" d="100"/>
          <a:sy n="99" d="100"/>
        </p:scale>
        <p:origin x="-1984" y="-5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DD175F-B1F3-4D46-9B1A-F68B44157985}" type="datetimeFigureOut">
              <a:rPr lang="en-US" smtClean="0"/>
              <a:t>3/5/14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76DFC9-517C-2E42-9CDF-16611DD5F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056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When starting talk, define education–research interface and introduce Alicia and Kyle as current and previous TAs in upper-division thermodynamics and introductory graduate dynamics that I presently teach at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UAlbany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B3FC1-00EC-1849-9AB4-81C79F3C894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0217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When starting talk, define education–research interface and introduce Alicia and Kyle as current and previous TAs in upper-division thermodynamics and introductory graduate dynamics that I presently teach at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UAlbany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B3FC1-00EC-1849-9AB4-81C79F3C894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0217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When starting talk, define education–research interface and introduce Alicia and Kyle as current and previous TAs in upper-division thermodynamics and introductory graduate dynamics that I presently teach at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UAlbany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B3FC1-00EC-1849-9AB4-81C79F3C894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0217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When starting talk, define education–research interface and introduce Alicia and Kyle as current and previous TAs in upper-division thermodynamics and introductory graduate dynamics that I presently teach at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UAlbany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B3FC1-00EC-1849-9AB4-81C79F3C894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0217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When starting talk, define education–research interface and introduce Alicia and Kyle as current and previous TAs in upper-division thermodynamics and introductory graduate dynamics that I presently teach at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UAlbany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B3FC1-00EC-1849-9AB4-81C79F3C894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0217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066A0-1BE2-844D-A48C-6C9424E93D25}" type="datetimeFigureOut">
              <a:rPr lang="en-US" smtClean="0"/>
              <a:t>3/5/14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3754-2563-E048-868F-B18F7FFEE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587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066A0-1BE2-844D-A48C-6C9424E93D25}" type="datetimeFigureOut">
              <a:rPr lang="en-US" smtClean="0"/>
              <a:t>3/5/14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3754-2563-E048-868F-B18F7FFEE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714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066A0-1BE2-844D-A48C-6C9424E93D25}" type="datetimeFigureOut">
              <a:rPr lang="en-US" smtClean="0"/>
              <a:t>3/5/14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3754-2563-E048-868F-B18F7FFEE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33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066A0-1BE2-844D-A48C-6C9424E93D25}" type="datetimeFigureOut">
              <a:rPr lang="en-US" smtClean="0"/>
              <a:t>3/5/14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3754-2563-E048-868F-B18F7FFEE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089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066A0-1BE2-844D-A48C-6C9424E93D25}" type="datetimeFigureOut">
              <a:rPr lang="en-US" smtClean="0"/>
              <a:t>3/5/14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3754-2563-E048-868F-B18F7FFEE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730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066A0-1BE2-844D-A48C-6C9424E93D25}" type="datetimeFigureOut">
              <a:rPr lang="en-US" smtClean="0"/>
              <a:t>3/5/14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3754-2563-E048-868F-B18F7FFEE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908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066A0-1BE2-844D-A48C-6C9424E93D25}" type="datetimeFigureOut">
              <a:rPr lang="en-US" smtClean="0"/>
              <a:t>3/5/14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3754-2563-E048-868F-B18F7FFEE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098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066A0-1BE2-844D-A48C-6C9424E93D25}" type="datetimeFigureOut">
              <a:rPr lang="en-US" smtClean="0"/>
              <a:t>3/5/14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3754-2563-E048-868F-B18F7FFEE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189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066A0-1BE2-844D-A48C-6C9424E93D25}" type="datetimeFigureOut">
              <a:rPr lang="en-US" smtClean="0"/>
              <a:t>3/5/14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3754-2563-E048-868F-B18F7FFEE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672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066A0-1BE2-844D-A48C-6C9424E93D25}" type="datetimeFigureOut">
              <a:rPr lang="en-US" smtClean="0"/>
              <a:t>3/5/14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3754-2563-E048-868F-B18F7FFEE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371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066A0-1BE2-844D-A48C-6C9424E93D25}" type="datetimeFigureOut">
              <a:rPr lang="en-US" smtClean="0"/>
              <a:t>3/5/14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3754-2563-E048-868F-B18F7FFEE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301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B066A0-1BE2-844D-A48C-6C9424E93D25}" type="datetimeFigureOut">
              <a:rPr lang="en-US" smtClean="0"/>
              <a:t>3/5/14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13754-2563-E048-868F-B18F7FFEE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824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microsoft.com/office/2007/relationships/hdphoto" Target="../media/hdphoto1.wdp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6349016"/>
            <a:ext cx="9144000" cy="369332"/>
          </a:xfrm>
          <a:prstGeom prst="rect">
            <a:avLst/>
          </a:prstGeom>
          <a:noFill/>
          <a:ln w="19050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/>
                <a:cs typeface="Arial"/>
              </a:rPr>
              <a:t>Source:  Dr. Mel Shapiro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noFill/>
          <a:ln w="19050" cmpd="sng"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00" dirty="0" smtClean="0">
                <a:latin typeface="Arial"/>
                <a:cs typeface="Arial"/>
              </a:rPr>
              <a:t/>
            </a:r>
            <a:br>
              <a:rPr lang="en-US" sz="200" dirty="0" smtClean="0">
                <a:latin typeface="Arial"/>
                <a:cs typeface="Arial"/>
              </a:rPr>
            </a:br>
            <a:endParaRPr lang="en-US" sz="2400" b="1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64213" y="98541"/>
            <a:ext cx="9428655" cy="6256133"/>
            <a:chOff x="164213" y="98541"/>
            <a:chExt cx="9428655" cy="6256133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 rotWithShape="1">
            <a:blip r:embed="rId3"/>
            <a:srcRect l="978" t="3597" b="17787"/>
            <a:stretch/>
          </p:blipFill>
          <p:spPr>
            <a:xfrm>
              <a:off x="164213" y="98541"/>
              <a:ext cx="8790939" cy="5529099"/>
            </a:xfrm>
            <a:prstGeom prst="rect">
              <a:avLst/>
            </a:prstGeom>
          </p:spPr>
        </p:pic>
        <p:pic>
          <p:nvPicPr>
            <p:cNvPr id="15" name="Picture 14"/>
            <p:cNvPicPr>
              <a:picLocks noChangeAspect="1"/>
            </p:cNvPicPr>
            <p:nvPr/>
          </p:nvPicPr>
          <p:blipFill rotWithShape="1">
            <a:blip r:embed="rId3"/>
            <a:srcRect l="8501" t="87051" r="47475" b="8082"/>
            <a:stretch/>
          </p:blipFill>
          <p:spPr>
            <a:xfrm>
              <a:off x="1763936" y="5606622"/>
              <a:ext cx="5616129" cy="491811"/>
            </a:xfrm>
            <a:prstGeom prst="rect">
              <a:avLst/>
            </a:prstGeom>
          </p:spPr>
        </p:pic>
        <p:sp>
          <p:nvSpPr>
            <p:cNvPr id="16" name="TextBox 15"/>
            <p:cNvSpPr txBox="1"/>
            <p:nvPr/>
          </p:nvSpPr>
          <p:spPr>
            <a:xfrm>
              <a:off x="1576457" y="6016120"/>
              <a:ext cx="8016411" cy="338554"/>
            </a:xfrm>
            <a:prstGeom prst="rect">
              <a:avLst/>
            </a:prstGeom>
            <a:noFill/>
            <a:ln w="19050" cmpd="sng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latin typeface="Arial"/>
                  <a:cs typeface="Arial"/>
                </a:rPr>
                <a:t>  −60    −48    −36    −24    −12      0       12      24      36      48</a:t>
              </a:r>
              <a:endParaRPr lang="en-US" sz="1600" dirty="0">
                <a:latin typeface="Arial"/>
                <a:cs typeface="Arial"/>
              </a:endParaRPr>
            </a:p>
          </p:txBody>
        </p:sp>
      </p:grpSp>
      <p:sp>
        <p:nvSpPr>
          <p:cNvPr id="9" name="Rectangle 8"/>
          <p:cNvSpPr/>
          <p:nvPr/>
        </p:nvSpPr>
        <p:spPr>
          <a:xfrm>
            <a:off x="7579" y="244918"/>
            <a:ext cx="938240" cy="52325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 rot="16200000">
            <a:off x="-2160909" y="1951171"/>
            <a:ext cx="6858001" cy="461665"/>
          </a:xfrm>
          <a:prstGeom prst="rect">
            <a:avLst/>
          </a:prstGeom>
          <a:noFill/>
          <a:ln w="19050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0000"/>
                </a:solidFill>
                <a:latin typeface="Arial"/>
                <a:cs typeface="Arial"/>
              </a:rPr>
              <a:t>Time</a:t>
            </a:r>
            <a:r>
              <a:rPr lang="en-US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endParaRPr lang="en-US" b="1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119060"/>
            <a:ext cx="958149" cy="400110"/>
          </a:xfrm>
          <a:prstGeom prst="rect">
            <a:avLst/>
          </a:prstGeom>
          <a:noFill/>
          <a:ln w="19050" cmpd="sng"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sz="200" dirty="0" smtClean="0">
                <a:latin typeface="Arial"/>
                <a:cs typeface="Arial"/>
              </a:rPr>
              <a:t/>
            </a:r>
            <a:br>
              <a:rPr lang="en-US" sz="200" dirty="0" smtClean="0">
                <a:latin typeface="Arial"/>
                <a:cs typeface="Arial"/>
              </a:rPr>
            </a:br>
            <a:r>
              <a:rPr lang="en-US" dirty="0" smtClean="0">
                <a:latin typeface="Arial"/>
                <a:cs typeface="Arial"/>
              </a:rPr>
              <a:t>15 Nov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5206512"/>
            <a:ext cx="958149" cy="400110"/>
          </a:xfrm>
          <a:prstGeom prst="rect">
            <a:avLst/>
          </a:prstGeom>
          <a:noFill/>
          <a:ln w="19050" cmpd="sng"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sz="200" dirty="0" smtClean="0">
                <a:latin typeface="Arial"/>
                <a:cs typeface="Arial"/>
              </a:rPr>
              <a:t/>
            </a:r>
            <a:br>
              <a:rPr lang="en-US" sz="200" dirty="0" smtClean="0">
                <a:latin typeface="Arial"/>
                <a:cs typeface="Arial"/>
              </a:rPr>
            </a:br>
            <a:r>
              <a:rPr lang="en-US" dirty="0" smtClean="0">
                <a:latin typeface="Arial"/>
                <a:cs typeface="Arial"/>
              </a:rPr>
              <a:t>27 Dec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1286120" y="2703520"/>
            <a:ext cx="0" cy="2346169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7305" y="861800"/>
            <a:ext cx="958149" cy="400110"/>
          </a:xfrm>
          <a:prstGeom prst="rect">
            <a:avLst/>
          </a:prstGeom>
          <a:noFill/>
          <a:ln w="19050" cmpd="sng"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sz="200" dirty="0" smtClean="0">
                <a:latin typeface="Arial"/>
                <a:cs typeface="Arial"/>
              </a:rPr>
              <a:t/>
            </a:r>
            <a:br>
              <a:rPr lang="en-US" sz="200" dirty="0" smtClean="0">
                <a:latin typeface="Arial"/>
                <a:cs typeface="Arial"/>
              </a:rPr>
            </a:br>
            <a:r>
              <a:rPr lang="en-US" dirty="0" smtClean="0">
                <a:latin typeface="Arial"/>
                <a:cs typeface="Arial"/>
              </a:rPr>
              <a:t>21 </a:t>
            </a:r>
            <a:r>
              <a:rPr lang="en-US" dirty="0" smtClean="0">
                <a:latin typeface="Arial"/>
                <a:cs typeface="Arial"/>
              </a:rPr>
              <a:t>Nov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7305" y="1592314"/>
            <a:ext cx="958149" cy="400110"/>
          </a:xfrm>
          <a:prstGeom prst="rect">
            <a:avLst/>
          </a:prstGeom>
          <a:noFill/>
          <a:ln w="19050" cmpd="sng"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sz="200" dirty="0" smtClean="0">
                <a:latin typeface="Arial"/>
                <a:cs typeface="Arial"/>
              </a:rPr>
              <a:t/>
            </a:r>
            <a:br>
              <a:rPr lang="en-US" sz="200" dirty="0" smtClean="0">
                <a:latin typeface="Arial"/>
                <a:cs typeface="Arial"/>
              </a:rPr>
            </a:br>
            <a:r>
              <a:rPr lang="en-US" dirty="0" smtClean="0">
                <a:latin typeface="Arial"/>
                <a:cs typeface="Arial"/>
              </a:rPr>
              <a:t>27 </a:t>
            </a:r>
            <a:r>
              <a:rPr lang="en-US" dirty="0" smtClean="0">
                <a:latin typeface="Arial"/>
                <a:cs typeface="Arial"/>
              </a:rPr>
              <a:t>Nov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4884" y="2321785"/>
            <a:ext cx="958149" cy="400110"/>
          </a:xfrm>
          <a:prstGeom prst="rect">
            <a:avLst/>
          </a:prstGeom>
          <a:noFill/>
          <a:ln w="19050" cmpd="sng"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sz="200" dirty="0" smtClean="0">
                <a:latin typeface="Arial"/>
                <a:cs typeface="Arial"/>
              </a:rPr>
              <a:t/>
            </a:r>
            <a:br>
              <a:rPr lang="en-US" sz="200" dirty="0" smtClean="0">
                <a:latin typeface="Arial"/>
                <a:cs typeface="Arial"/>
              </a:rPr>
            </a:br>
            <a:r>
              <a:rPr lang="en-US" dirty="0" smtClean="0">
                <a:latin typeface="Arial"/>
                <a:cs typeface="Arial"/>
              </a:rPr>
              <a:t>3 Dec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4884" y="3047732"/>
            <a:ext cx="958149" cy="400110"/>
          </a:xfrm>
          <a:prstGeom prst="rect">
            <a:avLst/>
          </a:prstGeom>
          <a:noFill/>
          <a:ln w="19050" cmpd="sng"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sz="200" dirty="0" smtClean="0">
                <a:latin typeface="Arial"/>
                <a:cs typeface="Arial"/>
              </a:rPr>
              <a:t/>
            </a:r>
            <a:br>
              <a:rPr lang="en-US" sz="200" dirty="0" smtClean="0">
                <a:latin typeface="Arial"/>
                <a:cs typeface="Arial"/>
              </a:rPr>
            </a:br>
            <a:r>
              <a:rPr lang="en-US" dirty="0" smtClean="0">
                <a:latin typeface="Arial"/>
                <a:cs typeface="Arial"/>
              </a:rPr>
              <a:t>9 Dec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4884" y="3756314"/>
            <a:ext cx="958149" cy="400110"/>
          </a:xfrm>
          <a:prstGeom prst="rect">
            <a:avLst/>
          </a:prstGeom>
          <a:noFill/>
          <a:ln w="19050" cmpd="sng"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sz="200" dirty="0" smtClean="0">
                <a:latin typeface="Arial"/>
                <a:cs typeface="Arial"/>
              </a:rPr>
              <a:t/>
            </a:r>
            <a:br>
              <a:rPr lang="en-US" sz="200" dirty="0" smtClean="0">
                <a:latin typeface="Arial"/>
                <a:cs typeface="Arial"/>
              </a:rPr>
            </a:br>
            <a:r>
              <a:rPr lang="en-US" dirty="0" smtClean="0">
                <a:latin typeface="Arial"/>
                <a:cs typeface="Arial"/>
              </a:rPr>
              <a:t>15 Dec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4884" y="4502453"/>
            <a:ext cx="958149" cy="400110"/>
          </a:xfrm>
          <a:prstGeom prst="rect">
            <a:avLst/>
          </a:prstGeom>
          <a:noFill/>
          <a:ln w="19050" cmpd="sng"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sz="200" dirty="0" smtClean="0">
                <a:latin typeface="Arial"/>
                <a:cs typeface="Arial"/>
              </a:rPr>
              <a:t/>
            </a:r>
            <a:br>
              <a:rPr lang="en-US" sz="200" dirty="0" smtClean="0">
                <a:latin typeface="Arial"/>
                <a:cs typeface="Arial"/>
              </a:rPr>
            </a:br>
            <a:r>
              <a:rPr lang="en-US" dirty="0" smtClean="0">
                <a:latin typeface="Arial"/>
                <a:cs typeface="Arial"/>
              </a:rPr>
              <a:t>21 Dec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179528" y="3191353"/>
            <a:ext cx="3262071" cy="461665"/>
          </a:xfrm>
          <a:prstGeom prst="rect">
            <a:avLst/>
          </a:prstGeom>
          <a:noFill/>
          <a:ln w="19050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/>
                <a:cs typeface="Arial"/>
              </a:rPr>
              <a:t>c</a:t>
            </a:r>
            <a:r>
              <a:rPr lang="en-US" sz="2400" b="1" baseline="-25000" dirty="0" smtClean="0">
                <a:latin typeface="Arial"/>
                <a:cs typeface="Arial"/>
              </a:rPr>
              <a:t>g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dirty="0" smtClean="0">
                <a:latin typeface="Arial"/>
                <a:cs typeface="Arial"/>
              </a:rPr>
              <a:t>=</a:t>
            </a:r>
            <a:r>
              <a:rPr lang="en-US" sz="2400" b="1" dirty="0" smtClean="0">
                <a:latin typeface="Arial"/>
                <a:cs typeface="Arial"/>
              </a:rPr>
              <a:t> ~18 m s</a:t>
            </a:r>
            <a:r>
              <a:rPr lang="en-US" sz="2400" b="1" baseline="30000" dirty="0" smtClean="0">
                <a:latin typeface="Arial"/>
                <a:cs typeface="Arial"/>
              </a:rPr>
              <a:t>−1</a:t>
            </a:r>
            <a:endParaRPr lang="en-US" sz="2400" b="1" baseline="30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47802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6349016"/>
            <a:ext cx="9144000" cy="369332"/>
          </a:xfrm>
          <a:prstGeom prst="rect">
            <a:avLst/>
          </a:prstGeom>
          <a:noFill/>
          <a:ln w="19050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/>
                <a:cs typeface="Arial"/>
              </a:rPr>
              <a:t>Source:  Dr. Mel Shapiro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noFill/>
          <a:ln w="19050" cmpd="sng"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00" dirty="0" smtClean="0">
                <a:latin typeface="Arial"/>
                <a:cs typeface="Arial"/>
              </a:rPr>
              <a:t/>
            </a:r>
            <a:br>
              <a:rPr lang="en-US" sz="200" dirty="0" smtClean="0">
                <a:latin typeface="Arial"/>
                <a:cs typeface="Arial"/>
              </a:rPr>
            </a:br>
            <a:endParaRPr lang="en-US" sz="2400" b="1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456223" y="98537"/>
            <a:ext cx="6978794" cy="6320761"/>
            <a:chOff x="1686131" y="98537"/>
            <a:chExt cx="6978794" cy="6320761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 rotWithShape="1">
            <a:blip r:embed="rId3"/>
            <a:srcRect t="3473" b="17341"/>
            <a:stretch/>
          </p:blipFill>
          <p:spPr>
            <a:xfrm>
              <a:off x="1686131" y="98537"/>
              <a:ext cx="5771738" cy="6320761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3"/>
            <a:srcRect l="16329" t="87289" b="8255"/>
            <a:stretch/>
          </p:blipFill>
          <p:spPr>
            <a:xfrm rot="16200000">
              <a:off x="4820644" y="2839704"/>
              <a:ext cx="5540050" cy="408076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7706776" y="864590"/>
              <a:ext cx="958149" cy="5078314"/>
            </a:xfrm>
            <a:prstGeom prst="rect">
              <a:avLst/>
            </a:prstGeom>
            <a:noFill/>
            <a:ln w="19050" cmpd="sng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200" dirty="0" smtClean="0">
                  <a:latin typeface="Arial"/>
                  <a:cs typeface="Arial"/>
                </a:rPr>
                <a:t/>
              </a:r>
              <a:br>
                <a:rPr lang="en-US" sz="200" dirty="0" smtClean="0">
                  <a:latin typeface="Arial"/>
                  <a:cs typeface="Arial"/>
                </a:rPr>
              </a:br>
              <a:r>
                <a:rPr lang="en-US" sz="1600" dirty="0" smtClean="0">
                  <a:latin typeface="Arial"/>
                  <a:cs typeface="Arial"/>
                </a:rPr>
                <a:t>600</a:t>
              </a:r>
            </a:p>
            <a:p>
              <a:endParaRPr lang="en-US" sz="1900" dirty="0">
                <a:latin typeface="Arial"/>
                <a:cs typeface="Arial"/>
              </a:endParaRPr>
            </a:p>
            <a:p>
              <a:r>
                <a:rPr lang="en-US" sz="1600" dirty="0" smtClean="0">
                  <a:latin typeface="Arial"/>
                  <a:cs typeface="Arial"/>
                </a:rPr>
                <a:t>480</a:t>
              </a:r>
            </a:p>
            <a:p>
              <a:endParaRPr lang="en-US" sz="1900" dirty="0">
                <a:latin typeface="Arial"/>
                <a:cs typeface="Arial"/>
              </a:endParaRPr>
            </a:p>
            <a:p>
              <a:r>
                <a:rPr lang="en-US" sz="1600" dirty="0" smtClean="0">
                  <a:latin typeface="Arial"/>
                  <a:cs typeface="Arial"/>
                </a:rPr>
                <a:t>360</a:t>
              </a:r>
            </a:p>
            <a:p>
              <a:endParaRPr lang="en-US" dirty="0">
                <a:latin typeface="Arial"/>
                <a:cs typeface="Arial"/>
              </a:endParaRPr>
            </a:p>
            <a:p>
              <a:r>
                <a:rPr lang="en-US" sz="1600" dirty="0" smtClean="0">
                  <a:latin typeface="Arial"/>
                  <a:cs typeface="Arial"/>
                </a:rPr>
                <a:t>240</a:t>
              </a:r>
            </a:p>
            <a:p>
              <a:endParaRPr lang="en-US" dirty="0">
                <a:latin typeface="Arial"/>
                <a:cs typeface="Arial"/>
              </a:endParaRPr>
            </a:p>
            <a:p>
              <a:r>
                <a:rPr lang="en-US" sz="1600" dirty="0" smtClean="0">
                  <a:latin typeface="Arial"/>
                  <a:cs typeface="Arial"/>
                </a:rPr>
                <a:t>120</a:t>
              </a:r>
            </a:p>
            <a:p>
              <a:endParaRPr lang="en-US" dirty="0">
                <a:latin typeface="Arial"/>
                <a:cs typeface="Arial"/>
              </a:endParaRPr>
            </a:p>
            <a:p>
              <a:r>
                <a:rPr lang="en-US" sz="1600" dirty="0" smtClean="0">
                  <a:latin typeface="Arial"/>
                  <a:cs typeface="Arial"/>
                </a:rPr>
                <a:t>0</a:t>
              </a:r>
              <a:endParaRPr lang="en-US" sz="1600" dirty="0">
                <a:latin typeface="Arial"/>
                <a:cs typeface="Arial"/>
              </a:endParaRPr>
            </a:p>
            <a:p>
              <a:endParaRPr lang="en-US" dirty="0">
                <a:latin typeface="Arial"/>
                <a:cs typeface="Arial"/>
              </a:endParaRPr>
            </a:p>
            <a:p>
              <a:r>
                <a:rPr lang="en-US" sz="1600" dirty="0" smtClean="0">
                  <a:latin typeface="Arial"/>
                  <a:cs typeface="Arial"/>
                </a:rPr>
                <a:t>−120</a:t>
              </a:r>
            </a:p>
            <a:p>
              <a:endParaRPr lang="en-US" dirty="0">
                <a:latin typeface="Arial"/>
                <a:cs typeface="Arial"/>
              </a:endParaRPr>
            </a:p>
            <a:p>
              <a:r>
                <a:rPr lang="en-US" sz="1600" dirty="0" smtClean="0">
                  <a:latin typeface="Arial"/>
                  <a:cs typeface="Arial"/>
                </a:rPr>
                <a:t>−240</a:t>
              </a:r>
            </a:p>
            <a:p>
              <a:endParaRPr lang="en-US" sz="1700" dirty="0">
                <a:latin typeface="Arial"/>
                <a:cs typeface="Arial"/>
              </a:endParaRPr>
            </a:p>
            <a:p>
              <a:r>
                <a:rPr lang="en-US" sz="1600" dirty="0" smtClean="0">
                  <a:latin typeface="Arial"/>
                  <a:cs typeface="Arial"/>
                </a:rPr>
                <a:t>−360</a:t>
              </a:r>
            </a:p>
            <a:p>
              <a:endParaRPr lang="en-US" sz="1700" dirty="0">
                <a:latin typeface="Arial"/>
                <a:cs typeface="Arial"/>
              </a:endParaRPr>
            </a:p>
            <a:p>
              <a:r>
                <a:rPr lang="en-US" sz="1600" dirty="0" smtClean="0">
                  <a:latin typeface="Arial"/>
                  <a:cs typeface="Arial"/>
                </a:rPr>
                <a:t>−480</a:t>
              </a:r>
              <a:endParaRPr lang="en-US" sz="1600" dirty="0">
                <a:latin typeface="Arial"/>
                <a:cs typeface="Arial"/>
              </a:endParaRPr>
            </a:p>
          </p:txBody>
        </p:sp>
      </p:grpSp>
      <p:sp>
        <p:nvSpPr>
          <p:cNvPr id="10" name="Rectangle 9"/>
          <p:cNvSpPr/>
          <p:nvPr/>
        </p:nvSpPr>
        <p:spPr>
          <a:xfrm>
            <a:off x="1499509" y="280407"/>
            <a:ext cx="938240" cy="59457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479600" y="168875"/>
            <a:ext cx="958149" cy="400110"/>
          </a:xfrm>
          <a:prstGeom prst="rect">
            <a:avLst/>
          </a:prstGeom>
          <a:noFill/>
          <a:ln w="19050" cmpd="sng"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sz="200" dirty="0" smtClean="0">
                <a:latin typeface="Arial"/>
                <a:cs typeface="Arial"/>
              </a:rPr>
              <a:t/>
            </a:r>
            <a:br>
              <a:rPr lang="en-US" sz="200" dirty="0" smtClean="0">
                <a:latin typeface="Arial"/>
                <a:cs typeface="Arial"/>
              </a:rPr>
            </a:br>
            <a:r>
              <a:rPr lang="en-US" dirty="0" smtClean="0">
                <a:latin typeface="Arial"/>
                <a:cs typeface="Arial"/>
              </a:rPr>
              <a:t>15 Nov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79600" y="5896936"/>
            <a:ext cx="958149" cy="400110"/>
          </a:xfrm>
          <a:prstGeom prst="rect">
            <a:avLst/>
          </a:prstGeom>
          <a:noFill/>
          <a:ln w="19050" cmpd="sng"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sz="200" dirty="0" smtClean="0">
                <a:latin typeface="Arial"/>
                <a:cs typeface="Arial"/>
              </a:rPr>
              <a:t/>
            </a:r>
            <a:br>
              <a:rPr lang="en-US" sz="200" dirty="0" smtClean="0">
                <a:latin typeface="Arial"/>
                <a:cs typeface="Arial"/>
              </a:rPr>
            </a:br>
            <a:r>
              <a:rPr lang="en-US" dirty="0" smtClean="0">
                <a:latin typeface="Arial"/>
                <a:cs typeface="Arial"/>
              </a:rPr>
              <a:t>27 Dec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07177" y="476415"/>
            <a:ext cx="4299326" cy="430887"/>
          </a:xfrm>
          <a:prstGeom prst="rect">
            <a:avLst/>
          </a:prstGeom>
          <a:noFill/>
          <a:ln w="19050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>
                <a:latin typeface="Arial"/>
                <a:cs typeface="Arial"/>
              </a:rPr>
              <a:t>300-hPa</a:t>
            </a:r>
            <a:endParaRPr lang="en-US" sz="2200" b="1" dirty="0">
              <a:latin typeface="Arial"/>
              <a:cs typeface="Arial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55693" y="4138586"/>
            <a:ext cx="3262071" cy="461665"/>
          </a:xfrm>
          <a:prstGeom prst="rect">
            <a:avLst/>
          </a:prstGeom>
          <a:noFill/>
          <a:ln w="19050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latin typeface="Arial"/>
                <a:cs typeface="Arial"/>
              </a:rPr>
              <a:t>c</a:t>
            </a:r>
            <a:r>
              <a:rPr lang="en-US" sz="2400" b="1" baseline="-25000" dirty="0" err="1" smtClean="0">
                <a:latin typeface="Arial"/>
                <a:cs typeface="Arial"/>
              </a:rPr>
              <a:t>p</a:t>
            </a:r>
            <a:r>
              <a:rPr lang="en-US" sz="2400" b="1" dirty="0" smtClean="0">
                <a:latin typeface="Arial"/>
                <a:cs typeface="Arial"/>
              </a:rPr>
              <a:t> =</a:t>
            </a:r>
            <a:r>
              <a:rPr lang="en-US" sz="2400" b="1" dirty="0" smtClean="0">
                <a:latin typeface="Arial"/>
                <a:cs typeface="Arial"/>
              </a:rPr>
              <a:t> ~</a:t>
            </a:r>
            <a:r>
              <a:rPr lang="en-US" sz="2400" b="1" dirty="0">
                <a:latin typeface="Arial"/>
                <a:cs typeface="Arial"/>
              </a:rPr>
              <a:t>−</a:t>
            </a:r>
            <a:r>
              <a:rPr lang="en-US" sz="2400" b="1" dirty="0" smtClean="0">
                <a:latin typeface="Arial"/>
                <a:cs typeface="Arial"/>
              </a:rPr>
              <a:t>2 m s</a:t>
            </a:r>
            <a:r>
              <a:rPr lang="en-US" sz="2400" b="1" baseline="30000" dirty="0" smtClean="0">
                <a:latin typeface="Arial"/>
                <a:cs typeface="Arial"/>
              </a:rPr>
              <a:t>−1</a:t>
            </a:r>
            <a:endParaRPr lang="en-US" sz="2400" b="1" baseline="30000" dirty="0">
              <a:latin typeface="Arial"/>
              <a:cs typeface="Arial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479600" y="970527"/>
            <a:ext cx="958149" cy="400110"/>
          </a:xfrm>
          <a:prstGeom prst="rect">
            <a:avLst/>
          </a:prstGeom>
          <a:noFill/>
          <a:ln w="19050" cmpd="sng"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sz="200" dirty="0" smtClean="0">
                <a:latin typeface="Arial"/>
                <a:cs typeface="Arial"/>
              </a:rPr>
              <a:t/>
            </a:r>
            <a:br>
              <a:rPr lang="en-US" sz="200" dirty="0" smtClean="0">
                <a:latin typeface="Arial"/>
                <a:cs typeface="Arial"/>
              </a:rPr>
            </a:br>
            <a:r>
              <a:rPr lang="en-US" dirty="0" smtClean="0">
                <a:latin typeface="Arial"/>
                <a:cs typeface="Arial"/>
              </a:rPr>
              <a:t>21 </a:t>
            </a:r>
            <a:r>
              <a:rPr lang="en-US" dirty="0" smtClean="0">
                <a:latin typeface="Arial"/>
                <a:cs typeface="Arial"/>
              </a:rPr>
              <a:t>Nov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479600" y="1790837"/>
            <a:ext cx="958149" cy="400110"/>
          </a:xfrm>
          <a:prstGeom prst="rect">
            <a:avLst/>
          </a:prstGeom>
          <a:noFill/>
          <a:ln w="19050" cmpd="sng"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sz="200" dirty="0" smtClean="0">
                <a:latin typeface="Arial"/>
                <a:cs typeface="Arial"/>
              </a:rPr>
              <a:t/>
            </a:r>
            <a:br>
              <a:rPr lang="en-US" sz="200" dirty="0" smtClean="0">
                <a:latin typeface="Arial"/>
                <a:cs typeface="Arial"/>
              </a:rPr>
            </a:br>
            <a:r>
              <a:rPr lang="en-US" dirty="0" smtClean="0">
                <a:latin typeface="Arial"/>
                <a:cs typeface="Arial"/>
              </a:rPr>
              <a:t>27 </a:t>
            </a:r>
            <a:r>
              <a:rPr lang="en-US" dirty="0" smtClean="0">
                <a:latin typeface="Arial"/>
                <a:cs typeface="Arial"/>
              </a:rPr>
              <a:t>Nov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487179" y="2622932"/>
            <a:ext cx="958149" cy="400110"/>
          </a:xfrm>
          <a:prstGeom prst="rect">
            <a:avLst/>
          </a:prstGeom>
          <a:noFill/>
          <a:ln w="19050" cmpd="sng"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sz="200" dirty="0" smtClean="0">
                <a:latin typeface="Arial"/>
                <a:cs typeface="Arial"/>
              </a:rPr>
              <a:t/>
            </a:r>
            <a:br>
              <a:rPr lang="en-US" sz="200" dirty="0" smtClean="0">
                <a:latin typeface="Arial"/>
                <a:cs typeface="Arial"/>
              </a:rPr>
            </a:br>
            <a:r>
              <a:rPr lang="en-US" dirty="0" smtClean="0">
                <a:latin typeface="Arial"/>
                <a:cs typeface="Arial"/>
              </a:rPr>
              <a:t>3 Dec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487179" y="3451503"/>
            <a:ext cx="958149" cy="400110"/>
          </a:xfrm>
          <a:prstGeom prst="rect">
            <a:avLst/>
          </a:prstGeom>
          <a:noFill/>
          <a:ln w="19050" cmpd="sng"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sz="200" dirty="0" smtClean="0">
                <a:latin typeface="Arial"/>
                <a:cs typeface="Arial"/>
              </a:rPr>
              <a:t/>
            </a:r>
            <a:br>
              <a:rPr lang="en-US" sz="200" dirty="0" smtClean="0">
                <a:latin typeface="Arial"/>
                <a:cs typeface="Arial"/>
              </a:rPr>
            </a:br>
            <a:r>
              <a:rPr lang="en-US" dirty="0" smtClean="0">
                <a:latin typeface="Arial"/>
                <a:cs typeface="Arial"/>
              </a:rPr>
              <a:t>9 Dec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487179" y="4275537"/>
            <a:ext cx="958149" cy="400110"/>
          </a:xfrm>
          <a:prstGeom prst="rect">
            <a:avLst/>
          </a:prstGeom>
          <a:noFill/>
          <a:ln w="19050" cmpd="sng"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sz="200" dirty="0" smtClean="0">
                <a:latin typeface="Arial"/>
                <a:cs typeface="Arial"/>
              </a:rPr>
              <a:t/>
            </a:r>
            <a:br>
              <a:rPr lang="en-US" sz="200" dirty="0" smtClean="0">
                <a:latin typeface="Arial"/>
                <a:cs typeface="Arial"/>
              </a:rPr>
            </a:br>
            <a:r>
              <a:rPr lang="en-US" dirty="0" smtClean="0">
                <a:latin typeface="Arial"/>
                <a:cs typeface="Arial"/>
              </a:rPr>
              <a:t>15 Dec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487179" y="5098644"/>
            <a:ext cx="958149" cy="400110"/>
          </a:xfrm>
          <a:prstGeom prst="rect">
            <a:avLst/>
          </a:prstGeom>
          <a:noFill/>
          <a:ln w="19050" cmpd="sng"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sz="200" dirty="0" smtClean="0">
                <a:latin typeface="Arial"/>
                <a:cs typeface="Arial"/>
              </a:rPr>
              <a:t/>
            </a:r>
            <a:br>
              <a:rPr lang="en-US" sz="200" dirty="0" smtClean="0">
                <a:latin typeface="Arial"/>
                <a:cs typeface="Arial"/>
              </a:rPr>
            </a:br>
            <a:r>
              <a:rPr lang="en-US" dirty="0" smtClean="0">
                <a:latin typeface="Arial"/>
                <a:cs typeface="Arial"/>
              </a:rPr>
              <a:t>21 Dec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5" name="TextBox 24"/>
          <p:cNvSpPr txBox="1"/>
          <p:nvPr/>
        </p:nvSpPr>
        <p:spPr>
          <a:xfrm rot="16200000">
            <a:off x="-2160909" y="1951171"/>
            <a:ext cx="6858001" cy="461665"/>
          </a:xfrm>
          <a:prstGeom prst="rect">
            <a:avLst/>
          </a:prstGeom>
          <a:noFill/>
          <a:ln w="19050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0000"/>
                </a:solidFill>
                <a:latin typeface="Arial"/>
                <a:cs typeface="Arial"/>
              </a:rPr>
              <a:t>Time</a:t>
            </a:r>
            <a:r>
              <a:rPr lang="en-US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endParaRPr lang="en-US" b="1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1286120" y="2703520"/>
            <a:ext cx="0" cy="2346169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4742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6598" y="2137765"/>
            <a:ext cx="9057692" cy="5355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o-RO" sz="1900" dirty="0" smtClean="0">
                <a:latin typeface="Arial"/>
                <a:cs typeface="Arial"/>
              </a:rPr>
              <a:t>KDSV </a:t>
            </a:r>
            <a:r>
              <a:rPr lang="ro-RO" sz="1900" dirty="0">
                <a:latin typeface="Arial"/>
                <a:cs typeface="Arial"/>
              </a:rPr>
              <a:t>22</a:t>
            </a:r>
            <a:r>
              <a:rPr lang="ro-RO" sz="1900" dirty="0">
                <a:solidFill>
                  <a:srgbClr val="FF0000"/>
                </a:solidFill>
                <a:latin typeface="Arial"/>
                <a:cs typeface="Arial"/>
              </a:rPr>
              <a:t>1154</a:t>
            </a:r>
            <a:r>
              <a:rPr lang="ro-RO" sz="1900" dirty="0">
                <a:latin typeface="Arial"/>
                <a:cs typeface="Arial"/>
              </a:rPr>
              <a:t>Z AUTO 15007KT 10SM UP BKN095 OVC110 </a:t>
            </a:r>
            <a:r>
              <a:rPr lang="ro-RO" sz="1900" dirty="0">
                <a:solidFill>
                  <a:srgbClr val="FF0000"/>
                </a:solidFill>
                <a:latin typeface="Arial"/>
                <a:cs typeface="Arial"/>
              </a:rPr>
              <a:t>00/00 </a:t>
            </a:r>
            <a:r>
              <a:rPr lang="ro-RO" sz="1900" dirty="0">
                <a:latin typeface="Arial"/>
                <a:cs typeface="Arial"/>
              </a:rPr>
              <a:t>A2966 </a:t>
            </a:r>
            <a:r>
              <a:rPr lang="ro-RO" sz="1900" dirty="0" smtClean="0">
                <a:latin typeface="Arial"/>
                <a:cs typeface="Arial"/>
              </a:rPr>
              <a:t>RMK </a:t>
            </a:r>
            <a:r>
              <a:rPr lang="ro-RO" sz="1900" dirty="0">
                <a:latin typeface="Arial"/>
                <a:cs typeface="Arial"/>
              </a:rPr>
              <a:t>AO2 PRESFR SLP057 P0001 60011 70105 T00000000 10011 20000 </a:t>
            </a:r>
            <a:r>
              <a:rPr lang="ro-RO" sz="1900" dirty="0" smtClean="0">
                <a:latin typeface="Arial"/>
                <a:cs typeface="Arial"/>
              </a:rPr>
              <a:t>50020</a:t>
            </a:r>
          </a:p>
          <a:p>
            <a:endParaRPr lang="pt-BR" sz="1900" dirty="0" smtClean="0">
              <a:latin typeface="Arial"/>
              <a:cs typeface="Arial"/>
            </a:endParaRPr>
          </a:p>
          <a:p>
            <a:r>
              <a:rPr lang="pt-BR" sz="1900" dirty="0" smtClean="0">
                <a:latin typeface="Arial"/>
                <a:cs typeface="Arial"/>
              </a:rPr>
              <a:t>KDSV </a:t>
            </a:r>
            <a:r>
              <a:rPr lang="pt-BR" sz="1900" dirty="0">
                <a:latin typeface="Arial"/>
                <a:cs typeface="Arial"/>
              </a:rPr>
              <a:t>22</a:t>
            </a:r>
            <a:r>
              <a:rPr lang="pt-BR" sz="1900" dirty="0">
                <a:solidFill>
                  <a:srgbClr val="FF0000"/>
                </a:solidFill>
                <a:latin typeface="Arial"/>
                <a:cs typeface="Arial"/>
              </a:rPr>
              <a:t>1254</a:t>
            </a:r>
            <a:r>
              <a:rPr lang="pt-BR" sz="1900" dirty="0">
                <a:latin typeface="Arial"/>
                <a:cs typeface="Arial"/>
              </a:rPr>
              <a:t>Z AUTO 14007KT 10SM -RA OVC095 </a:t>
            </a:r>
            <a:r>
              <a:rPr lang="pt-BR" sz="1900" dirty="0">
                <a:solidFill>
                  <a:srgbClr val="FF0000"/>
                </a:solidFill>
                <a:latin typeface="Arial"/>
                <a:cs typeface="Arial"/>
              </a:rPr>
              <a:t>02/02</a:t>
            </a:r>
            <a:r>
              <a:rPr lang="pt-BR" sz="1900" dirty="0">
                <a:latin typeface="Arial"/>
                <a:cs typeface="Arial"/>
              </a:rPr>
              <a:t> A2967 RMK AO2 UPE23RAB23 SLP063 P0000 </a:t>
            </a:r>
            <a:r>
              <a:rPr lang="pt-BR" sz="1900" dirty="0" smtClean="0">
                <a:latin typeface="Arial"/>
                <a:cs typeface="Arial"/>
              </a:rPr>
              <a:t>T00220017</a:t>
            </a:r>
          </a:p>
          <a:p>
            <a:endParaRPr lang="pt-BR" sz="1900" dirty="0">
              <a:latin typeface="Arial"/>
              <a:cs typeface="Arial"/>
            </a:endParaRPr>
          </a:p>
          <a:p>
            <a:r>
              <a:rPr lang="pt-BR" sz="1900" dirty="0">
                <a:latin typeface="Arial"/>
                <a:cs typeface="Arial"/>
              </a:rPr>
              <a:t>KDSV 22</a:t>
            </a:r>
            <a:r>
              <a:rPr lang="pt-BR" sz="1900" dirty="0">
                <a:solidFill>
                  <a:srgbClr val="FF0000"/>
                </a:solidFill>
                <a:latin typeface="Arial"/>
                <a:cs typeface="Arial"/>
              </a:rPr>
              <a:t>1354</a:t>
            </a:r>
            <a:r>
              <a:rPr lang="pt-BR" sz="1900" dirty="0">
                <a:latin typeface="Arial"/>
                <a:cs typeface="Arial"/>
              </a:rPr>
              <a:t>Z AUTO 16018G26KT 10SM BKN110 </a:t>
            </a:r>
            <a:r>
              <a:rPr lang="pt-BR" sz="1900" dirty="0">
                <a:solidFill>
                  <a:srgbClr val="FF0000"/>
                </a:solidFill>
                <a:latin typeface="Arial"/>
                <a:cs typeface="Arial"/>
              </a:rPr>
              <a:t>14/12</a:t>
            </a:r>
            <a:r>
              <a:rPr lang="pt-BR" sz="1900" dirty="0">
                <a:latin typeface="Arial"/>
                <a:cs typeface="Arial"/>
              </a:rPr>
              <a:t> A2961 RMK AO2 PK WND 15026/1353 RAE48 SLP038 P0001 </a:t>
            </a:r>
            <a:r>
              <a:rPr lang="pt-BR" sz="1900" dirty="0" smtClean="0">
                <a:latin typeface="Arial"/>
                <a:cs typeface="Arial"/>
              </a:rPr>
              <a:t>T01390117</a:t>
            </a:r>
          </a:p>
          <a:p>
            <a:endParaRPr lang="pt-BR" sz="1900" dirty="0">
              <a:latin typeface="Arial"/>
              <a:cs typeface="Arial"/>
            </a:endParaRPr>
          </a:p>
          <a:p>
            <a:r>
              <a:rPr lang="pt-BR" sz="1900" dirty="0">
                <a:latin typeface="Arial"/>
                <a:cs typeface="Arial"/>
              </a:rPr>
              <a:t>KDSV 22</a:t>
            </a:r>
            <a:r>
              <a:rPr lang="pt-BR" sz="1900" dirty="0">
                <a:solidFill>
                  <a:srgbClr val="FF0000"/>
                </a:solidFill>
                <a:latin typeface="Arial"/>
                <a:cs typeface="Arial"/>
              </a:rPr>
              <a:t>1454</a:t>
            </a:r>
            <a:r>
              <a:rPr lang="pt-BR" sz="1900" dirty="0">
                <a:latin typeface="Arial"/>
                <a:cs typeface="Arial"/>
              </a:rPr>
              <a:t>Z AUTO 33014G27KT 290V020 10SM CLR </a:t>
            </a:r>
            <a:r>
              <a:rPr lang="pt-BR" sz="1900" dirty="0">
                <a:solidFill>
                  <a:srgbClr val="FF0000"/>
                </a:solidFill>
                <a:latin typeface="Arial"/>
                <a:cs typeface="Arial"/>
              </a:rPr>
              <a:t>17/12</a:t>
            </a:r>
            <a:r>
              <a:rPr lang="pt-BR" sz="1900" dirty="0">
                <a:latin typeface="Arial"/>
                <a:cs typeface="Arial"/>
              </a:rPr>
              <a:t> A2963 RMK </a:t>
            </a:r>
            <a:r>
              <a:rPr lang="pt-BR" sz="1900" dirty="0" smtClean="0">
                <a:latin typeface="Arial"/>
                <a:cs typeface="Arial"/>
              </a:rPr>
              <a:t/>
            </a:r>
            <a:br>
              <a:rPr lang="pt-BR" sz="1900" dirty="0" smtClean="0">
                <a:latin typeface="Arial"/>
                <a:cs typeface="Arial"/>
              </a:rPr>
            </a:br>
            <a:r>
              <a:rPr lang="pt-BR" sz="1900" dirty="0" smtClean="0">
                <a:latin typeface="Arial"/>
                <a:cs typeface="Arial"/>
              </a:rPr>
              <a:t>AO2 </a:t>
            </a:r>
            <a:r>
              <a:rPr lang="pt-BR" sz="1900" dirty="0">
                <a:solidFill>
                  <a:srgbClr val="FF0000"/>
                </a:solidFill>
                <a:latin typeface="Arial"/>
                <a:cs typeface="Arial"/>
              </a:rPr>
              <a:t>PK WND 16037/1439 </a:t>
            </a:r>
            <a:r>
              <a:rPr lang="pt-BR" sz="1900" dirty="0">
                <a:latin typeface="Arial"/>
                <a:cs typeface="Arial"/>
              </a:rPr>
              <a:t>WSHFT 1429 RAB16E25 PRESRR SLP044 P0000 60001 T01720117 55014 </a:t>
            </a:r>
            <a:r>
              <a:rPr lang="pt-BR" sz="1900" dirty="0" smtClean="0">
                <a:latin typeface="Arial"/>
                <a:cs typeface="Arial"/>
              </a:rPr>
              <a:t>$</a:t>
            </a:r>
          </a:p>
          <a:p>
            <a:endParaRPr lang="pt-BR" sz="1900" dirty="0">
              <a:latin typeface="Arial"/>
              <a:cs typeface="Arial"/>
            </a:endParaRPr>
          </a:p>
          <a:p>
            <a:r>
              <a:rPr lang="pt-BR" sz="1900" dirty="0">
                <a:latin typeface="Arial"/>
                <a:cs typeface="Arial"/>
              </a:rPr>
              <a:t>KDSV 22</a:t>
            </a:r>
            <a:r>
              <a:rPr lang="pt-BR" sz="1900" dirty="0">
                <a:solidFill>
                  <a:srgbClr val="FF0000"/>
                </a:solidFill>
                <a:latin typeface="Arial"/>
                <a:cs typeface="Arial"/>
              </a:rPr>
              <a:t>1504</a:t>
            </a:r>
            <a:r>
              <a:rPr lang="pt-BR" sz="1900" dirty="0">
                <a:latin typeface="Arial"/>
                <a:cs typeface="Arial"/>
              </a:rPr>
              <a:t>Z AUTO 32028G42KT 10SM -RA SCT005 SCT019 </a:t>
            </a:r>
            <a:r>
              <a:rPr lang="pt-BR" sz="1900" dirty="0">
                <a:solidFill>
                  <a:srgbClr val="FF0000"/>
                </a:solidFill>
                <a:latin typeface="Arial"/>
                <a:cs typeface="Arial"/>
              </a:rPr>
              <a:t>02/01</a:t>
            </a:r>
            <a:r>
              <a:rPr lang="pt-BR" sz="1900" dirty="0">
                <a:latin typeface="Arial"/>
                <a:cs typeface="Arial"/>
              </a:rPr>
              <a:t> A2967 RMK AO2 </a:t>
            </a:r>
            <a:r>
              <a:rPr lang="pt-BR" sz="1900" dirty="0">
                <a:solidFill>
                  <a:srgbClr val="FF0000"/>
                </a:solidFill>
                <a:latin typeface="Arial"/>
                <a:cs typeface="Arial"/>
              </a:rPr>
              <a:t>PK WND 33042/1500 </a:t>
            </a:r>
            <a:r>
              <a:rPr lang="pt-BR" sz="1900" dirty="0">
                <a:latin typeface="Arial"/>
                <a:cs typeface="Arial"/>
              </a:rPr>
              <a:t>RAB1456 PRESRR P0000 </a:t>
            </a:r>
            <a:r>
              <a:rPr lang="pt-BR" sz="1900" dirty="0" smtClean="0">
                <a:latin typeface="Arial"/>
                <a:cs typeface="Arial"/>
              </a:rPr>
              <a:t>$</a:t>
            </a:r>
            <a:endParaRPr lang="pt-BR" sz="1900" dirty="0">
              <a:latin typeface="Arial"/>
              <a:cs typeface="Arial"/>
            </a:endParaRPr>
          </a:p>
          <a:p>
            <a:pPr algn="ctr"/>
            <a:r>
              <a:rPr lang="en-US" sz="1900" dirty="0" smtClean="0">
                <a:latin typeface="Arial"/>
                <a:cs typeface="Arial"/>
              </a:rPr>
              <a:t/>
            </a:r>
            <a:br>
              <a:rPr lang="en-US" sz="1900" dirty="0" smtClean="0">
                <a:latin typeface="Arial"/>
                <a:cs typeface="Arial"/>
              </a:rPr>
            </a:br>
            <a:r>
              <a:rPr lang="en-US" sz="1900" dirty="0" smtClean="0">
                <a:latin typeface="Arial"/>
                <a:cs typeface="Arial"/>
              </a:rPr>
              <a:t/>
            </a:r>
            <a:br>
              <a:rPr lang="en-US" sz="1900" dirty="0" smtClean="0">
                <a:latin typeface="Arial"/>
                <a:cs typeface="Arial"/>
              </a:rPr>
            </a:br>
            <a:endParaRPr lang="en-US" sz="1900" dirty="0" smtClean="0">
              <a:latin typeface="Arial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-567162" y="123573"/>
            <a:ext cx="6480790" cy="1661993"/>
          </a:xfrm>
          <a:prstGeom prst="rect">
            <a:avLst/>
          </a:prstGeom>
          <a:noFill/>
          <a:ln w="19050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" dirty="0" smtClean="0">
                <a:latin typeface="Arial"/>
                <a:cs typeface="Arial"/>
              </a:rPr>
              <a:t/>
            </a:r>
            <a:br>
              <a:rPr lang="en-US" sz="200" dirty="0" smtClean="0">
                <a:latin typeface="Arial"/>
                <a:cs typeface="Arial"/>
              </a:rPr>
            </a:br>
            <a:r>
              <a:rPr lang="en-US" sz="5000" b="1" dirty="0" smtClean="0">
                <a:solidFill>
                  <a:srgbClr val="FF0000"/>
                </a:solidFill>
                <a:latin typeface="Arial"/>
                <a:cs typeface="Arial"/>
              </a:rPr>
              <a:t>KDSV</a:t>
            </a:r>
            <a:br>
              <a:rPr lang="en-US" sz="5000" b="1" dirty="0" smtClean="0">
                <a:solidFill>
                  <a:srgbClr val="FF0000"/>
                </a:solidFill>
                <a:latin typeface="Arial"/>
                <a:cs typeface="Arial"/>
              </a:rPr>
            </a:br>
            <a:r>
              <a:rPr lang="en-US" sz="5000" b="1" dirty="0" smtClean="0">
                <a:solidFill>
                  <a:srgbClr val="FF0000"/>
                </a:solidFill>
                <a:latin typeface="Arial"/>
                <a:cs typeface="Arial"/>
              </a:rPr>
              <a:t>Dansville, NY</a:t>
            </a:r>
            <a:endParaRPr lang="en-US" sz="5000" dirty="0">
              <a:solidFill>
                <a:srgbClr val="3775C7"/>
              </a:solidFill>
              <a:latin typeface="Arial"/>
              <a:cs typeface="Arial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0686" y="104212"/>
            <a:ext cx="2621184" cy="2021224"/>
          </a:xfrm>
          <a:prstGeom prst="rect">
            <a:avLst/>
          </a:prstGeom>
        </p:spPr>
      </p:pic>
      <p:sp>
        <p:nvSpPr>
          <p:cNvPr id="5" name="5-Point Star 4"/>
          <p:cNvSpPr/>
          <p:nvPr/>
        </p:nvSpPr>
        <p:spPr>
          <a:xfrm>
            <a:off x="6058925" y="1000860"/>
            <a:ext cx="341212" cy="322228"/>
          </a:xfrm>
          <a:prstGeom prst="star5">
            <a:avLst/>
          </a:prstGeom>
          <a:solidFill>
            <a:srgbClr val="FF00AE"/>
          </a:solidFill>
          <a:ln w="1905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247182" y="834215"/>
            <a:ext cx="4299326" cy="769441"/>
          </a:xfrm>
          <a:prstGeom prst="rect">
            <a:avLst/>
          </a:prstGeom>
          <a:noFill/>
          <a:ln w="19050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>
                <a:latin typeface="Arial"/>
                <a:cs typeface="Arial"/>
              </a:rPr>
              <a:t>Elevation:</a:t>
            </a:r>
          </a:p>
          <a:p>
            <a:pPr algn="ctr"/>
            <a:r>
              <a:rPr lang="en-US" sz="2200" b="1" dirty="0" smtClean="0">
                <a:latin typeface="Arial"/>
                <a:cs typeface="Arial"/>
              </a:rPr>
              <a:t>198 m</a:t>
            </a:r>
            <a:endParaRPr lang="en-US" sz="2200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396951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6598" y="2137765"/>
            <a:ext cx="9057692" cy="56476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900" dirty="0" smtClean="0">
                <a:latin typeface="Arial"/>
                <a:cs typeface="Arial"/>
              </a:rPr>
              <a:t>KDDH </a:t>
            </a:r>
            <a:r>
              <a:rPr lang="pt-BR" sz="1900" dirty="0">
                <a:solidFill>
                  <a:srgbClr val="FF0000"/>
                </a:solidFill>
                <a:latin typeface="Arial"/>
                <a:cs typeface="Arial"/>
              </a:rPr>
              <a:t>221054Z AUTO 00000KT 4SM BR </a:t>
            </a:r>
            <a:r>
              <a:rPr lang="pt-BR" sz="1900" dirty="0" smtClean="0">
                <a:solidFill>
                  <a:srgbClr val="FF0000"/>
                </a:solidFill>
                <a:latin typeface="Arial"/>
                <a:cs typeface="Arial"/>
              </a:rPr>
              <a:t>FEW002 </a:t>
            </a:r>
            <a:br>
              <a:rPr lang="pt-BR" sz="1900" dirty="0" smtClean="0">
                <a:solidFill>
                  <a:srgbClr val="FF0000"/>
                </a:solidFill>
                <a:latin typeface="Arial"/>
                <a:cs typeface="Arial"/>
              </a:rPr>
            </a:br>
            <a:r>
              <a:rPr lang="pt-BR" sz="1900" dirty="0" smtClean="0">
                <a:solidFill>
                  <a:srgbClr val="FF0000"/>
                </a:solidFill>
                <a:latin typeface="Arial"/>
                <a:cs typeface="Arial"/>
              </a:rPr>
              <a:t>OVC018 </a:t>
            </a:r>
            <a:r>
              <a:rPr lang="pt-BR" sz="1900" dirty="0">
                <a:solidFill>
                  <a:srgbClr val="FF0000"/>
                </a:solidFill>
                <a:latin typeface="Arial"/>
                <a:cs typeface="Arial"/>
              </a:rPr>
              <a:t>04/03 </a:t>
            </a:r>
            <a:r>
              <a:rPr lang="pt-BR" sz="1900" dirty="0">
                <a:latin typeface="Arial"/>
                <a:cs typeface="Arial"/>
              </a:rPr>
              <a:t>A2968 </a:t>
            </a:r>
            <a:r>
              <a:rPr lang="pt-BR" sz="1900" dirty="0" smtClean="0">
                <a:latin typeface="Arial"/>
                <a:cs typeface="Arial"/>
              </a:rPr>
              <a:t>RMK </a:t>
            </a:r>
            <a:r>
              <a:rPr lang="pt-BR" sz="1900" dirty="0">
                <a:latin typeface="Arial"/>
                <a:cs typeface="Arial"/>
              </a:rPr>
              <a:t>AO2 SLP055 </a:t>
            </a:r>
            <a:r>
              <a:rPr lang="pt-BR" sz="1900" dirty="0" smtClean="0">
                <a:latin typeface="Arial"/>
                <a:cs typeface="Arial"/>
              </a:rPr>
              <a:t>T00390028</a:t>
            </a:r>
          </a:p>
          <a:p>
            <a:endParaRPr lang="pt-BR" sz="1900" dirty="0">
              <a:latin typeface="Arial"/>
              <a:cs typeface="Arial"/>
            </a:endParaRPr>
          </a:p>
          <a:p>
            <a:r>
              <a:rPr lang="pt-BR" sz="1900" dirty="0">
                <a:latin typeface="Arial"/>
                <a:cs typeface="Arial"/>
              </a:rPr>
              <a:t>KDDH </a:t>
            </a:r>
            <a:r>
              <a:rPr lang="pt-BR" sz="1900" dirty="0">
                <a:solidFill>
                  <a:srgbClr val="FF0000"/>
                </a:solidFill>
                <a:latin typeface="Arial"/>
                <a:cs typeface="Arial"/>
              </a:rPr>
              <a:t>221226Z AUTO 21009G22KT 10SM BKN020 BKN060 OVC070 17/13 </a:t>
            </a:r>
            <a:r>
              <a:rPr lang="pt-BR" sz="1900" dirty="0">
                <a:latin typeface="Arial"/>
                <a:cs typeface="Arial"/>
              </a:rPr>
              <a:t>A2970 RMK AO2 P0000 $</a:t>
            </a:r>
            <a:br>
              <a:rPr lang="pt-BR" sz="1900" dirty="0">
                <a:latin typeface="Arial"/>
                <a:cs typeface="Arial"/>
              </a:rPr>
            </a:br>
            <a:endParaRPr lang="pt-BR" sz="1900" dirty="0">
              <a:latin typeface="Arial"/>
              <a:cs typeface="Arial"/>
            </a:endParaRPr>
          </a:p>
          <a:p>
            <a:r>
              <a:rPr lang="pt-BR" sz="1900" dirty="0">
                <a:latin typeface="Arial"/>
                <a:cs typeface="Arial"/>
              </a:rPr>
              <a:t>KDDH 221240Z AUTO 20013G29KT 10SM SCT020 BKN055 OVC100 17/13 A2969 RMK AO2 PK WND 22029/1235 P0000 $</a:t>
            </a:r>
            <a:br>
              <a:rPr lang="pt-BR" sz="1900" dirty="0">
                <a:latin typeface="Arial"/>
                <a:cs typeface="Arial"/>
              </a:rPr>
            </a:br>
            <a:endParaRPr lang="pt-BR" sz="1900" dirty="0" smtClean="0">
              <a:latin typeface="Arial"/>
              <a:cs typeface="Arial"/>
            </a:endParaRPr>
          </a:p>
          <a:p>
            <a:r>
              <a:rPr lang="pt-BR" sz="1900" dirty="0">
                <a:latin typeface="Arial"/>
                <a:cs typeface="Arial"/>
              </a:rPr>
              <a:t>KDDH </a:t>
            </a:r>
            <a:r>
              <a:rPr lang="pt-BR" sz="1900" dirty="0">
                <a:solidFill>
                  <a:srgbClr val="FF0000"/>
                </a:solidFill>
                <a:latin typeface="Arial"/>
                <a:cs typeface="Arial"/>
              </a:rPr>
              <a:t>221254Z AUTO 21014G23KT 10SM BKN022 BKN048 BKN100 17/13 </a:t>
            </a:r>
            <a:r>
              <a:rPr lang="pt-BR" sz="1900" dirty="0">
                <a:latin typeface="Arial"/>
                <a:cs typeface="Arial"/>
              </a:rPr>
              <a:t>A2970 RMK AO2 PK WND 22029/1235 SLP056 P0000 T01720133 $</a:t>
            </a:r>
            <a:br>
              <a:rPr lang="pt-BR" sz="1900" dirty="0">
                <a:latin typeface="Arial"/>
                <a:cs typeface="Arial"/>
              </a:rPr>
            </a:br>
            <a:endParaRPr lang="pt-BR" sz="1900" dirty="0">
              <a:latin typeface="Arial"/>
              <a:cs typeface="Arial"/>
            </a:endParaRPr>
          </a:p>
          <a:p>
            <a:r>
              <a:rPr lang="pt-BR" sz="1900" dirty="0">
                <a:latin typeface="Arial"/>
                <a:cs typeface="Arial"/>
              </a:rPr>
              <a:t>KDDH </a:t>
            </a:r>
            <a:r>
              <a:rPr lang="pt-BR" sz="1900" dirty="0">
                <a:solidFill>
                  <a:srgbClr val="FF0000"/>
                </a:solidFill>
                <a:latin typeface="Arial"/>
                <a:cs typeface="Arial"/>
              </a:rPr>
              <a:t>221344Z AUTO 01005KT 2 1/2SM BR </a:t>
            </a:r>
            <a:r>
              <a:rPr lang="pt-BR" sz="1900" dirty="0" smtClean="0">
                <a:solidFill>
                  <a:srgbClr val="FF0000"/>
                </a:solidFill>
                <a:latin typeface="Arial"/>
                <a:cs typeface="Arial"/>
              </a:rPr>
              <a:t>BKN020 </a:t>
            </a:r>
            <a:r>
              <a:rPr lang="pt-BR" sz="1900" dirty="0">
                <a:solidFill>
                  <a:srgbClr val="FF0000"/>
                </a:solidFill>
                <a:latin typeface="Arial"/>
                <a:cs typeface="Arial"/>
              </a:rPr>
              <a:t>06/04 </a:t>
            </a:r>
            <a:r>
              <a:rPr lang="pt-BR" sz="1900" dirty="0">
                <a:latin typeface="Arial"/>
                <a:cs typeface="Arial"/>
              </a:rPr>
              <a:t>A2973 RMK AO2 $</a:t>
            </a:r>
            <a:br>
              <a:rPr lang="pt-BR" sz="1900" dirty="0">
                <a:latin typeface="Arial"/>
                <a:cs typeface="Arial"/>
              </a:rPr>
            </a:br>
            <a:endParaRPr lang="pt-BR" sz="1900" dirty="0">
              <a:latin typeface="Arial"/>
              <a:cs typeface="Arial"/>
            </a:endParaRPr>
          </a:p>
          <a:p>
            <a:endParaRPr lang="pt-BR" sz="1900" dirty="0">
              <a:latin typeface="Arial"/>
              <a:cs typeface="Arial"/>
            </a:endParaRPr>
          </a:p>
          <a:p>
            <a:endParaRPr lang="pt-BR" sz="1900" dirty="0">
              <a:latin typeface="Arial"/>
              <a:cs typeface="Arial"/>
            </a:endParaRPr>
          </a:p>
          <a:p>
            <a:pPr algn="ctr"/>
            <a:r>
              <a:rPr lang="en-US" sz="1900" dirty="0" smtClean="0">
                <a:latin typeface="Arial"/>
                <a:cs typeface="Arial"/>
              </a:rPr>
              <a:t/>
            </a:r>
            <a:br>
              <a:rPr lang="en-US" sz="1900" dirty="0" smtClean="0">
                <a:latin typeface="Arial"/>
                <a:cs typeface="Arial"/>
              </a:rPr>
            </a:br>
            <a:r>
              <a:rPr lang="en-US" sz="1900" dirty="0" smtClean="0">
                <a:latin typeface="Arial"/>
                <a:cs typeface="Arial"/>
              </a:rPr>
              <a:t/>
            </a:r>
            <a:br>
              <a:rPr lang="en-US" sz="1900" dirty="0" smtClean="0">
                <a:latin typeface="Arial"/>
                <a:cs typeface="Arial"/>
              </a:rPr>
            </a:br>
            <a:endParaRPr lang="en-US" sz="1900" dirty="0" smtClean="0">
              <a:latin typeface="Arial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-567162" y="123573"/>
            <a:ext cx="6480790" cy="1661993"/>
          </a:xfrm>
          <a:prstGeom prst="rect">
            <a:avLst/>
          </a:prstGeom>
          <a:noFill/>
          <a:ln w="19050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" dirty="0" smtClean="0">
                <a:latin typeface="Arial"/>
                <a:cs typeface="Arial"/>
              </a:rPr>
              <a:t/>
            </a:r>
            <a:br>
              <a:rPr lang="en-US" sz="200" dirty="0" smtClean="0">
                <a:latin typeface="Arial"/>
                <a:cs typeface="Arial"/>
              </a:rPr>
            </a:br>
            <a:r>
              <a:rPr lang="en-US" sz="5000" b="1" dirty="0" smtClean="0">
                <a:solidFill>
                  <a:srgbClr val="FF0000"/>
                </a:solidFill>
                <a:latin typeface="Arial"/>
                <a:cs typeface="Arial"/>
              </a:rPr>
              <a:t>KDDH</a:t>
            </a:r>
            <a:br>
              <a:rPr lang="en-US" sz="5000" b="1" dirty="0" smtClean="0">
                <a:solidFill>
                  <a:srgbClr val="FF0000"/>
                </a:solidFill>
                <a:latin typeface="Arial"/>
                <a:cs typeface="Arial"/>
              </a:rPr>
            </a:br>
            <a:r>
              <a:rPr lang="en-US" sz="5000" b="1" dirty="0" smtClean="0">
                <a:solidFill>
                  <a:srgbClr val="FF0000"/>
                </a:solidFill>
                <a:latin typeface="Arial"/>
                <a:cs typeface="Arial"/>
              </a:rPr>
              <a:t>Bennington</a:t>
            </a:r>
            <a:r>
              <a:rPr lang="en-US" sz="5000" b="1" smtClean="0">
                <a:solidFill>
                  <a:srgbClr val="FF0000"/>
                </a:solidFill>
                <a:latin typeface="Arial"/>
                <a:cs typeface="Arial"/>
              </a:rPr>
              <a:t>, VT</a:t>
            </a:r>
            <a:endParaRPr lang="en-US" sz="5000" dirty="0">
              <a:solidFill>
                <a:srgbClr val="3775C7"/>
              </a:solidFill>
              <a:latin typeface="Arial"/>
              <a:cs typeface="Arial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biLevel thresh="7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hotocopy trans="0" detail="10"/>
                    </a14:imgEffect>
                    <a14:imgEffect>
                      <a14:sharpenSoften amount="50000"/>
                    </a14:imgEffect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073913" y="146985"/>
            <a:ext cx="1980741" cy="2701011"/>
          </a:xfrm>
          <a:prstGeom prst="rect">
            <a:avLst/>
          </a:prstGeom>
        </p:spPr>
      </p:pic>
      <p:sp>
        <p:nvSpPr>
          <p:cNvPr id="5" name="5-Point Star 4"/>
          <p:cNvSpPr/>
          <p:nvPr/>
        </p:nvSpPr>
        <p:spPr>
          <a:xfrm>
            <a:off x="6340501" y="2380870"/>
            <a:ext cx="341212" cy="322228"/>
          </a:xfrm>
          <a:prstGeom prst="star5">
            <a:avLst/>
          </a:prstGeom>
          <a:solidFill>
            <a:srgbClr val="FF00AE"/>
          </a:solidFill>
          <a:ln w="1905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067838" y="2487311"/>
            <a:ext cx="1377994" cy="3606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047618" y="2498097"/>
            <a:ext cx="1377994" cy="1803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247182" y="834215"/>
            <a:ext cx="4299326" cy="769441"/>
          </a:xfrm>
          <a:prstGeom prst="rect">
            <a:avLst/>
          </a:prstGeom>
          <a:noFill/>
          <a:ln w="19050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>
                <a:latin typeface="Arial"/>
                <a:cs typeface="Arial"/>
              </a:rPr>
              <a:t>Elevation:</a:t>
            </a:r>
          </a:p>
          <a:p>
            <a:pPr algn="ctr"/>
            <a:r>
              <a:rPr lang="en-US" sz="2200" b="1" dirty="0" smtClean="0">
                <a:latin typeface="Arial"/>
                <a:cs typeface="Arial"/>
              </a:rPr>
              <a:t>244 m</a:t>
            </a:r>
            <a:endParaRPr lang="en-US" sz="2200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818116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0"/>
            <a:ext cx="9144000" cy="1231106"/>
          </a:xfrm>
          <a:prstGeom prst="rect">
            <a:avLst/>
          </a:prstGeom>
          <a:noFill/>
          <a:ln w="19050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" dirty="0" smtClean="0">
                <a:latin typeface="Arial"/>
                <a:cs typeface="Arial"/>
              </a:rPr>
              <a:t/>
            </a:r>
            <a:br>
              <a:rPr lang="en-US" sz="200" dirty="0" smtClean="0">
                <a:latin typeface="Arial"/>
                <a:cs typeface="Arial"/>
              </a:rPr>
            </a:br>
            <a:r>
              <a:rPr lang="en-US" sz="2400" b="1" dirty="0" smtClean="0">
                <a:solidFill>
                  <a:srgbClr val="FF0000"/>
                </a:solidFill>
                <a:latin typeface="Arial"/>
                <a:cs typeface="Arial"/>
              </a:rPr>
              <a:t>ALB (Albany, NY) Aircraft Soundings</a:t>
            </a:r>
            <a:r>
              <a:rPr lang="en-US" sz="2400" dirty="0" smtClean="0">
                <a:latin typeface="Arial"/>
                <a:cs typeface="Arial"/>
              </a:rPr>
              <a:t/>
            </a:r>
            <a:br>
              <a:rPr lang="en-US" sz="2400" dirty="0" smtClean="0">
                <a:latin typeface="Arial"/>
                <a:cs typeface="Arial"/>
              </a:rPr>
            </a:br>
            <a:r>
              <a:rPr lang="en-US" sz="2400" dirty="0" smtClean="0">
                <a:solidFill>
                  <a:srgbClr val="FF0000"/>
                </a:solidFill>
                <a:latin typeface="Arial"/>
                <a:cs typeface="Arial"/>
              </a:rPr>
              <a:t>1731 UTC 22 December 2013      1814 UTC 22 December 2013</a:t>
            </a:r>
            <a:endParaRPr lang="en-US" sz="2400" baseline="30000" dirty="0">
              <a:solidFill>
                <a:srgbClr val="FF0000"/>
              </a:solidFill>
              <a:latin typeface="Arial"/>
              <a:cs typeface="Arial"/>
            </a:endParaRPr>
          </a:p>
          <a:p>
            <a:pPr algn="ctr"/>
            <a:endParaRPr lang="en-US" sz="2400" dirty="0">
              <a:solidFill>
                <a:srgbClr val="3775C7"/>
              </a:solidFill>
              <a:latin typeface="Arial"/>
              <a:cs typeface="Arial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333" y="850805"/>
            <a:ext cx="8625335" cy="580777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6443080"/>
            <a:ext cx="9144000" cy="369332"/>
          </a:xfrm>
          <a:prstGeom prst="rect">
            <a:avLst/>
          </a:prstGeom>
          <a:noFill/>
          <a:ln w="19050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/>
                <a:cs typeface="Arial"/>
              </a:rPr>
              <a:t>Source:  Jonathan </a:t>
            </a:r>
            <a:r>
              <a:rPr lang="en-US" dirty="0" err="1" smtClean="0">
                <a:latin typeface="Arial"/>
                <a:cs typeface="Arial"/>
              </a:rPr>
              <a:t>Blaes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65043" y="4215885"/>
            <a:ext cx="2091786" cy="430887"/>
          </a:xfrm>
          <a:prstGeom prst="rect">
            <a:avLst/>
          </a:prstGeom>
          <a:noFill/>
          <a:ln w="19050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>
                <a:latin typeface="Arial"/>
                <a:cs typeface="Arial"/>
              </a:rPr>
              <a:t>Ascent</a:t>
            </a:r>
            <a:endParaRPr lang="en-US" sz="2200" b="1" dirty="0">
              <a:latin typeface="Arial"/>
              <a:cs typeface="Arial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65718" y="4217504"/>
            <a:ext cx="2091786" cy="430887"/>
          </a:xfrm>
          <a:prstGeom prst="rect">
            <a:avLst/>
          </a:prstGeom>
          <a:noFill/>
          <a:ln w="19050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>
                <a:latin typeface="Arial"/>
                <a:cs typeface="Arial"/>
              </a:rPr>
              <a:t>Descent</a:t>
            </a:r>
            <a:endParaRPr lang="en-US" sz="2200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68483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2039</TotalTime>
  <Words>282</Words>
  <Application>Microsoft Macintosh PowerPoint</Application>
  <PresentationFormat>On-screen Show (4:3)</PresentationFormat>
  <Paragraphs>84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at Albany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Alicia Bentley</dc:creator>
  <cp:lastModifiedBy>Alicia Bentley</cp:lastModifiedBy>
  <cp:revision>147</cp:revision>
  <dcterms:created xsi:type="dcterms:W3CDTF">2014-02-18T22:28:59Z</dcterms:created>
  <dcterms:modified xsi:type="dcterms:W3CDTF">2014-03-06T00:13:04Z</dcterms:modified>
</cp:coreProperties>
</file>