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8"/>
  </p:notesMasterIdLst>
  <p:sldIdLst>
    <p:sldId id="326" r:id="rId2"/>
    <p:sldId id="264" r:id="rId3"/>
    <p:sldId id="283" r:id="rId4"/>
    <p:sldId id="268" r:id="rId5"/>
    <p:sldId id="284" r:id="rId6"/>
    <p:sldId id="286" r:id="rId7"/>
    <p:sldId id="279" r:id="rId8"/>
    <p:sldId id="295" r:id="rId9"/>
    <p:sldId id="297" r:id="rId10"/>
    <p:sldId id="292" r:id="rId11"/>
    <p:sldId id="300" r:id="rId12"/>
    <p:sldId id="360" r:id="rId13"/>
    <p:sldId id="362" r:id="rId14"/>
    <p:sldId id="364" r:id="rId15"/>
    <p:sldId id="366" r:id="rId16"/>
    <p:sldId id="367" r:id="rId17"/>
    <p:sldId id="368" r:id="rId18"/>
    <p:sldId id="369" r:id="rId19"/>
    <p:sldId id="299" r:id="rId20"/>
    <p:sldId id="379" r:id="rId21"/>
    <p:sldId id="380" r:id="rId22"/>
    <p:sldId id="276" r:id="rId23"/>
    <p:sldId id="383" r:id="rId24"/>
    <p:sldId id="263" r:id="rId25"/>
    <p:sldId id="260" r:id="rId26"/>
    <p:sldId id="259" r:id="rId27"/>
    <p:sldId id="328" r:id="rId28"/>
    <p:sldId id="329" r:id="rId29"/>
    <p:sldId id="330" r:id="rId30"/>
    <p:sldId id="331" r:id="rId31"/>
    <p:sldId id="332" r:id="rId32"/>
    <p:sldId id="333" r:id="rId33"/>
    <p:sldId id="334" r:id="rId34"/>
    <p:sldId id="335" r:id="rId35"/>
    <p:sldId id="336" r:id="rId36"/>
    <p:sldId id="337" r:id="rId37"/>
    <p:sldId id="339" r:id="rId38"/>
    <p:sldId id="343" r:id="rId39"/>
    <p:sldId id="347" r:id="rId40"/>
    <p:sldId id="351" r:id="rId41"/>
    <p:sldId id="370" r:id="rId42"/>
    <p:sldId id="378" r:id="rId43"/>
    <p:sldId id="377" r:id="rId44"/>
    <p:sldId id="357" r:id="rId45"/>
    <p:sldId id="358" r:id="rId46"/>
    <p:sldId id="282" r:id="rId4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20002"/>
    <a:srgbClr val="E06407"/>
    <a:srgbClr val="F05554"/>
    <a:srgbClr val="700003"/>
    <a:srgbClr val="F15454"/>
    <a:srgbClr val="42EAEA"/>
    <a:srgbClr val="0FFF00"/>
    <a:srgbClr val="FF00AE"/>
    <a:srgbClr val="009301"/>
    <a:srgbClr val="3775C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3012" autoAdjust="0"/>
  </p:normalViewPr>
  <p:slideViewPr>
    <p:cSldViewPr snapToGrid="0" snapToObjects="1">
      <p:cViewPr>
        <p:scale>
          <a:sx n="130" d="100"/>
          <a:sy n="130" d="100"/>
        </p:scale>
        <p:origin x="-1832" y="-8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presProps" Target="presProps.xml"/><Relationship Id="rId51" Type="http://schemas.openxmlformats.org/officeDocument/2006/relationships/viewProps" Target="viewProps.xml"/><Relationship Id="rId52" Type="http://schemas.openxmlformats.org/officeDocument/2006/relationships/theme" Target="theme/theme1.xml"/><Relationship Id="rId53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notesMaster" Target="notesMasters/notesMaster1.xml"/><Relationship Id="rId4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DD175F-B1F3-4D46-9B1A-F68B44157985}" type="datetimeFigureOut">
              <a:rPr lang="en-US" smtClean="0"/>
              <a:t>3/6/14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76DFC9-517C-2E42-9CDF-16611DD5F5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00564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When starting talk, define education–research interface and introduce Alicia and Kyle as current and previous TAs in upper-division thermodynamics and introductory graduate dynamics that I presently teach at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UAlbany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EB3FC1-00EC-1849-9AB4-81C79F3C894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02177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When starting talk, define education–research interface and introduce Alicia and Kyle as current and previous TAs in upper-division thermodynamics and introductory graduate dynamics that I presently teach at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UAlbany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EB3FC1-00EC-1849-9AB4-81C79F3C894C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02177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When starting talk, define education–research interface and introduce Alicia and Kyle as current and previous TAs in upper-division thermodynamics and introductory graduate dynamics that I presently teach at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UAlbany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EB3FC1-00EC-1849-9AB4-81C79F3C894C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02177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When starting talk, define education–research interface and introduce Alicia and Kyle as current and previous TAs in upper-division thermodynamics and introductory graduate dynamics that I presently teach at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UAlbany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EB3FC1-00EC-1849-9AB4-81C79F3C894C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02177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When starting talk, define education–research interface and introduce Alicia and Kyle as current and previous TAs in upper-division thermodynamics and introductory graduate dynamics that I presently teach at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UAlbany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EB3FC1-00EC-1849-9AB4-81C79F3C894C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02177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When starting talk, define education–research interface and introduce Alicia and Kyle as current and previous TAs in upper-division thermodynamics and introductory graduate dynamics that I presently teach at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UAlbany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EB3FC1-00EC-1849-9AB4-81C79F3C894C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02177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When starting talk, define education–research interface and introduce Alicia and Kyle as current and previous TAs in upper-division thermodynamics and introductory graduate dynamics that I presently teach at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UAlbany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EB3FC1-00EC-1849-9AB4-81C79F3C894C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02177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When starting talk, define education–research interface and introduce Alicia and Kyle as current and previous TAs in upper-division thermodynamics and introductory graduate dynamics that I presently teach at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UAlbany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EB3FC1-00EC-1849-9AB4-81C79F3C894C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0217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When starting talk, define education–research interface and introduce Alicia and Kyle as current and previous TAs in upper-division thermodynamics and introductory graduate dynamics that I presently teach at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UAlbany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EB3FC1-00EC-1849-9AB4-81C79F3C894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0217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When starting talk, define education–research interface and introduce Alicia and Kyle as current and previous TAs in upper-division thermodynamics and introductory graduate dynamics that I presently teach at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UAlbany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EB3FC1-00EC-1849-9AB4-81C79F3C894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0217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When starting talk, define education–research interface and introduce Alicia and Kyle as current and previous TAs in upper-division thermodynamics and introductory graduate dynamics that I presently teach at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UAlbany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EB3FC1-00EC-1849-9AB4-81C79F3C894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0217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76DFC9-517C-2E42-9CDF-16611DD5F5E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03192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When starting talk, define education–research interface and introduce Alicia and Kyle as current and previous TAs in upper-division thermodynamics and introductory graduate dynamics that I presently teach at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UAlbany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EB3FC1-00EC-1849-9AB4-81C79F3C894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0217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76DFC9-517C-2E42-9CDF-16611DD5F5E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08680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When starting talk, define education–research interface and introduce Alicia and Kyle as current and previous TAs in upper-division thermodynamics and introductory graduate dynamics that I presently teach at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UAlbany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EB3FC1-00EC-1849-9AB4-81C79F3C894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0217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When starting talk, define education–research interface and introduce Alicia and Kyle as current and previous TAs in upper-division thermodynamics and introductory graduate dynamics that I presently teach at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UAlbany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EB3FC1-00EC-1849-9AB4-81C79F3C894C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0217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B066A0-1BE2-844D-A48C-6C9424E93D25}" type="datetimeFigureOut">
              <a:rPr lang="en-US" smtClean="0"/>
              <a:t>3/6/14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13754-2563-E048-868F-B18F7FFEE9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85872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B066A0-1BE2-844D-A48C-6C9424E93D25}" type="datetimeFigureOut">
              <a:rPr lang="en-US" smtClean="0"/>
              <a:t>3/6/14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13754-2563-E048-868F-B18F7FFEE9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97145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B066A0-1BE2-844D-A48C-6C9424E93D25}" type="datetimeFigureOut">
              <a:rPr lang="en-US" smtClean="0"/>
              <a:t>3/6/14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13754-2563-E048-868F-B18F7FFEE9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83356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B066A0-1BE2-844D-A48C-6C9424E93D25}" type="datetimeFigureOut">
              <a:rPr lang="en-US" smtClean="0"/>
              <a:t>3/6/14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13754-2563-E048-868F-B18F7FFEE9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80895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B066A0-1BE2-844D-A48C-6C9424E93D25}" type="datetimeFigureOut">
              <a:rPr lang="en-US" smtClean="0"/>
              <a:t>3/6/14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13754-2563-E048-868F-B18F7FFEE9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17307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B066A0-1BE2-844D-A48C-6C9424E93D25}" type="datetimeFigureOut">
              <a:rPr lang="en-US" smtClean="0"/>
              <a:t>3/6/14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13754-2563-E048-868F-B18F7FFEE9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79088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B066A0-1BE2-844D-A48C-6C9424E93D25}" type="datetimeFigureOut">
              <a:rPr lang="en-US" smtClean="0"/>
              <a:t>3/6/14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13754-2563-E048-868F-B18F7FFEE9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00988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B066A0-1BE2-844D-A48C-6C9424E93D25}" type="datetimeFigureOut">
              <a:rPr lang="en-US" smtClean="0"/>
              <a:t>3/6/14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13754-2563-E048-868F-B18F7FFEE9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01893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B066A0-1BE2-844D-A48C-6C9424E93D25}" type="datetimeFigureOut">
              <a:rPr lang="en-US" smtClean="0"/>
              <a:t>3/6/14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13754-2563-E048-868F-B18F7FFEE9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06727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B066A0-1BE2-844D-A48C-6C9424E93D25}" type="datetimeFigureOut">
              <a:rPr lang="en-US" smtClean="0"/>
              <a:t>3/6/14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13754-2563-E048-868F-B18F7FFEE9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53714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B066A0-1BE2-844D-A48C-6C9424E93D25}" type="datetimeFigureOut">
              <a:rPr lang="en-US" smtClean="0"/>
              <a:t>3/6/14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13754-2563-E048-868F-B18F7FFEE9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93012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B066A0-1BE2-844D-A48C-6C9424E93D25}" type="datetimeFigureOut">
              <a:rPr lang="en-US" smtClean="0"/>
              <a:t>3/6/14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C13754-2563-E048-868F-B18F7FFEE9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08243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4" Type="http://schemas.openxmlformats.org/officeDocument/2006/relationships/image" Target="../media/image14.gif"/><Relationship Id="rId5" Type="http://schemas.openxmlformats.org/officeDocument/2006/relationships/image" Target="../media/image10.gi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4" Type="http://schemas.openxmlformats.org/officeDocument/2006/relationships/image" Target="../media/image17.gif"/><Relationship Id="rId5" Type="http://schemas.openxmlformats.org/officeDocument/2006/relationships/image" Target="../media/image18.g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4" Type="http://schemas.openxmlformats.org/officeDocument/2006/relationships/image" Target="../media/image17.gif"/><Relationship Id="rId5" Type="http://schemas.openxmlformats.org/officeDocument/2006/relationships/image" Target="../media/image18.g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4" Type="http://schemas.openxmlformats.org/officeDocument/2006/relationships/image" Target="../media/image17.gif"/><Relationship Id="rId5" Type="http://schemas.openxmlformats.org/officeDocument/2006/relationships/image" Target="../media/image18.g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gi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4" Type="http://schemas.openxmlformats.org/officeDocument/2006/relationships/image" Target="../media/image17.gif"/><Relationship Id="rId5" Type="http://schemas.openxmlformats.org/officeDocument/2006/relationships/image" Target="../media/image25.g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4" Type="http://schemas.openxmlformats.org/officeDocument/2006/relationships/image" Target="../media/image17.gif"/><Relationship Id="rId5" Type="http://schemas.openxmlformats.org/officeDocument/2006/relationships/image" Target="../media/image25.g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4" Type="http://schemas.openxmlformats.org/officeDocument/2006/relationships/image" Target="../media/image17.gif"/><Relationship Id="rId5" Type="http://schemas.openxmlformats.org/officeDocument/2006/relationships/image" Target="../media/image25.g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gi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4" Type="http://schemas.openxmlformats.org/officeDocument/2006/relationships/image" Target="../media/image33.e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4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7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7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8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9.png"/><Relationship Id="rId3" Type="http://schemas.openxmlformats.org/officeDocument/2006/relationships/image" Target="../media/image38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9.png"/><Relationship Id="rId3" Type="http://schemas.openxmlformats.org/officeDocument/2006/relationships/image" Target="../media/image38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9.png"/><Relationship Id="rId3" Type="http://schemas.openxmlformats.org/officeDocument/2006/relationships/image" Target="../media/image38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0.png"/><Relationship Id="rId3" Type="http://schemas.openxmlformats.org/officeDocument/2006/relationships/image" Target="../media/image38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4" Type="http://schemas.openxmlformats.org/officeDocument/2006/relationships/image" Target="../media/image42.png"/><Relationship Id="rId5" Type="http://schemas.openxmlformats.org/officeDocument/2006/relationships/image" Target="../media/image46.png"/><Relationship Id="rId6" Type="http://schemas.openxmlformats.org/officeDocument/2006/relationships/image" Target="../media/image41.png"/><Relationship Id="rId7" Type="http://schemas.openxmlformats.org/officeDocument/2006/relationships/image" Target="../media/image47.png"/><Relationship Id="rId8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4" Type="http://schemas.openxmlformats.org/officeDocument/2006/relationships/image" Target="../media/image45.png"/><Relationship Id="rId5" Type="http://schemas.openxmlformats.org/officeDocument/2006/relationships/image" Target="../media/image42.png"/><Relationship Id="rId6" Type="http://schemas.openxmlformats.org/officeDocument/2006/relationships/image" Target="../media/image41.png"/><Relationship Id="rId7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8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.gi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4" Type="http://schemas.openxmlformats.org/officeDocument/2006/relationships/image" Target="../media/image45.png"/><Relationship Id="rId5" Type="http://schemas.openxmlformats.org/officeDocument/2006/relationships/image" Target="../media/image42.png"/><Relationship Id="rId6" Type="http://schemas.openxmlformats.org/officeDocument/2006/relationships/image" Target="../media/image41.png"/><Relationship Id="rId7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1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3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4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4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5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4" Type="http://schemas.openxmlformats.org/officeDocument/2006/relationships/image" Target="../media/image10.gif"/><Relationship Id="rId5" Type="http://schemas.openxmlformats.org/officeDocument/2006/relationships/image" Target="../media/image11.g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4" Type="http://schemas.openxmlformats.org/officeDocument/2006/relationships/image" Target="../media/image10.gif"/><Relationship Id="rId5" Type="http://schemas.openxmlformats.org/officeDocument/2006/relationships/image" Target="../media/image11.g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824942"/>
            <a:ext cx="9144000" cy="4878259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500" b="1" dirty="0" smtClean="0">
                <a:solidFill>
                  <a:srgbClr val="FF0000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Arial"/>
                <a:cs typeface="Arial"/>
              </a:rPr>
              <a:t>The Uber Jet and </a:t>
            </a:r>
            <a:br>
              <a:rPr lang="en-US" sz="3500" b="1" dirty="0" smtClean="0">
                <a:solidFill>
                  <a:srgbClr val="FF0000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Arial"/>
                <a:cs typeface="Arial"/>
              </a:rPr>
            </a:br>
            <a:r>
              <a:rPr lang="en-US" sz="3500" b="1" dirty="0" smtClean="0">
                <a:solidFill>
                  <a:srgbClr val="FF0000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Arial"/>
                <a:cs typeface="Arial"/>
              </a:rPr>
              <a:t>the Widespread Disruptive Ice Storm</a:t>
            </a:r>
          </a:p>
          <a:p>
            <a:pPr algn="ctr"/>
            <a:r>
              <a:rPr lang="en-US" sz="3500" b="1" dirty="0">
                <a:solidFill>
                  <a:srgbClr val="FF0000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Arial"/>
                <a:cs typeface="Arial"/>
              </a:rPr>
              <a:t>o</a:t>
            </a:r>
            <a:r>
              <a:rPr lang="en-US" sz="3500" b="1" dirty="0" smtClean="0">
                <a:solidFill>
                  <a:srgbClr val="FF0000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Arial"/>
                <a:cs typeface="Arial"/>
              </a:rPr>
              <a:t>f 21–23 December 2013</a:t>
            </a:r>
            <a:endParaRPr lang="en-US" sz="3600" dirty="0">
              <a:solidFill>
                <a:srgbClr val="FF0000"/>
              </a:solidFill>
              <a:effectLst>
                <a:glow rad="101600">
                  <a:schemeClr val="bg1">
                    <a:alpha val="75000"/>
                  </a:schemeClr>
                </a:glow>
              </a:effectLst>
              <a:latin typeface="Arial"/>
              <a:cs typeface="Arial"/>
            </a:endParaRPr>
          </a:p>
          <a:p>
            <a:pPr algn="ctr"/>
            <a:r>
              <a:rPr lang="en-US" sz="3600" dirty="0" smtClean="0">
                <a:latin typeface="Arial"/>
                <a:cs typeface="Arial"/>
              </a:rPr>
              <a:t> </a:t>
            </a:r>
          </a:p>
          <a:p>
            <a:pPr algn="ctr"/>
            <a:r>
              <a:rPr lang="en-US" sz="2200" dirty="0" smtClean="0">
                <a:solidFill>
                  <a:srgbClr val="0000FF"/>
                </a:solidFill>
                <a:latin typeface="Arial"/>
                <a:cs typeface="Arial"/>
              </a:rPr>
              <a:t>Lance F. Bosart, Alicia </a:t>
            </a:r>
            <a:r>
              <a:rPr lang="en-US" sz="2200" dirty="0">
                <a:solidFill>
                  <a:srgbClr val="0000FF"/>
                </a:solidFill>
                <a:latin typeface="Arial"/>
                <a:cs typeface="Arial"/>
              </a:rPr>
              <a:t>M. </a:t>
            </a:r>
            <a:r>
              <a:rPr lang="en-US" sz="2200" dirty="0" smtClean="0">
                <a:solidFill>
                  <a:srgbClr val="0000FF"/>
                </a:solidFill>
                <a:latin typeface="Arial"/>
                <a:cs typeface="Arial"/>
              </a:rPr>
              <a:t>Bentley, and Philippe P. </a:t>
            </a:r>
            <a:r>
              <a:rPr lang="en-US" sz="2200" dirty="0" err="1" smtClean="0">
                <a:solidFill>
                  <a:srgbClr val="0000FF"/>
                </a:solidFill>
                <a:latin typeface="Arial"/>
                <a:cs typeface="Arial"/>
              </a:rPr>
              <a:t>Papin</a:t>
            </a:r>
            <a:r>
              <a:rPr lang="en-US" sz="2200" dirty="0">
                <a:solidFill>
                  <a:srgbClr val="0000FF"/>
                </a:solidFill>
                <a:latin typeface="Arial"/>
                <a:cs typeface="Arial"/>
              </a:rPr>
              <a:t/>
            </a:r>
            <a:br>
              <a:rPr lang="en-US" sz="2200" dirty="0">
                <a:solidFill>
                  <a:srgbClr val="0000FF"/>
                </a:solidFill>
                <a:latin typeface="Arial"/>
                <a:cs typeface="Arial"/>
              </a:rPr>
            </a:br>
            <a:r>
              <a:rPr lang="en-US" sz="2200" dirty="0">
                <a:latin typeface="Arial"/>
                <a:cs typeface="Arial"/>
              </a:rPr>
              <a:t>Department of Atmospheric and Environmental Sciences </a:t>
            </a:r>
            <a:br>
              <a:rPr lang="en-US" sz="2200" dirty="0">
                <a:latin typeface="Arial"/>
                <a:cs typeface="Arial"/>
              </a:rPr>
            </a:br>
            <a:r>
              <a:rPr lang="en-US" sz="2200" dirty="0">
                <a:latin typeface="Arial"/>
                <a:cs typeface="Arial"/>
              </a:rPr>
              <a:t>University at Albany, State University of New York, Albany, NY </a:t>
            </a:r>
            <a:r>
              <a:rPr lang="en-US" sz="2200" dirty="0" smtClean="0">
                <a:latin typeface="Arial"/>
                <a:cs typeface="Arial"/>
              </a:rPr>
              <a:t>12222</a:t>
            </a:r>
          </a:p>
          <a:p>
            <a:pPr algn="ctr"/>
            <a:r>
              <a:rPr lang="en-US" sz="3000" dirty="0">
                <a:latin typeface="Arial"/>
                <a:cs typeface="Arial"/>
              </a:rPr>
              <a:t> </a:t>
            </a:r>
            <a:r>
              <a:rPr lang="en-US" sz="2200" dirty="0">
                <a:latin typeface="Arial"/>
                <a:cs typeface="Arial"/>
              </a:rPr>
              <a:t> </a:t>
            </a:r>
          </a:p>
          <a:p>
            <a:pPr algn="ctr"/>
            <a:r>
              <a:rPr lang="en-US" sz="2200" dirty="0" smtClean="0">
                <a:solidFill>
                  <a:srgbClr val="0000FF"/>
                </a:solidFill>
                <a:latin typeface="Arial"/>
                <a:cs typeface="Arial"/>
              </a:rPr>
              <a:t>39</a:t>
            </a:r>
            <a:r>
              <a:rPr lang="en-US" sz="2200" baseline="30000" dirty="0" smtClean="0">
                <a:solidFill>
                  <a:srgbClr val="0000FF"/>
                </a:solidFill>
                <a:latin typeface="Arial"/>
                <a:cs typeface="Arial"/>
              </a:rPr>
              <a:t>th</a:t>
            </a:r>
            <a:r>
              <a:rPr lang="en-US" sz="2200" dirty="0" smtClean="0">
                <a:solidFill>
                  <a:srgbClr val="0000FF"/>
                </a:solidFill>
                <a:latin typeface="Arial"/>
                <a:cs typeface="Arial"/>
              </a:rPr>
              <a:t> Annual Northeastern Storm Conference</a:t>
            </a:r>
            <a:br>
              <a:rPr lang="en-US" sz="2200" dirty="0" smtClean="0">
                <a:solidFill>
                  <a:srgbClr val="0000FF"/>
                </a:solidFill>
                <a:latin typeface="Arial"/>
                <a:cs typeface="Arial"/>
              </a:rPr>
            </a:br>
            <a:r>
              <a:rPr lang="en-US" sz="2200" dirty="0" smtClean="0">
                <a:solidFill>
                  <a:srgbClr val="0000FF"/>
                </a:solidFill>
                <a:latin typeface="Arial"/>
                <a:cs typeface="Arial"/>
              </a:rPr>
              <a:t>Rutland, VT</a:t>
            </a:r>
            <a:endParaRPr lang="en-US" sz="2200" dirty="0">
              <a:solidFill>
                <a:srgbClr val="0000FF"/>
              </a:solidFill>
              <a:latin typeface="Arial"/>
              <a:cs typeface="Arial"/>
            </a:endParaRPr>
          </a:p>
          <a:p>
            <a:pPr algn="ctr"/>
            <a:r>
              <a:rPr lang="en-US" sz="2200" dirty="0" smtClean="0">
                <a:solidFill>
                  <a:srgbClr val="0000FF"/>
                </a:solidFill>
                <a:latin typeface="Arial"/>
                <a:cs typeface="Arial"/>
              </a:rPr>
              <a:t>Saturday </a:t>
            </a:r>
            <a:r>
              <a:rPr lang="en-US" sz="2200" dirty="0">
                <a:solidFill>
                  <a:srgbClr val="0000FF"/>
                </a:solidFill>
                <a:latin typeface="Arial"/>
                <a:cs typeface="Arial"/>
              </a:rPr>
              <a:t>8</a:t>
            </a:r>
            <a:r>
              <a:rPr lang="en-US" sz="2200" dirty="0" smtClean="0">
                <a:solidFill>
                  <a:srgbClr val="0000FF"/>
                </a:solidFill>
                <a:latin typeface="Arial"/>
                <a:cs typeface="Arial"/>
              </a:rPr>
              <a:t> March 2014</a:t>
            </a:r>
            <a:endParaRPr lang="en-US" sz="2200" dirty="0">
              <a:solidFill>
                <a:srgbClr val="0000FF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960775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41" r="9695" b="11554"/>
          <a:stretch/>
        </p:blipFill>
        <p:spPr>
          <a:xfrm>
            <a:off x="4572002" y="305715"/>
            <a:ext cx="4582076" cy="5311038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-125007" y="5891301"/>
            <a:ext cx="4806264" cy="954107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Arial"/>
                <a:cs typeface="Arial"/>
              </a:rPr>
              <a:t>Dynamic tropopause (DT, 1.5-PVU surface) potential </a:t>
            </a:r>
            <a:r>
              <a:rPr lang="en-US" sz="1400" dirty="0" smtClean="0">
                <a:latin typeface="Arial"/>
                <a:cs typeface="Arial"/>
              </a:rPr>
              <a:t/>
            </a:r>
            <a:br>
              <a:rPr lang="en-US" sz="1400" dirty="0" smtClean="0">
                <a:latin typeface="Arial"/>
                <a:cs typeface="Arial"/>
              </a:rPr>
            </a:br>
            <a:r>
              <a:rPr lang="en-US" sz="1400" dirty="0" smtClean="0">
                <a:latin typeface="Arial"/>
                <a:cs typeface="Arial"/>
              </a:rPr>
              <a:t>temperature </a:t>
            </a:r>
            <a:r>
              <a:rPr lang="en-US" sz="1400" dirty="0">
                <a:latin typeface="Arial"/>
                <a:cs typeface="Arial"/>
              </a:rPr>
              <a:t>(shaded, K) and wind (barbs, </a:t>
            </a:r>
            <a:r>
              <a:rPr lang="en-US" sz="1400" dirty="0" err="1">
                <a:latin typeface="Arial"/>
                <a:cs typeface="Arial"/>
              </a:rPr>
              <a:t>kts</a:t>
            </a:r>
            <a:r>
              <a:rPr lang="en-US" sz="1400" dirty="0">
                <a:latin typeface="Arial"/>
                <a:cs typeface="Arial"/>
              </a:rPr>
              <a:t>), </a:t>
            </a:r>
            <a:r>
              <a:rPr lang="en-US" sz="1400" dirty="0" smtClean="0">
                <a:latin typeface="Arial"/>
                <a:cs typeface="Arial"/>
              </a:rPr>
              <a:t/>
            </a:r>
            <a:br>
              <a:rPr lang="en-US" sz="1400" dirty="0" smtClean="0">
                <a:latin typeface="Arial"/>
                <a:cs typeface="Arial"/>
              </a:rPr>
            </a:br>
            <a:r>
              <a:rPr lang="en-US" sz="1400" dirty="0" smtClean="0">
                <a:latin typeface="Arial"/>
                <a:cs typeface="Arial"/>
              </a:rPr>
              <a:t>925</a:t>
            </a:r>
            <a:r>
              <a:rPr lang="en-US" sz="1400" dirty="0">
                <a:latin typeface="Arial"/>
                <a:cs typeface="Arial"/>
              </a:rPr>
              <a:t>–850-hPa layer-averaged cyclonic relative vorticity </a:t>
            </a:r>
            <a:r>
              <a:rPr lang="en-US" sz="1400" dirty="0" smtClean="0">
                <a:latin typeface="Arial"/>
                <a:cs typeface="Arial"/>
              </a:rPr>
              <a:t/>
            </a:r>
            <a:br>
              <a:rPr lang="en-US" sz="1400" dirty="0" smtClean="0">
                <a:latin typeface="Arial"/>
                <a:cs typeface="Arial"/>
              </a:rPr>
            </a:br>
            <a:r>
              <a:rPr lang="en-US" sz="1400" dirty="0" smtClean="0">
                <a:latin typeface="Arial"/>
                <a:cs typeface="Arial"/>
              </a:rPr>
              <a:t>(black contours every </a:t>
            </a:r>
            <a:r>
              <a:rPr lang="en-US" sz="1400" dirty="0">
                <a:latin typeface="Arial"/>
                <a:cs typeface="Arial"/>
              </a:rPr>
              <a:t>0.5 × 10</a:t>
            </a:r>
            <a:r>
              <a:rPr lang="en-US" sz="1400" baseline="30000" dirty="0">
                <a:latin typeface="Arial"/>
                <a:cs typeface="Arial"/>
              </a:rPr>
              <a:t>−4</a:t>
            </a:r>
            <a:r>
              <a:rPr lang="en-US" sz="1400" dirty="0">
                <a:latin typeface="Arial"/>
                <a:cs typeface="Arial"/>
              </a:rPr>
              <a:t> s</a:t>
            </a:r>
            <a:r>
              <a:rPr lang="en-US" sz="1400" baseline="30000" dirty="0">
                <a:latin typeface="Arial"/>
                <a:cs typeface="Arial"/>
              </a:rPr>
              <a:t>−1</a:t>
            </a:r>
            <a:r>
              <a:rPr lang="en-US" sz="1400" dirty="0">
                <a:latin typeface="Arial"/>
                <a:cs typeface="Arial"/>
              </a:rPr>
              <a:t>) 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401325" y="5890763"/>
            <a:ext cx="4855236" cy="738664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Arial"/>
                <a:cs typeface="Arial"/>
              </a:rPr>
              <a:t>250-hPa wind speed (shaded, m s</a:t>
            </a:r>
            <a:r>
              <a:rPr lang="en-US" sz="1400" baseline="30000" dirty="0">
                <a:latin typeface="Arial"/>
                <a:cs typeface="Arial"/>
              </a:rPr>
              <a:t>−1</a:t>
            </a:r>
            <a:r>
              <a:rPr lang="en-US" sz="1400" dirty="0">
                <a:latin typeface="Arial"/>
                <a:cs typeface="Arial"/>
              </a:rPr>
              <a:t>), </a:t>
            </a:r>
            <a:r>
              <a:rPr lang="en-US" sz="1400" dirty="0" smtClean="0">
                <a:latin typeface="Arial"/>
                <a:cs typeface="Arial"/>
              </a:rPr>
              <a:t>1000–500-hPa thickness (blue contours ≤ 540 dam, </a:t>
            </a:r>
            <a:br>
              <a:rPr lang="en-US" sz="1400" dirty="0" smtClean="0">
                <a:latin typeface="Arial"/>
                <a:cs typeface="Arial"/>
              </a:rPr>
            </a:br>
            <a:r>
              <a:rPr lang="en-US" sz="1400" dirty="0" smtClean="0">
                <a:latin typeface="Arial"/>
                <a:cs typeface="Arial"/>
              </a:rPr>
              <a:t>red contours &gt; 540 dam)</a:t>
            </a:r>
            <a:r>
              <a:rPr lang="en-US" sz="1400" dirty="0">
                <a:latin typeface="Arial"/>
                <a:cs typeface="Arial"/>
              </a:rPr>
              <a:t>, </a:t>
            </a:r>
            <a:r>
              <a:rPr lang="en-US" sz="1400" dirty="0" smtClean="0">
                <a:latin typeface="Arial"/>
                <a:cs typeface="Arial"/>
              </a:rPr>
              <a:t>MSLP (black contours, hPa)</a:t>
            </a:r>
            <a:endParaRPr lang="en-US" sz="1400" dirty="0">
              <a:latin typeface="Arial"/>
              <a:cs typeface="Arial"/>
            </a:endParaRPr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27" r="9639" b="11554"/>
          <a:stretch/>
        </p:blipFill>
        <p:spPr>
          <a:xfrm>
            <a:off x="1" y="305714"/>
            <a:ext cx="4572000" cy="5311038"/>
          </a:xfrm>
          <a:prstGeom prst="rect">
            <a:avLst/>
          </a:prstGeom>
        </p:spPr>
      </p:pic>
      <p:cxnSp>
        <p:nvCxnSpPr>
          <p:cNvPr id="22" name="Straight Connector 21"/>
          <p:cNvCxnSpPr/>
          <p:nvPr/>
        </p:nvCxnSpPr>
        <p:spPr>
          <a:xfrm flipH="1">
            <a:off x="4572000" y="470330"/>
            <a:ext cx="2" cy="5158180"/>
          </a:xfrm>
          <a:prstGeom prst="line">
            <a:avLst/>
          </a:pr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0" y="0"/>
            <a:ext cx="9144000" cy="492443"/>
          </a:xfrm>
          <a:prstGeom prst="rect">
            <a:avLst/>
          </a:prstGeom>
          <a:solidFill>
            <a:srgbClr val="FFFFFF"/>
          </a:solidFill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" dirty="0" smtClean="0">
                <a:latin typeface="Arial"/>
                <a:cs typeface="Arial"/>
              </a:rPr>
              <a:t/>
            </a:r>
            <a:br>
              <a:rPr lang="en-US" sz="200" dirty="0" smtClean="0">
                <a:latin typeface="Arial"/>
                <a:cs typeface="Arial"/>
              </a:rPr>
            </a:br>
            <a:r>
              <a:rPr lang="en-US" sz="2400" b="1" dirty="0" smtClean="0">
                <a:solidFill>
                  <a:srgbClr val="FF0000"/>
                </a:solidFill>
                <a:latin typeface="Arial"/>
                <a:cs typeface="Arial"/>
              </a:rPr>
              <a:t>1200 UTC 22 December 2013</a:t>
            </a:r>
            <a:endParaRPr lang="en-US" sz="24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 flipH="1">
            <a:off x="0" y="5616752"/>
            <a:ext cx="9144000" cy="0"/>
          </a:xfrm>
          <a:prstGeom prst="line">
            <a:avLst/>
          </a:pr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Picture 11" descr="dt_2pvu_usa_29.gif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74" t="88724" r="13653" b="6516"/>
          <a:stretch/>
        </p:blipFill>
        <p:spPr>
          <a:xfrm>
            <a:off x="57918" y="5686009"/>
            <a:ext cx="4418160" cy="22390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62" t="88850" r="13911" b="6340"/>
          <a:stretch/>
        </p:blipFill>
        <p:spPr>
          <a:xfrm>
            <a:off x="4649107" y="5690335"/>
            <a:ext cx="4472031" cy="227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48502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2687652"/>
            <a:ext cx="914400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000" b="1" dirty="0" smtClean="0">
                <a:solidFill>
                  <a:srgbClr val="FF0000"/>
                </a:solidFill>
                <a:latin typeface="Arial"/>
                <a:cs typeface="Arial"/>
              </a:rPr>
              <a:t>PW &amp; ANOM. LOOPS</a:t>
            </a:r>
            <a:r>
              <a:rPr lang="en-US" sz="1600" dirty="0" smtClean="0">
                <a:latin typeface="Arial"/>
                <a:cs typeface="Arial"/>
              </a:rPr>
              <a:t/>
            </a:r>
            <a:br>
              <a:rPr lang="en-US" sz="1600" dirty="0" smtClean="0">
                <a:latin typeface="Arial"/>
                <a:cs typeface="Arial"/>
              </a:rPr>
            </a:br>
            <a:endParaRPr lang="en-US" sz="1600" dirty="0" smtClean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541358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32" r="27548" b="19635"/>
          <a:stretch/>
        </p:blipFill>
        <p:spPr>
          <a:xfrm>
            <a:off x="4572002" y="291855"/>
            <a:ext cx="4571998" cy="532489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42" t="-19458" r="27339" b="19458"/>
          <a:stretch/>
        </p:blipFill>
        <p:spPr>
          <a:xfrm>
            <a:off x="1" y="-997398"/>
            <a:ext cx="4572000" cy="6625908"/>
          </a:xfrm>
          <a:prstGeom prst="rect">
            <a:avLst/>
          </a:prstGeom>
        </p:spPr>
      </p:pic>
      <p:cxnSp>
        <p:nvCxnSpPr>
          <p:cNvPr id="22" name="Straight Connector 21"/>
          <p:cNvCxnSpPr/>
          <p:nvPr/>
        </p:nvCxnSpPr>
        <p:spPr>
          <a:xfrm flipH="1">
            <a:off x="4572000" y="470330"/>
            <a:ext cx="2" cy="5158180"/>
          </a:xfrm>
          <a:prstGeom prst="line">
            <a:avLst/>
          </a:pr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flipH="1">
            <a:off x="0" y="5616752"/>
            <a:ext cx="9144000" cy="0"/>
          </a:xfrm>
          <a:prstGeom prst="line">
            <a:avLst/>
          </a:pr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0" y="0"/>
            <a:ext cx="9144000" cy="492443"/>
          </a:xfrm>
          <a:prstGeom prst="rect">
            <a:avLst/>
          </a:prstGeom>
          <a:solidFill>
            <a:srgbClr val="FFFFFF"/>
          </a:solidFill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" dirty="0" smtClean="0">
                <a:latin typeface="Arial"/>
                <a:cs typeface="Arial"/>
              </a:rPr>
              <a:t/>
            </a:r>
            <a:br>
              <a:rPr lang="en-US" sz="200" dirty="0" smtClean="0">
                <a:latin typeface="Arial"/>
                <a:cs typeface="Arial"/>
              </a:rPr>
            </a:br>
            <a:r>
              <a:rPr lang="en-US" sz="2400" b="1" dirty="0" smtClean="0">
                <a:solidFill>
                  <a:srgbClr val="FF0000"/>
                </a:solidFill>
                <a:latin typeface="Arial"/>
                <a:cs typeface="Arial"/>
              </a:rPr>
              <a:t>1200 UTC 20 December 2013</a:t>
            </a:r>
            <a:endParaRPr lang="en-US" sz="24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31" t="88642" r="13960" b="6522"/>
          <a:stretch/>
        </p:blipFill>
        <p:spPr>
          <a:xfrm>
            <a:off x="4650779" y="5686363"/>
            <a:ext cx="4449702" cy="23062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69" t="88762" r="13774" b="6509"/>
          <a:stretch/>
        </p:blipFill>
        <p:spPr>
          <a:xfrm>
            <a:off x="32564" y="5696132"/>
            <a:ext cx="4483116" cy="226435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-137337" y="5891301"/>
            <a:ext cx="4806264" cy="738664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700-hPa geopotential height (black contours, dam),</a:t>
            </a:r>
            <a:br>
              <a:rPr lang="en-US" sz="1400" dirty="0" smtClean="0">
                <a:latin typeface="Arial"/>
                <a:cs typeface="Arial"/>
              </a:rPr>
            </a:br>
            <a:r>
              <a:rPr lang="en-US" sz="1400" dirty="0" smtClean="0">
                <a:latin typeface="Arial"/>
                <a:cs typeface="Arial"/>
              </a:rPr>
              <a:t>temperature (red contours, °C), wind </a:t>
            </a:r>
            <a:r>
              <a:rPr lang="en-US" sz="1400" dirty="0">
                <a:latin typeface="Arial"/>
                <a:cs typeface="Arial"/>
              </a:rPr>
              <a:t>(barbs, </a:t>
            </a:r>
            <a:r>
              <a:rPr lang="en-US" sz="1400" dirty="0" err="1">
                <a:latin typeface="Arial"/>
                <a:cs typeface="Arial"/>
              </a:rPr>
              <a:t>kts</a:t>
            </a:r>
            <a:r>
              <a:rPr lang="en-US" sz="1400" dirty="0">
                <a:latin typeface="Arial"/>
                <a:cs typeface="Arial"/>
              </a:rPr>
              <a:t>), </a:t>
            </a:r>
            <a:r>
              <a:rPr lang="en-US" sz="1400" dirty="0" smtClean="0">
                <a:latin typeface="Arial"/>
                <a:cs typeface="Arial"/>
              </a:rPr>
              <a:t/>
            </a:r>
            <a:br>
              <a:rPr lang="en-US" sz="1400" dirty="0" smtClean="0">
                <a:latin typeface="Arial"/>
                <a:cs typeface="Arial"/>
              </a:rPr>
            </a:br>
            <a:r>
              <a:rPr lang="en-US" sz="1400" dirty="0" smtClean="0">
                <a:latin typeface="Arial"/>
                <a:cs typeface="Arial"/>
              </a:rPr>
              <a:t>and </a:t>
            </a:r>
            <a:r>
              <a:rPr lang="en-US" sz="1400" dirty="0" err="1" smtClean="0">
                <a:latin typeface="Arial"/>
                <a:cs typeface="Arial"/>
              </a:rPr>
              <a:t>precipitable</a:t>
            </a:r>
            <a:r>
              <a:rPr lang="en-US" sz="1400" dirty="0" smtClean="0">
                <a:latin typeface="Arial"/>
                <a:cs typeface="Arial"/>
              </a:rPr>
              <a:t> water (shaded, mm)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376665" y="5890763"/>
            <a:ext cx="4855236" cy="738664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Arial"/>
                <a:cs typeface="Arial"/>
              </a:rPr>
              <a:t>700-hPa geopotential height (black contours, dam),</a:t>
            </a:r>
            <a:br>
              <a:rPr lang="en-US" sz="1400" dirty="0">
                <a:latin typeface="Arial"/>
                <a:cs typeface="Arial"/>
              </a:rPr>
            </a:br>
            <a:r>
              <a:rPr lang="en-US" sz="1400" dirty="0">
                <a:latin typeface="Arial"/>
                <a:cs typeface="Arial"/>
              </a:rPr>
              <a:t>temperature </a:t>
            </a:r>
            <a:r>
              <a:rPr lang="en-US" sz="1400" dirty="0" smtClean="0">
                <a:latin typeface="Arial"/>
                <a:cs typeface="Arial"/>
              </a:rPr>
              <a:t>(blue contours</a:t>
            </a:r>
            <a:r>
              <a:rPr lang="en-US" sz="1400" dirty="0">
                <a:latin typeface="Arial"/>
                <a:cs typeface="Arial"/>
              </a:rPr>
              <a:t>, °C), wind (barbs, </a:t>
            </a:r>
            <a:r>
              <a:rPr lang="en-US" sz="1400" dirty="0" err="1">
                <a:latin typeface="Arial"/>
                <a:cs typeface="Arial"/>
              </a:rPr>
              <a:t>kts</a:t>
            </a:r>
            <a:r>
              <a:rPr lang="en-US" sz="1400" dirty="0">
                <a:latin typeface="Arial"/>
                <a:cs typeface="Arial"/>
              </a:rPr>
              <a:t>), </a:t>
            </a:r>
            <a:br>
              <a:rPr lang="en-US" sz="1400" dirty="0">
                <a:latin typeface="Arial"/>
                <a:cs typeface="Arial"/>
              </a:rPr>
            </a:br>
            <a:r>
              <a:rPr lang="en-US" sz="1400" dirty="0">
                <a:latin typeface="Arial"/>
                <a:cs typeface="Arial"/>
              </a:rPr>
              <a:t>and </a:t>
            </a:r>
            <a:r>
              <a:rPr lang="en-US" sz="1400" dirty="0" err="1">
                <a:latin typeface="Arial"/>
                <a:cs typeface="Arial"/>
              </a:rPr>
              <a:t>precipitable</a:t>
            </a:r>
            <a:r>
              <a:rPr lang="en-US" sz="1400" dirty="0">
                <a:latin typeface="Arial"/>
                <a:cs typeface="Arial"/>
              </a:rPr>
              <a:t> water </a:t>
            </a:r>
            <a:r>
              <a:rPr lang="en-US" sz="1400" dirty="0" smtClean="0">
                <a:latin typeface="Arial"/>
                <a:cs typeface="Arial"/>
              </a:rPr>
              <a:t>standardized anomalies (</a:t>
            </a:r>
            <a:r>
              <a:rPr lang="en-US" sz="1400" dirty="0">
                <a:latin typeface="Arial"/>
                <a:cs typeface="Arial"/>
              </a:rPr>
              <a:t>shaded, </a:t>
            </a:r>
            <a:r>
              <a:rPr lang="en-US" sz="1400" dirty="0" err="1" smtClean="0">
                <a:latin typeface="Arial"/>
                <a:cs typeface="Arial"/>
              </a:rPr>
              <a:t>σ</a:t>
            </a:r>
            <a:r>
              <a:rPr lang="en-US" sz="1400" dirty="0" smtClean="0">
                <a:latin typeface="Arial"/>
                <a:cs typeface="Arial"/>
              </a:rPr>
              <a:t>)</a:t>
            </a:r>
            <a:endParaRPr lang="en-US" sz="14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290974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32" r="27548" b="19635"/>
          <a:stretch/>
        </p:blipFill>
        <p:spPr>
          <a:xfrm>
            <a:off x="4572002" y="291855"/>
            <a:ext cx="4571998" cy="532489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42" r="27339" b="19635"/>
          <a:stretch/>
        </p:blipFill>
        <p:spPr>
          <a:xfrm>
            <a:off x="-1" y="291855"/>
            <a:ext cx="4572001" cy="5324897"/>
          </a:xfrm>
          <a:prstGeom prst="rect">
            <a:avLst/>
          </a:prstGeom>
        </p:spPr>
      </p:pic>
      <p:cxnSp>
        <p:nvCxnSpPr>
          <p:cNvPr id="22" name="Straight Connector 21"/>
          <p:cNvCxnSpPr/>
          <p:nvPr/>
        </p:nvCxnSpPr>
        <p:spPr>
          <a:xfrm flipH="1">
            <a:off x="4572000" y="470330"/>
            <a:ext cx="2" cy="5158180"/>
          </a:xfrm>
          <a:prstGeom prst="line">
            <a:avLst/>
          </a:pr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flipH="1">
            <a:off x="0" y="5616752"/>
            <a:ext cx="9144000" cy="0"/>
          </a:xfrm>
          <a:prstGeom prst="line">
            <a:avLst/>
          </a:pr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0" y="0"/>
            <a:ext cx="9144000" cy="492443"/>
          </a:xfrm>
          <a:prstGeom prst="rect">
            <a:avLst/>
          </a:prstGeom>
          <a:solidFill>
            <a:srgbClr val="FFFFFF"/>
          </a:solidFill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" dirty="0" smtClean="0">
                <a:latin typeface="Arial"/>
                <a:cs typeface="Arial"/>
              </a:rPr>
              <a:t/>
            </a:r>
            <a:br>
              <a:rPr lang="en-US" sz="200" dirty="0" smtClean="0">
                <a:latin typeface="Arial"/>
                <a:cs typeface="Arial"/>
              </a:rPr>
            </a:br>
            <a:r>
              <a:rPr lang="en-US" sz="2400" b="1" dirty="0" smtClean="0">
                <a:solidFill>
                  <a:srgbClr val="FF0000"/>
                </a:solidFill>
                <a:latin typeface="Arial"/>
                <a:cs typeface="Arial"/>
              </a:rPr>
              <a:t>1200 UTC 21 December 2013</a:t>
            </a:r>
            <a:endParaRPr lang="en-US" sz="24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31" t="88642" r="13960" b="6522"/>
          <a:stretch/>
        </p:blipFill>
        <p:spPr>
          <a:xfrm>
            <a:off x="4650779" y="5686363"/>
            <a:ext cx="4449702" cy="23062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69" t="88762" r="13774" b="6509"/>
          <a:stretch/>
        </p:blipFill>
        <p:spPr>
          <a:xfrm>
            <a:off x="32564" y="5696132"/>
            <a:ext cx="4483116" cy="226435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-137337" y="5891301"/>
            <a:ext cx="4806264" cy="738664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700-hPa geopotential height (black contours, dam),</a:t>
            </a:r>
            <a:br>
              <a:rPr lang="en-US" sz="1400" dirty="0" smtClean="0">
                <a:latin typeface="Arial"/>
                <a:cs typeface="Arial"/>
              </a:rPr>
            </a:br>
            <a:r>
              <a:rPr lang="en-US" sz="1400" dirty="0" smtClean="0">
                <a:latin typeface="Arial"/>
                <a:cs typeface="Arial"/>
              </a:rPr>
              <a:t>temperature (red contours, °C), wind </a:t>
            </a:r>
            <a:r>
              <a:rPr lang="en-US" sz="1400" dirty="0">
                <a:latin typeface="Arial"/>
                <a:cs typeface="Arial"/>
              </a:rPr>
              <a:t>(barbs, </a:t>
            </a:r>
            <a:r>
              <a:rPr lang="en-US" sz="1400" dirty="0" err="1">
                <a:latin typeface="Arial"/>
                <a:cs typeface="Arial"/>
              </a:rPr>
              <a:t>kts</a:t>
            </a:r>
            <a:r>
              <a:rPr lang="en-US" sz="1400" dirty="0">
                <a:latin typeface="Arial"/>
                <a:cs typeface="Arial"/>
              </a:rPr>
              <a:t>), </a:t>
            </a:r>
            <a:r>
              <a:rPr lang="en-US" sz="1400" dirty="0" smtClean="0">
                <a:latin typeface="Arial"/>
                <a:cs typeface="Arial"/>
              </a:rPr>
              <a:t/>
            </a:r>
            <a:br>
              <a:rPr lang="en-US" sz="1400" dirty="0" smtClean="0">
                <a:latin typeface="Arial"/>
                <a:cs typeface="Arial"/>
              </a:rPr>
            </a:br>
            <a:r>
              <a:rPr lang="en-US" sz="1400" dirty="0" smtClean="0">
                <a:latin typeface="Arial"/>
                <a:cs typeface="Arial"/>
              </a:rPr>
              <a:t>and </a:t>
            </a:r>
            <a:r>
              <a:rPr lang="en-US" sz="1400" dirty="0" err="1" smtClean="0">
                <a:latin typeface="Arial"/>
                <a:cs typeface="Arial"/>
              </a:rPr>
              <a:t>precipitable</a:t>
            </a:r>
            <a:r>
              <a:rPr lang="en-US" sz="1400" dirty="0" smtClean="0">
                <a:latin typeface="Arial"/>
                <a:cs typeface="Arial"/>
              </a:rPr>
              <a:t> water (shaded, mm)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376665" y="5890763"/>
            <a:ext cx="4855236" cy="738664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Arial"/>
                <a:cs typeface="Arial"/>
              </a:rPr>
              <a:t>700-hPa geopotential height (black contours, dam),</a:t>
            </a:r>
            <a:br>
              <a:rPr lang="en-US" sz="1400" dirty="0">
                <a:latin typeface="Arial"/>
                <a:cs typeface="Arial"/>
              </a:rPr>
            </a:br>
            <a:r>
              <a:rPr lang="en-US" sz="1400" dirty="0">
                <a:latin typeface="Arial"/>
                <a:cs typeface="Arial"/>
              </a:rPr>
              <a:t>temperature </a:t>
            </a:r>
            <a:r>
              <a:rPr lang="en-US" sz="1400" dirty="0" smtClean="0">
                <a:latin typeface="Arial"/>
                <a:cs typeface="Arial"/>
              </a:rPr>
              <a:t>(blue contours</a:t>
            </a:r>
            <a:r>
              <a:rPr lang="en-US" sz="1400" dirty="0">
                <a:latin typeface="Arial"/>
                <a:cs typeface="Arial"/>
              </a:rPr>
              <a:t>, °C), wind (barbs, </a:t>
            </a:r>
            <a:r>
              <a:rPr lang="en-US" sz="1400" dirty="0" err="1">
                <a:latin typeface="Arial"/>
                <a:cs typeface="Arial"/>
              </a:rPr>
              <a:t>kts</a:t>
            </a:r>
            <a:r>
              <a:rPr lang="en-US" sz="1400" dirty="0">
                <a:latin typeface="Arial"/>
                <a:cs typeface="Arial"/>
              </a:rPr>
              <a:t>), </a:t>
            </a:r>
            <a:br>
              <a:rPr lang="en-US" sz="1400" dirty="0">
                <a:latin typeface="Arial"/>
                <a:cs typeface="Arial"/>
              </a:rPr>
            </a:br>
            <a:r>
              <a:rPr lang="en-US" sz="1400" dirty="0">
                <a:latin typeface="Arial"/>
                <a:cs typeface="Arial"/>
              </a:rPr>
              <a:t>and </a:t>
            </a:r>
            <a:r>
              <a:rPr lang="en-US" sz="1400" dirty="0" err="1">
                <a:latin typeface="Arial"/>
                <a:cs typeface="Arial"/>
              </a:rPr>
              <a:t>precipitable</a:t>
            </a:r>
            <a:r>
              <a:rPr lang="en-US" sz="1400" dirty="0">
                <a:latin typeface="Arial"/>
                <a:cs typeface="Arial"/>
              </a:rPr>
              <a:t> water </a:t>
            </a:r>
            <a:r>
              <a:rPr lang="en-US" sz="1400" dirty="0" smtClean="0">
                <a:latin typeface="Arial"/>
                <a:cs typeface="Arial"/>
              </a:rPr>
              <a:t>standardized anomalies (</a:t>
            </a:r>
            <a:r>
              <a:rPr lang="en-US" sz="1400" dirty="0">
                <a:latin typeface="Arial"/>
                <a:cs typeface="Arial"/>
              </a:rPr>
              <a:t>shaded, </a:t>
            </a:r>
            <a:r>
              <a:rPr lang="en-US" sz="1400" dirty="0" err="1" smtClean="0">
                <a:latin typeface="Arial"/>
                <a:cs typeface="Arial"/>
              </a:rPr>
              <a:t>σ</a:t>
            </a:r>
            <a:r>
              <a:rPr lang="en-US" sz="1400" dirty="0" smtClean="0">
                <a:latin typeface="Arial"/>
                <a:cs typeface="Arial"/>
              </a:rPr>
              <a:t>)</a:t>
            </a:r>
            <a:endParaRPr lang="en-US" sz="14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205118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32" r="27548" b="19635"/>
          <a:stretch/>
        </p:blipFill>
        <p:spPr>
          <a:xfrm>
            <a:off x="4572002" y="291855"/>
            <a:ext cx="4571998" cy="532489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42" r="27339" b="19635"/>
          <a:stretch/>
        </p:blipFill>
        <p:spPr>
          <a:xfrm>
            <a:off x="-1" y="291855"/>
            <a:ext cx="4572001" cy="5324897"/>
          </a:xfrm>
          <a:prstGeom prst="rect">
            <a:avLst/>
          </a:prstGeom>
        </p:spPr>
      </p:pic>
      <p:cxnSp>
        <p:nvCxnSpPr>
          <p:cNvPr id="22" name="Straight Connector 21"/>
          <p:cNvCxnSpPr/>
          <p:nvPr/>
        </p:nvCxnSpPr>
        <p:spPr>
          <a:xfrm flipH="1">
            <a:off x="4572000" y="470330"/>
            <a:ext cx="2" cy="5158180"/>
          </a:xfrm>
          <a:prstGeom prst="line">
            <a:avLst/>
          </a:pr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flipH="1">
            <a:off x="0" y="5616752"/>
            <a:ext cx="9144000" cy="0"/>
          </a:xfrm>
          <a:prstGeom prst="line">
            <a:avLst/>
          </a:pr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0" y="0"/>
            <a:ext cx="9144000" cy="492443"/>
          </a:xfrm>
          <a:prstGeom prst="rect">
            <a:avLst/>
          </a:prstGeom>
          <a:solidFill>
            <a:srgbClr val="FFFFFF"/>
          </a:solidFill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" dirty="0" smtClean="0">
                <a:latin typeface="Arial"/>
                <a:cs typeface="Arial"/>
              </a:rPr>
              <a:t/>
            </a:r>
            <a:br>
              <a:rPr lang="en-US" sz="200" dirty="0" smtClean="0">
                <a:latin typeface="Arial"/>
                <a:cs typeface="Arial"/>
              </a:rPr>
            </a:br>
            <a:r>
              <a:rPr lang="en-US" sz="2400" b="1" dirty="0" smtClean="0">
                <a:solidFill>
                  <a:srgbClr val="FF0000"/>
                </a:solidFill>
                <a:latin typeface="Arial"/>
                <a:cs typeface="Arial"/>
              </a:rPr>
              <a:t>1200 UTC 22 December 2013</a:t>
            </a:r>
            <a:endParaRPr lang="en-US" sz="24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31" t="88642" r="13960" b="6522"/>
          <a:stretch/>
        </p:blipFill>
        <p:spPr>
          <a:xfrm>
            <a:off x="4650779" y="5686363"/>
            <a:ext cx="4449702" cy="23062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69" t="88762" r="13774" b="6509"/>
          <a:stretch/>
        </p:blipFill>
        <p:spPr>
          <a:xfrm>
            <a:off x="32564" y="5696132"/>
            <a:ext cx="4483116" cy="226435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-137337" y="5891301"/>
            <a:ext cx="4806264" cy="738664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700-hPa geopotential height (black contours, dam),</a:t>
            </a:r>
            <a:br>
              <a:rPr lang="en-US" sz="1400" dirty="0" smtClean="0">
                <a:latin typeface="Arial"/>
                <a:cs typeface="Arial"/>
              </a:rPr>
            </a:br>
            <a:r>
              <a:rPr lang="en-US" sz="1400" dirty="0" smtClean="0">
                <a:latin typeface="Arial"/>
                <a:cs typeface="Arial"/>
              </a:rPr>
              <a:t>temperature (red contours, °C), wind </a:t>
            </a:r>
            <a:r>
              <a:rPr lang="en-US" sz="1400" dirty="0">
                <a:latin typeface="Arial"/>
                <a:cs typeface="Arial"/>
              </a:rPr>
              <a:t>(barbs, </a:t>
            </a:r>
            <a:r>
              <a:rPr lang="en-US" sz="1400" dirty="0" err="1">
                <a:latin typeface="Arial"/>
                <a:cs typeface="Arial"/>
              </a:rPr>
              <a:t>kts</a:t>
            </a:r>
            <a:r>
              <a:rPr lang="en-US" sz="1400" dirty="0">
                <a:latin typeface="Arial"/>
                <a:cs typeface="Arial"/>
              </a:rPr>
              <a:t>), </a:t>
            </a:r>
            <a:r>
              <a:rPr lang="en-US" sz="1400" dirty="0" smtClean="0">
                <a:latin typeface="Arial"/>
                <a:cs typeface="Arial"/>
              </a:rPr>
              <a:t/>
            </a:r>
            <a:br>
              <a:rPr lang="en-US" sz="1400" dirty="0" smtClean="0">
                <a:latin typeface="Arial"/>
                <a:cs typeface="Arial"/>
              </a:rPr>
            </a:br>
            <a:r>
              <a:rPr lang="en-US" sz="1400" dirty="0" smtClean="0">
                <a:latin typeface="Arial"/>
                <a:cs typeface="Arial"/>
              </a:rPr>
              <a:t>and </a:t>
            </a:r>
            <a:r>
              <a:rPr lang="en-US" sz="1400" dirty="0" err="1" smtClean="0">
                <a:latin typeface="Arial"/>
                <a:cs typeface="Arial"/>
              </a:rPr>
              <a:t>precipitable</a:t>
            </a:r>
            <a:r>
              <a:rPr lang="en-US" sz="1400" dirty="0" smtClean="0">
                <a:latin typeface="Arial"/>
                <a:cs typeface="Arial"/>
              </a:rPr>
              <a:t> water (shaded, mm)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376665" y="5890763"/>
            <a:ext cx="4855236" cy="738664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Arial"/>
                <a:cs typeface="Arial"/>
              </a:rPr>
              <a:t>700-hPa geopotential height (black contours, dam),</a:t>
            </a:r>
            <a:br>
              <a:rPr lang="en-US" sz="1400" dirty="0">
                <a:latin typeface="Arial"/>
                <a:cs typeface="Arial"/>
              </a:rPr>
            </a:br>
            <a:r>
              <a:rPr lang="en-US" sz="1400" dirty="0">
                <a:latin typeface="Arial"/>
                <a:cs typeface="Arial"/>
              </a:rPr>
              <a:t>temperature </a:t>
            </a:r>
            <a:r>
              <a:rPr lang="en-US" sz="1400" dirty="0" smtClean="0">
                <a:latin typeface="Arial"/>
                <a:cs typeface="Arial"/>
              </a:rPr>
              <a:t>(blue contours</a:t>
            </a:r>
            <a:r>
              <a:rPr lang="en-US" sz="1400" dirty="0">
                <a:latin typeface="Arial"/>
                <a:cs typeface="Arial"/>
              </a:rPr>
              <a:t>, °C), wind (barbs, </a:t>
            </a:r>
            <a:r>
              <a:rPr lang="en-US" sz="1400" dirty="0" err="1">
                <a:latin typeface="Arial"/>
                <a:cs typeface="Arial"/>
              </a:rPr>
              <a:t>kts</a:t>
            </a:r>
            <a:r>
              <a:rPr lang="en-US" sz="1400" dirty="0">
                <a:latin typeface="Arial"/>
                <a:cs typeface="Arial"/>
              </a:rPr>
              <a:t>), </a:t>
            </a:r>
            <a:br>
              <a:rPr lang="en-US" sz="1400" dirty="0">
                <a:latin typeface="Arial"/>
                <a:cs typeface="Arial"/>
              </a:rPr>
            </a:br>
            <a:r>
              <a:rPr lang="en-US" sz="1400" dirty="0">
                <a:latin typeface="Arial"/>
                <a:cs typeface="Arial"/>
              </a:rPr>
              <a:t>and </a:t>
            </a:r>
            <a:r>
              <a:rPr lang="en-US" sz="1400" dirty="0" err="1">
                <a:latin typeface="Arial"/>
                <a:cs typeface="Arial"/>
              </a:rPr>
              <a:t>precipitable</a:t>
            </a:r>
            <a:r>
              <a:rPr lang="en-US" sz="1400" dirty="0">
                <a:latin typeface="Arial"/>
                <a:cs typeface="Arial"/>
              </a:rPr>
              <a:t> water </a:t>
            </a:r>
            <a:r>
              <a:rPr lang="en-US" sz="1400" dirty="0" smtClean="0">
                <a:latin typeface="Arial"/>
                <a:cs typeface="Arial"/>
              </a:rPr>
              <a:t>standardized anomalies (</a:t>
            </a:r>
            <a:r>
              <a:rPr lang="en-US" sz="1400" dirty="0">
                <a:latin typeface="Arial"/>
                <a:cs typeface="Arial"/>
              </a:rPr>
              <a:t>shaded, </a:t>
            </a:r>
            <a:r>
              <a:rPr lang="en-US" sz="1400" dirty="0" err="1" smtClean="0">
                <a:latin typeface="Arial"/>
                <a:cs typeface="Arial"/>
              </a:rPr>
              <a:t>σ</a:t>
            </a:r>
            <a:r>
              <a:rPr lang="en-US" sz="1400" dirty="0" smtClean="0">
                <a:latin typeface="Arial"/>
                <a:cs typeface="Arial"/>
              </a:rPr>
              <a:t>)</a:t>
            </a:r>
            <a:endParaRPr lang="en-US" sz="14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791897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2687652"/>
            <a:ext cx="914400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000" b="1" dirty="0" smtClean="0">
                <a:solidFill>
                  <a:srgbClr val="FF0000"/>
                </a:solidFill>
                <a:latin typeface="Arial"/>
                <a:cs typeface="Arial"/>
              </a:rPr>
              <a:t>925-hPa temp. and </a:t>
            </a:r>
            <a:r>
              <a:rPr lang="en-US" sz="5000" b="1" dirty="0" err="1" smtClean="0">
                <a:solidFill>
                  <a:srgbClr val="FF0000"/>
                </a:solidFill>
                <a:latin typeface="Arial"/>
                <a:cs typeface="Arial"/>
              </a:rPr>
              <a:t>anom</a:t>
            </a:r>
            <a:r>
              <a:rPr lang="en-US" sz="5000" b="1" dirty="0" smtClean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lang="en-US" sz="1600" dirty="0" smtClean="0">
                <a:latin typeface="Arial"/>
                <a:cs typeface="Arial"/>
              </a:rPr>
              <a:t/>
            </a:r>
            <a:br>
              <a:rPr lang="en-US" sz="1600" dirty="0" smtClean="0">
                <a:latin typeface="Arial"/>
                <a:cs typeface="Arial"/>
              </a:rPr>
            </a:br>
            <a:endParaRPr lang="en-US" sz="1600" dirty="0" smtClean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23606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32" r="27548" b="19635"/>
          <a:stretch/>
        </p:blipFill>
        <p:spPr>
          <a:xfrm>
            <a:off x="4572002" y="291855"/>
            <a:ext cx="4571998" cy="532489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42" r="27339" b="19635"/>
          <a:stretch/>
        </p:blipFill>
        <p:spPr>
          <a:xfrm>
            <a:off x="-1" y="291855"/>
            <a:ext cx="4572001" cy="5324897"/>
          </a:xfrm>
          <a:prstGeom prst="rect">
            <a:avLst/>
          </a:prstGeom>
        </p:spPr>
      </p:pic>
      <p:cxnSp>
        <p:nvCxnSpPr>
          <p:cNvPr id="22" name="Straight Connector 21"/>
          <p:cNvCxnSpPr/>
          <p:nvPr/>
        </p:nvCxnSpPr>
        <p:spPr>
          <a:xfrm flipH="1">
            <a:off x="4572000" y="470330"/>
            <a:ext cx="2" cy="5158180"/>
          </a:xfrm>
          <a:prstGeom prst="line">
            <a:avLst/>
          </a:pr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flipH="1">
            <a:off x="0" y="5616752"/>
            <a:ext cx="9144000" cy="0"/>
          </a:xfrm>
          <a:prstGeom prst="line">
            <a:avLst/>
          </a:pr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0" y="0"/>
            <a:ext cx="9144000" cy="492443"/>
          </a:xfrm>
          <a:prstGeom prst="rect">
            <a:avLst/>
          </a:prstGeom>
          <a:solidFill>
            <a:srgbClr val="FFFFFF"/>
          </a:solidFill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" dirty="0" smtClean="0">
                <a:latin typeface="Arial"/>
                <a:cs typeface="Arial"/>
              </a:rPr>
              <a:t/>
            </a:r>
            <a:br>
              <a:rPr lang="en-US" sz="200" dirty="0" smtClean="0">
                <a:latin typeface="Arial"/>
                <a:cs typeface="Arial"/>
              </a:rPr>
            </a:br>
            <a:r>
              <a:rPr lang="en-US" sz="2400" b="1" dirty="0" smtClean="0">
                <a:solidFill>
                  <a:srgbClr val="FF0000"/>
                </a:solidFill>
                <a:latin typeface="Arial"/>
                <a:cs typeface="Arial"/>
              </a:rPr>
              <a:t>1200 UTC 20 December 2013</a:t>
            </a:r>
            <a:endParaRPr lang="en-US" sz="24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31" t="88642" r="13960" b="6522"/>
          <a:stretch/>
        </p:blipFill>
        <p:spPr>
          <a:xfrm>
            <a:off x="4650779" y="5686363"/>
            <a:ext cx="4449702" cy="23062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52" t="88642" r="13961" b="6576"/>
          <a:stretch/>
        </p:blipFill>
        <p:spPr>
          <a:xfrm>
            <a:off x="77760" y="5689484"/>
            <a:ext cx="4269611" cy="21886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-125007" y="5891301"/>
            <a:ext cx="4806264" cy="738664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925-hPa geopotential height (black contours, dam),</a:t>
            </a:r>
            <a:br>
              <a:rPr lang="en-US" sz="1400" dirty="0" smtClean="0">
                <a:latin typeface="Arial"/>
                <a:cs typeface="Arial"/>
              </a:rPr>
            </a:br>
            <a:r>
              <a:rPr lang="en-US" sz="1400" dirty="0" smtClean="0">
                <a:latin typeface="Arial"/>
                <a:cs typeface="Arial"/>
              </a:rPr>
              <a:t>temperature (blue contours, °C), wind </a:t>
            </a:r>
            <a:r>
              <a:rPr lang="en-US" sz="1400" dirty="0">
                <a:latin typeface="Arial"/>
                <a:cs typeface="Arial"/>
              </a:rPr>
              <a:t>(barbs, </a:t>
            </a:r>
            <a:r>
              <a:rPr lang="en-US" sz="1400" dirty="0" err="1">
                <a:latin typeface="Arial"/>
                <a:cs typeface="Arial"/>
              </a:rPr>
              <a:t>kts</a:t>
            </a:r>
            <a:r>
              <a:rPr lang="en-US" sz="1400" dirty="0">
                <a:latin typeface="Arial"/>
                <a:cs typeface="Arial"/>
              </a:rPr>
              <a:t>), </a:t>
            </a:r>
            <a:r>
              <a:rPr lang="en-US" sz="1400" dirty="0" smtClean="0">
                <a:latin typeface="Arial"/>
                <a:cs typeface="Arial"/>
              </a:rPr>
              <a:t/>
            </a:r>
            <a:br>
              <a:rPr lang="en-US" sz="1400" dirty="0" smtClean="0">
                <a:latin typeface="Arial"/>
                <a:cs typeface="Arial"/>
              </a:rPr>
            </a:br>
            <a:r>
              <a:rPr lang="en-US" sz="1400" dirty="0" smtClean="0">
                <a:latin typeface="Arial"/>
                <a:cs typeface="Arial"/>
              </a:rPr>
              <a:t>and frontogenesis (shaded, K [100 km]</a:t>
            </a:r>
            <a:r>
              <a:rPr lang="en-US" sz="1400" baseline="30000" dirty="0" smtClean="0">
                <a:latin typeface="Arial"/>
                <a:cs typeface="Arial"/>
              </a:rPr>
              <a:t>−1</a:t>
            </a:r>
            <a:r>
              <a:rPr lang="en-US" sz="1400" dirty="0" smtClean="0">
                <a:latin typeface="Arial"/>
                <a:cs typeface="Arial"/>
              </a:rPr>
              <a:t> [3 h]</a:t>
            </a:r>
            <a:r>
              <a:rPr lang="en-US" sz="1400" baseline="30000" dirty="0" smtClean="0">
                <a:latin typeface="Arial"/>
                <a:cs typeface="Arial"/>
              </a:rPr>
              <a:t>−1</a:t>
            </a:r>
            <a:r>
              <a:rPr lang="en-US" sz="1400" dirty="0" smtClean="0">
                <a:latin typeface="Arial"/>
                <a:cs typeface="Arial"/>
              </a:rPr>
              <a:t>)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401325" y="5890763"/>
            <a:ext cx="4855236" cy="738664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925-</a:t>
            </a:r>
            <a:r>
              <a:rPr lang="en-US" sz="1400" dirty="0">
                <a:latin typeface="Arial"/>
                <a:cs typeface="Arial"/>
              </a:rPr>
              <a:t>hPa geopotential height (black contours, dam),</a:t>
            </a:r>
            <a:br>
              <a:rPr lang="en-US" sz="1400" dirty="0">
                <a:latin typeface="Arial"/>
                <a:cs typeface="Arial"/>
              </a:rPr>
            </a:br>
            <a:r>
              <a:rPr lang="en-US" sz="1400" dirty="0" smtClean="0">
                <a:latin typeface="Arial"/>
                <a:cs typeface="Arial"/>
              </a:rPr>
              <a:t>temperature (blue contours, °C), </a:t>
            </a:r>
            <a:r>
              <a:rPr lang="en-US" sz="1400" dirty="0">
                <a:latin typeface="Arial"/>
                <a:cs typeface="Arial"/>
              </a:rPr>
              <a:t>wind (barbs, </a:t>
            </a:r>
            <a:r>
              <a:rPr lang="en-US" sz="1400" dirty="0" err="1">
                <a:latin typeface="Arial"/>
                <a:cs typeface="Arial"/>
              </a:rPr>
              <a:t>kts</a:t>
            </a:r>
            <a:r>
              <a:rPr lang="en-US" sz="1400" dirty="0">
                <a:latin typeface="Arial"/>
                <a:cs typeface="Arial"/>
              </a:rPr>
              <a:t>), </a:t>
            </a:r>
            <a:br>
              <a:rPr lang="en-US" sz="1400" dirty="0">
                <a:latin typeface="Arial"/>
                <a:cs typeface="Arial"/>
              </a:rPr>
            </a:br>
            <a:r>
              <a:rPr lang="en-US" sz="1400" dirty="0">
                <a:latin typeface="Arial"/>
                <a:cs typeface="Arial"/>
              </a:rPr>
              <a:t>and temperature </a:t>
            </a:r>
            <a:r>
              <a:rPr lang="en-US" sz="1400" dirty="0" smtClean="0">
                <a:latin typeface="Arial"/>
                <a:cs typeface="Arial"/>
              </a:rPr>
              <a:t>standardized anomalies (</a:t>
            </a:r>
            <a:r>
              <a:rPr lang="en-US" sz="1400" dirty="0">
                <a:latin typeface="Arial"/>
                <a:cs typeface="Arial"/>
              </a:rPr>
              <a:t>shaded, </a:t>
            </a:r>
            <a:r>
              <a:rPr lang="en-US" sz="1400" dirty="0" err="1" smtClean="0">
                <a:latin typeface="Arial"/>
                <a:cs typeface="Arial"/>
              </a:rPr>
              <a:t>σ</a:t>
            </a:r>
            <a:r>
              <a:rPr lang="en-US" sz="1400" dirty="0" smtClean="0">
                <a:latin typeface="Arial"/>
                <a:cs typeface="Arial"/>
              </a:rPr>
              <a:t>)</a:t>
            </a:r>
            <a:endParaRPr lang="en-US" sz="14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016192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32" r="27548" b="19635"/>
          <a:stretch/>
        </p:blipFill>
        <p:spPr>
          <a:xfrm>
            <a:off x="4572001" y="291855"/>
            <a:ext cx="4572000" cy="532489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42" r="27339" b="19635"/>
          <a:stretch/>
        </p:blipFill>
        <p:spPr>
          <a:xfrm>
            <a:off x="-1" y="291855"/>
            <a:ext cx="4572001" cy="5324897"/>
          </a:xfrm>
          <a:prstGeom prst="rect">
            <a:avLst/>
          </a:prstGeom>
        </p:spPr>
      </p:pic>
      <p:cxnSp>
        <p:nvCxnSpPr>
          <p:cNvPr id="22" name="Straight Connector 21"/>
          <p:cNvCxnSpPr/>
          <p:nvPr/>
        </p:nvCxnSpPr>
        <p:spPr>
          <a:xfrm flipH="1">
            <a:off x="4572000" y="470330"/>
            <a:ext cx="2" cy="5158180"/>
          </a:xfrm>
          <a:prstGeom prst="line">
            <a:avLst/>
          </a:pr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flipH="1">
            <a:off x="0" y="5616752"/>
            <a:ext cx="9144000" cy="0"/>
          </a:xfrm>
          <a:prstGeom prst="line">
            <a:avLst/>
          </a:pr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0" y="0"/>
            <a:ext cx="9144000" cy="492443"/>
          </a:xfrm>
          <a:prstGeom prst="rect">
            <a:avLst/>
          </a:prstGeom>
          <a:solidFill>
            <a:srgbClr val="FFFFFF"/>
          </a:solidFill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" dirty="0" smtClean="0">
                <a:latin typeface="Arial"/>
                <a:cs typeface="Arial"/>
              </a:rPr>
              <a:t/>
            </a:r>
            <a:br>
              <a:rPr lang="en-US" sz="200" dirty="0" smtClean="0">
                <a:latin typeface="Arial"/>
                <a:cs typeface="Arial"/>
              </a:rPr>
            </a:br>
            <a:r>
              <a:rPr lang="en-US" sz="2400" b="1" dirty="0" smtClean="0">
                <a:solidFill>
                  <a:srgbClr val="FF0000"/>
                </a:solidFill>
                <a:latin typeface="Arial"/>
                <a:cs typeface="Arial"/>
              </a:rPr>
              <a:t>1200 UTC 21 December 2013</a:t>
            </a:r>
            <a:endParaRPr lang="en-US" sz="24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31" t="88642" r="13960" b="6522"/>
          <a:stretch/>
        </p:blipFill>
        <p:spPr>
          <a:xfrm>
            <a:off x="4650779" y="5686363"/>
            <a:ext cx="4449702" cy="23062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52" t="88642" r="13961" b="6576"/>
          <a:stretch/>
        </p:blipFill>
        <p:spPr>
          <a:xfrm>
            <a:off x="77760" y="5689484"/>
            <a:ext cx="4269611" cy="21886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-125007" y="5891301"/>
            <a:ext cx="4806264" cy="738664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925-hPa geopotential height (black contours, dam),</a:t>
            </a:r>
            <a:br>
              <a:rPr lang="en-US" sz="1400" dirty="0" smtClean="0">
                <a:latin typeface="Arial"/>
                <a:cs typeface="Arial"/>
              </a:rPr>
            </a:br>
            <a:r>
              <a:rPr lang="en-US" sz="1400" dirty="0" smtClean="0">
                <a:latin typeface="Arial"/>
                <a:cs typeface="Arial"/>
              </a:rPr>
              <a:t>temperature (blue contours, °C), wind </a:t>
            </a:r>
            <a:r>
              <a:rPr lang="en-US" sz="1400" dirty="0">
                <a:latin typeface="Arial"/>
                <a:cs typeface="Arial"/>
              </a:rPr>
              <a:t>(barbs, </a:t>
            </a:r>
            <a:r>
              <a:rPr lang="en-US" sz="1400" dirty="0" err="1">
                <a:latin typeface="Arial"/>
                <a:cs typeface="Arial"/>
              </a:rPr>
              <a:t>kts</a:t>
            </a:r>
            <a:r>
              <a:rPr lang="en-US" sz="1400" dirty="0">
                <a:latin typeface="Arial"/>
                <a:cs typeface="Arial"/>
              </a:rPr>
              <a:t>), </a:t>
            </a:r>
            <a:r>
              <a:rPr lang="en-US" sz="1400" dirty="0" smtClean="0">
                <a:latin typeface="Arial"/>
                <a:cs typeface="Arial"/>
              </a:rPr>
              <a:t/>
            </a:r>
            <a:br>
              <a:rPr lang="en-US" sz="1400" dirty="0" smtClean="0">
                <a:latin typeface="Arial"/>
                <a:cs typeface="Arial"/>
              </a:rPr>
            </a:br>
            <a:r>
              <a:rPr lang="en-US" sz="1400" dirty="0" smtClean="0">
                <a:latin typeface="Arial"/>
                <a:cs typeface="Arial"/>
              </a:rPr>
              <a:t>and frontogenesis (shaded, K [100 km]</a:t>
            </a:r>
            <a:r>
              <a:rPr lang="en-US" sz="1400" baseline="30000" dirty="0" smtClean="0">
                <a:latin typeface="Arial"/>
                <a:cs typeface="Arial"/>
              </a:rPr>
              <a:t>−1</a:t>
            </a:r>
            <a:r>
              <a:rPr lang="en-US" sz="1400" dirty="0" smtClean="0">
                <a:latin typeface="Arial"/>
                <a:cs typeface="Arial"/>
              </a:rPr>
              <a:t> [3 h]</a:t>
            </a:r>
            <a:r>
              <a:rPr lang="en-US" sz="1400" baseline="30000" dirty="0" smtClean="0">
                <a:latin typeface="Arial"/>
                <a:cs typeface="Arial"/>
              </a:rPr>
              <a:t>−1</a:t>
            </a:r>
            <a:r>
              <a:rPr lang="en-US" sz="1400" dirty="0" smtClean="0">
                <a:latin typeface="Arial"/>
                <a:cs typeface="Arial"/>
              </a:rPr>
              <a:t>)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401325" y="5890763"/>
            <a:ext cx="4855236" cy="738664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925-</a:t>
            </a:r>
            <a:r>
              <a:rPr lang="en-US" sz="1400" dirty="0">
                <a:latin typeface="Arial"/>
                <a:cs typeface="Arial"/>
              </a:rPr>
              <a:t>hPa geopotential height (black contours, dam),</a:t>
            </a:r>
            <a:br>
              <a:rPr lang="en-US" sz="1400" dirty="0">
                <a:latin typeface="Arial"/>
                <a:cs typeface="Arial"/>
              </a:rPr>
            </a:br>
            <a:r>
              <a:rPr lang="en-US" sz="1400" dirty="0" smtClean="0">
                <a:latin typeface="Arial"/>
                <a:cs typeface="Arial"/>
              </a:rPr>
              <a:t>temperature (blue contours, °C), </a:t>
            </a:r>
            <a:r>
              <a:rPr lang="en-US" sz="1400" dirty="0">
                <a:latin typeface="Arial"/>
                <a:cs typeface="Arial"/>
              </a:rPr>
              <a:t>wind (barbs, </a:t>
            </a:r>
            <a:r>
              <a:rPr lang="en-US" sz="1400" dirty="0" err="1">
                <a:latin typeface="Arial"/>
                <a:cs typeface="Arial"/>
              </a:rPr>
              <a:t>kts</a:t>
            </a:r>
            <a:r>
              <a:rPr lang="en-US" sz="1400" dirty="0">
                <a:latin typeface="Arial"/>
                <a:cs typeface="Arial"/>
              </a:rPr>
              <a:t>), </a:t>
            </a:r>
            <a:br>
              <a:rPr lang="en-US" sz="1400" dirty="0">
                <a:latin typeface="Arial"/>
                <a:cs typeface="Arial"/>
              </a:rPr>
            </a:br>
            <a:r>
              <a:rPr lang="en-US" sz="1400" dirty="0">
                <a:latin typeface="Arial"/>
                <a:cs typeface="Arial"/>
              </a:rPr>
              <a:t>and temperature </a:t>
            </a:r>
            <a:r>
              <a:rPr lang="en-US" sz="1400" dirty="0" smtClean="0">
                <a:latin typeface="Arial"/>
                <a:cs typeface="Arial"/>
              </a:rPr>
              <a:t>standardized anomalies (</a:t>
            </a:r>
            <a:r>
              <a:rPr lang="en-US" sz="1400" dirty="0">
                <a:latin typeface="Arial"/>
                <a:cs typeface="Arial"/>
              </a:rPr>
              <a:t>shaded, </a:t>
            </a:r>
            <a:r>
              <a:rPr lang="en-US" sz="1400" dirty="0" err="1" smtClean="0">
                <a:latin typeface="Arial"/>
                <a:cs typeface="Arial"/>
              </a:rPr>
              <a:t>σ</a:t>
            </a:r>
            <a:r>
              <a:rPr lang="en-US" sz="1400" dirty="0" smtClean="0">
                <a:latin typeface="Arial"/>
                <a:cs typeface="Arial"/>
              </a:rPr>
              <a:t>)</a:t>
            </a:r>
            <a:endParaRPr lang="en-US" sz="14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811199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32" r="27548" b="19635"/>
          <a:stretch/>
        </p:blipFill>
        <p:spPr>
          <a:xfrm>
            <a:off x="4572003" y="291855"/>
            <a:ext cx="4571998" cy="532489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42" r="27339" b="19635"/>
          <a:stretch/>
        </p:blipFill>
        <p:spPr>
          <a:xfrm>
            <a:off x="-1" y="291855"/>
            <a:ext cx="4572003" cy="5324897"/>
          </a:xfrm>
          <a:prstGeom prst="rect">
            <a:avLst/>
          </a:prstGeom>
        </p:spPr>
      </p:pic>
      <p:cxnSp>
        <p:nvCxnSpPr>
          <p:cNvPr id="22" name="Straight Connector 21"/>
          <p:cNvCxnSpPr/>
          <p:nvPr/>
        </p:nvCxnSpPr>
        <p:spPr>
          <a:xfrm flipH="1">
            <a:off x="4572000" y="470330"/>
            <a:ext cx="2" cy="5158180"/>
          </a:xfrm>
          <a:prstGeom prst="line">
            <a:avLst/>
          </a:pr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flipH="1">
            <a:off x="0" y="5616752"/>
            <a:ext cx="9144000" cy="0"/>
          </a:xfrm>
          <a:prstGeom prst="line">
            <a:avLst/>
          </a:pr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0" y="0"/>
            <a:ext cx="9144000" cy="492443"/>
          </a:xfrm>
          <a:prstGeom prst="rect">
            <a:avLst/>
          </a:prstGeom>
          <a:solidFill>
            <a:srgbClr val="FFFFFF"/>
          </a:solidFill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" dirty="0" smtClean="0">
                <a:latin typeface="Arial"/>
                <a:cs typeface="Arial"/>
              </a:rPr>
              <a:t/>
            </a:r>
            <a:br>
              <a:rPr lang="en-US" sz="200" dirty="0" smtClean="0">
                <a:latin typeface="Arial"/>
                <a:cs typeface="Arial"/>
              </a:rPr>
            </a:br>
            <a:r>
              <a:rPr lang="en-US" sz="2400" b="1" dirty="0" smtClean="0">
                <a:solidFill>
                  <a:srgbClr val="FF0000"/>
                </a:solidFill>
                <a:latin typeface="Arial"/>
                <a:cs typeface="Arial"/>
              </a:rPr>
              <a:t>1200 UTC 22 December 2013</a:t>
            </a:r>
            <a:endParaRPr lang="en-US" sz="24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31" t="88642" r="13960" b="6522"/>
          <a:stretch/>
        </p:blipFill>
        <p:spPr>
          <a:xfrm>
            <a:off x="4650779" y="5686363"/>
            <a:ext cx="4449702" cy="23062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52" t="88642" r="13961" b="6576"/>
          <a:stretch/>
        </p:blipFill>
        <p:spPr>
          <a:xfrm>
            <a:off x="77760" y="5689484"/>
            <a:ext cx="4269611" cy="21886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-125007" y="5891301"/>
            <a:ext cx="4806264" cy="738664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925-hPa geopotential height (black contours, dam),</a:t>
            </a:r>
            <a:br>
              <a:rPr lang="en-US" sz="1400" dirty="0" smtClean="0">
                <a:latin typeface="Arial"/>
                <a:cs typeface="Arial"/>
              </a:rPr>
            </a:br>
            <a:r>
              <a:rPr lang="en-US" sz="1400" dirty="0" smtClean="0">
                <a:latin typeface="Arial"/>
                <a:cs typeface="Arial"/>
              </a:rPr>
              <a:t>temperature (blue contours, °C), wind </a:t>
            </a:r>
            <a:r>
              <a:rPr lang="en-US" sz="1400" dirty="0">
                <a:latin typeface="Arial"/>
                <a:cs typeface="Arial"/>
              </a:rPr>
              <a:t>(barbs, </a:t>
            </a:r>
            <a:r>
              <a:rPr lang="en-US" sz="1400" dirty="0" err="1">
                <a:latin typeface="Arial"/>
                <a:cs typeface="Arial"/>
              </a:rPr>
              <a:t>kts</a:t>
            </a:r>
            <a:r>
              <a:rPr lang="en-US" sz="1400" dirty="0">
                <a:latin typeface="Arial"/>
                <a:cs typeface="Arial"/>
              </a:rPr>
              <a:t>), </a:t>
            </a:r>
            <a:r>
              <a:rPr lang="en-US" sz="1400" dirty="0" smtClean="0">
                <a:latin typeface="Arial"/>
                <a:cs typeface="Arial"/>
              </a:rPr>
              <a:t/>
            </a:r>
            <a:br>
              <a:rPr lang="en-US" sz="1400" dirty="0" smtClean="0">
                <a:latin typeface="Arial"/>
                <a:cs typeface="Arial"/>
              </a:rPr>
            </a:br>
            <a:r>
              <a:rPr lang="en-US" sz="1400" dirty="0" smtClean="0">
                <a:latin typeface="Arial"/>
                <a:cs typeface="Arial"/>
              </a:rPr>
              <a:t>and frontogenesis (shaded, K [100 km]</a:t>
            </a:r>
            <a:r>
              <a:rPr lang="en-US" sz="1400" baseline="30000" dirty="0" smtClean="0">
                <a:latin typeface="Arial"/>
                <a:cs typeface="Arial"/>
              </a:rPr>
              <a:t>−1</a:t>
            </a:r>
            <a:r>
              <a:rPr lang="en-US" sz="1400" dirty="0" smtClean="0">
                <a:latin typeface="Arial"/>
                <a:cs typeface="Arial"/>
              </a:rPr>
              <a:t> [3 h]</a:t>
            </a:r>
            <a:r>
              <a:rPr lang="en-US" sz="1400" baseline="30000" dirty="0" smtClean="0">
                <a:latin typeface="Arial"/>
                <a:cs typeface="Arial"/>
              </a:rPr>
              <a:t>−1</a:t>
            </a:r>
            <a:r>
              <a:rPr lang="en-US" sz="1400" dirty="0" smtClean="0">
                <a:latin typeface="Arial"/>
                <a:cs typeface="Arial"/>
              </a:rPr>
              <a:t>)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401325" y="5890763"/>
            <a:ext cx="4855236" cy="738664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925-</a:t>
            </a:r>
            <a:r>
              <a:rPr lang="en-US" sz="1400" dirty="0">
                <a:latin typeface="Arial"/>
                <a:cs typeface="Arial"/>
              </a:rPr>
              <a:t>hPa geopotential height (black contours, dam),</a:t>
            </a:r>
            <a:br>
              <a:rPr lang="en-US" sz="1400" dirty="0">
                <a:latin typeface="Arial"/>
                <a:cs typeface="Arial"/>
              </a:rPr>
            </a:br>
            <a:r>
              <a:rPr lang="en-US" sz="1400" dirty="0" smtClean="0">
                <a:latin typeface="Arial"/>
                <a:cs typeface="Arial"/>
              </a:rPr>
              <a:t>temperature (blue contours, °C), </a:t>
            </a:r>
            <a:r>
              <a:rPr lang="en-US" sz="1400" dirty="0">
                <a:latin typeface="Arial"/>
                <a:cs typeface="Arial"/>
              </a:rPr>
              <a:t>wind (barbs, </a:t>
            </a:r>
            <a:r>
              <a:rPr lang="en-US" sz="1400" dirty="0" err="1">
                <a:latin typeface="Arial"/>
                <a:cs typeface="Arial"/>
              </a:rPr>
              <a:t>kts</a:t>
            </a:r>
            <a:r>
              <a:rPr lang="en-US" sz="1400" dirty="0">
                <a:latin typeface="Arial"/>
                <a:cs typeface="Arial"/>
              </a:rPr>
              <a:t>), </a:t>
            </a:r>
            <a:br>
              <a:rPr lang="en-US" sz="1400" dirty="0">
                <a:latin typeface="Arial"/>
                <a:cs typeface="Arial"/>
              </a:rPr>
            </a:br>
            <a:r>
              <a:rPr lang="en-US" sz="1400" dirty="0">
                <a:latin typeface="Arial"/>
                <a:cs typeface="Arial"/>
              </a:rPr>
              <a:t>and temperature </a:t>
            </a:r>
            <a:r>
              <a:rPr lang="en-US" sz="1400" dirty="0" smtClean="0">
                <a:latin typeface="Arial"/>
                <a:cs typeface="Arial"/>
              </a:rPr>
              <a:t>standardized anomalies (</a:t>
            </a:r>
            <a:r>
              <a:rPr lang="en-US" sz="1400" dirty="0">
                <a:latin typeface="Arial"/>
                <a:cs typeface="Arial"/>
              </a:rPr>
              <a:t>shaded, </a:t>
            </a:r>
            <a:r>
              <a:rPr lang="en-US" sz="1400" dirty="0" err="1" smtClean="0">
                <a:latin typeface="Arial"/>
                <a:cs typeface="Arial"/>
              </a:rPr>
              <a:t>σ</a:t>
            </a:r>
            <a:r>
              <a:rPr lang="en-US" sz="1400" dirty="0" smtClean="0">
                <a:latin typeface="Arial"/>
                <a:cs typeface="Arial"/>
              </a:rPr>
              <a:t>)</a:t>
            </a:r>
            <a:endParaRPr lang="en-US" sz="14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764067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2687652"/>
            <a:ext cx="9144000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000" b="1" dirty="0" err="1" smtClean="0">
                <a:solidFill>
                  <a:srgbClr val="FF0000"/>
                </a:solidFill>
                <a:latin typeface="Arial"/>
                <a:cs typeface="Arial"/>
              </a:rPr>
              <a:t>Maplist</a:t>
            </a:r>
            <a:r>
              <a:rPr lang="en-US" sz="5000" b="1" dirty="0" smtClean="0">
                <a:solidFill>
                  <a:srgbClr val="FF0000"/>
                </a:solidFill>
                <a:latin typeface="Arial"/>
                <a:cs typeface="Arial"/>
              </a:rPr>
              <a:t> Images</a:t>
            </a:r>
            <a:r>
              <a:rPr lang="en-US" sz="1600" dirty="0" smtClean="0">
                <a:latin typeface="Arial"/>
                <a:cs typeface="Arial"/>
              </a:rPr>
              <a:t/>
            </a:r>
            <a:br>
              <a:rPr lang="en-US" sz="1600" dirty="0" smtClean="0">
                <a:latin typeface="Arial"/>
                <a:cs typeface="Arial"/>
              </a:rPr>
            </a:br>
            <a:r>
              <a:rPr lang="en-US" sz="1600" dirty="0" smtClean="0">
                <a:latin typeface="Arial"/>
                <a:cs typeface="Arial"/>
              </a:rPr>
              <a:t/>
            </a:r>
            <a:br>
              <a:rPr lang="en-US" sz="1600" dirty="0" smtClean="0">
                <a:latin typeface="Arial"/>
                <a:cs typeface="Arial"/>
              </a:rPr>
            </a:br>
            <a:endParaRPr lang="en-US" sz="1600" dirty="0" smtClean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234114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t="-1" b="16499"/>
          <a:stretch/>
        </p:blipFill>
        <p:spPr>
          <a:xfrm>
            <a:off x="388831" y="337236"/>
            <a:ext cx="8223234" cy="549323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89439"/>
            <a:ext cx="9144000" cy="650956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0" y="0"/>
            <a:ext cx="9144000" cy="1095685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400" b="1" dirty="0">
                <a:solidFill>
                  <a:srgbClr val="FF0000"/>
                </a:solidFill>
                <a:latin typeface="Arial"/>
                <a:cs typeface="Arial"/>
              </a:rPr>
              <a:t>200-hPa maximum wind speed (m s</a:t>
            </a:r>
            <a:r>
              <a:rPr lang="en-US" sz="2400" b="1" baseline="30000" dirty="0">
                <a:solidFill>
                  <a:srgbClr val="FF0000"/>
                </a:solidFill>
                <a:latin typeface="Arial"/>
                <a:cs typeface="Arial"/>
              </a:rPr>
              <a:t>−1</a:t>
            </a:r>
            <a:r>
              <a:rPr lang="en-US" sz="2400" b="1" dirty="0" smtClean="0">
                <a:solidFill>
                  <a:srgbClr val="FF0000"/>
                </a:solidFill>
                <a:latin typeface="Arial"/>
                <a:cs typeface="Arial"/>
              </a:rPr>
              <a:t>)</a:t>
            </a:r>
          </a:p>
          <a:p>
            <a:pPr algn="ctr">
              <a:lnSpc>
                <a:spcPct val="90000"/>
              </a:lnSpc>
            </a:pPr>
            <a:r>
              <a:rPr lang="en-US" sz="2400" b="1" dirty="0" smtClean="0">
                <a:solidFill>
                  <a:srgbClr val="FF0000"/>
                </a:solidFill>
                <a:latin typeface="Arial"/>
                <a:cs typeface="Arial"/>
              </a:rPr>
              <a:t>0.5° Climate Forecast System Reanalysis: 1979–2013 </a:t>
            </a:r>
            <a:br>
              <a:rPr lang="en-US" sz="2400" b="1" dirty="0" smtClean="0">
                <a:solidFill>
                  <a:srgbClr val="FF0000"/>
                </a:solidFill>
                <a:latin typeface="Arial"/>
                <a:cs typeface="Arial"/>
              </a:rPr>
            </a:br>
            <a:endParaRPr lang="en-US" sz="24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3198" t="84141" r="8252" b="10270"/>
          <a:stretch/>
        </p:blipFill>
        <p:spPr>
          <a:xfrm>
            <a:off x="0" y="5941855"/>
            <a:ext cx="9103022" cy="46082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6349016"/>
            <a:ext cx="9144000" cy="369332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/>
                <a:cs typeface="Arial"/>
              </a:rPr>
              <a:t>Source:  Dr. Ryan </a:t>
            </a:r>
            <a:r>
              <a:rPr lang="en-US" dirty="0" err="1" smtClean="0">
                <a:latin typeface="Arial"/>
                <a:cs typeface="Arial"/>
              </a:rPr>
              <a:t>Maue</a:t>
            </a:r>
            <a:endParaRPr lang="en-US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63010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0" y="6349016"/>
            <a:ext cx="9144000" cy="369332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/>
                <a:cs typeface="Arial"/>
              </a:rPr>
              <a:t>Source:  Dr. Mel Shapiro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0"/>
            <a:ext cx="9144000" cy="461665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00" dirty="0" smtClean="0">
                <a:latin typeface="Arial"/>
                <a:cs typeface="Arial"/>
              </a:rPr>
              <a:t/>
            </a:r>
            <a:br>
              <a:rPr lang="en-US" sz="200" dirty="0" smtClean="0">
                <a:latin typeface="Arial"/>
                <a:cs typeface="Arial"/>
              </a:rPr>
            </a:br>
            <a:endParaRPr lang="en-US" sz="24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64213" y="98541"/>
            <a:ext cx="9428655" cy="6256133"/>
            <a:chOff x="164213" y="98541"/>
            <a:chExt cx="9428655" cy="6256133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3"/>
            <a:srcRect l="978" t="3597" b="17787"/>
            <a:stretch/>
          </p:blipFill>
          <p:spPr>
            <a:xfrm>
              <a:off x="164213" y="98541"/>
              <a:ext cx="8790939" cy="5529099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3"/>
            <a:srcRect l="8501" t="87051" r="47475" b="8082"/>
            <a:stretch/>
          </p:blipFill>
          <p:spPr>
            <a:xfrm>
              <a:off x="1763936" y="5606622"/>
              <a:ext cx="5616129" cy="491811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1576457" y="6016120"/>
              <a:ext cx="8016411" cy="338554"/>
            </a:xfrm>
            <a:prstGeom prst="rect">
              <a:avLst/>
            </a:prstGeom>
            <a:noFill/>
            <a:ln w="19050" cmpd="sng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latin typeface="Arial"/>
                  <a:cs typeface="Arial"/>
                </a:rPr>
                <a:t>  −60    −48    −36    −24    −12      0       12      24      36      48</a:t>
              </a:r>
              <a:endParaRPr lang="en-US" sz="1600" dirty="0">
                <a:latin typeface="Arial"/>
                <a:cs typeface="Arial"/>
              </a:endParaRPr>
            </a:p>
          </p:txBody>
        </p:sp>
      </p:grpSp>
      <p:sp>
        <p:nvSpPr>
          <p:cNvPr id="9" name="Rectangle 8"/>
          <p:cNvSpPr/>
          <p:nvPr/>
        </p:nvSpPr>
        <p:spPr>
          <a:xfrm>
            <a:off x="7579" y="244918"/>
            <a:ext cx="938240" cy="52325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 rot="16200000">
            <a:off x="-2160909" y="1951171"/>
            <a:ext cx="6858001" cy="461665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0000"/>
                </a:solidFill>
                <a:latin typeface="Arial"/>
                <a:cs typeface="Arial"/>
              </a:rPr>
              <a:t>Time</a:t>
            </a:r>
            <a:r>
              <a:rPr lang="en-US" b="1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endParaRPr lang="en-US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0" y="119060"/>
            <a:ext cx="958149" cy="400110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200" dirty="0" smtClean="0">
                <a:latin typeface="Arial"/>
                <a:cs typeface="Arial"/>
              </a:rPr>
              <a:t/>
            </a:r>
            <a:br>
              <a:rPr lang="en-US" sz="200" dirty="0" smtClean="0">
                <a:latin typeface="Arial"/>
                <a:cs typeface="Arial"/>
              </a:rPr>
            </a:br>
            <a:r>
              <a:rPr lang="en-US" dirty="0" smtClean="0">
                <a:latin typeface="Arial"/>
                <a:cs typeface="Arial"/>
              </a:rPr>
              <a:t>15 Nov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0" y="5206512"/>
            <a:ext cx="958149" cy="400110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200" dirty="0" smtClean="0">
                <a:latin typeface="Arial"/>
                <a:cs typeface="Arial"/>
              </a:rPr>
              <a:t/>
            </a:r>
            <a:br>
              <a:rPr lang="en-US" sz="200" dirty="0" smtClean="0">
                <a:latin typeface="Arial"/>
                <a:cs typeface="Arial"/>
              </a:rPr>
            </a:br>
            <a:r>
              <a:rPr lang="en-US" dirty="0" smtClean="0">
                <a:latin typeface="Arial"/>
                <a:cs typeface="Arial"/>
              </a:rPr>
              <a:t>27 Dec</a:t>
            </a:r>
            <a:endParaRPr lang="en-US" dirty="0">
              <a:latin typeface="Arial"/>
              <a:cs typeface="Arial"/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1286120" y="2703520"/>
            <a:ext cx="0" cy="2346169"/>
          </a:xfrm>
          <a:prstGeom prst="straightConnector1">
            <a:avLst/>
          </a:prstGeom>
          <a:ln w="38100" cmpd="sng">
            <a:solidFill>
              <a:srgbClr val="0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37305" y="861800"/>
            <a:ext cx="958149" cy="400110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200" dirty="0" smtClean="0">
                <a:latin typeface="Arial"/>
                <a:cs typeface="Arial"/>
              </a:rPr>
              <a:t/>
            </a:r>
            <a:br>
              <a:rPr lang="en-US" sz="200" dirty="0" smtClean="0">
                <a:latin typeface="Arial"/>
                <a:cs typeface="Arial"/>
              </a:rPr>
            </a:br>
            <a:r>
              <a:rPr lang="en-US" dirty="0" smtClean="0">
                <a:latin typeface="Arial"/>
                <a:cs typeface="Arial"/>
              </a:rPr>
              <a:t>21 Nov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7305" y="1592314"/>
            <a:ext cx="958149" cy="400110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200" dirty="0" smtClean="0">
                <a:latin typeface="Arial"/>
                <a:cs typeface="Arial"/>
              </a:rPr>
              <a:t/>
            </a:r>
            <a:br>
              <a:rPr lang="en-US" sz="200" dirty="0" smtClean="0">
                <a:latin typeface="Arial"/>
                <a:cs typeface="Arial"/>
              </a:rPr>
            </a:br>
            <a:r>
              <a:rPr lang="en-US" dirty="0" smtClean="0">
                <a:latin typeface="Arial"/>
                <a:cs typeface="Arial"/>
              </a:rPr>
              <a:t>27 Nov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4884" y="2321785"/>
            <a:ext cx="958149" cy="400110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200" dirty="0" smtClean="0">
                <a:latin typeface="Arial"/>
                <a:cs typeface="Arial"/>
              </a:rPr>
              <a:t/>
            </a:r>
            <a:br>
              <a:rPr lang="en-US" sz="200" dirty="0" smtClean="0">
                <a:latin typeface="Arial"/>
                <a:cs typeface="Arial"/>
              </a:rPr>
            </a:br>
            <a:r>
              <a:rPr lang="en-US" dirty="0" smtClean="0">
                <a:latin typeface="Arial"/>
                <a:cs typeface="Arial"/>
              </a:rPr>
              <a:t>3 Dec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4884" y="3047732"/>
            <a:ext cx="958149" cy="400110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200" dirty="0" smtClean="0">
                <a:latin typeface="Arial"/>
                <a:cs typeface="Arial"/>
              </a:rPr>
              <a:t/>
            </a:r>
            <a:br>
              <a:rPr lang="en-US" sz="200" dirty="0" smtClean="0">
                <a:latin typeface="Arial"/>
                <a:cs typeface="Arial"/>
              </a:rPr>
            </a:br>
            <a:r>
              <a:rPr lang="en-US" dirty="0" smtClean="0">
                <a:latin typeface="Arial"/>
                <a:cs typeface="Arial"/>
              </a:rPr>
              <a:t>9 Dec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4884" y="3756314"/>
            <a:ext cx="958149" cy="400110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200" dirty="0" smtClean="0">
                <a:latin typeface="Arial"/>
                <a:cs typeface="Arial"/>
              </a:rPr>
              <a:t/>
            </a:r>
            <a:br>
              <a:rPr lang="en-US" sz="200" dirty="0" smtClean="0">
                <a:latin typeface="Arial"/>
                <a:cs typeface="Arial"/>
              </a:rPr>
            </a:br>
            <a:r>
              <a:rPr lang="en-US" dirty="0" smtClean="0">
                <a:latin typeface="Arial"/>
                <a:cs typeface="Arial"/>
              </a:rPr>
              <a:t>15 Dec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4884" y="4502453"/>
            <a:ext cx="958149" cy="400110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200" dirty="0" smtClean="0">
                <a:latin typeface="Arial"/>
                <a:cs typeface="Arial"/>
              </a:rPr>
              <a:t/>
            </a:r>
            <a:br>
              <a:rPr lang="en-US" sz="200" dirty="0" smtClean="0">
                <a:latin typeface="Arial"/>
                <a:cs typeface="Arial"/>
              </a:rPr>
            </a:br>
            <a:r>
              <a:rPr lang="en-US" dirty="0" smtClean="0">
                <a:latin typeface="Arial"/>
                <a:cs typeface="Arial"/>
              </a:rPr>
              <a:t>21 Dec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179528" y="3191353"/>
            <a:ext cx="3262071" cy="461665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Arial"/>
                <a:cs typeface="Arial"/>
              </a:rPr>
              <a:t>c</a:t>
            </a:r>
            <a:r>
              <a:rPr lang="en-US" sz="2400" b="1" baseline="-25000" dirty="0" smtClean="0">
                <a:latin typeface="Arial"/>
                <a:cs typeface="Arial"/>
              </a:rPr>
              <a:t>g</a:t>
            </a:r>
            <a:r>
              <a:rPr lang="en-US" sz="2400" b="1" dirty="0">
                <a:latin typeface="Arial"/>
                <a:cs typeface="Arial"/>
              </a:rPr>
              <a:t> </a:t>
            </a:r>
            <a:r>
              <a:rPr lang="en-US" sz="2400" b="1" dirty="0" smtClean="0">
                <a:latin typeface="Arial"/>
                <a:cs typeface="Arial"/>
              </a:rPr>
              <a:t>= ~18 m s</a:t>
            </a:r>
            <a:r>
              <a:rPr lang="en-US" sz="2400" b="1" baseline="30000" dirty="0" smtClean="0">
                <a:latin typeface="Arial"/>
                <a:cs typeface="Arial"/>
              </a:rPr>
              <a:t>−1</a:t>
            </a:r>
            <a:endParaRPr lang="en-US" sz="2400" b="1" baseline="300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24311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0" y="6349016"/>
            <a:ext cx="9144000" cy="369332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/>
                <a:cs typeface="Arial"/>
              </a:rPr>
              <a:t>Source:  Dr. Mel Shapiro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0"/>
            <a:ext cx="9144000" cy="461665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00" dirty="0" smtClean="0">
                <a:latin typeface="Arial"/>
                <a:cs typeface="Arial"/>
              </a:rPr>
              <a:t/>
            </a:r>
            <a:br>
              <a:rPr lang="en-US" sz="200" dirty="0" smtClean="0">
                <a:latin typeface="Arial"/>
                <a:cs typeface="Arial"/>
              </a:rPr>
            </a:br>
            <a:endParaRPr lang="en-US" sz="24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456223" y="98537"/>
            <a:ext cx="6978794" cy="6320761"/>
            <a:chOff x="1686131" y="98537"/>
            <a:chExt cx="6978794" cy="6320761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3"/>
            <a:srcRect t="3473" b="17341"/>
            <a:stretch/>
          </p:blipFill>
          <p:spPr>
            <a:xfrm>
              <a:off x="1686131" y="98537"/>
              <a:ext cx="5771738" cy="6320761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3"/>
            <a:srcRect l="16329" t="87289" b="8255"/>
            <a:stretch/>
          </p:blipFill>
          <p:spPr>
            <a:xfrm rot="16200000">
              <a:off x="4820644" y="2839704"/>
              <a:ext cx="5540050" cy="408076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7706776" y="864590"/>
              <a:ext cx="958149" cy="5078314"/>
            </a:xfrm>
            <a:prstGeom prst="rect">
              <a:avLst/>
            </a:prstGeom>
            <a:noFill/>
            <a:ln w="19050" cmpd="sng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00" dirty="0" smtClean="0">
                  <a:latin typeface="Arial"/>
                  <a:cs typeface="Arial"/>
                </a:rPr>
                <a:t/>
              </a:r>
              <a:br>
                <a:rPr lang="en-US" sz="200" dirty="0" smtClean="0">
                  <a:latin typeface="Arial"/>
                  <a:cs typeface="Arial"/>
                </a:rPr>
              </a:br>
              <a:r>
                <a:rPr lang="en-US" sz="1600" dirty="0" smtClean="0">
                  <a:latin typeface="Arial"/>
                  <a:cs typeface="Arial"/>
                </a:rPr>
                <a:t>600</a:t>
              </a:r>
            </a:p>
            <a:p>
              <a:endParaRPr lang="en-US" sz="1900" dirty="0">
                <a:latin typeface="Arial"/>
                <a:cs typeface="Arial"/>
              </a:endParaRPr>
            </a:p>
            <a:p>
              <a:r>
                <a:rPr lang="en-US" sz="1600" dirty="0" smtClean="0">
                  <a:latin typeface="Arial"/>
                  <a:cs typeface="Arial"/>
                </a:rPr>
                <a:t>480</a:t>
              </a:r>
            </a:p>
            <a:p>
              <a:endParaRPr lang="en-US" sz="1900" dirty="0">
                <a:latin typeface="Arial"/>
                <a:cs typeface="Arial"/>
              </a:endParaRPr>
            </a:p>
            <a:p>
              <a:r>
                <a:rPr lang="en-US" sz="1600" dirty="0" smtClean="0">
                  <a:latin typeface="Arial"/>
                  <a:cs typeface="Arial"/>
                </a:rPr>
                <a:t>360</a:t>
              </a:r>
            </a:p>
            <a:p>
              <a:endParaRPr lang="en-US" dirty="0">
                <a:latin typeface="Arial"/>
                <a:cs typeface="Arial"/>
              </a:endParaRPr>
            </a:p>
            <a:p>
              <a:r>
                <a:rPr lang="en-US" sz="1600" dirty="0" smtClean="0">
                  <a:latin typeface="Arial"/>
                  <a:cs typeface="Arial"/>
                </a:rPr>
                <a:t>240</a:t>
              </a:r>
            </a:p>
            <a:p>
              <a:endParaRPr lang="en-US" dirty="0">
                <a:latin typeface="Arial"/>
                <a:cs typeface="Arial"/>
              </a:endParaRPr>
            </a:p>
            <a:p>
              <a:r>
                <a:rPr lang="en-US" sz="1600" dirty="0" smtClean="0">
                  <a:latin typeface="Arial"/>
                  <a:cs typeface="Arial"/>
                </a:rPr>
                <a:t>120</a:t>
              </a:r>
            </a:p>
            <a:p>
              <a:endParaRPr lang="en-US" dirty="0">
                <a:latin typeface="Arial"/>
                <a:cs typeface="Arial"/>
              </a:endParaRPr>
            </a:p>
            <a:p>
              <a:r>
                <a:rPr lang="en-US" sz="1600" dirty="0" smtClean="0">
                  <a:latin typeface="Arial"/>
                  <a:cs typeface="Arial"/>
                </a:rPr>
                <a:t>0</a:t>
              </a:r>
              <a:endParaRPr lang="en-US" sz="1600" dirty="0">
                <a:latin typeface="Arial"/>
                <a:cs typeface="Arial"/>
              </a:endParaRPr>
            </a:p>
            <a:p>
              <a:endParaRPr lang="en-US" dirty="0">
                <a:latin typeface="Arial"/>
                <a:cs typeface="Arial"/>
              </a:endParaRPr>
            </a:p>
            <a:p>
              <a:r>
                <a:rPr lang="en-US" sz="1600" dirty="0" smtClean="0">
                  <a:latin typeface="Arial"/>
                  <a:cs typeface="Arial"/>
                </a:rPr>
                <a:t>−120</a:t>
              </a:r>
            </a:p>
            <a:p>
              <a:endParaRPr lang="en-US" dirty="0">
                <a:latin typeface="Arial"/>
                <a:cs typeface="Arial"/>
              </a:endParaRPr>
            </a:p>
            <a:p>
              <a:r>
                <a:rPr lang="en-US" sz="1600" dirty="0" smtClean="0">
                  <a:latin typeface="Arial"/>
                  <a:cs typeface="Arial"/>
                </a:rPr>
                <a:t>−240</a:t>
              </a:r>
            </a:p>
            <a:p>
              <a:endParaRPr lang="en-US" sz="1700" dirty="0">
                <a:latin typeface="Arial"/>
                <a:cs typeface="Arial"/>
              </a:endParaRPr>
            </a:p>
            <a:p>
              <a:r>
                <a:rPr lang="en-US" sz="1600" dirty="0" smtClean="0">
                  <a:latin typeface="Arial"/>
                  <a:cs typeface="Arial"/>
                </a:rPr>
                <a:t>−360</a:t>
              </a:r>
            </a:p>
            <a:p>
              <a:endParaRPr lang="en-US" sz="1700" dirty="0">
                <a:latin typeface="Arial"/>
                <a:cs typeface="Arial"/>
              </a:endParaRPr>
            </a:p>
            <a:p>
              <a:r>
                <a:rPr lang="en-US" sz="1600" dirty="0" smtClean="0">
                  <a:latin typeface="Arial"/>
                  <a:cs typeface="Arial"/>
                </a:rPr>
                <a:t>−480</a:t>
              </a:r>
              <a:endParaRPr lang="en-US" sz="1600" dirty="0">
                <a:latin typeface="Arial"/>
                <a:cs typeface="Arial"/>
              </a:endParaRPr>
            </a:p>
          </p:txBody>
        </p:sp>
      </p:grpSp>
      <p:sp>
        <p:nvSpPr>
          <p:cNvPr id="10" name="Rectangle 9"/>
          <p:cNvSpPr/>
          <p:nvPr/>
        </p:nvSpPr>
        <p:spPr>
          <a:xfrm>
            <a:off x="1499509" y="280407"/>
            <a:ext cx="938240" cy="59457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1479600" y="168875"/>
            <a:ext cx="958149" cy="400110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200" dirty="0" smtClean="0">
                <a:latin typeface="Arial"/>
                <a:cs typeface="Arial"/>
              </a:rPr>
              <a:t/>
            </a:r>
            <a:br>
              <a:rPr lang="en-US" sz="200" dirty="0" smtClean="0">
                <a:latin typeface="Arial"/>
                <a:cs typeface="Arial"/>
              </a:rPr>
            </a:br>
            <a:r>
              <a:rPr lang="en-US" dirty="0" smtClean="0">
                <a:latin typeface="Arial"/>
                <a:cs typeface="Arial"/>
              </a:rPr>
              <a:t>15 Nov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479600" y="5896936"/>
            <a:ext cx="958149" cy="400110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200" dirty="0" smtClean="0">
                <a:latin typeface="Arial"/>
                <a:cs typeface="Arial"/>
              </a:rPr>
              <a:t/>
            </a:r>
            <a:br>
              <a:rPr lang="en-US" sz="200" dirty="0" smtClean="0">
                <a:latin typeface="Arial"/>
                <a:cs typeface="Arial"/>
              </a:rPr>
            </a:br>
            <a:r>
              <a:rPr lang="en-US" dirty="0" smtClean="0">
                <a:latin typeface="Arial"/>
                <a:cs typeface="Arial"/>
              </a:rPr>
              <a:t>27 Dec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07177" y="476415"/>
            <a:ext cx="4299326" cy="430887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 smtClean="0">
                <a:latin typeface="Arial"/>
                <a:cs typeface="Arial"/>
              </a:rPr>
              <a:t>300-hPa</a:t>
            </a:r>
            <a:endParaRPr lang="en-US" sz="2200" b="1" dirty="0">
              <a:latin typeface="Arial"/>
              <a:cs typeface="Arial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055693" y="4138586"/>
            <a:ext cx="3262071" cy="461665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latin typeface="Arial"/>
                <a:cs typeface="Arial"/>
              </a:rPr>
              <a:t>c</a:t>
            </a:r>
            <a:r>
              <a:rPr lang="en-US" sz="2400" b="1" baseline="-25000" dirty="0" err="1" smtClean="0">
                <a:latin typeface="Arial"/>
                <a:cs typeface="Arial"/>
              </a:rPr>
              <a:t>p</a:t>
            </a:r>
            <a:r>
              <a:rPr lang="en-US" sz="2400" b="1" dirty="0" smtClean="0">
                <a:latin typeface="Arial"/>
                <a:cs typeface="Arial"/>
              </a:rPr>
              <a:t> = ~</a:t>
            </a:r>
            <a:r>
              <a:rPr lang="en-US" sz="2400" b="1" dirty="0">
                <a:latin typeface="Arial"/>
                <a:cs typeface="Arial"/>
              </a:rPr>
              <a:t>−</a:t>
            </a:r>
            <a:r>
              <a:rPr lang="en-US" sz="2400" b="1" dirty="0" smtClean="0">
                <a:latin typeface="Arial"/>
                <a:cs typeface="Arial"/>
              </a:rPr>
              <a:t>2 m s</a:t>
            </a:r>
            <a:r>
              <a:rPr lang="en-US" sz="2400" b="1" baseline="30000" dirty="0" smtClean="0">
                <a:latin typeface="Arial"/>
                <a:cs typeface="Arial"/>
              </a:rPr>
              <a:t>−1</a:t>
            </a:r>
            <a:endParaRPr lang="en-US" sz="2400" b="1" baseline="30000" dirty="0">
              <a:latin typeface="Arial"/>
              <a:cs typeface="Arial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479600" y="970527"/>
            <a:ext cx="958149" cy="400110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200" dirty="0" smtClean="0">
                <a:latin typeface="Arial"/>
                <a:cs typeface="Arial"/>
              </a:rPr>
              <a:t/>
            </a:r>
            <a:br>
              <a:rPr lang="en-US" sz="200" dirty="0" smtClean="0">
                <a:latin typeface="Arial"/>
                <a:cs typeface="Arial"/>
              </a:rPr>
            </a:br>
            <a:r>
              <a:rPr lang="en-US" dirty="0" smtClean="0">
                <a:latin typeface="Arial"/>
                <a:cs typeface="Arial"/>
              </a:rPr>
              <a:t>21 Nov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479600" y="1790837"/>
            <a:ext cx="958149" cy="400110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200" dirty="0" smtClean="0">
                <a:latin typeface="Arial"/>
                <a:cs typeface="Arial"/>
              </a:rPr>
              <a:t/>
            </a:r>
            <a:br>
              <a:rPr lang="en-US" sz="200" dirty="0" smtClean="0">
                <a:latin typeface="Arial"/>
                <a:cs typeface="Arial"/>
              </a:rPr>
            </a:br>
            <a:r>
              <a:rPr lang="en-US" dirty="0" smtClean="0">
                <a:latin typeface="Arial"/>
                <a:cs typeface="Arial"/>
              </a:rPr>
              <a:t>27 Nov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487179" y="2622932"/>
            <a:ext cx="958149" cy="400110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200" dirty="0" smtClean="0">
                <a:latin typeface="Arial"/>
                <a:cs typeface="Arial"/>
              </a:rPr>
              <a:t/>
            </a:r>
            <a:br>
              <a:rPr lang="en-US" sz="200" dirty="0" smtClean="0">
                <a:latin typeface="Arial"/>
                <a:cs typeface="Arial"/>
              </a:rPr>
            </a:br>
            <a:r>
              <a:rPr lang="en-US" dirty="0" smtClean="0">
                <a:latin typeface="Arial"/>
                <a:cs typeface="Arial"/>
              </a:rPr>
              <a:t>3 Dec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487179" y="3451503"/>
            <a:ext cx="958149" cy="400110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200" dirty="0" smtClean="0">
                <a:latin typeface="Arial"/>
                <a:cs typeface="Arial"/>
              </a:rPr>
              <a:t/>
            </a:r>
            <a:br>
              <a:rPr lang="en-US" sz="200" dirty="0" smtClean="0">
                <a:latin typeface="Arial"/>
                <a:cs typeface="Arial"/>
              </a:rPr>
            </a:br>
            <a:r>
              <a:rPr lang="en-US" dirty="0" smtClean="0">
                <a:latin typeface="Arial"/>
                <a:cs typeface="Arial"/>
              </a:rPr>
              <a:t>9 Dec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487179" y="4275537"/>
            <a:ext cx="958149" cy="400110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200" dirty="0" smtClean="0">
                <a:latin typeface="Arial"/>
                <a:cs typeface="Arial"/>
              </a:rPr>
              <a:t/>
            </a:r>
            <a:br>
              <a:rPr lang="en-US" sz="200" dirty="0" smtClean="0">
                <a:latin typeface="Arial"/>
                <a:cs typeface="Arial"/>
              </a:rPr>
            </a:br>
            <a:r>
              <a:rPr lang="en-US" dirty="0" smtClean="0">
                <a:latin typeface="Arial"/>
                <a:cs typeface="Arial"/>
              </a:rPr>
              <a:t>15 Dec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487179" y="5098644"/>
            <a:ext cx="958149" cy="400110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200" dirty="0" smtClean="0">
                <a:latin typeface="Arial"/>
                <a:cs typeface="Arial"/>
              </a:rPr>
              <a:t/>
            </a:r>
            <a:br>
              <a:rPr lang="en-US" sz="200" dirty="0" smtClean="0">
                <a:latin typeface="Arial"/>
                <a:cs typeface="Arial"/>
              </a:rPr>
            </a:br>
            <a:r>
              <a:rPr lang="en-US" dirty="0" smtClean="0">
                <a:latin typeface="Arial"/>
                <a:cs typeface="Arial"/>
              </a:rPr>
              <a:t>21 Dec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25" name="TextBox 24"/>
          <p:cNvSpPr txBox="1"/>
          <p:nvPr/>
        </p:nvSpPr>
        <p:spPr>
          <a:xfrm rot="16200000">
            <a:off x="-2160909" y="1951171"/>
            <a:ext cx="6858001" cy="461665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0000"/>
                </a:solidFill>
                <a:latin typeface="Arial"/>
                <a:cs typeface="Arial"/>
              </a:rPr>
              <a:t>Time</a:t>
            </a:r>
            <a:r>
              <a:rPr lang="en-US" b="1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endParaRPr lang="en-US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cxnSp>
        <p:nvCxnSpPr>
          <p:cNvPr id="26" name="Straight Arrow Connector 25"/>
          <p:cNvCxnSpPr/>
          <p:nvPr/>
        </p:nvCxnSpPr>
        <p:spPr>
          <a:xfrm>
            <a:off x="1286120" y="2703520"/>
            <a:ext cx="0" cy="2346169"/>
          </a:xfrm>
          <a:prstGeom prst="straightConnector1">
            <a:avLst/>
          </a:prstGeom>
          <a:ln w="38100" cmpd="sng">
            <a:solidFill>
              <a:srgbClr val="0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81264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-680093" y="0"/>
            <a:ext cx="10714949" cy="7232917"/>
            <a:chOff x="-680093" y="0"/>
            <a:chExt cx="10714949" cy="7232917"/>
          </a:xfrm>
        </p:grpSpPr>
        <p:sp>
          <p:nvSpPr>
            <p:cNvPr id="15" name="TextBox 14"/>
            <p:cNvSpPr txBox="1"/>
            <p:nvPr/>
          </p:nvSpPr>
          <p:spPr>
            <a:xfrm>
              <a:off x="0" y="0"/>
              <a:ext cx="9144000" cy="461665"/>
            </a:xfrm>
            <a:prstGeom prst="rect">
              <a:avLst/>
            </a:prstGeom>
            <a:noFill/>
            <a:ln w="19050" cmpd="sng"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200" dirty="0" smtClean="0">
                  <a:latin typeface="Arial"/>
                  <a:cs typeface="Arial"/>
                </a:rPr>
                <a:t/>
              </a:r>
              <a:br>
                <a:rPr lang="en-US" sz="200" dirty="0" smtClean="0">
                  <a:latin typeface="Arial"/>
                  <a:cs typeface="Arial"/>
                </a:rPr>
              </a:br>
              <a:endParaRPr lang="en-US" sz="2400" b="1" dirty="0">
                <a:solidFill>
                  <a:srgbClr val="FF0000"/>
                </a:solidFill>
                <a:latin typeface="Arial"/>
                <a:cs typeface="Arial"/>
              </a:endParaRPr>
            </a:p>
          </p:txBody>
        </p:sp>
        <p:pic>
          <p:nvPicPr>
            <p:cNvPr id="16" name="Picture 15"/>
            <p:cNvPicPr>
              <a:picLocks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4844"/>
            <a:stretch/>
          </p:blipFill>
          <p:spPr>
            <a:xfrm>
              <a:off x="3919249" y="1284791"/>
              <a:ext cx="6115607" cy="5948126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115180" y="230832"/>
              <a:ext cx="4485467" cy="461665"/>
            </a:xfrm>
            <a:prstGeom prst="rect">
              <a:avLst/>
            </a:prstGeom>
            <a:noFill/>
            <a:ln w="19050" cmpd="sng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smtClean="0">
                  <a:solidFill>
                    <a:srgbClr val="FA3335"/>
                  </a:solidFill>
                  <a:latin typeface="Arial"/>
                  <a:cs typeface="Arial"/>
                </a:rPr>
                <a:t>CYYZ </a:t>
              </a:r>
              <a:r>
                <a:rPr lang="en-US" sz="2400" dirty="0">
                  <a:solidFill>
                    <a:srgbClr val="FA3335"/>
                  </a:solidFill>
                  <a:latin typeface="Arial"/>
                  <a:cs typeface="Arial"/>
                </a:rPr>
                <a:t>– </a:t>
              </a:r>
              <a:r>
                <a:rPr lang="en-US" sz="2400" dirty="0" smtClean="0">
                  <a:solidFill>
                    <a:srgbClr val="FA3335"/>
                  </a:solidFill>
                  <a:latin typeface="Arial"/>
                  <a:cs typeface="Arial"/>
                </a:rPr>
                <a:t>Toronto, ON</a:t>
              </a:r>
              <a:endParaRPr lang="en-US" sz="2400" dirty="0">
                <a:solidFill>
                  <a:srgbClr val="3775C7"/>
                </a:solidFill>
                <a:latin typeface="Arial"/>
                <a:cs typeface="Arial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4697076" y="241806"/>
              <a:ext cx="4485467" cy="461665"/>
            </a:xfrm>
            <a:prstGeom prst="rect">
              <a:avLst/>
            </a:prstGeom>
            <a:noFill/>
            <a:ln w="19050" cmpd="sng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smtClean="0">
                  <a:solidFill>
                    <a:srgbClr val="FA3335"/>
                  </a:solidFill>
                  <a:latin typeface="Arial"/>
                  <a:cs typeface="Arial"/>
                </a:rPr>
                <a:t>CYYZ </a:t>
              </a:r>
              <a:r>
                <a:rPr lang="en-US" sz="2400" dirty="0">
                  <a:solidFill>
                    <a:srgbClr val="FA3335"/>
                  </a:solidFill>
                  <a:latin typeface="Arial"/>
                  <a:cs typeface="Arial"/>
                </a:rPr>
                <a:t>– </a:t>
              </a:r>
              <a:r>
                <a:rPr lang="en-US" sz="2400" dirty="0" smtClean="0">
                  <a:solidFill>
                    <a:srgbClr val="FA3335"/>
                  </a:solidFill>
                  <a:latin typeface="Arial"/>
                  <a:cs typeface="Arial"/>
                </a:rPr>
                <a:t>Toronto, ON</a:t>
              </a:r>
              <a:endParaRPr lang="en-US" sz="2400" dirty="0">
                <a:solidFill>
                  <a:srgbClr val="3775C7"/>
                </a:solidFill>
                <a:latin typeface="Arial"/>
                <a:cs typeface="Arial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0" y="6349016"/>
              <a:ext cx="9144000" cy="369332"/>
            </a:xfrm>
            <a:prstGeom prst="rect">
              <a:avLst/>
            </a:prstGeom>
            <a:noFill/>
            <a:ln w="19050" cmpd="sng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latin typeface="Arial"/>
                  <a:cs typeface="Arial"/>
                </a:rPr>
                <a:t>Source:  NOAA HYSPLIT MODEL</a:t>
              </a:r>
              <a:endParaRPr lang="en-US" dirty="0">
                <a:latin typeface="Arial"/>
                <a:cs typeface="Arial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169920" y="604930"/>
              <a:ext cx="4430727" cy="677108"/>
            </a:xfrm>
            <a:prstGeom prst="rect">
              <a:avLst/>
            </a:prstGeom>
            <a:noFill/>
            <a:ln w="19050" cmpd="sng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900" dirty="0" smtClean="0">
                  <a:solidFill>
                    <a:srgbClr val="FA3335"/>
                  </a:solidFill>
                  <a:latin typeface="Arial"/>
                  <a:cs typeface="Arial"/>
                </a:rPr>
                <a:t>120 h backward trajectories ending at:</a:t>
              </a:r>
              <a:br>
                <a:rPr lang="en-US" sz="1900" dirty="0" smtClean="0">
                  <a:solidFill>
                    <a:srgbClr val="FA3335"/>
                  </a:solidFill>
                  <a:latin typeface="Arial"/>
                  <a:cs typeface="Arial"/>
                </a:rPr>
              </a:br>
              <a:r>
                <a:rPr lang="en-US" sz="1900" dirty="0" smtClean="0">
                  <a:solidFill>
                    <a:srgbClr val="FA3335"/>
                  </a:solidFill>
                  <a:latin typeface="Arial"/>
                  <a:cs typeface="Arial"/>
                </a:rPr>
                <a:t>0000 UTC 22 December 2013</a:t>
              </a:r>
              <a:endParaRPr lang="en-US" sz="1900" dirty="0">
                <a:solidFill>
                  <a:srgbClr val="3775C7"/>
                </a:solidFill>
                <a:latin typeface="Arial"/>
                <a:cs typeface="Arial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4728963" y="607683"/>
              <a:ext cx="4430727" cy="677108"/>
            </a:xfrm>
            <a:prstGeom prst="rect">
              <a:avLst/>
            </a:prstGeom>
            <a:noFill/>
            <a:ln w="19050" cmpd="sng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900" dirty="0" smtClean="0">
                  <a:solidFill>
                    <a:srgbClr val="FA3335"/>
                  </a:solidFill>
                  <a:latin typeface="Arial"/>
                  <a:cs typeface="Arial"/>
                </a:rPr>
                <a:t>72 h forward trajectories starting at:</a:t>
              </a:r>
              <a:br>
                <a:rPr lang="en-US" sz="1900" dirty="0" smtClean="0">
                  <a:solidFill>
                    <a:srgbClr val="FA3335"/>
                  </a:solidFill>
                  <a:latin typeface="Arial"/>
                  <a:cs typeface="Arial"/>
                </a:rPr>
              </a:br>
              <a:r>
                <a:rPr lang="en-US" sz="1900" dirty="0" smtClean="0">
                  <a:solidFill>
                    <a:srgbClr val="FA3335"/>
                  </a:solidFill>
                  <a:latin typeface="Arial"/>
                  <a:cs typeface="Arial"/>
                </a:rPr>
                <a:t>0000 </a:t>
              </a:r>
              <a:r>
                <a:rPr lang="en-US" sz="1900" dirty="0">
                  <a:solidFill>
                    <a:srgbClr val="FA3335"/>
                  </a:solidFill>
                  <a:latin typeface="Arial"/>
                  <a:cs typeface="Arial"/>
                </a:rPr>
                <a:t>UTC 22 December </a:t>
              </a:r>
              <a:r>
                <a:rPr lang="en-US" sz="1900" dirty="0" smtClean="0">
                  <a:solidFill>
                    <a:srgbClr val="FA3335"/>
                  </a:solidFill>
                  <a:latin typeface="Arial"/>
                  <a:cs typeface="Arial"/>
                </a:rPr>
                <a:t>2013</a:t>
              </a:r>
              <a:endParaRPr lang="en-US" sz="1900" dirty="0">
                <a:solidFill>
                  <a:srgbClr val="3775C7"/>
                </a:solidFill>
                <a:latin typeface="Arial"/>
                <a:cs typeface="Arial"/>
              </a:endParaRPr>
            </a:p>
          </p:txBody>
        </p:sp>
        <p:pic>
          <p:nvPicPr>
            <p:cNvPr id="22" name="Picture 21"/>
            <p:cNvPicPr>
              <a:picLocks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4771"/>
            <a:stretch/>
          </p:blipFill>
          <p:spPr>
            <a:xfrm>
              <a:off x="-680093" y="1282038"/>
              <a:ext cx="6097801" cy="593646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46303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0"/>
            <a:ext cx="9144000" cy="1231106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" dirty="0" smtClean="0">
                <a:latin typeface="Arial"/>
                <a:cs typeface="Arial"/>
              </a:rPr>
              <a:t/>
            </a:r>
            <a:br>
              <a:rPr lang="en-US" sz="200" dirty="0" smtClean="0">
                <a:latin typeface="Arial"/>
                <a:cs typeface="Arial"/>
              </a:rPr>
            </a:br>
            <a:r>
              <a:rPr lang="en-US" sz="2400" b="1" dirty="0" smtClean="0">
                <a:solidFill>
                  <a:srgbClr val="FF0000"/>
                </a:solidFill>
                <a:latin typeface="Arial"/>
                <a:cs typeface="Arial"/>
              </a:rPr>
              <a:t>ALB (Albany, NY) Aircraft Soundings</a:t>
            </a:r>
            <a:r>
              <a:rPr lang="en-US" sz="2400" dirty="0" smtClean="0">
                <a:latin typeface="Arial"/>
                <a:cs typeface="Arial"/>
              </a:rPr>
              <a:t/>
            </a:r>
            <a:br>
              <a:rPr lang="en-US" sz="2400" dirty="0" smtClean="0">
                <a:latin typeface="Arial"/>
                <a:cs typeface="Arial"/>
              </a:rPr>
            </a:br>
            <a:r>
              <a:rPr lang="en-US" sz="2400" dirty="0" smtClean="0">
                <a:solidFill>
                  <a:srgbClr val="FF0000"/>
                </a:solidFill>
                <a:latin typeface="Arial"/>
                <a:cs typeface="Arial"/>
              </a:rPr>
              <a:t>1731 UTC 22 December 2013      1814 UTC 22 December 2013</a:t>
            </a:r>
            <a:endParaRPr lang="en-US" sz="2400" baseline="30000" dirty="0">
              <a:solidFill>
                <a:srgbClr val="FF0000"/>
              </a:solidFill>
              <a:latin typeface="Arial"/>
              <a:cs typeface="Arial"/>
            </a:endParaRPr>
          </a:p>
          <a:p>
            <a:pPr algn="ctr"/>
            <a:endParaRPr lang="en-US" sz="2400" dirty="0">
              <a:solidFill>
                <a:srgbClr val="3775C7"/>
              </a:solidFill>
              <a:latin typeface="Arial"/>
              <a:cs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333" y="850805"/>
            <a:ext cx="8625335" cy="580777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6443080"/>
            <a:ext cx="9144000" cy="369332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/>
                <a:cs typeface="Arial"/>
              </a:rPr>
              <a:t>Source:  Jonathan </a:t>
            </a:r>
            <a:r>
              <a:rPr lang="en-US" dirty="0" err="1" smtClean="0">
                <a:latin typeface="Arial"/>
                <a:cs typeface="Arial"/>
              </a:rPr>
              <a:t>Blaes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065043" y="4215885"/>
            <a:ext cx="2091786" cy="430887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 smtClean="0">
                <a:latin typeface="Arial"/>
                <a:cs typeface="Arial"/>
              </a:rPr>
              <a:t>Ascent</a:t>
            </a:r>
            <a:endParaRPr lang="en-US" sz="2200" b="1" dirty="0">
              <a:latin typeface="Arial"/>
              <a:cs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765718" y="4217504"/>
            <a:ext cx="2091786" cy="430887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 smtClean="0">
                <a:latin typeface="Arial"/>
                <a:cs typeface="Arial"/>
              </a:rPr>
              <a:t>Descent</a:t>
            </a:r>
            <a:endParaRPr lang="en-US" sz="2200" b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494015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2687652"/>
            <a:ext cx="9144000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000" b="1" dirty="0" smtClean="0">
                <a:solidFill>
                  <a:srgbClr val="FF0000"/>
                </a:solidFill>
                <a:latin typeface="Arial"/>
                <a:cs typeface="Arial"/>
              </a:rPr>
              <a:t>Additional Soundings</a:t>
            </a:r>
            <a:r>
              <a:rPr lang="en-US" sz="1600" dirty="0" smtClean="0">
                <a:latin typeface="Arial"/>
                <a:cs typeface="Arial"/>
              </a:rPr>
              <a:t/>
            </a:r>
            <a:br>
              <a:rPr lang="en-US" sz="1600" dirty="0" smtClean="0">
                <a:latin typeface="Arial"/>
                <a:cs typeface="Arial"/>
              </a:rPr>
            </a:br>
            <a:r>
              <a:rPr lang="en-US" sz="1600" dirty="0" smtClean="0">
                <a:latin typeface="Arial"/>
                <a:cs typeface="Arial"/>
              </a:rPr>
              <a:t/>
            </a:r>
            <a:br>
              <a:rPr lang="en-US" sz="1600" dirty="0" smtClean="0">
                <a:latin typeface="Arial"/>
                <a:cs typeface="Arial"/>
              </a:rPr>
            </a:br>
            <a:r>
              <a:rPr lang="en-US" sz="1600" dirty="0" smtClean="0">
                <a:latin typeface="Arial"/>
                <a:cs typeface="Arial"/>
              </a:rPr>
              <a:t/>
            </a:r>
            <a:br>
              <a:rPr lang="en-US" sz="1600" dirty="0" smtClean="0">
                <a:latin typeface="Arial"/>
                <a:cs typeface="Arial"/>
              </a:rPr>
            </a:br>
            <a:endParaRPr lang="en-US" sz="1600" dirty="0" smtClean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440915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753" y="0"/>
            <a:ext cx="8875059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0"/>
            <a:ext cx="9332812" cy="727364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0" y="0"/>
            <a:ext cx="9144000" cy="861774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" dirty="0" smtClean="0">
                <a:latin typeface="Arial"/>
                <a:cs typeface="Arial"/>
              </a:rPr>
              <a:t/>
            </a:r>
            <a:br>
              <a:rPr lang="en-US" sz="200" dirty="0" smtClean="0">
                <a:latin typeface="Arial"/>
                <a:cs typeface="Arial"/>
              </a:rPr>
            </a:br>
            <a:r>
              <a:rPr lang="en-US" sz="2400" b="1" dirty="0" smtClean="0">
                <a:solidFill>
                  <a:srgbClr val="FF0000"/>
                </a:solidFill>
                <a:latin typeface="Arial"/>
                <a:cs typeface="Arial"/>
              </a:rPr>
              <a:t>0000 UTC 22 December 2013</a:t>
            </a:r>
          </a:p>
          <a:p>
            <a:r>
              <a:rPr lang="en-US" sz="2400" dirty="0" smtClean="0">
                <a:solidFill>
                  <a:srgbClr val="FA3335"/>
                </a:solidFill>
                <a:latin typeface="Arial"/>
                <a:cs typeface="Arial"/>
              </a:rPr>
              <a:t>					Detroit, MI</a:t>
            </a:r>
            <a:r>
              <a:rPr lang="en-US" sz="2400" dirty="0">
                <a:solidFill>
                  <a:srgbClr val="FA3335"/>
                </a:solidFill>
                <a:latin typeface="Arial"/>
                <a:cs typeface="Arial"/>
              </a:rPr>
              <a:t>	</a:t>
            </a:r>
            <a:r>
              <a:rPr lang="en-US" sz="2400" dirty="0" smtClean="0">
                <a:solidFill>
                  <a:srgbClr val="FA3335"/>
                </a:solidFill>
                <a:latin typeface="Arial"/>
                <a:cs typeface="Arial"/>
              </a:rPr>
              <a:t>	</a:t>
            </a:r>
            <a:r>
              <a:rPr lang="en-US" sz="2400" dirty="0" smtClean="0">
                <a:solidFill>
                  <a:srgbClr val="3775C7"/>
                </a:solidFill>
                <a:latin typeface="Arial"/>
                <a:cs typeface="Arial"/>
              </a:rPr>
              <a:t>Wilmington, OH</a:t>
            </a:r>
            <a:endParaRPr lang="en-US" sz="2400" dirty="0">
              <a:solidFill>
                <a:srgbClr val="3775C7"/>
              </a:solidFill>
              <a:latin typeface="Arial"/>
              <a:cs typeface="Arial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935675" y="4685045"/>
            <a:ext cx="1698933" cy="738664"/>
          </a:xfrm>
          <a:prstGeom prst="rect">
            <a:avLst/>
          </a:prstGeom>
          <a:solidFill>
            <a:schemeClr val="bg1">
              <a:alpha val="65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PW </a:t>
            </a:r>
            <a:r>
              <a:rPr lang="en-US" sz="1400" dirty="0">
                <a:solidFill>
                  <a:srgbClr val="FF0000"/>
                </a:solidFill>
              </a:rPr>
              <a:t>= 28.9 mm</a:t>
            </a:r>
          </a:p>
          <a:p>
            <a:r>
              <a:rPr lang="en-US" sz="1400" dirty="0" smtClean="0">
                <a:solidFill>
                  <a:srgbClr val="FF0000"/>
                </a:solidFill>
              </a:rPr>
              <a:t>CAPE </a:t>
            </a:r>
            <a:r>
              <a:rPr lang="en-US" sz="1400" dirty="0">
                <a:solidFill>
                  <a:srgbClr val="FF0000"/>
                </a:solidFill>
              </a:rPr>
              <a:t>= 0.0 J kg</a:t>
            </a:r>
            <a:r>
              <a:rPr lang="en-US" sz="1400" baseline="30000" dirty="0">
                <a:solidFill>
                  <a:srgbClr val="FF0000"/>
                </a:solidFill>
              </a:rPr>
              <a:t>-</a:t>
            </a:r>
            <a:r>
              <a:rPr lang="en-US" sz="1400" baseline="30000" dirty="0" smtClean="0">
                <a:solidFill>
                  <a:srgbClr val="FF0000"/>
                </a:solidFill>
              </a:rPr>
              <a:t>1</a:t>
            </a:r>
          </a:p>
          <a:p>
            <a:r>
              <a:rPr lang="en-US" sz="1400" dirty="0" smtClean="0">
                <a:solidFill>
                  <a:srgbClr val="FF0000"/>
                </a:solidFill>
              </a:rPr>
              <a:t>Thickness </a:t>
            </a:r>
            <a:r>
              <a:rPr lang="en-US" sz="1400" dirty="0">
                <a:solidFill>
                  <a:srgbClr val="FF0000"/>
                </a:solidFill>
              </a:rPr>
              <a:t>= 5546 m</a:t>
            </a:r>
          </a:p>
        </p:txBody>
      </p:sp>
      <p:sp>
        <p:nvSpPr>
          <p:cNvPr id="7" name="Rectangle 6"/>
          <p:cNvSpPr/>
          <p:nvPr/>
        </p:nvSpPr>
        <p:spPr>
          <a:xfrm>
            <a:off x="1935675" y="5445607"/>
            <a:ext cx="1698933" cy="738664"/>
          </a:xfrm>
          <a:prstGeom prst="rect">
            <a:avLst/>
          </a:prstGeom>
          <a:solidFill>
            <a:schemeClr val="bg1">
              <a:alpha val="65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1400" dirty="0" smtClean="0">
                <a:solidFill>
                  <a:srgbClr val="3775C7"/>
                </a:solidFill>
              </a:rPr>
              <a:t>PW </a:t>
            </a:r>
            <a:r>
              <a:rPr lang="en-US" sz="1400" dirty="0">
                <a:solidFill>
                  <a:srgbClr val="3775C7"/>
                </a:solidFill>
              </a:rPr>
              <a:t>= </a:t>
            </a:r>
            <a:r>
              <a:rPr lang="en-US" sz="1400" dirty="0" smtClean="0">
                <a:solidFill>
                  <a:srgbClr val="3775C7"/>
                </a:solidFill>
              </a:rPr>
              <a:t>37.4 mm*</a:t>
            </a:r>
            <a:endParaRPr lang="en-US" sz="1400" dirty="0">
              <a:solidFill>
                <a:srgbClr val="3775C7"/>
              </a:solidFill>
            </a:endParaRPr>
          </a:p>
          <a:p>
            <a:r>
              <a:rPr lang="en-US" sz="1400" dirty="0" smtClean="0">
                <a:solidFill>
                  <a:srgbClr val="3775C7"/>
                </a:solidFill>
              </a:rPr>
              <a:t>CAPE </a:t>
            </a:r>
            <a:r>
              <a:rPr lang="en-US" sz="1400" dirty="0">
                <a:solidFill>
                  <a:srgbClr val="3775C7"/>
                </a:solidFill>
              </a:rPr>
              <a:t>= </a:t>
            </a:r>
            <a:r>
              <a:rPr lang="en-US" sz="1400" dirty="0" smtClean="0">
                <a:solidFill>
                  <a:srgbClr val="3775C7"/>
                </a:solidFill>
              </a:rPr>
              <a:t>99.3 </a:t>
            </a:r>
            <a:r>
              <a:rPr lang="en-US" sz="1400" dirty="0">
                <a:solidFill>
                  <a:srgbClr val="3775C7"/>
                </a:solidFill>
              </a:rPr>
              <a:t>J kg</a:t>
            </a:r>
            <a:r>
              <a:rPr lang="en-US" sz="1400" baseline="30000" dirty="0">
                <a:solidFill>
                  <a:srgbClr val="3775C7"/>
                </a:solidFill>
              </a:rPr>
              <a:t>-</a:t>
            </a:r>
            <a:r>
              <a:rPr lang="en-US" sz="1400" baseline="30000" dirty="0" smtClean="0">
                <a:solidFill>
                  <a:srgbClr val="3775C7"/>
                </a:solidFill>
              </a:rPr>
              <a:t>1</a:t>
            </a:r>
          </a:p>
          <a:p>
            <a:r>
              <a:rPr lang="en-US" sz="1400" dirty="0" smtClean="0">
                <a:solidFill>
                  <a:srgbClr val="3775C7"/>
                </a:solidFill>
              </a:rPr>
              <a:t>Thickness </a:t>
            </a:r>
            <a:r>
              <a:rPr lang="en-US" sz="1400" dirty="0">
                <a:solidFill>
                  <a:srgbClr val="3775C7"/>
                </a:solidFill>
              </a:rPr>
              <a:t>= </a:t>
            </a:r>
            <a:r>
              <a:rPr lang="en-US" sz="1400" dirty="0" smtClean="0">
                <a:solidFill>
                  <a:srgbClr val="3775C7"/>
                </a:solidFill>
              </a:rPr>
              <a:t>5645 </a:t>
            </a:r>
            <a:r>
              <a:rPr lang="en-US" sz="1400" dirty="0">
                <a:solidFill>
                  <a:srgbClr val="3775C7"/>
                </a:solidFill>
              </a:rPr>
              <a:t>m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96768" y="6361205"/>
            <a:ext cx="960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*Record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80168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753" y="0"/>
            <a:ext cx="8875059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0"/>
            <a:ext cx="9332812" cy="727364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0" y="0"/>
            <a:ext cx="9144000" cy="861774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" dirty="0" smtClean="0">
                <a:latin typeface="Arial"/>
                <a:cs typeface="Arial"/>
              </a:rPr>
              <a:t/>
            </a:r>
            <a:br>
              <a:rPr lang="en-US" sz="200" dirty="0" smtClean="0">
                <a:latin typeface="Arial"/>
                <a:cs typeface="Arial"/>
              </a:rPr>
            </a:br>
            <a:r>
              <a:rPr lang="en-US" sz="2400" b="1" dirty="0" smtClean="0">
                <a:solidFill>
                  <a:srgbClr val="FF0000"/>
                </a:solidFill>
                <a:latin typeface="Arial"/>
                <a:cs typeface="Arial"/>
              </a:rPr>
              <a:t>1200 UTC 22 December 2013</a:t>
            </a:r>
          </a:p>
          <a:p>
            <a:r>
              <a:rPr lang="en-US" sz="2400" dirty="0" smtClean="0">
                <a:solidFill>
                  <a:srgbClr val="FA3335"/>
                </a:solidFill>
                <a:latin typeface="Arial"/>
                <a:cs typeface="Arial"/>
              </a:rPr>
              <a:t>					Albany, NY 			  </a:t>
            </a:r>
            <a:r>
              <a:rPr lang="en-US" sz="2400" dirty="0" smtClean="0">
                <a:solidFill>
                  <a:srgbClr val="3775C7"/>
                </a:solidFill>
                <a:latin typeface="Arial"/>
                <a:cs typeface="Arial"/>
              </a:rPr>
              <a:t>Upton, NY</a:t>
            </a:r>
            <a:endParaRPr lang="en-US" sz="2400" dirty="0">
              <a:solidFill>
                <a:srgbClr val="3775C7"/>
              </a:solidFill>
              <a:latin typeface="Arial"/>
              <a:cs typeface="Arial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935675" y="4685045"/>
            <a:ext cx="1698933" cy="738664"/>
          </a:xfrm>
          <a:prstGeom prst="rect">
            <a:avLst/>
          </a:prstGeom>
          <a:solidFill>
            <a:schemeClr val="bg1">
              <a:alpha val="65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PW </a:t>
            </a:r>
            <a:r>
              <a:rPr lang="en-US" sz="1400" dirty="0">
                <a:solidFill>
                  <a:srgbClr val="FF0000"/>
                </a:solidFill>
              </a:rPr>
              <a:t>= </a:t>
            </a:r>
            <a:r>
              <a:rPr lang="en-US" sz="1400" dirty="0" smtClean="0">
                <a:solidFill>
                  <a:srgbClr val="FF0000"/>
                </a:solidFill>
              </a:rPr>
              <a:t>36.8 mm*</a:t>
            </a:r>
            <a:endParaRPr lang="en-US" sz="1400" dirty="0">
              <a:solidFill>
                <a:srgbClr val="FF0000"/>
              </a:solidFill>
            </a:endParaRPr>
          </a:p>
          <a:p>
            <a:r>
              <a:rPr lang="en-US" sz="1400" dirty="0" smtClean="0">
                <a:solidFill>
                  <a:srgbClr val="FF0000"/>
                </a:solidFill>
              </a:rPr>
              <a:t>CAPE </a:t>
            </a:r>
            <a:r>
              <a:rPr lang="en-US" sz="1400" dirty="0">
                <a:solidFill>
                  <a:srgbClr val="FF0000"/>
                </a:solidFill>
              </a:rPr>
              <a:t>= 0.0 J kg</a:t>
            </a:r>
            <a:r>
              <a:rPr lang="en-US" sz="1400" baseline="30000" dirty="0">
                <a:solidFill>
                  <a:srgbClr val="FF0000"/>
                </a:solidFill>
              </a:rPr>
              <a:t>-</a:t>
            </a:r>
            <a:r>
              <a:rPr lang="en-US" sz="1400" baseline="30000" dirty="0" smtClean="0">
                <a:solidFill>
                  <a:srgbClr val="FF0000"/>
                </a:solidFill>
              </a:rPr>
              <a:t>1</a:t>
            </a:r>
          </a:p>
          <a:p>
            <a:r>
              <a:rPr lang="en-US" sz="1400" dirty="0" smtClean="0">
                <a:solidFill>
                  <a:srgbClr val="FF0000"/>
                </a:solidFill>
              </a:rPr>
              <a:t>Thickness </a:t>
            </a:r>
            <a:r>
              <a:rPr lang="en-US" sz="1400" dirty="0">
                <a:solidFill>
                  <a:srgbClr val="FF0000"/>
                </a:solidFill>
              </a:rPr>
              <a:t>= </a:t>
            </a:r>
            <a:r>
              <a:rPr lang="en-US" sz="1400" dirty="0" smtClean="0">
                <a:solidFill>
                  <a:srgbClr val="FF0000"/>
                </a:solidFill>
              </a:rPr>
              <a:t>5629 </a:t>
            </a:r>
            <a:r>
              <a:rPr lang="en-US" sz="1400" dirty="0">
                <a:solidFill>
                  <a:srgbClr val="FF0000"/>
                </a:solidFill>
              </a:rPr>
              <a:t>m</a:t>
            </a:r>
          </a:p>
        </p:txBody>
      </p:sp>
      <p:sp>
        <p:nvSpPr>
          <p:cNvPr id="7" name="Rectangle 6"/>
          <p:cNvSpPr/>
          <p:nvPr/>
        </p:nvSpPr>
        <p:spPr>
          <a:xfrm>
            <a:off x="1935675" y="5445607"/>
            <a:ext cx="1698933" cy="738664"/>
          </a:xfrm>
          <a:prstGeom prst="rect">
            <a:avLst/>
          </a:prstGeom>
          <a:solidFill>
            <a:schemeClr val="bg1">
              <a:alpha val="65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1400" dirty="0" smtClean="0">
                <a:solidFill>
                  <a:srgbClr val="3775C7"/>
                </a:solidFill>
              </a:rPr>
              <a:t>PW </a:t>
            </a:r>
            <a:r>
              <a:rPr lang="en-US" sz="1400" dirty="0">
                <a:solidFill>
                  <a:srgbClr val="3775C7"/>
                </a:solidFill>
              </a:rPr>
              <a:t>= </a:t>
            </a:r>
            <a:r>
              <a:rPr lang="en-US" sz="1400" dirty="0" smtClean="0">
                <a:solidFill>
                  <a:srgbClr val="3775C7"/>
                </a:solidFill>
              </a:rPr>
              <a:t>36.2 mm</a:t>
            </a:r>
            <a:endParaRPr lang="en-US" sz="1400" dirty="0">
              <a:solidFill>
                <a:srgbClr val="3775C7"/>
              </a:solidFill>
            </a:endParaRPr>
          </a:p>
          <a:p>
            <a:r>
              <a:rPr lang="en-US" sz="1400" dirty="0" smtClean="0">
                <a:solidFill>
                  <a:srgbClr val="3775C7"/>
                </a:solidFill>
              </a:rPr>
              <a:t>CAPE </a:t>
            </a:r>
            <a:r>
              <a:rPr lang="en-US" sz="1400" dirty="0">
                <a:solidFill>
                  <a:srgbClr val="3775C7"/>
                </a:solidFill>
              </a:rPr>
              <a:t>= </a:t>
            </a:r>
            <a:r>
              <a:rPr lang="en-US" sz="1400" dirty="0" smtClean="0">
                <a:solidFill>
                  <a:srgbClr val="3775C7"/>
                </a:solidFill>
              </a:rPr>
              <a:t>0.0 </a:t>
            </a:r>
            <a:r>
              <a:rPr lang="en-US" sz="1400" dirty="0">
                <a:solidFill>
                  <a:srgbClr val="3775C7"/>
                </a:solidFill>
              </a:rPr>
              <a:t>J kg</a:t>
            </a:r>
            <a:r>
              <a:rPr lang="en-US" sz="1400" baseline="30000" dirty="0">
                <a:solidFill>
                  <a:srgbClr val="3775C7"/>
                </a:solidFill>
              </a:rPr>
              <a:t>-</a:t>
            </a:r>
            <a:r>
              <a:rPr lang="en-US" sz="1400" baseline="30000" dirty="0" smtClean="0">
                <a:solidFill>
                  <a:srgbClr val="3775C7"/>
                </a:solidFill>
              </a:rPr>
              <a:t>1</a:t>
            </a:r>
          </a:p>
          <a:p>
            <a:r>
              <a:rPr lang="en-US" sz="1400" dirty="0" smtClean="0">
                <a:solidFill>
                  <a:srgbClr val="3775C7"/>
                </a:solidFill>
              </a:rPr>
              <a:t>Thickness </a:t>
            </a:r>
            <a:r>
              <a:rPr lang="en-US" sz="1400" dirty="0">
                <a:solidFill>
                  <a:srgbClr val="3775C7"/>
                </a:solidFill>
              </a:rPr>
              <a:t>= </a:t>
            </a:r>
            <a:r>
              <a:rPr lang="en-US" sz="1400" dirty="0" smtClean="0">
                <a:solidFill>
                  <a:srgbClr val="3775C7"/>
                </a:solidFill>
              </a:rPr>
              <a:t>5676 m</a:t>
            </a:r>
            <a:endParaRPr lang="en-US" sz="1400" dirty="0">
              <a:solidFill>
                <a:srgbClr val="3775C7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96768" y="6361205"/>
            <a:ext cx="13396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*2</a:t>
            </a:r>
            <a:r>
              <a:rPr lang="en-US" baseline="30000" dirty="0" smtClean="0"/>
              <a:t>nd</a:t>
            </a:r>
            <a:r>
              <a:rPr lang="en-US" dirty="0" smtClean="0"/>
              <a:t> Highest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79853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2687652"/>
            <a:ext cx="9144000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000" b="1" dirty="0" smtClean="0">
                <a:solidFill>
                  <a:srgbClr val="FF0000"/>
                </a:solidFill>
                <a:latin typeface="Arial"/>
                <a:cs typeface="Arial"/>
              </a:rPr>
              <a:t>Cross Sections</a:t>
            </a:r>
          </a:p>
          <a:p>
            <a:pPr algn="ctr"/>
            <a:r>
              <a:rPr lang="en-US" sz="3200" dirty="0">
                <a:solidFill>
                  <a:srgbClr val="FF0000"/>
                </a:solidFill>
                <a:latin typeface="Arial"/>
                <a:cs typeface="Arial"/>
              </a:rPr>
              <a:t>Adapted From Newton and </a:t>
            </a:r>
            <a:r>
              <a:rPr lang="en-US" sz="3200" dirty="0" err="1">
                <a:solidFill>
                  <a:srgbClr val="FF0000"/>
                </a:solidFill>
                <a:latin typeface="Arial"/>
                <a:cs typeface="Arial"/>
              </a:rPr>
              <a:t>Palmen</a:t>
            </a:r>
            <a:r>
              <a:rPr lang="en-US" sz="3200" dirty="0">
                <a:solidFill>
                  <a:srgbClr val="FF0000"/>
                </a:solidFill>
                <a:latin typeface="Arial"/>
                <a:cs typeface="Arial"/>
              </a:rPr>
              <a:t> (1963) </a:t>
            </a:r>
            <a:endParaRPr lang="en-US" sz="3200" baseline="30000" dirty="0">
              <a:solidFill>
                <a:srgbClr val="FF0000"/>
              </a:solidFill>
              <a:latin typeface="Arial"/>
              <a:cs typeface="Arial"/>
            </a:endParaRPr>
          </a:p>
          <a:p>
            <a:pPr algn="ctr"/>
            <a:r>
              <a:rPr lang="en-US" sz="1600" dirty="0" smtClean="0">
                <a:latin typeface="Arial"/>
                <a:cs typeface="Arial"/>
              </a:rPr>
              <a:t/>
            </a:r>
            <a:br>
              <a:rPr lang="en-US" sz="1600" dirty="0" smtClean="0">
                <a:latin typeface="Arial"/>
                <a:cs typeface="Arial"/>
              </a:rPr>
            </a:br>
            <a:endParaRPr lang="en-US" sz="1600" dirty="0" smtClean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4643653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r="3147"/>
          <a:stretch/>
        </p:blipFill>
        <p:spPr>
          <a:xfrm>
            <a:off x="61650" y="738485"/>
            <a:ext cx="8856257" cy="386610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9144000" cy="492443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" dirty="0" smtClean="0">
                <a:latin typeface="Arial"/>
                <a:cs typeface="Arial"/>
              </a:rPr>
              <a:t/>
            </a:r>
            <a:br>
              <a:rPr lang="en-US" sz="200" dirty="0" smtClean="0">
                <a:latin typeface="Arial"/>
                <a:cs typeface="Arial"/>
              </a:rPr>
            </a:br>
            <a:r>
              <a:rPr lang="en-US" sz="2400" b="1" dirty="0" smtClean="0">
                <a:solidFill>
                  <a:srgbClr val="FF0000"/>
                </a:solidFill>
                <a:latin typeface="Arial"/>
                <a:cs typeface="Arial"/>
              </a:rPr>
              <a:t>Trough Cross Section 1200 UTC 21 December 2013</a:t>
            </a:r>
          </a:p>
        </p:txBody>
      </p:sp>
      <p:sp>
        <p:nvSpPr>
          <p:cNvPr id="6" name="Rectangle 5"/>
          <p:cNvSpPr/>
          <p:nvPr/>
        </p:nvSpPr>
        <p:spPr>
          <a:xfrm>
            <a:off x="698450" y="369153"/>
            <a:ext cx="805574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  <a:latin typeface="Arial"/>
                <a:cs typeface="Arial"/>
              </a:rPr>
              <a:t>Adapted From Newton and </a:t>
            </a:r>
            <a:r>
              <a:rPr lang="en-US" dirty="0" err="1" smtClean="0">
                <a:solidFill>
                  <a:srgbClr val="FF0000"/>
                </a:solidFill>
                <a:latin typeface="Arial"/>
                <a:cs typeface="Arial"/>
              </a:rPr>
              <a:t>Palmen</a:t>
            </a:r>
            <a:r>
              <a:rPr lang="en-US" dirty="0" smtClean="0">
                <a:solidFill>
                  <a:srgbClr val="FF0000"/>
                </a:solidFill>
                <a:latin typeface="Arial"/>
                <a:cs typeface="Arial"/>
              </a:rPr>
              <a:t> (1963) </a:t>
            </a:r>
            <a:endParaRPr lang="en-US" baseline="300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475674" y="4530620"/>
            <a:ext cx="4628075" cy="523220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250-hPa geopotential heights (black contours, m) </a:t>
            </a:r>
          </a:p>
          <a:p>
            <a:pPr algn="ctr"/>
            <a:r>
              <a:rPr lang="en-US" sz="1400" dirty="0" smtClean="0">
                <a:latin typeface="Arial"/>
                <a:cs typeface="Arial"/>
              </a:rPr>
              <a:t>Observed cyclonic curvature vorticity (shaded, 10</a:t>
            </a:r>
            <a:r>
              <a:rPr lang="en-US" sz="1400" baseline="30000" dirty="0" smtClean="0">
                <a:latin typeface="Arial"/>
                <a:cs typeface="Arial"/>
              </a:rPr>
              <a:t>-5</a:t>
            </a:r>
            <a:r>
              <a:rPr lang="en-US" sz="1400" dirty="0" smtClean="0">
                <a:latin typeface="Arial"/>
                <a:cs typeface="Arial"/>
              </a:rPr>
              <a:t> s</a:t>
            </a:r>
            <a:r>
              <a:rPr lang="en-US" sz="1400" baseline="30000" dirty="0" smtClean="0">
                <a:latin typeface="Arial"/>
                <a:cs typeface="Arial"/>
              </a:rPr>
              <a:t>-1</a:t>
            </a:r>
            <a:r>
              <a:rPr lang="en-US" sz="1400" dirty="0" smtClean="0">
                <a:latin typeface="Arial"/>
                <a:cs typeface="Arial"/>
              </a:rPr>
              <a:t>)</a:t>
            </a:r>
            <a:endParaRPr lang="en-US" sz="1400" baseline="30000" dirty="0">
              <a:latin typeface="Arial"/>
              <a:cs typeface="Arial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98450" y="670219"/>
            <a:ext cx="1735638" cy="19989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-1" y="4530620"/>
            <a:ext cx="4475675" cy="738664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250-hPa geopotential height (black contour, m) </a:t>
            </a:r>
          </a:p>
          <a:p>
            <a:pPr algn="ctr"/>
            <a:r>
              <a:rPr lang="en-US" sz="1400" dirty="0" smtClean="0">
                <a:latin typeface="Arial"/>
                <a:cs typeface="Arial"/>
              </a:rPr>
              <a:t>geostrophic wind (blue dotted contour m s</a:t>
            </a:r>
            <a:r>
              <a:rPr lang="en-US" sz="1400" baseline="30000" dirty="0" smtClean="0">
                <a:latin typeface="Arial"/>
                <a:cs typeface="Arial"/>
              </a:rPr>
              <a:t>-1</a:t>
            </a:r>
            <a:r>
              <a:rPr lang="en-US" sz="1400" dirty="0" smtClean="0">
                <a:latin typeface="Arial"/>
                <a:cs typeface="Arial"/>
              </a:rPr>
              <a:t>) </a:t>
            </a:r>
          </a:p>
          <a:p>
            <a:pPr algn="ctr"/>
            <a:r>
              <a:rPr lang="en-US" sz="1400" dirty="0" smtClean="0">
                <a:latin typeface="Arial"/>
                <a:cs typeface="Arial"/>
              </a:rPr>
              <a:t>total wind (blue contour, m s</a:t>
            </a:r>
            <a:r>
              <a:rPr lang="en-US" sz="1400" baseline="30000" dirty="0" smtClean="0">
                <a:latin typeface="Arial"/>
                <a:cs typeface="Arial"/>
              </a:rPr>
              <a:t>-1</a:t>
            </a:r>
            <a:r>
              <a:rPr lang="en-US" sz="1400" dirty="0" smtClean="0">
                <a:latin typeface="Arial"/>
                <a:cs typeface="Arial"/>
              </a:rPr>
              <a:t>)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621612" y="722090"/>
            <a:ext cx="2575462" cy="18778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963598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5276990"/>
            <a:ext cx="9057692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o-RO" sz="1900" dirty="0" smtClean="0">
                <a:solidFill>
                  <a:srgbClr val="FF0000"/>
                </a:solidFill>
                <a:latin typeface="Arial"/>
                <a:cs typeface="Arial"/>
              </a:rPr>
              <a:t>Maximum Cyclonic </a:t>
            </a:r>
            <a:r>
              <a:rPr lang="ro-RO" sz="1900" dirty="0">
                <a:solidFill>
                  <a:srgbClr val="FF0000"/>
                </a:solidFill>
                <a:latin typeface="Arial"/>
                <a:cs typeface="Arial"/>
              </a:rPr>
              <a:t>Curvature Vorticity at Base of Trough Along </a:t>
            </a:r>
            <a:r>
              <a:rPr lang="ro-RO" sz="1900" dirty="0" smtClean="0">
                <a:solidFill>
                  <a:srgbClr val="FF0000"/>
                </a:solidFill>
                <a:latin typeface="Arial"/>
                <a:cs typeface="Arial"/>
              </a:rPr>
              <a:t>Jet</a:t>
            </a:r>
            <a:endParaRPr lang="ro-RO" sz="1900" dirty="0">
              <a:solidFill>
                <a:srgbClr val="FF0000"/>
              </a:solidFill>
              <a:latin typeface="Arial"/>
              <a:cs typeface="Arial"/>
            </a:endParaRPr>
          </a:p>
          <a:p>
            <a:pPr algn="ctr"/>
            <a:r>
              <a:rPr lang="en-US" sz="1900" dirty="0" smtClean="0">
                <a:latin typeface="Arial"/>
                <a:cs typeface="Arial"/>
              </a:rPr>
              <a:t/>
            </a:r>
            <a:br>
              <a:rPr lang="en-US" sz="1900" dirty="0" smtClean="0">
                <a:latin typeface="Arial"/>
                <a:cs typeface="Arial"/>
              </a:rPr>
            </a:br>
            <a:r>
              <a:rPr lang="en-US" sz="1900" dirty="0" smtClean="0">
                <a:latin typeface="Arial"/>
                <a:cs typeface="Arial"/>
              </a:rPr>
              <a:t/>
            </a:r>
            <a:br>
              <a:rPr lang="en-US" sz="1900" dirty="0" smtClean="0">
                <a:latin typeface="Arial"/>
                <a:cs typeface="Arial"/>
              </a:rPr>
            </a:br>
            <a:endParaRPr lang="en-US" sz="1900" dirty="0" smtClean="0">
              <a:latin typeface="Arial"/>
              <a:cs typeface="Arial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61650" y="738485"/>
            <a:ext cx="8844917" cy="3866109"/>
            <a:chOff x="61650" y="738485"/>
            <a:chExt cx="8844917" cy="3866109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2"/>
            <a:srcRect r="3271"/>
            <a:stretch/>
          </p:blipFill>
          <p:spPr>
            <a:xfrm>
              <a:off x="61650" y="738485"/>
              <a:ext cx="8844917" cy="3866109"/>
            </a:xfrm>
            <a:prstGeom prst="rect">
              <a:avLst/>
            </a:prstGeom>
          </p:spPr>
        </p:pic>
        <p:sp>
          <p:nvSpPr>
            <p:cNvPr id="5" name="Oval 4"/>
            <p:cNvSpPr/>
            <p:nvPr/>
          </p:nvSpPr>
          <p:spPr>
            <a:xfrm>
              <a:off x="6434528" y="2734385"/>
              <a:ext cx="929850" cy="873197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0" y="0"/>
            <a:ext cx="9144000" cy="492443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" dirty="0" smtClean="0">
                <a:latin typeface="Arial"/>
                <a:cs typeface="Arial"/>
              </a:rPr>
              <a:t/>
            </a:r>
            <a:br>
              <a:rPr lang="en-US" sz="200" dirty="0" smtClean="0">
                <a:latin typeface="Arial"/>
                <a:cs typeface="Arial"/>
              </a:rPr>
            </a:br>
            <a:r>
              <a:rPr lang="en-US" sz="2400" b="1" dirty="0" smtClean="0">
                <a:solidFill>
                  <a:srgbClr val="FF0000"/>
                </a:solidFill>
                <a:latin typeface="Arial"/>
                <a:cs typeface="Arial"/>
              </a:rPr>
              <a:t>Trough Cross Section 1200 UTC 21 December 2013</a:t>
            </a:r>
          </a:p>
        </p:txBody>
      </p:sp>
      <p:sp>
        <p:nvSpPr>
          <p:cNvPr id="7" name="Rectangle 6"/>
          <p:cNvSpPr/>
          <p:nvPr/>
        </p:nvSpPr>
        <p:spPr>
          <a:xfrm>
            <a:off x="698450" y="369153"/>
            <a:ext cx="805574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  <a:latin typeface="Arial"/>
                <a:cs typeface="Arial"/>
              </a:rPr>
              <a:t>Adapted From Newton and </a:t>
            </a:r>
            <a:r>
              <a:rPr lang="en-US" dirty="0" err="1" smtClean="0">
                <a:solidFill>
                  <a:srgbClr val="FF0000"/>
                </a:solidFill>
                <a:latin typeface="Arial"/>
                <a:cs typeface="Arial"/>
              </a:rPr>
              <a:t>Palmen</a:t>
            </a:r>
            <a:r>
              <a:rPr lang="en-US" dirty="0" smtClean="0">
                <a:solidFill>
                  <a:srgbClr val="FF0000"/>
                </a:solidFill>
                <a:latin typeface="Arial"/>
                <a:cs typeface="Arial"/>
              </a:rPr>
              <a:t> (1963) </a:t>
            </a:r>
            <a:endParaRPr lang="en-US" baseline="300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98450" y="670219"/>
            <a:ext cx="1735638" cy="19989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-1" y="4530620"/>
            <a:ext cx="4475675" cy="738664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250-hPa geopotential height (black contour, m) </a:t>
            </a:r>
          </a:p>
          <a:p>
            <a:pPr algn="ctr"/>
            <a:r>
              <a:rPr lang="en-US" sz="1400" dirty="0" smtClean="0">
                <a:latin typeface="Arial"/>
                <a:cs typeface="Arial"/>
              </a:rPr>
              <a:t>geostrophic wind (blue dotted contour m s</a:t>
            </a:r>
            <a:r>
              <a:rPr lang="en-US" sz="1400" baseline="30000" dirty="0" smtClean="0">
                <a:latin typeface="Arial"/>
                <a:cs typeface="Arial"/>
              </a:rPr>
              <a:t>-1</a:t>
            </a:r>
            <a:r>
              <a:rPr lang="en-US" sz="1400" dirty="0" smtClean="0">
                <a:latin typeface="Arial"/>
                <a:cs typeface="Arial"/>
              </a:rPr>
              <a:t>) </a:t>
            </a:r>
          </a:p>
          <a:p>
            <a:pPr algn="ctr"/>
            <a:r>
              <a:rPr lang="en-US" sz="1400" dirty="0" smtClean="0">
                <a:latin typeface="Arial"/>
                <a:cs typeface="Arial"/>
              </a:rPr>
              <a:t>total wind (blue contour, m s</a:t>
            </a:r>
            <a:r>
              <a:rPr lang="en-US" sz="1400" baseline="30000" dirty="0" smtClean="0">
                <a:latin typeface="Arial"/>
                <a:cs typeface="Arial"/>
              </a:rPr>
              <a:t>-1</a:t>
            </a:r>
            <a:r>
              <a:rPr lang="en-US" sz="1400" dirty="0" smtClean="0">
                <a:latin typeface="Arial"/>
                <a:cs typeface="Arial"/>
              </a:rPr>
              <a:t>)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475674" y="4530620"/>
            <a:ext cx="4628075" cy="523220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250-hPa geopotential heights (black contours, m) </a:t>
            </a:r>
          </a:p>
          <a:p>
            <a:pPr algn="ctr"/>
            <a:r>
              <a:rPr lang="en-US" sz="1400" dirty="0" smtClean="0">
                <a:latin typeface="Arial"/>
                <a:cs typeface="Arial"/>
              </a:rPr>
              <a:t>Observed cyclonic curvature vorticity (shaded, 10</a:t>
            </a:r>
            <a:r>
              <a:rPr lang="en-US" sz="1400" baseline="30000" dirty="0" smtClean="0">
                <a:latin typeface="Arial"/>
                <a:cs typeface="Arial"/>
              </a:rPr>
              <a:t>-5</a:t>
            </a:r>
            <a:r>
              <a:rPr lang="en-US" sz="1400" dirty="0" smtClean="0">
                <a:latin typeface="Arial"/>
                <a:cs typeface="Arial"/>
              </a:rPr>
              <a:t> s</a:t>
            </a:r>
            <a:r>
              <a:rPr lang="en-US" sz="1400" baseline="30000" dirty="0" smtClean="0">
                <a:latin typeface="Arial"/>
                <a:cs typeface="Arial"/>
              </a:rPr>
              <a:t>-1</a:t>
            </a:r>
            <a:r>
              <a:rPr lang="en-US" sz="1400" dirty="0" smtClean="0">
                <a:latin typeface="Arial"/>
                <a:cs typeface="Arial"/>
              </a:rPr>
              <a:t>)</a:t>
            </a:r>
            <a:endParaRPr lang="en-US" sz="1400" baseline="30000" dirty="0">
              <a:latin typeface="Arial"/>
              <a:cs typeface="Arial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621612" y="722090"/>
            <a:ext cx="2575462" cy="18778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38232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t="-1" b="16499"/>
          <a:stretch/>
        </p:blipFill>
        <p:spPr>
          <a:xfrm>
            <a:off x="388831" y="337236"/>
            <a:ext cx="8223234" cy="549323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89439"/>
            <a:ext cx="9144000" cy="650956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0" y="0"/>
            <a:ext cx="9144000" cy="1095685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400" b="1" dirty="0">
                <a:solidFill>
                  <a:srgbClr val="FF0000"/>
                </a:solidFill>
                <a:latin typeface="Arial"/>
                <a:cs typeface="Arial"/>
              </a:rPr>
              <a:t>200-hPa maximum wind speed (m s</a:t>
            </a:r>
            <a:r>
              <a:rPr lang="en-US" sz="2400" b="1" baseline="30000" dirty="0">
                <a:solidFill>
                  <a:srgbClr val="FF0000"/>
                </a:solidFill>
                <a:latin typeface="Arial"/>
                <a:cs typeface="Arial"/>
              </a:rPr>
              <a:t>−1</a:t>
            </a:r>
            <a:r>
              <a:rPr lang="en-US" sz="2400" b="1" dirty="0" smtClean="0">
                <a:solidFill>
                  <a:srgbClr val="FF0000"/>
                </a:solidFill>
                <a:latin typeface="Arial"/>
                <a:cs typeface="Arial"/>
              </a:rPr>
              <a:t>)</a:t>
            </a:r>
          </a:p>
          <a:p>
            <a:pPr algn="ctr">
              <a:lnSpc>
                <a:spcPct val="90000"/>
              </a:lnSpc>
            </a:pPr>
            <a:r>
              <a:rPr lang="en-US" sz="2400" b="1" dirty="0" smtClean="0">
                <a:solidFill>
                  <a:srgbClr val="FF0000"/>
                </a:solidFill>
                <a:latin typeface="Arial"/>
                <a:cs typeface="Arial"/>
              </a:rPr>
              <a:t>0.5° Climate Forecast System Reanalysis: 1979–2013 </a:t>
            </a:r>
            <a:br>
              <a:rPr lang="en-US" sz="2400" b="1" dirty="0" smtClean="0">
                <a:solidFill>
                  <a:srgbClr val="FF0000"/>
                </a:solidFill>
                <a:latin typeface="Arial"/>
                <a:cs typeface="Arial"/>
              </a:rPr>
            </a:br>
            <a:endParaRPr lang="en-US" sz="24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3198" t="84141" r="8252" b="10270"/>
          <a:stretch/>
        </p:blipFill>
        <p:spPr>
          <a:xfrm>
            <a:off x="0" y="5941855"/>
            <a:ext cx="9103022" cy="46082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6349016"/>
            <a:ext cx="9144000" cy="369332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/>
                <a:cs typeface="Arial"/>
              </a:rPr>
              <a:t>Source:  Dr. Ryan </a:t>
            </a:r>
            <a:r>
              <a:rPr lang="en-US" dirty="0" err="1" smtClean="0">
                <a:latin typeface="Arial"/>
                <a:cs typeface="Arial"/>
              </a:rPr>
              <a:t>Maue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4" name="Oval 3"/>
          <p:cNvSpPr/>
          <p:nvPr/>
        </p:nvSpPr>
        <p:spPr>
          <a:xfrm>
            <a:off x="4998471" y="1558062"/>
            <a:ext cx="1674986" cy="635025"/>
          </a:xfrm>
          <a:prstGeom prst="ellipse">
            <a:avLst/>
          </a:prstGeom>
          <a:noFill/>
          <a:ln w="571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Left Arrow 2"/>
          <p:cNvSpPr/>
          <p:nvPr/>
        </p:nvSpPr>
        <p:spPr>
          <a:xfrm rot="13931916">
            <a:off x="5029867" y="1134015"/>
            <a:ext cx="871262" cy="506283"/>
          </a:xfrm>
          <a:prstGeom prst="leftArrow">
            <a:avLst>
              <a:gd name="adj1" fmla="val 37032"/>
              <a:gd name="adj2" fmla="val 50000"/>
            </a:avLst>
          </a:prstGeom>
          <a:solidFill>
            <a:srgbClr val="FF00AE"/>
          </a:solidFill>
          <a:ln w="28575" cmpd="sng"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3416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0"/>
            <a:ext cx="9144000" cy="492443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" dirty="0" smtClean="0">
                <a:latin typeface="Arial"/>
                <a:cs typeface="Arial"/>
              </a:rPr>
              <a:t/>
            </a:r>
            <a:br>
              <a:rPr lang="en-US" sz="200" dirty="0" smtClean="0">
                <a:latin typeface="Arial"/>
                <a:cs typeface="Arial"/>
              </a:rPr>
            </a:br>
            <a:r>
              <a:rPr lang="en-US" sz="2400" b="1" dirty="0" smtClean="0">
                <a:solidFill>
                  <a:srgbClr val="FF0000"/>
                </a:solidFill>
                <a:latin typeface="Arial"/>
                <a:cs typeface="Arial"/>
              </a:rPr>
              <a:t>Trough Cross Section 1200 UTC 21 December 2013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5276990"/>
            <a:ext cx="9057692" cy="1554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o-RO" sz="1900" dirty="0" smtClean="0">
                <a:solidFill>
                  <a:srgbClr val="FF0000"/>
                </a:solidFill>
                <a:latin typeface="Arial"/>
                <a:cs typeface="Arial"/>
              </a:rPr>
              <a:t>Maximum Cyclonic Curvature Vorticity at Base of Trough Along Jet</a:t>
            </a:r>
          </a:p>
          <a:p>
            <a:pPr algn="ctr"/>
            <a:endParaRPr lang="ro-RO" sz="1900" dirty="0">
              <a:solidFill>
                <a:srgbClr val="FF0000"/>
              </a:solidFill>
              <a:latin typeface="Arial"/>
              <a:cs typeface="Arial"/>
            </a:endParaRPr>
          </a:p>
          <a:p>
            <a:pPr algn="ctr"/>
            <a:r>
              <a:rPr lang="ro-RO" sz="1900" dirty="0" smtClean="0">
                <a:solidFill>
                  <a:srgbClr val="FF0000"/>
                </a:solidFill>
                <a:latin typeface="Arial"/>
                <a:cs typeface="Arial"/>
              </a:rPr>
              <a:t>Subgeostrophic Flow at Trough Axis Along Subtropical and Polar Jets</a:t>
            </a:r>
            <a:r>
              <a:rPr lang="en-US" sz="1900" dirty="0" smtClean="0">
                <a:latin typeface="Arial"/>
                <a:cs typeface="Arial"/>
              </a:rPr>
              <a:t/>
            </a:r>
            <a:br>
              <a:rPr lang="en-US" sz="1900" dirty="0" smtClean="0">
                <a:latin typeface="Arial"/>
                <a:cs typeface="Arial"/>
              </a:rPr>
            </a:br>
            <a:r>
              <a:rPr lang="en-US" sz="1900" dirty="0" smtClean="0">
                <a:latin typeface="Arial"/>
                <a:cs typeface="Arial"/>
              </a:rPr>
              <a:t/>
            </a:r>
            <a:br>
              <a:rPr lang="en-US" sz="1900" dirty="0" smtClean="0">
                <a:latin typeface="Arial"/>
                <a:cs typeface="Arial"/>
              </a:rPr>
            </a:br>
            <a:endParaRPr lang="en-US" sz="1900" dirty="0" smtClean="0">
              <a:latin typeface="Arial"/>
              <a:cs typeface="Arial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61650" y="738485"/>
            <a:ext cx="8844917" cy="3866109"/>
            <a:chOff x="0" y="1145693"/>
            <a:chExt cx="8844917" cy="3866109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2"/>
            <a:srcRect r="3271"/>
            <a:stretch/>
          </p:blipFill>
          <p:spPr>
            <a:xfrm>
              <a:off x="0" y="1145693"/>
              <a:ext cx="8844917" cy="3866109"/>
            </a:xfrm>
            <a:prstGeom prst="rect">
              <a:avLst/>
            </a:prstGeom>
          </p:spPr>
        </p:pic>
        <p:sp>
          <p:nvSpPr>
            <p:cNvPr id="5" name="Oval 4"/>
            <p:cNvSpPr/>
            <p:nvPr/>
          </p:nvSpPr>
          <p:spPr>
            <a:xfrm>
              <a:off x="6372878" y="3141242"/>
              <a:ext cx="929850" cy="873197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" name="Straight Arrow Connector 6"/>
            <p:cNvCxnSpPr/>
            <p:nvPr/>
          </p:nvCxnSpPr>
          <p:spPr>
            <a:xfrm flipH="1">
              <a:off x="1009228" y="2200003"/>
              <a:ext cx="79378" cy="941239"/>
            </a:xfrm>
            <a:prstGeom prst="straightConnector1">
              <a:avLst/>
            </a:prstGeom>
            <a:ln w="38100">
              <a:solidFill>
                <a:srgbClr val="FF0000"/>
              </a:solidFill>
              <a:headEnd type="arrow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/>
            <p:cNvCxnSpPr/>
            <p:nvPr/>
          </p:nvCxnSpPr>
          <p:spPr>
            <a:xfrm>
              <a:off x="2783196" y="3390722"/>
              <a:ext cx="0" cy="470619"/>
            </a:xfrm>
            <a:prstGeom prst="straightConnector1">
              <a:avLst/>
            </a:prstGeom>
            <a:ln w="38100">
              <a:solidFill>
                <a:srgbClr val="FF0000"/>
              </a:solidFill>
              <a:headEnd type="arrow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Rectangle 10"/>
          <p:cNvSpPr/>
          <p:nvPr/>
        </p:nvSpPr>
        <p:spPr>
          <a:xfrm>
            <a:off x="698450" y="369153"/>
            <a:ext cx="805574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  <a:latin typeface="Arial"/>
                <a:cs typeface="Arial"/>
              </a:rPr>
              <a:t>Adapted From Newton and </a:t>
            </a:r>
            <a:r>
              <a:rPr lang="en-US" dirty="0" err="1" smtClean="0">
                <a:solidFill>
                  <a:srgbClr val="FF0000"/>
                </a:solidFill>
                <a:latin typeface="Arial"/>
                <a:cs typeface="Arial"/>
              </a:rPr>
              <a:t>Palmen</a:t>
            </a:r>
            <a:r>
              <a:rPr lang="en-US" dirty="0" smtClean="0">
                <a:solidFill>
                  <a:srgbClr val="FF0000"/>
                </a:solidFill>
                <a:latin typeface="Arial"/>
                <a:cs typeface="Arial"/>
              </a:rPr>
              <a:t> (1963) </a:t>
            </a:r>
            <a:endParaRPr lang="en-US" baseline="300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98450" y="670219"/>
            <a:ext cx="1735638" cy="19989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Multiply 5"/>
          <p:cNvSpPr/>
          <p:nvPr/>
        </p:nvSpPr>
        <p:spPr>
          <a:xfrm>
            <a:off x="6741160" y="3138475"/>
            <a:ext cx="335280" cy="356031"/>
          </a:xfrm>
          <a:prstGeom prst="mathMultiply">
            <a:avLst>
              <a:gd name="adj1" fmla="val 15152"/>
            </a:avLst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Multiply 15"/>
          <p:cNvSpPr/>
          <p:nvPr/>
        </p:nvSpPr>
        <p:spPr>
          <a:xfrm>
            <a:off x="6741160" y="1980235"/>
            <a:ext cx="335280" cy="356031"/>
          </a:xfrm>
          <a:prstGeom prst="mathMultiply">
            <a:avLst>
              <a:gd name="adj1" fmla="val 15152"/>
            </a:avLst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-1" y="4530620"/>
            <a:ext cx="4475675" cy="738664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250-hPa geopotential height (black contour, m) </a:t>
            </a:r>
          </a:p>
          <a:p>
            <a:pPr algn="ctr"/>
            <a:r>
              <a:rPr lang="en-US" sz="1400" dirty="0" smtClean="0">
                <a:latin typeface="Arial"/>
                <a:cs typeface="Arial"/>
              </a:rPr>
              <a:t>geostrophic wind (blue dotted contour m s</a:t>
            </a:r>
            <a:r>
              <a:rPr lang="en-US" sz="1400" baseline="30000" dirty="0" smtClean="0">
                <a:latin typeface="Arial"/>
                <a:cs typeface="Arial"/>
              </a:rPr>
              <a:t>-1</a:t>
            </a:r>
            <a:r>
              <a:rPr lang="en-US" sz="1400" dirty="0" smtClean="0">
                <a:latin typeface="Arial"/>
                <a:cs typeface="Arial"/>
              </a:rPr>
              <a:t>) </a:t>
            </a:r>
          </a:p>
          <a:p>
            <a:pPr algn="ctr"/>
            <a:r>
              <a:rPr lang="en-US" sz="1400" dirty="0" smtClean="0">
                <a:latin typeface="Arial"/>
                <a:cs typeface="Arial"/>
              </a:rPr>
              <a:t>total wind (blue contour, m s</a:t>
            </a:r>
            <a:r>
              <a:rPr lang="en-US" sz="1400" baseline="30000" dirty="0" smtClean="0">
                <a:latin typeface="Arial"/>
                <a:cs typeface="Arial"/>
              </a:rPr>
              <a:t>-1</a:t>
            </a:r>
            <a:r>
              <a:rPr lang="en-US" sz="1400" dirty="0" smtClean="0">
                <a:latin typeface="Arial"/>
                <a:cs typeface="Arial"/>
              </a:rPr>
              <a:t>)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475674" y="4530620"/>
            <a:ext cx="4628075" cy="523220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250-hPa geopotential heights (black contours, m) </a:t>
            </a:r>
          </a:p>
          <a:p>
            <a:pPr algn="ctr"/>
            <a:r>
              <a:rPr lang="en-US" sz="1400" dirty="0" smtClean="0">
                <a:latin typeface="Arial"/>
                <a:cs typeface="Arial"/>
              </a:rPr>
              <a:t>Observed cyclonic curvature vorticity (shaded, 10</a:t>
            </a:r>
            <a:r>
              <a:rPr lang="en-US" sz="1400" baseline="30000" dirty="0" smtClean="0">
                <a:latin typeface="Arial"/>
                <a:cs typeface="Arial"/>
              </a:rPr>
              <a:t>-5</a:t>
            </a:r>
            <a:r>
              <a:rPr lang="en-US" sz="1400" dirty="0" smtClean="0">
                <a:latin typeface="Arial"/>
                <a:cs typeface="Arial"/>
              </a:rPr>
              <a:t> s</a:t>
            </a:r>
            <a:r>
              <a:rPr lang="en-US" sz="1400" baseline="30000" dirty="0" smtClean="0">
                <a:latin typeface="Arial"/>
                <a:cs typeface="Arial"/>
              </a:rPr>
              <a:t>-1</a:t>
            </a:r>
            <a:r>
              <a:rPr lang="en-US" sz="1400" dirty="0" smtClean="0">
                <a:latin typeface="Arial"/>
                <a:cs typeface="Arial"/>
              </a:rPr>
              <a:t>)</a:t>
            </a:r>
            <a:endParaRPr lang="en-US" sz="1400" baseline="30000" dirty="0">
              <a:latin typeface="Arial"/>
              <a:cs typeface="Arial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5621612" y="722090"/>
            <a:ext cx="2575462" cy="18778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777128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5276990"/>
            <a:ext cx="9057692" cy="21390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o-RO" sz="1900" dirty="0" smtClean="0">
                <a:solidFill>
                  <a:srgbClr val="FF0000"/>
                </a:solidFill>
                <a:latin typeface="Arial"/>
                <a:cs typeface="Arial"/>
              </a:rPr>
              <a:t>Maximum Cyclonic Curvature Vorticity at Base of Trough Along Jet</a:t>
            </a:r>
          </a:p>
          <a:p>
            <a:pPr algn="ctr"/>
            <a:endParaRPr lang="ro-RO" sz="1900" dirty="0">
              <a:solidFill>
                <a:srgbClr val="FF0000"/>
              </a:solidFill>
              <a:latin typeface="Arial"/>
              <a:cs typeface="Arial"/>
            </a:endParaRPr>
          </a:p>
          <a:p>
            <a:pPr algn="ctr"/>
            <a:r>
              <a:rPr lang="ro-RO" sz="1900" dirty="0" smtClean="0">
                <a:solidFill>
                  <a:srgbClr val="FF0000"/>
                </a:solidFill>
                <a:latin typeface="Arial"/>
                <a:cs typeface="Arial"/>
              </a:rPr>
              <a:t>Subgeostrophic Flow at Trough Axis Along Subtropical and Polar Jets</a:t>
            </a:r>
          </a:p>
          <a:p>
            <a:pPr algn="ctr"/>
            <a:endParaRPr lang="ro-RO" sz="1900" dirty="0">
              <a:solidFill>
                <a:srgbClr val="FF0000"/>
              </a:solidFill>
              <a:latin typeface="Arial"/>
              <a:cs typeface="Arial"/>
            </a:endParaRPr>
          </a:p>
          <a:p>
            <a:pPr algn="ctr"/>
            <a:r>
              <a:rPr lang="ro-RO" sz="1900" dirty="0" smtClean="0">
                <a:solidFill>
                  <a:srgbClr val="FF0000"/>
                </a:solidFill>
                <a:latin typeface="Arial"/>
                <a:cs typeface="Arial"/>
              </a:rPr>
              <a:t>Maximum Shear Vorticity at Strongest Height Gradient Along Jets</a:t>
            </a:r>
            <a:r>
              <a:rPr lang="en-US" sz="1900" dirty="0" smtClean="0">
                <a:latin typeface="Arial"/>
                <a:cs typeface="Arial"/>
              </a:rPr>
              <a:t/>
            </a:r>
            <a:br>
              <a:rPr lang="en-US" sz="1900" dirty="0" smtClean="0">
                <a:latin typeface="Arial"/>
                <a:cs typeface="Arial"/>
              </a:rPr>
            </a:br>
            <a:r>
              <a:rPr lang="en-US" sz="1900" dirty="0" smtClean="0">
                <a:latin typeface="Arial"/>
                <a:cs typeface="Arial"/>
              </a:rPr>
              <a:t/>
            </a:r>
            <a:br>
              <a:rPr lang="en-US" sz="1900" dirty="0" smtClean="0">
                <a:latin typeface="Arial"/>
                <a:cs typeface="Arial"/>
              </a:rPr>
            </a:br>
            <a:endParaRPr lang="en-US" sz="1900" dirty="0" smtClean="0">
              <a:latin typeface="Arial"/>
              <a:cs typeface="Arial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0"/>
            <a:ext cx="9144000" cy="492443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" dirty="0" smtClean="0">
                <a:latin typeface="Arial"/>
                <a:cs typeface="Arial"/>
              </a:rPr>
              <a:t/>
            </a:r>
            <a:br>
              <a:rPr lang="en-US" sz="200" dirty="0" smtClean="0">
                <a:latin typeface="Arial"/>
                <a:cs typeface="Arial"/>
              </a:rPr>
            </a:br>
            <a:r>
              <a:rPr lang="en-US" sz="2400" b="1" dirty="0" smtClean="0">
                <a:solidFill>
                  <a:srgbClr val="FF0000"/>
                </a:solidFill>
                <a:latin typeface="Arial"/>
                <a:cs typeface="Arial"/>
              </a:rPr>
              <a:t>Trough Cross Section 1200 UTC 21 December 2013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61650" y="738485"/>
            <a:ext cx="8833577" cy="3866109"/>
            <a:chOff x="0" y="1145693"/>
            <a:chExt cx="8833577" cy="3866109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2"/>
            <a:srcRect r="3395"/>
            <a:stretch/>
          </p:blipFill>
          <p:spPr>
            <a:xfrm>
              <a:off x="0" y="1145693"/>
              <a:ext cx="8833577" cy="3866109"/>
            </a:xfrm>
            <a:prstGeom prst="rect">
              <a:avLst/>
            </a:prstGeom>
          </p:spPr>
        </p:pic>
        <p:cxnSp>
          <p:nvCxnSpPr>
            <p:cNvPr id="5" name="Straight Arrow Connector 4"/>
            <p:cNvCxnSpPr/>
            <p:nvPr/>
          </p:nvCxnSpPr>
          <p:spPr>
            <a:xfrm flipH="1">
              <a:off x="1009228" y="2200003"/>
              <a:ext cx="79378" cy="941239"/>
            </a:xfrm>
            <a:prstGeom prst="straightConnector1">
              <a:avLst/>
            </a:prstGeom>
            <a:ln w="38100">
              <a:solidFill>
                <a:srgbClr val="FF0000"/>
              </a:solidFill>
              <a:headEnd type="arrow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Arrow Connector 5"/>
            <p:cNvCxnSpPr/>
            <p:nvPr/>
          </p:nvCxnSpPr>
          <p:spPr>
            <a:xfrm>
              <a:off x="2783196" y="3390722"/>
              <a:ext cx="0" cy="470619"/>
            </a:xfrm>
            <a:prstGeom prst="straightConnector1">
              <a:avLst/>
            </a:prstGeom>
            <a:ln w="38100">
              <a:solidFill>
                <a:srgbClr val="FF0000"/>
              </a:solidFill>
              <a:headEnd type="arrow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Freeform 6"/>
            <p:cNvSpPr/>
            <p:nvPr/>
          </p:nvSpPr>
          <p:spPr>
            <a:xfrm>
              <a:off x="5712543" y="2255473"/>
              <a:ext cx="1017655" cy="1357820"/>
            </a:xfrm>
            <a:custGeom>
              <a:avLst/>
              <a:gdLst>
                <a:gd name="connsiteX0" fmla="*/ 648994 w 1017655"/>
                <a:gd name="connsiteY0" fmla="*/ 182675 h 1357820"/>
                <a:gd name="connsiteX1" fmla="*/ 989183 w 1017655"/>
                <a:gd name="connsiteY1" fmla="*/ 885769 h 1357820"/>
                <a:gd name="connsiteX2" fmla="*/ 977843 w 1017655"/>
                <a:gd name="connsiteY2" fmla="*/ 1339378 h 1357820"/>
                <a:gd name="connsiteX3" fmla="*/ 807748 w 1017655"/>
                <a:gd name="connsiteY3" fmla="*/ 1191955 h 1357820"/>
                <a:gd name="connsiteX4" fmla="*/ 456220 w 1017655"/>
                <a:gd name="connsiteY4" fmla="*/ 488861 h 1357820"/>
                <a:gd name="connsiteX5" fmla="*/ 36653 w 1017655"/>
                <a:gd name="connsiteY5" fmla="*/ 250716 h 1357820"/>
                <a:gd name="connsiteX6" fmla="*/ 93351 w 1017655"/>
                <a:gd name="connsiteY6" fmla="*/ 1231 h 1357820"/>
                <a:gd name="connsiteX7" fmla="*/ 648994 w 1017655"/>
                <a:gd name="connsiteY7" fmla="*/ 182675 h 13578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17655" h="1357820">
                  <a:moveTo>
                    <a:pt x="648994" y="182675"/>
                  </a:moveTo>
                  <a:cubicBezTo>
                    <a:pt x="798299" y="330098"/>
                    <a:pt x="934375" y="692985"/>
                    <a:pt x="989183" y="885769"/>
                  </a:cubicBezTo>
                  <a:cubicBezTo>
                    <a:pt x="1043991" y="1078553"/>
                    <a:pt x="1008082" y="1288347"/>
                    <a:pt x="977843" y="1339378"/>
                  </a:cubicBezTo>
                  <a:cubicBezTo>
                    <a:pt x="947604" y="1390409"/>
                    <a:pt x="894685" y="1333708"/>
                    <a:pt x="807748" y="1191955"/>
                  </a:cubicBezTo>
                  <a:cubicBezTo>
                    <a:pt x="720811" y="1050202"/>
                    <a:pt x="584736" y="645734"/>
                    <a:pt x="456220" y="488861"/>
                  </a:cubicBezTo>
                  <a:cubicBezTo>
                    <a:pt x="327704" y="331988"/>
                    <a:pt x="97131" y="331988"/>
                    <a:pt x="36653" y="250716"/>
                  </a:cubicBezTo>
                  <a:cubicBezTo>
                    <a:pt x="-23825" y="169444"/>
                    <a:pt x="-12486" y="10681"/>
                    <a:pt x="93351" y="1231"/>
                  </a:cubicBezTo>
                  <a:cubicBezTo>
                    <a:pt x="199188" y="-8219"/>
                    <a:pt x="499689" y="35252"/>
                    <a:pt x="648994" y="182675"/>
                  </a:cubicBezTo>
                  <a:close/>
                </a:path>
              </a:pathLst>
            </a:custGeom>
            <a:noFill/>
            <a:ln w="3810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Freeform 7"/>
            <p:cNvSpPr/>
            <p:nvPr/>
          </p:nvSpPr>
          <p:spPr>
            <a:xfrm>
              <a:off x="6809529" y="2599493"/>
              <a:ext cx="1691907" cy="1116582"/>
            </a:xfrm>
            <a:custGeom>
              <a:avLst/>
              <a:gdLst>
                <a:gd name="connsiteX0" fmla="*/ 357122 w 1691907"/>
                <a:gd name="connsiteY0" fmla="*/ 723192 h 1116582"/>
                <a:gd name="connsiteX1" fmla="*/ 243725 w 1691907"/>
                <a:gd name="connsiteY1" fmla="*/ 1074739 h 1116582"/>
                <a:gd name="connsiteX2" fmla="*/ 73631 w 1691907"/>
                <a:gd name="connsiteY2" fmla="*/ 1074739 h 1116582"/>
                <a:gd name="connsiteX3" fmla="*/ 5593 w 1691907"/>
                <a:gd name="connsiteY3" fmla="*/ 757213 h 1116582"/>
                <a:gd name="connsiteX4" fmla="*/ 209706 w 1691907"/>
                <a:gd name="connsiteY4" fmla="*/ 326285 h 1116582"/>
                <a:gd name="connsiteX5" fmla="*/ 708651 w 1691907"/>
                <a:gd name="connsiteY5" fmla="*/ 31439 h 1116582"/>
                <a:gd name="connsiteX6" fmla="*/ 1513765 w 1691907"/>
                <a:gd name="connsiteY6" fmla="*/ 31439 h 1116582"/>
                <a:gd name="connsiteX7" fmla="*/ 1638501 w 1691907"/>
                <a:gd name="connsiteY7" fmla="*/ 235563 h 1116582"/>
                <a:gd name="connsiteX8" fmla="*/ 822047 w 1691907"/>
                <a:gd name="connsiteY8" fmla="*/ 428347 h 1116582"/>
                <a:gd name="connsiteX9" fmla="*/ 447839 w 1691907"/>
                <a:gd name="connsiteY9" fmla="*/ 473707 h 1116582"/>
                <a:gd name="connsiteX10" fmla="*/ 357122 w 1691907"/>
                <a:gd name="connsiteY10" fmla="*/ 723192 h 11165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91907" h="1116582">
                  <a:moveTo>
                    <a:pt x="357122" y="723192"/>
                  </a:moveTo>
                  <a:cubicBezTo>
                    <a:pt x="323103" y="823364"/>
                    <a:pt x="290973" y="1016148"/>
                    <a:pt x="243725" y="1074739"/>
                  </a:cubicBezTo>
                  <a:cubicBezTo>
                    <a:pt x="196477" y="1133330"/>
                    <a:pt x="113320" y="1127660"/>
                    <a:pt x="73631" y="1074739"/>
                  </a:cubicBezTo>
                  <a:cubicBezTo>
                    <a:pt x="33942" y="1021818"/>
                    <a:pt x="-17086" y="881955"/>
                    <a:pt x="5593" y="757213"/>
                  </a:cubicBezTo>
                  <a:cubicBezTo>
                    <a:pt x="28272" y="632471"/>
                    <a:pt x="92530" y="447247"/>
                    <a:pt x="209706" y="326285"/>
                  </a:cubicBezTo>
                  <a:cubicBezTo>
                    <a:pt x="326882" y="205323"/>
                    <a:pt x="491308" y="80580"/>
                    <a:pt x="708651" y="31439"/>
                  </a:cubicBezTo>
                  <a:cubicBezTo>
                    <a:pt x="925994" y="-17702"/>
                    <a:pt x="1358790" y="-2582"/>
                    <a:pt x="1513765" y="31439"/>
                  </a:cubicBezTo>
                  <a:cubicBezTo>
                    <a:pt x="1668740" y="65460"/>
                    <a:pt x="1753787" y="169412"/>
                    <a:pt x="1638501" y="235563"/>
                  </a:cubicBezTo>
                  <a:cubicBezTo>
                    <a:pt x="1523215" y="301714"/>
                    <a:pt x="1020491" y="388656"/>
                    <a:pt x="822047" y="428347"/>
                  </a:cubicBezTo>
                  <a:cubicBezTo>
                    <a:pt x="623603" y="468038"/>
                    <a:pt x="527217" y="422676"/>
                    <a:pt x="447839" y="473707"/>
                  </a:cubicBezTo>
                  <a:cubicBezTo>
                    <a:pt x="368462" y="524738"/>
                    <a:pt x="391141" y="623020"/>
                    <a:pt x="357122" y="723192"/>
                  </a:cubicBezTo>
                  <a:close/>
                </a:path>
              </a:pathLst>
            </a:custGeom>
            <a:noFill/>
            <a:ln w="3810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Rectangle 8"/>
          <p:cNvSpPr/>
          <p:nvPr/>
        </p:nvSpPr>
        <p:spPr>
          <a:xfrm>
            <a:off x="698450" y="369153"/>
            <a:ext cx="805574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  <a:latin typeface="Arial"/>
                <a:cs typeface="Arial"/>
              </a:rPr>
              <a:t>Adapted From Newton and </a:t>
            </a:r>
            <a:r>
              <a:rPr lang="en-US" dirty="0" err="1" smtClean="0">
                <a:solidFill>
                  <a:srgbClr val="FF0000"/>
                </a:solidFill>
                <a:latin typeface="Arial"/>
                <a:cs typeface="Arial"/>
              </a:rPr>
              <a:t>Palmen</a:t>
            </a:r>
            <a:r>
              <a:rPr lang="en-US" dirty="0" smtClean="0">
                <a:solidFill>
                  <a:srgbClr val="FF0000"/>
                </a:solidFill>
                <a:latin typeface="Arial"/>
                <a:cs typeface="Arial"/>
              </a:rPr>
              <a:t> (1963) </a:t>
            </a:r>
            <a:endParaRPr lang="en-US" baseline="300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98450" y="670219"/>
            <a:ext cx="1735638" cy="19989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Multiply 13"/>
          <p:cNvSpPr/>
          <p:nvPr/>
        </p:nvSpPr>
        <p:spPr>
          <a:xfrm>
            <a:off x="6741160" y="3138475"/>
            <a:ext cx="335280" cy="356031"/>
          </a:xfrm>
          <a:prstGeom prst="mathMultiply">
            <a:avLst>
              <a:gd name="adj1" fmla="val 15152"/>
            </a:avLst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Multiply 14"/>
          <p:cNvSpPr/>
          <p:nvPr/>
        </p:nvSpPr>
        <p:spPr>
          <a:xfrm>
            <a:off x="6741160" y="1980235"/>
            <a:ext cx="335280" cy="356031"/>
          </a:xfrm>
          <a:prstGeom prst="mathMultiply">
            <a:avLst>
              <a:gd name="adj1" fmla="val 15152"/>
            </a:avLst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-1" y="4530620"/>
            <a:ext cx="4475675" cy="738664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250-hPa geopotential height (black contour, m) </a:t>
            </a:r>
          </a:p>
          <a:p>
            <a:pPr algn="ctr"/>
            <a:r>
              <a:rPr lang="en-US" sz="1400" dirty="0" smtClean="0">
                <a:latin typeface="Arial"/>
                <a:cs typeface="Arial"/>
              </a:rPr>
              <a:t>geostrophic wind (blue dotted contour m s</a:t>
            </a:r>
            <a:r>
              <a:rPr lang="en-US" sz="1400" baseline="30000" dirty="0" smtClean="0">
                <a:latin typeface="Arial"/>
                <a:cs typeface="Arial"/>
              </a:rPr>
              <a:t>-1</a:t>
            </a:r>
            <a:r>
              <a:rPr lang="en-US" sz="1400" dirty="0" smtClean="0">
                <a:latin typeface="Arial"/>
                <a:cs typeface="Arial"/>
              </a:rPr>
              <a:t>) </a:t>
            </a:r>
          </a:p>
          <a:p>
            <a:pPr algn="ctr"/>
            <a:r>
              <a:rPr lang="en-US" sz="1400" dirty="0" smtClean="0">
                <a:latin typeface="Arial"/>
                <a:cs typeface="Arial"/>
              </a:rPr>
              <a:t>total wind (blue contour, m s</a:t>
            </a:r>
            <a:r>
              <a:rPr lang="en-US" sz="1400" baseline="30000" dirty="0" smtClean="0">
                <a:latin typeface="Arial"/>
                <a:cs typeface="Arial"/>
              </a:rPr>
              <a:t>-1</a:t>
            </a:r>
            <a:r>
              <a:rPr lang="en-US" sz="1400" dirty="0" smtClean="0">
                <a:latin typeface="Arial"/>
                <a:cs typeface="Arial"/>
              </a:rPr>
              <a:t>)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475674" y="4530620"/>
            <a:ext cx="4628075" cy="523220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250-hPa geopotential heights (black contours, m) </a:t>
            </a:r>
          </a:p>
          <a:p>
            <a:pPr algn="ctr"/>
            <a:r>
              <a:rPr lang="en-US" sz="1400" dirty="0" smtClean="0">
                <a:latin typeface="Arial"/>
                <a:cs typeface="Arial"/>
              </a:rPr>
              <a:t>Observed cyclonic shear vorticity (shaded, 10</a:t>
            </a:r>
            <a:r>
              <a:rPr lang="en-US" sz="1400" baseline="30000" dirty="0" smtClean="0">
                <a:latin typeface="Arial"/>
                <a:cs typeface="Arial"/>
              </a:rPr>
              <a:t>-5</a:t>
            </a:r>
            <a:r>
              <a:rPr lang="en-US" sz="1400" dirty="0" smtClean="0">
                <a:latin typeface="Arial"/>
                <a:cs typeface="Arial"/>
              </a:rPr>
              <a:t> s</a:t>
            </a:r>
            <a:r>
              <a:rPr lang="en-US" sz="1400" baseline="30000" dirty="0" smtClean="0">
                <a:latin typeface="Arial"/>
                <a:cs typeface="Arial"/>
              </a:rPr>
              <a:t>-1</a:t>
            </a:r>
            <a:r>
              <a:rPr lang="en-US" sz="1400" dirty="0" smtClean="0">
                <a:latin typeface="Arial"/>
                <a:cs typeface="Arial"/>
              </a:rPr>
              <a:t>)</a:t>
            </a:r>
            <a:endParaRPr lang="en-US" sz="1400" baseline="30000" dirty="0">
              <a:latin typeface="Arial"/>
              <a:cs typeface="Arial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5621612" y="722090"/>
            <a:ext cx="2575462" cy="18778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442048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0"/>
            <a:ext cx="9144000" cy="492443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" dirty="0" smtClean="0">
                <a:latin typeface="Arial"/>
                <a:cs typeface="Arial"/>
              </a:rPr>
              <a:t/>
            </a:r>
            <a:br>
              <a:rPr lang="en-US" sz="200" dirty="0" smtClean="0">
                <a:latin typeface="Arial"/>
                <a:cs typeface="Arial"/>
              </a:rPr>
            </a:br>
            <a:r>
              <a:rPr lang="en-US" sz="2400" b="1" dirty="0" smtClean="0">
                <a:solidFill>
                  <a:srgbClr val="FF0000"/>
                </a:solidFill>
                <a:latin typeface="Arial"/>
                <a:cs typeface="Arial"/>
              </a:rPr>
              <a:t>Ridge Cross Section 1200 UTC 22 December 2013</a:t>
            </a:r>
          </a:p>
        </p:txBody>
      </p:sp>
      <p:sp>
        <p:nvSpPr>
          <p:cNvPr id="4" name="Rectangle 3"/>
          <p:cNvSpPr/>
          <p:nvPr/>
        </p:nvSpPr>
        <p:spPr>
          <a:xfrm>
            <a:off x="698450" y="369153"/>
            <a:ext cx="805574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  <a:latin typeface="Arial"/>
                <a:cs typeface="Arial"/>
              </a:rPr>
              <a:t>Adapted From Newton and </a:t>
            </a:r>
            <a:r>
              <a:rPr lang="en-US" dirty="0" err="1" smtClean="0">
                <a:solidFill>
                  <a:srgbClr val="FF0000"/>
                </a:solidFill>
                <a:latin typeface="Arial"/>
                <a:cs typeface="Arial"/>
              </a:rPr>
              <a:t>Palmen</a:t>
            </a:r>
            <a:r>
              <a:rPr lang="en-US" dirty="0" smtClean="0">
                <a:solidFill>
                  <a:srgbClr val="FF0000"/>
                </a:solidFill>
                <a:latin typeface="Arial"/>
                <a:cs typeface="Arial"/>
              </a:rPr>
              <a:t> (1963) </a:t>
            </a:r>
            <a:endParaRPr lang="en-US" baseline="300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58389" y="738485"/>
            <a:ext cx="8855972" cy="3866109"/>
            <a:chOff x="58389" y="738485"/>
            <a:chExt cx="8855972" cy="3866109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2"/>
            <a:srcRect r="3150"/>
            <a:stretch/>
          </p:blipFill>
          <p:spPr>
            <a:xfrm>
              <a:off x="58389" y="738485"/>
              <a:ext cx="8855972" cy="3866109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3"/>
            <a:srcRect l="30714" t="5043" r="57307" b="84062"/>
            <a:stretch/>
          </p:blipFill>
          <p:spPr>
            <a:xfrm>
              <a:off x="727646" y="933450"/>
              <a:ext cx="1095375" cy="421218"/>
            </a:xfrm>
            <a:prstGeom prst="rect">
              <a:avLst/>
            </a:prstGeom>
          </p:spPr>
        </p:pic>
      </p:grpSp>
      <p:sp>
        <p:nvSpPr>
          <p:cNvPr id="21" name="Rectangle 20"/>
          <p:cNvSpPr/>
          <p:nvPr/>
        </p:nvSpPr>
        <p:spPr>
          <a:xfrm>
            <a:off x="698450" y="670219"/>
            <a:ext cx="1735638" cy="19989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-1" y="4530620"/>
            <a:ext cx="4475675" cy="738664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250-hPa geopotential height (black contour, m) </a:t>
            </a:r>
          </a:p>
          <a:p>
            <a:pPr algn="ctr"/>
            <a:r>
              <a:rPr lang="en-US" sz="1400" dirty="0" smtClean="0">
                <a:latin typeface="Arial"/>
                <a:cs typeface="Arial"/>
              </a:rPr>
              <a:t>geostrophic wind (blue dotted contour m s</a:t>
            </a:r>
            <a:r>
              <a:rPr lang="en-US" sz="1400" baseline="30000" dirty="0" smtClean="0">
                <a:latin typeface="Arial"/>
                <a:cs typeface="Arial"/>
              </a:rPr>
              <a:t>-1</a:t>
            </a:r>
            <a:r>
              <a:rPr lang="en-US" sz="1400" dirty="0" smtClean="0">
                <a:latin typeface="Arial"/>
                <a:cs typeface="Arial"/>
              </a:rPr>
              <a:t>) </a:t>
            </a:r>
          </a:p>
          <a:p>
            <a:pPr algn="ctr"/>
            <a:r>
              <a:rPr lang="en-US" sz="1400" dirty="0" smtClean="0">
                <a:latin typeface="Arial"/>
                <a:cs typeface="Arial"/>
              </a:rPr>
              <a:t>total wind (blue contour, m s</a:t>
            </a:r>
            <a:r>
              <a:rPr lang="en-US" sz="1400" baseline="30000" dirty="0" smtClean="0">
                <a:latin typeface="Arial"/>
                <a:cs typeface="Arial"/>
              </a:rPr>
              <a:t>-1</a:t>
            </a:r>
            <a:r>
              <a:rPr lang="en-US" sz="1400" dirty="0" smtClean="0">
                <a:latin typeface="Arial"/>
                <a:cs typeface="Arial"/>
              </a:rPr>
              <a:t>)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475674" y="4530620"/>
            <a:ext cx="4628075" cy="523220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250-hPa geopotential heights (black contours, m) </a:t>
            </a:r>
          </a:p>
          <a:p>
            <a:pPr algn="ctr"/>
            <a:r>
              <a:rPr lang="en-US" sz="1400" dirty="0" smtClean="0">
                <a:latin typeface="Arial"/>
                <a:cs typeface="Arial"/>
              </a:rPr>
              <a:t>Observed cyclonic curvature vorticity (shaded, 10</a:t>
            </a:r>
            <a:r>
              <a:rPr lang="en-US" sz="1400" baseline="30000" dirty="0" smtClean="0">
                <a:latin typeface="Arial"/>
                <a:cs typeface="Arial"/>
              </a:rPr>
              <a:t>-5</a:t>
            </a:r>
            <a:r>
              <a:rPr lang="en-US" sz="1400" dirty="0" smtClean="0">
                <a:latin typeface="Arial"/>
                <a:cs typeface="Arial"/>
              </a:rPr>
              <a:t> s</a:t>
            </a:r>
            <a:r>
              <a:rPr lang="en-US" sz="1400" baseline="30000" dirty="0" smtClean="0">
                <a:latin typeface="Arial"/>
                <a:cs typeface="Arial"/>
              </a:rPr>
              <a:t>-1</a:t>
            </a:r>
            <a:r>
              <a:rPr lang="en-US" sz="1400" dirty="0" smtClean="0">
                <a:latin typeface="Arial"/>
                <a:cs typeface="Arial"/>
              </a:rPr>
              <a:t>)</a:t>
            </a:r>
            <a:endParaRPr lang="en-US" sz="1400" baseline="30000" dirty="0">
              <a:latin typeface="Arial"/>
              <a:cs typeface="Arial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621612" y="722090"/>
            <a:ext cx="2575462" cy="18778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562953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9144000" cy="492443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" dirty="0" smtClean="0">
                <a:latin typeface="Arial"/>
                <a:cs typeface="Arial"/>
              </a:rPr>
              <a:t/>
            </a:r>
            <a:br>
              <a:rPr lang="en-US" sz="200" dirty="0" smtClean="0">
                <a:latin typeface="Arial"/>
                <a:cs typeface="Arial"/>
              </a:rPr>
            </a:br>
            <a:r>
              <a:rPr lang="en-US" sz="2400" b="1" dirty="0" smtClean="0">
                <a:solidFill>
                  <a:srgbClr val="FF0000"/>
                </a:solidFill>
                <a:latin typeface="Arial"/>
                <a:cs typeface="Arial"/>
              </a:rPr>
              <a:t>Ridge Cross Section 1200 UTC 22 December 2013</a:t>
            </a:r>
          </a:p>
        </p:txBody>
      </p:sp>
      <p:sp>
        <p:nvSpPr>
          <p:cNvPr id="3" name="Rectangle 2"/>
          <p:cNvSpPr/>
          <p:nvPr/>
        </p:nvSpPr>
        <p:spPr>
          <a:xfrm>
            <a:off x="698450" y="369153"/>
            <a:ext cx="805574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  <a:latin typeface="Arial"/>
                <a:cs typeface="Arial"/>
              </a:rPr>
              <a:t>Adapted From Newton and </a:t>
            </a:r>
            <a:r>
              <a:rPr lang="en-US" dirty="0" err="1" smtClean="0">
                <a:solidFill>
                  <a:srgbClr val="FF0000"/>
                </a:solidFill>
                <a:latin typeface="Arial"/>
                <a:cs typeface="Arial"/>
              </a:rPr>
              <a:t>Palmen</a:t>
            </a:r>
            <a:r>
              <a:rPr lang="en-US" dirty="0" smtClean="0">
                <a:solidFill>
                  <a:srgbClr val="FF0000"/>
                </a:solidFill>
                <a:latin typeface="Arial"/>
                <a:cs typeface="Arial"/>
              </a:rPr>
              <a:t> (1963) </a:t>
            </a:r>
            <a:endParaRPr lang="en-US" baseline="300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58389" y="738485"/>
            <a:ext cx="8855972" cy="3866109"/>
            <a:chOff x="58389" y="738485"/>
            <a:chExt cx="8855972" cy="3866109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2"/>
            <a:srcRect r="3150"/>
            <a:stretch/>
          </p:blipFill>
          <p:spPr>
            <a:xfrm>
              <a:off x="58389" y="738485"/>
              <a:ext cx="8855972" cy="3866109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3"/>
            <a:srcRect l="30714" t="5043" r="57307" b="84062"/>
            <a:stretch/>
          </p:blipFill>
          <p:spPr>
            <a:xfrm>
              <a:off x="727646" y="933450"/>
              <a:ext cx="1095375" cy="421218"/>
            </a:xfrm>
            <a:prstGeom prst="rect">
              <a:avLst/>
            </a:prstGeom>
          </p:spPr>
        </p:pic>
      </p:grpSp>
      <p:sp>
        <p:nvSpPr>
          <p:cNvPr id="8" name="Rectangle 7"/>
          <p:cNvSpPr/>
          <p:nvPr/>
        </p:nvSpPr>
        <p:spPr>
          <a:xfrm>
            <a:off x="0" y="5276990"/>
            <a:ext cx="9057692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o-RO" sz="1900" dirty="0" smtClean="0">
                <a:solidFill>
                  <a:srgbClr val="FF0000"/>
                </a:solidFill>
                <a:latin typeface="Arial"/>
                <a:cs typeface="Arial"/>
              </a:rPr>
              <a:t>Little to No Cyclonic </a:t>
            </a:r>
            <a:r>
              <a:rPr lang="ro-RO" sz="1900" dirty="0">
                <a:solidFill>
                  <a:srgbClr val="FF0000"/>
                </a:solidFill>
                <a:latin typeface="Arial"/>
                <a:cs typeface="Arial"/>
              </a:rPr>
              <a:t>Curvature Vorticity at Base of </a:t>
            </a:r>
            <a:r>
              <a:rPr lang="ro-RO" sz="1900" dirty="0" smtClean="0">
                <a:solidFill>
                  <a:srgbClr val="FF0000"/>
                </a:solidFill>
                <a:latin typeface="Arial"/>
                <a:cs typeface="Arial"/>
              </a:rPr>
              <a:t>Ridge </a:t>
            </a:r>
            <a:r>
              <a:rPr lang="ro-RO" sz="1900" dirty="0">
                <a:solidFill>
                  <a:srgbClr val="FF0000"/>
                </a:solidFill>
                <a:latin typeface="Arial"/>
                <a:cs typeface="Arial"/>
              </a:rPr>
              <a:t>Along </a:t>
            </a:r>
            <a:r>
              <a:rPr lang="ro-RO" sz="1900" dirty="0" smtClean="0">
                <a:solidFill>
                  <a:srgbClr val="FF0000"/>
                </a:solidFill>
                <a:latin typeface="Arial"/>
                <a:cs typeface="Arial"/>
              </a:rPr>
              <a:t>Jet</a:t>
            </a:r>
            <a:endParaRPr lang="ro-RO" sz="1900" dirty="0">
              <a:solidFill>
                <a:srgbClr val="FF0000"/>
              </a:solidFill>
              <a:latin typeface="Arial"/>
              <a:cs typeface="Arial"/>
            </a:endParaRPr>
          </a:p>
          <a:p>
            <a:pPr algn="ctr"/>
            <a:r>
              <a:rPr lang="en-US" sz="1900" dirty="0" smtClean="0">
                <a:latin typeface="Arial"/>
                <a:cs typeface="Arial"/>
              </a:rPr>
              <a:t/>
            </a:r>
            <a:br>
              <a:rPr lang="en-US" sz="1900" dirty="0" smtClean="0">
                <a:latin typeface="Arial"/>
                <a:cs typeface="Arial"/>
              </a:rPr>
            </a:br>
            <a:r>
              <a:rPr lang="en-US" sz="1900" dirty="0" smtClean="0">
                <a:latin typeface="Arial"/>
                <a:cs typeface="Arial"/>
              </a:rPr>
              <a:t/>
            </a:r>
            <a:br>
              <a:rPr lang="en-US" sz="1900" dirty="0" smtClean="0">
                <a:latin typeface="Arial"/>
                <a:cs typeface="Arial"/>
              </a:rPr>
            </a:br>
            <a:endParaRPr lang="en-US" sz="1900" dirty="0" smtClean="0">
              <a:latin typeface="Arial"/>
              <a:cs typeface="Arial"/>
            </a:endParaRPr>
          </a:p>
        </p:txBody>
      </p:sp>
      <p:sp>
        <p:nvSpPr>
          <p:cNvPr id="9" name="Oval 8"/>
          <p:cNvSpPr/>
          <p:nvPr/>
        </p:nvSpPr>
        <p:spPr>
          <a:xfrm>
            <a:off x="6434528" y="1773936"/>
            <a:ext cx="929850" cy="873197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698450" y="670219"/>
            <a:ext cx="1735638" cy="19989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-1" y="4530620"/>
            <a:ext cx="4475675" cy="738664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250-hPa geopotential height (black contour, m) </a:t>
            </a:r>
          </a:p>
          <a:p>
            <a:pPr algn="ctr"/>
            <a:r>
              <a:rPr lang="en-US" sz="1400" dirty="0" smtClean="0">
                <a:latin typeface="Arial"/>
                <a:cs typeface="Arial"/>
              </a:rPr>
              <a:t>geostrophic wind (blue dotted contour m s</a:t>
            </a:r>
            <a:r>
              <a:rPr lang="en-US" sz="1400" baseline="30000" dirty="0" smtClean="0">
                <a:latin typeface="Arial"/>
                <a:cs typeface="Arial"/>
              </a:rPr>
              <a:t>-1</a:t>
            </a:r>
            <a:r>
              <a:rPr lang="en-US" sz="1400" dirty="0" smtClean="0">
                <a:latin typeface="Arial"/>
                <a:cs typeface="Arial"/>
              </a:rPr>
              <a:t>) </a:t>
            </a:r>
          </a:p>
          <a:p>
            <a:pPr algn="ctr"/>
            <a:r>
              <a:rPr lang="en-US" sz="1400" dirty="0" smtClean="0">
                <a:latin typeface="Arial"/>
                <a:cs typeface="Arial"/>
              </a:rPr>
              <a:t>total wind (blue contour, m s</a:t>
            </a:r>
            <a:r>
              <a:rPr lang="en-US" sz="1400" baseline="30000" dirty="0" smtClean="0">
                <a:latin typeface="Arial"/>
                <a:cs typeface="Arial"/>
              </a:rPr>
              <a:t>-1</a:t>
            </a:r>
            <a:r>
              <a:rPr lang="en-US" sz="1400" dirty="0" smtClean="0">
                <a:latin typeface="Arial"/>
                <a:cs typeface="Arial"/>
              </a:rPr>
              <a:t>)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475674" y="4530620"/>
            <a:ext cx="4628075" cy="523220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250-hPa geopotential heights (black contours, m) </a:t>
            </a:r>
          </a:p>
          <a:p>
            <a:pPr algn="ctr"/>
            <a:r>
              <a:rPr lang="en-US" sz="1400" dirty="0" smtClean="0">
                <a:latin typeface="Arial"/>
                <a:cs typeface="Arial"/>
              </a:rPr>
              <a:t>Observed cyclonic curvature vorticity (shaded, 10</a:t>
            </a:r>
            <a:r>
              <a:rPr lang="en-US" sz="1400" baseline="30000" dirty="0" smtClean="0">
                <a:latin typeface="Arial"/>
                <a:cs typeface="Arial"/>
              </a:rPr>
              <a:t>-5</a:t>
            </a:r>
            <a:r>
              <a:rPr lang="en-US" sz="1400" dirty="0" smtClean="0">
                <a:latin typeface="Arial"/>
                <a:cs typeface="Arial"/>
              </a:rPr>
              <a:t> s</a:t>
            </a:r>
            <a:r>
              <a:rPr lang="en-US" sz="1400" baseline="30000" dirty="0" smtClean="0">
                <a:latin typeface="Arial"/>
                <a:cs typeface="Arial"/>
              </a:rPr>
              <a:t>-1</a:t>
            </a:r>
            <a:r>
              <a:rPr lang="en-US" sz="1400" dirty="0" smtClean="0">
                <a:latin typeface="Arial"/>
                <a:cs typeface="Arial"/>
              </a:rPr>
              <a:t>)</a:t>
            </a:r>
            <a:endParaRPr lang="en-US" sz="1400" baseline="30000" dirty="0">
              <a:latin typeface="Arial"/>
              <a:cs typeface="Arial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621612" y="722090"/>
            <a:ext cx="2575462" cy="18778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997391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9144000" cy="492443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" dirty="0" smtClean="0">
                <a:latin typeface="Arial"/>
                <a:cs typeface="Arial"/>
              </a:rPr>
              <a:t/>
            </a:r>
            <a:br>
              <a:rPr lang="en-US" sz="200" dirty="0" smtClean="0">
                <a:latin typeface="Arial"/>
                <a:cs typeface="Arial"/>
              </a:rPr>
            </a:br>
            <a:r>
              <a:rPr lang="en-US" sz="2400" b="1" dirty="0" smtClean="0">
                <a:solidFill>
                  <a:srgbClr val="FF0000"/>
                </a:solidFill>
                <a:latin typeface="Arial"/>
                <a:cs typeface="Arial"/>
              </a:rPr>
              <a:t>Ridge Cross Section 1200 UTC 22 December 2013</a:t>
            </a:r>
          </a:p>
        </p:txBody>
      </p:sp>
      <p:sp>
        <p:nvSpPr>
          <p:cNvPr id="3" name="Rectangle 2"/>
          <p:cNvSpPr/>
          <p:nvPr/>
        </p:nvSpPr>
        <p:spPr>
          <a:xfrm>
            <a:off x="698450" y="369153"/>
            <a:ext cx="805574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  <a:latin typeface="Arial"/>
                <a:cs typeface="Arial"/>
              </a:rPr>
              <a:t>Adapted From Newton and </a:t>
            </a:r>
            <a:r>
              <a:rPr lang="en-US" dirty="0" err="1" smtClean="0">
                <a:solidFill>
                  <a:srgbClr val="FF0000"/>
                </a:solidFill>
                <a:latin typeface="Arial"/>
                <a:cs typeface="Arial"/>
              </a:rPr>
              <a:t>Palmen</a:t>
            </a:r>
            <a:r>
              <a:rPr lang="en-US" dirty="0" smtClean="0">
                <a:solidFill>
                  <a:srgbClr val="FF0000"/>
                </a:solidFill>
                <a:latin typeface="Arial"/>
                <a:cs typeface="Arial"/>
              </a:rPr>
              <a:t> (1963) </a:t>
            </a:r>
            <a:endParaRPr lang="en-US" baseline="300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58389" y="738485"/>
            <a:ext cx="8855972" cy="3866109"/>
            <a:chOff x="58389" y="738485"/>
            <a:chExt cx="8855972" cy="3866109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2"/>
            <a:srcRect r="3150"/>
            <a:stretch/>
          </p:blipFill>
          <p:spPr>
            <a:xfrm>
              <a:off x="58389" y="738485"/>
              <a:ext cx="8855972" cy="3866109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3"/>
            <a:srcRect l="30714" t="5043" r="57307" b="84062"/>
            <a:stretch/>
          </p:blipFill>
          <p:spPr>
            <a:xfrm>
              <a:off x="727646" y="933450"/>
              <a:ext cx="1095375" cy="421218"/>
            </a:xfrm>
            <a:prstGeom prst="rect">
              <a:avLst/>
            </a:prstGeom>
          </p:spPr>
        </p:pic>
      </p:grpSp>
      <p:sp>
        <p:nvSpPr>
          <p:cNvPr id="9" name="Rectangle 8"/>
          <p:cNvSpPr/>
          <p:nvPr/>
        </p:nvSpPr>
        <p:spPr>
          <a:xfrm>
            <a:off x="0" y="5276990"/>
            <a:ext cx="9057692" cy="1554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o-RO" sz="1900" dirty="0" smtClean="0">
                <a:solidFill>
                  <a:srgbClr val="FF0000"/>
                </a:solidFill>
                <a:latin typeface="Arial"/>
                <a:cs typeface="Arial"/>
              </a:rPr>
              <a:t>Little to No Cyclonic </a:t>
            </a:r>
            <a:r>
              <a:rPr lang="ro-RO" sz="1900" dirty="0">
                <a:solidFill>
                  <a:srgbClr val="FF0000"/>
                </a:solidFill>
                <a:latin typeface="Arial"/>
                <a:cs typeface="Arial"/>
              </a:rPr>
              <a:t>Curvature Vorticity at Base of </a:t>
            </a:r>
            <a:r>
              <a:rPr lang="ro-RO" sz="1900" dirty="0" smtClean="0">
                <a:solidFill>
                  <a:srgbClr val="FF0000"/>
                </a:solidFill>
                <a:latin typeface="Arial"/>
                <a:cs typeface="Arial"/>
              </a:rPr>
              <a:t>Ridge </a:t>
            </a:r>
            <a:r>
              <a:rPr lang="ro-RO" sz="1900" dirty="0">
                <a:solidFill>
                  <a:srgbClr val="FF0000"/>
                </a:solidFill>
                <a:latin typeface="Arial"/>
                <a:cs typeface="Arial"/>
              </a:rPr>
              <a:t>Along </a:t>
            </a:r>
            <a:r>
              <a:rPr lang="ro-RO" sz="1900" dirty="0" smtClean="0">
                <a:solidFill>
                  <a:srgbClr val="FF0000"/>
                </a:solidFill>
                <a:latin typeface="Arial"/>
                <a:cs typeface="Arial"/>
              </a:rPr>
              <a:t>Jet</a:t>
            </a:r>
          </a:p>
          <a:p>
            <a:pPr algn="ctr"/>
            <a:endParaRPr lang="ro-RO" sz="1900" dirty="0">
              <a:solidFill>
                <a:srgbClr val="FF0000"/>
              </a:solidFill>
              <a:latin typeface="Arial"/>
              <a:cs typeface="Arial"/>
            </a:endParaRPr>
          </a:p>
          <a:p>
            <a:pPr algn="ctr"/>
            <a:r>
              <a:rPr lang="ro-RO" sz="1900" dirty="0" smtClean="0">
                <a:solidFill>
                  <a:srgbClr val="FF0000"/>
                </a:solidFill>
                <a:latin typeface="Arial"/>
                <a:cs typeface="Arial"/>
              </a:rPr>
              <a:t>Supergeostrophic </a:t>
            </a:r>
            <a:r>
              <a:rPr lang="ro-RO" sz="1900" dirty="0">
                <a:solidFill>
                  <a:srgbClr val="FF0000"/>
                </a:solidFill>
                <a:latin typeface="Arial"/>
                <a:cs typeface="Arial"/>
              </a:rPr>
              <a:t>Flow at </a:t>
            </a:r>
            <a:r>
              <a:rPr lang="ro-RO" sz="1900" dirty="0" smtClean="0">
                <a:solidFill>
                  <a:srgbClr val="FF0000"/>
                </a:solidFill>
                <a:latin typeface="Arial"/>
                <a:cs typeface="Arial"/>
              </a:rPr>
              <a:t>Ridge </a:t>
            </a:r>
            <a:r>
              <a:rPr lang="ro-RO" sz="1900" dirty="0">
                <a:solidFill>
                  <a:srgbClr val="FF0000"/>
                </a:solidFill>
                <a:latin typeface="Arial"/>
                <a:cs typeface="Arial"/>
              </a:rPr>
              <a:t>Axis Along </a:t>
            </a:r>
            <a:r>
              <a:rPr lang="ro-RO" sz="1900" dirty="0" smtClean="0">
                <a:solidFill>
                  <a:srgbClr val="FF0000"/>
                </a:solidFill>
                <a:latin typeface="Arial"/>
                <a:cs typeface="Arial"/>
              </a:rPr>
              <a:t>Merged Subtropical </a:t>
            </a:r>
            <a:r>
              <a:rPr lang="ro-RO" sz="1900" dirty="0">
                <a:solidFill>
                  <a:srgbClr val="FF0000"/>
                </a:solidFill>
                <a:latin typeface="Arial"/>
                <a:cs typeface="Arial"/>
              </a:rPr>
              <a:t>and Polar Jets</a:t>
            </a:r>
            <a:r>
              <a:rPr lang="en-US" sz="1900" dirty="0" smtClean="0">
                <a:latin typeface="Arial"/>
                <a:cs typeface="Arial"/>
              </a:rPr>
              <a:t/>
            </a:r>
            <a:br>
              <a:rPr lang="en-US" sz="1900" dirty="0" smtClean="0">
                <a:latin typeface="Arial"/>
                <a:cs typeface="Arial"/>
              </a:rPr>
            </a:br>
            <a:r>
              <a:rPr lang="en-US" sz="1900" dirty="0" smtClean="0">
                <a:latin typeface="Arial"/>
                <a:cs typeface="Arial"/>
              </a:rPr>
              <a:t/>
            </a:r>
            <a:br>
              <a:rPr lang="en-US" sz="1900" dirty="0" smtClean="0">
                <a:latin typeface="Arial"/>
                <a:cs typeface="Arial"/>
              </a:rPr>
            </a:br>
            <a:endParaRPr lang="en-US" sz="1900" dirty="0" smtClean="0">
              <a:latin typeface="Arial"/>
              <a:cs typeface="Arial"/>
            </a:endParaRPr>
          </a:p>
        </p:txBody>
      </p:sp>
      <p:sp>
        <p:nvSpPr>
          <p:cNvPr id="10" name="Oval 9"/>
          <p:cNvSpPr/>
          <p:nvPr/>
        </p:nvSpPr>
        <p:spPr>
          <a:xfrm>
            <a:off x="6434528" y="1775496"/>
            <a:ext cx="929850" cy="873197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2878812" y="1175825"/>
            <a:ext cx="0" cy="634946"/>
          </a:xfrm>
          <a:prstGeom prst="straightConnector1">
            <a:avLst/>
          </a:prstGeom>
          <a:ln w="38100">
            <a:solidFill>
              <a:srgbClr val="FF0000"/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698450" y="670219"/>
            <a:ext cx="1735638" cy="19989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Multiply 12"/>
          <p:cNvSpPr/>
          <p:nvPr/>
        </p:nvSpPr>
        <p:spPr>
          <a:xfrm>
            <a:off x="6741160" y="1980235"/>
            <a:ext cx="335280" cy="356031"/>
          </a:xfrm>
          <a:prstGeom prst="mathMultiply">
            <a:avLst>
              <a:gd name="adj1" fmla="val 15152"/>
            </a:avLst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-1" y="4530620"/>
            <a:ext cx="4475675" cy="738664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250-hPa geopotential height (black contour, m) </a:t>
            </a:r>
          </a:p>
          <a:p>
            <a:pPr algn="ctr"/>
            <a:r>
              <a:rPr lang="en-US" sz="1400" dirty="0" smtClean="0">
                <a:latin typeface="Arial"/>
                <a:cs typeface="Arial"/>
              </a:rPr>
              <a:t>geostrophic wind (blue dotted contour m s</a:t>
            </a:r>
            <a:r>
              <a:rPr lang="en-US" sz="1400" baseline="30000" dirty="0" smtClean="0">
                <a:latin typeface="Arial"/>
                <a:cs typeface="Arial"/>
              </a:rPr>
              <a:t>-1</a:t>
            </a:r>
            <a:r>
              <a:rPr lang="en-US" sz="1400" dirty="0" smtClean="0">
                <a:latin typeface="Arial"/>
                <a:cs typeface="Arial"/>
              </a:rPr>
              <a:t>) </a:t>
            </a:r>
          </a:p>
          <a:p>
            <a:pPr algn="ctr"/>
            <a:r>
              <a:rPr lang="en-US" sz="1400" dirty="0" smtClean="0">
                <a:latin typeface="Arial"/>
                <a:cs typeface="Arial"/>
              </a:rPr>
              <a:t>total wind (blue contour, m s</a:t>
            </a:r>
            <a:r>
              <a:rPr lang="en-US" sz="1400" baseline="30000" dirty="0" smtClean="0">
                <a:latin typeface="Arial"/>
                <a:cs typeface="Arial"/>
              </a:rPr>
              <a:t>-1</a:t>
            </a:r>
            <a:r>
              <a:rPr lang="en-US" sz="1400" dirty="0" smtClean="0">
                <a:latin typeface="Arial"/>
                <a:cs typeface="Arial"/>
              </a:rPr>
              <a:t>)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475674" y="4530620"/>
            <a:ext cx="4628075" cy="523220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250-hPa geopotential heights (black contours, m) </a:t>
            </a:r>
          </a:p>
          <a:p>
            <a:pPr algn="ctr"/>
            <a:r>
              <a:rPr lang="en-US" sz="1400" dirty="0" smtClean="0">
                <a:latin typeface="Arial"/>
                <a:cs typeface="Arial"/>
              </a:rPr>
              <a:t>Observed cyclonic curvature vorticity (shaded, 10</a:t>
            </a:r>
            <a:r>
              <a:rPr lang="en-US" sz="1400" baseline="30000" dirty="0" smtClean="0">
                <a:latin typeface="Arial"/>
                <a:cs typeface="Arial"/>
              </a:rPr>
              <a:t>-5</a:t>
            </a:r>
            <a:r>
              <a:rPr lang="en-US" sz="1400" dirty="0" smtClean="0">
                <a:latin typeface="Arial"/>
                <a:cs typeface="Arial"/>
              </a:rPr>
              <a:t> s</a:t>
            </a:r>
            <a:r>
              <a:rPr lang="en-US" sz="1400" baseline="30000" dirty="0" smtClean="0">
                <a:latin typeface="Arial"/>
                <a:cs typeface="Arial"/>
              </a:rPr>
              <a:t>-1</a:t>
            </a:r>
            <a:r>
              <a:rPr lang="en-US" sz="1400" dirty="0" smtClean="0">
                <a:latin typeface="Arial"/>
                <a:cs typeface="Arial"/>
              </a:rPr>
              <a:t>)</a:t>
            </a:r>
            <a:endParaRPr lang="en-US" sz="1400" baseline="30000" dirty="0">
              <a:latin typeface="Arial"/>
              <a:cs typeface="Arial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5621612" y="722090"/>
            <a:ext cx="2575462" cy="18778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786052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r="3296"/>
          <a:stretch/>
        </p:blipFill>
        <p:spPr>
          <a:xfrm>
            <a:off x="58795" y="738485"/>
            <a:ext cx="8842678" cy="386610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9144000" cy="492443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" dirty="0" smtClean="0">
                <a:latin typeface="Arial"/>
                <a:cs typeface="Arial"/>
              </a:rPr>
              <a:t/>
            </a:r>
            <a:br>
              <a:rPr lang="en-US" sz="200" dirty="0" smtClean="0">
                <a:latin typeface="Arial"/>
                <a:cs typeface="Arial"/>
              </a:rPr>
            </a:br>
            <a:r>
              <a:rPr lang="en-US" sz="2400" b="1" dirty="0" smtClean="0">
                <a:solidFill>
                  <a:srgbClr val="FF0000"/>
                </a:solidFill>
                <a:latin typeface="Arial"/>
                <a:cs typeface="Arial"/>
              </a:rPr>
              <a:t>Ridge Cross Section 1200 UTC 22 December 2013</a:t>
            </a:r>
          </a:p>
        </p:txBody>
      </p:sp>
      <p:sp>
        <p:nvSpPr>
          <p:cNvPr id="4" name="Rectangle 3"/>
          <p:cNvSpPr/>
          <p:nvPr/>
        </p:nvSpPr>
        <p:spPr>
          <a:xfrm>
            <a:off x="698450" y="369153"/>
            <a:ext cx="805574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  <a:latin typeface="Arial"/>
                <a:cs typeface="Arial"/>
              </a:rPr>
              <a:t>Adapted From Newton and </a:t>
            </a:r>
            <a:r>
              <a:rPr lang="en-US" dirty="0" err="1" smtClean="0">
                <a:solidFill>
                  <a:srgbClr val="FF0000"/>
                </a:solidFill>
                <a:latin typeface="Arial"/>
                <a:cs typeface="Arial"/>
              </a:rPr>
              <a:t>Palmen</a:t>
            </a:r>
            <a:r>
              <a:rPr lang="en-US" dirty="0" smtClean="0">
                <a:solidFill>
                  <a:srgbClr val="FF0000"/>
                </a:solidFill>
                <a:latin typeface="Arial"/>
                <a:cs typeface="Arial"/>
              </a:rPr>
              <a:t> (1963) </a:t>
            </a:r>
            <a:endParaRPr lang="en-US" baseline="300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30714" t="5043" r="57307" b="84062"/>
          <a:stretch/>
        </p:blipFill>
        <p:spPr>
          <a:xfrm>
            <a:off x="727646" y="933450"/>
            <a:ext cx="1095375" cy="421218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6434528" y="1775497"/>
            <a:ext cx="929850" cy="873197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2878812" y="1175825"/>
            <a:ext cx="0" cy="634946"/>
          </a:xfrm>
          <a:prstGeom prst="straightConnector1">
            <a:avLst/>
          </a:prstGeom>
          <a:ln w="38100">
            <a:solidFill>
              <a:srgbClr val="FF0000"/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0" y="5276990"/>
            <a:ext cx="9057692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o-RO" sz="1900" dirty="0" smtClean="0">
                <a:solidFill>
                  <a:srgbClr val="FF0000"/>
                </a:solidFill>
                <a:latin typeface="Arial"/>
                <a:cs typeface="Arial"/>
              </a:rPr>
              <a:t>Little to No Cyclonic </a:t>
            </a:r>
            <a:r>
              <a:rPr lang="ro-RO" sz="1900" dirty="0">
                <a:solidFill>
                  <a:srgbClr val="FF0000"/>
                </a:solidFill>
                <a:latin typeface="Arial"/>
                <a:cs typeface="Arial"/>
              </a:rPr>
              <a:t>Curvature Vorticity at Base of </a:t>
            </a:r>
            <a:r>
              <a:rPr lang="ro-RO" sz="1900" dirty="0" smtClean="0">
                <a:solidFill>
                  <a:srgbClr val="FF0000"/>
                </a:solidFill>
                <a:latin typeface="Arial"/>
                <a:cs typeface="Arial"/>
              </a:rPr>
              <a:t>Ridge </a:t>
            </a:r>
            <a:r>
              <a:rPr lang="ro-RO" sz="1900" dirty="0">
                <a:solidFill>
                  <a:srgbClr val="FF0000"/>
                </a:solidFill>
                <a:latin typeface="Arial"/>
                <a:cs typeface="Arial"/>
              </a:rPr>
              <a:t>Along </a:t>
            </a:r>
            <a:r>
              <a:rPr lang="ro-RO" sz="1900" dirty="0" smtClean="0">
                <a:solidFill>
                  <a:srgbClr val="FF0000"/>
                </a:solidFill>
                <a:latin typeface="Arial"/>
                <a:cs typeface="Arial"/>
              </a:rPr>
              <a:t>Jet</a:t>
            </a:r>
          </a:p>
          <a:p>
            <a:pPr algn="ctr"/>
            <a:endParaRPr lang="ro-RO" sz="1900" dirty="0">
              <a:solidFill>
                <a:srgbClr val="FF0000"/>
              </a:solidFill>
              <a:latin typeface="Arial"/>
              <a:cs typeface="Arial"/>
            </a:endParaRPr>
          </a:p>
          <a:p>
            <a:pPr algn="ctr"/>
            <a:r>
              <a:rPr lang="ro-RO" sz="1900" dirty="0" smtClean="0">
                <a:solidFill>
                  <a:srgbClr val="FF0000"/>
                </a:solidFill>
                <a:latin typeface="Arial"/>
                <a:cs typeface="Arial"/>
              </a:rPr>
              <a:t>Supergeostrophic </a:t>
            </a:r>
            <a:r>
              <a:rPr lang="ro-RO" sz="1900" dirty="0">
                <a:solidFill>
                  <a:srgbClr val="FF0000"/>
                </a:solidFill>
                <a:latin typeface="Arial"/>
                <a:cs typeface="Arial"/>
              </a:rPr>
              <a:t>Flow at </a:t>
            </a:r>
            <a:r>
              <a:rPr lang="ro-RO" sz="1900" dirty="0" smtClean="0">
                <a:solidFill>
                  <a:srgbClr val="FF0000"/>
                </a:solidFill>
                <a:latin typeface="Arial"/>
                <a:cs typeface="Arial"/>
              </a:rPr>
              <a:t>Ridge </a:t>
            </a:r>
            <a:r>
              <a:rPr lang="ro-RO" sz="1900" dirty="0">
                <a:solidFill>
                  <a:srgbClr val="FF0000"/>
                </a:solidFill>
                <a:latin typeface="Arial"/>
                <a:cs typeface="Arial"/>
              </a:rPr>
              <a:t>Axis Along </a:t>
            </a:r>
            <a:r>
              <a:rPr lang="ro-RO" sz="1900" dirty="0" smtClean="0">
                <a:solidFill>
                  <a:srgbClr val="FF0000"/>
                </a:solidFill>
                <a:latin typeface="Arial"/>
                <a:cs typeface="Arial"/>
              </a:rPr>
              <a:t>Merged Subtropical </a:t>
            </a:r>
            <a:r>
              <a:rPr lang="ro-RO" sz="1900" dirty="0">
                <a:solidFill>
                  <a:srgbClr val="FF0000"/>
                </a:solidFill>
                <a:latin typeface="Arial"/>
                <a:cs typeface="Arial"/>
              </a:rPr>
              <a:t>and Polar </a:t>
            </a:r>
            <a:r>
              <a:rPr lang="ro-RO" sz="1900" dirty="0" smtClean="0">
                <a:solidFill>
                  <a:srgbClr val="FF0000"/>
                </a:solidFill>
                <a:latin typeface="Arial"/>
                <a:cs typeface="Arial"/>
              </a:rPr>
              <a:t>Jets</a:t>
            </a:r>
          </a:p>
          <a:p>
            <a:pPr algn="ctr"/>
            <a:endParaRPr lang="ro-RO" sz="1900" dirty="0">
              <a:solidFill>
                <a:srgbClr val="FF0000"/>
              </a:solidFill>
              <a:latin typeface="Arial"/>
              <a:cs typeface="Arial"/>
            </a:endParaRPr>
          </a:p>
          <a:p>
            <a:pPr algn="ctr"/>
            <a:r>
              <a:rPr lang="ro-RO" sz="1900" dirty="0" smtClean="0">
                <a:solidFill>
                  <a:srgbClr val="FF0000"/>
                </a:solidFill>
                <a:latin typeface="Arial"/>
                <a:cs typeface="Arial"/>
              </a:rPr>
              <a:t>Maximum Cycloinc Shear Vorticity Poleward of Jet Core (Along Broad Trough Axis)</a:t>
            </a:r>
            <a:r>
              <a:rPr lang="en-US" sz="1900" dirty="0" smtClean="0">
                <a:latin typeface="Arial"/>
                <a:cs typeface="Arial"/>
              </a:rPr>
              <a:t/>
            </a:r>
            <a:br>
              <a:rPr lang="en-US" sz="1900" dirty="0" smtClean="0">
                <a:latin typeface="Arial"/>
                <a:cs typeface="Arial"/>
              </a:rPr>
            </a:br>
            <a:endParaRPr lang="en-US" sz="1900" dirty="0" smtClean="0">
              <a:latin typeface="Arial"/>
              <a:cs typeface="Arial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98450" y="670219"/>
            <a:ext cx="1735638" cy="19989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Multiply 11"/>
          <p:cNvSpPr/>
          <p:nvPr/>
        </p:nvSpPr>
        <p:spPr>
          <a:xfrm>
            <a:off x="6741160" y="1980235"/>
            <a:ext cx="335280" cy="356031"/>
          </a:xfrm>
          <a:prstGeom prst="mathMultiply">
            <a:avLst>
              <a:gd name="adj1" fmla="val 15152"/>
            </a:avLst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-1" y="4530620"/>
            <a:ext cx="4475675" cy="738664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250-hPa geopotential height (black contour, m) </a:t>
            </a:r>
          </a:p>
          <a:p>
            <a:pPr algn="ctr"/>
            <a:r>
              <a:rPr lang="en-US" sz="1400" dirty="0" smtClean="0">
                <a:latin typeface="Arial"/>
                <a:cs typeface="Arial"/>
              </a:rPr>
              <a:t>geostrophic wind (blue dotted contour m s</a:t>
            </a:r>
            <a:r>
              <a:rPr lang="en-US" sz="1400" baseline="30000" dirty="0" smtClean="0">
                <a:latin typeface="Arial"/>
                <a:cs typeface="Arial"/>
              </a:rPr>
              <a:t>-1</a:t>
            </a:r>
            <a:r>
              <a:rPr lang="en-US" sz="1400" dirty="0" smtClean="0">
                <a:latin typeface="Arial"/>
                <a:cs typeface="Arial"/>
              </a:rPr>
              <a:t>) </a:t>
            </a:r>
          </a:p>
          <a:p>
            <a:pPr algn="ctr"/>
            <a:r>
              <a:rPr lang="en-US" sz="1400" dirty="0" smtClean="0">
                <a:latin typeface="Arial"/>
                <a:cs typeface="Arial"/>
              </a:rPr>
              <a:t>total wind (blue contour, m s</a:t>
            </a:r>
            <a:r>
              <a:rPr lang="en-US" sz="1400" baseline="30000" dirty="0" smtClean="0">
                <a:latin typeface="Arial"/>
                <a:cs typeface="Arial"/>
              </a:rPr>
              <a:t>-1</a:t>
            </a:r>
            <a:r>
              <a:rPr lang="en-US" sz="1400" dirty="0" smtClean="0">
                <a:latin typeface="Arial"/>
                <a:cs typeface="Arial"/>
              </a:rPr>
              <a:t>)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475674" y="4530620"/>
            <a:ext cx="4628075" cy="523220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250-hPa geopotential heights (black contours, m) </a:t>
            </a:r>
          </a:p>
          <a:p>
            <a:pPr algn="ctr"/>
            <a:r>
              <a:rPr lang="en-US" sz="1400" dirty="0" smtClean="0">
                <a:latin typeface="Arial"/>
                <a:cs typeface="Arial"/>
              </a:rPr>
              <a:t>Observed cyclonic curvature vorticity (shaded, 10</a:t>
            </a:r>
            <a:r>
              <a:rPr lang="en-US" sz="1400" baseline="30000" dirty="0" smtClean="0">
                <a:latin typeface="Arial"/>
                <a:cs typeface="Arial"/>
              </a:rPr>
              <a:t>-5</a:t>
            </a:r>
            <a:r>
              <a:rPr lang="en-US" sz="1400" dirty="0" smtClean="0">
                <a:latin typeface="Arial"/>
                <a:cs typeface="Arial"/>
              </a:rPr>
              <a:t> s</a:t>
            </a:r>
            <a:r>
              <a:rPr lang="en-US" sz="1400" baseline="30000" dirty="0" smtClean="0">
                <a:latin typeface="Arial"/>
                <a:cs typeface="Arial"/>
              </a:rPr>
              <a:t>-1</a:t>
            </a:r>
            <a:r>
              <a:rPr lang="en-US" sz="1400" dirty="0" smtClean="0">
                <a:latin typeface="Arial"/>
                <a:cs typeface="Arial"/>
              </a:rPr>
              <a:t>)</a:t>
            </a:r>
            <a:endParaRPr lang="en-US" sz="1400" baseline="30000" dirty="0">
              <a:latin typeface="Arial"/>
              <a:cs typeface="Arial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621612" y="722090"/>
            <a:ext cx="2575462" cy="18778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300615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2687652"/>
            <a:ext cx="9144000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000" b="1" dirty="0" smtClean="0">
                <a:solidFill>
                  <a:srgbClr val="FF0000"/>
                </a:solidFill>
                <a:latin typeface="Arial"/>
                <a:cs typeface="Arial"/>
              </a:rPr>
              <a:t>Cross Sections</a:t>
            </a:r>
          </a:p>
          <a:p>
            <a:pPr algn="ctr"/>
            <a:r>
              <a:rPr lang="en-US" sz="3200" dirty="0" smtClean="0">
                <a:solidFill>
                  <a:srgbClr val="FF0000"/>
                </a:solidFill>
                <a:latin typeface="Arial"/>
                <a:cs typeface="Arial"/>
              </a:rPr>
              <a:t>Jet Entrance and Jet Exit</a:t>
            </a:r>
            <a:endParaRPr lang="en-US" sz="3200" baseline="30000" dirty="0">
              <a:solidFill>
                <a:srgbClr val="FF0000"/>
              </a:solidFill>
              <a:latin typeface="Arial"/>
              <a:cs typeface="Arial"/>
            </a:endParaRPr>
          </a:p>
          <a:p>
            <a:pPr algn="ctr"/>
            <a:r>
              <a:rPr lang="en-US" sz="1600" dirty="0" smtClean="0">
                <a:latin typeface="Arial"/>
                <a:cs typeface="Arial"/>
              </a:rPr>
              <a:t/>
            </a:r>
            <a:br>
              <a:rPr lang="en-US" sz="1600" dirty="0" smtClean="0">
                <a:latin typeface="Arial"/>
                <a:cs typeface="Arial"/>
              </a:rPr>
            </a:br>
            <a:endParaRPr lang="en-US" sz="1600" dirty="0" smtClean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8100875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2"/>
          <a:srcRect l="10660" t="1778" r="11145" b="24296"/>
          <a:stretch/>
        </p:blipFill>
        <p:spPr>
          <a:xfrm>
            <a:off x="4755577" y="971809"/>
            <a:ext cx="4258312" cy="447348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0" y="0"/>
            <a:ext cx="9144000" cy="492443"/>
          </a:xfrm>
          <a:prstGeom prst="rect">
            <a:avLst/>
          </a:prstGeom>
          <a:solidFill>
            <a:srgbClr val="FFFFFF"/>
          </a:solidFill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" dirty="0" smtClean="0">
                <a:latin typeface="Arial"/>
                <a:cs typeface="Arial"/>
              </a:rPr>
              <a:t/>
            </a:r>
            <a:br>
              <a:rPr lang="en-US" sz="200" dirty="0" smtClean="0">
                <a:latin typeface="Arial"/>
                <a:cs typeface="Arial"/>
              </a:rPr>
            </a:br>
            <a:r>
              <a:rPr lang="en-US" sz="2400" b="1" dirty="0" smtClean="0">
                <a:solidFill>
                  <a:srgbClr val="FF0000"/>
                </a:solidFill>
                <a:latin typeface="Arial"/>
                <a:cs typeface="Arial"/>
              </a:rPr>
              <a:t>1200 UTC 22 December 2013</a:t>
            </a:r>
            <a:endParaRPr lang="en-US" sz="24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3745" t="1629" r="10981" b="24000"/>
          <a:stretch/>
        </p:blipFill>
        <p:spPr>
          <a:xfrm>
            <a:off x="121920" y="965201"/>
            <a:ext cx="4643817" cy="450040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/>
          <a:srcRect l="42447" t="78806" r="41426" b="1876"/>
          <a:stretch/>
        </p:blipFill>
        <p:spPr>
          <a:xfrm>
            <a:off x="588601" y="1063536"/>
            <a:ext cx="905683" cy="120552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89317" t="10060" r="5680" b="62585"/>
          <a:stretch/>
        </p:blipFill>
        <p:spPr>
          <a:xfrm>
            <a:off x="4634842" y="1177849"/>
            <a:ext cx="280964" cy="170707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Rectangle 5"/>
          <p:cNvSpPr/>
          <p:nvPr/>
        </p:nvSpPr>
        <p:spPr>
          <a:xfrm>
            <a:off x="451660" y="617943"/>
            <a:ext cx="14806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  <a:latin typeface="Arial"/>
                <a:cs typeface="Arial"/>
              </a:rPr>
              <a:t>Jet </a:t>
            </a:r>
            <a:r>
              <a:rPr lang="en-US" dirty="0" smtClean="0">
                <a:solidFill>
                  <a:srgbClr val="FF0000"/>
                </a:solidFill>
                <a:latin typeface="Arial"/>
                <a:cs typeface="Arial"/>
              </a:rPr>
              <a:t>Entrance</a:t>
            </a:r>
            <a:endParaRPr lang="en-US" baseline="300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932279" y="657741"/>
            <a:ext cx="251638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(15</a:t>
            </a:r>
            <a:r>
              <a:rPr lang="en-US" sz="1400" baseline="30000" dirty="0" smtClean="0">
                <a:latin typeface="Arial"/>
                <a:cs typeface="Arial"/>
              </a:rPr>
              <a:t>o</a:t>
            </a:r>
            <a:r>
              <a:rPr lang="en-US" sz="1400" dirty="0" smtClean="0">
                <a:latin typeface="Arial"/>
                <a:cs typeface="Arial"/>
              </a:rPr>
              <a:t>N,73.5</a:t>
            </a:r>
            <a:r>
              <a:rPr lang="en-US" sz="1400" baseline="30000" dirty="0" smtClean="0">
                <a:latin typeface="Arial"/>
                <a:cs typeface="Arial"/>
              </a:rPr>
              <a:t>o</a:t>
            </a:r>
            <a:r>
              <a:rPr lang="en-US" sz="1400" dirty="0" smtClean="0">
                <a:latin typeface="Arial"/>
                <a:cs typeface="Arial"/>
              </a:rPr>
              <a:t>W / 75</a:t>
            </a:r>
            <a:r>
              <a:rPr lang="en-US" sz="1400" baseline="30000" dirty="0" smtClean="0">
                <a:latin typeface="Arial"/>
                <a:cs typeface="Arial"/>
              </a:rPr>
              <a:t>o</a:t>
            </a:r>
            <a:r>
              <a:rPr lang="en-US" sz="1400" dirty="0" smtClean="0">
                <a:latin typeface="Arial"/>
                <a:cs typeface="Arial"/>
              </a:rPr>
              <a:t>N,73.5</a:t>
            </a:r>
            <a:r>
              <a:rPr lang="en-US" sz="1400" baseline="30000" dirty="0" smtClean="0">
                <a:latin typeface="Arial"/>
                <a:cs typeface="Arial"/>
              </a:rPr>
              <a:t>o</a:t>
            </a:r>
            <a:r>
              <a:rPr lang="en-US" sz="1400" dirty="0" smtClean="0">
                <a:latin typeface="Arial"/>
                <a:cs typeface="Arial"/>
              </a:rPr>
              <a:t>W)</a:t>
            </a:r>
            <a:endParaRPr lang="en-US" sz="1400" baseline="30000" dirty="0">
              <a:latin typeface="Arial"/>
              <a:cs typeface="Arial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915806" y="613243"/>
            <a:ext cx="9415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  <a:latin typeface="Arial"/>
                <a:cs typeface="Arial"/>
              </a:rPr>
              <a:t>Jet </a:t>
            </a:r>
            <a:r>
              <a:rPr lang="en-US" dirty="0" smtClean="0">
                <a:solidFill>
                  <a:srgbClr val="FF0000"/>
                </a:solidFill>
                <a:latin typeface="Arial"/>
                <a:cs typeface="Arial"/>
              </a:rPr>
              <a:t>Exit</a:t>
            </a:r>
            <a:endParaRPr lang="en-US" baseline="300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/>
          <a:srcRect l="89504" t="48713" r="5493" b="39205"/>
          <a:stretch/>
        </p:blipFill>
        <p:spPr>
          <a:xfrm>
            <a:off x="4634842" y="3201457"/>
            <a:ext cx="280964" cy="114300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6" name="Rectangle 15"/>
          <p:cNvSpPr/>
          <p:nvPr/>
        </p:nvSpPr>
        <p:spPr>
          <a:xfrm>
            <a:off x="6086743" y="653306"/>
            <a:ext cx="221692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(15</a:t>
            </a:r>
            <a:r>
              <a:rPr lang="en-US" sz="1400" baseline="30000" dirty="0" smtClean="0">
                <a:latin typeface="Arial"/>
                <a:cs typeface="Arial"/>
              </a:rPr>
              <a:t>o</a:t>
            </a:r>
            <a:r>
              <a:rPr lang="en-US" sz="1400" dirty="0" smtClean="0">
                <a:latin typeface="Arial"/>
                <a:cs typeface="Arial"/>
              </a:rPr>
              <a:t>N,50</a:t>
            </a:r>
            <a:r>
              <a:rPr lang="en-US" sz="1400" baseline="30000" dirty="0" smtClean="0">
                <a:latin typeface="Arial"/>
                <a:cs typeface="Arial"/>
              </a:rPr>
              <a:t>o</a:t>
            </a:r>
            <a:r>
              <a:rPr lang="en-US" sz="1400" dirty="0" smtClean="0">
                <a:latin typeface="Arial"/>
                <a:cs typeface="Arial"/>
              </a:rPr>
              <a:t>W / 75</a:t>
            </a:r>
            <a:r>
              <a:rPr lang="en-US" sz="1400" baseline="30000" dirty="0" smtClean="0">
                <a:latin typeface="Arial"/>
                <a:cs typeface="Arial"/>
              </a:rPr>
              <a:t>o</a:t>
            </a:r>
            <a:r>
              <a:rPr lang="en-US" sz="1400" dirty="0" smtClean="0">
                <a:latin typeface="Arial"/>
                <a:cs typeface="Arial"/>
              </a:rPr>
              <a:t>N,50</a:t>
            </a:r>
            <a:r>
              <a:rPr lang="en-US" sz="1400" baseline="30000" dirty="0" smtClean="0">
                <a:latin typeface="Arial"/>
                <a:cs typeface="Arial"/>
              </a:rPr>
              <a:t>o</a:t>
            </a:r>
            <a:r>
              <a:rPr lang="en-US" sz="1400" dirty="0" smtClean="0">
                <a:latin typeface="Arial"/>
                <a:cs typeface="Arial"/>
              </a:rPr>
              <a:t>W)</a:t>
            </a:r>
            <a:endParaRPr lang="en-US" sz="1400" baseline="30000" dirty="0">
              <a:latin typeface="Arial"/>
              <a:cs typeface="Arial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0" y="5542399"/>
            <a:ext cx="9143999" cy="882293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Zonal Wind (shaded, m s</a:t>
            </a:r>
            <a:r>
              <a:rPr lang="en-US" sz="1400" baseline="30000" dirty="0" smtClean="0">
                <a:latin typeface="Arial"/>
                <a:cs typeface="Arial"/>
              </a:rPr>
              <a:t>-1</a:t>
            </a:r>
            <a:r>
              <a:rPr lang="en-US" sz="1400" dirty="0" smtClean="0">
                <a:latin typeface="Arial"/>
                <a:cs typeface="Arial"/>
              </a:rPr>
              <a:t>), Meridional Wind (blue contours, m s</a:t>
            </a:r>
            <a:r>
              <a:rPr lang="en-US" sz="1400" baseline="30000" dirty="0" smtClean="0">
                <a:latin typeface="Arial"/>
                <a:cs typeface="Arial"/>
              </a:rPr>
              <a:t>-1</a:t>
            </a:r>
            <a:r>
              <a:rPr lang="en-US" sz="1400" dirty="0" smtClean="0">
                <a:latin typeface="Arial"/>
                <a:cs typeface="Arial"/>
              </a:rPr>
              <a:t>)</a:t>
            </a:r>
            <a:endParaRPr lang="en-US" sz="1400" baseline="30000" dirty="0">
              <a:latin typeface="Arial"/>
              <a:cs typeface="Arial"/>
            </a:endParaRPr>
          </a:p>
          <a:p>
            <a:pPr algn="ctr"/>
            <a:r>
              <a:rPr lang="en-US" sz="1400" baseline="30000" dirty="0" smtClean="0">
                <a:latin typeface="Arial"/>
                <a:cs typeface="Arial"/>
              </a:rPr>
              <a:t> </a:t>
            </a:r>
            <a:r>
              <a:rPr lang="en-US" sz="1400" dirty="0" smtClean="0">
                <a:latin typeface="Arial"/>
                <a:cs typeface="Arial"/>
              </a:rPr>
              <a:t>Omega (purple contours, 10</a:t>
            </a:r>
            <a:r>
              <a:rPr lang="en-US" sz="1400" baseline="30000" dirty="0" smtClean="0">
                <a:latin typeface="Arial"/>
                <a:cs typeface="Arial"/>
              </a:rPr>
              <a:t>-3 </a:t>
            </a:r>
            <a:r>
              <a:rPr lang="en-US" sz="1400" dirty="0" smtClean="0">
                <a:latin typeface="Arial"/>
                <a:cs typeface="Arial"/>
              </a:rPr>
              <a:t>Pa s</a:t>
            </a:r>
            <a:r>
              <a:rPr lang="en-US" sz="1400" baseline="30000" dirty="0" smtClean="0">
                <a:latin typeface="Arial"/>
                <a:cs typeface="Arial"/>
              </a:rPr>
              <a:t>-1</a:t>
            </a:r>
            <a:r>
              <a:rPr lang="en-US" sz="1400" dirty="0" smtClean="0">
                <a:latin typeface="Arial"/>
                <a:cs typeface="Arial"/>
              </a:rPr>
              <a:t>), Theta (black contours, K)</a:t>
            </a:r>
          </a:p>
          <a:p>
            <a:pPr algn="ctr"/>
            <a:endParaRPr lang="en-US" sz="1400" baseline="30000" dirty="0">
              <a:latin typeface="Arial"/>
              <a:cs typeface="Arial"/>
            </a:endParaRPr>
          </a:p>
          <a:p>
            <a:pPr algn="ctr"/>
            <a:r>
              <a:rPr lang="en-US" sz="1400" dirty="0" smtClean="0">
                <a:latin typeface="Arial"/>
                <a:cs typeface="Arial"/>
              </a:rPr>
              <a:t>Inset: 250-hPa Total Wind (shaded, m s</a:t>
            </a:r>
            <a:r>
              <a:rPr lang="en-US" sz="1400" baseline="30000" dirty="0" smtClean="0">
                <a:latin typeface="Arial"/>
                <a:cs typeface="Arial"/>
              </a:rPr>
              <a:t>-1</a:t>
            </a:r>
            <a:r>
              <a:rPr lang="en-US" sz="1400" dirty="0" smtClean="0">
                <a:latin typeface="Arial"/>
                <a:cs typeface="Arial"/>
              </a:rPr>
              <a:t>), 250-hPa Geopotential Height (black contours, m)</a:t>
            </a:r>
            <a:endParaRPr lang="en-US" sz="1400" baseline="30000" dirty="0" smtClean="0">
              <a:latin typeface="Arial"/>
              <a:cs typeface="Arial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2"/>
          <a:srcRect l="42511" t="78851" r="41518" b="2070"/>
          <a:stretch/>
        </p:blipFill>
        <p:spPr>
          <a:xfrm>
            <a:off x="8061155" y="1067899"/>
            <a:ext cx="896922" cy="119060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0" name="5-Point Star 19"/>
          <p:cNvSpPr/>
          <p:nvPr/>
        </p:nvSpPr>
        <p:spPr>
          <a:xfrm>
            <a:off x="2557104" y="5204271"/>
            <a:ext cx="255909" cy="241671"/>
          </a:xfrm>
          <a:prstGeom prst="star5">
            <a:avLst/>
          </a:prstGeom>
          <a:solidFill>
            <a:srgbClr val="FFFF00"/>
          </a:solidFill>
          <a:ln w="19050" cmpd="sng"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2762213" y="5127466"/>
            <a:ext cx="671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CYUL</a:t>
            </a:r>
            <a:endParaRPr lang="en-US" dirty="0"/>
          </a:p>
        </p:txBody>
      </p:sp>
      <p:sp>
        <p:nvSpPr>
          <p:cNvPr id="4" name="Right Arrow 3"/>
          <p:cNvSpPr/>
          <p:nvPr/>
        </p:nvSpPr>
        <p:spPr>
          <a:xfrm>
            <a:off x="2216595" y="2340889"/>
            <a:ext cx="1091236" cy="379092"/>
          </a:xfrm>
          <a:prstGeom prst="rightArrow">
            <a:avLst/>
          </a:prstGeom>
          <a:solidFill>
            <a:srgbClr val="FF0000">
              <a:alpha val="55000"/>
            </a:srgb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ight Arrow 21"/>
          <p:cNvSpPr/>
          <p:nvPr/>
        </p:nvSpPr>
        <p:spPr>
          <a:xfrm rot="10800000">
            <a:off x="3779833" y="3308335"/>
            <a:ext cx="456878" cy="379092"/>
          </a:xfrm>
          <a:prstGeom prst="rightArrow">
            <a:avLst/>
          </a:prstGeom>
          <a:solidFill>
            <a:srgbClr val="0000FF">
              <a:alpha val="55000"/>
            </a:srgb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ight Arrow 23"/>
          <p:cNvSpPr/>
          <p:nvPr/>
        </p:nvSpPr>
        <p:spPr>
          <a:xfrm rot="10800000">
            <a:off x="6416172" y="2201641"/>
            <a:ext cx="1091236" cy="379092"/>
          </a:xfrm>
          <a:prstGeom prst="rightArrow">
            <a:avLst/>
          </a:prstGeom>
          <a:solidFill>
            <a:srgbClr val="0000FF">
              <a:alpha val="55000"/>
            </a:srgb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ight Arrow 24"/>
          <p:cNvSpPr/>
          <p:nvPr/>
        </p:nvSpPr>
        <p:spPr>
          <a:xfrm>
            <a:off x="8189932" y="2809101"/>
            <a:ext cx="545618" cy="379092"/>
          </a:xfrm>
          <a:prstGeom prst="rightArrow">
            <a:avLst/>
          </a:prstGeom>
          <a:solidFill>
            <a:srgbClr val="FF0000">
              <a:alpha val="55000"/>
            </a:srgb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475695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/>
          <a:srcRect l="3577" t="1710" r="11862" b="24501"/>
          <a:stretch/>
        </p:blipFill>
        <p:spPr>
          <a:xfrm>
            <a:off x="117230" y="970852"/>
            <a:ext cx="4646228" cy="446519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0" y="0"/>
            <a:ext cx="9144000" cy="492443"/>
          </a:xfrm>
          <a:prstGeom prst="rect">
            <a:avLst/>
          </a:prstGeom>
          <a:solidFill>
            <a:srgbClr val="FFFFFF"/>
          </a:solidFill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" dirty="0" smtClean="0">
                <a:latin typeface="Arial"/>
                <a:cs typeface="Arial"/>
              </a:rPr>
              <a:t/>
            </a:r>
            <a:br>
              <a:rPr lang="en-US" sz="200" dirty="0" smtClean="0">
                <a:latin typeface="Arial"/>
                <a:cs typeface="Arial"/>
              </a:rPr>
            </a:br>
            <a:r>
              <a:rPr lang="en-US" sz="2400" b="1" dirty="0" smtClean="0">
                <a:solidFill>
                  <a:srgbClr val="FF0000"/>
                </a:solidFill>
                <a:latin typeface="Arial"/>
                <a:cs typeface="Arial"/>
              </a:rPr>
              <a:t>1200 UTC 22 December 2013</a:t>
            </a:r>
            <a:endParaRPr lang="en-US" sz="24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51660" y="617943"/>
            <a:ext cx="14806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  <a:latin typeface="Arial"/>
                <a:cs typeface="Arial"/>
              </a:rPr>
              <a:t>Jet </a:t>
            </a:r>
            <a:r>
              <a:rPr lang="en-US" dirty="0" smtClean="0">
                <a:solidFill>
                  <a:srgbClr val="FF0000"/>
                </a:solidFill>
                <a:latin typeface="Arial"/>
                <a:cs typeface="Arial"/>
              </a:rPr>
              <a:t>Entrance</a:t>
            </a:r>
            <a:endParaRPr lang="en-US" baseline="300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932279" y="657741"/>
            <a:ext cx="251638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(15</a:t>
            </a:r>
            <a:r>
              <a:rPr lang="en-US" sz="1400" baseline="30000" dirty="0" smtClean="0">
                <a:latin typeface="Arial"/>
                <a:cs typeface="Arial"/>
              </a:rPr>
              <a:t>o</a:t>
            </a:r>
            <a:r>
              <a:rPr lang="en-US" sz="1400" dirty="0" smtClean="0">
                <a:latin typeface="Arial"/>
                <a:cs typeface="Arial"/>
              </a:rPr>
              <a:t>N,73.5</a:t>
            </a:r>
            <a:r>
              <a:rPr lang="en-US" sz="1400" baseline="30000" dirty="0" smtClean="0">
                <a:latin typeface="Arial"/>
                <a:cs typeface="Arial"/>
              </a:rPr>
              <a:t>o</a:t>
            </a:r>
            <a:r>
              <a:rPr lang="en-US" sz="1400" dirty="0" smtClean="0">
                <a:latin typeface="Arial"/>
                <a:cs typeface="Arial"/>
              </a:rPr>
              <a:t>W / 75</a:t>
            </a:r>
            <a:r>
              <a:rPr lang="en-US" sz="1400" baseline="30000" dirty="0" smtClean="0">
                <a:latin typeface="Arial"/>
                <a:cs typeface="Arial"/>
              </a:rPr>
              <a:t>o</a:t>
            </a:r>
            <a:r>
              <a:rPr lang="en-US" sz="1400" dirty="0" smtClean="0">
                <a:latin typeface="Arial"/>
                <a:cs typeface="Arial"/>
              </a:rPr>
              <a:t>N,73.5</a:t>
            </a:r>
            <a:r>
              <a:rPr lang="en-US" sz="1400" baseline="30000" dirty="0" smtClean="0">
                <a:latin typeface="Arial"/>
                <a:cs typeface="Arial"/>
              </a:rPr>
              <a:t>o</a:t>
            </a:r>
            <a:r>
              <a:rPr lang="en-US" sz="1400" dirty="0" smtClean="0">
                <a:latin typeface="Arial"/>
                <a:cs typeface="Arial"/>
              </a:rPr>
              <a:t>W)</a:t>
            </a:r>
            <a:endParaRPr lang="en-US" sz="1400" baseline="30000" dirty="0">
              <a:latin typeface="Arial"/>
              <a:cs typeface="Arial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915806" y="613243"/>
            <a:ext cx="9415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  <a:latin typeface="Arial"/>
                <a:cs typeface="Arial"/>
              </a:rPr>
              <a:t>Jet </a:t>
            </a:r>
            <a:r>
              <a:rPr lang="en-US" dirty="0" smtClean="0">
                <a:solidFill>
                  <a:srgbClr val="FF0000"/>
                </a:solidFill>
                <a:latin typeface="Arial"/>
                <a:cs typeface="Arial"/>
              </a:rPr>
              <a:t>Exit</a:t>
            </a:r>
            <a:endParaRPr lang="en-US" baseline="300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086743" y="653306"/>
            <a:ext cx="221692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(15</a:t>
            </a:r>
            <a:r>
              <a:rPr lang="en-US" sz="1400" baseline="30000" dirty="0" smtClean="0">
                <a:latin typeface="Arial"/>
                <a:cs typeface="Arial"/>
              </a:rPr>
              <a:t>o</a:t>
            </a:r>
            <a:r>
              <a:rPr lang="en-US" sz="1400" dirty="0" smtClean="0">
                <a:latin typeface="Arial"/>
                <a:cs typeface="Arial"/>
              </a:rPr>
              <a:t>N,50</a:t>
            </a:r>
            <a:r>
              <a:rPr lang="en-US" sz="1400" baseline="30000" dirty="0" smtClean="0">
                <a:latin typeface="Arial"/>
                <a:cs typeface="Arial"/>
              </a:rPr>
              <a:t>o</a:t>
            </a:r>
            <a:r>
              <a:rPr lang="en-US" sz="1400" dirty="0" smtClean="0">
                <a:latin typeface="Arial"/>
                <a:cs typeface="Arial"/>
              </a:rPr>
              <a:t>W / 75</a:t>
            </a:r>
            <a:r>
              <a:rPr lang="en-US" sz="1400" baseline="30000" dirty="0" smtClean="0">
                <a:latin typeface="Arial"/>
                <a:cs typeface="Arial"/>
              </a:rPr>
              <a:t>o</a:t>
            </a:r>
            <a:r>
              <a:rPr lang="en-US" sz="1400" dirty="0" smtClean="0">
                <a:latin typeface="Arial"/>
                <a:cs typeface="Arial"/>
              </a:rPr>
              <a:t>N,50</a:t>
            </a:r>
            <a:r>
              <a:rPr lang="en-US" sz="1400" baseline="30000" dirty="0" smtClean="0">
                <a:latin typeface="Arial"/>
                <a:cs typeface="Arial"/>
              </a:rPr>
              <a:t>o</a:t>
            </a:r>
            <a:r>
              <a:rPr lang="en-US" sz="1400" dirty="0" smtClean="0">
                <a:latin typeface="Arial"/>
                <a:cs typeface="Arial"/>
              </a:rPr>
              <a:t>W)</a:t>
            </a:r>
            <a:endParaRPr lang="en-US" sz="1400" baseline="30000" dirty="0">
              <a:latin typeface="Arial"/>
              <a:cs typeface="Arial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42561" t="78731" r="41324" b="1813"/>
          <a:stretch/>
        </p:blipFill>
        <p:spPr>
          <a:xfrm>
            <a:off x="8066179" y="1054563"/>
            <a:ext cx="905009" cy="121413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/>
          <a:srcRect l="42447" t="78806" r="41426" b="1876"/>
          <a:stretch/>
        </p:blipFill>
        <p:spPr>
          <a:xfrm>
            <a:off x="588601" y="1063536"/>
            <a:ext cx="905683" cy="120552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/>
          <a:srcRect l="10505" t="2338" r="11612" b="24486"/>
          <a:stretch/>
        </p:blipFill>
        <p:spPr>
          <a:xfrm>
            <a:off x="4747176" y="1007895"/>
            <a:ext cx="4279303" cy="442814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/>
          <a:srcRect l="42511" t="78851" r="41518" b="2070"/>
          <a:stretch/>
        </p:blipFill>
        <p:spPr>
          <a:xfrm>
            <a:off x="8061155" y="1067899"/>
            <a:ext cx="896922" cy="119060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4" name="TextBox 13"/>
          <p:cNvSpPr txBox="1"/>
          <p:nvPr/>
        </p:nvSpPr>
        <p:spPr>
          <a:xfrm>
            <a:off x="0" y="5542399"/>
            <a:ext cx="9143999" cy="882293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Frontogenesis (shaded</a:t>
            </a:r>
            <a:r>
              <a:rPr lang="en-US" sz="1400" dirty="0">
                <a:latin typeface="Arial"/>
                <a:cs typeface="Arial"/>
              </a:rPr>
              <a:t>, K [100 km]</a:t>
            </a:r>
            <a:r>
              <a:rPr lang="en-US" sz="1400" baseline="30000" dirty="0">
                <a:latin typeface="Arial"/>
                <a:cs typeface="Arial"/>
              </a:rPr>
              <a:t>−1</a:t>
            </a:r>
            <a:r>
              <a:rPr lang="en-US" sz="1400" dirty="0">
                <a:latin typeface="Arial"/>
                <a:cs typeface="Arial"/>
              </a:rPr>
              <a:t> [3 h]</a:t>
            </a:r>
            <a:r>
              <a:rPr lang="en-US" sz="1400" baseline="30000" dirty="0">
                <a:latin typeface="Arial"/>
                <a:cs typeface="Arial"/>
              </a:rPr>
              <a:t>−1</a:t>
            </a:r>
            <a:r>
              <a:rPr lang="en-US" sz="1400" dirty="0" smtClean="0">
                <a:latin typeface="Arial"/>
                <a:cs typeface="Arial"/>
              </a:rPr>
              <a:t>)</a:t>
            </a:r>
          </a:p>
          <a:p>
            <a:pPr algn="ctr"/>
            <a:r>
              <a:rPr lang="en-US" sz="1400" baseline="30000" dirty="0" smtClean="0">
                <a:latin typeface="Arial"/>
                <a:cs typeface="Arial"/>
              </a:rPr>
              <a:t> </a:t>
            </a:r>
            <a:r>
              <a:rPr lang="en-US" sz="1400" dirty="0" smtClean="0">
                <a:latin typeface="Arial"/>
                <a:cs typeface="Arial"/>
              </a:rPr>
              <a:t>Omega (purple contours, 10</a:t>
            </a:r>
            <a:r>
              <a:rPr lang="en-US" sz="1400" baseline="30000" dirty="0" smtClean="0">
                <a:latin typeface="Arial"/>
                <a:cs typeface="Arial"/>
              </a:rPr>
              <a:t>-3 </a:t>
            </a:r>
            <a:r>
              <a:rPr lang="en-US" sz="1400" dirty="0" smtClean="0">
                <a:latin typeface="Arial"/>
                <a:cs typeface="Arial"/>
              </a:rPr>
              <a:t>Pa s</a:t>
            </a:r>
            <a:r>
              <a:rPr lang="en-US" sz="1400" baseline="30000" dirty="0" smtClean="0">
                <a:latin typeface="Arial"/>
                <a:cs typeface="Arial"/>
              </a:rPr>
              <a:t>-1</a:t>
            </a:r>
            <a:r>
              <a:rPr lang="en-US" sz="1400" dirty="0" smtClean="0">
                <a:latin typeface="Arial"/>
                <a:cs typeface="Arial"/>
              </a:rPr>
              <a:t>), Theta (black contours, K)</a:t>
            </a:r>
          </a:p>
          <a:p>
            <a:pPr algn="ctr"/>
            <a:endParaRPr lang="en-US" sz="1400" baseline="30000" dirty="0">
              <a:latin typeface="Arial"/>
              <a:cs typeface="Arial"/>
            </a:endParaRPr>
          </a:p>
          <a:p>
            <a:pPr algn="ctr"/>
            <a:r>
              <a:rPr lang="en-US" sz="1400" dirty="0" smtClean="0">
                <a:latin typeface="Arial"/>
                <a:cs typeface="Arial"/>
              </a:rPr>
              <a:t>Inset: 250-hPa Total Wind (shaded, m s</a:t>
            </a:r>
            <a:r>
              <a:rPr lang="en-US" sz="1400" baseline="30000" dirty="0" smtClean="0">
                <a:latin typeface="Arial"/>
                <a:cs typeface="Arial"/>
              </a:rPr>
              <a:t>-1</a:t>
            </a:r>
            <a:r>
              <a:rPr lang="en-US" sz="1400" dirty="0" smtClean="0">
                <a:latin typeface="Arial"/>
                <a:cs typeface="Arial"/>
              </a:rPr>
              <a:t>), 250-hPa Geopotential Height (black contours, m)</a:t>
            </a:r>
            <a:endParaRPr lang="en-US" sz="1400" baseline="30000" dirty="0" smtClean="0">
              <a:latin typeface="Arial"/>
              <a:cs typeface="Arial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4620768" y="1257201"/>
            <a:ext cx="295038" cy="3087257"/>
            <a:chOff x="4620768" y="1257201"/>
            <a:chExt cx="295038" cy="3087257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7"/>
            <a:srcRect l="88395" t="10362" r="6208" b="63157"/>
            <a:stretch/>
          </p:blipFill>
          <p:spPr>
            <a:xfrm>
              <a:off x="4620768" y="1257201"/>
              <a:ext cx="295037" cy="159446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8"/>
            <a:srcRect l="89504" t="48713" r="5493" b="39205"/>
            <a:stretch/>
          </p:blipFill>
          <p:spPr>
            <a:xfrm>
              <a:off x="4634842" y="3201457"/>
              <a:ext cx="280964" cy="1143001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cxnSp>
          <p:nvCxnSpPr>
            <p:cNvPr id="20" name="Straight Connector 19"/>
            <p:cNvCxnSpPr/>
            <p:nvPr/>
          </p:nvCxnSpPr>
          <p:spPr>
            <a:xfrm>
              <a:off x="4679981" y="2692541"/>
              <a:ext cx="137160" cy="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>
              <a:off x="4679346" y="2476641"/>
              <a:ext cx="137160" cy="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4680869" y="1994041"/>
              <a:ext cx="137160" cy="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>
              <a:off x="4680869" y="1416191"/>
              <a:ext cx="137160" cy="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5-Point Star 25"/>
          <p:cNvSpPr/>
          <p:nvPr/>
        </p:nvSpPr>
        <p:spPr>
          <a:xfrm>
            <a:off x="2557104" y="5204271"/>
            <a:ext cx="255909" cy="241671"/>
          </a:xfrm>
          <a:prstGeom prst="star5">
            <a:avLst/>
          </a:prstGeom>
          <a:solidFill>
            <a:srgbClr val="FFFF00"/>
          </a:solidFill>
          <a:ln w="19050" cmpd="sng"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2762213" y="5127466"/>
            <a:ext cx="671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CYUL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389044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/>
          <a:srcRect l="11220" t="2137" r="7868" b="24786"/>
          <a:stretch/>
        </p:blipFill>
        <p:spPr>
          <a:xfrm>
            <a:off x="4768862" y="994158"/>
            <a:ext cx="4258301" cy="442210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/>
          <a:srcRect l="3338" t="1734" r="7919" b="24547"/>
          <a:stretch/>
        </p:blipFill>
        <p:spPr>
          <a:xfrm>
            <a:off x="94455" y="971579"/>
            <a:ext cx="4670393" cy="446091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0" y="0"/>
            <a:ext cx="9144000" cy="492443"/>
          </a:xfrm>
          <a:prstGeom prst="rect">
            <a:avLst/>
          </a:prstGeom>
          <a:solidFill>
            <a:srgbClr val="FFFFFF"/>
          </a:solidFill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" dirty="0" smtClean="0">
                <a:latin typeface="Arial"/>
                <a:cs typeface="Arial"/>
              </a:rPr>
              <a:t/>
            </a:r>
            <a:br>
              <a:rPr lang="en-US" sz="200" dirty="0" smtClean="0">
                <a:latin typeface="Arial"/>
                <a:cs typeface="Arial"/>
              </a:rPr>
            </a:br>
            <a:r>
              <a:rPr lang="en-US" sz="2400" b="1" dirty="0" smtClean="0">
                <a:solidFill>
                  <a:srgbClr val="FF0000"/>
                </a:solidFill>
                <a:latin typeface="Arial"/>
                <a:cs typeface="Arial"/>
              </a:rPr>
              <a:t>1200 UTC 22 December 2013</a:t>
            </a:r>
            <a:endParaRPr lang="en-US" sz="24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51660" y="617943"/>
            <a:ext cx="14806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  <a:latin typeface="Arial"/>
                <a:cs typeface="Arial"/>
              </a:rPr>
              <a:t>Jet </a:t>
            </a:r>
            <a:r>
              <a:rPr lang="en-US" dirty="0" smtClean="0">
                <a:solidFill>
                  <a:srgbClr val="FF0000"/>
                </a:solidFill>
                <a:latin typeface="Arial"/>
                <a:cs typeface="Arial"/>
              </a:rPr>
              <a:t>Entrance</a:t>
            </a:r>
            <a:endParaRPr lang="en-US" baseline="300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932279" y="657741"/>
            <a:ext cx="251638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(15</a:t>
            </a:r>
            <a:r>
              <a:rPr lang="en-US" sz="1400" baseline="30000" dirty="0" smtClean="0">
                <a:latin typeface="Arial"/>
                <a:cs typeface="Arial"/>
              </a:rPr>
              <a:t>o</a:t>
            </a:r>
            <a:r>
              <a:rPr lang="en-US" sz="1400" dirty="0" smtClean="0">
                <a:latin typeface="Arial"/>
                <a:cs typeface="Arial"/>
              </a:rPr>
              <a:t>N,73.5</a:t>
            </a:r>
            <a:r>
              <a:rPr lang="en-US" sz="1400" baseline="30000" dirty="0" smtClean="0">
                <a:latin typeface="Arial"/>
                <a:cs typeface="Arial"/>
              </a:rPr>
              <a:t>o</a:t>
            </a:r>
            <a:r>
              <a:rPr lang="en-US" sz="1400" dirty="0" smtClean="0">
                <a:latin typeface="Arial"/>
                <a:cs typeface="Arial"/>
              </a:rPr>
              <a:t>W / 75</a:t>
            </a:r>
            <a:r>
              <a:rPr lang="en-US" sz="1400" baseline="30000" dirty="0" smtClean="0">
                <a:latin typeface="Arial"/>
                <a:cs typeface="Arial"/>
              </a:rPr>
              <a:t>o</a:t>
            </a:r>
            <a:r>
              <a:rPr lang="en-US" sz="1400" dirty="0" smtClean="0">
                <a:latin typeface="Arial"/>
                <a:cs typeface="Arial"/>
              </a:rPr>
              <a:t>N,73.5</a:t>
            </a:r>
            <a:r>
              <a:rPr lang="en-US" sz="1400" baseline="30000" dirty="0" smtClean="0">
                <a:latin typeface="Arial"/>
                <a:cs typeface="Arial"/>
              </a:rPr>
              <a:t>o</a:t>
            </a:r>
            <a:r>
              <a:rPr lang="en-US" sz="1400" dirty="0" smtClean="0">
                <a:latin typeface="Arial"/>
                <a:cs typeface="Arial"/>
              </a:rPr>
              <a:t>W)</a:t>
            </a:r>
            <a:endParaRPr lang="en-US" sz="1400" baseline="30000" dirty="0">
              <a:latin typeface="Arial"/>
              <a:cs typeface="Arial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915806" y="613243"/>
            <a:ext cx="9415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  <a:latin typeface="Arial"/>
                <a:cs typeface="Arial"/>
              </a:rPr>
              <a:t>Jet </a:t>
            </a:r>
            <a:r>
              <a:rPr lang="en-US" dirty="0" smtClean="0">
                <a:solidFill>
                  <a:srgbClr val="FF0000"/>
                </a:solidFill>
                <a:latin typeface="Arial"/>
                <a:cs typeface="Arial"/>
              </a:rPr>
              <a:t>Exit</a:t>
            </a:r>
            <a:endParaRPr lang="en-US" baseline="300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086743" y="653306"/>
            <a:ext cx="221692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(15</a:t>
            </a:r>
            <a:r>
              <a:rPr lang="en-US" sz="1400" baseline="30000" dirty="0" smtClean="0">
                <a:latin typeface="Arial"/>
                <a:cs typeface="Arial"/>
              </a:rPr>
              <a:t>o</a:t>
            </a:r>
            <a:r>
              <a:rPr lang="en-US" sz="1400" dirty="0" smtClean="0">
                <a:latin typeface="Arial"/>
                <a:cs typeface="Arial"/>
              </a:rPr>
              <a:t>N,50</a:t>
            </a:r>
            <a:r>
              <a:rPr lang="en-US" sz="1400" baseline="30000" dirty="0" smtClean="0">
                <a:latin typeface="Arial"/>
                <a:cs typeface="Arial"/>
              </a:rPr>
              <a:t>o</a:t>
            </a:r>
            <a:r>
              <a:rPr lang="en-US" sz="1400" dirty="0" smtClean="0">
                <a:latin typeface="Arial"/>
                <a:cs typeface="Arial"/>
              </a:rPr>
              <a:t>W / 75</a:t>
            </a:r>
            <a:r>
              <a:rPr lang="en-US" sz="1400" baseline="30000" dirty="0" smtClean="0">
                <a:latin typeface="Arial"/>
                <a:cs typeface="Arial"/>
              </a:rPr>
              <a:t>o</a:t>
            </a:r>
            <a:r>
              <a:rPr lang="en-US" sz="1400" dirty="0" smtClean="0">
                <a:latin typeface="Arial"/>
                <a:cs typeface="Arial"/>
              </a:rPr>
              <a:t>N,50</a:t>
            </a:r>
            <a:r>
              <a:rPr lang="en-US" sz="1400" baseline="30000" dirty="0" smtClean="0">
                <a:latin typeface="Arial"/>
                <a:cs typeface="Arial"/>
              </a:rPr>
              <a:t>o</a:t>
            </a:r>
            <a:r>
              <a:rPr lang="en-US" sz="1400" dirty="0" smtClean="0">
                <a:latin typeface="Arial"/>
                <a:cs typeface="Arial"/>
              </a:rPr>
              <a:t>W)</a:t>
            </a:r>
            <a:endParaRPr lang="en-US" sz="1400" baseline="30000" dirty="0">
              <a:latin typeface="Arial"/>
              <a:cs typeface="Arial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42561" t="78731" r="41324" b="1813"/>
          <a:stretch/>
        </p:blipFill>
        <p:spPr>
          <a:xfrm>
            <a:off x="8066179" y="1054563"/>
            <a:ext cx="905009" cy="121413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/>
          <a:srcRect l="42447" t="78806" r="41426" b="1876"/>
          <a:stretch/>
        </p:blipFill>
        <p:spPr>
          <a:xfrm>
            <a:off x="588601" y="1063536"/>
            <a:ext cx="905683" cy="120552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/>
          <a:srcRect l="42511" t="78851" r="41518" b="2070"/>
          <a:stretch/>
        </p:blipFill>
        <p:spPr>
          <a:xfrm>
            <a:off x="8061155" y="1067899"/>
            <a:ext cx="896922" cy="119060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7"/>
          <a:srcRect l="92915" t="10153" r="3355" b="63371"/>
          <a:stretch/>
        </p:blipFill>
        <p:spPr>
          <a:xfrm>
            <a:off x="4650914" y="1320451"/>
            <a:ext cx="220843" cy="180240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3" name="TextBox 12"/>
          <p:cNvSpPr txBox="1"/>
          <p:nvPr/>
        </p:nvSpPr>
        <p:spPr>
          <a:xfrm>
            <a:off x="0" y="5542399"/>
            <a:ext cx="9143999" cy="882293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Potential Vorticity (shaded</a:t>
            </a:r>
            <a:r>
              <a:rPr lang="en-US" sz="1400" dirty="0">
                <a:latin typeface="Arial"/>
                <a:cs typeface="Arial"/>
              </a:rPr>
              <a:t>, </a:t>
            </a:r>
            <a:r>
              <a:rPr lang="en-US" sz="1400" dirty="0" smtClean="0">
                <a:latin typeface="Arial"/>
                <a:cs typeface="Arial"/>
              </a:rPr>
              <a:t>PVU)</a:t>
            </a:r>
            <a:endParaRPr lang="en-US" sz="1400" dirty="0">
              <a:latin typeface="Arial"/>
              <a:cs typeface="Arial"/>
            </a:endParaRPr>
          </a:p>
          <a:p>
            <a:pPr algn="ctr"/>
            <a:r>
              <a:rPr lang="en-US" sz="1400" dirty="0" smtClean="0">
                <a:latin typeface="Arial"/>
                <a:cs typeface="Arial"/>
              </a:rPr>
              <a:t> Total Wind (blue contours, m s</a:t>
            </a:r>
            <a:r>
              <a:rPr lang="en-US" sz="1400" baseline="30000" dirty="0" smtClean="0">
                <a:latin typeface="Arial"/>
                <a:cs typeface="Arial"/>
              </a:rPr>
              <a:t>-1</a:t>
            </a:r>
            <a:r>
              <a:rPr lang="en-US" sz="1400" dirty="0" smtClean="0">
                <a:latin typeface="Arial"/>
                <a:cs typeface="Arial"/>
              </a:rPr>
              <a:t>), Theta (black contours, K)</a:t>
            </a:r>
          </a:p>
          <a:p>
            <a:pPr algn="ctr"/>
            <a:endParaRPr lang="en-US" sz="1400" baseline="30000" dirty="0">
              <a:latin typeface="Arial"/>
              <a:cs typeface="Arial"/>
            </a:endParaRPr>
          </a:p>
          <a:p>
            <a:pPr algn="ctr"/>
            <a:r>
              <a:rPr lang="en-US" sz="1400" dirty="0" smtClean="0">
                <a:latin typeface="Arial"/>
                <a:cs typeface="Arial"/>
              </a:rPr>
              <a:t>Inset: 250-hPa Total Wind (shaded, m s</a:t>
            </a:r>
            <a:r>
              <a:rPr lang="en-US" sz="1400" baseline="30000" dirty="0" smtClean="0">
                <a:latin typeface="Arial"/>
                <a:cs typeface="Arial"/>
              </a:rPr>
              <a:t>-1</a:t>
            </a:r>
            <a:r>
              <a:rPr lang="en-US" sz="1400" dirty="0" smtClean="0">
                <a:latin typeface="Arial"/>
                <a:cs typeface="Arial"/>
              </a:rPr>
              <a:t>), 250-hPa Geopotential Height (black contours, m)</a:t>
            </a:r>
            <a:endParaRPr lang="en-US" sz="1400" baseline="30000" dirty="0" smtClean="0">
              <a:latin typeface="Arial"/>
              <a:cs typeface="Arial"/>
            </a:endParaRPr>
          </a:p>
        </p:txBody>
      </p:sp>
      <p:sp>
        <p:nvSpPr>
          <p:cNvPr id="16" name="5-Point Star 15"/>
          <p:cNvSpPr/>
          <p:nvPr/>
        </p:nvSpPr>
        <p:spPr>
          <a:xfrm>
            <a:off x="2557104" y="5204271"/>
            <a:ext cx="255909" cy="241671"/>
          </a:xfrm>
          <a:prstGeom prst="star5">
            <a:avLst/>
          </a:prstGeom>
          <a:solidFill>
            <a:srgbClr val="FFFF00"/>
          </a:solidFill>
          <a:ln w="19050" cmpd="sng"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2762213" y="5127466"/>
            <a:ext cx="671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CYUL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01518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492444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0" y="6262854"/>
            <a:ext cx="9144000" cy="615553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" dirty="0" smtClean="0">
                <a:latin typeface="Arial"/>
                <a:cs typeface="Arial"/>
              </a:rPr>
              <a:t/>
            </a:r>
            <a:br>
              <a:rPr lang="en-US" sz="200" dirty="0" smtClean="0">
                <a:latin typeface="Arial"/>
                <a:cs typeface="Arial"/>
              </a:rPr>
            </a:br>
            <a:r>
              <a:rPr lang="en-US" sz="1600" dirty="0" smtClean="0">
                <a:latin typeface="Arial"/>
                <a:cs typeface="Arial"/>
              </a:rPr>
              <a:t>250-hPa wind speed (shaded, m s</a:t>
            </a:r>
            <a:r>
              <a:rPr lang="en-US" sz="1600" baseline="30000" dirty="0" smtClean="0">
                <a:latin typeface="Arial"/>
                <a:cs typeface="Arial"/>
              </a:rPr>
              <a:t>−1</a:t>
            </a:r>
            <a:r>
              <a:rPr lang="en-US" sz="1600" dirty="0" smtClean="0">
                <a:latin typeface="Arial"/>
                <a:cs typeface="Arial"/>
              </a:rPr>
              <a:t>; barbs, </a:t>
            </a:r>
            <a:r>
              <a:rPr lang="en-US" sz="1600" dirty="0" err="1" smtClean="0">
                <a:latin typeface="Arial"/>
                <a:cs typeface="Arial"/>
              </a:rPr>
              <a:t>kts</a:t>
            </a:r>
            <a:r>
              <a:rPr lang="en-US" sz="1600" dirty="0" smtClean="0">
                <a:latin typeface="Arial"/>
                <a:cs typeface="Arial"/>
              </a:rPr>
              <a:t>), geopotential height (black contours, dam), </a:t>
            </a:r>
            <a:br>
              <a:rPr lang="en-US" sz="1600" dirty="0" smtClean="0">
                <a:latin typeface="Arial"/>
                <a:cs typeface="Arial"/>
              </a:rPr>
            </a:br>
            <a:r>
              <a:rPr lang="en-US" sz="1600" dirty="0" smtClean="0">
                <a:latin typeface="Arial"/>
                <a:cs typeface="Arial"/>
              </a:rPr>
              <a:t>and temperature (red dashed contours, °C)</a:t>
            </a:r>
            <a:endParaRPr lang="en-US" sz="800" dirty="0">
              <a:latin typeface="Arial"/>
              <a:cs typeface="Arial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242646" y="187951"/>
            <a:ext cx="8536097" cy="6161830"/>
            <a:chOff x="242646" y="187951"/>
            <a:chExt cx="8536097" cy="616183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584"/>
            <a:stretch/>
          </p:blipFill>
          <p:spPr>
            <a:xfrm>
              <a:off x="242646" y="187951"/>
              <a:ext cx="8536097" cy="6161830"/>
            </a:xfrm>
            <a:prstGeom prst="rect">
              <a:avLst/>
            </a:prstGeom>
          </p:spPr>
        </p:pic>
        <p:grpSp>
          <p:nvGrpSpPr>
            <p:cNvPr id="11" name="Group 10"/>
            <p:cNvGrpSpPr>
              <a:grpSpLocks noChangeAspect="1"/>
            </p:cNvGrpSpPr>
            <p:nvPr/>
          </p:nvGrpSpPr>
          <p:grpSpPr>
            <a:xfrm rot="196205">
              <a:off x="4080463" y="2139453"/>
              <a:ext cx="754490" cy="283586"/>
              <a:chOff x="7147668" y="2945948"/>
              <a:chExt cx="597787" cy="224687"/>
            </a:xfrm>
          </p:grpSpPr>
          <p:cxnSp>
            <p:nvCxnSpPr>
              <p:cNvPr id="12" name="Straight Connector 11"/>
              <p:cNvCxnSpPr/>
              <p:nvPr/>
            </p:nvCxnSpPr>
            <p:spPr>
              <a:xfrm flipV="1">
                <a:off x="7157954" y="3006483"/>
                <a:ext cx="587501" cy="164152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" name="Isosceles Triangle 12"/>
              <p:cNvSpPr/>
              <p:nvPr/>
            </p:nvSpPr>
            <p:spPr>
              <a:xfrm rot="20549564">
                <a:off x="7147668" y="3055219"/>
                <a:ext cx="64724" cy="108648"/>
              </a:xfrm>
              <a:prstGeom prst="triangle">
                <a:avLst/>
              </a:prstGeom>
              <a:solidFill>
                <a:srgbClr val="000000"/>
              </a:solidFill>
              <a:ln w="19050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Isosceles Triangle 13"/>
              <p:cNvSpPr/>
              <p:nvPr/>
            </p:nvSpPr>
            <p:spPr>
              <a:xfrm rot="20549564">
                <a:off x="7249688" y="3026193"/>
                <a:ext cx="64724" cy="108648"/>
              </a:xfrm>
              <a:prstGeom prst="triangle">
                <a:avLst/>
              </a:prstGeom>
              <a:solidFill>
                <a:srgbClr val="000000"/>
              </a:solidFill>
              <a:ln w="19050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Isosceles Triangle 14"/>
              <p:cNvSpPr/>
              <p:nvPr/>
            </p:nvSpPr>
            <p:spPr>
              <a:xfrm rot="20549564">
                <a:off x="7351288" y="2994443"/>
                <a:ext cx="64724" cy="108648"/>
              </a:xfrm>
              <a:prstGeom prst="triangle">
                <a:avLst/>
              </a:prstGeom>
              <a:solidFill>
                <a:srgbClr val="000000"/>
              </a:solidFill>
              <a:ln w="19050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Isosceles Triangle 15"/>
              <p:cNvSpPr/>
              <p:nvPr/>
            </p:nvSpPr>
            <p:spPr>
              <a:xfrm rot="20549564">
                <a:off x="7452888" y="2969043"/>
                <a:ext cx="64724" cy="108648"/>
              </a:xfrm>
              <a:prstGeom prst="triangle">
                <a:avLst/>
              </a:prstGeom>
              <a:solidFill>
                <a:srgbClr val="000000"/>
              </a:solidFill>
              <a:ln w="19050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7" name="Straight Connector 16"/>
              <p:cNvCxnSpPr/>
              <p:nvPr/>
            </p:nvCxnSpPr>
            <p:spPr>
              <a:xfrm>
                <a:off x="7516729" y="2958648"/>
                <a:ext cx="61996" cy="86176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/>
              <p:cNvCxnSpPr/>
              <p:nvPr/>
            </p:nvCxnSpPr>
            <p:spPr>
              <a:xfrm>
                <a:off x="7570704" y="2945948"/>
                <a:ext cx="61996" cy="86176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/>
              <p:cNvCxnSpPr/>
              <p:nvPr/>
            </p:nvCxnSpPr>
            <p:spPr>
              <a:xfrm>
                <a:off x="7653213" y="2972710"/>
                <a:ext cx="33462" cy="4626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0" name="Group 19"/>
            <p:cNvGrpSpPr>
              <a:grpSpLocks noChangeAspect="1"/>
            </p:cNvGrpSpPr>
            <p:nvPr/>
          </p:nvGrpSpPr>
          <p:grpSpPr>
            <a:xfrm rot="20914181">
              <a:off x="5043415" y="1895474"/>
              <a:ext cx="653063" cy="293911"/>
              <a:chOff x="7907173" y="2801345"/>
              <a:chExt cx="548059" cy="246654"/>
            </a:xfrm>
          </p:grpSpPr>
          <p:cxnSp>
            <p:nvCxnSpPr>
              <p:cNvPr id="21" name="Straight Connector 20"/>
              <p:cNvCxnSpPr/>
              <p:nvPr/>
            </p:nvCxnSpPr>
            <p:spPr>
              <a:xfrm>
                <a:off x="7907173" y="2907777"/>
                <a:ext cx="548059" cy="140222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2" name="Isosceles Triangle 21"/>
              <p:cNvSpPr>
                <a:spLocks noChangeAspect="1"/>
              </p:cNvSpPr>
              <p:nvPr/>
            </p:nvSpPr>
            <p:spPr>
              <a:xfrm rot="785401">
                <a:off x="7925416" y="2801345"/>
                <a:ext cx="71404" cy="119862"/>
              </a:xfrm>
              <a:prstGeom prst="triangle">
                <a:avLst/>
              </a:prstGeom>
              <a:solidFill>
                <a:srgbClr val="000000"/>
              </a:solidFill>
              <a:ln w="19050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Isosceles Triangle 22"/>
              <p:cNvSpPr>
                <a:spLocks noChangeAspect="1"/>
              </p:cNvSpPr>
              <p:nvPr/>
            </p:nvSpPr>
            <p:spPr>
              <a:xfrm rot="785401">
                <a:off x="8029467" y="2828630"/>
                <a:ext cx="71404" cy="119862"/>
              </a:xfrm>
              <a:prstGeom prst="triangle">
                <a:avLst/>
              </a:prstGeom>
              <a:solidFill>
                <a:srgbClr val="000000"/>
              </a:solidFill>
              <a:ln w="19050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Isosceles Triangle 23"/>
              <p:cNvSpPr>
                <a:spLocks noChangeAspect="1"/>
              </p:cNvSpPr>
              <p:nvPr/>
            </p:nvSpPr>
            <p:spPr>
              <a:xfrm rot="785401">
                <a:off x="8130343" y="2854196"/>
                <a:ext cx="71404" cy="119862"/>
              </a:xfrm>
              <a:prstGeom prst="triangle">
                <a:avLst/>
              </a:prstGeom>
              <a:solidFill>
                <a:srgbClr val="000000"/>
              </a:solidFill>
              <a:ln w="19050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Isosceles Triangle 24"/>
              <p:cNvSpPr>
                <a:spLocks noChangeAspect="1"/>
              </p:cNvSpPr>
              <p:nvPr/>
            </p:nvSpPr>
            <p:spPr>
              <a:xfrm rot="785401">
                <a:off x="8231220" y="2880092"/>
                <a:ext cx="71404" cy="119862"/>
              </a:xfrm>
              <a:prstGeom prst="triangle">
                <a:avLst/>
              </a:prstGeom>
              <a:solidFill>
                <a:srgbClr val="000000"/>
              </a:solidFill>
              <a:ln w="19050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Isosceles Triangle 25"/>
              <p:cNvSpPr>
                <a:spLocks noChangeAspect="1"/>
              </p:cNvSpPr>
              <p:nvPr/>
            </p:nvSpPr>
            <p:spPr>
              <a:xfrm rot="785401">
                <a:off x="8335271" y="2905734"/>
                <a:ext cx="71404" cy="119862"/>
              </a:xfrm>
              <a:prstGeom prst="triangle">
                <a:avLst/>
              </a:prstGeom>
              <a:solidFill>
                <a:srgbClr val="000000"/>
              </a:solidFill>
              <a:ln w="19050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10" name="TextBox 9"/>
          <p:cNvSpPr txBox="1"/>
          <p:nvPr/>
        </p:nvSpPr>
        <p:spPr>
          <a:xfrm>
            <a:off x="0" y="0"/>
            <a:ext cx="9144000" cy="492443"/>
          </a:xfrm>
          <a:prstGeom prst="rect">
            <a:avLst/>
          </a:prstGeom>
          <a:solidFill>
            <a:srgbClr val="FFFFFF"/>
          </a:solidFill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" dirty="0" smtClean="0">
                <a:latin typeface="Arial"/>
                <a:cs typeface="Arial"/>
              </a:rPr>
              <a:t/>
            </a:r>
            <a:br>
              <a:rPr lang="en-US" sz="200" dirty="0" smtClean="0">
                <a:latin typeface="Arial"/>
                <a:cs typeface="Arial"/>
              </a:rPr>
            </a:br>
            <a:r>
              <a:rPr lang="en-US" sz="2400" b="1" dirty="0" smtClean="0">
                <a:solidFill>
                  <a:srgbClr val="FF0000"/>
                </a:solidFill>
                <a:latin typeface="Arial"/>
                <a:cs typeface="Arial"/>
              </a:rPr>
              <a:t>1200 UTC 22 December 2013</a:t>
            </a:r>
            <a:endParaRPr lang="en-US" sz="24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72206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/>
          <a:srcRect l="10824" t="2075" r="10981" b="24591"/>
          <a:stretch/>
        </p:blipFill>
        <p:spPr>
          <a:xfrm>
            <a:off x="4753608" y="989078"/>
            <a:ext cx="4258312" cy="443765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/>
          <a:srcRect l="2283" t="1578" r="10886" b="24477"/>
          <a:stretch/>
        </p:blipFill>
        <p:spPr>
          <a:xfrm>
            <a:off x="31615" y="962207"/>
            <a:ext cx="4728629" cy="447468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0" y="0"/>
            <a:ext cx="9144000" cy="492443"/>
          </a:xfrm>
          <a:prstGeom prst="rect">
            <a:avLst/>
          </a:prstGeom>
          <a:solidFill>
            <a:srgbClr val="FFFFFF"/>
          </a:solidFill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" dirty="0" smtClean="0">
                <a:latin typeface="Arial"/>
                <a:cs typeface="Arial"/>
              </a:rPr>
              <a:t/>
            </a:r>
            <a:br>
              <a:rPr lang="en-US" sz="200" dirty="0" smtClean="0">
                <a:latin typeface="Arial"/>
                <a:cs typeface="Arial"/>
              </a:rPr>
            </a:br>
            <a:r>
              <a:rPr lang="en-US" sz="2400" b="1" dirty="0" smtClean="0">
                <a:solidFill>
                  <a:srgbClr val="FF0000"/>
                </a:solidFill>
                <a:latin typeface="Arial"/>
                <a:cs typeface="Arial"/>
              </a:rPr>
              <a:t>1200 UTC 22 December 2013</a:t>
            </a:r>
            <a:endParaRPr lang="en-US" sz="24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51660" y="617943"/>
            <a:ext cx="14806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  <a:latin typeface="Arial"/>
                <a:cs typeface="Arial"/>
              </a:rPr>
              <a:t>Jet </a:t>
            </a:r>
            <a:r>
              <a:rPr lang="en-US" dirty="0" smtClean="0">
                <a:solidFill>
                  <a:srgbClr val="FF0000"/>
                </a:solidFill>
                <a:latin typeface="Arial"/>
                <a:cs typeface="Arial"/>
              </a:rPr>
              <a:t>Entrance</a:t>
            </a:r>
            <a:endParaRPr lang="en-US" baseline="300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932279" y="657741"/>
            <a:ext cx="251638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(15</a:t>
            </a:r>
            <a:r>
              <a:rPr lang="en-US" sz="1400" baseline="30000" dirty="0" smtClean="0">
                <a:latin typeface="Arial"/>
                <a:cs typeface="Arial"/>
              </a:rPr>
              <a:t>o</a:t>
            </a:r>
            <a:r>
              <a:rPr lang="en-US" sz="1400" dirty="0" smtClean="0">
                <a:latin typeface="Arial"/>
                <a:cs typeface="Arial"/>
              </a:rPr>
              <a:t>N,73.5</a:t>
            </a:r>
            <a:r>
              <a:rPr lang="en-US" sz="1400" baseline="30000" dirty="0" smtClean="0">
                <a:latin typeface="Arial"/>
                <a:cs typeface="Arial"/>
              </a:rPr>
              <a:t>o</a:t>
            </a:r>
            <a:r>
              <a:rPr lang="en-US" sz="1400" dirty="0" smtClean="0">
                <a:latin typeface="Arial"/>
                <a:cs typeface="Arial"/>
              </a:rPr>
              <a:t>W / 75</a:t>
            </a:r>
            <a:r>
              <a:rPr lang="en-US" sz="1400" baseline="30000" dirty="0" smtClean="0">
                <a:latin typeface="Arial"/>
                <a:cs typeface="Arial"/>
              </a:rPr>
              <a:t>o</a:t>
            </a:r>
            <a:r>
              <a:rPr lang="en-US" sz="1400" dirty="0" smtClean="0">
                <a:latin typeface="Arial"/>
                <a:cs typeface="Arial"/>
              </a:rPr>
              <a:t>N,73.5</a:t>
            </a:r>
            <a:r>
              <a:rPr lang="en-US" sz="1400" baseline="30000" dirty="0" smtClean="0">
                <a:latin typeface="Arial"/>
                <a:cs typeface="Arial"/>
              </a:rPr>
              <a:t>o</a:t>
            </a:r>
            <a:r>
              <a:rPr lang="en-US" sz="1400" dirty="0" smtClean="0">
                <a:latin typeface="Arial"/>
                <a:cs typeface="Arial"/>
              </a:rPr>
              <a:t>W)</a:t>
            </a:r>
            <a:endParaRPr lang="en-US" sz="1400" baseline="30000" dirty="0">
              <a:latin typeface="Arial"/>
              <a:cs typeface="Arial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915806" y="613243"/>
            <a:ext cx="9415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  <a:latin typeface="Arial"/>
                <a:cs typeface="Arial"/>
              </a:rPr>
              <a:t>Jet </a:t>
            </a:r>
            <a:r>
              <a:rPr lang="en-US" dirty="0" smtClean="0">
                <a:solidFill>
                  <a:srgbClr val="FF0000"/>
                </a:solidFill>
                <a:latin typeface="Arial"/>
                <a:cs typeface="Arial"/>
              </a:rPr>
              <a:t>Exit</a:t>
            </a:r>
            <a:endParaRPr lang="en-US" baseline="300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086743" y="653306"/>
            <a:ext cx="221692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(15</a:t>
            </a:r>
            <a:r>
              <a:rPr lang="en-US" sz="1400" baseline="30000" dirty="0" smtClean="0">
                <a:latin typeface="Arial"/>
                <a:cs typeface="Arial"/>
              </a:rPr>
              <a:t>o</a:t>
            </a:r>
            <a:r>
              <a:rPr lang="en-US" sz="1400" dirty="0" smtClean="0">
                <a:latin typeface="Arial"/>
                <a:cs typeface="Arial"/>
              </a:rPr>
              <a:t>N,50</a:t>
            </a:r>
            <a:r>
              <a:rPr lang="en-US" sz="1400" baseline="30000" dirty="0" smtClean="0">
                <a:latin typeface="Arial"/>
                <a:cs typeface="Arial"/>
              </a:rPr>
              <a:t>o</a:t>
            </a:r>
            <a:r>
              <a:rPr lang="en-US" sz="1400" dirty="0" smtClean="0">
                <a:latin typeface="Arial"/>
                <a:cs typeface="Arial"/>
              </a:rPr>
              <a:t>W / 75</a:t>
            </a:r>
            <a:r>
              <a:rPr lang="en-US" sz="1400" baseline="30000" dirty="0" smtClean="0">
                <a:latin typeface="Arial"/>
                <a:cs typeface="Arial"/>
              </a:rPr>
              <a:t>o</a:t>
            </a:r>
            <a:r>
              <a:rPr lang="en-US" sz="1400" dirty="0" smtClean="0">
                <a:latin typeface="Arial"/>
                <a:cs typeface="Arial"/>
              </a:rPr>
              <a:t>N,50</a:t>
            </a:r>
            <a:r>
              <a:rPr lang="en-US" sz="1400" baseline="30000" dirty="0" smtClean="0">
                <a:latin typeface="Arial"/>
                <a:cs typeface="Arial"/>
              </a:rPr>
              <a:t>o</a:t>
            </a:r>
            <a:r>
              <a:rPr lang="en-US" sz="1400" dirty="0" smtClean="0">
                <a:latin typeface="Arial"/>
                <a:cs typeface="Arial"/>
              </a:rPr>
              <a:t>W)</a:t>
            </a:r>
            <a:endParaRPr lang="en-US" sz="1400" baseline="30000" dirty="0">
              <a:latin typeface="Arial"/>
              <a:cs typeface="Arial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42561" t="78731" r="41324" b="1813"/>
          <a:stretch/>
        </p:blipFill>
        <p:spPr>
          <a:xfrm>
            <a:off x="8066179" y="1054563"/>
            <a:ext cx="905009" cy="121413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/>
          <a:srcRect l="42447" t="78806" r="41426" b="1876"/>
          <a:stretch/>
        </p:blipFill>
        <p:spPr>
          <a:xfrm>
            <a:off x="588601" y="1063536"/>
            <a:ext cx="905683" cy="120552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/>
          <a:srcRect l="42511" t="78851" r="41518" b="2070"/>
          <a:stretch/>
        </p:blipFill>
        <p:spPr>
          <a:xfrm>
            <a:off x="8061155" y="1067899"/>
            <a:ext cx="896922" cy="119060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3" name="TextBox 12"/>
          <p:cNvSpPr txBox="1"/>
          <p:nvPr/>
        </p:nvSpPr>
        <p:spPr>
          <a:xfrm>
            <a:off x="0" y="5542399"/>
            <a:ext cx="9143999" cy="882293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Relative Humidity (shaded</a:t>
            </a:r>
            <a:r>
              <a:rPr lang="en-US" sz="1400" dirty="0">
                <a:latin typeface="Arial"/>
                <a:cs typeface="Arial"/>
              </a:rPr>
              <a:t>, </a:t>
            </a:r>
            <a:r>
              <a:rPr lang="en-US" sz="1400" dirty="0" smtClean="0">
                <a:latin typeface="Arial"/>
                <a:cs typeface="Arial"/>
              </a:rPr>
              <a:t>%)</a:t>
            </a:r>
            <a:endParaRPr lang="en-US" sz="1400" dirty="0">
              <a:latin typeface="Arial"/>
              <a:cs typeface="Arial"/>
            </a:endParaRPr>
          </a:p>
          <a:p>
            <a:pPr algn="ctr"/>
            <a:r>
              <a:rPr lang="en-US" sz="1400" dirty="0" smtClean="0">
                <a:latin typeface="Arial"/>
                <a:cs typeface="Arial"/>
              </a:rPr>
              <a:t> </a:t>
            </a:r>
            <a:r>
              <a:rPr lang="en-US" sz="1400" dirty="0">
                <a:latin typeface="Arial"/>
                <a:cs typeface="Arial"/>
              </a:rPr>
              <a:t>Omega (purple contours, 10</a:t>
            </a:r>
            <a:r>
              <a:rPr lang="en-US" sz="1400" baseline="30000" dirty="0">
                <a:latin typeface="Arial"/>
                <a:cs typeface="Arial"/>
              </a:rPr>
              <a:t>-3 </a:t>
            </a:r>
            <a:r>
              <a:rPr lang="en-US" sz="1400" dirty="0">
                <a:latin typeface="Arial"/>
                <a:cs typeface="Arial"/>
              </a:rPr>
              <a:t>Pa s</a:t>
            </a:r>
            <a:r>
              <a:rPr lang="en-US" sz="1400" baseline="30000" dirty="0">
                <a:latin typeface="Arial"/>
                <a:cs typeface="Arial"/>
              </a:rPr>
              <a:t>-1</a:t>
            </a:r>
            <a:r>
              <a:rPr lang="en-US" sz="1400" dirty="0">
                <a:latin typeface="Arial"/>
                <a:cs typeface="Arial"/>
              </a:rPr>
              <a:t>), </a:t>
            </a:r>
            <a:r>
              <a:rPr lang="en-US" sz="1400" dirty="0" smtClean="0">
                <a:latin typeface="Arial"/>
                <a:cs typeface="Arial"/>
              </a:rPr>
              <a:t>Theta-e </a:t>
            </a:r>
            <a:r>
              <a:rPr lang="en-US" sz="1400" dirty="0">
                <a:latin typeface="Arial"/>
                <a:cs typeface="Arial"/>
              </a:rPr>
              <a:t>(black contours, K)</a:t>
            </a:r>
          </a:p>
          <a:p>
            <a:pPr algn="ctr"/>
            <a:endParaRPr lang="en-US" sz="1400" baseline="30000" dirty="0">
              <a:latin typeface="Arial"/>
              <a:cs typeface="Arial"/>
            </a:endParaRPr>
          </a:p>
          <a:p>
            <a:pPr algn="ctr"/>
            <a:r>
              <a:rPr lang="en-US" sz="1400" dirty="0" smtClean="0">
                <a:latin typeface="Arial"/>
                <a:cs typeface="Arial"/>
              </a:rPr>
              <a:t>Inset: 250-hPa Total Wind (shaded, m s</a:t>
            </a:r>
            <a:r>
              <a:rPr lang="en-US" sz="1400" baseline="30000" dirty="0" smtClean="0">
                <a:latin typeface="Arial"/>
                <a:cs typeface="Arial"/>
              </a:rPr>
              <a:t>-1</a:t>
            </a:r>
            <a:r>
              <a:rPr lang="en-US" sz="1400" dirty="0" smtClean="0">
                <a:latin typeface="Arial"/>
                <a:cs typeface="Arial"/>
              </a:rPr>
              <a:t>), 250-hPa Geopotential Height (black contours, m)</a:t>
            </a:r>
            <a:endParaRPr lang="en-US" sz="1400" baseline="30000" dirty="0" smtClean="0">
              <a:latin typeface="Arial"/>
              <a:cs typeface="Arial"/>
            </a:endParaRPr>
          </a:p>
        </p:txBody>
      </p:sp>
      <p:sp>
        <p:nvSpPr>
          <p:cNvPr id="16" name="5-Point Star 15"/>
          <p:cNvSpPr/>
          <p:nvPr/>
        </p:nvSpPr>
        <p:spPr>
          <a:xfrm>
            <a:off x="2557104" y="5204271"/>
            <a:ext cx="255909" cy="241671"/>
          </a:xfrm>
          <a:prstGeom prst="star5">
            <a:avLst/>
          </a:prstGeom>
          <a:solidFill>
            <a:srgbClr val="FFFF00"/>
          </a:solidFill>
          <a:ln w="19050" cmpd="sng"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2762213" y="5127466"/>
            <a:ext cx="671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CYUL</a:t>
            </a:r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/>
          <a:srcRect l="89727" t="10767" r="7084" b="63141"/>
          <a:stretch/>
        </p:blipFill>
        <p:spPr>
          <a:xfrm>
            <a:off x="4666752" y="1304479"/>
            <a:ext cx="173712" cy="1578793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7"/>
          <a:srcRect l="89504" t="48713" r="5493" b="39205"/>
          <a:stretch/>
        </p:blipFill>
        <p:spPr>
          <a:xfrm>
            <a:off x="4634842" y="3201457"/>
            <a:ext cx="280964" cy="1143001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07118947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2687652"/>
            <a:ext cx="9144000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000" b="1" dirty="0" smtClean="0">
                <a:solidFill>
                  <a:srgbClr val="FF0000"/>
                </a:solidFill>
                <a:latin typeface="Arial"/>
                <a:cs typeface="Arial"/>
              </a:rPr>
              <a:t>Surface </a:t>
            </a:r>
            <a:r>
              <a:rPr lang="en-US" sz="5000" b="1" dirty="0" err="1" smtClean="0">
                <a:solidFill>
                  <a:srgbClr val="FF0000"/>
                </a:solidFill>
                <a:latin typeface="Arial"/>
                <a:cs typeface="Arial"/>
              </a:rPr>
              <a:t>Obs</a:t>
            </a:r>
            <a:endParaRPr lang="en-US" sz="5000" b="1" dirty="0" smtClean="0">
              <a:solidFill>
                <a:srgbClr val="FF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6503638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5578"/>
          <a:stretch/>
        </p:blipFill>
        <p:spPr>
          <a:xfrm>
            <a:off x="269320" y="492691"/>
            <a:ext cx="8382000" cy="611569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9144000" cy="492443"/>
          </a:xfrm>
          <a:prstGeom prst="rect">
            <a:avLst/>
          </a:prstGeom>
          <a:solidFill>
            <a:srgbClr val="FFFFFF"/>
          </a:solidFill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" dirty="0" smtClean="0">
                <a:latin typeface="Arial"/>
                <a:cs typeface="Arial"/>
              </a:rPr>
              <a:t/>
            </a:r>
            <a:br>
              <a:rPr lang="en-US" sz="200" dirty="0" smtClean="0">
                <a:latin typeface="Arial"/>
                <a:cs typeface="Arial"/>
              </a:rPr>
            </a:br>
            <a:r>
              <a:rPr lang="en-US" sz="2400" b="1" dirty="0" smtClean="0">
                <a:solidFill>
                  <a:srgbClr val="FF0000"/>
                </a:solidFill>
                <a:latin typeface="Arial"/>
                <a:cs typeface="Arial"/>
              </a:rPr>
              <a:t>1800 UTC 21 December 2013</a:t>
            </a:r>
            <a:endParaRPr lang="en-US" sz="24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2635" y="6474642"/>
            <a:ext cx="9143999" cy="307777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Surface METAR Observations and Elevation (shaded, m)</a:t>
            </a:r>
            <a:endParaRPr lang="en-US" sz="1400" baseline="30000" dirty="0" smtClean="0">
              <a:latin typeface="Arial"/>
              <a:cs typeface="Arial"/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4900179" y="3212798"/>
            <a:ext cx="635033" cy="1506889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5089741" y="3146458"/>
            <a:ext cx="985723" cy="1075813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4900179" y="4847772"/>
            <a:ext cx="17107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KALB (92m): </a:t>
            </a:r>
            <a:r>
              <a:rPr lang="en-US" dirty="0" smtClean="0">
                <a:solidFill>
                  <a:srgbClr val="FF0000"/>
                </a:solidFill>
              </a:rPr>
              <a:t>8</a:t>
            </a:r>
            <a:r>
              <a:rPr lang="en-US" baseline="30000" dirty="0" smtClean="0">
                <a:solidFill>
                  <a:srgbClr val="FF0000"/>
                </a:solidFill>
              </a:rPr>
              <a:t>o</a:t>
            </a:r>
            <a:r>
              <a:rPr lang="en-US" dirty="0" smtClean="0">
                <a:solidFill>
                  <a:srgbClr val="FF0000"/>
                </a:solidFill>
              </a:rPr>
              <a:t>C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923815" y="4203317"/>
            <a:ext cx="20185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KDDH (244m): </a:t>
            </a:r>
            <a:r>
              <a:rPr lang="en-US" dirty="0" smtClean="0">
                <a:solidFill>
                  <a:srgbClr val="FF0000"/>
                </a:solidFill>
              </a:rPr>
              <a:t>12</a:t>
            </a:r>
            <a:r>
              <a:rPr lang="en-US" baseline="30000" dirty="0" smtClean="0">
                <a:solidFill>
                  <a:srgbClr val="FF0000"/>
                </a:solidFill>
              </a:rPr>
              <a:t>o</a:t>
            </a:r>
            <a:r>
              <a:rPr lang="en-US" dirty="0" smtClean="0">
                <a:solidFill>
                  <a:srgbClr val="FF0000"/>
                </a:solidFill>
              </a:rPr>
              <a:t>C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4" name="Freeform 13"/>
          <p:cNvSpPr/>
          <p:nvPr/>
        </p:nvSpPr>
        <p:spPr>
          <a:xfrm rot="151913">
            <a:off x="2379004" y="2387401"/>
            <a:ext cx="4246190" cy="1203615"/>
          </a:xfrm>
          <a:custGeom>
            <a:avLst/>
            <a:gdLst>
              <a:gd name="connsiteX0" fmla="*/ 0 w 4246190"/>
              <a:gd name="connsiteY0" fmla="*/ 1093204 h 1093204"/>
              <a:gd name="connsiteX1" fmla="*/ 653989 w 4246190"/>
              <a:gd name="connsiteY1" fmla="*/ 818362 h 1093204"/>
              <a:gd name="connsiteX2" fmla="*/ 1241631 w 4246190"/>
              <a:gd name="connsiteY2" fmla="*/ 723590 h 1093204"/>
              <a:gd name="connsiteX3" fmla="*/ 1696580 w 4246190"/>
              <a:gd name="connsiteY3" fmla="*/ 534044 h 1093204"/>
              <a:gd name="connsiteX4" fmla="*/ 2075704 w 4246190"/>
              <a:gd name="connsiteY4" fmla="*/ 117043 h 1093204"/>
              <a:gd name="connsiteX5" fmla="*/ 2426394 w 4246190"/>
              <a:gd name="connsiteY5" fmla="*/ 3316 h 1093204"/>
              <a:gd name="connsiteX6" fmla="*/ 2559088 w 4246190"/>
              <a:gd name="connsiteY6" fmla="*/ 211816 h 1093204"/>
              <a:gd name="connsiteX7" fmla="*/ 2672825 w 4246190"/>
              <a:gd name="connsiteY7" fmla="*/ 230771 h 1093204"/>
              <a:gd name="connsiteX8" fmla="*/ 2900299 w 4246190"/>
              <a:gd name="connsiteY8" fmla="*/ 88612 h 1093204"/>
              <a:gd name="connsiteX9" fmla="*/ 3232033 w 4246190"/>
              <a:gd name="connsiteY9" fmla="*/ 69657 h 1093204"/>
              <a:gd name="connsiteX10" fmla="*/ 3611157 w 4246190"/>
              <a:gd name="connsiteY10" fmla="*/ 391885 h 1093204"/>
              <a:gd name="connsiteX11" fmla="*/ 4246190 w 4246190"/>
              <a:gd name="connsiteY11" fmla="*/ 571953 h 1093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246190" h="1093204">
                <a:moveTo>
                  <a:pt x="0" y="1093204"/>
                </a:moveTo>
                <a:cubicBezTo>
                  <a:pt x="223525" y="986584"/>
                  <a:pt x="447051" y="879964"/>
                  <a:pt x="653989" y="818362"/>
                </a:cubicBezTo>
                <a:cubicBezTo>
                  <a:pt x="860928" y="756760"/>
                  <a:pt x="1067866" y="770976"/>
                  <a:pt x="1241631" y="723590"/>
                </a:cubicBezTo>
                <a:cubicBezTo>
                  <a:pt x="1415396" y="676204"/>
                  <a:pt x="1557568" y="635135"/>
                  <a:pt x="1696580" y="534044"/>
                </a:cubicBezTo>
                <a:cubicBezTo>
                  <a:pt x="1835592" y="432953"/>
                  <a:pt x="1954068" y="205498"/>
                  <a:pt x="2075704" y="117043"/>
                </a:cubicBezTo>
                <a:cubicBezTo>
                  <a:pt x="2197340" y="28588"/>
                  <a:pt x="2345830" y="-12479"/>
                  <a:pt x="2426394" y="3316"/>
                </a:cubicBezTo>
                <a:cubicBezTo>
                  <a:pt x="2506958" y="19111"/>
                  <a:pt x="2518016" y="173907"/>
                  <a:pt x="2559088" y="211816"/>
                </a:cubicBezTo>
                <a:cubicBezTo>
                  <a:pt x="2600160" y="249725"/>
                  <a:pt x="2615957" y="251305"/>
                  <a:pt x="2672825" y="230771"/>
                </a:cubicBezTo>
                <a:cubicBezTo>
                  <a:pt x="2729693" y="210237"/>
                  <a:pt x="2807098" y="115464"/>
                  <a:pt x="2900299" y="88612"/>
                </a:cubicBezTo>
                <a:cubicBezTo>
                  <a:pt x="2993500" y="61760"/>
                  <a:pt x="3113557" y="19111"/>
                  <a:pt x="3232033" y="69657"/>
                </a:cubicBezTo>
                <a:cubicBezTo>
                  <a:pt x="3350509" y="120202"/>
                  <a:pt x="3442131" y="308169"/>
                  <a:pt x="3611157" y="391885"/>
                </a:cubicBezTo>
                <a:cubicBezTo>
                  <a:pt x="3780183" y="475601"/>
                  <a:pt x="4246190" y="571953"/>
                  <a:pt x="4246190" y="571953"/>
                </a:cubicBezTo>
              </a:path>
            </a:pathLst>
          </a:custGeom>
          <a:ln>
            <a:solidFill>
              <a:srgbClr val="FF0000"/>
            </a:solidFill>
          </a:ln>
          <a:effectLst>
            <a:glow rad="25400">
              <a:schemeClr val="tx1">
                <a:alpha val="75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161019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5545"/>
          <a:stretch/>
        </p:blipFill>
        <p:spPr>
          <a:xfrm>
            <a:off x="268119" y="492443"/>
            <a:ext cx="8382000" cy="611782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9144000" cy="492443"/>
          </a:xfrm>
          <a:prstGeom prst="rect">
            <a:avLst/>
          </a:prstGeom>
          <a:solidFill>
            <a:srgbClr val="FFFFFF"/>
          </a:solidFill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" dirty="0" smtClean="0">
                <a:latin typeface="Arial"/>
                <a:cs typeface="Arial"/>
              </a:rPr>
              <a:t/>
            </a:r>
            <a:br>
              <a:rPr lang="en-US" sz="200" dirty="0" smtClean="0">
                <a:latin typeface="Arial"/>
                <a:cs typeface="Arial"/>
              </a:rPr>
            </a:br>
            <a:r>
              <a:rPr lang="en-US" sz="2400" b="1" dirty="0" smtClean="0">
                <a:solidFill>
                  <a:srgbClr val="FF0000"/>
                </a:solidFill>
                <a:latin typeface="Arial"/>
                <a:cs typeface="Arial"/>
              </a:rPr>
              <a:t>1800 UTC 22 December 2013</a:t>
            </a:r>
            <a:endParaRPr lang="en-US" sz="24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2635" y="6474642"/>
            <a:ext cx="9143999" cy="307777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Surface METAR Observations and Elevation (shaded, m</a:t>
            </a:r>
            <a:r>
              <a:rPr lang="en-US" sz="1200" dirty="0" smtClean="0">
                <a:latin typeface="Arial"/>
                <a:cs typeface="Arial"/>
              </a:rPr>
              <a:t>)</a:t>
            </a:r>
            <a:endParaRPr lang="en-US" sz="1200" baseline="30000" dirty="0" smtClean="0">
              <a:latin typeface="Arial"/>
              <a:cs typeface="Arial"/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4900179" y="3212798"/>
            <a:ext cx="635033" cy="1506889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>
            <a:off x="5089741" y="3146458"/>
            <a:ext cx="985723" cy="1075813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4900179" y="4847772"/>
            <a:ext cx="17107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KALB (92m): </a:t>
            </a:r>
            <a:r>
              <a:rPr lang="en-US" dirty="0" smtClean="0">
                <a:solidFill>
                  <a:srgbClr val="0000FF"/>
                </a:solidFill>
              </a:rPr>
              <a:t>1</a:t>
            </a:r>
            <a:r>
              <a:rPr lang="en-US" baseline="30000" dirty="0" smtClean="0">
                <a:solidFill>
                  <a:srgbClr val="0000FF"/>
                </a:solidFill>
              </a:rPr>
              <a:t>o</a:t>
            </a:r>
            <a:r>
              <a:rPr lang="en-US" dirty="0" smtClean="0">
                <a:solidFill>
                  <a:srgbClr val="0000FF"/>
                </a:solidFill>
              </a:rPr>
              <a:t>C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923815" y="4203317"/>
            <a:ext cx="20185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KDDH (244m): </a:t>
            </a:r>
            <a:r>
              <a:rPr lang="en-US" dirty="0" smtClean="0">
                <a:solidFill>
                  <a:srgbClr val="800000"/>
                </a:solidFill>
              </a:rPr>
              <a:t>18</a:t>
            </a:r>
            <a:r>
              <a:rPr lang="en-US" baseline="30000" dirty="0" smtClean="0">
                <a:solidFill>
                  <a:srgbClr val="800000"/>
                </a:solidFill>
              </a:rPr>
              <a:t>o</a:t>
            </a:r>
            <a:r>
              <a:rPr lang="en-US" dirty="0" smtClean="0">
                <a:solidFill>
                  <a:srgbClr val="800000"/>
                </a:solidFill>
              </a:rPr>
              <a:t>C</a:t>
            </a:r>
            <a:endParaRPr lang="en-US" dirty="0">
              <a:solidFill>
                <a:srgbClr val="800000"/>
              </a:solidFill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2094661" y="2857668"/>
            <a:ext cx="4625314" cy="462013"/>
          </a:xfrm>
          <a:custGeom>
            <a:avLst/>
            <a:gdLst>
              <a:gd name="connsiteX0" fmla="*/ 0 w 4625314"/>
              <a:gd name="connsiteY0" fmla="*/ 13949 h 462013"/>
              <a:gd name="connsiteX1" fmla="*/ 454949 w 4625314"/>
              <a:gd name="connsiteY1" fmla="*/ 23426 h 462013"/>
              <a:gd name="connsiteX2" fmla="*/ 1203719 w 4625314"/>
              <a:gd name="connsiteY2" fmla="*/ 231927 h 462013"/>
              <a:gd name="connsiteX3" fmla="*/ 1630234 w 4625314"/>
              <a:gd name="connsiteY3" fmla="*/ 383563 h 462013"/>
              <a:gd name="connsiteX4" fmla="*/ 2104139 w 4625314"/>
              <a:gd name="connsiteY4" fmla="*/ 250881 h 462013"/>
              <a:gd name="connsiteX5" fmla="*/ 2615956 w 4625314"/>
              <a:gd name="connsiteY5" fmla="*/ 355131 h 462013"/>
              <a:gd name="connsiteX6" fmla="*/ 2767606 w 4625314"/>
              <a:gd name="connsiteY6" fmla="*/ 459382 h 462013"/>
              <a:gd name="connsiteX7" fmla="*/ 2909777 w 4625314"/>
              <a:gd name="connsiteY7" fmla="*/ 241404 h 462013"/>
              <a:gd name="connsiteX8" fmla="*/ 2966646 w 4625314"/>
              <a:gd name="connsiteY8" fmla="*/ 23426 h 462013"/>
              <a:gd name="connsiteX9" fmla="*/ 3089861 w 4625314"/>
              <a:gd name="connsiteY9" fmla="*/ 165586 h 462013"/>
              <a:gd name="connsiteX10" fmla="*/ 3336292 w 4625314"/>
              <a:gd name="connsiteY10" fmla="*/ 99245 h 462013"/>
              <a:gd name="connsiteX11" fmla="*/ 3516376 w 4625314"/>
              <a:gd name="connsiteY11" fmla="*/ 241404 h 462013"/>
              <a:gd name="connsiteX12" fmla="*/ 3857588 w 4625314"/>
              <a:gd name="connsiteY12" fmla="*/ 393041 h 462013"/>
              <a:gd name="connsiteX13" fmla="*/ 4625314 w 4625314"/>
              <a:gd name="connsiteY13" fmla="*/ 411995 h 462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625314" h="462013">
                <a:moveTo>
                  <a:pt x="0" y="13949"/>
                </a:moveTo>
                <a:cubicBezTo>
                  <a:pt x="127164" y="522"/>
                  <a:pt x="254329" y="-12904"/>
                  <a:pt x="454949" y="23426"/>
                </a:cubicBezTo>
                <a:cubicBezTo>
                  <a:pt x="655569" y="59756"/>
                  <a:pt x="1007838" y="171904"/>
                  <a:pt x="1203719" y="231927"/>
                </a:cubicBezTo>
                <a:cubicBezTo>
                  <a:pt x="1399600" y="291950"/>
                  <a:pt x="1480164" y="380404"/>
                  <a:pt x="1630234" y="383563"/>
                </a:cubicBezTo>
                <a:cubicBezTo>
                  <a:pt x="1780304" y="386722"/>
                  <a:pt x="1939852" y="255620"/>
                  <a:pt x="2104139" y="250881"/>
                </a:cubicBezTo>
                <a:cubicBezTo>
                  <a:pt x="2268426" y="246142"/>
                  <a:pt x="2505378" y="320381"/>
                  <a:pt x="2615956" y="355131"/>
                </a:cubicBezTo>
                <a:cubicBezTo>
                  <a:pt x="2726534" y="389881"/>
                  <a:pt x="2718636" y="478336"/>
                  <a:pt x="2767606" y="459382"/>
                </a:cubicBezTo>
                <a:cubicBezTo>
                  <a:pt x="2816576" y="440428"/>
                  <a:pt x="2876604" y="314063"/>
                  <a:pt x="2909777" y="241404"/>
                </a:cubicBezTo>
                <a:cubicBezTo>
                  <a:pt x="2942950" y="168745"/>
                  <a:pt x="2936632" y="36062"/>
                  <a:pt x="2966646" y="23426"/>
                </a:cubicBezTo>
                <a:cubicBezTo>
                  <a:pt x="2996660" y="10790"/>
                  <a:pt x="3028253" y="152950"/>
                  <a:pt x="3089861" y="165586"/>
                </a:cubicBezTo>
                <a:cubicBezTo>
                  <a:pt x="3151469" y="178222"/>
                  <a:pt x="3265206" y="86609"/>
                  <a:pt x="3336292" y="99245"/>
                </a:cubicBezTo>
                <a:cubicBezTo>
                  <a:pt x="3407378" y="111881"/>
                  <a:pt x="3429493" y="192438"/>
                  <a:pt x="3516376" y="241404"/>
                </a:cubicBezTo>
                <a:cubicBezTo>
                  <a:pt x="3603259" y="290370"/>
                  <a:pt x="3672765" y="364609"/>
                  <a:pt x="3857588" y="393041"/>
                </a:cubicBezTo>
                <a:cubicBezTo>
                  <a:pt x="4042411" y="421473"/>
                  <a:pt x="4625314" y="411995"/>
                  <a:pt x="4625314" y="411995"/>
                </a:cubicBezTo>
              </a:path>
            </a:pathLst>
          </a:custGeom>
          <a:ln>
            <a:solidFill>
              <a:srgbClr val="FF0000"/>
            </a:solidFill>
          </a:ln>
          <a:effectLst>
            <a:glow rad="25400">
              <a:schemeClr val="tx1">
                <a:alpha val="75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480973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2687652"/>
            <a:ext cx="9144000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000" b="1" dirty="0" smtClean="0">
                <a:solidFill>
                  <a:srgbClr val="FF0000"/>
                </a:solidFill>
                <a:latin typeface="Arial"/>
                <a:cs typeface="Arial"/>
              </a:rPr>
              <a:t>Summary Schematic</a:t>
            </a:r>
          </a:p>
        </p:txBody>
      </p:sp>
    </p:spTree>
    <p:extLst>
      <p:ext uri="{BB962C8B-B14F-4D97-AF65-F5344CB8AC3E}">
        <p14:creationId xmlns:p14="http://schemas.microsoft.com/office/powerpoint/2010/main" val="235036030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r="9829"/>
          <a:stretch/>
        </p:blipFill>
        <p:spPr>
          <a:xfrm>
            <a:off x="361453" y="754089"/>
            <a:ext cx="8245231" cy="487727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778750" y="3824484"/>
            <a:ext cx="784679" cy="142905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3127712" y="2584045"/>
            <a:ext cx="2507753" cy="516242"/>
          </a:xfrm>
          <a:custGeom>
            <a:avLst/>
            <a:gdLst>
              <a:gd name="connsiteX0" fmla="*/ 128461 w 2507753"/>
              <a:gd name="connsiteY0" fmla="*/ 488220 h 516242"/>
              <a:gd name="connsiteX1" fmla="*/ 55729 w 2507753"/>
              <a:gd name="connsiteY1" fmla="*/ 510600 h 516242"/>
              <a:gd name="connsiteX2" fmla="*/ 16565 w 2507753"/>
              <a:gd name="connsiteY2" fmla="*/ 370726 h 516242"/>
              <a:gd name="connsiteX3" fmla="*/ 341064 w 2507753"/>
              <a:gd name="connsiteY3" fmla="*/ 225258 h 516242"/>
              <a:gd name="connsiteX4" fmla="*/ 978871 w 2507753"/>
              <a:gd name="connsiteY4" fmla="*/ 135739 h 516242"/>
              <a:gd name="connsiteX5" fmla="*/ 1247421 w 2507753"/>
              <a:gd name="connsiteY5" fmla="*/ 1460 h 516242"/>
              <a:gd name="connsiteX6" fmla="*/ 1493592 w 2507753"/>
              <a:gd name="connsiteY6" fmla="*/ 63004 h 516242"/>
              <a:gd name="connsiteX7" fmla="*/ 2159373 w 2507753"/>
              <a:gd name="connsiteY7" fmla="*/ 40625 h 516242"/>
              <a:gd name="connsiteX8" fmla="*/ 2495061 w 2507753"/>
              <a:gd name="connsiteY8" fmla="*/ 68599 h 516242"/>
              <a:gd name="connsiteX9" fmla="*/ 2366381 w 2507753"/>
              <a:gd name="connsiteY9" fmla="*/ 270017 h 516242"/>
              <a:gd name="connsiteX10" fmla="*/ 1717384 w 2507753"/>
              <a:gd name="connsiteY10" fmla="*/ 437865 h 516242"/>
              <a:gd name="connsiteX11" fmla="*/ 1432049 w 2507753"/>
              <a:gd name="connsiteY11" fmla="*/ 393106 h 516242"/>
              <a:gd name="connsiteX12" fmla="*/ 1292179 w 2507753"/>
              <a:gd name="connsiteY12" fmla="*/ 320372 h 516242"/>
              <a:gd name="connsiteX13" fmla="*/ 1180283 w 2507753"/>
              <a:gd name="connsiteY13" fmla="*/ 398701 h 516242"/>
              <a:gd name="connsiteX14" fmla="*/ 1129930 w 2507753"/>
              <a:gd name="connsiteY14" fmla="*/ 426675 h 516242"/>
              <a:gd name="connsiteX15" fmla="*/ 1034819 w 2507753"/>
              <a:gd name="connsiteY15" fmla="*/ 348346 h 516242"/>
              <a:gd name="connsiteX16" fmla="*/ 928517 w 2507753"/>
              <a:gd name="connsiteY16" fmla="*/ 325967 h 516242"/>
              <a:gd name="connsiteX17" fmla="*/ 766268 w 2507753"/>
              <a:gd name="connsiteY17" fmla="*/ 432270 h 516242"/>
              <a:gd name="connsiteX18" fmla="*/ 676751 w 2507753"/>
              <a:gd name="connsiteY18" fmla="*/ 449055 h 516242"/>
              <a:gd name="connsiteX19" fmla="*/ 536881 w 2507753"/>
              <a:gd name="connsiteY19" fmla="*/ 381916 h 516242"/>
              <a:gd name="connsiteX20" fmla="*/ 190004 w 2507753"/>
              <a:gd name="connsiteY20" fmla="*/ 482625 h 516242"/>
              <a:gd name="connsiteX21" fmla="*/ 128461 w 2507753"/>
              <a:gd name="connsiteY21" fmla="*/ 488220 h 5162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2507753" h="516242">
                <a:moveTo>
                  <a:pt x="128461" y="488220"/>
                </a:moveTo>
                <a:cubicBezTo>
                  <a:pt x="106082" y="492883"/>
                  <a:pt x="74378" y="530182"/>
                  <a:pt x="55729" y="510600"/>
                </a:cubicBezTo>
                <a:cubicBezTo>
                  <a:pt x="37080" y="491018"/>
                  <a:pt x="-30991" y="418283"/>
                  <a:pt x="16565" y="370726"/>
                </a:cubicBezTo>
                <a:cubicBezTo>
                  <a:pt x="64121" y="323169"/>
                  <a:pt x="180680" y="264422"/>
                  <a:pt x="341064" y="225258"/>
                </a:cubicBezTo>
                <a:cubicBezTo>
                  <a:pt x="501448" y="186093"/>
                  <a:pt x="827812" y="173039"/>
                  <a:pt x="978871" y="135739"/>
                </a:cubicBezTo>
                <a:cubicBezTo>
                  <a:pt x="1129931" y="98439"/>
                  <a:pt x="1161634" y="13582"/>
                  <a:pt x="1247421" y="1460"/>
                </a:cubicBezTo>
                <a:cubicBezTo>
                  <a:pt x="1333208" y="-10662"/>
                  <a:pt x="1341600" y="56477"/>
                  <a:pt x="1493592" y="63004"/>
                </a:cubicBezTo>
                <a:cubicBezTo>
                  <a:pt x="1645584" y="69531"/>
                  <a:pt x="1992462" y="39693"/>
                  <a:pt x="2159373" y="40625"/>
                </a:cubicBezTo>
                <a:cubicBezTo>
                  <a:pt x="2326284" y="41557"/>
                  <a:pt x="2460560" y="30367"/>
                  <a:pt x="2495061" y="68599"/>
                </a:cubicBezTo>
                <a:cubicBezTo>
                  <a:pt x="2529562" y="106831"/>
                  <a:pt x="2495994" y="208473"/>
                  <a:pt x="2366381" y="270017"/>
                </a:cubicBezTo>
                <a:cubicBezTo>
                  <a:pt x="2236768" y="331561"/>
                  <a:pt x="1873106" y="417350"/>
                  <a:pt x="1717384" y="437865"/>
                </a:cubicBezTo>
                <a:cubicBezTo>
                  <a:pt x="1561662" y="458380"/>
                  <a:pt x="1502916" y="412688"/>
                  <a:pt x="1432049" y="393106"/>
                </a:cubicBezTo>
                <a:cubicBezTo>
                  <a:pt x="1361182" y="373524"/>
                  <a:pt x="1334140" y="319439"/>
                  <a:pt x="1292179" y="320372"/>
                </a:cubicBezTo>
                <a:cubicBezTo>
                  <a:pt x="1250218" y="321304"/>
                  <a:pt x="1207324" y="380984"/>
                  <a:pt x="1180283" y="398701"/>
                </a:cubicBezTo>
                <a:cubicBezTo>
                  <a:pt x="1153242" y="416418"/>
                  <a:pt x="1154174" y="435067"/>
                  <a:pt x="1129930" y="426675"/>
                </a:cubicBezTo>
                <a:cubicBezTo>
                  <a:pt x="1105686" y="418282"/>
                  <a:pt x="1068388" y="365131"/>
                  <a:pt x="1034819" y="348346"/>
                </a:cubicBezTo>
                <a:cubicBezTo>
                  <a:pt x="1001250" y="331561"/>
                  <a:pt x="973275" y="311980"/>
                  <a:pt x="928517" y="325967"/>
                </a:cubicBezTo>
                <a:cubicBezTo>
                  <a:pt x="883759" y="339954"/>
                  <a:pt x="808229" y="411755"/>
                  <a:pt x="766268" y="432270"/>
                </a:cubicBezTo>
                <a:cubicBezTo>
                  <a:pt x="724307" y="452785"/>
                  <a:pt x="714982" y="457447"/>
                  <a:pt x="676751" y="449055"/>
                </a:cubicBezTo>
                <a:cubicBezTo>
                  <a:pt x="638520" y="440663"/>
                  <a:pt x="618006" y="376321"/>
                  <a:pt x="536881" y="381916"/>
                </a:cubicBezTo>
                <a:cubicBezTo>
                  <a:pt x="455757" y="387511"/>
                  <a:pt x="263669" y="462110"/>
                  <a:pt x="190004" y="482625"/>
                </a:cubicBezTo>
                <a:cubicBezTo>
                  <a:pt x="116339" y="503140"/>
                  <a:pt x="150840" y="483557"/>
                  <a:pt x="128461" y="488220"/>
                </a:cubicBezTo>
                <a:close/>
              </a:path>
            </a:pathLst>
          </a:custGeom>
          <a:solidFill>
            <a:srgbClr val="660066">
              <a:alpha val="6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" name="Picture 31" descr="Screen Shot 2014-03-02 at 8.35.53 P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69" r="10555" b="16328"/>
          <a:stretch/>
        </p:blipFill>
        <p:spPr>
          <a:xfrm rot="19809861">
            <a:off x="1125358" y="3448502"/>
            <a:ext cx="317500" cy="210401"/>
          </a:xfrm>
          <a:prstGeom prst="rect">
            <a:avLst/>
          </a:prstGeom>
        </p:spPr>
      </p:pic>
      <p:pic>
        <p:nvPicPr>
          <p:cNvPr id="35" name="Picture 34" descr="Screen Shot 2014-03-02 at 8.35.53 P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69" r="10555" b="16328"/>
          <a:stretch/>
        </p:blipFill>
        <p:spPr>
          <a:xfrm>
            <a:off x="2819706" y="1062397"/>
            <a:ext cx="317500" cy="210401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2944636" y="2785722"/>
            <a:ext cx="3787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ln>
                  <a:solidFill>
                    <a:schemeClr val="tx1">
                      <a:alpha val="75000"/>
                    </a:schemeClr>
                  </a:solidFill>
                </a:ln>
                <a:solidFill>
                  <a:srgbClr val="FF0000"/>
                </a:solidFill>
              </a:rPr>
              <a:t>L</a:t>
            </a:r>
            <a:endParaRPr lang="en-US" sz="3600" b="1" dirty="0">
              <a:ln>
                <a:solidFill>
                  <a:schemeClr val="tx1">
                    <a:alpha val="75000"/>
                  </a:schemeClr>
                </a:solidFill>
              </a:ln>
              <a:solidFill>
                <a:srgbClr val="FF0000"/>
              </a:solidFill>
            </a:endParaRPr>
          </a:p>
        </p:txBody>
      </p:sp>
      <p:grpSp>
        <p:nvGrpSpPr>
          <p:cNvPr id="52" name="Group 51"/>
          <p:cNvGrpSpPr/>
          <p:nvPr/>
        </p:nvGrpSpPr>
        <p:grpSpPr>
          <a:xfrm>
            <a:off x="1387415" y="3359589"/>
            <a:ext cx="1636273" cy="951919"/>
            <a:chOff x="1326928" y="4323013"/>
            <a:chExt cx="1636273" cy="951919"/>
          </a:xfrm>
          <a:effectLst>
            <a:glow rad="25400">
              <a:schemeClr val="tx1"/>
            </a:glow>
          </a:effectLst>
        </p:grpSpPr>
        <p:sp>
          <p:nvSpPr>
            <p:cNvPr id="44" name="Freeform 43"/>
            <p:cNvSpPr/>
            <p:nvPr/>
          </p:nvSpPr>
          <p:spPr>
            <a:xfrm>
              <a:off x="1326928" y="4323013"/>
              <a:ext cx="1636273" cy="936246"/>
            </a:xfrm>
            <a:custGeom>
              <a:avLst/>
              <a:gdLst>
                <a:gd name="connsiteX0" fmla="*/ 1636273 w 1636273"/>
                <a:gd name="connsiteY0" fmla="*/ 0 h 936246"/>
                <a:gd name="connsiteX1" fmla="*/ 1180396 w 1636273"/>
                <a:gd name="connsiteY1" fmla="*/ 415205 h 936246"/>
                <a:gd name="connsiteX2" fmla="*/ 0 w 1636273"/>
                <a:gd name="connsiteY2" fmla="*/ 936246 h 936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36273" h="936246">
                  <a:moveTo>
                    <a:pt x="1636273" y="0"/>
                  </a:moveTo>
                  <a:cubicBezTo>
                    <a:pt x="1544690" y="129582"/>
                    <a:pt x="1453108" y="259164"/>
                    <a:pt x="1180396" y="415205"/>
                  </a:cubicBezTo>
                  <a:cubicBezTo>
                    <a:pt x="907684" y="571246"/>
                    <a:pt x="0" y="936246"/>
                    <a:pt x="0" y="936246"/>
                  </a:cubicBezTo>
                </a:path>
              </a:pathLst>
            </a:custGeom>
            <a:ln w="25400"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Isosceles Triangle 44"/>
            <p:cNvSpPr/>
            <p:nvPr/>
          </p:nvSpPr>
          <p:spPr>
            <a:xfrm rot="8050204">
              <a:off x="2781515" y="4473839"/>
              <a:ext cx="168718" cy="127129"/>
            </a:xfrm>
            <a:prstGeom prst="triangle">
              <a:avLst>
                <a:gd name="adj" fmla="val 48620"/>
              </a:avLst>
            </a:prstGeom>
            <a:solidFill>
              <a:srgbClr val="0000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Isosceles Triangle 46"/>
            <p:cNvSpPr/>
            <p:nvPr/>
          </p:nvSpPr>
          <p:spPr>
            <a:xfrm rot="8817414">
              <a:off x="2557593" y="4667426"/>
              <a:ext cx="168718" cy="127129"/>
            </a:xfrm>
            <a:prstGeom prst="triangle">
              <a:avLst>
                <a:gd name="adj" fmla="val 48620"/>
              </a:avLst>
            </a:prstGeom>
            <a:solidFill>
              <a:srgbClr val="0000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Isosceles Triangle 47"/>
            <p:cNvSpPr/>
            <p:nvPr/>
          </p:nvSpPr>
          <p:spPr>
            <a:xfrm rot="9138876">
              <a:off x="2291952" y="4819826"/>
              <a:ext cx="168718" cy="127129"/>
            </a:xfrm>
            <a:prstGeom prst="triangle">
              <a:avLst>
                <a:gd name="adj" fmla="val 48620"/>
              </a:avLst>
            </a:prstGeom>
            <a:solidFill>
              <a:srgbClr val="0000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Isosceles Triangle 48"/>
            <p:cNvSpPr/>
            <p:nvPr/>
          </p:nvSpPr>
          <p:spPr>
            <a:xfrm rot="9138876">
              <a:off x="2031602" y="4931184"/>
              <a:ext cx="168718" cy="127129"/>
            </a:xfrm>
            <a:prstGeom prst="triangle">
              <a:avLst>
                <a:gd name="adj" fmla="val 48620"/>
              </a:avLst>
            </a:prstGeom>
            <a:solidFill>
              <a:srgbClr val="0000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Isosceles Triangle 49"/>
            <p:cNvSpPr/>
            <p:nvPr/>
          </p:nvSpPr>
          <p:spPr>
            <a:xfrm rot="9348998">
              <a:off x="1803005" y="5039383"/>
              <a:ext cx="168718" cy="127129"/>
            </a:xfrm>
            <a:prstGeom prst="triangle">
              <a:avLst>
                <a:gd name="adj" fmla="val 48620"/>
              </a:avLst>
            </a:prstGeom>
            <a:solidFill>
              <a:srgbClr val="0000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Isosceles Triangle 50"/>
            <p:cNvSpPr/>
            <p:nvPr/>
          </p:nvSpPr>
          <p:spPr>
            <a:xfrm rot="9348998">
              <a:off x="1542656" y="5147803"/>
              <a:ext cx="168718" cy="127129"/>
            </a:xfrm>
            <a:prstGeom prst="triangle">
              <a:avLst>
                <a:gd name="adj" fmla="val 48620"/>
              </a:avLst>
            </a:prstGeom>
            <a:solidFill>
              <a:srgbClr val="0000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7" name="TextBox 56"/>
          <p:cNvSpPr txBox="1"/>
          <p:nvPr/>
        </p:nvSpPr>
        <p:spPr>
          <a:xfrm rot="21426360">
            <a:off x="4248301" y="2500270"/>
            <a:ext cx="598541" cy="369332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US" b="1" dirty="0" smtClean="0">
                <a:ln>
                  <a:solidFill>
                    <a:schemeClr val="tx1">
                      <a:alpha val="50000"/>
                    </a:schemeClr>
                  </a:solidFill>
                </a:ln>
                <a:solidFill>
                  <a:schemeClr val="bg1"/>
                </a:solidFill>
                <a:effectLst>
                  <a:outerShdw blurRad="50800" dir="2700000" algn="tl" rotWithShape="0">
                    <a:srgbClr val="000000"/>
                  </a:outerShdw>
                </a:effectLst>
              </a:rPr>
              <a:t>F</a:t>
            </a:r>
            <a:r>
              <a:rPr lang="en-US" b="1" baseline="-25000" dirty="0" smtClean="0">
                <a:ln>
                  <a:solidFill>
                    <a:schemeClr val="tx1">
                      <a:alpha val="50000"/>
                    </a:schemeClr>
                  </a:solidFill>
                </a:ln>
                <a:solidFill>
                  <a:schemeClr val="bg1"/>
                </a:solidFill>
                <a:effectLst>
                  <a:outerShdw blurRad="50800" dir="2700000" algn="tl" rotWithShape="0">
                    <a:srgbClr val="000000"/>
                  </a:outerShdw>
                </a:effectLst>
                <a:latin typeface="Arial Black"/>
                <a:cs typeface="Arial Black"/>
              </a:rPr>
              <a:t>gen</a:t>
            </a:r>
            <a:endParaRPr lang="en-US" b="1" baseline="-25000" dirty="0">
              <a:ln>
                <a:solidFill>
                  <a:schemeClr val="tx1">
                    <a:alpha val="50000"/>
                  </a:schemeClr>
                </a:solidFill>
              </a:ln>
              <a:solidFill>
                <a:schemeClr val="bg1"/>
              </a:solidFill>
              <a:effectLst>
                <a:outerShdw blurRad="50800" dir="2700000" algn="tl" rotWithShape="0">
                  <a:srgbClr val="000000"/>
                </a:outerShdw>
              </a:effectLst>
              <a:latin typeface="Arial Black"/>
              <a:cs typeface="Arial Black"/>
            </a:endParaRPr>
          </a:p>
        </p:txBody>
      </p:sp>
      <p:cxnSp>
        <p:nvCxnSpPr>
          <p:cNvPr id="59" name="Straight Arrow Connector 58"/>
          <p:cNvCxnSpPr/>
          <p:nvPr/>
        </p:nvCxnSpPr>
        <p:spPr>
          <a:xfrm flipV="1">
            <a:off x="3682716" y="3117314"/>
            <a:ext cx="388837" cy="531045"/>
          </a:xfrm>
          <a:prstGeom prst="straightConnector1">
            <a:avLst/>
          </a:prstGeom>
          <a:ln w="50800">
            <a:solidFill>
              <a:srgbClr val="3366FF"/>
            </a:solidFill>
            <a:tailEnd type="triangle"/>
          </a:ln>
          <a:effectLst>
            <a:glow rad="25400">
              <a:schemeClr val="tx1">
                <a:alpha val="75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3" name="TextBox 62"/>
          <p:cNvSpPr txBox="1"/>
          <p:nvPr/>
        </p:nvSpPr>
        <p:spPr>
          <a:xfrm>
            <a:off x="4010178" y="3130393"/>
            <a:ext cx="11485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n>
                  <a:solidFill>
                    <a:schemeClr val="tx1">
                      <a:alpha val="75000"/>
                    </a:schemeClr>
                  </a:solidFill>
                </a:ln>
                <a:solidFill>
                  <a:srgbClr val="3366FF"/>
                </a:solidFill>
              </a:rPr>
              <a:t>V</a:t>
            </a:r>
            <a:r>
              <a:rPr lang="en-US" sz="1600" b="1" baseline="-25000" dirty="0" smtClean="0">
                <a:ln>
                  <a:solidFill>
                    <a:schemeClr val="tx1">
                      <a:alpha val="75000"/>
                    </a:schemeClr>
                  </a:solidFill>
                </a:ln>
                <a:solidFill>
                  <a:srgbClr val="3366FF"/>
                </a:solidFill>
                <a:latin typeface="Arial Black"/>
                <a:cs typeface="Arial Black"/>
              </a:rPr>
              <a:t>850-700</a:t>
            </a:r>
          </a:p>
          <a:p>
            <a:r>
              <a:rPr lang="en-US" sz="1200" b="1" dirty="0" smtClean="0">
                <a:ln>
                  <a:solidFill>
                    <a:schemeClr val="tx1">
                      <a:alpha val="75000"/>
                    </a:schemeClr>
                  </a:solidFill>
                </a:ln>
                <a:solidFill>
                  <a:srgbClr val="3366FF"/>
                </a:solidFill>
                <a:latin typeface="Arial Black"/>
                <a:cs typeface="Arial Black"/>
              </a:rPr>
              <a:t>&gt;20 m s</a:t>
            </a:r>
            <a:r>
              <a:rPr lang="en-US" sz="1200" b="1" baseline="30000" dirty="0" smtClean="0">
                <a:ln>
                  <a:solidFill>
                    <a:schemeClr val="tx1">
                      <a:alpha val="75000"/>
                    </a:schemeClr>
                  </a:solidFill>
                </a:ln>
                <a:solidFill>
                  <a:srgbClr val="3366FF"/>
                </a:solidFill>
                <a:latin typeface="Arial Black"/>
                <a:cs typeface="Arial Black"/>
              </a:rPr>
              <a:t>-1</a:t>
            </a:r>
            <a:endParaRPr lang="en-US" sz="1200" b="1" baseline="30000" dirty="0">
              <a:ln>
                <a:solidFill>
                  <a:schemeClr val="tx1">
                    <a:alpha val="75000"/>
                  </a:schemeClr>
                </a:solidFill>
              </a:ln>
              <a:solidFill>
                <a:srgbClr val="3366FF"/>
              </a:solidFill>
              <a:latin typeface="Arial Black"/>
              <a:cs typeface="Arial Black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2948502" y="4276536"/>
            <a:ext cx="13307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ln>
                  <a:solidFill>
                    <a:schemeClr val="tx1">
                      <a:alpha val="50000"/>
                    </a:schemeClr>
                  </a:solidFill>
                </a:ln>
                <a:solidFill>
                  <a:srgbClr val="008000"/>
                </a:solidFill>
                <a:latin typeface="Arial Black"/>
                <a:cs typeface="Arial Black"/>
              </a:rPr>
              <a:t>PW &gt; 25mm</a:t>
            </a:r>
            <a:endParaRPr lang="en-US" sz="1400" b="1" baseline="-25000" dirty="0">
              <a:ln>
                <a:solidFill>
                  <a:schemeClr val="tx1">
                    <a:alpha val="50000"/>
                  </a:schemeClr>
                </a:solidFill>
              </a:ln>
              <a:solidFill>
                <a:srgbClr val="008000"/>
              </a:solidFill>
              <a:latin typeface="Arial Black"/>
              <a:cs typeface="Arial Black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0" y="0"/>
            <a:ext cx="9144000" cy="492443"/>
          </a:xfrm>
          <a:prstGeom prst="rect">
            <a:avLst/>
          </a:prstGeom>
          <a:solidFill>
            <a:srgbClr val="FFFFFF"/>
          </a:solidFill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" dirty="0" smtClean="0">
                <a:latin typeface="Arial"/>
                <a:cs typeface="Arial"/>
              </a:rPr>
              <a:t/>
            </a:r>
            <a:br>
              <a:rPr lang="en-US" sz="200" dirty="0" smtClean="0">
                <a:latin typeface="Arial"/>
                <a:cs typeface="Arial"/>
              </a:rPr>
            </a:br>
            <a:r>
              <a:rPr lang="en-US" sz="2400" b="1" dirty="0" smtClean="0">
                <a:solidFill>
                  <a:srgbClr val="FF0000"/>
                </a:solidFill>
                <a:latin typeface="Arial"/>
                <a:cs typeface="Arial"/>
              </a:rPr>
              <a:t>Summary Schematic on 1200 UTC 22 Dec</a:t>
            </a:r>
            <a:endParaRPr lang="en-US" sz="24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1" y="5709514"/>
            <a:ext cx="9143999" cy="954107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250-hPa geopotential height (solid black contours, every 12 dam) 250-hPa Wind Speed (color shading, m s</a:t>
            </a:r>
            <a:r>
              <a:rPr lang="en-US" sz="1400" baseline="30000" dirty="0" smtClean="0">
                <a:latin typeface="Arial"/>
                <a:cs typeface="Arial"/>
              </a:rPr>
              <a:t>-1</a:t>
            </a:r>
            <a:r>
              <a:rPr lang="en-US" sz="1400" dirty="0" smtClean="0">
                <a:latin typeface="Arial"/>
                <a:cs typeface="Arial"/>
              </a:rPr>
              <a:t>), </a:t>
            </a:r>
          </a:p>
          <a:p>
            <a:pPr algn="ctr"/>
            <a:r>
              <a:rPr lang="en-US" sz="1400" dirty="0" smtClean="0">
                <a:latin typeface="Arial"/>
                <a:cs typeface="Arial"/>
              </a:rPr>
              <a:t>2 meter 0</a:t>
            </a:r>
            <a:r>
              <a:rPr lang="en-US" sz="1400" baseline="30000" dirty="0" smtClean="0">
                <a:latin typeface="Arial"/>
                <a:cs typeface="Arial"/>
              </a:rPr>
              <a:t>o</a:t>
            </a:r>
            <a:r>
              <a:rPr lang="en-US" sz="1400" dirty="0" smtClean="0">
                <a:latin typeface="Arial"/>
                <a:cs typeface="Arial"/>
              </a:rPr>
              <a:t>C Isotherm (red dotted line), 850-700 </a:t>
            </a:r>
            <a:r>
              <a:rPr lang="en-US" sz="1400" dirty="0" err="1" smtClean="0">
                <a:latin typeface="Arial"/>
                <a:cs typeface="Arial"/>
              </a:rPr>
              <a:t>hPa</a:t>
            </a:r>
            <a:r>
              <a:rPr lang="en-US" sz="1400" dirty="0" smtClean="0">
                <a:latin typeface="Arial"/>
                <a:cs typeface="Arial"/>
              </a:rPr>
              <a:t> layer </a:t>
            </a:r>
            <a:r>
              <a:rPr lang="en-US" sz="1400" dirty="0">
                <a:latin typeface="Arial"/>
                <a:cs typeface="Arial"/>
              </a:rPr>
              <a:t>m</a:t>
            </a:r>
            <a:r>
              <a:rPr lang="en-US" sz="1400" dirty="0" smtClean="0">
                <a:latin typeface="Arial"/>
                <a:cs typeface="Arial"/>
              </a:rPr>
              <a:t>ean 0</a:t>
            </a:r>
            <a:r>
              <a:rPr lang="en-US" sz="1400" baseline="30000" dirty="0" smtClean="0">
                <a:latin typeface="Arial"/>
                <a:cs typeface="Arial"/>
              </a:rPr>
              <a:t>o</a:t>
            </a:r>
            <a:r>
              <a:rPr lang="en-US" sz="1400" dirty="0" smtClean="0">
                <a:latin typeface="Arial"/>
                <a:cs typeface="Arial"/>
              </a:rPr>
              <a:t>C Isotherm (orange dotted line)</a:t>
            </a:r>
          </a:p>
          <a:p>
            <a:pPr algn="ctr"/>
            <a:r>
              <a:rPr lang="en-US" sz="1400" dirty="0" smtClean="0">
                <a:latin typeface="Arial"/>
                <a:cs typeface="Arial"/>
              </a:rPr>
              <a:t> precipitable water (values &gt; 25 mm shaded in green), concentrated 925-hPa frontogenesis (purple shading)</a:t>
            </a:r>
          </a:p>
          <a:p>
            <a:pPr algn="ctr"/>
            <a:r>
              <a:rPr lang="en-US" sz="1400" dirty="0" smtClean="0">
                <a:latin typeface="Arial"/>
                <a:cs typeface="Arial"/>
              </a:rPr>
              <a:t> 850-700 </a:t>
            </a:r>
            <a:r>
              <a:rPr lang="en-US" sz="1400" dirty="0" err="1" smtClean="0">
                <a:latin typeface="Arial"/>
                <a:cs typeface="Arial"/>
              </a:rPr>
              <a:t>hPa</a:t>
            </a:r>
            <a:r>
              <a:rPr lang="en-US" sz="1400" dirty="0" smtClean="0">
                <a:latin typeface="Arial"/>
                <a:cs typeface="Arial"/>
              </a:rPr>
              <a:t> wind vector (speed &gt; 20 m s</a:t>
            </a:r>
            <a:r>
              <a:rPr lang="en-US" sz="1400" baseline="30000" dirty="0" smtClean="0">
                <a:latin typeface="Arial"/>
                <a:cs typeface="Arial"/>
              </a:rPr>
              <a:t>-1 </a:t>
            </a:r>
            <a:r>
              <a:rPr lang="en-US" sz="1400" dirty="0" smtClean="0">
                <a:latin typeface="Arial"/>
                <a:cs typeface="Arial"/>
              </a:rPr>
              <a:t>), elevation (hatched, &gt; 300 m)</a:t>
            </a:r>
            <a:endParaRPr lang="en-US" sz="1400" baseline="30000" dirty="0" smtClean="0">
              <a:latin typeface="Arial"/>
              <a:cs typeface="Arial"/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1837577" y="3275083"/>
            <a:ext cx="39926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FF0000"/>
                </a:solidFill>
              </a:rPr>
              <a:t>0</a:t>
            </a:r>
            <a:r>
              <a:rPr lang="en-US" sz="1200" b="1" baseline="30000" dirty="0" smtClean="0">
                <a:solidFill>
                  <a:srgbClr val="FF0000"/>
                </a:solidFill>
              </a:rPr>
              <a:t>o</a:t>
            </a:r>
            <a:r>
              <a:rPr lang="en-US" sz="1200" b="1" dirty="0" smtClean="0">
                <a:solidFill>
                  <a:srgbClr val="FF0000"/>
                </a:solidFill>
              </a:rPr>
              <a:t>C</a:t>
            </a:r>
            <a:endParaRPr lang="en-US" sz="1200" b="1" dirty="0">
              <a:solidFill>
                <a:srgbClr val="FF0000"/>
              </a:solidFill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1120051" y="3808219"/>
            <a:ext cx="39926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E06407"/>
                </a:solidFill>
              </a:rPr>
              <a:t>0</a:t>
            </a:r>
            <a:r>
              <a:rPr lang="en-US" sz="1200" b="1" baseline="30000" dirty="0" smtClean="0">
                <a:solidFill>
                  <a:srgbClr val="E06407"/>
                </a:solidFill>
              </a:rPr>
              <a:t>o</a:t>
            </a:r>
            <a:r>
              <a:rPr lang="en-US" sz="1200" b="1" dirty="0" smtClean="0">
                <a:solidFill>
                  <a:srgbClr val="E06407"/>
                </a:solidFill>
              </a:rPr>
              <a:t>C</a:t>
            </a:r>
            <a:endParaRPr lang="en-US" sz="1200" b="1" dirty="0">
              <a:solidFill>
                <a:srgbClr val="E06407"/>
              </a:solidFill>
            </a:endParaRPr>
          </a:p>
        </p:txBody>
      </p:sp>
      <p:pic>
        <p:nvPicPr>
          <p:cNvPr id="73" name="Picture 72"/>
          <p:cNvPicPr>
            <a:picLocks noChangeAspect="1"/>
          </p:cNvPicPr>
          <p:nvPr/>
        </p:nvPicPr>
        <p:blipFill rotWithShape="1">
          <a:blip r:embed="rId4"/>
          <a:srcRect l="93454" t="27405" r="-7" b="44414"/>
          <a:stretch/>
        </p:blipFill>
        <p:spPr>
          <a:xfrm>
            <a:off x="7827065" y="3869259"/>
            <a:ext cx="598969" cy="1374515"/>
          </a:xfrm>
          <a:prstGeom prst="rect">
            <a:avLst/>
          </a:prstGeom>
          <a:ln>
            <a:noFill/>
          </a:ln>
        </p:spPr>
      </p:pic>
      <p:grpSp>
        <p:nvGrpSpPr>
          <p:cNvPr id="7" name="Group 6"/>
          <p:cNvGrpSpPr/>
          <p:nvPr/>
        </p:nvGrpSpPr>
        <p:grpSpPr>
          <a:xfrm>
            <a:off x="3233205" y="2854101"/>
            <a:ext cx="1753505" cy="314089"/>
            <a:chOff x="3233205" y="2854101"/>
            <a:chExt cx="1753505" cy="314089"/>
          </a:xfrm>
          <a:effectLst>
            <a:glow rad="25400">
              <a:schemeClr val="tx1">
                <a:alpha val="75000"/>
              </a:schemeClr>
            </a:glow>
          </a:effectLst>
        </p:grpSpPr>
        <p:sp>
          <p:nvSpPr>
            <p:cNvPr id="2" name="Freeform 1"/>
            <p:cNvSpPr/>
            <p:nvPr/>
          </p:nvSpPr>
          <p:spPr>
            <a:xfrm>
              <a:off x="3233205" y="2930144"/>
              <a:ext cx="1753505" cy="198118"/>
            </a:xfrm>
            <a:custGeom>
              <a:avLst/>
              <a:gdLst>
                <a:gd name="connsiteX0" fmla="*/ 0 w 1753505"/>
                <a:gd name="connsiteY0" fmla="*/ 198118 h 198118"/>
                <a:gd name="connsiteX1" fmla="*/ 372838 w 1753505"/>
                <a:gd name="connsiteY1" fmla="*/ 69958 h 198118"/>
                <a:gd name="connsiteX2" fmla="*/ 594211 w 1753505"/>
                <a:gd name="connsiteY2" fmla="*/ 134038 h 198118"/>
                <a:gd name="connsiteX3" fmla="*/ 850537 w 1753505"/>
                <a:gd name="connsiteY3" fmla="*/ 53 h 198118"/>
                <a:gd name="connsiteX4" fmla="*/ 1025305 w 1753505"/>
                <a:gd name="connsiteY4" fmla="*/ 116561 h 198118"/>
                <a:gd name="connsiteX5" fmla="*/ 1147643 w 1753505"/>
                <a:gd name="connsiteY5" fmla="*/ 17529 h 198118"/>
                <a:gd name="connsiteX6" fmla="*/ 1310759 w 1753505"/>
                <a:gd name="connsiteY6" fmla="*/ 81609 h 198118"/>
                <a:gd name="connsiteX7" fmla="*/ 1543783 w 1753505"/>
                <a:gd name="connsiteY7" fmla="*/ 134038 h 198118"/>
                <a:gd name="connsiteX8" fmla="*/ 1753505 w 1753505"/>
                <a:gd name="connsiteY8" fmla="*/ 87434 h 198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53505" h="198118">
                  <a:moveTo>
                    <a:pt x="0" y="198118"/>
                  </a:moveTo>
                  <a:cubicBezTo>
                    <a:pt x="136901" y="139378"/>
                    <a:pt x="273803" y="80638"/>
                    <a:pt x="372838" y="69958"/>
                  </a:cubicBezTo>
                  <a:cubicBezTo>
                    <a:pt x="471873" y="59278"/>
                    <a:pt x="514595" y="145689"/>
                    <a:pt x="594211" y="134038"/>
                  </a:cubicBezTo>
                  <a:cubicBezTo>
                    <a:pt x="673827" y="122387"/>
                    <a:pt x="778688" y="2966"/>
                    <a:pt x="850537" y="53"/>
                  </a:cubicBezTo>
                  <a:cubicBezTo>
                    <a:pt x="922386" y="-2860"/>
                    <a:pt x="975787" y="113648"/>
                    <a:pt x="1025305" y="116561"/>
                  </a:cubicBezTo>
                  <a:cubicBezTo>
                    <a:pt x="1074823" y="119474"/>
                    <a:pt x="1100067" y="23354"/>
                    <a:pt x="1147643" y="17529"/>
                  </a:cubicBezTo>
                  <a:cubicBezTo>
                    <a:pt x="1195219" y="11704"/>
                    <a:pt x="1244736" y="62191"/>
                    <a:pt x="1310759" y="81609"/>
                  </a:cubicBezTo>
                  <a:cubicBezTo>
                    <a:pt x="1376782" y="101027"/>
                    <a:pt x="1469992" y="133067"/>
                    <a:pt x="1543783" y="134038"/>
                  </a:cubicBezTo>
                  <a:cubicBezTo>
                    <a:pt x="1617574" y="135009"/>
                    <a:pt x="1685539" y="111221"/>
                    <a:pt x="1753505" y="87434"/>
                  </a:cubicBezTo>
                </a:path>
              </a:pathLst>
            </a:custGeom>
            <a:ln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Chord 36"/>
            <p:cNvSpPr/>
            <p:nvPr/>
          </p:nvSpPr>
          <p:spPr>
            <a:xfrm rot="7483491">
              <a:off x="3323127" y="2956504"/>
              <a:ext cx="218914" cy="203532"/>
            </a:xfrm>
            <a:prstGeom prst="chord">
              <a:avLst>
                <a:gd name="adj1" fmla="val 2700000"/>
                <a:gd name="adj2" fmla="val 13046438"/>
              </a:avLst>
            </a:prstGeom>
            <a:solidFill>
              <a:srgbClr val="FF0000"/>
            </a:solidFill>
            <a:ln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Chord 37"/>
            <p:cNvSpPr/>
            <p:nvPr/>
          </p:nvSpPr>
          <p:spPr>
            <a:xfrm rot="9592453">
              <a:off x="3604039" y="2934377"/>
              <a:ext cx="218914" cy="203532"/>
            </a:xfrm>
            <a:prstGeom prst="chord">
              <a:avLst>
                <a:gd name="adj1" fmla="val 2700000"/>
                <a:gd name="adj2" fmla="val 13046438"/>
              </a:avLst>
            </a:prstGeom>
            <a:solidFill>
              <a:srgbClr val="FF0000"/>
            </a:solidFill>
            <a:ln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Chord 38"/>
            <p:cNvSpPr/>
            <p:nvPr/>
          </p:nvSpPr>
          <p:spPr>
            <a:xfrm rot="7393203">
              <a:off x="3935677" y="2861792"/>
              <a:ext cx="218914" cy="203532"/>
            </a:xfrm>
            <a:prstGeom prst="chord">
              <a:avLst>
                <a:gd name="adj1" fmla="val 2700000"/>
                <a:gd name="adj2" fmla="val 13666275"/>
              </a:avLst>
            </a:prstGeom>
            <a:solidFill>
              <a:srgbClr val="FF0000"/>
            </a:solidFill>
            <a:ln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Chord 39"/>
            <p:cNvSpPr/>
            <p:nvPr/>
          </p:nvSpPr>
          <p:spPr>
            <a:xfrm rot="8388442">
              <a:off x="4667339" y="2964658"/>
              <a:ext cx="218914" cy="203532"/>
            </a:xfrm>
            <a:prstGeom prst="chord">
              <a:avLst>
                <a:gd name="adj1" fmla="val 2700000"/>
                <a:gd name="adj2" fmla="val 13046438"/>
              </a:avLst>
            </a:prstGeom>
            <a:solidFill>
              <a:srgbClr val="FF0000"/>
            </a:solidFill>
            <a:ln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Chord 40"/>
            <p:cNvSpPr/>
            <p:nvPr/>
          </p:nvSpPr>
          <p:spPr>
            <a:xfrm rot="9570936">
              <a:off x="4374373" y="2894641"/>
              <a:ext cx="218914" cy="203532"/>
            </a:xfrm>
            <a:prstGeom prst="chord">
              <a:avLst>
                <a:gd name="adj1" fmla="val 2700000"/>
                <a:gd name="adj2" fmla="val 13046438"/>
              </a:avLst>
            </a:prstGeom>
            <a:solidFill>
              <a:srgbClr val="FF0000"/>
            </a:solidFill>
            <a:ln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2" name="TextBox 41"/>
          <p:cNvSpPr txBox="1"/>
          <p:nvPr/>
        </p:nvSpPr>
        <p:spPr>
          <a:xfrm>
            <a:off x="5633840" y="1360719"/>
            <a:ext cx="4241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ln>
                  <a:solidFill>
                    <a:schemeClr val="tx1">
                      <a:alpha val="50000"/>
                    </a:schemeClr>
                  </a:solidFill>
                </a:ln>
                <a:solidFill>
                  <a:srgbClr val="FFFF00"/>
                </a:solidFill>
                <a:latin typeface="Arial Black"/>
                <a:cs typeface="Arial Black"/>
              </a:rPr>
              <a:t>J</a:t>
            </a:r>
            <a:endParaRPr lang="en-US" sz="2800" b="1" baseline="-25000" dirty="0">
              <a:ln>
                <a:solidFill>
                  <a:schemeClr val="tx1">
                    <a:alpha val="50000"/>
                  </a:schemeClr>
                </a:solidFill>
              </a:ln>
              <a:solidFill>
                <a:srgbClr val="FFFF00"/>
              </a:solidFill>
              <a:latin typeface="Arial Black"/>
              <a:cs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292753985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2687652"/>
            <a:ext cx="9144000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000" b="1" dirty="0" smtClean="0">
                <a:solidFill>
                  <a:srgbClr val="FF0000"/>
                </a:solidFill>
                <a:latin typeface="Arial"/>
                <a:cs typeface="Arial"/>
              </a:rPr>
              <a:t>THE END</a:t>
            </a:r>
            <a:endParaRPr lang="en-US" sz="1600" dirty="0" smtClean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065460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492444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0" y="6262854"/>
            <a:ext cx="9144000" cy="615553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" dirty="0" smtClean="0">
                <a:latin typeface="Arial"/>
                <a:cs typeface="Arial"/>
              </a:rPr>
              <a:t/>
            </a:r>
            <a:br>
              <a:rPr lang="en-US" sz="200" dirty="0" smtClean="0">
                <a:latin typeface="Arial"/>
                <a:cs typeface="Arial"/>
              </a:rPr>
            </a:br>
            <a:r>
              <a:rPr lang="en-US" sz="1600" dirty="0" smtClean="0">
                <a:latin typeface="Arial"/>
                <a:cs typeface="Arial"/>
              </a:rPr>
              <a:t>250-hPa wind speed (shaded, m s</a:t>
            </a:r>
            <a:r>
              <a:rPr lang="en-US" sz="1600" baseline="30000" dirty="0" smtClean="0">
                <a:latin typeface="Arial"/>
                <a:cs typeface="Arial"/>
              </a:rPr>
              <a:t>−1</a:t>
            </a:r>
            <a:r>
              <a:rPr lang="en-US" sz="1600" dirty="0" smtClean="0">
                <a:latin typeface="Arial"/>
                <a:cs typeface="Arial"/>
              </a:rPr>
              <a:t>; barbs, </a:t>
            </a:r>
            <a:r>
              <a:rPr lang="en-US" sz="1600" dirty="0" err="1" smtClean="0">
                <a:latin typeface="Arial"/>
                <a:cs typeface="Arial"/>
              </a:rPr>
              <a:t>kts</a:t>
            </a:r>
            <a:r>
              <a:rPr lang="en-US" sz="1600" dirty="0" smtClean="0">
                <a:latin typeface="Arial"/>
                <a:cs typeface="Arial"/>
              </a:rPr>
              <a:t>), geopotential height (black contours, dam), </a:t>
            </a:r>
            <a:br>
              <a:rPr lang="en-US" sz="1600" dirty="0" smtClean="0">
                <a:latin typeface="Arial"/>
                <a:cs typeface="Arial"/>
              </a:rPr>
            </a:br>
            <a:r>
              <a:rPr lang="en-US" sz="1600" dirty="0" smtClean="0">
                <a:latin typeface="Arial"/>
                <a:cs typeface="Arial"/>
              </a:rPr>
              <a:t>and temperature (red dashed contours, °C)</a:t>
            </a:r>
            <a:endParaRPr lang="en-US" sz="800" dirty="0">
              <a:latin typeface="Arial"/>
              <a:cs typeface="Arial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242646" y="187951"/>
            <a:ext cx="8536097" cy="6161830"/>
            <a:chOff x="242646" y="187951"/>
            <a:chExt cx="8536097" cy="616183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584"/>
            <a:stretch/>
          </p:blipFill>
          <p:spPr>
            <a:xfrm>
              <a:off x="242646" y="187951"/>
              <a:ext cx="8536097" cy="6161830"/>
            </a:xfrm>
            <a:prstGeom prst="rect">
              <a:avLst/>
            </a:prstGeom>
          </p:spPr>
        </p:pic>
        <p:grpSp>
          <p:nvGrpSpPr>
            <p:cNvPr id="11" name="Group 10"/>
            <p:cNvGrpSpPr>
              <a:grpSpLocks noChangeAspect="1"/>
            </p:cNvGrpSpPr>
            <p:nvPr/>
          </p:nvGrpSpPr>
          <p:grpSpPr>
            <a:xfrm rot="196205">
              <a:off x="4080463" y="2139453"/>
              <a:ext cx="754490" cy="283586"/>
              <a:chOff x="7147668" y="2945948"/>
              <a:chExt cx="597787" cy="224687"/>
            </a:xfrm>
          </p:grpSpPr>
          <p:cxnSp>
            <p:nvCxnSpPr>
              <p:cNvPr id="12" name="Straight Connector 11"/>
              <p:cNvCxnSpPr/>
              <p:nvPr/>
            </p:nvCxnSpPr>
            <p:spPr>
              <a:xfrm flipV="1">
                <a:off x="7157954" y="3006483"/>
                <a:ext cx="587501" cy="164152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" name="Isosceles Triangle 12"/>
              <p:cNvSpPr/>
              <p:nvPr/>
            </p:nvSpPr>
            <p:spPr>
              <a:xfrm rot="20549564">
                <a:off x="7147668" y="3055219"/>
                <a:ext cx="64724" cy="108648"/>
              </a:xfrm>
              <a:prstGeom prst="triangle">
                <a:avLst/>
              </a:prstGeom>
              <a:solidFill>
                <a:srgbClr val="000000"/>
              </a:solidFill>
              <a:ln w="19050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Isosceles Triangle 13"/>
              <p:cNvSpPr/>
              <p:nvPr/>
            </p:nvSpPr>
            <p:spPr>
              <a:xfrm rot="20549564">
                <a:off x="7249688" y="3026193"/>
                <a:ext cx="64724" cy="108648"/>
              </a:xfrm>
              <a:prstGeom prst="triangle">
                <a:avLst/>
              </a:prstGeom>
              <a:solidFill>
                <a:srgbClr val="000000"/>
              </a:solidFill>
              <a:ln w="19050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Isosceles Triangle 14"/>
              <p:cNvSpPr/>
              <p:nvPr/>
            </p:nvSpPr>
            <p:spPr>
              <a:xfrm rot="20549564">
                <a:off x="7351288" y="2994443"/>
                <a:ext cx="64724" cy="108648"/>
              </a:xfrm>
              <a:prstGeom prst="triangle">
                <a:avLst/>
              </a:prstGeom>
              <a:solidFill>
                <a:srgbClr val="000000"/>
              </a:solidFill>
              <a:ln w="19050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Isosceles Triangle 15"/>
              <p:cNvSpPr/>
              <p:nvPr/>
            </p:nvSpPr>
            <p:spPr>
              <a:xfrm rot="20549564">
                <a:off x="7452888" y="2969043"/>
                <a:ext cx="64724" cy="108648"/>
              </a:xfrm>
              <a:prstGeom prst="triangle">
                <a:avLst/>
              </a:prstGeom>
              <a:solidFill>
                <a:srgbClr val="000000"/>
              </a:solidFill>
              <a:ln w="19050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7" name="Straight Connector 16"/>
              <p:cNvCxnSpPr/>
              <p:nvPr/>
            </p:nvCxnSpPr>
            <p:spPr>
              <a:xfrm>
                <a:off x="7516729" y="2958648"/>
                <a:ext cx="61996" cy="86176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/>
              <p:cNvCxnSpPr/>
              <p:nvPr/>
            </p:nvCxnSpPr>
            <p:spPr>
              <a:xfrm>
                <a:off x="7570704" y="2945948"/>
                <a:ext cx="61996" cy="86176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/>
              <p:cNvCxnSpPr/>
              <p:nvPr/>
            </p:nvCxnSpPr>
            <p:spPr>
              <a:xfrm>
                <a:off x="7653213" y="2972710"/>
                <a:ext cx="33462" cy="4626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0" name="Group 19"/>
            <p:cNvGrpSpPr>
              <a:grpSpLocks noChangeAspect="1"/>
            </p:cNvGrpSpPr>
            <p:nvPr/>
          </p:nvGrpSpPr>
          <p:grpSpPr>
            <a:xfrm rot="20914181">
              <a:off x="5043415" y="1895474"/>
              <a:ext cx="653063" cy="293911"/>
              <a:chOff x="7907173" y="2801345"/>
              <a:chExt cx="548059" cy="246654"/>
            </a:xfrm>
          </p:grpSpPr>
          <p:cxnSp>
            <p:nvCxnSpPr>
              <p:cNvPr id="21" name="Straight Connector 20"/>
              <p:cNvCxnSpPr/>
              <p:nvPr/>
            </p:nvCxnSpPr>
            <p:spPr>
              <a:xfrm>
                <a:off x="7907173" y="2907777"/>
                <a:ext cx="548059" cy="140222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2" name="Isosceles Triangle 21"/>
              <p:cNvSpPr>
                <a:spLocks noChangeAspect="1"/>
              </p:cNvSpPr>
              <p:nvPr/>
            </p:nvSpPr>
            <p:spPr>
              <a:xfrm rot="785401">
                <a:off x="7925416" y="2801345"/>
                <a:ext cx="71404" cy="119862"/>
              </a:xfrm>
              <a:prstGeom prst="triangle">
                <a:avLst/>
              </a:prstGeom>
              <a:solidFill>
                <a:srgbClr val="000000"/>
              </a:solidFill>
              <a:ln w="19050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Isosceles Triangle 22"/>
              <p:cNvSpPr>
                <a:spLocks noChangeAspect="1"/>
              </p:cNvSpPr>
              <p:nvPr/>
            </p:nvSpPr>
            <p:spPr>
              <a:xfrm rot="785401">
                <a:off x="8029467" y="2828630"/>
                <a:ext cx="71404" cy="119862"/>
              </a:xfrm>
              <a:prstGeom prst="triangle">
                <a:avLst/>
              </a:prstGeom>
              <a:solidFill>
                <a:srgbClr val="000000"/>
              </a:solidFill>
              <a:ln w="19050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Isosceles Triangle 23"/>
              <p:cNvSpPr>
                <a:spLocks noChangeAspect="1"/>
              </p:cNvSpPr>
              <p:nvPr/>
            </p:nvSpPr>
            <p:spPr>
              <a:xfrm rot="785401">
                <a:off x="8130343" y="2854196"/>
                <a:ext cx="71404" cy="119862"/>
              </a:xfrm>
              <a:prstGeom prst="triangle">
                <a:avLst/>
              </a:prstGeom>
              <a:solidFill>
                <a:srgbClr val="000000"/>
              </a:solidFill>
              <a:ln w="19050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Isosceles Triangle 24"/>
              <p:cNvSpPr>
                <a:spLocks noChangeAspect="1"/>
              </p:cNvSpPr>
              <p:nvPr/>
            </p:nvSpPr>
            <p:spPr>
              <a:xfrm rot="785401">
                <a:off x="8231220" y="2880092"/>
                <a:ext cx="71404" cy="119862"/>
              </a:xfrm>
              <a:prstGeom prst="triangle">
                <a:avLst/>
              </a:prstGeom>
              <a:solidFill>
                <a:srgbClr val="000000"/>
              </a:solidFill>
              <a:ln w="19050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Isosceles Triangle 25"/>
              <p:cNvSpPr>
                <a:spLocks noChangeAspect="1"/>
              </p:cNvSpPr>
              <p:nvPr/>
            </p:nvSpPr>
            <p:spPr>
              <a:xfrm rot="785401">
                <a:off x="8335271" y="2905734"/>
                <a:ext cx="71404" cy="119862"/>
              </a:xfrm>
              <a:prstGeom prst="triangle">
                <a:avLst/>
              </a:prstGeom>
              <a:solidFill>
                <a:srgbClr val="000000"/>
              </a:solidFill>
              <a:ln w="19050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10" name="TextBox 9"/>
          <p:cNvSpPr txBox="1"/>
          <p:nvPr/>
        </p:nvSpPr>
        <p:spPr>
          <a:xfrm>
            <a:off x="0" y="0"/>
            <a:ext cx="9144000" cy="492443"/>
          </a:xfrm>
          <a:prstGeom prst="rect">
            <a:avLst/>
          </a:prstGeom>
          <a:solidFill>
            <a:srgbClr val="FFFFFF"/>
          </a:solidFill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" dirty="0" smtClean="0">
                <a:latin typeface="Arial"/>
                <a:cs typeface="Arial"/>
              </a:rPr>
              <a:t/>
            </a:r>
            <a:br>
              <a:rPr lang="en-US" sz="200" dirty="0" smtClean="0">
                <a:latin typeface="Arial"/>
                <a:cs typeface="Arial"/>
              </a:rPr>
            </a:br>
            <a:r>
              <a:rPr lang="en-US" sz="2400" b="1" dirty="0" smtClean="0">
                <a:solidFill>
                  <a:srgbClr val="FF0000"/>
                </a:solidFill>
                <a:latin typeface="Arial"/>
                <a:cs typeface="Arial"/>
              </a:rPr>
              <a:t>1200 UTC 22 December 2013</a:t>
            </a:r>
            <a:endParaRPr lang="en-US" sz="24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47477" y="3571341"/>
            <a:ext cx="2690252" cy="1455119"/>
          </a:xfrm>
          <a:prstGeom prst="snip2SameRect">
            <a:avLst>
              <a:gd name="adj1" fmla="val 50000"/>
              <a:gd name="adj2" fmla="val 0"/>
            </a:avLst>
          </a:prstGeom>
        </p:spPr>
      </p:pic>
      <p:sp>
        <p:nvSpPr>
          <p:cNvPr id="5" name="Rectangle 4"/>
          <p:cNvSpPr/>
          <p:nvPr/>
        </p:nvSpPr>
        <p:spPr>
          <a:xfrm>
            <a:off x="7437729" y="3609249"/>
            <a:ext cx="1218891" cy="14551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7040061" y="3552549"/>
            <a:ext cx="1137377" cy="1323439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latin typeface="Arial"/>
                <a:cs typeface="Arial"/>
              </a:rPr>
              <a:t/>
            </a:r>
            <a:br>
              <a:rPr lang="en-US" sz="4000" dirty="0" smtClean="0">
                <a:latin typeface="Arial"/>
                <a:cs typeface="Arial"/>
              </a:rPr>
            </a:br>
            <a:r>
              <a:rPr lang="en-US" sz="4000" dirty="0" smtClean="0">
                <a:latin typeface="Arial"/>
                <a:cs typeface="Arial"/>
              </a:rPr>
              <a:t>−</a:t>
            </a:r>
            <a:r>
              <a:rPr lang="en-US" sz="200" dirty="0" smtClean="0">
                <a:latin typeface="Arial"/>
                <a:cs typeface="Arial"/>
              </a:rPr>
              <a:t>−</a:t>
            </a:r>
            <a:endParaRPr lang="en-US" sz="24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grpSp>
        <p:nvGrpSpPr>
          <p:cNvPr id="33" name="Group 32"/>
          <p:cNvGrpSpPr/>
          <p:nvPr/>
        </p:nvGrpSpPr>
        <p:grpSpPr>
          <a:xfrm rot="21331586">
            <a:off x="7903099" y="4009075"/>
            <a:ext cx="311009" cy="839337"/>
            <a:chOff x="7903099" y="4009075"/>
            <a:chExt cx="311009" cy="839337"/>
          </a:xfrm>
        </p:grpSpPr>
        <p:cxnSp>
          <p:nvCxnSpPr>
            <p:cNvPr id="28" name="Straight Connector 27"/>
            <p:cNvCxnSpPr/>
            <p:nvPr/>
          </p:nvCxnSpPr>
          <p:spPr>
            <a:xfrm flipH="1">
              <a:off x="7903099" y="4009075"/>
              <a:ext cx="72148" cy="839337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Isosceles Triangle 28"/>
            <p:cNvSpPr>
              <a:spLocks noChangeAspect="1"/>
            </p:cNvSpPr>
            <p:nvPr/>
          </p:nvSpPr>
          <p:spPr>
            <a:xfrm rot="5499582">
              <a:off x="8030395" y="3943459"/>
              <a:ext cx="117779" cy="249647"/>
            </a:xfrm>
            <a:prstGeom prst="triangle">
              <a:avLst/>
            </a:prstGeom>
            <a:solidFill>
              <a:srgbClr val="000000"/>
            </a:solidFill>
            <a:ln w="1905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9356794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/>
          <a:srcRect r="19904"/>
          <a:stretch/>
        </p:blipFill>
        <p:spPr>
          <a:xfrm>
            <a:off x="118857" y="0"/>
            <a:ext cx="7108616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0"/>
            <a:ext cx="9144000" cy="727364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0" y="0"/>
            <a:ext cx="9144000" cy="861774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" dirty="0" smtClean="0">
                <a:latin typeface="Arial"/>
                <a:cs typeface="Arial"/>
              </a:rPr>
              <a:t/>
            </a:r>
            <a:br>
              <a:rPr lang="en-US" sz="200" dirty="0" smtClean="0">
                <a:latin typeface="Arial"/>
                <a:cs typeface="Arial"/>
              </a:rPr>
            </a:br>
            <a:r>
              <a:rPr lang="en-US" sz="2400" b="1" dirty="0" smtClean="0">
                <a:solidFill>
                  <a:srgbClr val="FF0000"/>
                </a:solidFill>
                <a:latin typeface="Arial"/>
                <a:cs typeface="Arial"/>
              </a:rPr>
              <a:t>1200 UTC 22 December 2013</a:t>
            </a:r>
            <a:r>
              <a:rPr lang="en-US" sz="2400" dirty="0" smtClean="0">
                <a:latin typeface="Arial"/>
                <a:cs typeface="Arial"/>
              </a:rPr>
              <a:t/>
            </a:r>
            <a:br>
              <a:rPr lang="en-US" sz="2400" dirty="0" smtClean="0">
                <a:latin typeface="Arial"/>
                <a:cs typeface="Arial"/>
              </a:rPr>
            </a:br>
            <a:r>
              <a:rPr lang="en-US" sz="2400" dirty="0" smtClean="0">
                <a:solidFill>
                  <a:srgbClr val="FA3335"/>
                </a:solidFill>
                <a:latin typeface="Arial"/>
                <a:cs typeface="Arial"/>
              </a:rPr>
              <a:t>La Grande, QC 	    </a:t>
            </a:r>
            <a:r>
              <a:rPr lang="en-US" sz="2400" dirty="0" smtClean="0">
                <a:solidFill>
                  <a:srgbClr val="3775C7"/>
                </a:solidFill>
                <a:latin typeface="Arial"/>
                <a:cs typeface="Arial"/>
              </a:rPr>
              <a:t>Goose Bay, NL</a:t>
            </a:r>
            <a:endParaRPr lang="en-US" sz="2400" dirty="0">
              <a:solidFill>
                <a:srgbClr val="3775C7"/>
              </a:solidFill>
              <a:latin typeface="Arial"/>
              <a:cs typeface="Arial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/>
          <a:srcRect l="80525" r="11800" b="7146"/>
          <a:stretch/>
        </p:blipFill>
        <p:spPr>
          <a:xfrm>
            <a:off x="7146644" y="-1"/>
            <a:ext cx="681179" cy="636797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/>
          <a:srcRect l="84038" r="7246"/>
          <a:stretch/>
        </p:blipFill>
        <p:spPr>
          <a:xfrm>
            <a:off x="7793194" y="0"/>
            <a:ext cx="773525" cy="6858000"/>
          </a:xfrm>
          <a:prstGeom prst="rect">
            <a:avLst/>
          </a:prstGeom>
        </p:spPr>
      </p:pic>
      <p:grpSp>
        <p:nvGrpSpPr>
          <p:cNvPr id="47" name="Group 46"/>
          <p:cNvGrpSpPr/>
          <p:nvPr/>
        </p:nvGrpSpPr>
        <p:grpSpPr>
          <a:xfrm>
            <a:off x="4380383" y="3895822"/>
            <a:ext cx="2966379" cy="2513842"/>
            <a:chOff x="4380383" y="3895822"/>
            <a:chExt cx="2966379" cy="2513842"/>
          </a:xfrm>
        </p:grpSpPr>
        <p:pic>
          <p:nvPicPr>
            <p:cNvPr id="9" name="Picture 8" descr="Screen Shot 2014-02-28 at 7.26.18 PM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95188" y="3895822"/>
              <a:ext cx="2610821" cy="2349050"/>
            </a:xfrm>
            <a:prstGeom prst="rect">
              <a:avLst/>
            </a:prstGeom>
            <a:ln w="19050" cmpd="sng">
              <a:solidFill>
                <a:srgbClr val="000000"/>
              </a:solidFill>
            </a:ln>
          </p:spPr>
        </p:pic>
        <p:sp>
          <p:nvSpPr>
            <p:cNvPr id="22" name="TextBox 21"/>
            <p:cNvSpPr txBox="1"/>
            <p:nvPr/>
          </p:nvSpPr>
          <p:spPr>
            <a:xfrm>
              <a:off x="4380383" y="5671000"/>
              <a:ext cx="2368776" cy="738664"/>
            </a:xfrm>
            <a:prstGeom prst="rect">
              <a:avLst/>
            </a:prstGeom>
            <a:noFill/>
            <a:ln w="19050" cmpd="sng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b="1" dirty="0" smtClean="0">
                  <a:latin typeface="Arial"/>
                  <a:cs typeface="Arial"/>
                </a:rPr>
                <a:t>La Grande, QC </a:t>
              </a:r>
              <a:r>
                <a:rPr lang="en-US" sz="2000" b="1" dirty="0" smtClean="0">
                  <a:latin typeface="Arial"/>
                  <a:cs typeface="Arial"/>
                </a:rPr>
                <a:t>	</a:t>
              </a:r>
              <a:endParaRPr lang="en-US" sz="2000" b="1" dirty="0">
                <a:latin typeface="Arial"/>
                <a:cs typeface="Arial"/>
              </a:endParaRPr>
            </a:p>
          </p:txBody>
        </p:sp>
        <p:sp>
          <p:nvSpPr>
            <p:cNvPr id="8" name="5-Point Star 7"/>
            <p:cNvSpPr/>
            <p:nvPr/>
          </p:nvSpPr>
          <p:spPr>
            <a:xfrm>
              <a:off x="5269825" y="5032439"/>
              <a:ext cx="341212" cy="322228"/>
            </a:xfrm>
            <a:prstGeom prst="star5">
              <a:avLst/>
            </a:prstGeom>
            <a:solidFill>
              <a:srgbClr val="FFFF00"/>
            </a:solidFill>
            <a:ln w="19050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4848862" y="3970994"/>
              <a:ext cx="2497900" cy="430887"/>
            </a:xfrm>
            <a:prstGeom prst="rect">
              <a:avLst/>
            </a:prstGeom>
            <a:noFill/>
            <a:ln w="19050" cmpd="sng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b="1" dirty="0" smtClean="0">
                  <a:latin typeface="Arial"/>
                  <a:cs typeface="Arial"/>
                </a:rPr>
                <a:t>Goose Bay, NL</a:t>
              </a:r>
              <a:r>
                <a:rPr lang="en-US" sz="2000" b="1" dirty="0" smtClean="0">
                  <a:latin typeface="Arial"/>
                  <a:cs typeface="Arial"/>
                </a:rPr>
                <a:t>	</a:t>
              </a:r>
              <a:endParaRPr lang="en-US" sz="2000" b="1" dirty="0">
                <a:latin typeface="Arial"/>
                <a:cs typeface="Arial"/>
              </a:endParaRPr>
            </a:p>
          </p:txBody>
        </p:sp>
        <p:sp>
          <p:nvSpPr>
            <p:cNvPr id="25" name="5-Point Star 24"/>
            <p:cNvSpPr/>
            <p:nvPr/>
          </p:nvSpPr>
          <p:spPr>
            <a:xfrm>
              <a:off x="6161517" y="4966101"/>
              <a:ext cx="341212" cy="322228"/>
            </a:xfrm>
            <a:prstGeom prst="star5">
              <a:avLst/>
            </a:prstGeom>
            <a:solidFill>
              <a:srgbClr val="FFFF00"/>
            </a:solidFill>
            <a:ln w="19050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6" name="Straight Arrow Connector 25"/>
            <p:cNvCxnSpPr/>
            <p:nvPr/>
          </p:nvCxnSpPr>
          <p:spPr>
            <a:xfrm>
              <a:off x="6335989" y="4336143"/>
              <a:ext cx="0" cy="539150"/>
            </a:xfrm>
            <a:prstGeom prst="straightConnector1">
              <a:avLst/>
            </a:prstGeom>
            <a:ln w="38100" cmpd="sng">
              <a:solidFill>
                <a:srgbClr val="0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/>
            <p:cNvCxnSpPr/>
            <p:nvPr/>
          </p:nvCxnSpPr>
          <p:spPr>
            <a:xfrm flipV="1">
              <a:off x="5436813" y="5354668"/>
              <a:ext cx="0" cy="460949"/>
            </a:xfrm>
            <a:prstGeom prst="straightConnector1">
              <a:avLst/>
            </a:prstGeom>
            <a:ln w="38100" cmpd="sng">
              <a:solidFill>
                <a:srgbClr val="0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3500463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2687652"/>
            <a:ext cx="914400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000" b="1" dirty="0" smtClean="0">
                <a:solidFill>
                  <a:srgbClr val="FF0000"/>
                </a:solidFill>
                <a:latin typeface="Arial"/>
                <a:cs typeface="Arial"/>
              </a:rPr>
              <a:t>DT &amp; MSLP LOOPS</a:t>
            </a:r>
            <a:r>
              <a:rPr lang="en-US" sz="1600" dirty="0" smtClean="0">
                <a:latin typeface="Arial"/>
                <a:cs typeface="Arial"/>
              </a:rPr>
              <a:t/>
            </a:r>
            <a:br>
              <a:rPr lang="en-US" sz="1600" dirty="0" smtClean="0">
                <a:latin typeface="Arial"/>
                <a:cs typeface="Arial"/>
              </a:rPr>
            </a:br>
            <a:endParaRPr lang="en-US" sz="1600" dirty="0" smtClean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725401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41" r="9824" b="11554"/>
          <a:stretch/>
        </p:blipFill>
        <p:spPr>
          <a:xfrm>
            <a:off x="4572002" y="305714"/>
            <a:ext cx="4571998" cy="5311038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27" r="9639" b="11554"/>
          <a:stretch/>
        </p:blipFill>
        <p:spPr>
          <a:xfrm>
            <a:off x="0" y="305714"/>
            <a:ext cx="4572000" cy="5311038"/>
          </a:xfrm>
          <a:prstGeom prst="rect">
            <a:avLst/>
          </a:prstGeom>
        </p:spPr>
      </p:pic>
      <p:cxnSp>
        <p:nvCxnSpPr>
          <p:cNvPr id="22" name="Straight Connector 21"/>
          <p:cNvCxnSpPr/>
          <p:nvPr/>
        </p:nvCxnSpPr>
        <p:spPr>
          <a:xfrm flipH="1">
            <a:off x="4572000" y="470330"/>
            <a:ext cx="2" cy="5158180"/>
          </a:xfrm>
          <a:prstGeom prst="line">
            <a:avLst/>
          </a:pr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0" y="0"/>
            <a:ext cx="9144000" cy="492443"/>
          </a:xfrm>
          <a:prstGeom prst="rect">
            <a:avLst/>
          </a:prstGeom>
          <a:solidFill>
            <a:srgbClr val="FFFFFF"/>
          </a:solidFill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" dirty="0" smtClean="0">
                <a:latin typeface="Arial"/>
                <a:cs typeface="Arial"/>
              </a:rPr>
              <a:t/>
            </a:r>
            <a:br>
              <a:rPr lang="en-US" sz="200" dirty="0" smtClean="0">
                <a:latin typeface="Arial"/>
                <a:cs typeface="Arial"/>
              </a:rPr>
            </a:br>
            <a:r>
              <a:rPr lang="en-US" sz="2400" b="1" dirty="0" smtClean="0">
                <a:solidFill>
                  <a:srgbClr val="FF0000"/>
                </a:solidFill>
                <a:latin typeface="Arial"/>
                <a:cs typeface="Arial"/>
              </a:rPr>
              <a:t>1200 UTC 20 December 2013</a:t>
            </a:r>
            <a:endParaRPr lang="en-US" sz="24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 flipH="1">
            <a:off x="0" y="5616752"/>
            <a:ext cx="9144000" cy="0"/>
          </a:xfrm>
          <a:prstGeom prst="line">
            <a:avLst/>
          </a:pr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-125007" y="5891301"/>
            <a:ext cx="4806264" cy="954107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Arial"/>
                <a:cs typeface="Arial"/>
              </a:rPr>
              <a:t>Dynamic tropopause (DT, 1.5-PVU surface) potential </a:t>
            </a:r>
            <a:r>
              <a:rPr lang="en-US" sz="1400" dirty="0" smtClean="0">
                <a:latin typeface="Arial"/>
                <a:cs typeface="Arial"/>
              </a:rPr>
              <a:t/>
            </a:r>
            <a:br>
              <a:rPr lang="en-US" sz="1400" dirty="0" smtClean="0">
                <a:latin typeface="Arial"/>
                <a:cs typeface="Arial"/>
              </a:rPr>
            </a:br>
            <a:r>
              <a:rPr lang="en-US" sz="1400" dirty="0" smtClean="0">
                <a:latin typeface="Arial"/>
                <a:cs typeface="Arial"/>
              </a:rPr>
              <a:t>temperature </a:t>
            </a:r>
            <a:r>
              <a:rPr lang="en-US" sz="1400" dirty="0">
                <a:latin typeface="Arial"/>
                <a:cs typeface="Arial"/>
              </a:rPr>
              <a:t>(shaded, K) and wind (barbs, </a:t>
            </a:r>
            <a:r>
              <a:rPr lang="en-US" sz="1400" dirty="0" err="1">
                <a:latin typeface="Arial"/>
                <a:cs typeface="Arial"/>
              </a:rPr>
              <a:t>kts</a:t>
            </a:r>
            <a:r>
              <a:rPr lang="en-US" sz="1400" dirty="0">
                <a:latin typeface="Arial"/>
                <a:cs typeface="Arial"/>
              </a:rPr>
              <a:t>), </a:t>
            </a:r>
            <a:r>
              <a:rPr lang="en-US" sz="1400" dirty="0" smtClean="0">
                <a:latin typeface="Arial"/>
                <a:cs typeface="Arial"/>
              </a:rPr>
              <a:t/>
            </a:r>
            <a:br>
              <a:rPr lang="en-US" sz="1400" dirty="0" smtClean="0">
                <a:latin typeface="Arial"/>
                <a:cs typeface="Arial"/>
              </a:rPr>
            </a:br>
            <a:r>
              <a:rPr lang="en-US" sz="1400" dirty="0" smtClean="0">
                <a:latin typeface="Arial"/>
                <a:cs typeface="Arial"/>
              </a:rPr>
              <a:t>925</a:t>
            </a:r>
            <a:r>
              <a:rPr lang="en-US" sz="1400" dirty="0">
                <a:latin typeface="Arial"/>
                <a:cs typeface="Arial"/>
              </a:rPr>
              <a:t>–850-hPa layer-averaged cyclonic relative vorticity </a:t>
            </a:r>
            <a:r>
              <a:rPr lang="en-US" sz="1400" dirty="0" smtClean="0">
                <a:latin typeface="Arial"/>
                <a:cs typeface="Arial"/>
              </a:rPr>
              <a:t/>
            </a:r>
            <a:br>
              <a:rPr lang="en-US" sz="1400" dirty="0" smtClean="0">
                <a:latin typeface="Arial"/>
                <a:cs typeface="Arial"/>
              </a:rPr>
            </a:br>
            <a:r>
              <a:rPr lang="en-US" sz="1400" dirty="0" smtClean="0">
                <a:latin typeface="Arial"/>
                <a:cs typeface="Arial"/>
              </a:rPr>
              <a:t>(black contours every </a:t>
            </a:r>
            <a:r>
              <a:rPr lang="en-US" sz="1400" dirty="0">
                <a:latin typeface="Arial"/>
                <a:cs typeface="Arial"/>
              </a:rPr>
              <a:t>0.5 × 10</a:t>
            </a:r>
            <a:r>
              <a:rPr lang="en-US" sz="1400" baseline="30000" dirty="0">
                <a:latin typeface="Arial"/>
                <a:cs typeface="Arial"/>
              </a:rPr>
              <a:t>−4</a:t>
            </a:r>
            <a:r>
              <a:rPr lang="en-US" sz="1400" dirty="0">
                <a:latin typeface="Arial"/>
                <a:cs typeface="Arial"/>
              </a:rPr>
              <a:t> s</a:t>
            </a:r>
            <a:r>
              <a:rPr lang="en-US" sz="1400" baseline="30000" dirty="0">
                <a:latin typeface="Arial"/>
                <a:cs typeface="Arial"/>
              </a:rPr>
              <a:t>−1</a:t>
            </a:r>
            <a:r>
              <a:rPr lang="en-US" sz="1400" dirty="0">
                <a:latin typeface="Arial"/>
                <a:cs typeface="Arial"/>
              </a:rPr>
              <a:t>)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401325" y="5890763"/>
            <a:ext cx="4855236" cy="738664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Arial"/>
                <a:cs typeface="Arial"/>
              </a:rPr>
              <a:t>250-hPa wind speed (shaded, m s</a:t>
            </a:r>
            <a:r>
              <a:rPr lang="en-US" sz="1400" baseline="30000" dirty="0">
                <a:latin typeface="Arial"/>
                <a:cs typeface="Arial"/>
              </a:rPr>
              <a:t>−1</a:t>
            </a:r>
            <a:r>
              <a:rPr lang="en-US" sz="1400" dirty="0">
                <a:latin typeface="Arial"/>
                <a:cs typeface="Arial"/>
              </a:rPr>
              <a:t>), </a:t>
            </a:r>
            <a:r>
              <a:rPr lang="en-US" sz="1400" dirty="0" smtClean="0">
                <a:latin typeface="Arial"/>
                <a:cs typeface="Arial"/>
              </a:rPr>
              <a:t>1000–500-hPa thickness (blue contours ≤ 540 dam, </a:t>
            </a:r>
            <a:br>
              <a:rPr lang="en-US" sz="1400" dirty="0" smtClean="0">
                <a:latin typeface="Arial"/>
                <a:cs typeface="Arial"/>
              </a:rPr>
            </a:br>
            <a:r>
              <a:rPr lang="en-US" sz="1400" dirty="0" smtClean="0">
                <a:latin typeface="Arial"/>
                <a:cs typeface="Arial"/>
              </a:rPr>
              <a:t>red contours &gt; 540 dam)</a:t>
            </a:r>
            <a:r>
              <a:rPr lang="en-US" sz="1400" dirty="0">
                <a:latin typeface="Arial"/>
                <a:cs typeface="Arial"/>
              </a:rPr>
              <a:t>, </a:t>
            </a:r>
            <a:r>
              <a:rPr lang="en-US" sz="1400" dirty="0" smtClean="0">
                <a:latin typeface="Arial"/>
                <a:cs typeface="Arial"/>
              </a:rPr>
              <a:t>MSLP (black contours, hPa)</a:t>
            </a:r>
            <a:endParaRPr lang="en-US" sz="1400" dirty="0">
              <a:latin typeface="Arial"/>
              <a:cs typeface="Arial"/>
            </a:endParaRPr>
          </a:p>
        </p:txBody>
      </p:sp>
      <p:pic>
        <p:nvPicPr>
          <p:cNvPr id="13" name="Picture 12" descr="dt_2pvu_usa_29.gi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74" t="88724" r="13653" b="6516"/>
          <a:stretch/>
        </p:blipFill>
        <p:spPr>
          <a:xfrm>
            <a:off x="57918" y="5686009"/>
            <a:ext cx="4418160" cy="22390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62" t="88850" r="13911" b="6340"/>
          <a:stretch/>
        </p:blipFill>
        <p:spPr>
          <a:xfrm>
            <a:off x="4649107" y="5690335"/>
            <a:ext cx="4472031" cy="227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44935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41" r="9824" b="11554"/>
          <a:stretch/>
        </p:blipFill>
        <p:spPr>
          <a:xfrm>
            <a:off x="4572002" y="305714"/>
            <a:ext cx="4571998" cy="5311038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26" r="9639" b="11554"/>
          <a:stretch/>
        </p:blipFill>
        <p:spPr>
          <a:xfrm>
            <a:off x="0" y="305714"/>
            <a:ext cx="4572001" cy="5311038"/>
          </a:xfrm>
          <a:prstGeom prst="rect">
            <a:avLst/>
          </a:prstGeom>
        </p:spPr>
      </p:pic>
      <p:cxnSp>
        <p:nvCxnSpPr>
          <p:cNvPr id="22" name="Straight Connector 21"/>
          <p:cNvCxnSpPr/>
          <p:nvPr/>
        </p:nvCxnSpPr>
        <p:spPr>
          <a:xfrm flipH="1">
            <a:off x="4572000" y="470330"/>
            <a:ext cx="2" cy="5158180"/>
          </a:xfrm>
          <a:prstGeom prst="line">
            <a:avLst/>
          </a:pr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0" y="0"/>
            <a:ext cx="9144000" cy="492443"/>
          </a:xfrm>
          <a:prstGeom prst="rect">
            <a:avLst/>
          </a:prstGeom>
          <a:solidFill>
            <a:srgbClr val="FFFFFF"/>
          </a:solidFill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" dirty="0" smtClean="0">
                <a:latin typeface="Arial"/>
                <a:cs typeface="Arial"/>
              </a:rPr>
              <a:t/>
            </a:r>
            <a:br>
              <a:rPr lang="en-US" sz="200" dirty="0" smtClean="0">
                <a:latin typeface="Arial"/>
                <a:cs typeface="Arial"/>
              </a:rPr>
            </a:br>
            <a:r>
              <a:rPr lang="en-US" sz="2400" b="1" dirty="0" smtClean="0">
                <a:solidFill>
                  <a:srgbClr val="FF0000"/>
                </a:solidFill>
                <a:latin typeface="Arial"/>
                <a:cs typeface="Arial"/>
              </a:rPr>
              <a:t>1200 UTC 21 December 2013</a:t>
            </a:r>
            <a:endParaRPr lang="en-US" sz="24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 flipH="1">
            <a:off x="0" y="5616752"/>
            <a:ext cx="9144000" cy="0"/>
          </a:xfrm>
          <a:prstGeom prst="line">
            <a:avLst/>
          </a:pr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-125007" y="5891301"/>
            <a:ext cx="4806264" cy="954107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Arial"/>
                <a:cs typeface="Arial"/>
              </a:rPr>
              <a:t>Dynamic tropopause (DT, 1.5-PVU surface) potential </a:t>
            </a:r>
            <a:r>
              <a:rPr lang="en-US" sz="1400" dirty="0" smtClean="0">
                <a:latin typeface="Arial"/>
                <a:cs typeface="Arial"/>
              </a:rPr>
              <a:t/>
            </a:r>
            <a:br>
              <a:rPr lang="en-US" sz="1400" dirty="0" smtClean="0">
                <a:latin typeface="Arial"/>
                <a:cs typeface="Arial"/>
              </a:rPr>
            </a:br>
            <a:r>
              <a:rPr lang="en-US" sz="1400" dirty="0" smtClean="0">
                <a:latin typeface="Arial"/>
                <a:cs typeface="Arial"/>
              </a:rPr>
              <a:t>temperature </a:t>
            </a:r>
            <a:r>
              <a:rPr lang="en-US" sz="1400" dirty="0">
                <a:latin typeface="Arial"/>
                <a:cs typeface="Arial"/>
              </a:rPr>
              <a:t>(shaded, K) and wind (barbs, </a:t>
            </a:r>
            <a:r>
              <a:rPr lang="en-US" sz="1400" dirty="0" err="1">
                <a:latin typeface="Arial"/>
                <a:cs typeface="Arial"/>
              </a:rPr>
              <a:t>kts</a:t>
            </a:r>
            <a:r>
              <a:rPr lang="en-US" sz="1400" dirty="0">
                <a:latin typeface="Arial"/>
                <a:cs typeface="Arial"/>
              </a:rPr>
              <a:t>), </a:t>
            </a:r>
            <a:r>
              <a:rPr lang="en-US" sz="1400" dirty="0" smtClean="0">
                <a:latin typeface="Arial"/>
                <a:cs typeface="Arial"/>
              </a:rPr>
              <a:t/>
            </a:r>
            <a:br>
              <a:rPr lang="en-US" sz="1400" dirty="0" smtClean="0">
                <a:latin typeface="Arial"/>
                <a:cs typeface="Arial"/>
              </a:rPr>
            </a:br>
            <a:r>
              <a:rPr lang="en-US" sz="1400" dirty="0" smtClean="0">
                <a:latin typeface="Arial"/>
                <a:cs typeface="Arial"/>
              </a:rPr>
              <a:t>925</a:t>
            </a:r>
            <a:r>
              <a:rPr lang="en-US" sz="1400" dirty="0">
                <a:latin typeface="Arial"/>
                <a:cs typeface="Arial"/>
              </a:rPr>
              <a:t>–850-hPa layer-averaged cyclonic relative vorticity </a:t>
            </a:r>
            <a:r>
              <a:rPr lang="en-US" sz="1400" dirty="0" smtClean="0">
                <a:latin typeface="Arial"/>
                <a:cs typeface="Arial"/>
              </a:rPr>
              <a:t/>
            </a:r>
            <a:br>
              <a:rPr lang="en-US" sz="1400" dirty="0" smtClean="0">
                <a:latin typeface="Arial"/>
                <a:cs typeface="Arial"/>
              </a:rPr>
            </a:br>
            <a:r>
              <a:rPr lang="en-US" sz="1400" dirty="0" smtClean="0">
                <a:latin typeface="Arial"/>
                <a:cs typeface="Arial"/>
              </a:rPr>
              <a:t>(black contours every </a:t>
            </a:r>
            <a:r>
              <a:rPr lang="en-US" sz="1400" dirty="0">
                <a:latin typeface="Arial"/>
                <a:cs typeface="Arial"/>
              </a:rPr>
              <a:t>0.5 × 10</a:t>
            </a:r>
            <a:r>
              <a:rPr lang="en-US" sz="1400" baseline="30000" dirty="0">
                <a:latin typeface="Arial"/>
                <a:cs typeface="Arial"/>
              </a:rPr>
              <a:t>−4</a:t>
            </a:r>
            <a:r>
              <a:rPr lang="en-US" sz="1400" dirty="0">
                <a:latin typeface="Arial"/>
                <a:cs typeface="Arial"/>
              </a:rPr>
              <a:t> s</a:t>
            </a:r>
            <a:r>
              <a:rPr lang="en-US" sz="1400" baseline="30000" dirty="0">
                <a:latin typeface="Arial"/>
                <a:cs typeface="Arial"/>
              </a:rPr>
              <a:t>−1</a:t>
            </a:r>
            <a:r>
              <a:rPr lang="en-US" sz="1400" dirty="0">
                <a:latin typeface="Arial"/>
                <a:cs typeface="Arial"/>
              </a:rPr>
              <a:t>)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401325" y="5890763"/>
            <a:ext cx="4855236" cy="738664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Arial"/>
                <a:cs typeface="Arial"/>
              </a:rPr>
              <a:t>250-hPa wind speed (shaded, m s</a:t>
            </a:r>
            <a:r>
              <a:rPr lang="en-US" sz="1400" baseline="30000" dirty="0">
                <a:latin typeface="Arial"/>
                <a:cs typeface="Arial"/>
              </a:rPr>
              <a:t>−1</a:t>
            </a:r>
            <a:r>
              <a:rPr lang="en-US" sz="1400" dirty="0">
                <a:latin typeface="Arial"/>
                <a:cs typeface="Arial"/>
              </a:rPr>
              <a:t>), </a:t>
            </a:r>
            <a:r>
              <a:rPr lang="en-US" sz="1400" dirty="0" smtClean="0">
                <a:latin typeface="Arial"/>
                <a:cs typeface="Arial"/>
              </a:rPr>
              <a:t>1000–500-hPa thickness (blue contours ≤ 540 dam, </a:t>
            </a:r>
            <a:br>
              <a:rPr lang="en-US" sz="1400" dirty="0" smtClean="0">
                <a:latin typeface="Arial"/>
                <a:cs typeface="Arial"/>
              </a:rPr>
            </a:br>
            <a:r>
              <a:rPr lang="en-US" sz="1400" dirty="0" smtClean="0">
                <a:latin typeface="Arial"/>
                <a:cs typeface="Arial"/>
              </a:rPr>
              <a:t>red contours &gt; 540 dam)</a:t>
            </a:r>
            <a:r>
              <a:rPr lang="en-US" sz="1400" dirty="0">
                <a:latin typeface="Arial"/>
                <a:cs typeface="Arial"/>
              </a:rPr>
              <a:t>, </a:t>
            </a:r>
            <a:r>
              <a:rPr lang="en-US" sz="1400" dirty="0" smtClean="0">
                <a:latin typeface="Arial"/>
                <a:cs typeface="Arial"/>
              </a:rPr>
              <a:t>MSLP (black contours, hPa)</a:t>
            </a:r>
            <a:endParaRPr lang="en-US" sz="1400" dirty="0">
              <a:latin typeface="Arial"/>
              <a:cs typeface="Arial"/>
            </a:endParaRPr>
          </a:p>
        </p:txBody>
      </p:sp>
      <p:pic>
        <p:nvPicPr>
          <p:cNvPr id="15" name="Picture 14" descr="dt_2pvu_usa_29.gi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74" t="88724" r="13653" b="6516"/>
          <a:stretch/>
        </p:blipFill>
        <p:spPr>
          <a:xfrm>
            <a:off x="57918" y="5686009"/>
            <a:ext cx="4418160" cy="22390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62" t="88850" r="13911" b="6340"/>
          <a:stretch/>
        </p:blipFill>
        <p:spPr>
          <a:xfrm>
            <a:off x="4649107" y="5690335"/>
            <a:ext cx="4472031" cy="227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44935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2239</TotalTime>
  <Words>2189</Words>
  <Application>Microsoft Macintosh PowerPoint</Application>
  <PresentationFormat>On-screen Show (4:3)</PresentationFormat>
  <Paragraphs>302</Paragraphs>
  <Slides>46</Slides>
  <Notes>16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47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University at Albany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Alicia Bentley</dc:creator>
  <cp:lastModifiedBy>Alicia Bentley</cp:lastModifiedBy>
  <cp:revision>152</cp:revision>
  <dcterms:created xsi:type="dcterms:W3CDTF">2014-02-18T22:28:59Z</dcterms:created>
  <dcterms:modified xsi:type="dcterms:W3CDTF">2014-03-06T18:22:51Z</dcterms:modified>
</cp:coreProperties>
</file>