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8" r:id="rId4"/>
    <p:sldId id="258" r:id="rId5"/>
    <p:sldId id="263" r:id="rId6"/>
    <p:sldId id="260" r:id="rId7"/>
    <p:sldId id="262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F00"/>
    <a:srgbClr val="FF00AE"/>
    <a:srgbClr val="009301"/>
    <a:srgbClr val="3775C7"/>
    <a:srgbClr val="FA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2" autoAdjust="0"/>
  </p:normalViewPr>
  <p:slideViewPr>
    <p:cSldViewPr snapToGrid="0" snapToObjects="1">
      <p:cViewPr>
        <p:scale>
          <a:sx n="139" d="100"/>
          <a:sy n="139" d="100"/>
        </p:scale>
        <p:origin x="-15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175F-B1F3-4D46-9B1A-F68B4415798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DFC9-517C-2E42-9CDF-16611DD5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66A0-1BE2-844D-A48C-6C9424E93D25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8766"/>
            <a:ext cx="91440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Uber Jet and </a:t>
            </a:r>
            <a:b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Widespread Disruptive Ice Storm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f 21–23 December 2013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Lance F. Bosart, Alicia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Bentley, and Philippe P.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Papin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Department of Atmospheric and Environmental Sciences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University at Albany, State University of New York, Albany, NY 12222</a:t>
            </a:r>
          </a:p>
          <a:p>
            <a:pPr algn="ctr"/>
            <a:r>
              <a:rPr lang="en-US" sz="2200" dirty="0">
                <a:latin typeface="Arial"/>
                <a:cs typeface="Arial"/>
              </a:rPr>
              <a:t>  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39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Annual Northeastern Storm Conference</a:t>
            </a:r>
            <a:b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Rutland, VT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Saturday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March 2014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5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16499"/>
          <a:stretch/>
        </p:blipFill>
        <p:spPr>
          <a:xfrm>
            <a:off x="388831" y="337236"/>
            <a:ext cx="8223234" cy="5493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9439"/>
            <a:ext cx="9144000" cy="650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9406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0.5° Climate Forecast System Reanalysis (1979–2013) </a:t>
            </a:r>
            <a:b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200-hPa maximum wind speed (m s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−1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98" t="84141" r="8252" b="10270"/>
          <a:stretch/>
        </p:blipFill>
        <p:spPr>
          <a:xfrm>
            <a:off x="0" y="5941855"/>
            <a:ext cx="9103022" cy="46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49016"/>
            <a:ext cx="9144000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Image credit: Dr. Ryan </a:t>
            </a:r>
            <a:r>
              <a:rPr lang="en-US" dirty="0" err="1" smtClean="0">
                <a:latin typeface="Arial"/>
                <a:cs typeface="Arial"/>
              </a:rPr>
              <a:t>Maue</a:t>
            </a:r>
            <a:r>
              <a:rPr lang="en-US" dirty="0" smtClean="0">
                <a:latin typeface="Arial"/>
                <a:cs typeface="Arial"/>
              </a:rPr>
              <a:t>  –  </a:t>
            </a:r>
            <a:r>
              <a:rPr lang="en-US" dirty="0" err="1" smtClean="0">
                <a:latin typeface="Arial"/>
                <a:cs typeface="Arial"/>
              </a:rPr>
              <a:t>www.models.weatherbell.com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242646" y="187951"/>
            <a:ext cx="8536097" cy="6161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92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62854"/>
            <a:ext cx="9144000" cy="61555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250-hPa wind speed (shaded, m s</a:t>
            </a:r>
            <a:r>
              <a:rPr lang="en-US" sz="1600" baseline="30000" dirty="0" smtClean="0">
                <a:latin typeface="Arial"/>
                <a:cs typeface="Arial"/>
              </a:rPr>
              <a:t>−1</a:t>
            </a:r>
            <a:r>
              <a:rPr lang="en-US" sz="1600" dirty="0" smtClean="0">
                <a:latin typeface="Arial"/>
                <a:cs typeface="Arial"/>
              </a:rPr>
              <a:t>), geopotential height (black contours, dam),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and temperature (red dashed contours, °C)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 rot="196205">
            <a:off x="4080463" y="2139453"/>
            <a:ext cx="754490" cy="283586"/>
            <a:chOff x="7147668" y="2945948"/>
            <a:chExt cx="597787" cy="22468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157954" y="3006483"/>
              <a:ext cx="587501" cy="1641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/>
            <p:cNvSpPr/>
            <p:nvPr/>
          </p:nvSpPr>
          <p:spPr>
            <a:xfrm rot="20549564">
              <a:off x="7147668" y="3055219"/>
              <a:ext cx="64724" cy="108648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20549564">
              <a:off x="7249688" y="3026193"/>
              <a:ext cx="64724" cy="108648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20549564">
              <a:off x="7351288" y="2994443"/>
              <a:ext cx="64724" cy="108648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20549564">
              <a:off x="7452888" y="2969043"/>
              <a:ext cx="64724" cy="108648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516729" y="2958648"/>
              <a:ext cx="61996" cy="861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70704" y="2945948"/>
              <a:ext cx="61996" cy="861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53213" y="2972710"/>
              <a:ext cx="33462" cy="46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 rot="20914181">
            <a:off x="5052552" y="1904610"/>
            <a:ext cx="653063" cy="293911"/>
            <a:chOff x="7907173" y="2801345"/>
            <a:chExt cx="548059" cy="2466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907173" y="2907777"/>
              <a:ext cx="548059" cy="1402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>
              <a:spLocks noChangeAspect="1"/>
            </p:cNvSpPr>
            <p:nvPr/>
          </p:nvSpPr>
          <p:spPr>
            <a:xfrm rot="785401">
              <a:off x="7925416" y="2801345"/>
              <a:ext cx="71404" cy="119862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>
              <a:spLocks noChangeAspect="1"/>
            </p:cNvSpPr>
            <p:nvPr/>
          </p:nvSpPr>
          <p:spPr>
            <a:xfrm rot="785401">
              <a:off x="8029467" y="2828630"/>
              <a:ext cx="71404" cy="119862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>
              <a:spLocks noChangeAspect="1"/>
            </p:cNvSpPr>
            <p:nvPr/>
          </p:nvSpPr>
          <p:spPr>
            <a:xfrm rot="785401">
              <a:off x="8130343" y="2854196"/>
              <a:ext cx="71404" cy="119862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>
              <a:spLocks noChangeAspect="1"/>
            </p:cNvSpPr>
            <p:nvPr/>
          </p:nvSpPr>
          <p:spPr>
            <a:xfrm rot="785401">
              <a:off x="8231220" y="2880092"/>
              <a:ext cx="71404" cy="119862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>
              <a:spLocks noChangeAspect="1"/>
            </p:cNvSpPr>
            <p:nvPr/>
          </p:nvSpPr>
          <p:spPr>
            <a:xfrm rot="785401">
              <a:off x="8335271" y="2905734"/>
              <a:ext cx="71404" cy="119862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2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9904"/>
          <a:stretch/>
        </p:blipFill>
        <p:spPr>
          <a:xfrm>
            <a:off x="118857" y="0"/>
            <a:ext cx="71086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La Grande, QC 	  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Goose Bay, NL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0525" r="11800" b="7146"/>
          <a:stretch/>
        </p:blipFill>
        <p:spPr>
          <a:xfrm>
            <a:off x="7146644" y="-1"/>
            <a:ext cx="681179" cy="6367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4038" r="7246"/>
          <a:stretch/>
        </p:blipFill>
        <p:spPr>
          <a:xfrm>
            <a:off x="7793194" y="0"/>
            <a:ext cx="77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Additional Soundings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0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Detroit, MI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Wilmington, OH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0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Pittsburgh, PA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Buffalo,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86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Albany, NY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Upton,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8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23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Gray, ME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Chatham, MA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4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150</Words>
  <Application>Microsoft Macintosh PowerPoint</Application>
  <PresentationFormat>On-screen Show (4:3)</PresentationFormat>
  <Paragraphs>28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34</cp:revision>
  <dcterms:created xsi:type="dcterms:W3CDTF">2014-02-18T22:28:59Z</dcterms:created>
  <dcterms:modified xsi:type="dcterms:W3CDTF">2014-02-19T14:57:58Z</dcterms:modified>
</cp:coreProperties>
</file>