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64" r:id="rId3"/>
    <p:sldId id="268" r:id="rId4"/>
    <p:sldId id="258" r:id="rId5"/>
    <p:sldId id="263" r:id="rId6"/>
    <p:sldId id="260" r:id="rId7"/>
    <p:sldId id="262" r:id="rId8"/>
    <p:sldId id="259" r:id="rId9"/>
    <p:sldId id="261" r:id="rId10"/>
    <p:sldId id="279" r:id="rId11"/>
    <p:sldId id="269" r:id="rId12"/>
    <p:sldId id="270" r:id="rId13"/>
    <p:sldId id="271" r:id="rId14"/>
    <p:sldId id="280" r:id="rId15"/>
    <p:sldId id="272" r:id="rId16"/>
    <p:sldId id="273" r:id="rId17"/>
    <p:sldId id="274" r:id="rId18"/>
    <p:sldId id="281" r:id="rId19"/>
    <p:sldId id="275" r:id="rId20"/>
    <p:sldId id="276" r:id="rId21"/>
    <p:sldId id="277" r:id="rId22"/>
    <p:sldId id="278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FF00"/>
    <a:srgbClr val="FF00AE"/>
    <a:srgbClr val="009301"/>
    <a:srgbClr val="3775C7"/>
    <a:srgbClr val="FA3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2" autoAdjust="0"/>
  </p:normalViewPr>
  <p:slideViewPr>
    <p:cSldViewPr snapToGrid="0" snapToObjects="1">
      <p:cViewPr>
        <p:scale>
          <a:sx n="94" d="100"/>
          <a:sy n="94" d="100"/>
        </p:scale>
        <p:origin x="-2872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D175F-B1F3-4D46-9B1A-F68B44157985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6DFC9-517C-2E42-9CDF-16611DD5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5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3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8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0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9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7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7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0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066A0-1BE2-844D-A48C-6C9424E93D25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24942"/>
            <a:ext cx="914400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The Uber Jet and </a:t>
            </a:r>
            <a:b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the Widespread Disruptive Ice Storm</a:t>
            </a: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f 21–23 December 2013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3600" dirty="0" smtClean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Lance F. Bosart, Alicia 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M. 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Bentley, and Philippe P. </a:t>
            </a:r>
            <a:r>
              <a:rPr lang="en-US" sz="2200" dirty="0" err="1" smtClean="0">
                <a:solidFill>
                  <a:srgbClr val="0000FF"/>
                </a:solidFill>
                <a:latin typeface="Arial"/>
                <a:cs typeface="Arial"/>
              </a:rPr>
              <a:t>Papin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Department of Atmospheric and Environmental Sciences </a:t>
            </a: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University at Albany, State University of New York, Albany, NY </a:t>
            </a:r>
            <a:r>
              <a:rPr lang="en-US" sz="2200" dirty="0" smtClean="0">
                <a:latin typeface="Arial"/>
                <a:cs typeface="Arial"/>
              </a:rPr>
              <a:t>12222</a:t>
            </a:r>
          </a:p>
          <a:p>
            <a:pPr algn="ctr"/>
            <a:r>
              <a:rPr lang="en-US" sz="3000" dirty="0">
                <a:latin typeface="Arial"/>
                <a:cs typeface="Arial"/>
              </a:rPr>
              <a:t> </a:t>
            </a:r>
            <a:r>
              <a:rPr lang="en-US" sz="2200" dirty="0">
                <a:latin typeface="Arial"/>
                <a:cs typeface="Arial"/>
              </a:rPr>
              <a:t> 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39</a:t>
            </a:r>
            <a:r>
              <a:rPr lang="en-US" sz="2200" baseline="30000" dirty="0" smtClean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 Annual Northeastern Storm Conference</a:t>
            </a:r>
            <a:b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Rutland, VT</a:t>
            </a:r>
            <a:endParaRPr lang="en-US" sz="2200" dirty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Saturday 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8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 March 2014</a:t>
            </a:r>
            <a:endParaRPr lang="en-US" sz="22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77256" y="14618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9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7652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  <a:latin typeface="Arial"/>
                <a:cs typeface="Arial"/>
              </a:rPr>
              <a:t>Maplist</a:t>
            </a:r>
            <a:r>
              <a:rPr lang="en-US" sz="5000" b="1" dirty="0" smtClean="0">
                <a:solidFill>
                  <a:srgbClr val="FF0000"/>
                </a:solidFill>
                <a:latin typeface="Arial"/>
                <a:cs typeface="Arial"/>
              </a:rPr>
              <a:t> Images</a:t>
            </a: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54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9439"/>
            <a:ext cx="9144000" cy="6509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349016"/>
            <a:ext cx="9144000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Source:  Dr. Jason </a:t>
            </a:r>
            <a:r>
              <a:rPr lang="en-US" dirty="0" err="1" smtClean="0">
                <a:latin typeface="Arial"/>
                <a:cs typeface="Arial"/>
              </a:rPr>
              <a:t>Cordeira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02060"/>
            <a:ext cx="10827250" cy="6858001"/>
            <a:chOff x="0" y="0"/>
            <a:chExt cx="10827250" cy="6858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2977" b="10570"/>
            <a:stretch/>
          </p:blipFill>
          <p:spPr>
            <a:xfrm>
              <a:off x="1871039" y="697402"/>
              <a:ext cx="6348747" cy="48933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0" y="5793615"/>
              <a:ext cx="9144000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Arial"/>
                  <a:cs typeface="Arial"/>
                </a:rPr>
                <a:t>250-hPa Wind Speed </a:t>
              </a:r>
              <a:r>
                <a:rPr lang="en-US" b="1" dirty="0">
                  <a:solidFill>
                    <a:srgbClr val="000000"/>
                  </a:solidFill>
                  <a:latin typeface="Arial"/>
                  <a:cs typeface="Arial"/>
                </a:rPr>
                <a:t>(m s</a:t>
              </a:r>
              <a:r>
                <a:rPr lang="en-US" b="1" baseline="30000" dirty="0">
                  <a:solidFill>
                    <a:srgbClr val="000000"/>
                  </a:solidFill>
                  <a:latin typeface="Arial"/>
                  <a:cs typeface="Arial"/>
                </a:rPr>
                <a:t>−1</a:t>
              </a:r>
              <a:r>
                <a:rPr lang="en-US" b="1" dirty="0" smtClean="0">
                  <a:solidFill>
                    <a:srgbClr val="000000"/>
                  </a:solidFill>
                  <a:latin typeface="Arial"/>
                  <a:cs typeface="Arial"/>
                </a:rPr>
                <a:t>)</a:t>
              </a:r>
              <a:endParaRPr lang="en-US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83250" y="5483940"/>
              <a:ext cx="9144000" cy="400110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" dirty="0" smtClean="0">
                  <a:latin typeface="Arial"/>
                  <a:cs typeface="Arial"/>
                </a:rPr>
                <a:t/>
              </a:r>
              <a:br>
                <a:rPr lang="en-US" sz="200" dirty="0" smtClean="0">
                  <a:latin typeface="Arial"/>
                  <a:cs typeface="Arial"/>
                </a:rPr>
              </a:br>
              <a:r>
                <a:rPr lang="en-US" dirty="0" smtClean="0">
                  <a:latin typeface="Arial"/>
                  <a:cs typeface="Arial"/>
                </a:rPr>
                <a:t>20     30      40      50      60      70      80      90     100    110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-2388129" y="3244335"/>
              <a:ext cx="6858001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Arial"/>
                  <a:cs typeface="Arial"/>
                </a:rPr>
                <a:t>Occurrences (</a:t>
              </a:r>
              <a:r>
                <a:rPr lang="en-US" b="1" dirty="0">
                  <a:solidFill>
                    <a:srgbClr val="000000"/>
                  </a:solidFill>
                  <a:latin typeface="Arial"/>
                  <a:cs typeface="Arial"/>
                </a:rPr>
                <a:t>1979–</a:t>
              </a:r>
              <a:r>
                <a:rPr lang="en-US" b="1" dirty="0" smtClean="0">
                  <a:solidFill>
                    <a:srgbClr val="000000"/>
                  </a:solidFill>
                  <a:latin typeface="Arial"/>
                  <a:cs typeface="Arial"/>
                </a:rPr>
                <a:t>2012</a:t>
              </a:r>
              <a:r>
                <a:rPr lang="en-US" b="1" dirty="0" smtClean="0">
                  <a:latin typeface="Arial"/>
                  <a:cs typeface="Arial"/>
                </a:rPr>
                <a:t>)</a:t>
              </a:r>
              <a:endParaRPr lang="en-US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8233" y="929436"/>
              <a:ext cx="958149" cy="4832093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" dirty="0" smtClean="0">
                  <a:latin typeface="Arial"/>
                  <a:cs typeface="Arial"/>
                </a:rPr>
                <a:t/>
              </a:r>
              <a:br>
                <a:rPr lang="en-US" sz="200" dirty="0" smtClean="0">
                  <a:latin typeface="Arial"/>
                  <a:cs typeface="Arial"/>
                </a:rPr>
              </a:br>
              <a:r>
                <a:rPr lang="en-US" dirty="0" smtClean="0">
                  <a:latin typeface="Arial"/>
                  <a:cs typeface="Arial"/>
                </a:rPr>
                <a:t>4000</a:t>
              </a:r>
            </a:p>
            <a:p>
              <a:pPr algn="r"/>
              <a:endParaRPr lang="en-US" dirty="0">
                <a:latin typeface="Arial"/>
                <a:cs typeface="Arial"/>
              </a:endParaRPr>
            </a:p>
            <a:p>
              <a:pPr algn="r"/>
              <a:r>
                <a:rPr lang="en-US" dirty="0" smtClean="0">
                  <a:latin typeface="Arial"/>
                  <a:cs typeface="Arial"/>
                </a:rPr>
                <a:t>3500</a:t>
              </a:r>
            </a:p>
            <a:p>
              <a:pPr algn="r"/>
              <a:endParaRPr lang="en-US" dirty="0">
                <a:latin typeface="Arial"/>
                <a:cs typeface="Arial"/>
              </a:endParaRPr>
            </a:p>
            <a:p>
              <a:pPr algn="r"/>
              <a:r>
                <a:rPr lang="en-US" dirty="0" smtClean="0">
                  <a:latin typeface="Arial"/>
                  <a:cs typeface="Arial"/>
                </a:rPr>
                <a:t>3000</a:t>
              </a:r>
            </a:p>
            <a:p>
              <a:pPr algn="r"/>
              <a:endParaRPr lang="en-US" dirty="0">
                <a:latin typeface="Arial"/>
                <a:cs typeface="Arial"/>
              </a:endParaRPr>
            </a:p>
            <a:p>
              <a:pPr algn="r"/>
              <a:r>
                <a:rPr lang="en-US" dirty="0" smtClean="0">
                  <a:latin typeface="Arial"/>
                  <a:cs typeface="Arial"/>
                </a:rPr>
                <a:t>2500</a:t>
              </a:r>
            </a:p>
            <a:p>
              <a:pPr algn="r"/>
              <a:endParaRPr lang="en-US" dirty="0">
                <a:latin typeface="Arial"/>
                <a:cs typeface="Arial"/>
              </a:endParaRPr>
            </a:p>
            <a:p>
              <a:pPr algn="r"/>
              <a:r>
                <a:rPr lang="en-US" dirty="0" smtClean="0">
                  <a:latin typeface="Arial"/>
                  <a:cs typeface="Arial"/>
                </a:rPr>
                <a:t>2000</a:t>
              </a:r>
            </a:p>
            <a:p>
              <a:pPr algn="r"/>
              <a:endParaRPr lang="en-US" dirty="0">
                <a:latin typeface="Arial"/>
                <a:cs typeface="Arial"/>
              </a:endParaRPr>
            </a:p>
            <a:p>
              <a:pPr algn="r"/>
              <a:r>
                <a:rPr lang="en-US" dirty="0" smtClean="0">
                  <a:latin typeface="Arial"/>
                  <a:cs typeface="Arial"/>
                </a:rPr>
                <a:t>1500</a:t>
              </a:r>
            </a:p>
            <a:p>
              <a:pPr algn="r"/>
              <a:endParaRPr lang="en-US" dirty="0">
                <a:latin typeface="Arial"/>
                <a:cs typeface="Arial"/>
              </a:endParaRPr>
            </a:p>
            <a:p>
              <a:pPr algn="r"/>
              <a:r>
                <a:rPr lang="en-US" dirty="0" smtClean="0">
                  <a:latin typeface="Arial"/>
                  <a:cs typeface="Arial"/>
                </a:rPr>
                <a:t>1000</a:t>
              </a:r>
            </a:p>
            <a:p>
              <a:pPr algn="r"/>
              <a:endParaRPr lang="en-US" dirty="0">
                <a:latin typeface="Arial"/>
                <a:cs typeface="Arial"/>
              </a:endParaRPr>
            </a:p>
            <a:p>
              <a:pPr algn="r"/>
              <a:r>
                <a:rPr lang="en-US" dirty="0" smtClean="0">
                  <a:latin typeface="Arial"/>
                  <a:cs typeface="Arial"/>
                </a:rPr>
                <a:t>500</a:t>
              </a:r>
            </a:p>
            <a:p>
              <a:pPr algn="r"/>
              <a:endParaRPr lang="en-US" dirty="0">
                <a:latin typeface="Arial"/>
                <a:cs typeface="Arial"/>
              </a:endParaRPr>
            </a:p>
            <a:p>
              <a:pPr algn="r"/>
              <a:r>
                <a:rPr lang="en-US" dirty="0" smtClean="0">
                  <a:latin typeface="Arial"/>
                  <a:cs typeface="Arial"/>
                </a:rPr>
                <a:t>0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0"/>
            <a:ext cx="9144000" cy="112646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Histogram of 250-hPa maximum wind speed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NCEP–NCAR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Reanalysis: 1979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2012</a:t>
            </a:r>
          </a:p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Domain</a:t>
            </a:r>
            <a:r>
              <a:rPr lang="en-US" sz="2400" b="1" smtClean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Arial"/>
                <a:cs typeface="Arial"/>
              </a:rPr>
              <a:t>40°–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60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°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N </a:t>
            </a:r>
            <a:r>
              <a:rPr lang="en-US" sz="2400" b="1" smtClean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lang="en-US" sz="2400" b="1">
                <a:solidFill>
                  <a:srgbClr val="FF0000"/>
                </a:solidFill>
                <a:latin typeface="Arial"/>
                <a:cs typeface="Arial"/>
              </a:rPr>
              <a:t>90°–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60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°W  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07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349016"/>
            <a:ext cx="9144000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Source:  Dr. Mel Shapiro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4213" y="98541"/>
            <a:ext cx="9428655" cy="6256133"/>
            <a:chOff x="164213" y="98541"/>
            <a:chExt cx="9428655" cy="62561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78" t="3597" b="17787"/>
            <a:stretch/>
          </p:blipFill>
          <p:spPr>
            <a:xfrm>
              <a:off x="164213" y="98541"/>
              <a:ext cx="8790939" cy="5529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8501" t="87051" r="47475" b="8082"/>
            <a:stretch/>
          </p:blipFill>
          <p:spPr>
            <a:xfrm>
              <a:off x="1763936" y="5606622"/>
              <a:ext cx="5616129" cy="49181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576457" y="6016120"/>
              <a:ext cx="8016411" cy="338554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  −60    −48    −36    −24    −12      0       12      24      36      48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10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349016"/>
            <a:ext cx="9144000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Source:  Dr. Mel Shapiro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6223" y="98537"/>
            <a:ext cx="6978794" cy="6320761"/>
            <a:chOff x="1686131" y="98537"/>
            <a:chExt cx="6978794" cy="63207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3473" b="17341"/>
            <a:stretch/>
          </p:blipFill>
          <p:spPr>
            <a:xfrm>
              <a:off x="1686131" y="98537"/>
              <a:ext cx="5771738" cy="632076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6329" t="87289" b="8255"/>
            <a:stretch/>
          </p:blipFill>
          <p:spPr>
            <a:xfrm rot="16200000">
              <a:off x="4820644" y="2839704"/>
              <a:ext cx="5540050" cy="40807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706776" y="864590"/>
              <a:ext cx="958149" cy="5078314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" dirty="0" smtClean="0">
                  <a:latin typeface="Arial"/>
                  <a:cs typeface="Arial"/>
                </a:rPr>
                <a:t/>
              </a:r>
              <a:br>
                <a:rPr lang="en-US" sz="200" dirty="0" smtClean="0">
                  <a:latin typeface="Arial"/>
                  <a:cs typeface="Arial"/>
                </a:rPr>
              </a:br>
              <a:r>
                <a:rPr lang="en-US" sz="1600" dirty="0" smtClean="0">
                  <a:latin typeface="Arial"/>
                  <a:cs typeface="Arial"/>
                </a:rPr>
                <a:t>600</a:t>
              </a:r>
            </a:p>
            <a:p>
              <a:endParaRPr lang="en-US" sz="1900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480</a:t>
              </a:r>
            </a:p>
            <a:p>
              <a:endParaRPr lang="en-US" sz="1900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360</a:t>
              </a:r>
            </a:p>
            <a:p>
              <a:endParaRPr lang="en-US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240</a:t>
              </a:r>
            </a:p>
            <a:p>
              <a:endParaRPr lang="en-US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120</a:t>
              </a:r>
            </a:p>
            <a:p>
              <a:endParaRPr lang="en-US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0</a:t>
              </a:r>
              <a:endParaRPr lang="en-US" sz="1600" dirty="0">
                <a:latin typeface="Arial"/>
                <a:cs typeface="Arial"/>
              </a:endParaRPr>
            </a:p>
            <a:p>
              <a:endParaRPr lang="en-US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−120</a:t>
              </a:r>
            </a:p>
            <a:p>
              <a:endParaRPr lang="en-US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−240</a:t>
              </a:r>
            </a:p>
            <a:p>
              <a:endParaRPr lang="en-US" sz="1700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−360</a:t>
              </a:r>
            </a:p>
            <a:p>
              <a:endParaRPr lang="en-US" sz="1700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−480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7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7652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/>
                <a:cs typeface="Arial"/>
              </a:rPr>
              <a:t>Backward Trajectories</a:t>
            </a: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65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9182543" cy="6718348"/>
            <a:chOff x="0" y="0"/>
            <a:chExt cx="9182543" cy="6718348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9182543" cy="6222957"/>
              <a:chOff x="0" y="0"/>
              <a:chExt cx="9182543" cy="622295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noFill/>
              <a:ln w="190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" dirty="0" smtClean="0">
                    <a:latin typeface="Arial"/>
                    <a:cs typeface="Arial"/>
                  </a:rPr>
                  <a:t/>
                </a:r>
                <a:br>
                  <a:rPr lang="en-US" sz="200" dirty="0" smtClean="0">
                    <a:latin typeface="Arial"/>
                    <a:cs typeface="Arial"/>
                  </a:rPr>
                </a:br>
                <a:endParaRPr lang="en-US" sz="2400" b="1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74"/>
              <a:stretch/>
            </p:blipFill>
            <p:spPr>
              <a:xfrm>
                <a:off x="71388" y="1248153"/>
                <a:ext cx="4414078" cy="497480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74"/>
              <a:stretch/>
            </p:blipFill>
            <p:spPr>
              <a:xfrm>
                <a:off x="4686128" y="1248153"/>
                <a:ext cx="4414078" cy="4974804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15180" y="230832"/>
                <a:ext cx="4485467" cy="461665"/>
              </a:xfrm>
              <a:prstGeom prst="rect">
                <a:avLst/>
              </a:prstGeom>
              <a:noFill/>
              <a:ln w="190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FA3335"/>
                    </a:solidFill>
                    <a:latin typeface="Arial"/>
                    <a:cs typeface="Arial"/>
                  </a:rPr>
                  <a:t>KLAN – Lansing, MI</a:t>
                </a:r>
                <a:endParaRPr lang="en-US" sz="2400" dirty="0">
                  <a:solidFill>
                    <a:srgbClr val="3775C7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97076" y="241806"/>
                <a:ext cx="4485467" cy="461665"/>
              </a:xfrm>
              <a:prstGeom prst="rect">
                <a:avLst/>
              </a:prstGeom>
              <a:noFill/>
              <a:ln w="190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A3335"/>
                    </a:solidFill>
                    <a:latin typeface="Arial"/>
                    <a:cs typeface="Arial"/>
                  </a:rPr>
                  <a:t>CYYZ – </a:t>
                </a:r>
                <a:r>
                  <a:rPr lang="en-US" sz="2400" dirty="0" smtClean="0">
                    <a:solidFill>
                      <a:srgbClr val="FA3335"/>
                    </a:solidFill>
                    <a:latin typeface="Arial"/>
                    <a:cs typeface="Arial"/>
                  </a:rPr>
                  <a:t>Toronto, ON</a:t>
                </a:r>
                <a:endParaRPr lang="en-US" sz="2400" dirty="0">
                  <a:solidFill>
                    <a:srgbClr val="3775C7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0" y="6349016"/>
              <a:ext cx="9144000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Source:  NOAA HYSPLIT MODEL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9920" y="604930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240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0000 UTC 22 December 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8963" y="607683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240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>
                  <a:solidFill>
                    <a:srgbClr val="FA3335"/>
                  </a:solidFill>
                  <a:latin typeface="Arial"/>
                  <a:cs typeface="Arial"/>
                </a:rPr>
                <a:t>0600 UTC 22 December </a:t>
              </a: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3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82543" cy="6718348"/>
            <a:chOff x="0" y="0"/>
            <a:chExt cx="9182543" cy="6718348"/>
          </a:xfrm>
        </p:grpSpPr>
        <p:sp>
          <p:nvSpPr>
            <p:cNvPr id="5" name="TextBox 4"/>
            <p:cNvSpPr txBox="1"/>
            <p:nvPr/>
          </p:nvSpPr>
          <p:spPr>
            <a:xfrm>
              <a:off x="0" y="0"/>
              <a:ext cx="9144000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" dirty="0" smtClean="0">
                  <a:latin typeface="Arial"/>
                  <a:cs typeface="Arial"/>
                </a:rPr>
                <a:t/>
              </a:r>
              <a:br>
                <a:rPr lang="en-US" sz="200" dirty="0" smtClean="0">
                  <a:latin typeface="Arial"/>
                  <a:cs typeface="Arial"/>
                </a:rPr>
              </a:br>
              <a:endParaRPr lang="en-US" sz="24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1388" y="230832"/>
              <a:ext cx="9111155" cy="5992125"/>
              <a:chOff x="71388" y="230832"/>
              <a:chExt cx="9111155" cy="599212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93"/>
              <a:stretch/>
            </p:blipFill>
            <p:spPr>
              <a:xfrm>
                <a:off x="71388" y="1282038"/>
                <a:ext cx="4414078" cy="494091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15180" y="230832"/>
                <a:ext cx="4485467" cy="461665"/>
              </a:xfrm>
              <a:prstGeom prst="rect">
                <a:avLst/>
              </a:prstGeom>
              <a:noFill/>
              <a:ln w="190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A3335"/>
                    </a:solidFill>
                    <a:latin typeface="Arial"/>
                    <a:cs typeface="Arial"/>
                  </a:rPr>
                  <a:t>KART – </a:t>
                </a:r>
                <a:r>
                  <a:rPr lang="en-US" sz="2400" dirty="0" smtClean="0">
                    <a:solidFill>
                      <a:srgbClr val="FA3335"/>
                    </a:solidFill>
                    <a:latin typeface="Arial"/>
                    <a:cs typeface="Arial"/>
                  </a:rPr>
                  <a:t>Watertown, NY</a:t>
                </a:r>
                <a:endParaRPr lang="en-US" sz="2400" dirty="0">
                  <a:solidFill>
                    <a:srgbClr val="3775C7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97076" y="241806"/>
                <a:ext cx="4485467" cy="461665"/>
              </a:xfrm>
              <a:prstGeom prst="rect">
                <a:avLst/>
              </a:prstGeom>
              <a:noFill/>
              <a:ln w="190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A3335"/>
                    </a:solidFill>
                    <a:latin typeface="Arial"/>
                    <a:cs typeface="Arial"/>
                  </a:rPr>
                  <a:t>KBTV – </a:t>
                </a:r>
                <a:r>
                  <a:rPr lang="en-US" sz="2400" dirty="0" smtClean="0">
                    <a:solidFill>
                      <a:srgbClr val="FA3335"/>
                    </a:solidFill>
                    <a:latin typeface="Arial"/>
                    <a:cs typeface="Arial"/>
                  </a:rPr>
                  <a:t>Burlington, VT</a:t>
                </a:r>
                <a:endParaRPr lang="en-US" sz="2400" dirty="0">
                  <a:solidFill>
                    <a:srgbClr val="3775C7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7" name="Picture 6"/>
              <p:cNvPicPr>
                <a:picLocks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23"/>
              <a:stretch/>
            </p:blipFill>
            <p:spPr>
              <a:xfrm>
                <a:off x="4675180" y="1282038"/>
                <a:ext cx="4425696" cy="4936250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0" y="6349016"/>
              <a:ext cx="9144000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Source:  NOAA HYSPLIT MODEL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920" y="604930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240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0600 UTC 22 December 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28963" y="607683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240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1200 </a:t>
              </a:r>
              <a:r>
                <a:rPr lang="en-US" sz="1900" dirty="0">
                  <a:solidFill>
                    <a:srgbClr val="FA3335"/>
                  </a:solidFill>
                  <a:latin typeface="Arial"/>
                  <a:cs typeface="Arial"/>
                </a:rPr>
                <a:t>UTC 22 December </a:t>
              </a: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2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82543" cy="6718348"/>
            <a:chOff x="0" y="0"/>
            <a:chExt cx="9182543" cy="6718348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82543" cy="6222956"/>
              <a:chOff x="0" y="0"/>
              <a:chExt cx="9182543" cy="622295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noFill/>
              <a:ln w="190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" dirty="0" smtClean="0">
                    <a:latin typeface="Arial"/>
                    <a:cs typeface="Arial"/>
                  </a:rPr>
                  <a:t/>
                </a:r>
                <a:br>
                  <a:rPr lang="en-US" sz="200" dirty="0" smtClean="0">
                    <a:latin typeface="Arial"/>
                    <a:cs typeface="Arial"/>
                  </a:rPr>
                </a:br>
                <a:endParaRPr lang="en-US" sz="2400" b="1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91"/>
              <a:stretch/>
            </p:blipFill>
            <p:spPr>
              <a:xfrm>
                <a:off x="71388" y="1282038"/>
                <a:ext cx="4414078" cy="494091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91"/>
              <a:stretch/>
            </p:blipFill>
            <p:spPr>
              <a:xfrm>
                <a:off x="4686128" y="1282038"/>
                <a:ext cx="4414078" cy="4940918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15180" y="230832"/>
                <a:ext cx="4485467" cy="461665"/>
              </a:xfrm>
              <a:prstGeom prst="rect">
                <a:avLst/>
              </a:prstGeom>
              <a:noFill/>
              <a:ln w="190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A3335"/>
                    </a:solidFill>
                    <a:latin typeface="Arial"/>
                    <a:cs typeface="Arial"/>
                  </a:rPr>
                  <a:t>KMLT – </a:t>
                </a:r>
                <a:r>
                  <a:rPr lang="en-US" sz="2400" dirty="0" smtClean="0">
                    <a:solidFill>
                      <a:srgbClr val="FA3335"/>
                    </a:solidFill>
                    <a:latin typeface="Arial"/>
                    <a:cs typeface="Arial"/>
                  </a:rPr>
                  <a:t>Millinocket, ME</a:t>
                </a:r>
                <a:endParaRPr lang="en-US" sz="2400" dirty="0">
                  <a:solidFill>
                    <a:srgbClr val="3775C7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97076" y="241806"/>
                <a:ext cx="4485467" cy="461665"/>
              </a:xfrm>
              <a:prstGeom prst="rect">
                <a:avLst/>
              </a:prstGeom>
              <a:noFill/>
              <a:ln w="190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A3335"/>
                    </a:solidFill>
                    <a:latin typeface="Arial"/>
                    <a:cs typeface="Arial"/>
                  </a:rPr>
                  <a:t>CZDB – </a:t>
                </a:r>
                <a:r>
                  <a:rPr lang="en-US" sz="2400" dirty="0" err="1" smtClean="0">
                    <a:solidFill>
                      <a:srgbClr val="FA3335"/>
                    </a:solidFill>
                    <a:latin typeface="Arial"/>
                    <a:cs typeface="Arial"/>
                  </a:rPr>
                  <a:t>Debert</a:t>
                </a:r>
                <a:r>
                  <a:rPr lang="en-US" sz="2400" dirty="0" smtClean="0">
                    <a:solidFill>
                      <a:srgbClr val="FA3335"/>
                    </a:solidFill>
                    <a:latin typeface="Arial"/>
                    <a:cs typeface="Arial"/>
                  </a:rPr>
                  <a:t>, NS</a:t>
                </a:r>
                <a:endParaRPr lang="en-US" sz="2400" dirty="0">
                  <a:solidFill>
                    <a:srgbClr val="3775C7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0" y="6349016"/>
              <a:ext cx="9144000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Source:  NOAA HYSPLIT MODEL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9920" y="604930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240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1200 UTC 22 December 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8963" y="607683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240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1800 </a:t>
              </a:r>
              <a:r>
                <a:rPr lang="en-US" sz="1900" dirty="0">
                  <a:solidFill>
                    <a:srgbClr val="FA3335"/>
                  </a:solidFill>
                  <a:latin typeface="Arial"/>
                  <a:cs typeface="Arial"/>
                </a:rPr>
                <a:t>UTC 22 December </a:t>
              </a: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0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765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/>
                <a:cs typeface="Arial"/>
              </a:rPr>
              <a:t>Backward/Forward Trajectories</a:t>
            </a: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31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0034856" cy="7239684"/>
            <a:chOff x="0" y="0"/>
            <a:chExt cx="10034856" cy="7239684"/>
          </a:xfrm>
        </p:grpSpPr>
        <p:sp>
          <p:nvSpPr>
            <p:cNvPr id="5" name="TextBox 4"/>
            <p:cNvSpPr txBox="1"/>
            <p:nvPr/>
          </p:nvSpPr>
          <p:spPr>
            <a:xfrm>
              <a:off x="0" y="0"/>
              <a:ext cx="9144000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" dirty="0" smtClean="0">
                  <a:latin typeface="Arial"/>
                  <a:cs typeface="Arial"/>
                </a:rPr>
                <a:t/>
              </a:r>
              <a:br>
                <a:rPr lang="en-US" sz="200" dirty="0" smtClean="0">
                  <a:latin typeface="Arial"/>
                  <a:cs typeface="Arial"/>
                </a:rPr>
              </a:br>
              <a:endParaRPr lang="en-US" sz="24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98"/>
            <a:stretch/>
          </p:blipFill>
          <p:spPr>
            <a:xfrm>
              <a:off x="71388" y="1282038"/>
              <a:ext cx="4414078" cy="49321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52"/>
            <a:stretch/>
          </p:blipFill>
          <p:spPr>
            <a:xfrm>
              <a:off x="3919249" y="1282038"/>
              <a:ext cx="6115607" cy="595764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5180" y="230832"/>
              <a:ext cx="4485467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KCLE </a:t>
              </a:r>
              <a:r>
                <a:rPr lang="en-US" sz="2400" dirty="0">
                  <a:solidFill>
                    <a:srgbClr val="FA3335"/>
                  </a:solidFill>
                  <a:latin typeface="Arial"/>
                  <a:cs typeface="Arial"/>
                </a:rPr>
                <a:t>– </a:t>
              </a:r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Cleveland, OH</a:t>
              </a:r>
              <a:endParaRPr lang="en-US" sz="24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97076" y="241806"/>
              <a:ext cx="4485467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KCLE </a:t>
              </a:r>
              <a:r>
                <a:rPr lang="en-US" sz="2400" dirty="0">
                  <a:solidFill>
                    <a:srgbClr val="FA3335"/>
                  </a:solidFill>
                  <a:latin typeface="Arial"/>
                  <a:cs typeface="Arial"/>
                </a:rPr>
                <a:t>– </a:t>
              </a:r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Cleveland, OH</a:t>
              </a:r>
              <a:endParaRPr lang="en-US" sz="24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6349016"/>
              <a:ext cx="9144000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Source:  NOAA HYSPLIT MODEL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9920" y="604930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120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0000 UTC 22 December 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8963" y="607683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72 h forward trajectories starting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0000 </a:t>
              </a:r>
              <a:r>
                <a:rPr lang="en-US" sz="1900" dirty="0">
                  <a:solidFill>
                    <a:srgbClr val="FA3335"/>
                  </a:solidFill>
                  <a:latin typeface="Arial"/>
                  <a:cs typeface="Arial"/>
                </a:rPr>
                <a:t>UTC 22 December </a:t>
              </a: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1" b="16499"/>
          <a:stretch/>
        </p:blipFill>
        <p:spPr>
          <a:xfrm>
            <a:off x="388831" y="337236"/>
            <a:ext cx="8223234" cy="5493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9439"/>
            <a:ext cx="9144000" cy="6509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95685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200-hPa maximum wind speed (m s</a:t>
            </a:r>
            <a:r>
              <a:rPr lang="en-US" sz="2400" b="1" baseline="30000" dirty="0">
                <a:solidFill>
                  <a:srgbClr val="FF0000"/>
                </a:solidFill>
                <a:latin typeface="Arial"/>
                <a:cs typeface="Arial"/>
              </a:rPr>
              <a:t>−1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0.5° Climate Forecast System Reanalysis: 1979–2013 </a:t>
            </a:r>
            <a:b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98" t="84141" r="8252" b="10270"/>
          <a:stretch/>
        </p:blipFill>
        <p:spPr>
          <a:xfrm>
            <a:off x="0" y="5941855"/>
            <a:ext cx="9103022" cy="460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49016"/>
            <a:ext cx="9144000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Source:  Dr. Ryan </a:t>
            </a:r>
            <a:r>
              <a:rPr lang="en-US" dirty="0" err="1" smtClean="0">
                <a:latin typeface="Arial"/>
                <a:cs typeface="Arial"/>
              </a:rPr>
              <a:t>Maue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0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80093" y="0"/>
            <a:ext cx="10714949" cy="7232917"/>
            <a:chOff x="-680093" y="0"/>
            <a:chExt cx="10714949" cy="7232917"/>
          </a:xfrm>
        </p:grpSpPr>
        <p:sp>
          <p:nvSpPr>
            <p:cNvPr id="5" name="TextBox 4"/>
            <p:cNvSpPr txBox="1"/>
            <p:nvPr/>
          </p:nvSpPr>
          <p:spPr>
            <a:xfrm>
              <a:off x="0" y="0"/>
              <a:ext cx="9144000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" dirty="0" smtClean="0">
                  <a:latin typeface="Arial"/>
                  <a:cs typeface="Arial"/>
                </a:rPr>
                <a:t/>
              </a:r>
              <a:br>
                <a:rPr lang="en-US" sz="200" dirty="0" smtClean="0">
                  <a:latin typeface="Arial"/>
                  <a:cs typeface="Arial"/>
                </a:rPr>
              </a:br>
              <a:endParaRPr lang="en-US" sz="24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pic>
          <p:nvPicPr>
            <p:cNvPr id="6" name="Picture 5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4"/>
            <a:stretch/>
          </p:blipFill>
          <p:spPr>
            <a:xfrm>
              <a:off x="3919249" y="1284791"/>
              <a:ext cx="6115607" cy="594812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5180" y="230832"/>
              <a:ext cx="4485467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CYYZ </a:t>
              </a:r>
              <a:r>
                <a:rPr lang="en-US" sz="2400" dirty="0">
                  <a:solidFill>
                    <a:srgbClr val="FA3335"/>
                  </a:solidFill>
                  <a:latin typeface="Arial"/>
                  <a:cs typeface="Arial"/>
                </a:rPr>
                <a:t>– </a:t>
              </a:r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Toronto, ON</a:t>
              </a:r>
              <a:endParaRPr lang="en-US" sz="24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97076" y="241806"/>
              <a:ext cx="4485467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CYYZ </a:t>
              </a:r>
              <a:r>
                <a:rPr lang="en-US" sz="2400" dirty="0">
                  <a:solidFill>
                    <a:srgbClr val="FA3335"/>
                  </a:solidFill>
                  <a:latin typeface="Arial"/>
                  <a:cs typeface="Arial"/>
                </a:rPr>
                <a:t>– </a:t>
              </a:r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Toronto, ON</a:t>
              </a:r>
              <a:endParaRPr lang="en-US" sz="24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6349016"/>
              <a:ext cx="9144000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Source:  NOAA HYSPLIT MODEL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9920" y="604930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120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0000 UTC 22 December 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8963" y="607683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72 h forward trajectories starting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0000 </a:t>
              </a:r>
              <a:r>
                <a:rPr lang="en-US" sz="1900" dirty="0">
                  <a:solidFill>
                    <a:srgbClr val="FA3335"/>
                  </a:solidFill>
                  <a:latin typeface="Arial"/>
                  <a:cs typeface="Arial"/>
                </a:rPr>
                <a:t>UTC 22 December </a:t>
              </a: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pic>
          <p:nvPicPr>
            <p:cNvPr id="13" name="Picture 12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71"/>
            <a:stretch/>
          </p:blipFill>
          <p:spPr>
            <a:xfrm>
              <a:off x="-680093" y="1282038"/>
              <a:ext cx="6097801" cy="5936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63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2"/>
          <a:stretch/>
        </p:blipFill>
        <p:spPr>
          <a:xfrm>
            <a:off x="-685288" y="1284791"/>
            <a:ext cx="6108192" cy="593644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9"/>
          <a:stretch/>
        </p:blipFill>
        <p:spPr>
          <a:xfrm>
            <a:off x="3919249" y="1282037"/>
            <a:ext cx="6115607" cy="59508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180" y="230832"/>
            <a:ext cx="4485467" cy="461665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CYUL </a:t>
            </a:r>
            <a:r>
              <a:rPr lang="en-US" sz="2400" dirty="0">
                <a:solidFill>
                  <a:srgbClr val="FA3335"/>
                </a:solidFill>
                <a:latin typeface="Arial"/>
                <a:cs typeface="Arial"/>
              </a:rPr>
              <a:t>– </a:t>
            </a:r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Montreal, QC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7076" y="241806"/>
            <a:ext cx="4485467" cy="461665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CYUL </a:t>
            </a:r>
            <a:r>
              <a:rPr lang="en-US" sz="2400" dirty="0">
                <a:solidFill>
                  <a:srgbClr val="FA3335"/>
                </a:solidFill>
                <a:latin typeface="Arial"/>
                <a:cs typeface="Arial"/>
              </a:rPr>
              <a:t>– </a:t>
            </a:r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Montreal, QC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49016"/>
            <a:ext cx="9144000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Source:  NOAA HYSPLIT MODEL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920" y="604930"/>
            <a:ext cx="4430727" cy="677108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FA3335"/>
                </a:solidFill>
                <a:latin typeface="Arial"/>
                <a:cs typeface="Arial"/>
              </a:rPr>
              <a:t>120 h backward trajectories ending at:</a:t>
            </a:r>
            <a:br>
              <a:rPr lang="en-US" sz="1900" dirty="0" smtClean="0">
                <a:solidFill>
                  <a:srgbClr val="FA3335"/>
                </a:solidFill>
                <a:latin typeface="Arial"/>
                <a:cs typeface="Arial"/>
              </a:rPr>
            </a:br>
            <a:r>
              <a:rPr lang="en-US" sz="1900" dirty="0" smtClean="0">
                <a:solidFill>
                  <a:srgbClr val="FA3335"/>
                </a:solidFill>
                <a:latin typeface="Arial"/>
                <a:cs typeface="Arial"/>
              </a:rPr>
              <a:t>0000 UTC 22 December 2013</a:t>
            </a:r>
            <a:endParaRPr lang="en-US" sz="1900" dirty="0">
              <a:solidFill>
                <a:srgbClr val="3775C7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8963" y="607683"/>
            <a:ext cx="4430727" cy="677108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FA3335"/>
                </a:solidFill>
                <a:latin typeface="Arial"/>
                <a:cs typeface="Arial"/>
              </a:rPr>
              <a:t>72 h forward trajectories starting at:</a:t>
            </a:r>
            <a:br>
              <a:rPr lang="en-US" sz="1900" dirty="0" smtClean="0">
                <a:solidFill>
                  <a:srgbClr val="FA3335"/>
                </a:solidFill>
                <a:latin typeface="Arial"/>
                <a:cs typeface="Arial"/>
              </a:rPr>
            </a:br>
            <a:r>
              <a:rPr lang="en-US" sz="1900" dirty="0" smtClean="0">
                <a:solidFill>
                  <a:srgbClr val="FA3335"/>
                </a:solidFill>
                <a:latin typeface="Arial"/>
                <a:cs typeface="Arial"/>
              </a:rPr>
              <a:t>0000 </a:t>
            </a:r>
            <a:r>
              <a:rPr lang="en-US" sz="1900" dirty="0">
                <a:solidFill>
                  <a:srgbClr val="FA3335"/>
                </a:solidFill>
                <a:latin typeface="Arial"/>
                <a:cs typeface="Arial"/>
              </a:rPr>
              <a:t>UTC 22 December </a:t>
            </a:r>
            <a:r>
              <a:rPr lang="en-US" sz="1900" dirty="0" smtClean="0">
                <a:solidFill>
                  <a:srgbClr val="FA3335"/>
                </a:solidFill>
                <a:latin typeface="Arial"/>
                <a:cs typeface="Arial"/>
              </a:rPr>
              <a:t>2013</a:t>
            </a:r>
            <a:endParaRPr lang="en-US" sz="19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7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80093" y="0"/>
            <a:ext cx="10714949" cy="7232916"/>
            <a:chOff x="-680093" y="0"/>
            <a:chExt cx="10714949" cy="7232916"/>
          </a:xfrm>
        </p:grpSpPr>
        <p:sp>
          <p:nvSpPr>
            <p:cNvPr id="5" name="TextBox 4"/>
            <p:cNvSpPr txBox="1"/>
            <p:nvPr/>
          </p:nvSpPr>
          <p:spPr>
            <a:xfrm>
              <a:off x="0" y="0"/>
              <a:ext cx="9144000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" dirty="0" smtClean="0">
                  <a:latin typeface="Arial"/>
                  <a:cs typeface="Arial"/>
                </a:rPr>
                <a:t/>
              </a:r>
              <a:br>
                <a:rPr lang="en-US" sz="200" dirty="0" smtClean="0">
                  <a:latin typeface="Arial"/>
                  <a:cs typeface="Arial"/>
                </a:rPr>
              </a:br>
              <a:endParaRPr lang="en-US" sz="24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pic>
          <p:nvPicPr>
            <p:cNvPr id="6" name="Picture 5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09"/>
            <a:stretch/>
          </p:blipFill>
          <p:spPr>
            <a:xfrm>
              <a:off x="3919249" y="1282037"/>
              <a:ext cx="6115607" cy="59508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5180" y="230832"/>
              <a:ext cx="4485467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CYSC </a:t>
              </a:r>
              <a:r>
                <a:rPr lang="en-US" sz="2400" dirty="0">
                  <a:solidFill>
                    <a:srgbClr val="FA3335"/>
                  </a:solidFill>
                  <a:latin typeface="Arial"/>
                  <a:cs typeface="Arial"/>
                </a:rPr>
                <a:t>– </a:t>
              </a:r>
              <a:r>
                <a:rPr lang="en-US" sz="2400" dirty="0" err="1" smtClean="0">
                  <a:solidFill>
                    <a:srgbClr val="FA3335"/>
                  </a:solidFill>
                  <a:latin typeface="Arial"/>
                  <a:cs typeface="Arial"/>
                </a:rPr>
                <a:t>Sherbrooke</a:t>
              </a:r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, QC</a:t>
              </a:r>
              <a:endParaRPr lang="en-US" sz="24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97076" y="241806"/>
              <a:ext cx="4485467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CYSC </a:t>
              </a:r>
              <a:r>
                <a:rPr lang="en-US" sz="2400" dirty="0">
                  <a:solidFill>
                    <a:srgbClr val="FA3335"/>
                  </a:solidFill>
                  <a:latin typeface="Arial"/>
                  <a:cs typeface="Arial"/>
                </a:rPr>
                <a:t>– </a:t>
              </a:r>
              <a:r>
                <a:rPr lang="en-US" sz="2400" dirty="0" err="1" smtClean="0">
                  <a:solidFill>
                    <a:srgbClr val="FA3335"/>
                  </a:solidFill>
                  <a:latin typeface="Arial"/>
                  <a:cs typeface="Arial"/>
                </a:rPr>
                <a:t>Sherbrooke</a:t>
              </a:r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, QC</a:t>
              </a:r>
              <a:endParaRPr lang="en-US" sz="24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6349016"/>
              <a:ext cx="9144000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Source:  NOAA HYSPLIT MODEL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9920" y="604930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120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1200 UTC 22 December 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8963" y="607683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72 h forward trajectories starting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1200 </a:t>
              </a:r>
              <a:r>
                <a:rPr lang="en-US" sz="1900" dirty="0">
                  <a:solidFill>
                    <a:srgbClr val="FA3335"/>
                  </a:solidFill>
                  <a:latin typeface="Arial"/>
                  <a:cs typeface="Arial"/>
                </a:rPr>
                <a:t>UTC 22 December </a:t>
              </a: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pic>
          <p:nvPicPr>
            <p:cNvPr id="13" name="Picture 12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72"/>
            <a:stretch/>
          </p:blipFill>
          <p:spPr>
            <a:xfrm>
              <a:off x="-680093" y="1284791"/>
              <a:ext cx="6097801" cy="5936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21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7652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/>
                <a:cs typeface="Arial"/>
              </a:rPr>
              <a:t>THE END</a:t>
            </a: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54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92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262854"/>
            <a:ext cx="9144000" cy="615553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250-hPa wind speed (shaded, m s</a:t>
            </a:r>
            <a:r>
              <a:rPr lang="en-US" sz="1600" baseline="30000" dirty="0" smtClean="0">
                <a:latin typeface="Arial"/>
                <a:cs typeface="Arial"/>
              </a:rPr>
              <a:t>−1</a:t>
            </a:r>
            <a:r>
              <a:rPr lang="en-US" sz="1600" dirty="0" smtClean="0">
                <a:latin typeface="Arial"/>
                <a:cs typeface="Arial"/>
              </a:rPr>
              <a:t>), geopotential height (black contours, dam), 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and temperature (red dashed contours, °C)</a:t>
            </a:r>
            <a:endParaRPr lang="en-US" sz="800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2646" y="187951"/>
            <a:ext cx="8536097" cy="6161830"/>
            <a:chOff x="242646" y="187951"/>
            <a:chExt cx="8536097" cy="61618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84"/>
            <a:stretch/>
          </p:blipFill>
          <p:spPr>
            <a:xfrm>
              <a:off x="242646" y="187951"/>
              <a:ext cx="8536097" cy="6161830"/>
            </a:xfrm>
            <a:prstGeom prst="rect">
              <a:avLst/>
            </a:prstGeom>
          </p:spPr>
        </p:pic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 rot="196205">
              <a:off x="4080463" y="2139453"/>
              <a:ext cx="754490" cy="283586"/>
              <a:chOff x="7147668" y="2945948"/>
              <a:chExt cx="597787" cy="224687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7157954" y="3006483"/>
                <a:ext cx="587501" cy="1641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Isosceles Triangle 12"/>
              <p:cNvSpPr/>
              <p:nvPr/>
            </p:nvSpPr>
            <p:spPr>
              <a:xfrm rot="20549564">
                <a:off x="7147668" y="3055219"/>
                <a:ext cx="64724" cy="108648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20549564">
                <a:off x="7249688" y="3026193"/>
                <a:ext cx="64724" cy="108648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20549564">
                <a:off x="7351288" y="2994443"/>
                <a:ext cx="64724" cy="108648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20549564">
                <a:off x="7452888" y="2969043"/>
                <a:ext cx="64724" cy="108648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516729" y="2958648"/>
                <a:ext cx="61996" cy="86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570704" y="2945948"/>
                <a:ext cx="61996" cy="86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653213" y="2972710"/>
                <a:ext cx="33462" cy="4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 rot="20914181">
              <a:off x="5043415" y="1895474"/>
              <a:ext cx="653063" cy="293911"/>
              <a:chOff x="7907173" y="2801345"/>
              <a:chExt cx="548059" cy="24665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7907173" y="2907777"/>
                <a:ext cx="548059" cy="1402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Isosceles Triangle 21"/>
              <p:cNvSpPr>
                <a:spLocks noChangeAspect="1"/>
              </p:cNvSpPr>
              <p:nvPr/>
            </p:nvSpPr>
            <p:spPr>
              <a:xfrm rot="785401">
                <a:off x="7925416" y="2801345"/>
                <a:ext cx="71404" cy="119862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>
                <a:spLocks noChangeAspect="1"/>
              </p:cNvSpPr>
              <p:nvPr/>
            </p:nvSpPr>
            <p:spPr>
              <a:xfrm rot="785401">
                <a:off x="8029467" y="2828630"/>
                <a:ext cx="71404" cy="119862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>
                <a:spLocks noChangeAspect="1"/>
              </p:cNvSpPr>
              <p:nvPr/>
            </p:nvSpPr>
            <p:spPr>
              <a:xfrm rot="785401">
                <a:off x="8130343" y="2854196"/>
                <a:ext cx="71404" cy="119862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>
                <a:spLocks noChangeAspect="1"/>
              </p:cNvSpPr>
              <p:nvPr/>
            </p:nvSpPr>
            <p:spPr>
              <a:xfrm rot="785401">
                <a:off x="8231220" y="2880092"/>
                <a:ext cx="71404" cy="119862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>
                <a:spLocks noChangeAspect="1"/>
              </p:cNvSpPr>
              <p:nvPr/>
            </p:nvSpPr>
            <p:spPr>
              <a:xfrm rot="785401">
                <a:off x="8335271" y="2905734"/>
                <a:ext cx="71404" cy="119862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1200 UTC 22 December 2013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2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19904"/>
          <a:stretch/>
        </p:blipFill>
        <p:spPr>
          <a:xfrm>
            <a:off x="118857" y="0"/>
            <a:ext cx="710861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1200 UTC 22 December 2013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La Grande, QC 	    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Goose Bay, NL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80525" r="11800" b="7146"/>
          <a:stretch/>
        </p:blipFill>
        <p:spPr>
          <a:xfrm>
            <a:off x="7146644" y="-1"/>
            <a:ext cx="681179" cy="63679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84038" r="7246"/>
          <a:stretch/>
        </p:blipFill>
        <p:spPr>
          <a:xfrm>
            <a:off x="7793194" y="0"/>
            <a:ext cx="77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7652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/>
                <a:cs typeface="Arial"/>
              </a:rPr>
              <a:t>Additional Soundings</a:t>
            </a: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09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3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32812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0000 UTC 22 December 2013</a:t>
            </a:r>
          </a:p>
          <a:p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				Detroit, MI</a:t>
            </a:r>
            <a:r>
              <a:rPr lang="en-US" sz="2400" dirty="0">
                <a:solidFill>
                  <a:srgbClr val="FA3335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Wilmington, OH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801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3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32812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0000 UTC 22 December 2013</a:t>
            </a:r>
          </a:p>
          <a:p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				Pittsburgh, PA </a:t>
            </a:r>
            <a:r>
              <a:rPr lang="en-US" sz="2400" dirty="0">
                <a:solidFill>
                  <a:srgbClr val="FA3335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 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Buffalo, NY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86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3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32812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1200 UTC 22 December 2013</a:t>
            </a:r>
          </a:p>
          <a:p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				Albany, NY 			  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Upton, NY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98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3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32812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0000 UTC 23 December 2013</a:t>
            </a:r>
          </a:p>
          <a:p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				Gray, ME 			  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Chatham, MA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45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946</Words>
  <Application>Microsoft Macintosh PowerPoint</Application>
  <PresentationFormat>On-screen Show (4:3)</PresentationFormat>
  <Paragraphs>152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Albany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Bentley</dc:creator>
  <cp:lastModifiedBy>Alicia Bentley</cp:lastModifiedBy>
  <cp:revision>71</cp:revision>
  <dcterms:created xsi:type="dcterms:W3CDTF">2014-02-18T22:28:59Z</dcterms:created>
  <dcterms:modified xsi:type="dcterms:W3CDTF">2014-02-24T18:49:28Z</dcterms:modified>
</cp:coreProperties>
</file>