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64" r:id="rId3"/>
    <p:sldId id="283" r:id="rId4"/>
    <p:sldId id="268" r:id="rId5"/>
    <p:sldId id="284" r:id="rId6"/>
    <p:sldId id="286" r:id="rId7"/>
    <p:sldId id="279" r:id="rId8"/>
    <p:sldId id="294" r:id="rId9"/>
    <p:sldId id="295" r:id="rId10"/>
    <p:sldId id="296" r:id="rId11"/>
    <p:sldId id="297" r:id="rId12"/>
    <p:sldId id="298" r:id="rId13"/>
    <p:sldId id="292" r:id="rId14"/>
    <p:sldId id="302" r:id="rId15"/>
    <p:sldId id="300" r:id="rId16"/>
    <p:sldId id="303" r:id="rId17"/>
    <p:sldId id="301" r:id="rId18"/>
    <p:sldId id="304" r:id="rId19"/>
    <p:sldId id="305" r:id="rId20"/>
    <p:sldId id="306" r:id="rId21"/>
    <p:sldId id="308" r:id="rId22"/>
    <p:sldId id="307" r:id="rId23"/>
    <p:sldId id="299" r:id="rId24"/>
    <p:sldId id="269" r:id="rId25"/>
    <p:sldId id="270" r:id="rId26"/>
    <p:sldId id="271" r:id="rId27"/>
    <p:sldId id="276" r:id="rId28"/>
    <p:sldId id="287" r:id="rId29"/>
    <p:sldId id="288" r:id="rId30"/>
    <p:sldId id="289" r:id="rId31"/>
    <p:sldId id="290" r:id="rId32"/>
    <p:sldId id="263" r:id="rId33"/>
    <p:sldId id="260" r:id="rId34"/>
    <p:sldId id="262" r:id="rId35"/>
    <p:sldId id="259" r:id="rId36"/>
    <p:sldId id="261" r:id="rId37"/>
    <p:sldId id="28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FF00"/>
    <a:srgbClr val="FF00AE"/>
    <a:srgbClr val="009301"/>
    <a:srgbClr val="3775C7"/>
    <a:srgbClr val="FA3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2" autoAdjust="0"/>
  </p:normalViewPr>
  <p:slideViewPr>
    <p:cSldViewPr snapToGrid="0" snapToObjects="1">
      <p:cViewPr>
        <p:scale>
          <a:sx n="112" d="100"/>
          <a:sy n="112" d="100"/>
        </p:scale>
        <p:origin x="-2352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175F-B1F3-4D46-9B1A-F68B4415798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6DFC9-517C-2E42-9CDF-16611DD5F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8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66A0-1BE2-844D-A48C-6C9424E93D25}" type="datetimeFigureOut">
              <a:rPr lang="en-US" smtClean="0"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5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7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9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22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36.gif"/><Relationship Id="rId5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3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24942"/>
            <a:ext cx="9144000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The Uber Jet and </a:t>
            </a:r>
            <a:b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the Widespread Disruptive Ice Storm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f 21–23 December 2013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Bentley, and Philippe P.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Department of Atmospheric and Environmental Sciences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20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 </a:t>
            </a:r>
            <a:r>
              <a:rPr lang="en-US" sz="2200" dirty="0">
                <a:latin typeface="Arial"/>
                <a:cs typeface="Arial"/>
              </a:rPr>
              <a:t> 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39</a:t>
            </a:r>
            <a:r>
              <a:rPr lang="en-US" sz="2200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Annual Northeastern Storm Conference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Rutland, VT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Saturday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March 2014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77256" y="14618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9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695" b="11554"/>
          <a:stretch/>
        </p:blipFill>
        <p:spPr>
          <a:xfrm>
            <a:off x="4572002" y="305715"/>
            <a:ext cx="4582076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1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8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PW &amp; ANOM.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1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76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358"/>
          <a:stretch/>
        </p:blipFill>
        <p:spPr>
          <a:xfrm>
            <a:off x="0" y="305715"/>
            <a:ext cx="4572000" cy="53227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8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61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0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2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22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49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59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8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Maplist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 Images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41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Jason </a:t>
            </a:r>
            <a:r>
              <a:rPr lang="en-US" dirty="0" err="1" smtClean="0">
                <a:latin typeface="Arial"/>
                <a:cs typeface="Arial"/>
              </a:rPr>
              <a:t>Cordeira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02060"/>
            <a:ext cx="10827250" cy="6858001"/>
            <a:chOff x="0" y="0"/>
            <a:chExt cx="1082725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2977" b="10570"/>
            <a:stretch/>
          </p:blipFill>
          <p:spPr>
            <a:xfrm>
              <a:off x="1871039" y="697402"/>
              <a:ext cx="6348747" cy="4893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5793615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250-hPa Wind Speed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(m s</a:t>
              </a:r>
              <a:r>
                <a:rPr lang="en-US" b="1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endParaRPr lang="en-US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3250" y="5483940"/>
              <a:ext cx="9144000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20     30      40      50      60      70      80      90     100    110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388129" y="3244335"/>
              <a:ext cx="6858001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Occurrences (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1979–</a:t>
              </a:r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2012</a:t>
              </a:r>
              <a:r>
                <a:rPr lang="en-US" b="1" dirty="0" smtClean="0">
                  <a:latin typeface="Arial"/>
                  <a:cs typeface="Arial"/>
                </a:rPr>
                <a:t>)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8233" y="929436"/>
              <a:ext cx="958149" cy="48320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4000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3500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3000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2500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2000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1500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1000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0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0"/>
            <a:ext cx="9144000" cy="112646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Histogram of 250-hPa maximum wind speed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NCEP–NCAR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Reanalysis: 1979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Domain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40°–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°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 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90°–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°W 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4213" y="98541"/>
            <a:ext cx="9428655" cy="6256133"/>
            <a:chOff x="164213" y="98541"/>
            <a:chExt cx="9428655" cy="62561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78" t="3597" b="17787"/>
            <a:stretch/>
          </p:blipFill>
          <p:spPr>
            <a:xfrm>
              <a:off x="164213" y="98541"/>
              <a:ext cx="8790939" cy="55290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8501" t="87051" r="47475" b="8082"/>
            <a:stretch/>
          </p:blipFill>
          <p:spPr>
            <a:xfrm>
              <a:off x="1763936" y="5606622"/>
              <a:ext cx="5616129" cy="4918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76457" y="6016120"/>
              <a:ext cx="8016411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−60    −48    −36    −24    −12      0       12      24      36      48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1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6223" y="98537"/>
            <a:ext cx="6978794" cy="6320761"/>
            <a:chOff x="1686131" y="98537"/>
            <a:chExt cx="6978794" cy="63207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3473" b="17341"/>
            <a:stretch/>
          </p:blipFill>
          <p:spPr>
            <a:xfrm>
              <a:off x="1686131" y="98537"/>
              <a:ext cx="5771738" cy="63207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6329" t="87289" b="8255"/>
            <a:stretch/>
          </p:blipFill>
          <p:spPr>
            <a:xfrm rot="16200000">
              <a:off x="4820644" y="2839704"/>
              <a:ext cx="5540050" cy="4080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06776" y="864590"/>
              <a:ext cx="958149" cy="507831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1600" dirty="0" smtClean="0">
                  <a:latin typeface="Arial"/>
                  <a:cs typeface="Arial"/>
                </a:rPr>
                <a:t>600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480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360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240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−240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−360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−480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7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80093" y="0"/>
            <a:ext cx="10714949" cy="7232917"/>
            <a:chOff x="-680093" y="0"/>
            <a:chExt cx="10714949" cy="7232917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9144000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4"/>
            <a:stretch/>
          </p:blipFill>
          <p:spPr>
            <a:xfrm>
              <a:off x="3919249" y="1284791"/>
              <a:ext cx="6115607" cy="59481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5180" y="230832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7076" y="241806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6349016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Source:  NOAA HYSPLIT MODEL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9920" y="604930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120 h backward trajectories ending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UTC 22 December 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28963" y="607683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72 h forward trajectories starting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</a:t>
              </a:r>
              <a:r>
                <a:rPr lang="en-US" sz="1900" dirty="0">
                  <a:solidFill>
                    <a:srgbClr val="FA3335"/>
                  </a:solidFill>
                  <a:latin typeface="Arial"/>
                  <a:cs typeface="Arial"/>
                </a:rPr>
                <a:t>UTC 22 December </a:t>
              </a: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1"/>
            <a:stretch/>
          </p:blipFill>
          <p:spPr>
            <a:xfrm>
              <a:off x="-680093" y="1282038"/>
              <a:ext cx="6097801" cy="593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3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98" y="2137765"/>
            <a:ext cx="9057692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900" dirty="0" smtClean="0">
                <a:latin typeface="Arial"/>
                <a:cs typeface="Arial"/>
              </a:rPr>
              <a:t>KDSV </a:t>
            </a:r>
            <a:r>
              <a:rPr lang="ro-RO" sz="1900" dirty="0">
                <a:latin typeface="Arial"/>
                <a:cs typeface="Arial"/>
              </a:rPr>
              <a:t>22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1154</a:t>
            </a:r>
            <a:r>
              <a:rPr lang="ro-RO" sz="1900" dirty="0">
                <a:latin typeface="Arial"/>
                <a:cs typeface="Arial"/>
              </a:rPr>
              <a:t>Z AUTO 15007KT 10SM UP BKN095 OVC110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00/00 </a:t>
            </a:r>
            <a:r>
              <a:rPr lang="ro-RO" sz="1900" dirty="0">
                <a:latin typeface="Arial"/>
                <a:cs typeface="Arial"/>
              </a:rPr>
              <a:t>A2966 </a:t>
            </a:r>
            <a:r>
              <a:rPr lang="ro-RO" sz="1900" dirty="0" smtClean="0">
                <a:latin typeface="Arial"/>
                <a:cs typeface="Arial"/>
              </a:rPr>
              <a:t>RMK </a:t>
            </a:r>
            <a:r>
              <a:rPr lang="ro-RO" sz="1900" dirty="0">
                <a:latin typeface="Arial"/>
                <a:cs typeface="Arial"/>
              </a:rPr>
              <a:t>AO2 PRESFR SLP057 P0001 60011 70105 T00000000 10011 20000 </a:t>
            </a:r>
            <a:r>
              <a:rPr lang="ro-RO" sz="1900" dirty="0" smtClean="0">
                <a:latin typeface="Arial"/>
                <a:cs typeface="Arial"/>
              </a:rPr>
              <a:t>50020</a:t>
            </a:r>
          </a:p>
          <a:p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KDSV </a:t>
            </a:r>
            <a:r>
              <a:rPr lang="pt-BR" sz="1900" dirty="0">
                <a:latin typeface="Arial"/>
                <a:cs typeface="Arial"/>
              </a:rPr>
              <a:t>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1254</a:t>
            </a:r>
            <a:r>
              <a:rPr lang="pt-BR" sz="1900" dirty="0">
                <a:latin typeface="Arial"/>
                <a:cs typeface="Arial"/>
              </a:rPr>
              <a:t>Z AUTO 14007KT 10SM -RA OVC095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02/02</a:t>
            </a:r>
            <a:r>
              <a:rPr lang="pt-BR" sz="1900" dirty="0">
                <a:latin typeface="Arial"/>
                <a:cs typeface="Arial"/>
              </a:rPr>
              <a:t> A2967 RMK AO2 UPE23RAB23 SLP063 P0000 </a:t>
            </a:r>
            <a:r>
              <a:rPr lang="pt-BR" sz="1900" dirty="0" smtClean="0">
                <a:latin typeface="Arial"/>
                <a:cs typeface="Arial"/>
              </a:rPr>
              <a:t>T00220017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1354</a:t>
            </a:r>
            <a:r>
              <a:rPr lang="pt-BR" sz="1900" dirty="0">
                <a:latin typeface="Arial"/>
                <a:cs typeface="Arial"/>
              </a:rPr>
              <a:t>Z AUTO 16018G26KT 10SM BKN110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14/12</a:t>
            </a:r>
            <a:r>
              <a:rPr lang="pt-BR" sz="1900" dirty="0">
                <a:latin typeface="Arial"/>
                <a:cs typeface="Arial"/>
              </a:rPr>
              <a:t> A2961 RMK AO2 PK WND 15026/1353 RAE48 SLP038 P0001 </a:t>
            </a:r>
            <a:r>
              <a:rPr lang="pt-BR" sz="1900" dirty="0" smtClean="0">
                <a:latin typeface="Arial"/>
                <a:cs typeface="Arial"/>
              </a:rPr>
              <a:t>T01390117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1454</a:t>
            </a:r>
            <a:r>
              <a:rPr lang="pt-BR" sz="1900" dirty="0">
                <a:latin typeface="Arial"/>
                <a:cs typeface="Arial"/>
              </a:rPr>
              <a:t>Z AUTO 33014G27KT 290V020 10SM CLR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17/12</a:t>
            </a:r>
            <a:r>
              <a:rPr lang="pt-BR" sz="1900" dirty="0">
                <a:latin typeface="Arial"/>
                <a:cs typeface="Arial"/>
              </a:rPr>
              <a:t> A2963 RMK </a:t>
            </a:r>
            <a:r>
              <a:rPr lang="pt-BR" sz="1900" dirty="0" smtClean="0">
                <a:latin typeface="Arial"/>
                <a:cs typeface="Arial"/>
              </a:rPr>
              <a:t/>
            </a:r>
            <a:br>
              <a:rPr lang="pt-BR" sz="1900" dirty="0" smtClean="0">
                <a:latin typeface="Arial"/>
                <a:cs typeface="Arial"/>
              </a:rPr>
            </a:br>
            <a:r>
              <a:rPr lang="pt-BR" sz="1900" dirty="0" smtClean="0">
                <a:latin typeface="Arial"/>
                <a:cs typeface="Arial"/>
              </a:rPr>
              <a:t>AO2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PK WND 16037/1439 </a:t>
            </a:r>
            <a:r>
              <a:rPr lang="pt-BR" sz="1900" dirty="0">
                <a:latin typeface="Arial"/>
                <a:cs typeface="Arial"/>
              </a:rPr>
              <a:t>WSHFT 1429 RAB16E25 PRESRR SLP044 P0000 60001 T01720117 55014 </a:t>
            </a:r>
            <a:r>
              <a:rPr lang="pt-BR" sz="1900" dirty="0" smtClean="0">
                <a:latin typeface="Arial"/>
                <a:cs typeface="Arial"/>
              </a:rPr>
              <a:t>$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1504</a:t>
            </a:r>
            <a:r>
              <a:rPr lang="pt-BR" sz="1900" dirty="0">
                <a:latin typeface="Arial"/>
                <a:cs typeface="Arial"/>
              </a:rPr>
              <a:t>Z AUTO 32028G42KT 10SM -RA SCT005 SCT019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02/01</a:t>
            </a:r>
            <a:r>
              <a:rPr lang="pt-BR" sz="1900" dirty="0">
                <a:latin typeface="Arial"/>
                <a:cs typeface="Arial"/>
              </a:rPr>
              <a:t> A2967 RMK AO2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PK WND 33042/1500 </a:t>
            </a:r>
            <a:r>
              <a:rPr lang="pt-BR" sz="1900" dirty="0">
                <a:latin typeface="Arial"/>
                <a:cs typeface="Arial"/>
              </a:rPr>
              <a:t>RAB1456 PRESRR P0000 </a:t>
            </a:r>
            <a:r>
              <a:rPr lang="pt-BR" sz="1900" dirty="0" smtClean="0">
                <a:latin typeface="Arial"/>
                <a:cs typeface="Arial"/>
              </a:rPr>
              <a:t>$</a:t>
            </a:r>
            <a:endParaRPr lang="pt-BR" sz="1900" dirty="0"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7162" y="123573"/>
            <a:ext cx="6480790" cy="16619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KDSV</a:t>
            </a:r>
            <a:b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Dansville, NY</a:t>
            </a:r>
            <a:endParaRPr lang="en-US" sz="50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86" y="104212"/>
            <a:ext cx="2621184" cy="202122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058925" y="1000860"/>
            <a:ext cx="341212" cy="322228"/>
          </a:xfrm>
          <a:prstGeom prst="star5">
            <a:avLst/>
          </a:prstGeom>
          <a:solidFill>
            <a:srgbClr val="FF00AE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98" y="2137765"/>
            <a:ext cx="9057692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221344Z AUTO 01005KT 2 1/2SM BR </a:t>
            </a: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>BKN020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06/04 </a:t>
            </a:r>
            <a:r>
              <a:rPr lang="pt-BR" sz="1900" dirty="0">
                <a:latin typeface="Arial"/>
                <a:cs typeface="Arial"/>
              </a:rPr>
              <a:t>A2973 RMK AO2 $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221254Z AUTO 21014G23KT 10SM </a:t>
            </a: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>BKN022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BKN048 BKN100 17/13 </a:t>
            </a:r>
            <a:r>
              <a:rPr lang="pt-BR" sz="1900" dirty="0">
                <a:latin typeface="Arial"/>
                <a:cs typeface="Arial"/>
              </a:rPr>
              <a:t>A2970 RMK AO2 </a:t>
            </a:r>
            <a:r>
              <a:rPr lang="pt-BR" sz="1900" dirty="0" smtClean="0">
                <a:latin typeface="Arial"/>
                <a:cs typeface="Arial"/>
              </a:rPr>
              <a:t>PK </a:t>
            </a:r>
            <a:r>
              <a:rPr lang="pt-BR" sz="1900" dirty="0">
                <a:latin typeface="Arial"/>
                <a:cs typeface="Arial"/>
              </a:rPr>
              <a:t>WND 22029/1235 SLP056 P0000 T01720133 $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latin typeface="Arial"/>
                <a:cs typeface="Arial"/>
              </a:rPr>
              <a:t>221240Z AUTO 20013G29KT 10SM SCT020 BKN055 OVC100 17/13 A2969 RMK AO2 PK WND 22029/1235 P0000 $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221226Z AUTO 21009G22KT 10SM BKN020 BKN060 OVC070 17/13 </a:t>
            </a:r>
            <a:r>
              <a:rPr lang="pt-BR" sz="1900" dirty="0">
                <a:latin typeface="Arial"/>
                <a:cs typeface="Arial"/>
              </a:rPr>
              <a:t>A2970 RMK AO2 P0000 $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221054Z AUTO 00000KT 4SM BR FEW002 OVC018 04/03 </a:t>
            </a:r>
            <a:r>
              <a:rPr lang="pt-BR" sz="1900" dirty="0">
                <a:latin typeface="Arial"/>
                <a:cs typeface="Arial"/>
              </a:rPr>
              <a:t>A2968 </a:t>
            </a:r>
            <a:r>
              <a:rPr lang="pt-BR" sz="1900" dirty="0" smtClean="0">
                <a:latin typeface="Arial"/>
                <a:cs typeface="Arial"/>
              </a:rPr>
              <a:t>RMK </a:t>
            </a:r>
            <a:r>
              <a:rPr lang="pt-BR" sz="1900" dirty="0">
                <a:latin typeface="Arial"/>
                <a:cs typeface="Arial"/>
              </a:rPr>
              <a:t>AO2 SLP055 T00390028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7162" y="123573"/>
            <a:ext cx="6480790" cy="16619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KDDH</a:t>
            </a:r>
            <a:b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Bennington, NY</a:t>
            </a:r>
            <a:endParaRPr lang="en-US" sz="50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3913" y="146985"/>
            <a:ext cx="1980741" cy="2701011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340501" y="2380870"/>
            <a:ext cx="341212" cy="322228"/>
          </a:xfrm>
          <a:prstGeom prst="star5">
            <a:avLst/>
          </a:prstGeom>
          <a:solidFill>
            <a:srgbClr val="FF00AE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67838" y="2487311"/>
            <a:ext cx="1377994" cy="360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47618" y="2498097"/>
            <a:ext cx="1377994" cy="1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98471" y="1558062"/>
            <a:ext cx="1674986" cy="6350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 rot="13931916">
            <a:off x="5029867" y="1134015"/>
            <a:ext cx="871262" cy="506283"/>
          </a:xfrm>
          <a:prstGeom prst="leftArrow">
            <a:avLst>
              <a:gd name="adj1" fmla="val 37032"/>
              <a:gd name="adj2" fmla="val 50000"/>
            </a:avLst>
          </a:prstGeom>
          <a:solidFill>
            <a:srgbClr val="FF00AE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_theta.gif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71"/>
          <a:stretch/>
        </p:blipFill>
        <p:spPr>
          <a:xfrm>
            <a:off x="712666" y="885086"/>
            <a:ext cx="7718668" cy="5972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>
                <a:latin typeface="Arial"/>
                <a:cs typeface="Arial"/>
              </a:rPr>
              <a:t/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Potential Temperature and Gradient (C; ×10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−5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K m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30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ALB (Albany, NY) Aircraft Soundings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1731 UTC 22 December 2013      1814 UTC 22 December 2013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3" y="850805"/>
            <a:ext cx="8625335" cy="5807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43080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Jonathan </a:t>
            </a:r>
            <a:r>
              <a:rPr lang="en-US" dirty="0" err="1" smtClean="0">
                <a:latin typeface="Arial"/>
                <a:cs typeface="Arial"/>
              </a:rPr>
              <a:t>Blaes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4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Additional Soundings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9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Detroit, MI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Wilmington, OH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0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Pittsburgh, PA 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Buffalo,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86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Albany, NY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Upton,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9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Gray, ME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Chatham, MA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45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THE END</a:t>
            </a: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54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77" y="3571341"/>
            <a:ext cx="2690252" cy="145511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437729" y="3609249"/>
            <a:ext cx="1218891" cy="1455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40061" y="3552549"/>
            <a:ext cx="1137377" cy="132343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/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−</a:t>
            </a:r>
            <a:r>
              <a:rPr lang="en-US" sz="200" dirty="0" smtClean="0">
                <a:latin typeface="Arial"/>
                <a:cs typeface="Arial"/>
              </a:rPr>
              <a:t>−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 rot="21331586">
            <a:off x="7903099" y="4009075"/>
            <a:ext cx="311009" cy="839337"/>
            <a:chOff x="7903099" y="4009075"/>
            <a:chExt cx="311009" cy="839337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7903099" y="4009075"/>
              <a:ext cx="72148" cy="83933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5499582">
              <a:off x="8030395" y="3943459"/>
              <a:ext cx="117779" cy="249647"/>
            </a:xfrm>
            <a:prstGeom prst="triangle">
              <a:avLst/>
            </a:prstGeom>
            <a:solidFill>
              <a:srgbClr val="0000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6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9904"/>
          <a:stretch/>
        </p:blipFill>
        <p:spPr>
          <a:xfrm>
            <a:off x="118857" y="0"/>
            <a:ext cx="710861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La Grande, QC 	  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Goose Bay, NL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0525" r="11800" b="7146"/>
          <a:stretch/>
        </p:blipFill>
        <p:spPr>
          <a:xfrm>
            <a:off x="7146644" y="-1"/>
            <a:ext cx="681179" cy="6367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4038" r="7246"/>
          <a:stretch/>
        </p:blipFill>
        <p:spPr>
          <a:xfrm>
            <a:off x="7793194" y="0"/>
            <a:ext cx="773525" cy="68580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380383" y="3798626"/>
            <a:ext cx="3220395" cy="2611038"/>
            <a:chOff x="4380383" y="3798626"/>
            <a:chExt cx="3220395" cy="2611038"/>
          </a:xfrm>
        </p:grpSpPr>
        <p:pic>
          <p:nvPicPr>
            <p:cNvPr id="9" name="Picture 8" descr="Screen Shot 2014-02-28 at 7.26.1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188" y="3895822"/>
              <a:ext cx="2610821" cy="234905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0383" y="5671000"/>
              <a:ext cx="2368776" cy="73866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La Grande, QC 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9825" y="5032439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2878" y="3798626"/>
              <a:ext cx="2497900" cy="76944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Goose </a:t>
              </a:r>
              <a:r>
                <a:rPr lang="en-US" sz="2200" b="1" smtClean="0">
                  <a:latin typeface="Arial"/>
                  <a:cs typeface="Arial"/>
                </a:rPr>
                <a:t/>
              </a:r>
              <a:br>
                <a:rPr lang="en-US" sz="2200" b="1" smtClean="0">
                  <a:latin typeface="Arial"/>
                  <a:cs typeface="Arial"/>
                </a:rPr>
              </a:br>
              <a:r>
                <a:rPr lang="en-US" sz="2200" b="1" smtClean="0">
                  <a:latin typeface="Arial"/>
                  <a:cs typeface="Arial"/>
                </a:rPr>
                <a:t>Bay, </a:t>
              </a:r>
              <a:r>
                <a:rPr lang="en-US" sz="2200" b="1" dirty="0" smtClean="0">
                  <a:latin typeface="Arial"/>
                  <a:cs typeface="Arial"/>
                </a:rPr>
                <a:t>NL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6161517" y="4966101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335989" y="4494093"/>
              <a:ext cx="0" cy="38120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436813" y="5354668"/>
              <a:ext cx="0" cy="460949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04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DT &amp; MSLP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54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5" b="11554"/>
          <a:stretch/>
        </p:blipFill>
        <p:spPr>
          <a:xfrm>
            <a:off x="4572000" y="305714"/>
            <a:ext cx="4572000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1288</Words>
  <Application>Microsoft Macintosh PowerPoint</Application>
  <PresentationFormat>On-screen Show (4:3)</PresentationFormat>
  <Paragraphs>189</Paragraphs>
  <Slides>37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105</cp:revision>
  <dcterms:created xsi:type="dcterms:W3CDTF">2014-02-18T22:28:59Z</dcterms:created>
  <dcterms:modified xsi:type="dcterms:W3CDTF">2014-03-01T03:02:45Z</dcterms:modified>
</cp:coreProperties>
</file>