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&amp;ehk=c2fWHPE7cNC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85" r:id="rId5"/>
    <p:sldId id="287" r:id="rId6"/>
    <p:sldId id="300" r:id="rId7"/>
    <p:sldId id="301" r:id="rId8"/>
    <p:sldId id="289" r:id="rId9"/>
    <p:sldId id="304" r:id="rId10"/>
    <p:sldId id="305" r:id="rId11"/>
    <p:sldId id="263" r:id="rId12"/>
    <p:sldId id="264" r:id="rId13"/>
    <p:sldId id="267" r:id="rId14"/>
    <p:sldId id="306" r:id="rId15"/>
    <p:sldId id="268" r:id="rId16"/>
    <p:sldId id="307" r:id="rId17"/>
    <p:sldId id="269" r:id="rId18"/>
    <p:sldId id="308" r:id="rId19"/>
    <p:sldId id="309" r:id="rId20"/>
    <p:sldId id="270" r:id="rId21"/>
    <p:sldId id="271" r:id="rId22"/>
    <p:sldId id="311" r:id="rId23"/>
    <p:sldId id="312" r:id="rId24"/>
    <p:sldId id="313" r:id="rId25"/>
    <p:sldId id="280" r:id="rId26"/>
    <p:sldId id="314" r:id="rId27"/>
    <p:sldId id="315" r:id="rId28"/>
    <p:sldId id="316" r:id="rId29"/>
    <p:sldId id="317" r:id="rId30"/>
    <p:sldId id="291" r:id="rId31"/>
    <p:sldId id="295" r:id="rId32"/>
    <p:sldId id="294" r:id="rId33"/>
    <p:sldId id="318" r:id="rId34"/>
    <p:sldId id="320" r:id="rId35"/>
    <p:sldId id="299" r:id="rId36"/>
    <p:sldId id="319" r:id="rId37"/>
    <p:sldId id="292" r:id="rId38"/>
    <p:sldId id="283" r:id="rId39"/>
    <p:sldId id="284" r:id="rId40"/>
    <p:sldId id="321" r:id="rId41"/>
    <p:sldId id="322" r:id="rId42"/>
    <p:sldId id="296" r:id="rId43"/>
    <p:sldId id="323" r:id="rId44"/>
    <p:sldId id="324" r:id="rId45"/>
    <p:sldId id="325" r:id="rId46"/>
    <p:sldId id="32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3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3-08T11:02:26.353" idx="1">
    <p:pos x="7486" y="1468"/>
    <p:text>Not sure if this is true. See email.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6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0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5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4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6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6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1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2A24-44F8-4A9A-8DEC-123133FD042D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6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9586" y="460211"/>
            <a:ext cx="9652828" cy="2856372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latin typeface="Calibri"/>
                <a:cs typeface="Calibri"/>
              </a:rPr>
              <a:t>An analysis of precipitation events associated with terrain-generated convergence in the</a:t>
            </a:r>
            <a:br>
              <a:rPr lang="en-US" sz="3600" b="1" dirty="0">
                <a:latin typeface="Calibri"/>
                <a:cs typeface="Calibri"/>
              </a:rPr>
            </a:br>
            <a:r>
              <a:rPr lang="en-US" sz="3600" b="1" dirty="0">
                <a:latin typeface="Calibri"/>
                <a:cs typeface="Calibri"/>
              </a:rPr>
              <a:t>Mohawk and Hudson River valleys of New York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6222" y="2986072"/>
            <a:ext cx="7599556" cy="2482699"/>
          </a:xfrm>
        </p:spPr>
        <p:txBody>
          <a:bodyPr>
            <a:noAutofit/>
          </a:bodyPr>
          <a:lstStyle/>
          <a:p>
            <a:r>
              <a:rPr lang="en-US" sz="2000" b="1" dirty="0"/>
              <a:t>Dylan Card, Kristen L. Corbosiero, and Ross Lazear</a:t>
            </a:r>
          </a:p>
          <a:p>
            <a:r>
              <a:rPr lang="en-US" sz="1800" i="1" dirty="0"/>
              <a:t>University at Albany, State University of New York</a:t>
            </a:r>
            <a:br>
              <a:rPr lang="en-US" sz="1800" i="1" dirty="0"/>
            </a:br>
            <a:r>
              <a:rPr lang="en-US" sz="1800" i="1" dirty="0"/>
              <a:t>Albany, New York</a:t>
            </a:r>
            <a:r>
              <a:rPr lang="en-US" sz="1800" dirty="0"/>
              <a:t> </a:t>
            </a:r>
          </a:p>
          <a:p>
            <a:endParaRPr lang="en-US" sz="1000" dirty="0"/>
          </a:p>
          <a:p>
            <a:r>
              <a:rPr lang="en-US" sz="2000" b="1" dirty="0"/>
              <a:t>Michael </a:t>
            </a:r>
            <a:r>
              <a:rPr lang="en-US" sz="2000" b="1" dirty="0" err="1"/>
              <a:t>Augustyniak</a:t>
            </a:r>
            <a:r>
              <a:rPr lang="en-US" sz="2000" b="1" dirty="0"/>
              <a:t> </a:t>
            </a:r>
          </a:p>
          <a:p>
            <a:r>
              <a:rPr lang="en-US" sz="1800" i="1" dirty="0"/>
              <a:t>WCCO</a:t>
            </a:r>
            <a:br>
              <a:rPr lang="en-US" sz="1800" i="1" dirty="0"/>
            </a:br>
            <a:r>
              <a:rPr lang="en-US" sz="1800" i="1" dirty="0"/>
              <a:t>Minneapolis, MN</a:t>
            </a:r>
          </a:p>
          <a:p>
            <a:endParaRPr lang="en-US" sz="1000" dirty="0"/>
          </a:p>
          <a:p>
            <a:r>
              <a:rPr lang="en-US" sz="2000" b="1" dirty="0"/>
              <a:t>Hugh Johnson</a:t>
            </a:r>
          </a:p>
          <a:p>
            <a:r>
              <a:rPr lang="en-US" sz="1800" i="1" dirty="0"/>
              <a:t>National Weather Service Forecast Office</a:t>
            </a:r>
            <a:br>
              <a:rPr lang="en-US" sz="1800" i="1" dirty="0"/>
            </a:br>
            <a:r>
              <a:rPr lang="en-US" sz="1800" i="1" dirty="0"/>
              <a:t>Albany, New York</a:t>
            </a:r>
            <a:endParaRPr lang="en-US" sz="18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8" name="Rectangle 27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</a:p>
          </p:txBody>
        </p:sp>
      </p:grpSp>
      <p:pic>
        <p:nvPicPr>
          <p:cNvPr id="1026" name="Picture 2" descr="Image may contain: cloud and text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8338"/>
            <a:ext cx="1719662" cy="1719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6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55290" y="891499"/>
            <a:ext cx="6901094" cy="5711396"/>
            <a:chOff x="4739724" y="797110"/>
            <a:chExt cx="6901094" cy="5711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724" y="797110"/>
              <a:ext cx="6901094" cy="5711396"/>
            </a:xfrm>
            <a:prstGeom prst="rect">
              <a:avLst/>
            </a:prstGeom>
          </p:spPr>
        </p:pic>
        <p:sp>
          <p:nvSpPr>
            <p:cNvPr id="17" name="Arrow: Down 16"/>
            <p:cNvSpPr/>
            <p:nvPr/>
          </p:nvSpPr>
          <p:spPr>
            <a:xfrm rot="18891329">
              <a:off x="5893580" y="173665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/>
            <p:cNvSpPr/>
            <p:nvPr/>
          </p:nvSpPr>
          <p:spPr>
            <a:xfrm rot="18891329">
              <a:off x="7369851" y="98573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3261" y="1338009"/>
            <a:ext cx="380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Cold season</a:t>
            </a:r>
            <a:br>
              <a:rPr lang="en-US" sz="2800" b="1" dirty="0"/>
            </a:br>
            <a:r>
              <a:rPr lang="en-US" sz="2800" b="1" dirty="0"/>
              <a:t>Mohawk–Hudson convergence (MHC):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Northerly, channeled flow in the Hudson Valley and westerly, channeled flow in the Mohawk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Arrow: Down 11"/>
          <p:cNvSpPr/>
          <p:nvPr/>
        </p:nvSpPr>
        <p:spPr>
          <a:xfrm rot="689184">
            <a:off x="9708636" y="2061002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Down 14"/>
          <p:cNvSpPr/>
          <p:nvPr/>
        </p:nvSpPr>
        <p:spPr>
          <a:xfrm rot="16929673">
            <a:off x="8155212" y="2840158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52612" y="4176299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  <p:sp>
        <p:nvSpPr>
          <p:cNvPr id="24" name="Oval 23"/>
          <p:cNvSpPr/>
          <p:nvPr/>
        </p:nvSpPr>
        <p:spPr>
          <a:xfrm>
            <a:off x="9340195" y="3590669"/>
            <a:ext cx="712790" cy="634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2153" y="943248"/>
            <a:ext cx="617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Case selection of cold MHC events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704" y="1744803"/>
            <a:ext cx="45573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Cases had to </a:t>
            </a:r>
            <a:r>
              <a:rPr lang="en-US" sz="2800" b="1" i="1" dirty="0"/>
              <a:t>lack strong synoptic scale forcing</a:t>
            </a:r>
            <a:r>
              <a:rPr lang="en-US" sz="2800" dirty="0"/>
              <a:t> in the Capital District Region and had to be </a:t>
            </a:r>
            <a:r>
              <a:rPr lang="en-US" sz="2800" b="1" i="1" dirty="0"/>
              <a:t>independent of lake-effect snow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12</a:t>
            </a:r>
            <a:r>
              <a:rPr lang="en-US" sz="2800" dirty="0"/>
              <a:t> identified </a:t>
            </a:r>
            <a:r>
              <a:rPr lang="en-US" sz="2800" b="1" i="1" dirty="0"/>
              <a:t>cases</a:t>
            </a:r>
            <a:r>
              <a:rPr lang="en-US" sz="2800" dirty="0"/>
              <a:t> from November 2002 to September 2013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9446"/>
              </p:ext>
            </p:extLst>
          </p:nvPr>
        </p:nvGraphicFramePr>
        <p:xfrm>
          <a:off x="5369441" y="1602533"/>
          <a:ext cx="6559052" cy="4748826"/>
        </p:xfrm>
        <a:graphic>
          <a:graphicData uri="http://schemas.openxmlformats.org/drawingml/2006/table">
            <a:tbl>
              <a:tblPr firstRow="1" firstCol="1" bandRow="1"/>
              <a:tblGrid>
                <a:gridCol w="1366469">
                  <a:extLst>
                    <a:ext uri="{9D8B030D-6E8A-4147-A177-3AD203B41FA5}">
                      <a16:colId xmlns:a16="http://schemas.microsoft.com/office/drawing/2014/main" val="3134072745"/>
                    </a:ext>
                  </a:extLst>
                </a:gridCol>
                <a:gridCol w="1366469">
                  <a:extLst>
                    <a:ext uri="{9D8B030D-6E8A-4147-A177-3AD203B41FA5}">
                      <a16:colId xmlns:a16="http://schemas.microsoft.com/office/drawing/2014/main" val="3147310579"/>
                    </a:ext>
                  </a:extLst>
                </a:gridCol>
                <a:gridCol w="1913057">
                  <a:extLst>
                    <a:ext uri="{9D8B030D-6E8A-4147-A177-3AD203B41FA5}">
                      <a16:colId xmlns:a16="http://schemas.microsoft.com/office/drawing/2014/main" val="2506082653"/>
                    </a:ext>
                  </a:extLst>
                </a:gridCol>
                <a:gridCol w="1913057">
                  <a:extLst>
                    <a:ext uri="{9D8B030D-6E8A-4147-A177-3AD203B41FA5}">
                      <a16:colId xmlns:a16="http://schemas.microsoft.com/office/drawing/2014/main" val="3674459549"/>
                    </a:ext>
                  </a:extLst>
                </a:gridCol>
              </a:tblGrid>
              <a:tr h="283237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cold season MHC events (n=12)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85824"/>
                  </a:ext>
                </a:extLst>
              </a:tr>
              <a:tr h="5763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of maximum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reflectivity (UTC)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607084"/>
                  </a:ext>
                </a:extLst>
              </a:tr>
              <a:tr h="28817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450924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12416"/>
                  </a:ext>
                </a:extLst>
              </a:tr>
              <a:tr h="288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69017"/>
                  </a:ext>
                </a:extLst>
              </a:tr>
              <a:tr h="288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456407"/>
                  </a:ext>
                </a:extLst>
              </a:tr>
              <a:tr h="28817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61053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159332"/>
                  </a:ext>
                </a:extLst>
              </a:tr>
              <a:tr h="28817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72451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098141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041597"/>
                  </a:ext>
                </a:extLst>
              </a:tr>
              <a:tr h="28817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87289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574822"/>
                  </a:ext>
                </a:extLst>
              </a:tr>
              <a:tr h="639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37890"/>
                  </a:ext>
                </a:extLst>
              </a:tr>
            </a:tbl>
          </a:graphicData>
        </a:graphic>
      </p:graphicFrame>
      <p:sp>
        <p:nvSpPr>
          <p:cNvPr id="5" name="Star: 5 Points 4"/>
          <p:cNvSpPr/>
          <p:nvPr/>
        </p:nvSpPr>
        <p:spPr>
          <a:xfrm>
            <a:off x="11435624" y="4189565"/>
            <a:ext cx="446567" cy="372139"/>
          </a:xfrm>
          <a:prstGeom prst="star5">
            <a:avLst/>
          </a:prstGeom>
          <a:solidFill>
            <a:srgbClr val="FFFF00"/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95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7" y="2208290"/>
            <a:ext cx="3739930" cy="2801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2194" y="1146019"/>
            <a:ext cx="8229600" cy="52629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Composited using the </a:t>
            </a:r>
            <a:r>
              <a:rPr lang="en-US" sz="2800" b="1" i="1" dirty="0"/>
              <a:t>0.5° Climate Forecast Reanalysis System</a:t>
            </a:r>
            <a:r>
              <a:rPr lang="en-US" sz="2800" dirty="0"/>
              <a:t> (CFSR), centered on the </a:t>
            </a:r>
            <a:r>
              <a:rPr lang="en-US" sz="2800" b="1" i="1" dirty="0"/>
              <a:t>time</a:t>
            </a:r>
            <a:r>
              <a:rPr lang="en-US" sz="2800" dirty="0"/>
              <a:t> of </a:t>
            </a:r>
            <a:r>
              <a:rPr lang="en-US" sz="2800" b="1" i="1" dirty="0"/>
              <a:t>maximum reflectivity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Coarse resolution</a:t>
            </a:r>
            <a:r>
              <a:rPr lang="en-US" sz="2800" dirty="0"/>
              <a:t> for a mesoscale event, but simply using the CFSR to determine the </a:t>
            </a:r>
            <a:r>
              <a:rPr lang="en-US" sz="2800" b="1" i="1" dirty="0"/>
              <a:t>overall synoptic setup</a:t>
            </a:r>
            <a:r>
              <a:rPr lang="en-US" sz="2800" dirty="0"/>
              <a:t> for these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13-km Rapid Update Cycle</a:t>
            </a:r>
            <a:r>
              <a:rPr lang="en-US" sz="2800" dirty="0"/>
              <a:t> (RUC) initialized at 1200 UTC was used for the </a:t>
            </a:r>
            <a:r>
              <a:rPr lang="en-US" sz="2800" b="1" i="1" dirty="0"/>
              <a:t>case study</a:t>
            </a:r>
            <a:r>
              <a:rPr lang="en-US" sz="2800" dirty="0"/>
              <a:t> of </a:t>
            </a:r>
            <a:r>
              <a:rPr lang="en-US" sz="2800" b="1" i="1" dirty="0"/>
              <a:t>2 January 2008</a:t>
            </a:r>
          </a:p>
        </p:txBody>
      </p:sp>
    </p:spTree>
    <p:extLst>
      <p:ext uri="{BB962C8B-B14F-4D97-AF65-F5344CB8AC3E}">
        <p14:creationId xmlns:p14="http://schemas.microsoft.com/office/powerpoint/2010/main" val="4079082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2637" r="5187" b="10303"/>
          <a:stretch/>
        </p:blipFill>
        <p:spPr>
          <a:xfrm>
            <a:off x="666806" y="1171053"/>
            <a:ext cx="10858388" cy="5701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51537" y="910830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Mean sea level pressure</a:t>
            </a:r>
          </a:p>
        </p:txBody>
      </p:sp>
    </p:spTree>
    <p:extLst>
      <p:ext uri="{BB962C8B-B14F-4D97-AF65-F5344CB8AC3E}">
        <p14:creationId xmlns:p14="http://schemas.microsoft.com/office/powerpoint/2010/main" val="274656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2637" r="5187" b="10303"/>
          <a:stretch/>
        </p:blipFill>
        <p:spPr>
          <a:xfrm>
            <a:off x="666806" y="1171053"/>
            <a:ext cx="10858388" cy="5701932"/>
          </a:xfrm>
          <a:prstGeom prst="rect">
            <a:avLst/>
          </a:prstGeom>
        </p:spPr>
      </p:pic>
      <p:sp>
        <p:nvSpPr>
          <p:cNvPr id="18" name="Arrow: Down 17"/>
          <p:cNvSpPr/>
          <p:nvPr/>
        </p:nvSpPr>
        <p:spPr>
          <a:xfrm rot="18891329">
            <a:off x="4807652" y="1676895"/>
            <a:ext cx="1009435" cy="162850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83843" y="3821599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1537" y="910830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Mean sea level pressure</a:t>
            </a:r>
          </a:p>
        </p:txBody>
      </p:sp>
    </p:spTree>
    <p:extLst>
      <p:ext uri="{BB962C8B-B14F-4D97-AF65-F5344CB8AC3E}">
        <p14:creationId xmlns:p14="http://schemas.microsoft.com/office/powerpoint/2010/main" val="376594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6666" r="13853" b="4595"/>
          <a:stretch/>
        </p:blipFill>
        <p:spPr>
          <a:xfrm>
            <a:off x="983944" y="1411236"/>
            <a:ext cx="6434825" cy="5264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9181" y="1120683"/>
            <a:ext cx="4118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 850-hPa </a:t>
            </a:r>
            <a:r>
              <a:rPr lang="en-US" sz="2800" b="1" i="1" dirty="0"/>
              <a:t>cold air advection</a:t>
            </a:r>
            <a:r>
              <a:rPr lang="en-US" sz="2800" dirty="0"/>
              <a:t> dominates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5970" y="851441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850-hPa temperature advection</a:t>
            </a:r>
          </a:p>
        </p:txBody>
      </p:sp>
    </p:spTree>
    <p:extLst>
      <p:ext uri="{BB962C8B-B14F-4D97-AF65-F5344CB8AC3E}">
        <p14:creationId xmlns:p14="http://schemas.microsoft.com/office/powerpoint/2010/main" val="1208865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6666" r="13853" b="4595"/>
          <a:stretch/>
        </p:blipFill>
        <p:spPr>
          <a:xfrm>
            <a:off x="983944" y="1411236"/>
            <a:ext cx="6434825" cy="5264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9181" y="1120683"/>
            <a:ext cx="411821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 850-hPa </a:t>
            </a:r>
            <a:r>
              <a:rPr lang="en-US" sz="2800" b="1" i="1" dirty="0"/>
              <a:t>cold air advection</a:t>
            </a:r>
            <a:r>
              <a:rPr lang="en-US" sz="2800" dirty="0"/>
              <a:t> dominates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Nearly </a:t>
            </a:r>
            <a:r>
              <a:rPr lang="en-US" sz="2800" b="1" i="1" dirty="0"/>
              <a:t>neutral </a:t>
            </a:r>
            <a:r>
              <a:rPr lang="en-US" sz="2800" dirty="0"/>
              <a:t>temperature </a:t>
            </a:r>
            <a:r>
              <a:rPr lang="en-US" sz="2800" b="1" i="1" dirty="0"/>
              <a:t>advection </a:t>
            </a:r>
            <a:r>
              <a:rPr lang="en-US" sz="2800" dirty="0"/>
              <a:t>occurs in the </a:t>
            </a:r>
            <a:r>
              <a:rPr lang="en-US" sz="2800" b="1" i="1" dirty="0"/>
              <a:t>Capital District</a:t>
            </a:r>
          </a:p>
        </p:txBody>
      </p:sp>
      <p:sp>
        <p:nvSpPr>
          <p:cNvPr id="15" name="Circle: Hollow 14"/>
          <p:cNvSpPr/>
          <p:nvPr/>
        </p:nvSpPr>
        <p:spPr>
          <a:xfrm rot="20910412">
            <a:off x="3761236" y="3389147"/>
            <a:ext cx="483781" cy="248756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5970" y="851441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850-hPa temperature advection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t="33946" r="42637" b="50677"/>
          <a:stretch/>
        </p:blipFill>
        <p:spPr>
          <a:xfrm>
            <a:off x="7873662" y="4516395"/>
            <a:ext cx="3458174" cy="1922292"/>
          </a:xfrm>
          <a:prstGeom prst="rect">
            <a:avLst/>
          </a:prstGeom>
        </p:spPr>
      </p:pic>
      <p:sp>
        <p:nvSpPr>
          <p:cNvPr id="18" name="Circle: Hollow 17"/>
          <p:cNvSpPr/>
          <p:nvPr/>
        </p:nvSpPr>
        <p:spPr>
          <a:xfrm rot="20910412">
            <a:off x="9708411" y="5466035"/>
            <a:ext cx="483781" cy="248756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4873" r="14048" b="2051"/>
          <a:stretch/>
        </p:blipFill>
        <p:spPr>
          <a:xfrm>
            <a:off x="250853" y="1217286"/>
            <a:ext cx="7566964" cy="5692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6338" y="1191669"/>
            <a:ext cx="4185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Maximum</a:t>
            </a:r>
            <a:r>
              <a:rPr lang="en-US" sz="2800" dirty="0"/>
              <a:t> 500-hPa </a:t>
            </a:r>
            <a:r>
              <a:rPr lang="en-US" sz="2800" b="1" i="1" dirty="0"/>
              <a:t>relative vorticity</a:t>
            </a:r>
            <a:r>
              <a:rPr lang="en-US" sz="2800" dirty="0"/>
              <a:t> over </a:t>
            </a:r>
            <a:r>
              <a:rPr lang="en-US" sz="2800" b="1" i="1" dirty="0"/>
              <a:t>eastern 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198" y="839180"/>
            <a:ext cx="668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365818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4873" r="14048" b="2051"/>
          <a:stretch/>
        </p:blipFill>
        <p:spPr>
          <a:xfrm>
            <a:off x="250853" y="1217286"/>
            <a:ext cx="7566964" cy="5692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6338" y="1191669"/>
            <a:ext cx="418566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Maximum</a:t>
            </a:r>
            <a:r>
              <a:rPr lang="en-US" sz="2800" dirty="0"/>
              <a:t> 500-hPa </a:t>
            </a:r>
            <a:r>
              <a:rPr lang="en-US" sz="2800" b="1" i="1" dirty="0"/>
              <a:t>relative vorticity</a:t>
            </a:r>
            <a:r>
              <a:rPr lang="en-US" sz="2800" dirty="0"/>
              <a:t> over </a:t>
            </a:r>
            <a:r>
              <a:rPr lang="en-US" sz="2800" b="1" i="1" dirty="0"/>
              <a:t>eastern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Implied </a:t>
            </a:r>
            <a:r>
              <a:rPr lang="en-US" sz="2800" b="1" i="1" dirty="0"/>
              <a:t>anticyclonic relative vorticity advection </a:t>
            </a:r>
            <a:r>
              <a:rPr lang="en-US" sz="2800" dirty="0"/>
              <a:t>upstream of the trough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198" y="839180"/>
            <a:ext cx="668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194677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4873" r="14048" b="2051"/>
          <a:stretch/>
        </p:blipFill>
        <p:spPr>
          <a:xfrm>
            <a:off x="250853" y="1217286"/>
            <a:ext cx="7566964" cy="5692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6338" y="1191669"/>
            <a:ext cx="418566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Maximum</a:t>
            </a:r>
            <a:r>
              <a:rPr lang="en-US" sz="2800" dirty="0"/>
              <a:t> 500-hPa </a:t>
            </a:r>
            <a:r>
              <a:rPr lang="en-US" sz="2800" b="1" i="1" dirty="0"/>
              <a:t>relative vorticity</a:t>
            </a:r>
            <a:r>
              <a:rPr lang="en-US" sz="2800" dirty="0"/>
              <a:t> over </a:t>
            </a:r>
            <a:r>
              <a:rPr lang="en-US" sz="2800" b="1" i="1" dirty="0"/>
              <a:t>eastern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Implied </a:t>
            </a:r>
            <a:r>
              <a:rPr lang="en-US" sz="2800" b="1" i="1" dirty="0"/>
              <a:t>anticyclonic relative vorticity advection </a:t>
            </a:r>
            <a:r>
              <a:rPr lang="en-US" sz="2800" dirty="0"/>
              <a:t>upstream of the trough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Signals </a:t>
            </a:r>
            <a:r>
              <a:rPr lang="en-US" sz="2800" b="1" i="1" dirty="0"/>
              <a:t>upper-level descent</a:t>
            </a:r>
            <a:r>
              <a:rPr lang="en-US" sz="2800" dirty="0"/>
              <a:t>, at least in the layer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198" y="839180"/>
            <a:ext cx="668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194677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2511" y="1094202"/>
            <a:ext cx="355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9–10 February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84" y="1124636"/>
            <a:ext cx="5564639" cy="307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" y="2104007"/>
            <a:ext cx="3425671" cy="4567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658" y="3267771"/>
            <a:ext cx="2904451" cy="3420521"/>
          </a:xfrm>
          <a:prstGeom prst="rect">
            <a:avLst/>
          </a:prstGeom>
        </p:spPr>
      </p:pic>
      <p:pic>
        <p:nvPicPr>
          <p:cNvPr id="1026" name="Picture 2" descr="A snow plow operator clears snow off of Interstate 90 west bound on Thursday, Feb. 9, 2017, in Rensselaer, N.Y.  (Paul Buckowski / Times Unio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95" y="4080713"/>
            <a:ext cx="5747399" cy="2607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442" y="2104007"/>
            <a:ext cx="3864359" cy="257372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5" name="Rectangle 24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10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51" y="1067784"/>
            <a:ext cx="8690889" cy="5279922"/>
            <a:chOff x="217309" y="830177"/>
            <a:chExt cx="12761544" cy="80079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6" t="24949" r="25047" b="21562"/>
            <a:stretch/>
          </p:blipFill>
          <p:spPr>
            <a:xfrm>
              <a:off x="217309" y="1473955"/>
              <a:ext cx="11140419" cy="73642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15" t="5539" r="13380" b="5904"/>
            <a:stretch/>
          </p:blipFill>
          <p:spPr>
            <a:xfrm>
              <a:off x="11626310" y="830177"/>
              <a:ext cx="1352543" cy="789820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787572" y="2129332"/>
            <a:ext cx="3168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Jet</a:t>
            </a:r>
            <a:r>
              <a:rPr lang="en-US" sz="2800" dirty="0"/>
              <a:t> and </a:t>
            </a:r>
            <a:r>
              <a:rPr lang="en-US" sz="2800" b="1" i="1" dirty="0"/>
              <a:t>trough configuration</a:t>
            </a:r>
            <a:r>
              <a:rPr lang="en-US" sz="2800" dirty="0"/>
              <a:t> is </a:t>
            </a:r>
            <a:r>
              <a:rPr lang="en-US" sz="2800" b="1" i="1" dirty="0"/>
              <a:t>not favorable</a:t>
            </a:r>
            <a:r>
              <a:rPr lang="en-US" sz="2800" dirty="0"/>
              <a:t> for </a:t>
            </a:r>
            <a:r>
              <a:rPr lang="en-US" sz="2800" b="1" i="1" dirty="0"/>
              <a:t>upper-level divergence </a:t>
            </a:r>
            <a:r>
              <a:rPr lang="en-US" sz="2800" dirty="0"/>
              <a:t>over the Capital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0544" y="865282"/>
            <a:ext cx="519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300-hPa jet</a:t>
            </a:r>
          </a:p>
        </p:txBody>
      </p:sp>
    </p:spTree>
    <p:extLst>
      <p:ext uri="{BB962C8B-B14F-4D97-AF65-F5344CB8AC3E}">
        <p14:creationId xmlns:p14="http://schemas.microsoft.com/office/powerpoint/2010/main" val="217094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</p:spTree>
    <p:extLst>
      <p:ext uri="{BB962C8B-B14F-4D97-AF65-F5344CB8AC3E}">
        <p14:creationId xmlns:p14="http://schemas.microsoft.com/office/powerpoint/2010/main" val="2276262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  <p:sp>
        <p:nvSpPr>
          <p:cNvPr id="15" name="Left Bracket 14"/>
          <p:cNvSpPr/>
          <p:nvPr/>
        </p:nvSpPr>
        <p:spPr>
          <a:xfrm rot="10800000">
            <a:off x="6358132" y="5817178"/>
            <a:ext cx="279991" cy="494913"/>
          </a:xfrm>
          <a:prstGeom prst="leftBracket">
            <a:avLst/>
          </a:prstGeom>
          <a:ln w="88900">
            <a:solidFill>
              <a:srgbClr val="0C5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9727" y="5801308"/>
            <a:ext cx="1242891" cy="52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B18"/>
                </a:solidFill>
              </a:rPr>
              <a:t>Moist</a:t>
            </a:r>
            <a:endParaRPr lang="en-US" b="1" dirty="0">
              <a:solidFill>
                <a:srgbClr val="0C5B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99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  <p:sp>
        <p:nvSpPr>
          <p:cNvPr id="15" name="Left Bracket 14"/>
          <p:cNvSpPr/>
          <p:nvPr/>
        </p:nvSpPr>
        <p:spPr>
          <a:xfrm rot="10800000">
            <a:off x="6358132" y="5817178"/>
            <a:ext cx="279991" cy="494913"/>
          </a:xfrm>
          <a:prstGeom prst="leftBracket">
            <a:avLst/>
          </a:prstGeom>
          <a:ln w="88900">
            <a:solidFill>
              <a:srgbClr val="0C5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9727" y="5801308"/>
            <a:ext cx="1242891" cy="52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B18"/>
                </a:solidFill>
              </a:rPr>
              <a:t>Moist</a:t>
            </a:r>
            <a:endParaRPr lang="en-US" b="1" dirty="0">
              <a:solidFill>
                <a:srgbClr val="0C5B18"/>
              </a:solidFill>
            </a:endParaRPr>
          </a:p>
        </p:txBody>
      </p:sp>
      <p:sp>
        <p:nvSpPr>
          <p:cNvPr id="18" name="Left Bracket 17"/>
          <p:cNvSpPr/>
          <p:nvPr/>
        </p:nvSpPr>
        <p:spPr>
          <a:xfrm rot="10800000">
            <a:off x="9242678" y="5825441"/>
            <a:ext cx="379767" cy="452323"/>
          </a:xfrm>
          <a:prstGeom prst="leftBracket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9621" y="5542911"/>
            <a:ext cx="1702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 air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2371065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  <p:sp>
        <p:nvSpPr>
          <p:cNvPr id="15" name="Left Bracket 14"/>
          <p:cNvSpPr/>
          <p:nvPr/>
        </p:nvSpPr>
        <p:spPr>
          <a:xfrm rot="10800000">
            <a:off x="6358132" y="5817178"/>
            <a:ext cx="279991" cy="494913"/>
          </a:xfrm>
          <a:prstGeom prst="leftBracket">
            <a:avLst/>
          </a:prstGeom>
          <a:ln w="88900">
            <a:solidFill>
              <a:srgbClr val="0C5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9727" y="5801308"/>
            <a:ext cx="1242891" cy="52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B18"/>
                </a:solidFill>
              </a:rPr>
              <a:t>Moist</a:t>
            </a:r>
            <a:endParaRPr lang="en-US" b="1" dirty="0">
              <a:solidFill>
                <a:srgbClr val="0C5B18"/>
              </a:solidFill>
            </a:endParaRPr>
          </a:p>
        </p:txBody>
      </p:sp>
      <p:sp>
        <p:nvSpPr>
          <p:cNvPr id="18" name="Left Bracket 17"/>
          <p:cNvSpPr/>
          <p:nvPr/>
        </p:nvSpPr>
        <p:spPr>
          <a:xfrm rot="10800000">
            <a:off x="9242678" y="5825441"/>
            <a:ext cx="379767" cy="452323"/>
          </a:xfrm>
          <a:prstGeom prst="leftBracket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9621" y="5542911"/>
            <a:ext cx="1702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 air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advection</a:t>
            </a:r>
          </a:p>
        </p:txBody>
      </p:sp>
      <p:sp>
        <p:nvSpPr>
          <p:cNvPr id="20" name="Left Bracket 19"/>
          <p:cNvSpPr/>
          <p:nvPr/>
        </p:nvSpPr>
        <p:spPr>
          <a:xfrm rot="10800000">
            <a:off x="9259597" y="3425358"/>
            <a:ext cx="416562" cy="2271921"/>
          </a:xfrm>
          <a:prstGeom prst="leftBracket">
            <a:avLst>
              <a:gd name="adj" fmla="val 11253"/>
            </a:avLst>
          </a:prstGeom>
          <a:ln w="889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7390" y="4001049"/>
            <a:ext cx="180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Cold air</a:t>
            </a:r>
            <a:br>
              <a:rPr lang="en-US" sz="2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2876952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44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Cold air advection aloft</a:t>
            </a:r>
            <a:r>
              <a:rPr lang="en-US" sz="2800" dirty="0"/>
              <a:t> with weak </a:t>
            </a:r>
            <a:r>
              <a:rPr lang="en-US" sz="2800" b="1" i="1" dirty="0"/>
              <a:t>warm air advection</a:t>
            </a:r>
            <a:r>
              <a:rPr lang="en-US" sz="2800" dirty="0"/>
              <a:t> at the </a:t>
            </a:r>
            <a:r>
              <a:rPr lang="en-US" sz="2800" b="1" i="1" dirty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Cold air advection aloft</a:t>
            </a:r>
            <a:r>
              <a:rPr lang="en-US" sz="2800" dirty="0"/>
              <a:t> with weak </a:t>
            </a:r>
            <a:r>
              <a:rPr lang="en-US" sz="2800" b="1" i="1" dirty="0"/>
              <a:t>warm air advection</a:t>
            </a:r>
            <a:r>
              <a:rPr lang="en-US" sz="2800" dirty="0"/>
              <a:t> at the </a:t>
            </a:r>
            <a:r>
              <a:rPr lang="en-US" sz="2800" b="1" i="1" dirty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Anticyclonic vorticity advection</a:t>
            </a:r>
            <a:r>
              <a:rPr lang="en-US" sz="2800" dirty="0"/>
              <a:t> at 500-hPa</a:t>
            </a:r>
          </a:p>
          <a:p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Cold air advection aloft</a:t>
            </a:r>
            <a:r>
              <a:rPr lang="en-US" sz="2800" dirty="0"/>
              <a:t> with weak </a:t>
            </a:r>
            <a:r>
              <a:rPr lang="en-US" sz="2800" b="1" i="1" dirty="0"/>
              <a:t>warm air advection</a:t>
            </a:r>
            <a:r>
              <a:rPr lang="en-US" sz="2800" dirty="0"/>
              <a:t> at the </a:t>
            </a:r>
            <a:r>
              <a:rPr lang="en-US" sz="2800" b="1" i="1" dirty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Anticyclonic vorticity advection</a:t>
            </a:r>
            <a:r>
              <a:rPr lang="en-US" sz="2800" dirty="0"/>
              <a:t> at 500-hPa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Capital District </a:t>
            </a:r>
            <a:r>
              <a:rPr lang="en-US" sz="2800" b="1" i="1" dirty="0"/>
              <a:t>not </a:t>
            </a:r>
            <a:r>
              <a:rPr lang="en-US" sz="2800" dirty="0"/>
              <a:t>located in a region of </a:t>
            </a:r>
            <a:r>
              <a:rPr lang="en-US" sz="2800" b="1" i="1" dirty="0"/>
              <a:t>upper-level divergence</a:t>
            </a:r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00" y="824543"/>
            <a:ext cx="7993000" cy="59947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16" name="Rectangle 15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Arrow: Down 1"/>
          <p:cNvSpPr/>
          <p:nvPr/>
        </p:nvSpPr>
        <p:spPr>
          <a:xfrm rot="13713881">
            <a:off x="5314136" y="3772656"/>
            <a:ext cx="381505" cy="787231"/>
          </a:xfrm>
          <a:prstGeom prst="downArrow">
            <a:avLst/>
          </a:prstGeom>
          <a:solidFill>
            <a:srgbClr val="FF0000"/>
          </a:solidFill>
          <a:ln w="38100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91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5016" y="1216304"/>
            <a:ext cx="469408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Case study</a:t>
            </a:r>
            <a:r>
              <a:rPr lang="en-US" sz="3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 2 January 2008, a </a:t>
            </a:r>
            <a:r>
              <a:rPr lang="en-US" sz="2800" b="1" i="1" dirty="0"/>
              <a:t>departing low</a:t>
            </a:r>
            <a:r>
              <a:rPr lang="en-US" sz="2800" dirty="0"/>
              <a:t> off the New England coast had dropped more than </a:t>
            </a:r>
            <a:r>
              <a:rPr lang="en-US" sz="2800" b="1" i="1" dirty="0"/>
              <a:t>15 cm </a:t>
            </a:r>
            <a:r>
              <a:rPr lang="en-US" sz="2800" dirty="0"/>
              <a:t>of </a:t>
            </a:r>
            <a:r>
              <a:rPr lang="en-US" sz="2800" b="1" i="1" dirty="0"/>
              <a:t>snow</a:t>
            </a:r>
            <a:r>
              <a:rPr lang="en-US" sz="2800" dirty="0"/>
              <a:t> around the </a:t>
            </a:r>
            <a:r>
              <a:rPr lang="en-US" sz="2800" b="1" i="1" dirty="0"/>
              <a:t>Capital District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Upwards of an </a:t>
            </a:r>
            <a:r>
              <a:rPr lang="en-US" sz="2800" b="1" i="1" dirty="0"/>
              <a:t>additional 12.7 cm </a:t>
            </a:r>
            <a:r>
              <a:rPr lang="en-US" sz="2800" dirty="0"/>
              <a:t>was reported in Cohoes, NY </a:t>
            </a:r>
            <a:r>
              <a:rPr lang="en-US" sz="2800" b="1" i="1" dirty="0"/>
              <a:t>due to MHC</a:t>
            </a:r>
          </a:p>
        </p:txBody>
      </p:sp>
      <p:sp>
        <p:nvSpPr>
          <p:cNvPr id="5" name="Rectangle 4"/>
          <p:cNvSpPr/>
          <p:nvPr/>
        </p:nvSpPr>
        <p:spPr>
          <a:xfrm>
            <a:off x="5357191" y="6142383"/>
            <a:ext cx="1202635" cy="268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9" y="1547569"/>
            <a:ext cx="6424961" cy="49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49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5" y="1499721"/>
            <a:ext cx="10074479" cy="5293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7022" y="851530"/>
            <a:ext cx="76979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mean sea level pressure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261" y="3751694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00570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9" y="1610226"/>
            <a:ext cx="6365579" cy="5120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5233" y="1587129"/>
            <a:ext cx="4388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Warm air advection</a:t>
            </a:r>
            <a:r>
              <a:rPr lang="en-US" sz="2800" dirty="0"/>
              <a:t> at 850-hPa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729" y="911051"/>
            <a:ext cx="77733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850-hPa temperature advection</a:t>
            </a:r>
          </a:p>
        </p:txBody>
      </p:sp>
    </p:spTree>
    <p:extLst>
      <p:ext uri="{BB962C8B-B14F-4D97-AF65-F5344CB8AC3E}">
        <p14:creationId xmlns:p14="http://schemas.microsoft.com/office/powerpoint/2010/main" val="2138493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9" y="1610226"/>
            <a:ext cx="6365579" cy="5120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5233" y="1587129"/>
            <a:ext cx="4388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Warm air advection</a:t>
            </a:r>
            <a:r>
              <a:rPr lang="en-US" sz="2800" dirty="0"/>
              <a:t> at 850-hPa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Matches</a:t>
            </a:r>
            <a:r>
              <a:rPr lang="en-US" sz="2800" dirty="0"/>
              <a:t> the </a:t>
            </a:r>
            <a:r>
              <a:rPr lang="en-US" sz="2800" b="1" i="1" dirty="0"/>
              <a:t>composite</a:t>
            </a:r>
            <a:r>
              <a:rPr lang="en-US" sz="2800" dirty="0"/>
              <a:t>, just with a </a:t>
            </a:r>
            <a:r>
              <a:rPr lang="en-US" sz="2800" b="1" i="1" dirty="0"/>
              <a:t>stronger signal</a:t>
            </a:r>
          </a:p>
        </p:txBody>
      </p:sp>
      <p:sp>
        <p:nvSpPr>
          <p:cNvPr id="15" name="Circle: Hollow 14"/>
          <p:cNvSpPr/>
          <p:nvPr/>
        </p:nvSpPr>
        <p:spPr>
          <a:xfrm rot="20910412">
            <a:off x="3782125" y="3462333"/>
            <a:ext cx="483781" cy="248756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729" y="911051"/>
            <a:ext cx="77733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850-hPa temperature advection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29285" r="44911" b="51198"/>
          <a:stretch/>
        </p:blipFill>
        <p:spPr>
          <a:xfrm>
            <a:off x="8165282" y="4186063"/>
            <a:ext cx="3171810" cy="2297691"/>
          </a:xfrm>
          <a:prstGeom prst="rect">
            <a:avLst/>
          </a:prstGeom>
        </p:spPr>
      </p:pic>
      <p:sp>
        <p:nvSpPr>
          <p:cNvPr id="18" name="Circle: Hollow 17"/>
          <p:cNvSpPr/>
          <p:nvPr/>
        </p:nvSpPr>
        <p:spPr>
          <a:xfrm rot="20910412">
            <a:off x="9774120" y="5174485"/>
            <a:ext cx="900685" cy="320843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1584520"/>
            <a:ext cx="6209978" cy="516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1706" y="1450208"/>
            <a:ext cx="3862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Cyclonic relative vorticity advection</a:t>
            </a:r>
            <a:r>
              <a:rPr lang="en-US" sz="2800" dirty="0"/>
              <a:t> at 500-hPa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791" y="883949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1626172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1584520"/>
            <a:ext cx="6209978" cy="516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1706" y="1450208"/>
            <a:ext cx="386288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Cyclonic relative vorticity advection</a:t>
            </a:r>
            <a:r>
              <a:rPr lang="en-US" sz="2800" dirty="0"/>
              <a:t> at 500-hPa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After the </a:t>
            </a:r>
            <a:r>
              <a:rPr lang="en-US" sz="2800" b="1" i="1" dirty="0"/>
              <a:t>vorticity maximum moves through</a:t>
            </a:r>
            <a:r>
              <a:rPr lang="en-US" sz="2800" dirty="0"/>
              <a:t>, the Capital District is in a region of </a:t>
            </a:r>
            <a:r>
              <a:rPr lang="en-US" sz="2800" b="1" i="1" dirty="0"/>
              <a:t>anticyclonic relative vorticity advection forcing descent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791" y="883949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227770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1584520"/>
            <a:ext cx="6209978" cy="51666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791" y="883949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500-hPa relative vorticity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37" y="884803"/>
            <a:ext cx="4275857" cy="2934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37" y="3722494"/>
            <a:ext cx="4269761" cy="2930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013625" y="3303878"/>
            <a:ext cx="440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1200 UTC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13625" y="6238705"/>
            <a:ext cx="440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1500 UTC</a:t>
            </a:r>
          </a:p>
        </p:txBody>
      </p:sp>
    </p:spTree>
    <p:extLst>
      <p:ext uri="{BB962C8B-B14F-4D97-AF65-F5344CB8AC3E}">
        <p14:creationId xmlns:p14="http://schemas.microsoft.com/office/powerpoint/2010/main" val="166440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90764" y="893123"/>
            <a:ext cx="5191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300-hPa jet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2077" y="2292446"/>
            <a:ext cx="29034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Jet</a:t>
            </a:r>
            <a:r>
              <a:rPr lang="en-US" sz="2800" dirty="0"/>
              <a:t> </a:t>
            </a:r>
            <a:r>
              <a:rPr lang="en-US" sz="2800" b="1" i="1" dirty="0"/>
              <a:t>pattern </a:t>
            </a:r>
            <a:r>
              <a:rPr lang="en-US" sz="2800" dirty="0"/>
              <a:t>is </a:t>
            </a:r>
            <a:r>
              <a:rPr lang="en-US" sz="2800" b="1" i="1" dirty="0"/>
              <a:t>not favorable</a:t>
            </a:r>
            <a:r>
              <a:rPr lang="en-US" sz="2800" dirty="0"/>
              <a:t> for </a:t>
            </a:r>
            <a:r>
              <a:rPr lang="en-US" sz="2800" b="1" i="1" dirty="0"/>
              <a:t>upper-level divergence </a:t>
            </a:r>
            <a:r>
              <a:rPr lang="en-US" sz="2800" dirty="0"/>
              <a:t>over the Capital District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16079" r="12455" b="11607"/>
          <a:stretch/>
        </p:blipFill>
        <p:spPr>
          <a:xfrm>
            <a:off x="87351" y="1624405"/>
            <a:ext cx="8557232" cy="5002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6" t="157"/>
          <a:stretch/>
        </p:blipFill>
        <p:spPr>
          <a:xfrm>
            <a:off x="8507429" y="1477899"/>
            <a:ext cx="835866" cy="46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6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65568" y="1138103"/>
            <a:ext cx="12111831" cy="6096191"/>
            <a:chOff x="474534" y="1249675"/>
            <a:chExt cx="11194509" cy="49701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4534" y="1249675"/>
              <a:ext cx="11194509" cy="4569237"/>
              <a:chOff x="276038" y="306499"/>
              <a:chExt cx="11014666" cy="5370639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769861" y="373300"/>
                <a:ext cx="5520843" cy="5303838"/>
                <a:chOff x="5375732" y="600549"/>
                <a:chExt cx="5368969" cy="5282325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30" t="4670" r="7268" b="3382"/>
                <a:stretch/>
              </p:blipFill>
              <p:spPr>
                <a:xfrm>
                  <a:off x="5375732" y="600549"/>
                  <a:ext cx="5368969" cy="5282325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545017" y="656140"/>
                  <a:ext cx="762066" cy="5016649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 23"/>
              <p:cNvSpPr/>
              <p:nvPr/>
            </p:nvSpPr>
            <p:spPr>
              <a:xfrm>
                <a:off x="276038" y="306499"/>
                <a:ext cx="510648" cy="4198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a)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37464" y="1255496"/>
              <a:ext cx="5533774" cy="4964319"/>
              <a:chOff x="2469347" y="915307"/>
              <a:chExt cx="5524113" cy="573696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81" r="8188"/>
              <a:stretch/>
            </p:blipFill>
            <p:spPr>
              <a:xfrm>
                <a:off x="2469347" y="915307"/>
                <a:ext cx="5524113" cy="5435379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/>
              <a:srcRect l="1611" r="87675"/>
              <a:stretch/>
            </p:blipFill>
            <p:spPr>
              <a:xfrm>
                <a:off x="7118031" y="937267"/>
                <a:ext cx="653143" cy="5715000"/>
              </a:xfrm>
              <a:prstGeom prst="rect">
                <a:avLst/>
              </a:prstGeom>
            </p:spPr>
          </p:pic>
        </p:grpSp>
      </p:grpSp>
      <p:sp>
        <p:nvSpPr>
          <p:cNvPr id="25" name="TextBox 24"/>
          <p:cNvSpPr txBox="1"/>
          <p:nvPr/>
        </p:nvSpPr>
        <p:spPr>
          <a:xfrm>
            <a:off x="6489730" y="800474"/>
            <a:ext cx="519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MHC composite sounding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4261" y="772381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Observed sounding at 1200 UTC</a:t>
            </a:r>
          </a:p>
        </p:txBody>
      </p:sp>
    </p:spTree>
    <p:extLst>
      <p:ext uri="{BB962C8B-B14F-4D97-AF65-F5344CB8AC3E}">
        <p14:creationId xmlns:p14="http://schemas.microsoft.com/office/powerpoint/2010/main" val="2706549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9890" y="885707"/>
            <a:ext cx="34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Forecasting tips: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673" y="1656507"/>
            <a:ext cx="113254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MHC is most likely when….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Surface cyclone</a:t>
            </a:r>
            <a:r>
              <a:rPr lang="en-US" sz="2800" dirty="0"/>
              <a:t> located just </a:t>
            </a:r>
            <a:r>
              <a:rPr lang="en-US" sz="2800" b="1" i="1" dirty="0"/>
              <a:t>east of Cape Cod</a:t>
            </a:r>
            <a:r>
              <a:rPr lang="en-US" sz="2800" dirty="0"/>
              <a:t> inducing </a:t>
            </a:r>
            <a:r>
              <a:rPr lang="en-US" sz="2800" b="1" i="1" dirty="0"/>
              <a:t>geostrophic north/northwesterly flow</a:t>
            </a:r>
            <a:r>
              <a:rPr lang="en-US" sz="2800" dirty="0"/>
              <a:t> over NY</a:t>
            </a:r>
          </a:p>
        </p:txBody>
      </p:sp>
    </p:spTree>
    <p:extLst>
      <p:ext uri="{BB962C8B-B14F-4D97-AF65-F5344CB8AC3E}">
        <p14:creationId xmlns:p14="http://schemas.microsoft.com/office/powerpoint/2010/main" val="416360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3068" y="1260784"/>
            <a:ext cx="3565865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“My house is located approximately due N of Voorheesville and due W of Westmere on the radar. Snow is falling at the rate of </a:t>
            </a:r>
            <a:r>
              <a:rPr lang="en-US" sz="2800" b="1" dirty="0"/>
              <a:t>2-3” per hour</a:t>
            </a:r>
            <a:r>
              <a:rPr lang="en-US" sz="2800" dirty="0"/>
              <a:t> and we have accumulated ~12” so far.”</a:t>
            </a:r>
          </a:p>
          <a:p>
            <a:endParaRPr lang="en-US" sz="2000" dirty="0"/>
          </a:p>
          <a:p>
            <a:r>
              <a:rPr lang="en-US" sz="2800" dirty="0"/>
              <a:t>-</a:t>
            </a:r>
            <a:r>
              <a:rPr lang="en-US" sz="2800" i="1" dirty="0"/>
              <a:t>Lance Bosart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68028" y="748410"/>
            <a:ext cx="7501088" cy="6131201"/>
            <a:chOff x="4882447" y="1230325"/>
            <a:chExt cx="6763792" cy="56081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r="22869" b="15335"/>
            <a:stretch/>
          </p:blipFill>
          <p:spPr>
            <a:xfrm>
              <a:off x="4882447" y="1230325"/>
              <a:ext cx="6608300" cy="5608121"/>
            </a:xfrm>
            <a:prstGeom prst="rect">
              <a:avLst/>
            </a:prstGeom>
          </p:spPr>
        </p:pic>
        <p:cxnSp>
          <p:nvCxnSpPr>
            <p:cNvPr id="3" name="Straight Connector 2"/>
            <p:cNvCxnSpPr>
              <a:cxnSpLocks/>
            </p:cNvCxnSpPr>
            <p:nvPr/>
          </p:nvCxnSpPr>
          <p:spPr>
            <a:xfrm flipV="1">
              <a:off x="7883055" y="2220286"/>
              <a:ext cx="1982282" cy="266299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/>
            </p:cNvCxnSpPr>
            <p:nvPr/>
          </p:nvCxnSpPr>
          <p:spPr>
            <a:xfrm flipV="1">
              <a:off x="8114381" y="4802484"/>
              <a:ext cx="1923897" cy="62802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8414" r="1377" b="9256"/>
            <a:stretch/>
          </p:blipFill>
          <p:spPr>
            <a:xfrm>
              <a:off x="9805781" y="2222236"/>
              <a:ext cx="1840458" cy="2631113"/>
            </a:xfrm>
            <a:prstGeom prst="rect">
              <a:avLst/>
            </a:prstGeom>
          </p:spPr>
        </p:pic>
      </p:grpSp>
      <p:sp>
        <p:nvSpPr>
          <p:cNvPr id="18" name="Star: 5 Points 17"/>
          <p:cNvSpPr/>
          <p:nvPr/>
        </p:nvSpPr>
        <p:spPr>
          <a:xfrm>
            <a:off x="10791132" y="2979370"/>
            <a:ext cx="300356" cy="2593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0" name="Rectangle 19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688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9890" y="885707"/>
            <a:ext cx="34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Forecasting tips: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673" y="1656507"/>
            <a:ext cx="1132540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MHC is most likely when….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Surface cyclone</a:t>
            </a:r>
            <a:r>
              <a:rPr lang="en-US" sz="2800" dirty="0"/>
              <a:t> located just </a:t>
            </a:r>
            <a:r>
              <a:rPr lang="en-US" sz="2800" b="1" i="1" dirty="0"/>
              <a:t>east of Cape Cod</a:t>
            </a:r>
            <a:r>
              <a:rPr lang="en-US" sz="2800" dirty="0"/>
              <a:t> inducing </a:t>
            </a:r>
            <a:r>
              <a:rPr lang="en-US" sz="2800" b="1" i="1" dirty="0"/>
              <a:t>geostrophic north/northwesterly flow</a:t>
            </a:r>
            <a:r>
              <a:rPr lang="en-US" sz="2800" dirty="0"/>
              <a:t> over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Low-level warm air advection</a:t>
            </a:r>
            <a:r>
              <a:rPr lang="en-US" sz="2800" dirty="0"/>
              <a:t> leads to </a:t>
            </a:r>
            <a:r>
              <a:rPr lang="en-US" sz="2800" b="1" i="1" dirty="0"/>
              <a:t>low-level upward vertical motion</a:t>
            </a:r>
            <a:r>
              <a:rPr lang="en-US" sz="2800" dirty="0"/>
              <a:t> in a </a:t>
            </a:r>
            <a:r>
              <a:rPr lang="en-US" sz="2800" b="1" i="1" dirty="0"/>
              <a:t>saturated boundary layer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0981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9890" y="885707"/>
            <a:ext cx="34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Forecasting tips: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673" y="1656507"/>
            <a:ext cx="11325408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MHC is most likely when….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Surface cyclone</a:t>
            </a:r>
            <a:r>
              <a:rPr lang="en-US" sz="2800" dirty="0"/>
              <a:t> located just </a:t>
            </a:r>
            <a:r>
              <a:rPr lang="en-US" sz="2800" b="1" i="1" dirty="0"/>
              <a:t>east of Cape Cod</a:t>
            </a:r>
            <a:r>
              <a:rPr lang="en-US" sz="2800" dirty="0"/>
              <a:t> inducing </a:t>
            </a:r>
            <a:r>
              <a:rPr lang="en-US" sz="2800" b="1" i="1" dirty="0"/>
              <a:t>geostrophic north/northwesterly flow</a:t>
            </a:r>
            <a:r>
              <a:rPr lang="en-US" sz="2800" dirty="0"/>
              <a:t> over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Low-level warm air advection</a:t>
            </a:r>
            <a:r>
              <a:rPr lang="en-US" sz="2800" dirty="0"/>
              <a:t> leads to </a:t>
            </a:r>
            <a:r>
              <a:rPr lang="en-US" sz="2800" b="1" i="1" dirty="0"/>
              <a:t>low-level upward vertical motion</a:t>
            </a:r>
            <a:r>
              <a:rPr lang="en-US" sz="2800" dirty="0"/>
              <a:t> in a </a:t>
            </a:r>
            <a:r>
              <a:rPr lang="en-US" sz="2800" b="1" i="1" dirty="0"/>
              <a:t>saturated boundary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Mid-level anticyclonic vorticity advection</a:t>
            </a:r>
            <a:r>
              <a:rPr lang="en-US" sz="2800" dirty="0"/>
              <a:t> associated with a 500-hPa trough forces </a:t>
            </a:r>
            <a:r>
              <a:rPr lang="en-US" sz="2800" b="1" i="1" dirty="0"/>
              <a:t>mid-level descent</a:t>
            </a:r>
            <a:r>
              <a:rPr lang="en-US" sz="2800" dirty="0"/>
              <a:t>, </a:t>
            </a:r>
            <a:r>
              <a:rPr lang="en-US" sz="2800" b="1" i="1" dirty="0"/>
              <a:t>capping</a:t>
            </a:r>
            <a:r>
              <a:rPr lang="en-US" sz="2800" dirty="0"/>
              <a:t> the </a:t>
            </a:r>
            <a:r>
              <a:rPr lang="en-US" sz="2800" b="1" i="1" dirty="0"/>
              <a:t>phenomenon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0981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76241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526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 to </a:t>
            </a:r>
            <a:r>
              <a:rPr lang="en-US" sz="2800" b="1" i="1" dirty="0"/>
              <a:t>examine null cases</a:t>
            </a:r>
            <a:r>
              <a:rPr lang="en-US" sz="2800" dirty="0"/>
              <a:t> too as </a:t>
            </a:r>
            <a:r>
              <a:rPr lang="en-US" sz="2800" b="1" i="1" dirty="0"/>
              <a:t>subtle differences</a:t>
            </a:r>
            <a:r>
              <a:rPr lang="en-US" sz="2800" dirty="0"/>
              <a:t> in features can lead to </a:t>
            </a:r>
            <a:r>
              <a:rPr lang="en-US" sz="2800" b="1" i="1" dirty="0"/>
              <a:t>forecast busts</a:t>
            </a:r>
            <a:br>
              <a:rPr lang="en-US" sz="2800" b="1" i="1" dirty="0"/>
            </a:br>
            <a:endParaRPr lang="en-US" sz="2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526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 to </a:t>
            </a:r>
            <a:r>
              <a:rPr lang="en-US" sz="2800" b="1" i="1" dirty="0"/>
              <a:t>examine null cases</a:t>
            </a:r>
            <a:r>
              <a:rPr lang="en-US" sz="2800" dirty="0"/>
              <a:t> too as </a:t>
            </a:r>
            <a:r>
              <a:rPr lang="en-US" sz="2800" b="1" i="1" dirty="0"/>
              <a:t>subtle differences</a:t>
            </a:r>
            <a:r>
              <a:rPr lang="en-US" sz="2800" dirty="0"/>
              <a:t> in features can lead to </a:t>
            </a:r>
            <a:r>
              <a:rPr lang="en-US" sz="2800" b="1" i="1" dirty="0"/>
              <a:t>forecast busts</a:t>
            </a:r>
            <a:br>
              <a:rPr lang="en-US" sz="2800" b="1" i="1" dirty="0"/>
            </a:br>
            <a:endParaRPr lang="en-US" sz="2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MHC</a:t>
            </a:r>
            <a:r>
              <a:rPr lang="en-US" sz="2800" dirty="0"/>
              <a:t> also occurs in the </a:t>
            </a:r>
            <a:r>
              <a:rPr lang="en-US" sz="2800" b="1" i="1" dirty="0"/>
              <a:t>warm season</a:t>
            </a:r>
            <a:r>
              <a:rPr lang="en-US" sz="2800" dirty="0"/>
              <a:t> and can lead to </a:t>
            </a:r>
            <a:r>
              <a:rPr lang="en-US" sz="2800" b="1" i="1" dirty="0"/>
              <a:t>unexpected severe weather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526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 to </a:t>
            </a:r>
            <a:r>
              <a:rPr lang="en-US" sz="2800" b="1" i="1" dirty="0"/>
              <a:t>examine null cases</a:t>
            </a:r>
            <a:r>
              <a:rPr lang="en-US" sz="2800" dirty="0"/>
              <a:t> too as </a:t>
            </a:r>
            <a:r>
              <a:rPr lang="en-US" sz="2800" b="1" i="1" dirty="0"/>
              <a:t>subtle differences</a:t>
            </a:r>
            <a:r>
              <a:rPr lang="en-US" sz="2800" dirty="0"/>
              <a:t> in features can lead to </a:t>
            </a:r>
            <a:r>
              <a:rPr lang="en-US" sz="2800" b="1" i="1" dirty="0"/>
              <a:t>forecast busts</a:t>
            </a:r>
            <a:br>
              <a:rPr lang="en-US" sz="2800" b="1" i="1" dirty="0"/>
            </a:br>
            <a:endParaRPr lang="en-US" sz="2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MHC</a:t>
            </a:r>
            <a:r>
              <a:rPr lang="en-US" sz="2800" dirty="0"/>
              <a:t> also occurs in the </a:t>
            </a:r>
            <a:r>
              <a:rPr lang="en-US" sz="2800" b="1" i="1" dirty="0"/>
              <a:t>warm season</a:t>
            </a:r>
            <a:r>
              <a:rPr lang="en-US" sz="2800" dirty="0"/>
              <a:t> and can lead to </a:t>
            </a:r>
            <a:r>
              <a:rPr lang="en-US" sz="2800" b="1" i="1" dirty="0"/>
              <a:t>unexpected severe weather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68871" y="5795699"/>
            <a:ext cx="606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7030A0"/>
                </a:solidFill>
              </a:rPr>
              <a:t>Questions?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</a:rPr>
              <a:t>dcard@albany.edu</a:t>
            </a:r>
          </a:p>
        </p:txBody>
      </p:sp>
    </p:spTree>
    <p:extLst>
      <p:ext uri="{BB962C8B-B14F-4D97-AF65-F5344CB8AC3E}">
        <p14:creationId xmlns:p14="http://schemas.microsoft.com/office/powerpoint/2010/main" val="147391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03" y="625171"/>
            <a:ext cx="9551460" cy="5969663"/>
          </a:xfrm>
          <a:prstGeom prst="rect">
            <a:avLst/>
          </a:prstGeom>
        </p:spPr>
      </p:pic>
      <p:pic>
        <p:nvPicPr>
          <p:cNvPr id="13" name="Picture 6" descr="graph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8" y="535101"/>
            <a:ext cx="3049791" cy="2210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05" y="6352178"/>
            <a:ext cx="308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Courtesy of Nick Bassill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058" y="537768"/>
            <a:ext cx="1109794" cy="96112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9604" y="2497991"/>
            <a:ext cx="1678188" cy="96112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4" name="Rectangle 2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12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53" y="956862"/>
            <a:ext cx="6901094" cy="57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53" y="956862"/>
            <a:ext cx="6901094" cy="571139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107966" y="2040869"/>
            <a:ext cx="1801576" cy="1277505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Adirondack Mountains</a:t>
            </a:r>
          </a:p>
        </p:txBody>
      </p:sp>
      <p:sp>
        <p:nvSpPr>
          <p:cNvPr id="15" name="Oval 14"/>
          <p:cNvSpPr/>
          <p:nvPr/>
        </p:nvSpPr>
        <p:spPr>
          <a:xfrm>
            <a:off x="5631240" y="3951041"/>
            <a:ext cx="1836003" cy="1277505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Catskill Mountains</a:t>
            </a:r>
          </a:p>
        </p:txBody>
      </p:sp>
      <p:sp>
        <p:nvSpPr>
          <p:cNvPr id="16" name="Oval 15"/>
          <p:cNvSpPr/>
          <p:nvPr/>
        </p:nvSpPr>
        <p:spPr>
          <a:xfrm>
            <a:off x="8199295" y="3263507"/>
            <a:ext cx="728487" cy="1725169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/>
              <a:t>Berkshire Mountains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026250" y="2315480"/>
            <a:ext cx="1211318" cy="12947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7909542" y="4688659"/>
            <a:ext cx="1805765" cy="9363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0653" y="5228546"/>
            <a:ext cx="228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Hudson River Valley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9999" y="1430024"/>
            <a:ext cx="2356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Mohawk River Valley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33159" y="866969"/>
            <a:ext cx="1922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Champlain Valley</a:t>
            </a:r>
          </a:p>
        </p:txBody>
      </p:sp>
      <p:sp>
        <p:nvSpPr>
          <p:cNvPr id="23" name="Oval 22"/>
          <p:cNvSpPr/>
          <p:nvPr/>
        </p:nvSpPr>
        <p:spPr>
          <a:xfrm>
            <a:off x="8401628" y="1614597"/>
            <a:ext cx="731436" cy="1592613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/>
              <a:t>Green Mountains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8288594" y="1482278"/>
            <a:ext cx="1458049" cy="4286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44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3261" y="1338009"/>
            <a:ext cx="380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Cold season</a:t>
            </a:r>
            <a:br>
              <a:rPr lang="en-US" sz="2800" b="1" dirty="0"/>
            </a:br>
            <a:r>
              <a:rPr lang="en-US" sz="2800" b="1" dirty="0"/>
              <a:t>Mohawk–Hudson convergence (MHC):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Northerly, channeled flow in the Hudson Valley and westerly, channeled flow in the Mohawk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455290" y="891499"/>
            <a:ext cx="6901094" cy="5711396"/>
            <a:chOff x="4739724" y="797110"/>
            <a:chExt cx="6901094" cy="5711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724" y="797110"/>
              <a:ext cx="6901094" cy="5711396"/>
            </a:xfrm>
            <a:prstGeom prst="rect">
              <a:avLst/>
            </a:prstGeom>
          </p:spPr>
        </p:pic>
        <p:sp>
          <p:nvSpPr>
            <p:cNvPr id="12" name="Arrow: Down 11"/>
            <p:cNvSpPr/>
            <p:nvPr/>
          </p:nvSpPr>
          <p:spPr>
            <a:xfrm rot="689184">
              <a:off x="9993070" y="1966613"/>
              <a:ext cx="574288" cy="1477536"/>
            </a:xfrm>
            <a:prstGeom prst="downArrow">
              <a:avLst/>
            </a:prstGeom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Down 14"/>
            <p:cNvSpPr/>
            <p:nvPr/>
          </p:nvSpPr>
          <p:spPr>
            <a:xfrm rot="16929673">
              <a:off x="8439646" y="2745769"/>
              <a:ext cx="574288" cy="1477536"/>
            </a:xfrm>
            <a:prstGeom prst="downArrow">
              <a:avLst/>
            </a:prstGeom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414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55290" y="891499"/>
            <a:ext cx="6901094" cy="5711396"/>
            <a:chOff x="4739724" y="797110"/>
            <a:chExt cx="6901094" cy="5711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724" y="797110"/>
              <a:ext cx="6901094" cy="5711396"/>
            </a:xfrm>
            <a:prstGeom prst="rect">
              <a:avLst/>
            </a:prstGeom>
          </p:spPr>
        </p:pic>
        <p:sp>
          <p:nvSpPr>
            <p:cNvPr id="17" name="Arrow: Down 16"/>
            <p:cNvSpPr/>
            <p:nvPr/>
          </p:nvSpPr>
          <p:spPr>
            <a:xfrm rot="18891329">
              <a:off x="5893580" y="173665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/>
            <p:cNvSpPr/>
            <p:nvPr/>
          </p:nvSpPr>
          <p:spPr>
            <a:xfrm rot="18891329">
              <a:off x="7369851" y="98573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3261" y="1338009"/>
            <a:ext cx="380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Cold season</a:t>
            </a:r>
            <a:br>
              <a:rPr lang="en-US" sz="2800" b="1" dirty="0"/>
            </a:br>
            <a:r>
              <a:rPr lang="en-US" sz="2800" b="1" dirty="0"/>
              <a:t>Mohawk–Hudson convergence (MHC):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Northerly, channeled flow in the Hudson Valley and westerly, channeled flow in the Mohawk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Arrow: Down 11"/>
          <p:cNvSpPr/>
          <p:nvPr/>
        </p:nvSpPr>
        <p:spPr>
          <a:xfrm rot="689184">
            <a:off x="9708636" y="2061002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Down 14"/>
          <p:cNvSpPr/>
          <p:nvPr/>
        </p:nvSpPr>
        <p:spPr>
          <a:xfrm rot="16929673">
            <a:off x="8155212" y="2840158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52612" y="4176299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1516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1232</Words>
  <Application>Microsoft Office PowerPoint</Application>
  <PresentationFormat>Widescreen</PresentationFormat>
  <Paragraphs>467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Adobe Caslon Pro Bold</vt:lpstr>
      <vt:lpstr>Arial</vt:lpstr>
      <vt:lpstr>Calibri</vt:lpstr>
      <vt:lpstr>Calibri Light</vt:lpstr>
      <vt:lpstr>Times New Roman</vt:lpstr>
      <vt:lpstr>Office Theme</vt:lpstr>
      <vt:lpstr>An analysis of precipitation events associated with terrain-generated convergence in the Mohawk and Hudson River valleys of New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Card</dc:creator>
  <cp:lastModifiedBy>Dylan Card</cp:lastModifiedBy>
  <cp:revision>227</cp:revision>
  <dcterms:created xsi:type="dcterms:W3CDTF">2016-10-22T18:07:58Z</dcterms:created>
  <dcterms:modified xsi:type="dcterms:W3CDTF">2017-03-10T19:51:02Z</dcterms:modified>
</cp:coreProperties>
</file>