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107"/>
  </p:notesMasterIdLst>
  <p:sldIdLst>
    <p:sldId id="256" r:id="rId3"/>
    <p:sldId id="257" r:id="rId4"/>
    <p:sldId id="258" r:id="rId5"/>
    <p:sldId id="376" r:id="rId6"/>
    <p:sldId id="260" r:id="rId7"/>
    <p:sldId id="261" r:id="rId8"/>
    <p:sldId id="262" r:id="rId9"/>
    <p:sldId id="263" r:id="rId10"/>
    <p:sldId id="360" r:id="rId11"/>
    <p:sldId id="359" r:id="rId12"/>
    <p:sldId id="336" r:id="rId13"/>
    <p:sldId id="267" r:id="rId14"/>
    <p:sldId id="270" r:id="rId15"/>
    <p:sldId id="271" r:id="rId16"/>
    <p:sldId id="337" r:id="rId17"/>
    <p:sldId id="269" r:id="rId18"/>
    <p:sldId id="268" r:id="rId19"/>
    <p:sldId id="338" r:id="rId20"/>
    <p:sldId id="272" r:id="rId21"/>
    <p:sldId id="377" r:id="rId22"/>
    <p:sldId id="335" r:id="rId23"/>
    <p:sldId id="378" r:id="rId24"/>
    <p:sldId id="341" r:id="rId25"/>
    <p:sldId id="342" r:id="rId26"/>
    <p:sldId id="274" r:id="rId27"/>
    <p:sldId id="353" r:id="rId28"/>
    <p:sldId id="352" r:id="rId29"/>
    <p:sldId id="351" r:id="rId30"/>
    <p:sldId id="350" r:id="rId31"/>
    <p:sldId id="356" r:id="rId32"/>
    <p:sldId id="355" r:id="rId33"/>
    <p:sldId id="349" r:id="rId34"/>
    <p:sldId id="348" r:id="rId35"/>
    <p:sldId id="357" r:id="rId36"/>
    <p:sldId id="347" r:id="rId37"/>
    <p:sldId id="358" r:id="rId38"/>
    <p:sldId id="346" r:id="rId39"/>
    <p:sldId id="345" r:id="rId40"/>
    <p:sldId id="344" r:id="rId41"/>
    <p:sldId id="343" r:id="rId42"/>
    <p:sldId id="287" r:id="rId43"/>
    <p:sldId id="288" r:id="rId44"/>
    <p:sldId id="289" r:id="rId45"/>
    <p:sldId id="290" r:id="rId46"/>
    <p:sldId id="291" r:id="rId47"/>
    <p:sldId id="340" r:id="rId48"/>
    <p:sldId id="292" r:id="rId49"/>
    <p:sldId id="293" r:id="rId50"/>
    <p:sldId id="294" r:id="rId51"/>
    <p:sldId id="362" r:id="rId52"/>
    <p:sldId id="361" r:id="rId53"/>
    <p:sldId id="372" r:id="rId54"/>
    <p:sldId id="363" r:id="rId55"/>
    <p:sldId id="365" r:id="rId56"/>
    <p:sldId id="366" r:id="rId57"/>
    <p:sldId id="368" r:id="rId58"/>
    <p:sldId id="367" r:id="rId59"/>
    <p:sldId id="369" r:id="rId60"/>
    <p:sldId id="370" r:id="rId61"/>
    <p:sldId id="371" r:id="rId62"/>
    <p:sldId id="300" r:id="rId63"/>
    <p:sldId id="301" r:id="rId64"/>
    <p:sldId id="302" r:id="rId65"/>
    <p:sldId id="374" r:id="rId66"/>
    <p:sldId id="297" r:id="rId67"/>
    <p:sldId id="298" r:id="rId68"/>
    <p:sldId id="299" r:id="rId69"/>
    <p:sldId id="375" r:id="rId70"/>
    <p:sldId id="303" r:id="rId71"/>
    <p:sldId id="304" r:id="rId72"/>
    <p:sldId id="305" r:id="rId73"/>
    <p:sldId id="306" r:id="rId74"/>
    <p:sldId id="373" r:id="rId75"/>
    <p:sldId id="307" r:id="rId76"/>
    <p:sldId id="308" r:id="rId77"/>
    <p:sldId id="309" r:id="rId78"/>
    <p:sldId id="310" r:id="rId79"/>
    <p:sldId id="311" r:id="rId80"/>
    <p:sldId id="312" r:id="rId81"/>
    <p:sldId id="313" r:id="rId82"/>
    <p:sldId id="314" r:id="rId83"/>
    <p:sldId id="315" r:id="rId84"/>
    <p:sldId id="316" r:id="rId85"/>
    <p:sldId id="317" r:id="rId86"/>
    <p:sldId id="318" r:id="rId87"/>
    <p:sldId id="275" r:id="rId88"/>
    <p:sldId id="276" r:id="rId89"/>
    <p:sldId id="277" r:id="rId90"/>
    <p:sldId id="278" r:id="rId91"/>
    <p:sldId id="279" r:id="rId92"/>
    <p:sldId id="280" r:id="rId93"/>
    <p:sldId id="281" r:id="rId94"/>
    <p:sldId id="282" r:id="rId95"/>
    <p:sldId id="283" r:id="rId96"/>
    <p:sldId id="284" r:id="rId97"/>
    <p:sldId id="285" r:id="rId98"/>
    <p:sldId id="286" r:id="rId99"/>
    <p:sldId id="326" r:id="rId100"/>
    <p:sldId id="295" r:id="rId101"/>
    <p:sldId id="296" r:id="rId102"/>
    <p:sldId id="331" r:id="rId103"/>
    <p:sldId id="332" r:id="rId104"/>
    <p:sldId id="333" r:id="rId105"/>
    <p:sldId id="334" r:id="rId10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70F8C7-FB30-93AD-E501-EF8CA9E6BFBA}" v="304" dt="2019-10-29T16:48:19.196"/>
    <p1510:client id="{22B9F6B1-8731-AD95-83BE-3EB11EF6AB6D}" v="129" dt="2019-10-30T16:57:00.391"/>
    <p1510:client id="{39CC683A-C043-4608-131F-529F9BFABE24}" v="1242" dt="2019-10-29T21:59:47.404"/>
    <p1510:client id="{59191A98-F07D-B7BE-6DCE-FA921FE6BEF6}" v="1347" dt="2019-10-30T15:07:20.777"/>
    <p1510:client id="{9CBCB092-0B85-0564-0DDE-7A5E37A7A369}" v="146" dt="2019-10-31T15:22:36.054"/>
    <p1510:client id="{D290787F-9DE8-12C7-75EC-585E9D58F30C}" v="3" dt="2019-10-30T17:47:36.658"/>
  </p1510:revLst>
</p1510:revInfo>
</file>

<file path=ppt/tableStyles.xml><?xml version="1.0" encoding="utf-8"?>
<a:tblStyleLst xmlns:a="http://schemas.openxmlformats.org/drawingml/2006/main" def="{EDC75E19-F943-4F77-B2B7-CDFB084B2742}">
  <a:tblStyle styleId="{EDC75E19-F943-4F77-B2B7-CDFB084B274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60"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microsoft.com/office/2015/10/relationships/revisionInfo" Target="revisionInfo.xml"/><Relationship Id="rId16" Type="http://schemas.openxmlformats.org/officeDocument/2006/relationships/slide" Target="slides/slide14.xml"/><Relationship Id="rId107" Type="http://schemas.openxmlformats.org/officeDocument/2006/relationships/notesMaster" Target="notesMasters/notes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3fbd1517f_0_10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03" name="Google Shape;103;g33fbd1517f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3fbd1517f_0_1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215" name="Google Shape;215;g33fbd1517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05827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4780a74f8b_0_3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63" name="Google Shape;863;g4780a74f8b_0_39: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3405ebd3f2_0_112: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543" name="Google Shape;1543;g3405ebd3f2_0_112: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33fbd1517f_0_2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554" name="Google Shape;1554;g33fbd1517f_0_2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33fbd1517f_0_3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565" name="Google Shape;1565;g33fbd1517f_0_3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33fbd1517f_0_4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576" name="Google Shape;1576;g33fbd1517f_0_4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3fbd1517f_0_1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215" name="Google Shape;215;g33fbd1517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1570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405ebd3f2_0_43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271" name="Google Shape;271;g3405ebd3f2_0_438: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405ebd3f2_0_22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348" name="Google Shape;348;g3405ebd3f2_0_226: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405ebd3f2_0_25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362" name="Google Shape;362;g3405ebd3f2_0_256: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405ebd3f2_0_25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362" name="Google Shape;362;g3405ebd3f2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985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41c3c23458_0_224: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299" name="Google Shape;299;g41c3c23458_0_224: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405ebd3f2_0_10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287" name="Google Shape;287;g3405ebd3f2_0_101: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1c3c23458_0_2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241" name="Google Shape;241;g41c3c2345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9999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405ebd3f2_0_33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386" name="Google Shape;386;g3405ebd3f2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405ebd3f2_0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16" name="Google Shape;116;g3405ebd3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405ebd3f2_0_33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386" name="Google Shape;386;g3405ebd3f2_0_338: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17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405ebd3f2_0_33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386" name="Google Shape;386;g3405ebd3f2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9294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405ebd3f2_0_33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386" name="Google Shape;386;g3405ebd3f2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8171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405ebd3f2_0_352: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401" name="Google Shape;401;g3405ebd3f2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9046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405ebd3f2_0_352: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401" name="Google Shape;401;g3405ebd3f2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9495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405ebd3f2_0_422: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417" name="Google Shape;417;g3405ebd3f2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606243d5d1_0_23: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321" name="Google Shape;1321;g606243d5d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9283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606243d5d1_0_4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338" name="Google Shape;1338;g606243d5d1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4840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62fc193d63_0_34: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356" name="Google Shape;1356;g62fc193d63_0_34: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216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41c3c23458_0_14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374" name="Google Shape;1374;g41c3c23458_0_145: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1991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3fbd1517f_0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35" name="Google Shape;135;g33fbd151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41c3c23458_0_14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374" name="Google Shape;1374;g41c3c23458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7140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41c3c23458_0_14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374" name="Google Shape;1374;g41c3c23458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9547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630503094d_0_1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390" name="Google Shape;1390;g630503094d_0_16: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8980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6072acfb79_0_582: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405" name="Google Shape;1405;g6072acfb79_0_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5611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6072acfb79_0_582: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405" name="Google Shape;1405;g6072acfb79_0_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0917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6027bed011_0_5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424" name="Google Shape;1424;g6027bed011_0_56: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49031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6027bed011_0_5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424" name="Google Shape;1424;g6027bed01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3255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6072acfb79_0_484: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464" name="Google Shape;1464;g6072acfb79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0662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41c3c23458_0_163: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481" name="Google Shape;1481;g41c3c23458_0_163: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9234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g630503094d_0_67: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498" name="Google Shape;1498;g630503094d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0423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3fbd1517f_0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35" name="Google Shape;135;g33fbd151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9811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62fc193d63_0_13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521" name="Google Shape;1521;g62fc193d63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650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41c3c23458_0_24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657" name="Google Shape;657;g41c3c23458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6027bed011_0_82: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675" name="Google Shape;675;g6027bed011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63fff263b4_1_5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701" name="Google Shape;701;g63fff263b4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63fff263b4_1_2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722" name="Google Shape;722;g63fff263b4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606243d5d1_0_77: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739" name="Google Shape;739;g606243d5d1_0_77: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1c3c23458_0_2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241" name="Google Shape;241;g41c3c2345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68977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4785c4ad1c_0_44: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751" name="Google Shape;751;g4785c4ad1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61debe7544_0_3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777" name="Google Shape;777;g61debe754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61debe7544_0_6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06" name="Google Shape;806;g61debe7544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405ebd3f2_0_24: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60" name="Google Shape;160;g3405ebd3f2_0_24: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405ebd3f2_0_32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38" name="Google Shape;838;g3405ebd3f2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1087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405ebd3f2_0_32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38" name="Google Shape;838;g3405ebd3f2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64243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405ebd3f2_0_32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38" name="Google Shape;838;g3405ebd3f2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06996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405ebd3f2_0_32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38" name="Google Shape;838;g3405ebd3f2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68456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405ebd3f2_0_32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38" name="Google Shape;838;g3405ebd3f2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87549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405ebd3f2_0_32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38" name="Google Shape;838;g3405ebd3f2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54612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4780a74f8b_0_3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63" name="Google Shape;863;g4780a74f8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13025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4780a74f8b_0_3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63" name="Google Shape;863;g4780a74f8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54182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4780a74f8b_0_3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63" name="Google Shape;863;g4780a74f8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01720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4780a74f8b_0_3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63" name="Google Shape;863;g4780a74f8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9108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405ebd3f2_0_63: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74" name="Google Shape;174;g3405ebd3f2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4780a74f8b_0_3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63" name="Google Shape;863;g4780a74f8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87633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6072acfb79_0_14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960" name="Google Shape;960;g6072acfb79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6072acfb79_0_39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982" name="Google Shape;982;g6072acfb79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6333301725_0_2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005" name="Google Shape;1005;g633330172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6333301725_0_2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005" name="Google Shape;1005;g633330172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27419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6072acfb79_0_16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88" name="Google Shape;888;g6072acfb79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6072acfb79_0_41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912" name="Google Shape;912;g6072acfb7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6333301725_0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936" name="Google Shape;936;g63333017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6333301725_0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936" name="Google Shape;936;g63333017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15755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6243d5d1_0_8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027" name="Google Shape;1027;g606243d5d1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41c3c23458_0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89" name="Google Shape;189;g41c3c23458_0_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61debe7544_0_22: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049" name="Google Shape;1049;g61debe7544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41c3c23458_0_23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072" name="Google Shape;1072;g41c3c23458_0_238: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63fb04c9b0_0_21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096" name="Google Shape;1096;g63fb04c9b0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63fb04c9b0_0_21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096" name="Google Shape;1096;g63fb04c9b0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57585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3405ebd3f2_0_45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118" name="Google Shape;1118;g3405ebd3f2_0_456: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41c3c23458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0" name="Google Shape;1130;g41c3c23458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41c3c23458_0_6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143" name="Google Shape;1143;g41c3c23458_0_68: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3405ebd3f2_0_467: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155" name="Google Shape;1155;g3405ebd3f2_0_467: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62fc193d63_0_84: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168" name="Google Shape;1168;g62fc193d63_0_84: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606243d5d1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606243d5d1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3fbd1517f_0_1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215" name="Google Shape;215;g33fbd1517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606243d5d1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606243d5d1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606243d5d1_0_5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196" name="Google Shape;1196;g606243d5d1_0_59: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6072acfb79_0_2: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216" name="Google Shape;1216;g6072acfb79_0_2: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6072acfb79_0_2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240" name="Google Shape;1240;g6072acfb79_0_25: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63fb04c9b0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63fb04c9b0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6072acfb79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6072acfb79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405ebd3f2_0_48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434" name="Google Shape;434;g3405ebd3f2_0_48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405ebd3f2_0_49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452" name="Google Shape;452;g3405ebd3f2_0_496: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62fc193d63_0_1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471" name="Google Shape;471;g62fc193d63_0_16: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41c3c23458_0_129: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490" name="Google Shape;490;g41c3c23458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3fbd1517f_0_1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215" name="Google Shape;215;g33fbd1517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10951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630503094d_0_0: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506" name="Google Shape;506;g630503094d_0_0: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62fc193d63_0_114: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521" name="Google Shape;521;g62fc193d63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6027bed011_0_2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539" name="Google Shape;539;g6027bed01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6072acfb79_0_46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560" name="Google Shape;560;g6072acfb79_0_461: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6072acfb79_0_521: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577" name="Google Shape;577;g6072acfb79_0_521: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41c3c23458_0_105: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594" name="Google Shape;594;g41c3c23458_0_105: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6027bed011_0_6: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611" name="Google Shape;611;g6027bed011_0_6: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630503094d_0_33: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634" name="Google Shape;634;g630503094d_0_33: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6072acfb79_0_473: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1447" name="Google Shape;1447;g6072acfb79_0_473: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405ebd3f2_0_328:notes"/>
          <p:cNvSpPr txBox="1">
            <a:spLocks noGrp="1"/>
          </p:cNvSpPr>
          <p:nvPr>
            <p:ph type="body" idx="1"/>
          </p:nvPr>
        </p:nvSpPr>
        <p:spPr>
          <a:xfrm>
            <a:off x="685787" y="4343386"/>
            <a:ext cx="5486400" cy="4114800"/>
          </a:xfrm>
          <a:prstGeom prst="rect">
            <a:avLst/>
          </a:prstGeom>
          <a:noFill/>
          <a:ln>
            <a:noFill/>
          </a:ln>
        </p:spPr>
        <p:txBody>
          <a:bodyPr spcFirstLastPara="1" wrap="square" lIns="81475" tIns="81475" rIns="81475" bIns="81475" anchor="ctr" anchorCtr="0">
            <a:noAutofit/>
          </a:bodyPr>
          <a:lstStyle/>
          <a:p>
            <a:pPr marL="0" lvl="0" indent="0" algn="l" rtl="0">
              <a:spcBef>
                <a:spcPts val="0"/>
              </a:spcBef>
              <a:spcAft>
                <a:spcPts val="0"/>
              </a:spcAft>
              <a:buNone/>
            </a:pPr>
            <a:endParaRPr sz="1200"/>
          </a:p>
        </p:txBody>
      </p:sp>
      <p:sp>
        <p:nvSpPr>
          <p:cNvPr id="838" name="Google Shape;838;g3405ebd3f2_0_328:notes"/>
          <p:cNvSpPr>
            <a:spLocks noGrp="1" noRot="1" noChangeAspect="1"/>
          </p:cNvSpPr>
          <p:nvPr>
            <p:ph type="sldImg" idx="2"/>
          </p:nvPr>
        </p:nvSpPr>
        <p:spPr>
          <a:xfrm>
            <a:off x="1143221" y="685795"/>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53"/>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457110" y="205200"/>
            <a:ext cx="8229300" cy="8586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1400" b="0" i="0" u="none" strike="noStrike" cap="none"/>
            </a:lvl1pPr>
            <a:lvl2pPr marL="0" marR="0" lvl="1" indent="0" algn="l" rtl="0">
              <a:spcBef>
                <a:spcPts val="0"/>
              </a:spcBef>
              <a:spcAft>
                <a:spcPts val="0"/>
              </a:spcAft>
              <a:buSzPts val="1100"/>
              <a:buNone/>
              <a:defRPr sz="1400" b="0" i="0" u="none" strike="noStrike" cap="none"/>
            </a:lvl2pPr>
            <a:lvl3pPr marL="0" marR="0" lvl="2" indent="0" algn="l" rtl="0">
              <a:spcBef>
                <a:spcPts val="0"/>
              </a:spcBef>
              <a:spcAft>
                <a:spcPts val="0"/>
              </a:spcAft>
              <a:buSzPts val="1100"/>
              <a:buNone/>
              <a:defRPr sz="1400" b="0" i="0" u="none" strike="noStrike" cap="none"/>
            </a:lvl3pPr>
            <a:lvl4pPr marL="0" marR="0" lvl="3" indent="0" algn="l" rtl="0">
              <a:spcBef>
                <a:spcPts val="0"/>
              </a:spcBef>
              <a:spcAft>
                <a:spcPts val="0"/>
              </a:spcAft>
              <a:buSzPts val="1100"/>
              <a:buNone/>
              <a:defRPr sz="1400" b="0" i="0" u="none" strike="noStrike" cap="none"/>
            </a:lvl4pPr>
            <a:lvl5pPr marL="0" marR="0" lvl="4" indent="0" algn="l" rtl="0">
              <a:spcBef>
                <a:spcPts val="0"/>
              </a:spcBef>
              <a:spcAft>
                <a:spcPts val="0"/>
              </a:spcAft>
              <a:buSzPts val="1100"/>
              <a:buNone/>
              <a:defRPr sz="1400" b="0" i="0" u="none" strike="noStrike" cap="none"/>
            </a:lvl5pPr>
            <a:lvl6pPr marL="0" marR="0" lvl="5" indent="0" algn="l" rtl="0">
              <a:spcBef>
                <a:spcPts val="0"/>
              </a:spcBef>
              <a:spcAft>
                <a:spcPts val="0"/>
              </a:spcAft>
              <a:buSzPts val="1100"/>
              <a:buNone/>
              <a:defRPr sz="1400" b="0" i="0" u="none" strike="noStrike" cap="none"/>
            </a:lvl6pPr>
            <a:lvl7pPr marL="0" marR="0" lvl="6" indent="0" algn="l" rtl="0">
              <a:spcBef>
                <a:spcPts val="0"/>
              </a:spcBef>
              <a:spcAft>
                <a:spcPts val="0"/>
              </a:spcAft>
              <a:buSzPts val="1100"/>
              <a:buNone/>
              <a:defRPr sz="1400" b="0" i="0" u="none" strike="noStrike" cap="none"/>
            </a:lvl7pPr>
            <a:lvl8pPr marL="0" marR="0" lvl="7" indent="0" algn="l" rtl="0">
              <a:spcBef>
                <a:spcPts val="0"/>
              </a:spcBef>
              <a:spcAft>
                <a:spcPts val="0"/>
              </a:spcAft>
              <a:buSzPts val="1100"/>
              <a:buNone/>
              <a:defRPr sz="1400" b="0" i="0" u="none" strike="noStrike" cap="none"/>
            </a:lvl8pPr>
            <a:lvl9pPr marL="0" marR="0" lvl="8" indent="0" algn="l" rtl="0">
              <a:spcBef>
                <a:spcPts val="0"/>
              </a:spcBef>
              <a:spcAft>
                <a:spcPts val="0"/>
              </a:spcAft>
              <a:buSzPts val="1100"/>
              <a:buNone/>
              <a:defRPr sz="1400" b="0" i="0" u="none" strike="noStrike" cap="none"/>
            </a:lvl9pPr>
          </a:lstStyle>
          <a:p>
            <a:endParaRPr/>
          </a:p>
        </p:txBody>
      </p:sp>
      <p:sp>
        <p:nvSpPr>
          <p:cNvPr id="56" name="Google Shape;56;p15"/>
          <p:cNvSpPr txBox="1">
            <a:spLocks noGrp="1"/>
          </p:cNvSpPr>
          <p:nvPr>
            <p:ph type="subTitle" idx="1"/>
          </p:nvPr>
        </p:nvSpPr>
        <p:spPr>
          <a:xfrm>
            <a:off x="457110" y="1203390"/>
            <a:ext cx="8229300" cy="29832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1400" b="0" i="0" u="none" strike="noStrike" cap="none"/>
            </a:lvl1pPr>
            <a:lvl2pPr marL="0" marR="0" lvl="1" indent="0" algn="l" rtl="0">
              <a:spcBef>
                <a:spcPts val="0"/>
              </a:spcBef>
              <a:spcAft>
                <a:spcPts val="0"/>
              </a:spcAft>
              <a:buSzPts val="1100"/>
              <a:buNone/>
              <a:defRPr sz="1400" b="0" i="0" u="none" strike="noStrike" cap="none"/>
            </a:lvl2pPr>
            <a:lvl3pPr marL="0" marR="0" lvl="2" indent="0" algn="l" rtl="0">
              <a:spcBef>
                <a:spcPts val="0"/>
              </a:spcBef>
              <a:spcAft>
                <a:spcPts val="0"/>
              </a:spcAft>
              <a:buSzPts val="1100"/>
              <a:buNone/>
              <a:defRPr sz="1400" b="0" i="0" u="none" strike="noStrike" cap="none"/>
            </a:lvl3pPr>
            <a:lvl4pPr marL="0" marR="0" lvl="3" indent="0" algn="l" rtl="0">
              <a:spcBef>
                <a:spcPts val="0"/>
              </a:spcBef>
              <a:spcAft>
                <a:spcPts val="0"/>
              </a:spcAft>
              <a:buSzPts val="1100"/>
              <a:buNone/>
              <a:defRPr sz="1400" b="0" i="0" u="none" strike="noStrike" cap="none"/>
            </a:lvl4pPr>
            <a:lvl5pPr marL="0" marR="0" lvl="4" indent="0" algn="l" rtl="0">
              <a:spcBef>
                <a:spcPts val="0"/>
              </a:spcBef>
              <a:spcAft>
                <a:spcPts val="0"/>
              </a:spcAft>
              <a:buSzPts val="1100"/>
              <a:buNone/>
              <a:defRPr sz="1400" b="0" i="0" u="none" strike="noStrike" cap="none"/>
            </a:lvl5pPr>
            <a:lvl6pPr marL="0" marR="0" lvl="5" indent="0" algn="l" rtl="0">
              <a:spcBef>
                <a:spcPts val="0"/>
              </a:spcBef>
              <a:spcAft>
                <a:spcPts val="0"/>
              </a:spcAft>
              <a:buSzPts val="1100"/>
              <a:buNone/>
              <a:defRPr sz="1400" b="0" i="0" u="none" strike="noStrike" cap="none"/>
            </a:lvl6pPr>
            <a:lvl7pPr marL="0" marR="0" lvl="6" indent="0" algn="l" rtl="0">
              <a:spcBef>
                <a:spcPts val="0"/>
              </a:spcBef>
              <a:spcAft>
                <a:spcPts val="0"/>
              </a:spcAft>
              <a:buSzPts val="1100"/>
              <a:buNone/>
              <a:defRPr sz="1400" b="0" i="0" u="none" strike="noStrike" cap="none"/>
            </a:lvl7pPr>
            <a:lvl8pPr marL="0" marR="0" lvl="7" indent="0" algn="l" rtl="0">
              <a:spcBef>
                <a:spcPts val="0"/>
              </a:spcBef>
              <a:spcAft>
                <a:spcPts val="0"/>
              </a:spcAft>
              <a:buSzPts val="1100"/>
              <a:buNone/>
              <a:defRPr sz="1400" b="0" i="0" u="none" strike="noStrike" cap="none"/>
            </a:lvl8pPr>
            <a:lvl9pPr marL="0" marR="0" lvl="8" indent="0" algn="l" rtl="0">
              <a:spcBef>
                <a:spcPts val="0"/>
              </a:spcBef>
              <a:spcAft>
                <a:spcPts val="0"/>
              </a:spcAft>
              <a:buSzPts val="1100"/>
              <a:buNone/>
              <a:defRPr sz="1400" b="0" i="0" u="none" strike="noStrike" cap="none"/>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57"/>
        <p:cNvGrpSpPr/>
        <p:nvPr/>
      </p:nvGrpSpPr>
      <p:grpSpPr>
        <a:xfrm>
          <a:off x="0" y="0"/>
          <a:ext cx="0" cy="0"/>
          <a:chOff x="0" y="0"/>
          <a:chExt cx="0" cy="0"/>
        </a:xfrm>
      </p:grpSpPr>
      <p:sp>
        <p:nvSpPr>
          <p:cNvPr id="58" name="Google Shape;58;p16"/>
          <p:cNvSpPr txBox="1">
            <a:spLocks noGrp="1"/>
          </p:cNvSpPr>
          <p:nvPr>
            <p:ph type="title"/>
          </p:nvPr>
        </p:nvSpPr>
        <p:spPr>
          <a:xfrm>
            <a:off x="457110" y="205200"/>
            <a:ext cx="8229300" cy="8586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1400" b="0" i="0" u="none" strike="noStrike" cap="none"/>
            </a:lvl1pPr>
            <a:lvl2pPr marL="0" marR="0" lvl="1" indent="0" algn="l" rtl="0">
              <a:spcBef>
                <a:spcPts val="0"/>
              </a:spcBef>
              <a:spcAft>
                <a:spcPts val="0"/>
              </a:spcAft>
              <a:buSzPts val="1100"/>
              <a:buNone/>
              <a:defRPr sz="1400" b="0" i="0" u="none" strike="noStrike" cap="none"/>
            </a:lvl2pPr>
            <a:lvl3pPr marL="0" marR="0" lvl="2" indent="0" algn="l" rtl="0">
              <a:spcBef>
                <a:spcPts val="0"/>
              </a:spcBef>
              <a:spcAft>
                <a:spcPts val="0"/>
              </a:spcAft>
              <a:buSzPts val="1100"/>
              <a:buNone/>
              <a:defRPr sz="1400" b="0" i="0" u="none" strike="noStrike" cap="none"/>
            </a:lvl3pPr>
            <a:lvl4pPr marL="0" marR="0" lvl="3" indent="0" algn="l" rtl="0">
              <a:spcBef>
                <a:spcPts val="0"/>
              </a:spcBef>
              <a:spcAft>
                <a:spcPts val="0"/>
              </a:spcAft>
              <a:buSzPts val="1100"/>
              <a:buNone/>
              <a:defRPr sz="1400" b="0" i="0" u="none" strike="noStrike" cap="none"/>
            </a:lvl4pPr>
            <a:lvl5pPr marL="0" marR="0" lvl="4" indent="0" algn="l" rtl="0">
              <a:spcBef>
                <a:spcPts val="0"/>
              </a:spcBef>
              <a:spcAft>
                <a:spcPts val="0"/>
              </a:spcAft>
              <a:buSzPts val="1100"/>
              <a:buNone/>
              <a:defRPr sz="1400" b="0" i="0" u="none" strike="noStrike" cap="none"/>
            </a:lvl5pPr>
            <a:lvl6pPr marL="0" marR="0" lvl="5" indent="0" algn="l" rtl="0">
              <a:spcBef>
                <a:spcPts val="0"/>
              </a:spcBef>
              <a:spcAft>
                <a:spcPts val="0"/>
              </a:spcAft>
              <a:buSzPts val="1100"/>
              <a:buNone/>
              <a:defRPr sz="1400" b="0" i="0" u="none" strike="noStrike" cap="none"/>
            </a:lvl6pPr>
            <a:lvl7pPr marL="0" marR="0" lvl="6" indent="0" algn="l" rtl="0">
              <a:spcBef>
                <a:spcPts val="0"/>
              </a:spcBef>
              <a:spcAft>
                <a:spcPts val="0"/>
              </a:spcAft>
              <a:buSzPts val="1100"/>
              <a:buNone/>
              <a:defRPr sz="1400" b="0" i="0" u="none" strike="noStrike" cap="none"/>
            </a:lvl7pPr>
            <a:lvl8pPr marL="0" marR="0" lvl="7" indent="0" algn="l" rtl="0">
              <a:spcBef>
                <a:spcPts val="0"/>
              </a:spcBef>
              <a:spcAft>
                <a:spcPts val="0"/>
              </a:spcAft>
              <a:buSzPts val="1100"/>
              <a:buNone/>
              <a:defRPr sz="1400" b="0" i="0" u="none" strike="noStrike" cap="none"/>
            </a:lvl8pPr>
            <a:lvl9pPr marL="0" marR="0" lvl="8" indent="0" algn="l" rtl="0">
              <a:spcBef>
                <a:spcPts val="0"/>
              </a:spcBef>
              <a:spcAft>
                <a:spcPts val="0"/>
              </a:spcAft>
              <a:buSzPts val="1100"/>
              <a:buNone/>
              <a:defRPr sz="1400" b="0" i="0" u="none" strike="noStrike" cap="none"/>
            </a:lvl9pPr>
          </a:lstStyle>
          <a:p>
            <a:endParaRPr/>
          </a:p>
        </p:txBody>
      </p:sp>
      <p:sp>
        <p:nvSpPr>
          <p:cNvPr id="59" name="Google Shape;59;p16"/>
          <p:cNvSpPr txBox="1">
            <a:spLocks noGrp="1"/>
          </p:cNvSpPr>
          <p:nvPr>
            <p:ph type="body" idx="1"/>
          </p:nvPr>
        </p:nvSpPr>
        <p:spPr>
          <a:xfrm>
            <a:off x="457110" y="1203390"/>
            <a:ext cx="8229300" cy="29832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457110" y="205200"/>
            <a:ext cx="8229300" cy="8586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1400" b="0" i="0" u="none" strike="noStrike" cap="none"/>
            </a:lvl1pPr>
            <a:lvl2pPr marL="0" marR="0" lvl="1" indent="0" algn="l" rtl="0">
              <a:spcBef>
                <a:spcPts val="0"/>
              </a:spcBef>
              <a:spcAft>
                <a:spcPts val="0"/>
              </a:spcAft>
              <a:buSzPts val="1100"/>
              <a:buNone/>
              <a:defRPr sz="1400" b="0" i="0" u="none" strike="noStrike" cap="none"/>
            </a:lvl2pPr>
            <a:lvl3pPr marL="0" marR="0" lvl="2" indent="0" algn="l" rtl="0">
              <a:spcBef>
                <a:spcPts val="0"/>
              </a:spcBef>
              <a:spcAft>
                <a:spcPts val="0"/>
              </a:spcAft>
              <a:buSzPts val="1100"/>
              <a:buNone/>
              <a:defRPr sz="1400" b="0" i="0" u="none" strike="noStrike" cap="none"/>
            </a:lvl3pPr>
            <a:lvl4pPr marL="0" marR="0" lvl="3" indent="0" algn="l" rtl="0">
              <a:spcBef>
                <a:spcPts val="0"/>
              </a:spcBef>
              <a:spcAft>
                <a:spcPts val="0"/>
              </a:spcAft>
              <a:buSzPts val="1100"/>
              <a:buNone/>
              <a:defRPr sz="1400" b="0" i="0" u="none" strike="noStrike" cap="none"/>
            </a:lvl4pPr>
            <a:lvl5pPr marL="0" marR="0" lvl="4" indent="0" algn="l" rtl="0">
              <a:spcBef>
                <a:spcPts val="0"/>
              </a:spcBef>
              <a:spcAft>
                <a:spcPts val="0"/>
              </a:spcAft>
              <a:buSzPts val="1100"/>
              <a:buNone/>
              <a:defRPr sz="1400" b="0" i="0" u="none" strike="noStrike" cap="none"/>
            </a:lvl5pPr>
            <a:lvl6pPr marL="0" marR="0" lvl="5" indent="0" algn="l" rtl="0">
              <a:spcBef>
                <a:spcPts val="0"/>
              </a:spcBef>
              <a:spcAft>
                <a:spcPts val="0"/>
              </a:spcAft>
              <a:buSzPts val="1100"/>
              <a:buNone/>
              <a:defRPr sz="1400" b="0" i="0" u="none" strike="noStrike" cap="none"/>
            </a:lvl6pPr>
            <a:lvl7pPr marL="0" marR="0" lvl="6" indent="0" algn="l" rtl="0">
              <a:spcBef>
                <a:spcPts val="0"/>
              </a:spcBef>
              <a:spcAft>
                <a:spcPts val="0"/>
              </a:spcAft>
              <a:buSzPts val="1100"/>
              <a:buNone/>
              <a:defRPr sz="1400" b="0" i="0" u="none" strike="noStrike" cap="none"/>
            </a:lvl7pPr>
            <a:lvl8pPr marL="0" marR="0" lvl="7" indent="0" algn="l" rtl="0">
              <a:spcBef>
                <a:spcPts val="0"/>
              </a:spcBef>
              <a:spcAft>
                <a:spcPts val="0"/>
              </a:spcAft>
              <a:buSzPts val="1100"/>
              <a:buNone/>
              <a:defRPr sz="1400" b="0" i="0" u="none" strike="noStrike" cap="none"/>
            </a:lvl8pPr>
            <a:lvl9pPr marL="0" marR="0" lvl="8" indent="0" algn="l" rtl="0">
              <a:spcBef>
                <a:spcPts val="0"/>
              </a:spcBef>
              <a:spcAft>
                <a:spcPts val="0"/>
              </a:spcAft>
              <a:buSzPts val="1100"/>
              <a:buNone/>
              <a:defRPr sz="1400" b="0" i="0" u="none" strike="noStrike" cap="none"/>
            </a:lvl9pPr>
          </a:lstStyle>
          <a:p>
            <a:endParaRPr/>
          </a:p>
        </p:txBody>
      </p:sp>
      <p:sp>
        <p:nvSpPr>
          <p:cNvPr id="62" name="Google Shape;62;p17"/>
          <p:cNvSpPr txBox="1">
            <a:spLocks noGrp="1"/>
          </p:cNvSpPr>
          <p:nvPr>
            <p:ph type="body" idx="1"/>
          </p:nvPr>
        </p:nvSpPr>
        <p:spPr>
          <a:xfrm>
            <a:off x="457110" y="1203390"/>
            <a:ext cx="4015800" cy="29832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63" name="Google Shape;63;p17"/>
          <p:cNvSpPr txBox="1">
            <a:spLocks noGrp="1"/>
          </p:cNvSpPr>
          <p:nvPr>
            <p:ph type="body" idx="2"/>
          </p:nvPr>
        </p:nvSpPr>
        <p:spPr>
          <a:xfrm>
            <a:off x="4673970" y="1203390"/>
            <a:ext cx="4015800" cy="29832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457110" y="205200"/>
            <a:ext cx="8229300" cy="8586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1400" b="0" i="0" u="none" strike="noStrike" cap="none"/>
            </a:lvl1pPr>
            <a:lvl2pPr marL="0" marR="0" lvl="1" indent="0" algn="l" rtl="0">
              <a:spcBef>
                <a:spcPts val="0"/>
              </a:spcBef>
              <a:spcAft>
                <a:spcPts val="0"/>
              </a:spcAft>
              <a:buSzPts val="1100"/>
              <a:buNone/>
              <a:defRPr sz="1400" b="0" i="0" u="none" strike="noStrike" cap="none"/>
            </a:lvl2pPr>
            <a:lvl3pPr marL="0" marR="0" lvl="2" indent="0" algn="l" rtl="0">
              <a:spcBef>
                <a:spcPts val="0"/>
              </a:spcBef>
              <a:spcAft>
                <a:spcPts val="0"/>
              </a:spcAft>
              <a:buSzPts val="1100"/>
              <a:buNone/>
              <a:defRPr sz="1400" b="0" i="0" u="none" strike="noStrike" cap="none"/>
            </a:lvl3pPr>
            <a:lvl4pPr marL="0" marR="0" lvl="3" indent="0" algn="l" rtl="0">
              <a:spcBef>
                <a:spcPts val="0"/>
              </a:spcBef>
              <a:spcAft>
                <a:spcPts val="0"/>
              </a:spcAft>
              <a:buSzPts val="1100"/>
              <a:buNone/>
              <a:defRPr sz="1400" b="0" i="0" u="none" strike="noStrike" cap="none"/>
            </a:lvl4pPr>
            <a:lvl5pPr marL="0" marR="0" lvl="4" indent="0" algn="l" rtl="0">
              <a:spcBef>
                <a:spcPts val="0"/>
              </a:spcBef>
              <a:spcAft>
                <a:spcPts val="0"/>
              </a:spcAft>
              <a:buSzPts val="1100"/>
              <a:buNone/>
              <a:defRPr sz="1400" b="0" i="0" u="none" strike="noStrike" cap="none"/>
            </a:lvl5pPr>
            <a:lvl6pPr marL="0" marR="0" lvl="5" indent="0" algn="l" rtl="0">
              <a:spcBef>
                <a:spcPts val="0"/>
              </a:spcBef>
              <a:spcAft>
                <a:spcPts val="0"/>
              </a:spcAft>
              <a:buSzPts val="1100"/>
              <a:buNone/>
              <a:defRPr sz="1400" b="0" i="0" u="none" strike="noStrike" cap="none"/>
            </a:lvl6pPr>
            <a:lvl7pPr marL="0" marR="0" lvl="6" indent="0" algn="l" rtl="0">
              <a:spcBef>
                <a:spcPts val="0"/>
              </a:spcBef>
              <a:spcAft>
                <a:spcPts val="0"/>
              </a:spcAft>
              <a:buSzPts val="1100"/>
              <a:buNone/>
              <a:defRPr sz="1400" b="0" i="0" u="none" strike="noStrike" cap="none"/>
            </a:lvl7pPr>
            <a:lvl8pPr marL="0" marR="0" lvl="7" indent="0" algn="l" rtl="0">
              <a:spcBef>
                <a:spcPts val="0"/>
              </a:spcBef>
              <a:spcAft>
                <a:spcPts val="0"/>
              </a:spcAft>
              <a:buSzPts val="1100"/>
              <a:buNone/>
              <a:defRPr sz="1400" b="0" i="0" u="none" strike="noStrike" cap="none"/>
            </a:lvl8pPr>
            <a:lvl9pPr marL="0" marR="0" lvl="8" indent="0" algn="l" rtl="0">
              <a:spcBef>
                <a:spcPts val="0"/>
              </a:spcBef>
              <a:spcAft>
                <a:spcPts val="0"/>
              </a:spcAft>
              <a:buSzPts val="1100"/>
              <a:buNone/>
              <a:defRPr sz="1400" b="0" i="0" u="none" strike="noStrike" cap="none"/>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66"/>
        <p:cNvGrpSpPr/>
        <p:nvPr/>
      </p:nvGrpSpPr>
      <p:grpSpPr>
        <a:xfrm>
          <a:off x="0" y="0"/>
          <a:ext cx="0" cy="0"/>
          <a:chOff x="0" y="0"/>
          <a:chExt cx="0" cy="0"/>
        </a:xfrm>
      </p:grpSpPr>
      <p:sp>
        <p:nvSpPr>
          <p:cNvPr id="67" name="Google Shape;67;p19"/>
          <p:cNvSpPr txBox="1">
            <a:spLocks noGrp="1"/>
          </p:cNvSpPr>
          <p:nvPr>
            <p:ph type="subTitle" idx="1"/>
          </p:nvPr>
        </p:nvSpPr>
        <p:spPr>
          <a:xfrm>
            <a:off x="457110" y="205200"/>
            <a:ext cx="8229300" cy="39810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1400" b="0" i="0" u="none" strike="noStrike" cap="none"/>
            </a:lvl1pPr>
            <a:lvl2pPr marL="0" marR="0" lvl="1" indent="0" algn="l" rtl="0">
              <a:spcBef>
                <a:spcPts val="0"/>
              </a:spcBef>
              <a:spcAft>
                <a:spcPts val="0"/>
              </a:spcAft>
              <a:buSzPts val="1100"/>
              <a:buNone/>
              <a:defRPr sz="1400" b="0" i="0" u="none" strike="noStrike" cap="none"/>
            </a:lvl2pPr>
            <a:lvl3pPr marL="0" marR="0" lvl="2" indent="0" algn="l" rtl="0">
              <a:spcBef>
                <a:spcPts val="0"/>
              </a:spcBef>
              <a:spcAft>
                <a:spcPts val="0"/>
              </a:spcAft>
              <a:buSzPts val="1100"/>
              <a:buNone/>
              <a:defRPr sz="1400" b="0" i="0" u="none" strike="noStrike" cap="none"/>
            </a:lvl3pPr>
            <a:lvl4pPr marL="0" marR="0" lvl="3" indent="0" algn="l" rtl="0">
              <a:spcBef>
                <a:spcPts val="0"/>
              </a:spcBef>
              <a:spcAft>
                <a:spcPts val="0"/>
              </a:spcAft>
              <a:buSzPts val="1100"/>
              <a:buNone/>
              <a:defRPr sz="1400" b="0" i="0" u="none" strike="noStrike" cap="none"/>
            </a:lvl4pPr>
            <a:lvl5pPr marL="0" marR="0" lvl="4" indent="0" algn="l" rtl="0">
              <a:spcBef>
                <a:spcPts val="0"/>
              </a:spcBef>
              <a:spcAft>
                <a:spcPts val="0"/>
              </a:spcAft>
              <a:buSzPts val="1100"/>
              <a:buNone/>
              <a:defRPr sz="1400" b="0" i="0" u="none" strike="noStrike" cap="none"/>
            </a:lvl5pPr>
            <a:lvl6pPr marL="0" marR="0" lvl="5" indent="0" algn="l" rtl="0">
              <a:spcBef>
                <a:spcPts val="0"/>
              </a:spcBef>
              <a:spcAft>
                <a:spcPts val="0"/>
              </a:spcAft>
              <a:buSzPts val="1100"/>
              <a:buNone/>
              <a:defRPr sz="1400" b="0" i="0" u="none" strike="noStrike" cap="none"/>
            </a:lvl6pPr>
            <a:lvl7pPr marL="0" marR="0" lvl="6" indent="0" algn="l" rtl="0">
              <a:spcBef>
                <a:spcPts val="0"/>
              </a:spcBef>
              <a:spcAft>
                <a:spcPts val="0"/>
              </a:spcAft>
              <a:buSzPts val="1100"/>
              <a:buNone/>
              <a:defRPr sz="1400" b="0" i="0" u="none" strike="noStrike" cap="none"/>
            </a:lvl7pPr>
            <a:lvl8pPr marL="0" marR="0" lvl="7" indent="0" algn="l" rtl="0">
              <a:spcBef>
                <a:spcPts val="0"/>
              </a:spcBef>
              <a:spcAft>
                <a:spcPts val="0"/>
              </a:spcAft>
              <a:buSzPts val="1100"/>
              <a:buNone/>
              <a:defRPr sz="1400" b="0" i="0" u="none" strike="noStrike" cap="none"/>
            </a:lvl8pPr>
            <a:lvl9pPr marL="0" marR="0" lvl="8" indent="0" algn="l" rtl="0">
              <a:spcBef>
                <a:spcPts val="0"/>
              </a:spcBef>
              <a:spcAft>
                <a:spcPts val="0"/>
              </a:spcAft>
              <a:buSzPts val="1100"/>
              <a:buNone/>
              <a:defRPr sz="1400" b="0" i="0" u="none" strike="noStrike" cap="none"/>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68"/>
        <p:cNvGrpSpPr/>
        <p:nvPr/>
      </p:nvGrpSpPr>
      <p:grpSpPr>
        <a:xfrm>
          <a:off x="0" y="0"/>
          <a:ext cx="0" cy="0"/>
          <a:chOff x="0" y="0"/>
          <a:chExt cx="0" cy="0"/>
        </a:xfrm>
      </p:grpSpPr>
      <p:sp>
        <p:nvSpPr>
          <p:cNvPr id="69" name="Google Shape;69;p20"/>
          <p:cNvSpPr txBox="1">
            <a:spLocks noGrp="1"/>
          </p:cNvSpPr>
          <p:nvPr>
            <p:ph type="title"/>
          </p:nvPr>
        </p:nvSpPr>
        <p:spPr>
          <a:xfrm>
            <a:off x="457110" y="205200"/>
            <a:ext cx="8229300" cy="8586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1400" b="0" i="0" u="none" strike="noStrike" cap="none"/>
            </a:lvl1pPr>
            <a:lvl2pPr marL="0" marR="0" lvl="1" indent="0" algn="l" rtl="0">
              <a:spcBef>
                <a:spcPts val="0"/>
              </a:spcBef>
              <a:spcAft>
                <a:spcPts val="0"/>
              </a:spcAft>
              <a:buSzPts val="1100"/>
              <a:buNone/>
              <a:defRPr sz="1400" b="0" i="0" u="none" strike="noStrike" cap="none"/>
            </a:lvl2pPr>
            <a:lvl3pPr marL="0" marR="0" lvl="2" indent="0" algn="l" rtl="0">
              <a:spcBef>
                <a:spcPts val="0"/>
              </a:spcBef>
              <a:spcAft>
                <a:spcPts val="0"/>
              </a:spcAft>
              <a:buSzPts val="1100"/>
              <a:buNone/>
              <a:defRPr sz="1400" b="0" i="0" u="none" strike="noStrike" cap="none"/>
            </a:lvl3pPr>
            <a:lvl4pPr marL="0" marR="0" lvl="3" indent="0" algn="l" rtl="0">
              <a:spcBef>
                <a:spcPts val="0"/>
              </a:spcBef>
              <a:spcAft>
                <a:spcPts val="0"/>
              </a:spcAft>
              <a:buSzPts val="1100"/>
              <a:buNone/>
              <a:defRPr sz="1400" b="0" i="0" u="none" strike="noStrike" cap="none"/>
            </a:lvl4pPr>
            <a:lvl5pPr marL="0" marR="0" lvl="4" indent="0" algn="l" rtl="0">
              <a:spcBef>
                <a:spcPts val="0"/>
              </a:spcBef>
              <a:spcAft>
                <a:spcPts val="0"/>
              </a:spcAft>
              <a:buSzPts val="1100"/>
              <a:buNone/>
              <a:defRPr sz="1400" b="0" i="0" u="none" strike="noStrike" cap="none"/>
            </a:lvl5pPr>
            <a:lvl6pPr marL="0" marR="0" lvl="5" indent="0" algn="l" rtl="0">
              <a:spcBef>
                <a:spcPts val="0"/>
              </a:spcBef>
              <a:spcAft>
                <a:spcPts val="0"/>
              </a:spcAft>
              <a:buSzPts val="1100"/>
              <a:buNone/>
              <a:defRPr sz="1400" b="0" i="0" u="none" strike="noStrike" cap="none"/>
            </a:lvl6pPr>
            <a:lvl7pPr marL="0" marR="0" lvl="6" indent="0" algn="l" rtl="0">
              <a:spcBef>
                <a:spcPts val="0"/>
              </a:spcBef>
              <a:spcAft>
                <a:spcPts val="0"/>
              </a:spcAft>
              <a:buSzPts val="1100"/>
              <a:buNone/>
              <a:defRPr sz="1400" b="0" i="0" u="none" strike="noStrike" cap="none"/>
            </a:lvl7pPr>
            <a:lvl8pPr marL="0" marR="0" lvl="7" indent="0" algn="l" rtl="0">
              <a:spcBef>
                <a:spcPts val="0"/>
              </a:spcBef>
              <a:spcAft>
                <a:spcPts val="0"/>
              </a:spcAft>
              <a:buSzPts val="1100"/>
              <a:buNone/>
              <a:defRPr sz="1400" b="0" i="0" u="none" strike="noStrike" cap="none"/>
            </a:lvl8pPr>
            <a:lvl9pPr marL="0" marR="0" lvl="8" indent="0" algn="l" rtl="0">
              <a:spcBef>
                <a:spcPts val="0"/>
              </a:spcBef>
              <a:spcAft>
                <a:spcPts val="0"/>
              </a:spcAft>
              <a:buSzPts val="1100"/>
              <a:buNone/>
              <a:defRPr sz="1400" b="0" i="0" u="none" strike="noStrike" cap="none"/>
            </a:lvl9pPr>
          </a:lstStyle>
          <a:p>
            <a:endParaRPr/>
          </a:p>
        </p:txBody>
      </p:sp>
      <p:sp>
        <p:nvSpPr>
          <p:cNvPr id="70" name="Google Shape;70;p20"/>
          <p:cNvSpPr txBox="1">
            <a:spLocks noGrp="1"/>
          </p:cNvSpPr>
          <p:nvPr>
            <p:ph type="body" idx="1"/>
          </p:nvPr>
        </p:nvSpPr>
        <p:spPr>
          <a:xfrm>
            <a:off x="457110" y="1203390"/>
            <a:ext cx="40158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71" name="Google Shape;71;p20"/>
          <p:cNvSpPr txBox="1">
            <a:spLocks noGrp="1"/>
          </p:cNvSpPr>
          <p:nvPr>
            <p:ph type="body" idx="2"/>
          </p:nvPr>
        </p:nvSpPr>
        <p:spPr>
          <a:xfrm>
            <a:off x="457110" y="2761560"/>
            <a:ext cx="40158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72" name="Google Shape;72;p20"/>
          <p:cNvSpPr txBox="1">
            <a:spLocks noGrp="1"/>
          </p:cNvSpPr>
          <p:nvPr>
            <p:ph type="body" idx="3"/>
          </p:nvPr>
        </p:nvSpPr>
        <p:spPr>
          <a:xfrm>
            <a:off x="4673970" y="1203390"/>
            <a:ext cx="4015800" cy="29832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73"/>
        <p:cNvGrpSpPr/>
        <p:nvPr/>
      </p:nvGrpSpPr>
      <p:grpSpPr>
        <a:xfrm>
          <a:off x="0" y="0"/>
          <a:ext cx="0" cy="0"/>
          <a:chOff x="0" y="0"/>
          <a:chExt cx="0" cy="0"/>
        </a:xfrm>
      </p:grpSpPr>
      <p:sp>
        <p:nvSpPr>
          <p:cNvPr id="74" name="Google Shape;74;p21"/>
          <p:cNvSpPr txBox="1">
            <a:spLocks noGrp="1"/>
          </p:cNvSpPr>
          <p:nvPr>
            <p:ph type="title"/>
          </p:nvPr>
        </p:nvSpPr>
        <p:spPr>
          <a:xfrm>
            <a:off x="457110" y="205200"/>
            <a:ext cx="8229300" cy="8586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1400" b="0" i="0" u="none" strike="noStrike" cap="none"/>
            </a:lvl1pPr>
            <a:lvl2pPr marL="0" marR="0" lvl="1" indent="0" algn="l" rtl="0">
              <a:spcBef>
                <a:spcPts val="0"/>
              </a:spcBef>
              <a:spcAft>
                <a:spcPts val="0"/>
              </a:spcAft>
              <a:buSzPts val="1100"/>
              <a:buNone/>
              <a:defRPr sz="1400" b="0" i="0" u="none" strike="noStrike" cap="none"/>
            </a:lvl2pPr>
            <a:lvl3pPr marL="0" marR="0" lvl="2" indent="0" algn="l" rtl="0">
              <a:spcBef>
                <a:spcPts val="0"/>
              </a:spcBef>
              <a:spcAft>
                <a:spcPts val="0"/>
              </a:spcAft>
              <a:buSzPts val="1100"/>
              <a:buNone/>
              <a:defRPr sz="1400" b="0" i="0" u="none" strike="noStrike" cap="none"/>
            </a:lvl3pPr>
            <a:lvl4pPr marL="0" marR="0" lvl="3" indent="0" algn="l" rtl="0">
              <a:spcBef>
                <a:spcPts val="0"/>
              </a:spcBef>
              <a:spcAft>
                <a:spcPts val="0"/>
              </a:spcAft>
              <a:buSzPts val="1100"/>
              <a:buNone/>
              <a:defRPr sz="1400" b="0" i="0" u="none" strike="noStrike" cap="none"/>
            </a:lvl4pPr>
            <a:lvl5pPr marL="0" marR="0" lvl="4" indent="0" algn="l" rtl="0">
              <a:spcBef>
                <a:spcPts val="0"/>
              </a:spcBef>
              <a:spcAft>
                <a:spcPts val="0"/>
              </a:spcAft>
              <a:buSzPts val="1100"/>
              <a:buNone/>
              <a:defRPr sz="1400" b="0" i="0" u="none" strike="noStrike" cap="none"/>
            </a:lvl5pPr>
            <a:lvl6pPr marL="0" marR="0" lvl="5" indent="0" algn="l" rtl="0">
              <a:spcBef>
                <a:spcPts val="0"/>
              </a:spcBef>
              <a:spcAft>
                <a:spcPts val="0"/>
              </a:spcAft>
              <a:buSzPts val="1100"/>
              <a:buNone/>
              <a:defRPr sz="1400" b="0" i="0" u="none" strike="noStrike" cap="none"/>
            </a:lvl6pPr>
            <a:lvl7pPr marL="0" marR="0" lvl="6" indent="0" algn="l" rtl="0">
              <a:spcBef>
                <a:spcPts val="0"/>
              </a:spcBef>
              <a:spcAft>
                <a:spcPts val="0"/>
              </a:spcAft>
              <a:buSzPts val="1100"/>
              <a:buNone/>
              <a:defRPr sz="1400" b="0" i="0" u="none" strike="noStrike" cap="none"/>
            </a:lvl7pPr>
            <a:lvl8pPr marL="0" marR="0" lvl="7" indent="0" algn="l" rtl="0">
              <a:spcBef>
                <a:spcPts val="0"/>
              </a:spcBef>
              <a:spcAft>
                <a:spcPts val="0"/>
              </a:spcAft>
              <a:buSzPts val="1100"/>
              <a:buNone/>
              <a:defRPr sz="1400" b="0" i="0" u="none" strike="noStrike" cap="none"/>
            </a:lvl8pPr>
            <a:lvl9pPr marL="0" marR="0" lvl="8" indent="0" algn="l" rtl="0">
              <a:spcBef>
                <a:spcPts val="0"/>
              </a:spcBef>
              <a:spcAft>
                <a:spcPts val="0"/>
              </a:spcAft>
              <a:buSzPts val="1100"/>
              <a:buNone/>
              <a:defRPr sz="1400" b="0" i="0" u="none" strike="noStrike" cap="none"/>
            </a:lvl9pPr>
          </a:lstStyle>
          <a:p>
            <a:endParaRPr/>
          </a:p>
        </p:txBody>
      </p:sp>
      <p:sp>
        <p:nvSpPr>
          <p:cNvPr id="75" name="Google Shape;75;p21"/>
          <p:cNvSpPr txBox="1">
            <a:spLocks noGrp="1"/>
          </p:cNvSpPr>
          <p:nvPr>
            <p:ph type="body" idx="1"/>
          </p:nvPr>
        </p:nvSpPr>
        <p:spPr>
          <a:xfrm>
            <a:off x="457110" y="1203390"/>
            <a:ext cx="4015800" cy="29832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76" name="Google Shape;76;p21"/>
          <p:cNvSpPr txBox="1">
            <a:spLocks noGrp="1"/>
          </p:cNvSpPr>
          <p:nvPr>
            <p:ph type="body" idx="2"/>
          </p:nvPr>
        </p:nvSpPr>
        <p:spPr>
          <a:xfrm>
            <a:off x="4673970" y="1203390"/>
            <a:ext cx="40158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77" name="Google Shape;77;p21"/>
          <p:cNvSpPr txBox="1">
            <a:spLocks noGrp="1"/>
          </p:cNvSpPr>
          <p:nvPr>
            <p:ph type="body" idx="3"/>
          </p:nvPr>
        </p:nvSpPr>
        <p:spPr>
          <a:xfrm>
            <a:off x="4673970" y="2761560"/>
            <a:ext cx="40158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a:off x="457110" y="205200"/>
            <a:ext cx="8229300" cy="8586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1400" b="0" i="0" u="none" strike="noStrike" cap="none"/>
            </a:lvl1pPr>
            <a:lvl2pPr marL="0" marR="0" lvl="1" indent="0" algn="l" rtl="0">
              <a:spcBef>
                <a:spcPts val="0"/>
              </a:spcBef>
              <a:spcAft>
                <a:spcPts val="0"/>
              </a:spcAft>
              <a:buSzPts val="1100"/>
              <a:buNone/>
              <a:defRPr sz="1400" b="0" i="0" u="none" strike="noStrike" cap="none"/>
            </a:lvl2pPr>
            <a:lvl3pPr marL="0" marR="0" lvl="2" indent="0" algn="l" rtl="0">
              <a:spcBef>
                <a:spcPts val="0"/>
              </a:spcBef>
              <a:spcAft>
                <a:spcPts val="0"/>
              </a:spcAft>
              <a:buSzPts val="1100"/>
              <a:buNone/>
              <a:defRPr sz="1400" b="0" i="0" u="none" strike="noStrike" cap="none"/>
            </a:lvl3pPr>
            <a:lvl4pPr marL="0" marR="0" lvl="3" indent="0" algn="l" rtl="0">
              <a:spcBef>
                <a:spcPts val="0"/>
              </a:spcBef>
              <a:spcAft>
                <a:spcPts val="0"/>
              </a:spcAft>
              <a:buSzPts val="1100"/>
              <a:buNone/>
              <a:defRPr sz="1400" b="0" i="0" u="none" strike="noStrike" cap="none"/>
            </a:lvl4pPr>
            <a:lvl5pPr marL="0" marR="0" lvl="4" indent="0" algn="l" rtl="0">
              <a:spcBef>
                <a:spcPts val="0"/>
              </a:spcBef>
              <a:spcAft>
                <a:spcPts val="0"/>
              </a:spcAft>
              <a:buSzPts val="1100"/>
              <a:buNone/>
              <a:defRPr sz="1400" b="0" i="0" u="none" strike="noStrike" cap="none"/>
            </a:lvl5pPr>
            <a:lvl6pPr marL="0" marR="0" lvl="5" indent="0" algn="l" rtl="0">
              <a:spcBef>
                <a:spcPts val="0"/>
              </a:spcBef>
              <a:spcAft>
                <a:spcPts val="0"/>
              </a:spcAft>
              <a:buSzPts val="1100"/>
              <a:buNone/>
              <a:defRPr sz="1400" b="0" i="0" u="none" strike="noStrike" cap="none"/>
            </a:lvl6pPr>
            <a:lvl7pPr marL="0" marR="0" lvl="6" indent="0" algn="l" rtl="0">
              <a:spcBef>
                <a:spcPts val="0"/>
              </a:spcBef>
              <a:spcAft>
                <a:spcPts val="0"/>
              </a:spcAft>
              <a:buSzPts val="1100"/>
              <a:buNone/>
              <a:defRPr sz="1400" b="0" i="0" u="none" strike="noStrike" cap="none"/>
            </a:lvl7pPr>
            <a:lvl8pPr marL="0" marR="0" lvl="7" indent="0" algn="l" rtl="0">
              <a:spcBef>
                <a:spcPts val="0"/>
              </a:spcBef>
              <a:spcAft>
                <a:spcPts val="0"/>
              </a:spcAft>
              <a:buSzPts val="1100"/>
              <a:buNone/>
              <a:defRPr sz="1400" b="0" i="0" u="none" strike="noStrike" cap="none"/>
            </a:lvl8pPr>
            <a:lvl9pPr marL="0" marR="0" lvl="8" indent="0" algn="l" rtl="0">
              <a:spcBef>
                <a:spcPts val="0"/>
              </a:spcBef>
              <a:spcAft>
                <a:spcPts val="0"/>
              </a:spcAft>
              <a:buSzPts val="1100"/>
              <a:buNone/>
              <a:defRPr sz="1400" b="0" i="0" u="none" strike="noStrike" cap="none"/>
            </a:lvl9pPr>
          </a:lstStyle>
          <a:p>
            <a:endParaRPr/>
          </a:p>
        </p:txBody>
      </p:sp>
      <p:sp>
        <p:nvSpPr>
          <p:cNvPr id="80" name="Google Shape;80;p22"/>
          <p:cNvSpPr txBox="1">
            <a:spLocks noGrp="1"/>
          </p:cNvSpPr>
          <p:nvPr>
            <p:ph type="body" idx="1"/>
          </p:nvPr>
        </p:nvSpPr>
        <p:spPr>
          <a:xfrm>
            <a:off x="457110" y="1203390"/>
            <a:ext cx="40158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81" name="Google Shape;81;p22"/>
          <p:cNvSpPr txBox="1">
            <a:spLocks noGrp="1"/>
          </p:cNvSpPr>
          <p:nvPr>
            <p:ph type="body" idx="2"/>
          </p:nvPr>
        </p:nvSpPr>
        <p:spPr>
          <a:xfrm>
            <a:off x="4673970" y="1203390"/>
            <a:ext cx="40158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82" name="Google Shape;82;p22"/>
          <p:cNvSpPr txBox="1">
            <a:spLocks noGrp="1"/>
          </p:cNvSpPr>
          <p:nvPr>
            <p:ph type="body" idx="3"/>
          </p:nvPr>
        </p:nvSpPr>
        <p:spPr>
          <a:xfrm>
            <a:off x="457110" y="2761560"/>
            <a:ext cx="82293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457110" y="205200"/>
            <a:ext cx="8229300" cy="8586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1400" b="0" i="0" u="none" strike="noStrike" cap="none"/>
            </a:lvl1pPr>
            <a:lvl2pPr marL="0" marR="0" lvl="1" indent="0" algn="l" rtl="0">
              <a:spcBef>
                <a:spcPts val="0"/>
              </a:spcBef>
              <a:spcAft>
                <a:spcPts val="0"/>
              </a:spcAft>
              <a:buSzPts val="1100"/>
              <a:buNone/>
              <a:defRPr sz="1400" b="0" i="0" u="none" strike="noStrike" cap="none"/>
            </a:lvl2pPr>
            <a:lvl3pPr marL="0" marR="0" lvl="2" indent="0" algn="l" rtl="0">
              <a:spcBef>
                <a:spcPts val="0"/>
              </a:spcBef>
              <a:spcAft>
                <a:spcPts val="0"/>
              </a:spcAft>
              <a:buSzPts val="1100"/>
              <a:buNone/>
              <a:defRPr sz="1400" b="0" i="0" u="none" strike="noStrike" cap="none"/>
            </a:lvl3pPr>
            <a:lvl4pPr marL="0" marR="0" lvl="3" indent="0" algn="l" rtl="0">
              <a:spcBef>
                <a:spcPts val="0"/>
              </a:spcBef>
              <a:spcAft>
                <a:spcPts val="0"/>
              </a:spcAft>
              <a:buSzPts val="1100"/>
              <a:buNone/>
              <a:defRPr sz="1400" b="0" i="0" u="none" strike="noStrike" cap="none"/>
            </a:lvl4pPr>
            <a:lvl5pPr marL="0" marR="0" lvl="4" indent="0" algn="l" rtl="0">
              <a:spcBef>
                <a:spcPts val="0"/>
              </a:spcBef>
              <a:spcAft>
                <a:spcPts val="0"/>
              </a:spcAft>
              <a:buSzPts val="1100"/>
              <a:buNone/>
              <a:defRPr sz="1400" b="0" i="0" u="none" strike="noStrike" cap="none"/>
            </a:lvl5pPr>
            <a:lvl6pPr marL="0" marR="0" lvl="5" indent="0" algn="l" rtl="0">
              <a:spcBef>
                <a:spcPts val="0"/>
              </a:spcBef>
              <a:spcAft>
                <a:spcPts val="0"/>
              </a:spcAft>
              <a:buSzPts val="1100"/>
              <a:buNone/>
              <a:defRPr sz="1400" b="0" i="0" u="none" strike="noStrike" cap="none"/>
            </a:lvl6pPr>
            <a:lvl7pPr marL="0" marR="0" lvl="6" indent="0" algn="l" rtl="0">
              <a:spcBef>
                <a:spcPts val="0"/>
              </a:spcBef>
              <a:spcAft>
                <a:spcPts val="0"/>
              </a:spcAft>
              <a:buSzPts val="1100"/>
              <a:buNone/>
              <a:defRPr sz="1400" b="0" i="0" u="none" strike="noStrike" cap="none"/>
            </a:lvl7pPr>
            <a:lvl8pPr marL="0" marR="0" lvl="7" indent="0" algn="l" rtl="0">
              <a:spcBef>
                <a:spcPts val="0"/>
              </a:spcBef>
              <a:spcAft>
                <a:spcPts val="0"/>
              </a:spcAft>
              <a:buSzPts val="1100"/>
              <a:buNone/>
              <a:defRPr sz="1400" b="0" i="0" u="none" strike="noStrike" cap="none"/>
            </a:lvl8pPr>
            <a:lvl9pPr marL="0" marR="0" lvl="8" indent="0" algn="l" rtl="0">
              <a:spcBef>
                <a:spcPts val="0"/>
              </a:spcBef>
              <a:spcAft>
                <a:spcPts val="0"/>
              </a:spcAft>
              <a:buSzPts val="1100"/>
              <a:buNone/>
              <a:defRPr sz="1400" b="0" i="0" u="none" strike="noStrike" cap="none"/>
            </a:lvl9pPr>
          </a:lstStyle>
          <a:p>
            <a:endParaRPr/>
          </a:p>
        </p:txBody>
      </p:sp>
      <p:sp>
        <p:nvSpPr>
          <p:cNvPr id="85" name="Google Shape;85;p23"/>
          <p:cNvSpPr txBox="1">
            <a:spLocks noGrp="1"/>
          </p:cNvSpPr>
          <p:nvPr>
            <p:ph type="body" idx="1"/>
          </p:nvPr>
        </p:nvSpPr>
        <p:spPr>
          <a:xfrm>
            <a:off x="457110" y="1203390"/>
            <a:ext cx="82293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86" name="Google Shape;86;p23"/>
          <p:cNvSpPr txBox="1">
            <a:spLocks noGrp="1"/>
          </p:cNvSpPr>
          <p:nvPr>
            <p:ph type="body" idx="2"/>
          </p:nvPr>
        </p:nvSpPr>
        <p:spPr>
          <a:xfrm>
            <a:off x="457110" y="2761560"/>
            <a:ext cx="82293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87"/>
        <p:cNvGrpSpPr/>
        <p:nvPr/>
      </p:nvGrpSpPr>
      <p:grpSpPr>
        <a:xfrm>
          <a:off x="0" y="0"/>
          <a:ext cx="0" cy="0"/>
          <a:chOff x="0" y="0"/>
          <a:chExt cx="0" cy="0"/>
        </a:xfrm>
      </p:grpSpPr>
      <p:sp>
        <p:nvSpPr>
          <p:cNvPr id="88" name="Google Shape;88;p24"/>
          <p:cNvSpPr txBox="1">
            <a:spLocks noGrp="1"/>
          </p:cNvSpPr>
          <p:nvPr>
            <p:ph type="title"/>
          </p:nvPr>
        </p:nvSpPr>
        <p:spPr>
          <a:xfrm>
            <a:off x="457110" y="205200"/>
            <a:ext cx="8229300" cy="8586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1400" b="0" i="0" u="none" strike="noStrike" cap="none"/>
            </a:lvl1pPr>
            <a:lvl2pPr marL="0" marR="0" lvl="1" indent="0" algn="l" rtl="0">
              <a:spcBef>
                <a:spcPts val="0"/>
              </a:spcBef>
              <a:spcAft>
                <a:spcPts val="0"/>
              </a:spcAft>
              <a:buSzPts val="1100"/>
              <a:buNone/>
              <a:defRPr sz="1400" b="0" i="0" u="none" strike="noStrike" cap="none"/>
            </a:lvl2pPr>
            <a:lvl3pPr marL="0" marR="0" lvl="2" indent="0" algn="l" rtl="0">
              <a:spcBef>
                <a:spcPts val="0"/>
              </a:spcBef>
              <a:spcAft>
                <a:spcPts val="0"/>
              </a:spcAft>
              <a:buSzPts val="1100"/>
              <a:buNone/>
              <a:defRPr sz="1400" b="0" i="0" u="none" strike="noStrike" cap="none"/>
            </a:lvl3pPr>
            <a:lvl4pPr marL="0" marR="0" lvl="3" indent="0" algn="l" rtl="0">
              <a:spcBef>
                <a:spcPts val="0"/>
              </a:spcBef>
              <a:spcAft>
                <a:spcPts val="0"/>
              </a:spcAft>
              <a:buSzPts val="1100"/>
              <a:buNone/>
              <a:defRPr sz="1400" b="0" i="0" u="none" strike="noStrike" cap="none"/>
            </a:lvl4pPr>
            <a:lvl5pPr marL="0" marR="0" lvl="4" indent="0" algn="l" rtl="0">
              <a:spcBef>
                <a:spcPts val="0"/>
              </a:spcBef>
              <a:spcAft>
                <a:spcPts val="0"/>
              </a:spcAft>
              <a:buSzPts val="1100"/>
              <a:buNone/>
              <a:defRPr sz="1400" b="0" i="0" u="none" strike="noStrike" cap="none"/>
            </a:lvl5pPr>
            <a:lvl6pPr marL="0" marR="0" lvl="5" indent="0" algn="l" rtl="0">
              <a:spcBef>
                <a:spcPts val="0"/>
              </a:spcBef>
              <a:spcAft>
                <a:spcPts val="0"/>
              </a:spcAft>
              <a:buSzPts val="1100"/>
              <a:buNone/>
              <a:defRPr sz="1400" b="0" i="0" u="none" strike="noStrike" cap="none"/>
            </a:lvl6pPr>
            <a:lvl7pPr marL="0" marR="0" lvl="6" indent="0" algn="l" rtl="0">
              <a:spcBef>
                <a:spcPts val="0"/>
              </a:spcBef>
              <a:spcAft>
                <a:spcPts val="0"/>
              </a:spcAft>
              <a:buSzPts val="1100"/>
              <a:buNone/>
              <a:defRPr sz="1400" b="0" i="0" u="none" strike="noStrike" cap="none"/>
            </a:lvl7pPr>
            <a:lvl8pPr marL="0" marR="0" lvl="7" indent="0" algn="l" rtl="0">
              <a:spcBef>
                <a:spcPts val="0"/>
              </a:spcBef>
              <a:spcAft>
                <a:spcPts val="0"/>
              </a:spcAft>
              <a:buSzPts val="1100"/>
              <a:buNone/>
              <a:defRPr sz="1400" b="0" i="0" u="none" strike="noStrike" cap="none"/>
            </a:lvl8pPr>
            <a:lvl9pPr marL="0" marR="0" lvl="8" indent="0" algn="l" rtl="0">
              <a:spcBef>
                <a:spcPts val="0"/>
              </a:spcBef>
              <a:spcAft>
                <a:spcPts val="0"/>
              </a:spcAft>
              <a:buSzPts val="1100"/>
              <a:buNone/>
              <a:defRPr sz="1400" b="0" i="0" u="none" strike="noStrike" cap="none"/>
            </a:lvl9pPr>
          </a:lstStyle>
          <a:p>
            <a:endParaRPr/>
          </a:p>
        </p:txBody>
      </p:sp>
      <p:sp>
        <p:nvSpPr>
          <p:cNvPr id="89" name="Google Shape;89;p24"/>
          <p:cNvSpPr txBox="1">
            <a:spLocks noGrp="1"/>
          </p:cNvSpPr>
          <p:nvPr>
            <p:ph type="body" idx="1"/>
          </p:nvPr>
        </p:nvSpPr>
        <p:spPr>
          <a:xfrm>
            <a:off x="457110" y="1203390"/>
            <a:ext cx="40158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90" name="Google Shape;90;p24"/>
          <p:cNvSpPr txBox="1">
            <a:spLocks noGrp="1"/>
          </p:cNvSpPr>
          <p:nvPr>
            <p:ph type="body" idx="2"/>
          </p:nvPr>
        </p:nvSpPr>
        <p:spPr>
          <a:xfrm>
            <a:off x="4673970" y="1203390"/>
            <a:ext cx="40158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91" name="Google Shape;91;p24"/>
          <p:cNvSpPr txBox="1">
            <a:spLocks noGrp="1"/>
          </p:cNvSpPr>
          <p:nvPr>
            <p:ph type="body" idx="3"/>
          </p:nvPr>
        </p:nvSpPr>
        <p:spPr>
          <a:xfrm>
            <a:off x="4673970" y="2761560"/>
            <a:ext cx="40158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92" name="Google Shape;92;p24"/>
          <p:cNvSpPr txBox="1">
            <a:spLocks noGrp="1"/>
          </p:cNvSpPr>
          <p:nvPr>
            <p:ph type="body" idx="4"/>
          </p:nvPr>
        </p:nvSpPr>
        <p:spPr>
          <a:xfrm>
            <a:off x="457110" y="2761560"/>
            <a:ext cx="40158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93"/>
        <p:cNvGrpSpPr/>
        <p:nvPr/>
      </p:nvGrpSpPr>
      <p:grpSpPr>
        <a:xfrm>
          <a:off x="0" y="0"/>
          <a:ext cx="0" cy="0"/>
          <a:chOff x="0" y="0"/>
          <a:chExt cx="0" cy="0"/>
        </a:xfrm>
      </p:grpSpPr>
      <p:sp>
        <p:nvSpPr>
          <p:cNvPr id="94" name="Google Shape;94;p25"/>
          <p:cNvSpPr txBox="1">
            <a:spLocks noGrp="1"/>
          </p:cNvSpPr>
          <p:nvPr>
            <p:ph type="title"/>
          </p:nvPr>
        </p:nvSpPr>
        <p:spPr>
          <a:xfrm>
            <a:off x="457110" y="205200"/>
            <a:ext cx="8229300" cy="8586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1400" b="0" i="0" u="none" strike="noStrike" cap="none"/>
            </a:lvl1pPr>
            <a:lvl2pPr marL="0" marR="0" lvl="1" indent="0" algn="l" rtl="0">
              <a:spcBef>
                <a:spcPts val="0"/>
              </a:spcBef>
              <a:spcAft>
                <a:spcPts val="0"/>
              </a:spcAft>
              <a:buSzPts val="1100"/>
              <a:buNone/>
              <a:defRPr sz="1400" b="0" i="0" u="none" strike="noStrike" cap="none"/>
            </a:lvl2pPr>
            <a:lvl3pPr marL="0" marR="0" lvl="2" indent="0" algn="l" rtl="0">
              <a:spcBef>
                <a:spcPts val="0"/>
              </a:spcBef>
              <a:spcAft>
                <a:spcPts val="0"/>
              </a:spcAft>
              <a:buSzPts val="1100"/>
              <a:buNone/>
              <a:defRPr sz="1400" b="0" i="0" u="none" strike="noStrike" cap="none"/>
            </a:lvl3pPr>
            <a:lvl4pPr marL="0" marR="0" lvl="3" indent="0" algn="l" rtl="0">
              <a:spcBef>
                <a:spcPts val="0"/>
              </a:spcBef>
              <a:spcAft>
                <a:spcPts val="0"/>
              </a:spcAft>
              <a:buSzPts val="1100"/>
              <a:buNone/>
              <a:defRPr sz="1400" b="0" i="0" u="none" strike="noStrike" cap="none"/>
            </a:lvl4pPr>
            <a:lvl5pPr marL="0" marR="0" lvl="4" indent="0" algn="l" rtl="0">
              <a:spcBef>
                <a:spcPts val="0"/>
              </a:spcBef>
              <a:spcAft>
                <a:spcPts val="0"/>
              </a:spcAft>
              <a:buSzPts val="1100"/>
              <a:buNone/>
              <a:defRPr sz="1400" b="0" i="0" u="none" strike="noStrike" cap="none"/>
            </a:lvl5pPr>
            <a:lvl6pPr marL="0" marR="0" lvl="5" indent="0" algn="l" rtl="0">
              <a:spcBef>
                <a:spcPts val="0"/>
              </a:spcBef>
              <a:spcAft>
                <a:spcPts val="0"/>
              </a:spcAft>
              <a:buSzPts val="1100"/>
              <a:buNone/>
              <a:defRPr sz="1400" b="0" i="0" u="none" strike="noStrike" cap="none"/>
            </a:lvl6pPr>
            <a:lvl7pPr marL="0" marR="0" lvl="6" indent="0" algn="l" rtl="0">
              <a:spcBef>
                <a:spcPts val="0"/>
              </a:spcBef>
              <a:spcAft>
                <a:spcPts val="0"/>
              </a:spcAft>
              <a:buSzPts val="1100"/>
              <a:buNone/>
              <a:defRPr sz="1400" b="0" i="0" u="none" strike="noStrike" cap="none"/>
            </a:lvl7pPr>
            <a:lvl8pPr marL="0" marR="0" lvl="7" indent="0" algn="l" rtl="0">
              <a:spcBef>
                <a:spcPts val="0"/>
              </a:spcBef>
              <a:spcAft>
                <a:spcPts val="0"/>
              </a:spcAft>
              <a:buSzPts val="1100"/>
              <a:buNone/>
              <a:defRPr sz="1400" b="0" i="0" u="none" strike="noStrike" cap="none"/>
            </a:lvl8pPr>
            <a:lvl9pPr marL="0" marR="0" lvl="8" indent="0" algn="l" rtl="0">
              <a:spcBef>
                <a:spcPts val="0"/>
              </a:spcBef>
              <a:spcAft>
                <a:spcPts val="0"/>
              </a:spcAft>
              <a:buSzPts val="1100"/>
              <a:buNone/>
              <a:defRPr sz="1400" b="0" i="0" u="none" strike="noStrike" cap="none"/>
            </a:lvl9pPr>
          </a:lstStyle>
          <a:p>
            <a:endParaRPr/>
          </a:p>
        </p:txBody>
      </p:sp>
      <p:sp>
        <p:nvSpPr>
          <p:cNvPr id="95" name="Google Shape;95;p25"/>
          <p:cNvSpPr txBox="1">
            <a:spLocks noGrp="1"/>
          </p:cNvSpPr>
          <p:nvPr>
            <p:ph type="body" idx="1"/>
          </p:nvPr>
        </p:nvSpPr>
        <p:spPr>
          <a:xfrm>
            <a:off x="457110" y="1203390"/>
            <a:ext cx="26499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96" name="Google Shape;96;p25"/>
          <p:cNvSpPr txBox="1">
            <a:spLocks noGrp="1"/>
          </p:cNvSpPr>
          <p:nvPr>
            <p:ph type="body" idx="2"/>
          </p:nvPr>
        </p:nvSpPr>
        <p:spPr>
          <a:xfrm>
            <a:off x="3239730" y="1203390"/>
            <a:ext cx="26499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97" name="Google Shape;97;p25"/>
          <p:cNvSpPr txBox="1">
            <a:spLocks noGrp="1"/>
          </p:cNvSpPr>
          <p:nvPr>
            <p:ph type="body" idx="3"/>
          </p:nvPr>
        </p:nvSpPr>
        <p:spPr>
          <a:xfrm>
            <a:off x="6022350" y="1203390"/>
            <a:ext cx="26499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98" name="Google Shape;98;p25"/>
          <p:cNvSpPr txBox="1">
            <a:spLocks noGrp="1"/>
          </p:cNvSpPr>
          <p:nvPr>
            <p:ph type="body" idx="4"/>
          </p:nvPr>
        </p:nvSpPr>
        <p:spPr>
          <a:xfrm>
            <a:off x="6022350" y="2761560"/>
            <a:ext cx="26499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99" name="Google Shape;99;p25"/>
          <p:cNvSpPr txBox="1">
            <a:spLocks noGrp="1"/>
          </p:cNvSpPr>
          <p:nvPr>
            <p:ph type="body" idx="5"/>
          </p:nvPr>
        </p:nvSpPr>
        <p:spPr>
          <a:xfrm>
            <a:off x="3239730" y="2761560"/>
            <a:ext cx="26499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
        <p:nvSpPr>
          <p:cNvPr id="100" name="Google Shape;100;p25"/>
          <p:cNvSpPr txBox="1">
            <a:spLocks noGrp="1"/>
          </p:cNvSpPr>
          <p:nvPr>
            <p:ph type="body" idx="6"/>
          </p:nvPr>
        </p:nvSpPr>
        <p:spPr>
          <a:xfrm>
            <a:off x="457110" y="2761560"/>
            <a:ext cx="2649900" cy="14226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110" y="205200"/>
            <a:ext cx="8229300" cy="8586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1400" b="0" i="0" u="none" strike="noStrike" cap="none"/>
            </a:lvl1pPr>
            <a:lvl2pPr marL="0" marR="0" lvl="1" indent="0" algn="l" rtl="0">
              <a:spcBef>
                <a:spcPts val="0"/>
              </a:spcBef>
              <a:spcAft>
                <a:spcPts val="0"/>
              </a:spcAft>
              <a:buSzPts val="1100"/>
              <a:buNone/>
              <a:defRPr sz="1400" b="0" i="0" u="none" strike="noStrike" cap="none"/>
            </a:lvl2pPr>
            <a:lvl3pPr marL="0" marR="0" lvl="2" indent="0" algn="l" rtl="0">
              <a:spcBef>
                <a:spcPts val="0"/>
              </a:spcBef>
              <a:spcAft>
                <a:spcPts val="0"/>
              </a:spcAft>
              <a:buSzPts val="1100"/>
              <a:buNone/>
              <a:defRPr sz="1400" b="0" i="0" u="none" strike="noStrike" cap="none"/>
            </a:lvl3pPr>
            <a:lvl4pPr marL="0" marR="0" lvl="3" indent="0" algn="l" rtl="0">
              <a:spcBef>
                <a:spcPts val="0"/>
              </a:spcBef>
              <a:spcAft>
                <a:spcPts val="0"/>
              </a:spcAft>
              <a:buSzPts val="1100"/>
              <a:buNone/>
              <a:defRPr sz="1400" b="0" i="0" u="none" strike="noStrike" cap="none"/>
            </a:lvl4pPr>
            <a:lvl5pPr marL="0" marR="0" lvl="4" indent="0" algn="l" rtl="0">
              <a:spcBef>
                <a:spcPts val="0"/>
              </a:spcBef>
              <a:spcAft>
                <a:spcPts val="0"/>
              </a:spcAft>
              <a:buSzPts val="1100"/>
              <a:buNone/>
              <a:defRPr sz="1400" b="0" i="0" u="none" strike="noStrike" cap="none"/>
            </a:lvl5pPr>
            <a:lvl6pPr marL="0" marR="0" lvl="5" indent="0" algn="l" rtl="0">
              <a:spcBef>
                <a:spcPts val="0"/>
              </a:spcBef>
              <a:spcAft>
                <a:spcPts val="0"/>
              </a:spcAft>
              <a:buSzPts val="1100"/>
              <a:buNone/>
              <a:defRPr sz="1400" b="0" i="0" u="none" strike="noStrike" cap="none"/>
            </a:lvl6pPr>
            <a:lvl7pPr marL="0" marR="0" lvl="6" indent="0" algn="l" rtl="0">
              <a:spcBef>
                <a:spcPts val="0"/>
              </a:spcBef>
              <a:spcAft>
                <a:spcPts val="0"/>
              </a:spcAft>
              <a:buSzPts val="1100"/>
              <a:buNone/>
              <a:defRPr sz="1400" b="0" i="0" u="none" strike="noStrike" cap="none"/>
            </a:lvl7pPr>
            <a:lvl8pPr marL="0" marR="0" lvl="7" indent="0" algn="l" rtl="0">
              <a:spcBef>
                <a:spcPts val="0"/>
              </a:spcBef>
              <a:spcAft>
                <a:spcPts val="0"/>
              </a:spcAft>
              <a:buSzPts val="1100"/>
              <a:buNone/>
              <a:defRPr sz="1400" b="0" i="0" u="none" strike="noStrike" cap="none"/>
            </a:lvl8pPr>
            <a:lvl9pPr marL="0" marR="0" lvl="8" indent="0" algn="l" rtl="0">
              <a:spcBef>
                <a:spcPts val="0"/>
              </a:spcBef>
              <a:spcAft>
                <a:spcPts val="0"/>
              </a:spcAft>
              <a:buSzPts val="1100"/>
              <a:buNone/>
              <a:defRPr sz="1400" b="0" i="0" u="none" strike="noStrike" cap="none"/>
            </a:lvl9pPr>
          </a:lstStyle>
          <a:p>
            <a:endParaRPr/>
          </a:p>
        </p:txBody>
      </p:sp>
      <p:sp>
        <p:nvSpPr>
          <p:cNvPr id="52" name="Google Shape;52;p13"/>
          <p:cNvSpPr txBox="1">
            <a:spLocks noGrp="1"/>
          </p:cNvSpPr>
          <p:nvPr>
            <p:ph type="body" idx="1"/>
          </p:nvPr>
        </p:nvSpPr>
        <p:spPr>
          <a:xfrm>
            <a:off x="457110" y="1203390"/>
            <a:ext cx="8229300" cy="29832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0"/>
              </a:spcBef>
              <a:spcAft>
                <a:spcPts val="0"/>
              </a:spcAft>
              <a:buSzPts val="1100"/>
              <a:buNone/>
              <a:defRPr sz="1400" b="0" i="0" u="none" strike="noStrike" cap="none"/>
            </a:lvl1pPr>
            <a:lvl2pPr marL="914400" marR="0" lvl="1" indent="-228600" algn="l" rtl="0">
              <a:spcBef>
                <a:spcPts val="0"/>
              </a:spcBef>
              <a:spcAft>
                <a:spcPts val="0"/>
              </a:spcAft>
              <a:buSzPts val="1100"/>
              <a:buNone/>
              <a:defRPr sz="1400" b="0" i="0" u="none" strike="noStrike" cap="none"/>
            </a:lvl2pPr>
            <a:lvl3pPr marL="1371600" marR="0" lvl="2" indent="-228600" algn="l" rtl="0">
              <a:spcBef>
                <a:spcPts val="0"/>
              </a:spcBef>
              <a:spcAft>
                <a:spcPts val="0"/>
              </a:spcAft>
              <a:buSzPts val="1100"/>
              <a:buNone/>
              <a:defRPr sz="1400" b="0" i="0" u="none" strike="noStrike" cap="none"/>
            </a:lvl3pPr>
            <a:lvl4pPr marL="1828800" marR="0" lvl="3" indent="-228600" algn="l" rtl="0">
              <a:spcBef>
                <a:spcPts val="0"/>
              </a:spcBef>
              <a:spcAft>
                <a:spcPts val="0"/>
              </a:spcAft>
              <a:buSzPts val="1100"/>
              <a:buNone/>
              <a:defRPr sz="1400" b="0" i="0" u="none" strike="noStrike" cap="none"/>
            </a:lvl4pPr>
            <a:lvl5pPr marL="2286000" marR="0" lvl="4" indent="-228600" algn="l" rtl="0">
              <a:spcBef>
                <a:spcPts val="0"/>
              </a:spcBef>
              <a:spcAft>
                <a:spcPts val="0"/>
              </a:spcAft>
              <a:buSzPts val="1100"/>
              <a:buNone/>
              <a:defRPr sz="1400" b="0" i="0" u="none" strike="noStrike" cap="none"/>
            </a:lvl5pPr>
            <a:lvl6pPr marL="2743200" marR="0" lvl="5" indent="-228600" algn="l" rtl="0">
              <a:spcBef>
                <a:spcPts val="0"/>
              </a:spcBef>
              <a:spcAft>
                <a:spcPts val="0"/>
              </a:spcAft>
              <a:buSzPts val="1100"/>
              <a:buNone/>
              <a:defRPr sz="1400" b="0" i="0" u="none" strike="noStrike" cap="none"/>
            </a:lvl6pPr>
            <a:lvl7pPr marL="3200400" marR="0" lvl="6" indent="-228600" algn="l" rtl="0">
              <a:spcBef>
                <a:spcPts val="0"/>
              </a:spcBef>
              <a:spcAft>
                <a:spcPts val="0"/>
              </a:spcAft>
              <a:buSzPts val="1100"/>
              <a:buNone/>
              <a:defRPr sz="1400" b="0" i="0" u="none" strike="noStrike" cap="none"/>
            </a:lvl7pPr>
            <a:lvl8pPr marL="3657600" marR="0" lvl="7" indent="-228600" algn="l" rtl="0">
              <a:spcBef>
                <a:spcPts val="0"/>
              </a:spcBef>
              <a:spcAft>
                <a:spcPts val="0"/>
              </a:spcAft>
              <a:buSzPts val="1100"/>
              <a:buNone/>
              <a:defRPr sz="1400" b="0" i="0" u="none" strike="noStrike" cap="none"/>
            </a:lvl8pPr>
            <a:lvl9pPr marL="4114800" marR="0" lvl="8" indent="-228600" algn="l" rtl="0">
              <a:spcBef>
                <a:spcPts val="0"/>
              </a:spcBef>
              <a:spcAft>
                <a:spcPts val="0"/>
              </a:spcAft>
              <a:buSzPts val="1100"/>
              <a:buNone/>
              <a:defRPr sz="14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53.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png"/><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5.png"/><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7.png"/><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8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8.png"/><Relationship Id="rId7" Type="http://schemas.openxmlformats.org/officeDocument/2006/relationships/image" Target="../media/image80.pn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79.png"/><Relationship Id="rId4" Type="http://schemas.openxmlformats.org/officeDocument/2006/relationships/image" Target="../media/image78.png"/></Relationships>
</file>

<file path=ppt/slides/_rels/slide8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53.png"/><Relationship Id="rId7" Type="http://schemas.openxmlformats.org/officeDocument/2006/relationships/image" Target="../media/image84.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83.png"/><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86.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2.xml"/><Relationship Id="rId5" Type="http://schemas.openxmlformats.org/officeDocument/2006/relationships/image" Target="../media/image89.png"/><Relationship Id="rId4" Type="http://schemas.openxmlformats.org/officeDocument/2006/relationships/image" Target="../media/image88.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12.xml"/><Relationship Id="rId5" Type="http://schemas.openxmlformats.org/officeDocument/2006/relationships/image" Target="../media/image89.png"/><Relationship Id="rId4" Type="http://schemas.openxmlformats.org/officeDocument/2006/relationships/image" Target="../media/image88.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91.png"/></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2.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91.png"/><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12.xml"/><Relationship Id="rId5" Type="http://schemas.openxmlformats.org/officeDocument/2006/relationships/image" Target="../media/image93.png"/><Relationship Id="rId4" Type="http://schemas.openxmlformats.org/officeDocument/2006/relationships/image" Target="../media/image92.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12.xml"/><Relationship Id="rId5" Type="http://schemas.openxmlformats.org/officeDocument/2006/relationships/image" Target="../media/image95.png"/><Relationship Id="rId4" Type="http://schemas.openxmlformats.org/officeDocument/2006/relationships/image" Target="../media/image94.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12.xml"/><Relationship Id="rId5" Type="http://schemas.openxmlformats.org/officeDocument/2006/relationships/image" Target="../media/image96.png"/><Relationship Id="rId4" Type="http://schemas.openxmlformats.org/officeDocument/2006/relationships/image" Target="../media/image39.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1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image" Target="../media/image40.png"/><Relationship Id="rId4" Type="http://schemas.openxmlformats.org/officeDocument/2006/relationships/image" Target="../media/image100.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12.xml"/><Relationship Id="rId5" Type="http://schemas.openxmlformats.org/officeDocument/2006/relationships/image" Target="../media/image103.png"/><Relationship Id="rId4" Type="http://schemas.openxmlformats.org/officeDocument/2006/relationships/image" Target="../media/image102.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12.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6"/>
          <p:cNvSpPr/>
          <p:nvPr/>
        </p:nvSpPr>
        <p:spPr>
          <a:xfrm>
            <a:off x="828035" y="950610"/>
            <a:ext cx="7487929" cy="2140800"/>
          </a:xfrm>
          <a:prstGeom prst="rect">
            <a:avLst/>
          </a:prstGeom>
          <a:noFill/>
          <a:ln>
            <a:noFill/>
          </a:ln>
        </p:spPr>
        <p:txBody>
          <a:bodyPr spcFirstLastPara="1" wrap="square" lIns="67500" tIns="33750" rIns="67500" bIns="33750" anchor="ctr" anchorCtr="0">
            <a:noAutofit/>
          </a:bodyPr>
          <a:lstStyle/>
          <a:p>
            <a:pPr marL="0" lvl="0" indent="0" algn="ctr" rtl="0">
              <a:spcBef>
                <a:spcPts val="0"/>
              </a:spcBef>
              <a:spcAft>
                <a:spcPts val="0"/>
              </a:spcAft>
              <a:buClr>
                <a:schemeClr val="dk1"/>
              </a:buClr>
              <a:buFont typeface="Arial"/>
              <a:buNone/>
            </a:pPr>
            <a:r>
              <a:rPr lang="en" sz="2700" b="1" dirty="0">
                <a:solidFill>
                  <a:schemeClr val="dk1"/>
                </a:solidFill>
                <a:latin typeface="Calibri"/>
                <a:ea typeface="Calibri"/>
                <a:cs typeface="Calibri"/>
                <a:sym typeface="Calibri"/>
              </a:rPr>
              <a:t>A Multiscale Analysis of the Rainband and Cellular Structure in Hurricanes Harvey and Irma (2017) Using the NCAR Ensemble</a:t>
            </a:r>
            <a:endParaRPr sz="2700" b="1" dirty="0">
              <a:solidFill>
                <a:schemeClr val="dk1"/>
              </a:solidFill>
              <a:latin typeface="Calibri"/>
              <a:ea typeface="Calibri"/>
              <a:cs typeface="Calibri"/>
              <a:sym typeface="Calibri"/>
            </a:endParaRPr>
          </a:p>
        </p:txBody>
      </p:sp>
      <p:sp>
        <p:nvSpPr>
          <p:cNvPr id="106" name="Google Shape;106;p26"/>
          <p:cNvSpPr/>
          <p:nvPr/>
        </p:nvSpPr>
        <p:spPr>
          <a:xfrm>
            <a:off x="1793070" y="3004290"/>
            <a:ext cx="5698200" cy="11886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1500" b="1" i="0" u="none" strike="noStrike" cap="none">
                <a:solidFill>
                  <a:srgbClr val="000000"/>
                </a:solidFill>
                <a:latin typeface="Calibri"/>
                <a:ea typeface="Calibri"/>
                <a:cs typeface="Calibri"/>
                <a:sym typeface="Calibri"/>
              </a:rPr>
              <a:t>Dylan Card</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800"/>
              </a:spcBef>
              <a:spcAft>
                <a:spcPts val="0"/>
              </a:spcAft>
              <a:buNone/>
            </a:pPr>
            <a:r>
              <a:rPr lang="en" sz="1400" b="0" i="1" u="none" strike="noStrike" cap="none">
                <a:solidFill>
                  <a:srgbClr val="000000"/>
                </a:solidFill>
                <a:latin typeface="Calibri"/>
                <a:ea typeface="Calibri"/>
                <a:cs typeface="Calibri"/>
                <a:sym typeface="Calibri"/>
              </a:rPr>
              <a:t>University at Albany, State University of New York</a:t>
            </a:r>
            <a:br>
              <a:rPr lang="en" sz="1400" b="0" i="0" u="none" strike="noStrike" cap="none">
                <a:latin typeface="Arial"/>
                <a:ea typeface="Arial"/>
                <a:cs typeface="Arial"/>
                <a:sym typeface="Arial"/>
              </a:rPr>
            </a:br>
            <a:r>
              <a:rPr lang="en" sz="1400" b="0" i="1" u="none" strike="noStrike" cap="none">
                <a:solidFill>
                  <a:srgbClr val="000000"/>
                </a:solidFill>
                <a:latin typeface="Calibri"/>
                <a:ea typeface="Calibri"/>
                <a:cs typeface="Calibri"/>
                <a:sym typeface="Calibri"/>
              </a:rPr>
              <a:t>Albany, New York</a:t>
            </a:r>
            <a:r>
              <a:rPr lang="en"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80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107;p2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08" name="Google Shape;108;p26"/>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09" name="Google Shape;109;p2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Motivation</a:t>
            </a:r>
            <a:endParaRPr sz="2100" b="0" i="0" u="none" strike="noStrike" cap="none">
              <a:solidFill>
                <a:srgbClr val="000000"/>
              </a:solidFill>
              <a:latin typeface="Arial"/>
              <a:ea typeface="Arial"/>
              <a:cs typeface="Arial"/>
              <a:sym typeface="Arial"/>
            </a:endParaRPr>
          </a:p>
        </p:txBody>
      </p:sp>
      <p:sp>
        <p:nvSpPr>
          <p:cNvPr id="110" name="Google Shape;110;p2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Conclusion</a:t>
            </a:r>
            <a:endParaRPr sz="2100" b="0" i="0" u="none" strike="noStrike" cap="none">
              <a:solidFill>
                <a:srgbClr val="000000"/>
              </a:solidFill>
              <a:latin typeface="Arial"/>
              <a:ea typeface="Arial"/>
              <a:cs typeface="Arial"/>
              <a:sym typeface="Arial"/>
            </a:endParaRPr>
          </a:p>
        </p:txBody>
      </p:sp>
      <p:sp>
        <p:nvSpPr>
          <p:cNvPr id="111" name="Google Shape;111;p2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Methodology</a:t>
            </a:r>
            <a:endParaRPr sz="2100" b="0" i="0" u="none" strike="noStrike" cap="none">
              <a:solidFill>
                <a:srgbClr val="000000"/>
              </a:solidFill>
              <a:latin typeface="Arial"/>
              <a:ea typeface="Arial"/>
              <a:cs typeface="Arial"/>
              <a:sym typeface="Arial"/>
            </a:endParaRPr>
          </a:p>
        </p:txBody>
      </p:sp>
      <p:sp>
        <p:nvSpPr>
          <p:cNvPr id="112" name="Google Shape;112;p2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Results</a:t>
            </a:r>
            <a:endParaRPr sz="2100" b="0" i="0" u="none" strike="noStrike" cap="none">
              <a:solidFill>
                <a:srgbClr val="000000"/>
              </a:solidFill>
              <a:latin typeface="Arial"/>
              <a:ea typeface="Arial"/>
              <a:cs typeface="Arial"/>
              <a:sym typeface="Arial"/>
            </a:endParaRPr>
          </a:p>
        </p:txBody>
      </p:sp>
      <p:sp>
        <p:nvSpPr>
          <p:cNvPr id="113" name="Google Shape;113;p2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18" name="Google Shape;218;p33"/>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219" name="Google Shape;219;p3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Motivation</a:t>
            </a:r>
            <a:endParaRPr sz="2100" b="1" strike="noStrike">
              <a:solidFill>
                <a:srgbClr val="FFE599"/>
              </a:solidFill>
            </a:endParaRPr>
          </a:p>
        </p:txBody>
      </p:sp>
      <p:sp>
        <p:nvSpPr>
          <p:cNvPr id="220" name="Google Shape;220;p3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221" name="Google Shape;221;p3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222" name="Google Shape;222;p3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223" name="Google Shape;223;p3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dirty="0">
                <a:solidFill>
                  <a:srgbClr val="FFFFFF"/>
                </a:solidFill>
                <a:latin typeface="Calibri"/>
                <a:ea typeface="Calibri"/>
                <a:cs typeface="Calibri"/>
                <a:sym typeface="Calibri"/>
              </a:rPr>
              <a:t>Introduction</a:t>
            </a:r>
            <a:endParaRPr sz="2100" strike="noStrike" dirty="0">
              <a:solidFill>
                <a:srgbClr val="FFFFFF"/>
              </a:solidFill>
            </a:endParaRPr>
          </a:p>
        </p:txBody>
      </p:sp>
      <p:pic>
        <p:nvPicPr>
          <p:cNvPr id="224" name="Google Shape;224;p33"/>
          <p:cNvPicPr preferRelativeResize="0"/>
          <p:nvPr/>
        </p:nvPicPr>
        <p:blipFill>
          <a:blip r:embed="rId4">
            <a:alphaModFix/>
          </a:blip>
          <a:stretch>
            <a:fillRect/>
          </a:stretch>
        </p:blipFill>
        <p:spPr>
          <a:xfrm>
            <a:off x="0" y="945732"/>
            <a:ext cx="5362549" cy="3757777"/>
          </a:xfrm>
          <a:prstGeom prst="rect">
            <a:avLst/>
          </a:prstGeom>
          <a:noFill/>
          <a:ln>
            <a:noFill/>
          </a:ln>
        </p:spPr>
      </p:pic>
      <p:sp>
        <p:nvSpPr>
          <p:cNvPr id="225" name="Google Shape;225;p33"/>
          <p:cNvSpPr txBox="1"/>
          <p:nvPr/>
        </p:nvSpPr>
        <p:spPr>
          <a:xfrm>
            <a:off x="228674" y="4453234"/>
            <a:ext cx="1582200" cy="59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000000"/>
                </a:solidFill>
              </a:rPr>
              <a:t>(Martinaitis 2017) </a:t>
            </a:r>
            <a:endParaRPr sz="800"/>
          </a:p>
        </p:txBody>
      </p:sp>
      <p:sp>
        <p:nvSpPr>
          <p:cNvPr id="226" name="Google Shape;226;p33"/>
          <p:cNvSpPr txBox="1"/>
          <p:nvPr/>
        </p:nvSpPr>
        <p:spPr>
          <a:xfrm>
            <a:off x="5123875" y="870832"/>
            <a:ext cx="3779100" cy="3133404"/>
          </a:xfrm>
          <a:prstGeom prst="rect">
            <a:avLst/>
          </a:prstGeom>
          <a:noFill/>
          <a:ln>
            <a:noFill/>
          </a:ln>
        </p:spPr>
        <p:txBody>
          <a:bodyPr spcFirstLastPara="1" wrap="square" lIns="91425" tIns="91425" rIns="91425" bIns="91425" anchor="t" anchorCtr="0">
            <a:noAutofit/>
          </a:bodyPr>
          <a:lstStyle/>
          <a:p>
            <a:pPr marL="457200" indent="-317500">
              <a:buClr>
                <a:schemeClr val="dk1"/>
              </a:buClr>
              <a:buSzPts val="1400"/>
              <a:buChar char="●"/>
            </a:pPr>
            <a:r>
              <a:rPr lang="en" b="1" dirty="0">
                <a:solidFill>
                  <a:schemeClr val="dk1"/>
                </a:solidFill>
              </a:rPr>
              <a:t>North Atlantic TCs from 2008 to 2013</a:t>
            </a:r>
            <a:r>
              <a:rPr lang="en" dirty="0">
                <a:solidFill>
                  <a:schemeClr val="dk1"/>
                </a:solidFill>
              </a:rPr>
              <a:t> </a:t>
            </a:r>
            <a:r>
              <a:rPr lang="en">
                <a:solidFill>
                  <a:schemeClr val="dk1"/>
                </a:solidFill>
              </a:rPr>
              <a:t>produced an average tornado warning False </a:t>
            </a:r>
            <a:r>
              <a:rPr lang="en" dirty="0">
                <a:solidFill>
                  <a:schemeClr val="dk1"/>
                </a:solidFill>
              </a:rPr>
              <a:t>Alarm Ratio (FAR) of </a:t>
            </a:r>
            <a:r>
              <a:rPr lang="en" b="1" dirty="0">
                <a:solidFill>
                  <a:srgbClr val="FF0000"/>
                </a:solidFill>
              </a:rPr>
              <a:t>0.858</a:t>
            </a:r>
            <a:r>
              <a:rPr lang="en" dirty="0">
                <a:solidFill>
                  <a:schemeClr val="tx1"/>
                </a:solidFill>
              </a:rPr>
              <a:t>.</a:t>
            </a:r>
            <a:endParaRPr lang="en-US" dirty="0">
              <a:solidFill>
                <a:schemeClr val="tx1"/>
              </a:solidFill>
            </a:endParaRPr>
          </a:p>
          <a:p>
            <a:pPr marL="457200" indent="-317500">
              <a:buClr>
                <a:schemeClr val="dk1"/>
              </a:buClr>
              <a:buSzPts val="1400"/>
              <a:buChar char="●"/>
            </a:pPr>
            <a:endParaRPr lang="en" dirty="0">
              <a:solidFill>
                <a:schemeClr val="tx1"/>
              </a:solidFill>
            </a:endParaRPr>
          </a:p>
          <a:p>
            <a:pPr marL="457200" indent="-317500">
              <a:buClr>
                <a:schemeClr val="dk1"/>
              </a:buClr>
              <a:buSzPts val="1400"/>
              <a:buChar char="●"/>
            </a:pPr>
            <a:r>
              <a:rPr lang="en" dirty="0">
                <a:solidFill>
                  <a:schemeClr val="dk1"/>
                </a:solidFill>
              </a:rPr>
              <a:t>Above the threshold of acceptable FAR from the NWS Government Performance Requirements Act (GPRA) of </a:t>
            </a:r>
            <a:r>
              <a:rPr lang="en" b="1" dirty="0">
                <a:solidFill>
                  <a:schemeClr val="tx1"/>
                </a:solidFill>
              </a:rPr>
              <a:t>0.72</a:t>
            </a:r>
            <a:r>
              <a:rPr lang="en" dirty="0">
                <a:solidFill>
                  <a:schemeClr val="tx1"/>
                </a:solidFill>
              </a:rPr>
              <a:t>.</a:t>
            </a:r>
            <a:endParaRPr>
              <a:solidFill>
                <a:schemeClr val="tx1"/>
              </a:solidFill>
            </a:endParaRPr>
          </a:p>
          <a:p>
            <a:pPr marL="457200" lvl="0" indent="0" algn="l" rtl="0">
              <a:spcBef>
                <a:spcPts val="0"/>
              </a:spcBef>
              <a:spcAft>
                <a:spcPts val="0"/>
              </a:spcAft>
              <a:buNone/>
            </a:pPr>
            <a:endParaRPr>
              <a:solidFill>
                <a:schemeClr val="dk1"/>
              </a:solidFill>
            </a:endParaRPr>
          </a:p>
          <a:p>
            <a:pPr marL="457200">
              <a:buClr>
                <a:schemeClr val="dk1"/>
              </a:buClr>
              <a:buSzPts val="1400"/>
            </a:pPr>
            <a:endParaRPr lang="en" dirty="0">
              <a:solidFill>
                <a:schemeClr val="dk1"/>
              </a:solidFill>
            </a:endParaRPr>
          </a:p>
          <a:p>
            <a:pPr marL="457200" lvl="0" indent="-317500" rtl="0">
              <a:spcBef>
                <a:spcPts val="0"/>
              </a:spcBef>
              <a:spcAft>
                <a:spcPts val="0"/>
              </a:spcAft>
              <a:buClr>
                <a:schemeClr val="dk1"/>
              </a:buClr>
              <a:buSzPts val="1400"/>
              <a:buChar char="●"/>
            </a:pPr>
            <a:r>
              <a:rPr lang="en" dirty="0">
                <a:solidFill>
                  <a:schemeClr val="dk1"/>
                </a:solidFill>
              </a:rPr>
              <a:t>FAR for </a:t>
            </a:r>
            <a:r>
              <a:rPr lang="en" b="1" dirty="0">
                <a:solidFill>
                  <a:schemeClr val="dk1"/>
                </a:solidFill>
              </a:rPr>
              <a:t>non-tropical cyclone tornado</a:t>
            </a:r>
            <a:r>
              <a:rPr lang="en" dirty="0">
                <a:solidFill>
                  <a:schemeClr val="dk1"/>
                </a:solidFill>
              </a:rPr>
              <a:t> warnings from 2000 to 2004 is about </a:t>
            </a:r>
            <a:r>
              <a:rPr lang="en" b="1" dirty="0">
                <a:solidFill>
                  <a:schemeClr val="bg2"/>
                </a:solidFill>
              </a:rPr>
              <a:t>0.70</a:t>
            </a:r>
            <a:r>
              <a:rPr lang="en" dirty="0">
                <a:solidFill>
                  <a:schemeClr val="dk1"/>
                </a:solidFill>
              </a:rPr>
              <a:t>.</a:t>
            </a:r>
            <a:endParaRPr dirty="0">
              <a:solidFill>
                <a:schemeClr val="dk1"/>
              </a:solidFill>
            </a:endParaRPr>
          </a:p>
        </p:txBody>
      </p:sp>
      <p:sp>
        <p:nvSpPr>
          <p:cNvPr id="2" name="TextBox 1">
            <a:extLst>
              <a:ext uri="{FF2B5EF4-FFF2-40B4-BE49-F238E27FC236}">
                <a16:creationId xmlns:a16="http://schemas.microsoft.com/office/drawing/2014/main" id="{0F2F517F-F9A6-4BDC-AB71-3B0FC76F4390}"/>
              </a:ext>
            </a:extLst>
          </p:cNvPr>
          <p:cNvSpPr txBox="1"/>
          <p:nvPr/>
        </p:nvSpPr>
        <p:spPr>
          <a:xfrm>
            <a:off x="1087580" y="697922"/>
            <a:ext cx="3349334" cy="338554"/>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Tornado False Alarm Ratio</a:t>
            </a:r>
            <a:endParaRPr lang="en-US" dirty="0"/>
          </a:p>
        </p:txBody>
      </p:sp>
      <p:cxnSp>
        <p:nvCxnSpPr>
          <p:cNvPr id="3" name="Connector: Curved 2">
            <a:extLst>
              <a:ext uri="{FF2B5EF4-FFF2-40B4-BE49-F238E27FC236}">
                <a16:creationId xmlns:a16="http://schemas.microsoft.com/office/drawing/2014/main" id="{B83A8424-EF30-4042-A2ED-808A2239D49F}"/>
              </a:ext>
            </a:extLst>
          </p:cNvPr>
          <p:cNvCxnSpPr/>
          <p:nvPr/>
        </p:nvCxnSpPr>
        <p:spPr>
          <a:xfrm flipH="1">
            <a:off x="4786744" y="1066799"/>
            <a:ext cx="548987" cy="741218"/>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E5F5B3C8-A9C3-4208-AA36-DA70968DEA1E}"/>
              </a:ext>
            </a:extLst>
          </p:cNvPr>
          <p:cNvCxnSpPr>
            <a:cxnSpLocks/>
          </p:cNvCxnSpPr>
          <p:nvPr/>
        </p:nvCxnSpPr>
        <p:spPr>
          <a:xfrm flipH="1" flipV="1">
            <a:off x="4821380" y="2526722"/>
            <a:ext cx="514351" cy="696190"/>
          </a:xfrm>
          <a:prstGeom prst="curvedConnector3">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00AB6094-2886-410C-82EC-A73131C2D6B0}"/>
              </a:ext>
            </a:extLst>
          </p:cNvPr>
          <p:cNvCxnSpPr>
            <a:cxnSpLocks/>
          </p:cNvCxnSpPr>
          <p:nvPr/>
        </p:nvCxnSpPr>
        <p:spPr>
          <a:xfrm flipH="1">
            <a:off x="4830039" y="1941366"/>
            <a:ext cx="497033" cy="490105"/>
          </a:xfrm>
          <a:prstGeom prst="curved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B864087B-E759-40E8-98E9-91605744ADF2}"/>
              </a:ext>
            </a:extLst>
          </p:cNvPr>
          <p:cNvCxnSpPr/>
          <p:nvPr/>
        </p:nvCxnSpPr>
        <p:spPr>
          <a:xfrm>
            <a:off x="1023504" y="2530185"/>
            <a:ext cx="3697431" cy="0"/>
          </a:xfrm>
          <a:prstGeom prst="straightConnector1">
            <a:avLst/>
          </a:prstGeom>
          <a:ln w="28575">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FA3C33D-D305-403A-A16D-B598952D8CC5}"/>
              </a:ext>
            </a:extLst>
          </p:cNvPr>
          <p:cNvCxnSpPr>
            <a:cxnSpLocks/>
          </p:cNvCxnSpPr>
          <p:nvPr/>
        </p:nvCxnSpPr>
        <p:spPr>
          <a:xfrm>
            <a:off x="1023503" y="1768184"/>
            <a:ext cx="3697431" cy="0"/>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8989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6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66" name="Google Shape;866;p66"/>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867" name="Google Shape;867;p6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68" name="Google Shape;868;p6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869" name="Google Shape;869;p6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870" name="Google Shape;870;p6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871" name="Google Shape;871;p6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872" name="Google Shape;872;p66"/>
          <p:cNvPicPr preferRelativeResize="0"/>
          <p:nvPr/>
        </p:nvPicPr>
        <p:blipFill>
          <a:blip r:embed="rId4">
            <a:alphaModFix/>
          </a:blip>
          <a:stretch>
            <a:fillRect/>
          </a:stretch>
        </p:blipFill>
        <p:spPr>
          <a:xfrm>
            <a:off x="4854020" y="1154201"/>
            <a:ext cx="1051925" cy="1143647"/>
          </a:xfrm>
          <a:prstGeom prst="rect">
            <a:avLst/>
          </a:prstGeom>
          <a:noFill/>
          <a:ln>
            <a:noFill/>
          </a:ln>
        </p:spPr>
      </p:pic>
      <p:sp>
        <p:nvSpPr>
          <p:cNvPr id="873" name="Google Shape;873;p66"/>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cell type is determined:</a:t>
            </a:r>
            <a:endParaRPr sz="1800"/>
          </a:p>
        </p:txBody>
      </p:sp>
      <p:sp>
        <p:nvSpPr>
          <p:cNvPr id="874" name="Google Shape;874;p66"/>
          <p:cNvSpPr txBox="1"/>
          <p:nvPr/>
        </p:nvSpPr>
        <p:spPr>
          <a:xfrm>
            <a:off x="5400545" y="766899"/>
            <a:ext cx="1971000" cy="3873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800" b="1"/>
              <a:t>Observations</a:t>
            </a:r>
            <a:endParaRPr sz="1800" b="1"/>
          </a:p>
        </p:txBody>
      </p:sp>
      <p:sp>
        <p:nvSpPr>
          <p:cNvPr id="875" name="Google Shape;875;p66"/>
          <p:cNvSpPr txBox="1"/>
          <p:nvPr/>
        </p:nvSpPr>
        <p:spPr>
          <a:xfrm>
            <a:off x="6030950" y="1532375"/>
            <a:ext cx="27738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Reflectivity &gt; 99.95th percentile</a:t>
            </a:r>
            <a:endParaRPr/>
          </a:p>
        </p:txBody>
      </p:sp>
      <p:cxnSp>
        <p:nvCxnSpPr>
          <p:cNvPr id="876" name="Google Shape;876;p66"/>
          <p:cNvCxnSpPr/>
          <p:nvPr/>
        </p:nvCxnSpPr>
        <p:spPr>
          <a:xfrm flipH="1">
            <a:off x="5014475" y="2571750"/>
            <a:ext cx="304200" cy="618300"/>
          </a:xfrm>
          <a:prstGeom prst="straightConnector1">
            <a:avLst/>
          </a:prstGeom>
          <a:noFill/>
          <a:ln w="38100" cap="flat" cmpd="sng">
            <a:solidFill>
              <a:srgbClr val="000000"/>
            </a:solidFill>
            <a:prstDash val="solid"/>
            <a:round/>
            <a:headEnd type="none" w="med" len="med"/>
            <a:tailEnd type="triangle" w="med" len="med"/>
          </a:ln>
        </p:spPr>
      </p:cxnSp>
      <p:cxnSp>
        <p:nvCxnSpPr>
          <p:cNvPr id="877" name="Google Shape;877;p66"/>
          <p:cNvCxnSpPr/>
          <p:nvPr/>
        </p:nvCxnSpPr>
        <p:spPr>
          <a:xfrm>
            <a:off x="7137950" y="2439200"/>
            <a:ext cx="412500" cy="628200"/>
          </a:xfrm>
          <a:prstGeom prst="straightConnector1">
            <a:avLst/>
          </a:prstGeom>
          <a:noFill/>
          <a:ln w="38100" cap="flat" cmpd="sng">
            <a:solidFill>
              <a:srgbClr val="000000"/>
            </a:solidFill>
            <a:prstDash val="solid"/>
            <a:round/>
            <a:headEnd type="none" w="med" len="med"/>
            <a:tailEnd type="triangle" w="med" len="med"/>
          </a:ln>
        </p:spPr>
      </p:cxnSp>
      <p:sp>
        <p:nvSpPr>
          <p:cNvPr id="878" name="Google Shape;878;p66"/>
          <p:cNvSpPr txBox="1"/>
          <p:nvPr/>
        </p:nvSpPr>
        <p:spPr>
          <a:xfrm>
            <a:off x="3305025" y="3327475"/>
            <a:ext cx="31443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 BV &gt; 99.9th percentile</a:t>
            </a:r>
            <a:endParaRPr/>
          </a:p>
        </p:txBody>
      </p:sp>
      <p:sp>
        <p:nvSpPr>
          <p:cNvPr id="879" name="Google Shape;879;p66"/>
          <p:cNvSpPr txBox="1"/>
          <p:nvPr/>
        </p:nvSpPr>
        <p:spPr>
          <a:xfrm>
            <a:off x="5981300" y="3327475"/>
            <a:ext cx="31443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 BV</a:t>
            </a:r>
            <a:r>
              <a:rPr lang="en"/>
              <a:t> &lt; 5th percentile</a:t>
            </a:r>
            <a:endParaRPr/>
          </a:p>
        </p:txBody>
      </p:sp>
      <p:sp>
        <p:nvSpPr>
          <p:cNvPr id="880" name="Google Shape;880;p66"/>
          <p:cNvSpPr txBox="1"/>
          <p:nvPr/>
        </p:nvSpPr>
        <p:spPr>
          <a:xfrm>
            <a:off x="22300" y="1034000"/>
            <a:ext cx="3641700" cy="3153000"/>
          </a:xfrm>
          <a:prstGeom prst="rect">
            <a:avLst/>
          </a:prstGeom>
          <a:noFill/>
          <a:ln>
            <a:noFill/>
          </a:ln>
        </p:spPr>
        <p:txBody>
          <a:bodyPr spcFirstLastPara="1" wrap="square" lIns="68575" tIns="68575" rIns="68575" bIns="68575" anchor="t" anchorCtr="0">
            <a:noAutofit/>
          </a:bodyPr>
          <a:lstStyle/>
          <a:p>
            <a:pPr marL="342900" marR="0" lvl="0" indent="-234950" algn="l" rtl="0">
              <a:lnSpc>
                <a:spcPct val="100000"/>
              </a:lnSpc>
              <a:spcBef>
                <a:spcPts val="0"/>
              </a:spcBef>
              <a:spcAft>
                <a:spcPts val="0"/>
              </a:spcAft>
              <a:buSzPts val="1100"/>
              <a:buChar char="●"/>
            </a:pPr>
            <a:r>
              <a:rPr lang="en"/>
              <a:t>Cells are first</a:t>
            </a:r>
            <a:r>
              <a:rPr lang="en" b="1"/>
              <a:t> identified</a:t>
            </a:r>
            <a:r>
              <a:rPr lang="en"/>
              <a:t> using </a:t>
            </a:r>
            <a:r>
              <a:rPr lang="en" b="1"/>
              <a:t>level II base reflectivity exceeding 99.95th percentile</a:t>
            </a:r>
            <a:r>
              <a:rPr lang="en"/>
              <a:t>.</a:t>
            </a:r>
            <a:endParaRPr/>
          </a:p>
          <a:p>
            <a:pPr marL="342900" marR="0" lvl="0" indent="0" algn="l" rtl="0">
              <a:lnSpc>
                <a:spcPct val="100000"/>
              </a:lnSpc>
              <a:spcBef>
                <a:spcPts val="0"/>
              </a:spcBef>
              <a:spcAft>
                <a:spcPts val="0"/>
              </a:spcAft>
              <a:buNone/>
            </a:pPr>
            <a:endParaRPr/>
          </a:p>
          <a:p>
            <a:pPr marL="342900" marR="0" lvl="0" indent="-234950" algn="l" rtl="0">
              <a:lnSpc>
                <a:spcPct val="100000"/>
              </a:lnSpc>
              <a:spcBef>
                <a:spcPts val="0"/>
              </a:spcBef>
              <a:spcAft>
                <a:spcPts val="0"/>
              </a:spcAft>
              <a:buSzPts val="1100"/>
              <a:buChar char="●"/>
            </a:pPr>
            <a:r>
              <a:rPr lang="en"/>
              <a:t>Cells are then considered </a:t>
            </a:r>
            <a:r>
              <a:rPr lang="en" b="1"/>
              <a:t>rotating</a:t>
            </a:r>
            <a:r>
              <a:rPr lang="en"/>
              <a:t> if the </a:t>
            </a:r>
            <a:r>
              <a:rPr lang="en" b="1"/>
              <a:t>gradient in level II base velocity (BV) exceeds the 99.9th percentile.</a:t>
            </a:r>
            <a:endParaRPr b="1"/>
          </a:p>
          <a:p>
            <a:pPr marL="342900" marR="0" lvl="0" indent="0" algn="l" rtl="0">
              <a:lnSpc>
                <a:spcPct val="100000"/>
              </a:lnSpc>
              <a:spcBef>
                <a:spcPts val="0"/>
              </a:spcBef>
              <a:spcAft>
                <a:spcPts val="0"/>
              </a:spcAft>
              <a:buNone/>
            </a:pPr>
            <a:endParaRPr b="1"/>
          </a:p>
          <a:p>
            <a:pPr marL="342900" marR="0" lvl="0" indent="-234950" algn="l" rtl="0">
              <a:lnSpc>
                <a:spcPct val="100000"/>
              </a:lnSpc>
              <a:spcBef>
                <a:spcPts val="0"/>
              </a:spcBef>
              <a:spcAft>
                <a:spcPts val="0"/>
              </a:spcAft>
              <a:buSzPts val="1100"/>
              <a:buChar char="●"/>
            </a:pPr>
            <a:r>
              <a:rPr lang="en"/>
              <a:t>Cells were considered </a:t>
            </a:r>
            <a:r>
              <a:rPr lang="en" b="1"/>
              <a:t>non-rotating</a:t>
            </a:r>
            <a:r>
              <a:rPr lang="en"/>
              <a:t> if the </a:t>
            </a:r>
            <a:r>
              <a:rPr lang="en" b="1"/>
              <a:t>gradient in level II base velocity (BV) did not exceed the 5th percentile.</a:t>
            </a:r>
            <a:endParaRPr b="1"/>
          </a:p>
        </p:txBody>
      </p:sp>
      <p:cxnSp>
        <p:nvCxnSpPr>
          <p:cNvPr id="881" name="Google Shape;881;p66"/>
          <p:cNvCxnSpPr/>
          <p:nvPr/>
        </p:nvCxnSpPr>
        <p:spPr>
          <a:xfrm flipH="1">
            <a:off x="4874175" y="3857650"/>
            <a:ext cx="6000" cy="436200"/>
          </a:xfrm>
          <a:prstGeom prst="straightConnector1">
            <a:avLst/>
          </a:prstGeom>
          <a:noFill/>
          <a:ln w="38100" cap="flat" cmpd="sng">
            <a:solidFill>
              <a:srgbClr val="000000"/>
            </a:solidFill>
            <a:prstDash val="solid"/>
            <a:round/>
            <a:headEnd type="none" w="med" len="med"/>
            <a:tailEnd type="triangle" w="med" len="med"/>
          </a:ln>
        </p:spPr>
      </p:cxnSp>
      <p:cxnSp>
        <p:nvCxnSpPr>
          <p:cNvPr id="882" name="Google Shape;882;p66"/>
          <p:cNvCxnSpPr/>
          <p:nvPr/>
        </p:nvCxnSpPr>
        <p:spPr>
          <a:xfrm flipH="1">
            <a:off x="7550450" y="3857650"/>
            <a:ext cx="6000" cy="436200"/>
          </a:xfrm>
          <a:prstGeom prst="straightConnector1">
            <a:avLst/>
          </a:prstGeom>
          <a:noFill/>
          <a:ln w="38100" cap="flat" cmpd="sng">
            <a:solidFill>
              <a:srgbClr val="000000"/>
            </a:solidFill>
            <a:prstDash val="solid"/>
            <a:round/>
            <a:headEnd type="none" w="med" len="med"/>
            <a:tailEnd type="triangle" w="med" len="med"/>
          </a:ln>
        </p:spPr>
      </p:cxnSp>
      <p:sp>
        <p:nvSpPr>
          <p:cNvPr id="883" name="Google Shape;883;p66"/>
          <p:cNvSpPr/>
          <p:nvPr/>
        </p:nvSpPr>
        <p:spPr>
          <a:xfrm>
            <a:off x="6611150" y="4352400"/>
            <a:ext cx="1884600" cy="76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Non-Rotating Cells</a:t>
            </a:r>
            <a:endParaRPr b="1"/>
          </a:p>
        </p:txBody>
      </p:sp>
      <p:sp>
        <p:nvSpPr>
          <p:cNvPr id="884" name="Google Shape;884;p66"/>
          <p:cNvSpPr/>
          <p:nvPr/>
        </p:nvSpPr>
        <p:spPr>
          <a:xfrm>
            <a:off x="3934875" y="4352400"/>
            <a:ext cx="1884600" cy="76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Rotating Cells</a:t>
            </a:r>
            <a:endParaRPr b="1"/>
          </a:p>
        </p:txBody>
      </p:sp>
      <p:sp>
        <p:nvSpPr>
          <p:cNvPr id="885" name="Google Shape;885;p66"/>
          <p:cNvSpPr txBox="1"/>
          <p:nvPr/>
        </p:nvSpPr>
        <p:spPr>
          <a:xfrm>
            <a:off x="201850" y="4018975"/>
            <a:ext cx="3282600" cy="8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**All percentiles are based on values across all times.**</a:t>
            </a:r>
            <a:endParaRPr b="1"/>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10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546" name="Google Shape;1546;p101"/>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547" name="Google Shape;1547;p10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548" name="Google Shape;1548;p10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549" name="Google Shape;1549;p10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550" name="Google Shape;1550;p10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551" name="Google Shape;1551;p10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10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557" name="Google Shape;1557;p102"/>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558" name="Google Shape;1558;p10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559" name="Google Shape;1559;p10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560" name="Google Shape;1560;p10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561" name="Google Shape;1561;p10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562" name="Google Shape;1562;p10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7" name="Google Shape;1567;p10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568" name="Google Shape;1568;p103"/>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569" name="Google Shape;1569;p10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570" name="Google Shape;1570;p10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571" name="Google Shape;1571;p10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572" name="Google Shape;1572;p10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573" name="Google Shape;1573;p10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8" name="Google Shape;1578;p10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579" name="Google Shape;1579;p104"/>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580" name="Google Shape;1580;p10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dirty="0">
                <a:solidFill>
                  <a:srgbClr val="FFFFFF"/>
                </a:solidFill>
                <a:latin typeface="Calibri"/>
                <a:ea typeface="Calibri"/>
                <a:cs typeface="Calibri"/>
                <a:sym typeface="Calibri"/>
              </a:rPr>
              <a:t>Motivation</a:t>
            </a:r>
            <a:endParaRPr sz="2100" b="0" strike="noStrike" dirty="0">
              <a:solidFill>
                <a:srgbClr val="000000"/>
              </a:solidFill>
              <a:latin typeface="Arial"/>
              <a:ea typeface="Arial"/>
              <a:cs typeface="Arial"/>
              <a:sym typeface="Arial"/>
            </a:endParaRPr>
          </a:p>
        </p:txBody>
      </p:sp>
      <p:sp>
        <p:nvSpPr>
          <p:cNvPr id="1581" name="Google Shape;1581;p10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dirty="0">
                <a:solidFill>
                  <a:srgbClr val="FFE699"/>
                </a:solidFill>
                <a:latin typeface="Calibri"/>
                <a:ea typeface="Calibri"/>
                <a:cs typeface="Calibri"/>
                <a:sym typeface="Calibri"/>
              </a:rPr>
              <a:t>Conclusion</a:t>
            </a:r>
            <a:endParaRPr sz="2100" b="0" strike="noStrike" dirty="0">
              <a:solidFill>
                <a:srgbClr val="000000"/>
              </a:solidFill>
              <a:latin typeface="Arial"/>
              <a:ea typeface="Arial"/>
              <a:cs typeface="Arial"/>
              <a:sym typeface="Arial"/>
            </a:endParaRPr>
          </a:p>
        </p:txBody>
      </p:sp>
      <p:sp>
        <p:nvSpPr>
          <p:cNvPr id="1582" name="Google Shape;1582;p10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dirty="0">
                <a:solidFill>
                  <a:srgbClr val="FFFFFF"/>
                </a:solidFill>
                <a:latin typeface="Calibri"/>
                <a:ea typeface="Calibri"/>
                <a:cs typeface="Calibri"/>
                <a:sym typeface="Calibri"/>
              </a:rPr>
              <a:t>Methodology</a:t>
            </a:r>
            <a:endParaRPr sz="2100" b="0" strike="noStrike" dirty="0">
              <a:solidFill>
                <a:srgbClr val="000000"/>
              </a:solidFill>
              <a:latin typeface="Arial"/>
              <a:ea typeface="Arial"/>
              <a:cs typeface="Arial"/>
              <a:sym typeface="Arial"/>
            </a:endParaRPr>
          </a:p>
        </p:txBody>
      </p:sp>
      <p:sp>
        <p:nvSpPr>
          <p:cNvPr id="1583" name="Google Shape;1583;p10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dirty="0">
                <a:solidFill>
                  <a:srgbClr val="FFFFFF"/>
                </a:solidFill>
                <a:latin typeface="Calibri"/>
                <a:ea typeface="Calibri"/>
                <a:cs typeface="Calibri"/>
                <a:sym typeface="Calibri"/>
              </a:rPr>
              <a:t>Results</a:t>
            </a:r>
            <a:endParaRPr sz="2100" b="0" strike="noStrike" dirty="0">
              <a:solidFill>
                <a:srgbClr val="000000"/>
              </a:solidFill>
              <a:latin typeface="Arial"/>
              <a:ea typeface="Arial"/>
              <a:cs typeface="Arial"/>
              <a:sym typeface="Arial"/>
            </a:endParaRPr>
          </a:p>
        </p:txBody>
      </p:sp>
      <p:sp>
        <p:nvSpPr>
          <p:cNvPr id="1584" name="Google Shape;1584;p10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dirty="0">
                <a:solidFill>
                  <a:srgbClr val="FFFFFF"/>
                </a:solidFill>
                <a:latin typeface="Calibri"/>
                <a:ea typeface="Calibri"/>
                <a:cs typeface="Calibri"/>
                <a:sym typeface="Calibri"/>
              </a:rPr>
              <a:t>Introduction</a:t>
            </a:r>
            <a:endParaRPr sz="2100" b="0" strike="noStrik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18" name="Google Shape;218;p33"/>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219" name="Google Shape;219;p3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Motivation</a:t>
            </a:r>
            <a:endParaRPr sz="2100" b="1" strike="noStrike">
              <a:solidFill>
                <a:srgbClr val="FFE599"/>
              </a:solidFill>
            </a:endParaRPr>
          </a:p>
        </p:txBody>
      </p:sp>
      <p:sp>
        <p:nvSpPr>
          <p:cNvPr id="220" name="Google Shape;220;p3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221" name="Google Shape;221;p3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222" name="Google Shape;222;p3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223" name="Google Shape;223;p3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dirty="0">
                <a:solidFill>
                  <a:srgbClr val="FFFFFF"/>
                </a:solidFill>
                <a:latin typeface="Calibri"/>
                <a:ea typeface="Calibri"/>
                <a:cs typeface="Calibri"/>
                <a:sym typeface="Calibri"/>
              </a:rPr>
              <a:t>Introduction</a:t>
            </a:r>
            <a:endParaRPr sz="2100" strike="noStrike" dirty="0">
              <a:solidFill>
                <a:srgbClr val="FFFFFF"/>
              </a:solidFill>
            </a:endParaRPr>
          </a:p>
        </p:txBody>
      </p:sp>
      <p:sp>
        <p:nvSpPr>
          <p:cNvPr id="226" name="Google Shape;226;p33"/>
          <p:cNvSpPr txBox="1"/>
          <p:nvPr/>
        </p:nvSpPr>
        <p:spPr>
          <a:xfrm>
            <a:off x="144899" y="940105"/>
            <a:ext cx="3787760" cy="3133404"/>
          </a:xfrm>
          <a:prstGeom prst="rect">
            <a:avLst/>
          </a:prstGeom>
          <a:noFill/>
          <a:ln>
            <a:noFill/>
          </a:ln>
        </p:spPr>
        <p:txBody>
          <a:bodyPr spcFirstLastPara="1" wrap="square" lIns="91425" tIns="91425" rIns="91425" bIns="91425" anchor="t" anchorCtr="0">
            <a:noAutofit/>
          </a:bodyPr>
          <a:lstStyle/>
          <a:p>
            <a:pPr marL="425450" indent="-285750">
              <a:buClr>
                <a:schemeClr val="dk1"/>
              </a:buClr>
              <a:buSzPts val="1400"/>
              <a:buChar char="•"/>
            </a:pPr>
            <a:r>
              <a:rPr lang="en" dirty="0">
                <a:solidFill>
                  <a:schemeClr val="tx1"/>
                </a:solidFill>
              </a:rPr>
              <a:t>75% of tropical cyclone tornadoes happen outside of 200 km from the eye.</a:t>
            </a:r>
            <a:endParaRPr lang="en-US" dirty="0">
              <a:solidFill>
                <a:schemeClr val="tx1"/>
              </a:solidFill>
            </a:endParaRPr>
          </a:p>
          <a:p>
            <a:pPr marL="425450" indent="-285750">
              <a:buClr>
                <a:schemeClr val="dk1"/>
              </a:buClr>
              <a:buSzPts val="1400"/>
              <a:buChar char="•"/>
            </a:pPr>
            <a:endParaRPr lang="en" dirty="0">
              <a:solidFill>
                <a:schemeClr val="tx1"/>
              </a:solidFill>
            </a:endParaRPr>
          </a:p>
          <a:p>
            <a:pPr marL="425450" indent="-285750">
              <a:buClr>
                <a:schemeClr val="dk1"/>
              </a:buClr>
              <a:buSzPts val="1400"/>
              <a:buChar char="•"/>
            </a:pPr>
            <a:r>
              <a:rPr lang="en" dirty="0">
                <a:solidFill>
                  <a:schemeClr val="tx1"/>
                </a:solidFill>
              </a:rPr>
              <a:t>Outside of 200 km is typically referred to as the outer </a:t>
            </a:r>
            <a:r>
              <a:rPr lang="en" dirty="0" err="1">
                <a:solidFill>
                  <a:schemeClr val="tx1"/>
                </a:solidFill>
              </a:rPr>
              <a:t>rainband</a:t>
            </a:r>
            <a:r>
              <a:rPr lang="en" dirty="0">
                <a:solidFill>
                  <a:schemeClr val="tx1"/>
                </a:solidFill>
              </a:rPr>
              <a:t> region.</a:t>
            </a:r>
          </a:p>
          <a:p>
            <a:pPr marL="425450" indent="-285750">
              <a:buClr>
                <a:schemeClr val="dk1"/>
              </a:buClr>
              <a:buSzPts val="1400"/>
              <a:buChar char="•"/>
            </a:pPr>
            <a:endParaRPr lang="en" dirty="0">
              <a:solidFill>
                <a:schemeClr val="tx1"/>
              </a:solidFill>
            </a:endParaRPr>
          </a:p>
          <a:p>
            <a:pPr marL="425450" indent="-285750">
              <a:buClr>
                <a:schemeClr val="dk1"/>
              </a:buClr>
              <a:buSzPts val="1400"/>
              <a:buChar char="•"/>
            </a:pPr>
            <a:r>
              <a:rPr lang="en" dirty="0" err="1">
                <a:solidFill>
                  <a:schemeClr val="tx1"/>
                </a:solidFill>
              </a:rPr>
              <a:t>Rainbands</a:t>
            </a:r>
            <a:r>
              <a:rPr lang="en" dirty="0">
                <a:solidFill>
                  <a:schemeClr val="tx1"/>
                </a:solidFill>
              </a:rPr>
              <a:t> contain the convective cells that spawn these tropical cyclone tornadoes.</a:t>
            </a:r>
          </a:p>
          <a:p>
            <a:pPr marL="425450" indent="-285750">
              <a:buClr>
                <a:schemeClr val="dk1"/>
              </a:buClr>
              <a:buSzPts val="1400"/>
              <a:buChar char="•"/>
            </a:pPr>
            <a:endParaRPr lang="en" dirty="0">
              <a:solidFill>
                <a:schemeClr val="tx1"/>
              </a:solidFill>
            </a:endParaRPr>
          </a:p>
          <a:p>
            <a:pPr marL="425450" indent="-285750">
              <a:buClr>
                <a:schemeClr val="dk1"/>
              </a:buClr>
              <a:buSzPts val="1400"/>
              <a:buChar char="•"/>
            </a:pPr>
            <a:r>
              <a:rPr lang="en" dirty="0">
                <a:solidFill>
                  <a:schemeClr val="tx1"/>
                </a:solidFill>
              </a:rPr>
              <a:t>It is important to understand if the structure of these </a:t>
            </a:r>
            <a:r>
              <a:rPr lang="en" dirty="0" err="1">
                <a:solidFill>
                  <a:schemeClr val="tx1"/>
                </a:solidFill>
              </a:rPr>
              <a:t>rainbands</a:t>
            </a:r>
            <a:r>
              <a:rPr lang="en" dirty="0">
                <a:solidFill>
                  <a:schemeClr val="tx1"/>
                </a:solidFill>
              </a:rPr>
              <a:t> is being accurately depicted.</a:t>
            </a:r>
          </a:p>
          <a:p>
            <a:pPr marL="425450" indent="-285750">
              <a:buClr>
                <a:schemeClr val="dk1"/>
              </a:buClr>
              <a:buSzPts val="1400"/>
              <a:buChar char="•"/>
            </a:pPr>
            <a:endParaRPr lang="en" dirty="0">
              <a:solidFill>
                <a:schemeClr val="tx1"/>
              </a:solidFill>
            </a:endParaRPr>
          </a:p>
          <a:p>
            <a:pPr marL="425450" indent="-285750">
              <a:buClr>
                <a:schemeClr val="dk1"/>
              </a:buClr>
              <a:buSzPts val="1400"/>
              <a:buChar char="•"/>
            </a:pPr>
            <a:endParaRPr lang="en" dirty="0">
              <a:solidFill>
                <a:schemeClr val="tx1"/>
              </a:solidFill>
            </a:endParaRPr>
          </a:p>
        </p:txBody>
      </p:sp>
      <p:pic>
        <p:nvPicPr>
          <p:cNvPr id="2" name="Picture 2" descr="A picture containing device&#10;&#10;Description generated with very high confidence">
            <a:extLst>
              <a:ext uri="{FF2B5EF4-FFF2-40B4-BE49-F238E27FC236}">
                <a16:creationId xmlns:a16="http://schemas.microsoft.com/office/drawing/2014/main" id="{CE105CFE-FD5B-451D-B4D3-1D4C38B88F7A}"/>
              </a:ext>
            </a:extLst>
          </p:cNvPr>
          <p:cNvPicPr>
            <a:picLocks noChangeAspect="1"/>
          </p:cNvPicPr>
          <p:nvPr/>
        </p:nvPicPr>
        <p:blipFill>
          <a:blip r:embed="rId4"/>
          <a:stretch>
            <a:fillRect/>
          </a:stretch>
        </p:blipFill>
        <p:spPr>
          <a:xfrm>
            <a:off x="5443105" y="715809"/>
            <a:ext cx="3461905" cy="2845974"/>
          </a:xfrm>
          <a:prstGeom prst="rect">
            <a:avLst/>
          </a:prstGeom>
        </p:spPr>
      </p:pic>
      <p:sp>
        <p:nvSpPr>
          <p:cNvPr id="4" name="Rectangle 3">
            <a:extLst>
              <a:ext uri="{FF2B5EF4-FFF2-40B4-BE49-F238E27FC236}">
                <a16:creationId xmlns:a16="http://schemas.microsoft.com/office/drawing/2014/main" id="{65727FB1-799A-489D-B558-76E03DD895BB}"/>
              </a:ext>
            </a:extLst>
          </p:cNvPr>
          <p:cNvSpPr/>
          <p:nvPr/>
        </p:nvSpPr>
        <p:spPr>
          <a:xfrm>
            <a:off x="5556827" y="2015538"/>
            <a:ext cx="181841" cy="233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43902C7-CEEF-42E4-AFAA-A19388CCC903}"/>
              </a:ext>
            </a:extLst>
          </p:cNvPr>
          <p:cNvSpPr/>
          <p:nvPr/>
        </p:nvSpPr>
        <p:spPr>
          <a:xfrm>
            <a:off x="5250295" y="817120"/>
            <a:ext cx="692726" cy="432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685;p58">
            <a:extLst>
              <a:ext uri="{FF2B5EF4-FFF2-40B4-BE49-F238E27FC236}">
                <a16:creationId xmlns:a16="http://schemas.microsoft.com/office/drawing/2014/main" id="{DAC685A0-FE4F-4241-82FE-6F909241FB16}"/>
              </a:ext>
            </a:extLst>
          </p:cNvPr>
          <p:cNvSpPr txBox="1"/>
          <p:nvPr/>
        </p:nvSpPr>
        <p:spPr>
          <a:xfrm>
            <a:off x="7884897" y="3355391"/>
            <a:ext cx="1522950" cy="283895"/>
          </a:xfrm>
          <a:prstGeom prst="rect">
            <a:avLst/>
          </a:prstGeom>
          <a:noFill/>
          <a:ln>
            <a:noFill/>
          </a:ln>
        </p:spPr>
        <p:txBody>
          <a:bodyPr spcFirstLastPara="1" wrap="square" lIns="91425" tIns="91425" rIns="91425" bIns="91425" anchor="t" anchorCtr="0">
            <a:noAutofit/>
          </a:bodyPr>
          <a:lstStyle/>
          <a:p>
            <a:r>
              <a:rPr lang="en" sz="1000" dirty="0"/>
              <a:t>(Li and Wang 2012)</a:t>
            </a:r>
            <a:endParaRPr sz="1000" dirty="0"/>
          </a:p>
        </p:txBody>
      </p:sp>
      <p:sp>
        <p:nvSpPr>
          <p:cNvPr id="7" name="Oval 6">
            <a:extLst>
              <a:ext uri="{FF2B5EF4-FFF2-40B4-BE49-F238E27FC236}">
                <a16:creationId xmlns:a16="http://schemas.microsoft.com/office/drawing/2014/main" id="{F1D61A96-1B46-4DA6-8F68-0EA3B44F3481}"/>
              </a:ext>
            </a:extLst>
          </p:cNvPr>
          <p:cNvSpPr/>
          <p:nvPr/>
        </p:nvSpPr>
        <p:spPr>
          <a:xfrm>
            <a:off x="6210299" y="1473776"/>
            <a:ext cx="684068" cy="13248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DE49AD3-490F-440D-AB3E-B1109088E20E}"/>
              </a:ext>
            </a:extLst>
          </p:cNvPr>
          <p:cNvSpPr/>
          <p:nvPr/>
        </p:nvSpPr>
        <p:spPr>
          <a:xfrm>
            <a:off x="4384386" y="3198369"/>
            <a:ext cx="190499" cy="155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2" descr="A close up of a map&#10;&#10;Description generated with high confidence">
            <a:extLst>
              <a:ext uri="{FF2B5EF4-FFF2-40B4-BE49-F238E27FC236}">
                <a16:creationId xmlns:a16="http://schemas.microsoft.com/office/drawing/2014/main" id="{BDA9D15D-B00F-4357-BB17-C5ADCCE7A647}"/>
              </a:ext>
            </a:extLst>
          </p:cNvPr>
          <p:cNvPicPr>
            <a:picLocks noChangeAspect="1"/>
          </p:cNvPicPr>
          <p:nvPr/>
        </p:nvPicPr>
        <p:blipFill>
          <a:blip r:embed="rId5"/>
          <a:stretch>
            <a:fillRect/>
          </a:stretch>
        </p:blipFill>
        <p:spPr>
          <a:xfrm>
            <a:off x="3815196" y="2887768"/>
            <a:ext cx="2613314" cy="2182168"/>
          </a:xfrm>
          <a:prstGeom prst="rect">
            <a:avLst/>
          </a:prstGeom>
        </p:spPr>
      </p:pic>
      <p:sp>
        <p:nvSpPr>
          <p:cNvPr id="22" name="Oval 21">
            <a:extLst>
              <a:ext uri="{FF2B5EF4-FFF2-40B4-BE49-F238E27FC236}">
                <a16:creationId xmlns:a16="http://schemas.microsoft.com/office/drawing/2014/main" id="{317B8237-46D4-4842-9198-C8A7DFFADDE8}"/>
              </a:ext>
            </a:extLst>
          </p:cNvPr>
          <p:cNvSpPr/>
          <p:nvPr/>
        </p:nvSpPr>
        <p:spPr>
          <a:xfrm>
            <a:off x="5396344" y="3525980"/>
            <a:ext cx="684068" cy="13248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5B83E6C-3D79-43F6-843D-9A05F3BA1A58}"/>
              </a:ext>
            </a:extLst>
          </p:cNvPr>
          <p:cNvCxnSpPr/>
          <p:nvPr/>
        </p:nvCxnSpPr>
        <p:spPr>
          <a:xfrm flipH="1">
            <a:off x="5830165" y="2430606"/>
            <a:ext cx="358487" cy="1035626"/>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Google Shape;685;p58">
            <a:extLst>
              <a:ext uri="{FF2B5EF4-FFF2-40B4-BE49-F238E27FC236}">
                <a16:creationId xmlns:a16="http://schemas.microsoft.com/office/drawing/2014/main" id="{18DFA12A-6CD1-4D82-B442-DD517FC02759}"/>
              </a:ext>
            </a:extLst>
          </p:cNvPr>
          <p:cNvSpPr txBox="1"/>
          <p:nvPr/>
        </p:nvSpPr>
        <p:spPr>
          <a:xfrm>
            <a:off x="5252532" y="4853413"/>
            <a:ext cx="1670154" cy="292554"/>
          </a:xfrm>
          <a:prstGeom prst="rect">
            <a:avLst/>
          </a:prstGeom>
          <a:noFill/>
          <a:ln>
            <a:noFill/>
          </a:ln>
        </p:spPr>
        <p:txBody>
          <a:bodyPr spcFirstLastPara="1" wrap="square" lIns="91425" tIns="91425" rIns="91425" bIns="91425" anchor="t" anchorCtr="0">
            <a:noAutofit/>
          </a:bodyPr>
          <a:lstStyle/>
          <a:p>
            <a:r>
              <a:rPr lang="en" sz="1000" dirty="0"/>
              <a:t>(Moon and Nolan 2015a)</a:t>
            </a:r>
          </a:p>
        </p:txBody>
      </p:sp>
    </p:spTree>
    <p:extLst>
      <p:ext uri="{BB962C8B-B14F-4D97-AF65-F5344CB8AC3E}">
        <p14:creationId xmlns:p14="http://schemas.microsoft.com/office/powerpoint/2010/main" val="1897347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74" name="Google Shape;274;p37"/>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275" name="Google Shape;275;p3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chemeClr val="lt1"/>
                </a:solidFill>
                <a:latin typeface="Calibri"/>
                <a:ea typeface="Calibri"/>
                <a:cs typeface="Calibri"/>
                <a:sym typeface="Calibri"/>
              </a:rPr>
              <a:t>Motivation</a:t>
            </a:r>
            <a:endParaRPr sz="2100" strike="noStrike">
              <a:solidFill>
                <a:schemeClr val="lt1"/>
              </a:solidFill>
            </a:endParaRPr>
          </a:p>
        </p:txBody>
      </p:sp>
      <p:sp>
        <p:nvSpPr>
          <p:cNvPr id="276" name="Google Shape;276;p3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277" name="Google Shape;277;p3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278" name="Google Shape;278;p3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279" name="Google Shape;279;p3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1" strike="noStrike">
              <a:solidFill>
                <a:srgbClr val="FFE699"/>
              </a:solidFill>
            </a:endParaRPr>
          </a:p>
        </p:txBody>
      </p:sp>
      <p:pic>
        <p:nvPicPr>
          <p:cNvPr id="280" name="Google Shape;280;p37"/>
          <p:cNvPicPr preferRelativeResize="0"/>
          <p:nvPr/>
        </p:nvPicPr>
        <p:blipFill rotWithShape="1">
          <a:blip r:embed="rId3">
            <a:alphaModFix/>
          </a:blip>
          <a:srcRect/>
          <a:stretch/>
        </p:blipFill>
        <p:spPr>
          <a:xfrm>
            <a:off x="0" y="-47790"/>
            <a:ext cx="662328" cy="681612"/>
          </a:xfrm>
          <a:prstGeom prst="rect">
            <a:avLst/>
          </a:prstGeom>
          <a:noFill/>
          <a:ln>
            <a:noFill/>
          </a:ln>
        </p:spPr>
      </p:pic>
      <p:pic>
        <p:nvPicPr>
          <p:cNvPr id="281" name="Google Shape;281;p37"/>
          <p:cNvPicPr preferRelativeResize="0"/>
          <p:nvPr/>
        </p:nvPicPr>
        <p:blipFill rotWithShape="1">
          <a:blip r:embed="rId4">
            <a:alphaModFix/>
          </a:blip>
          <a:srcRect l="18969" t="3006"/>
          <a:stretch/>
        </p:blipFill>
        <p:spPr>
          <a:xfrm>
            <a:off x="140775" y="633825"/>
            <a:ext cx="3388500" cy="4466275"/>
          </a:xfrm>
          <a:prstGeom prst="rect">
            <a:avLst/>
          </a:prstGeom>
          <a:noFill/>
          <a:ln>
            <a:noFill/>
          </a:ln>
        </p:spPr>
      </p:pic>
      <p:sp>
        <p:nvSpPr>
          <p:cNvPr id="282" name="Google Shape;282;p37"/>
          <p:cNvSpPr txBox="1"/>
          <p:nvPr/>
        </p:nvSpPr>
        <p:spPr>
          <a:xfrm>
            <a:off x="489238" y="2849225"/>
            <a:ext cx="3159900" cy="27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t>(</a:t>
            </a:r>
            <a:r>
              <a:rPr lang="en" sz="800">
                <a:highlight>
                  <a:srgbClr val="FFFFFF"/>
                </a:highlight>
              </a:rPr>
              <a:t>Schwartz</a:t>
            </a:r>
            <a:r>
              <a:rPr lang="en" sz="800"/>
              <a:t> et al. 2015)</a:t>
            </a:r>
            <a:endParaRPr sz="800"/>
          </a:p>
        </p:txBody>
      </p:sp>
      <p:sp>
        <p:nvSpPr>
          <p:cNvPr id="283" name="Google Shape;283;p37"/>
          <p:cNvSpPr txBox="1"/>
          <p:nvPr/>
        </p:nvSpPr>
        <p:spPr>
          <a:xfrm>
            <a:off x="3883325" y="1020300"/>
            <a:ext cx="53811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What is the NCAR Ensemble?</a:t>
            </a:r>
            <a:endParaRPr sz="1800"/>
          </a:p>
        </p:txBody>
      </p:sp>
      <p:sp>
        <p:nvSpPr>
          <p:cNvPr id="284" name="Google Shape;284;p37"/>
          <p:cNvSpPr txBox="1"/>
          <p:nvPr/>
        </p:nvSpPr>
        <p:spPr>
          <a:xfrm>
            <a:off x="3812675" y="1789175"/>
            <a:ext cx="5083500" cy="23949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Inner 3-km convective allowing domain.</a:t>
            </a:r>
            <a:endParaRPr dirty="0"/>
          </a:p>
          <a:p>
            <a:pPr marL="0" lvl="0" indent="0" algn="l" rtl="0">
              <a:spcBef>
                <a:spcPts val="0"/>
              </a:spcBef>
              <a:spcAft>
                <a:spcPts val="0"/>
              </a:spcAft>
              <a:buNone/>
            </a:pPr>
            <a:endParaRPr/>
          </a:p>
          <a:p>
            <a:pPr marL="457200" indent="-317500">
              <a:buSzPts val="1400"/>
              <a:buChar char="●"/>
            </a:pPr>
            <a:r>
              <a:rPr lang="en" dirty="0"/>
              <a:t>10 ensemble members were run once a day initialized at 00z.</a:t>
            </a:r>
            <a:endParaRPr dirty="0"/>
          </a:p>
          <a:p>
            <a:pPr marL="457200" lvl="0" indent="0" algn="l" rtl="0">
              <a:spcBef>
                <a:spcPts val="0"/>
              </a:spcBef>
              <a:spcAft>
                <a:spcPts val="0"/>
              </a:spcAft>
              <a:buNone/>
            </a:pPr>
            <a:endParaRPr/>
          </a:p>
          <a:p>
            <a:pPr marL="457200" indent="-317500">
              <a:buSzPts val="1400"/>
              <a:buChar char="●"/>
            </a:pPr>
            <a:r>
              <a:rPr lang="en" dirty="0"/>
              <a:t>Uses continuously cycling EAKF (ensemble adjustment Kalman filter).  </a:t>
            </a:r>
            <a:endParaRPr dirty="0"/>
          </a:p>
          <a:p>
            <a:pPr marL="0" lvl="0" indent="0" algn="l" rtl="0">
              <a:spcBef>
                <a:spcPts val="0"/>
              </a:spcBef>
              <a:spcAft>
                <a:spcPts val="0"/>
              </a:spcAft>
              <a:buNone/>
            </a:pPr>
            <a:endParaRPr/>
          </a:p>
          <a:p>
            <a:pPr marL="457200" indent="-317500">
              <a:buSzPts val="1400"/>
              <a:buChar char="●"/>
            </a:pPr>
            <a:r>
              <a:rPr lang="en" dirty="0"/>
              <a:t>Each ensemble member was run using the same physics and dynamics options, meaning they are only altering the initial and boundary conditions. </a:t>
            </a:r>
          </a:p>
          <a:p>
            <a:pPr marL="457200" indent="-317500">
              <a:buSzPts val="1400"/>
              <a:buChar char="●"/>
            </a:pPr>
            <a:endParaRPr lang="en" dirty="0"/>
          </a:p>
          <a:p>
            <a:pPr marL="457200" indent="-317500">
              <a:buSzPts val="1400"/>
              <a:buChar char="●"/>
            </a:pPr>
            <a:r>
              <a:rPr lang="en" dirty="0"/>
              <a:t>Final run was at 00z 31 December 2017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40"/>
          <p:cNvPicPr preferRelativeResize="0"/>
          <p:nvPr/>
        </p:nvPicPr>
        <p:blipFill>
          <a:blip r:embed="rId3">
            <a:alphaModFix/>
          </a:blip>
          <a:stretch>
            <a:fillRect/>
          </a:stretch>
        </p:blipFill>
        <p:spPr>
          <a:xfrm>
            <a:off x="1895178" y="616725"/>
            <a:ext cx="5353644" cy="4298175"/>
          </a:xfrm>
          <a:prstGeom prst="rect">
            <a:avLst/>
          </a:prstGeom>
          <a:noFill/>
          <a:ln>
            <a:noFill/>
          </a:ln>
        </p:spPr>
      </p:pic>
      <p:sp>
        <p:nvSpPr>
          <p:cNvPr id="351" name="Google Shape;351;p4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352" name="Google Shape;352;p40"/>
          <p:cNvPicPr preferRelativeResize="0"/>
          <p:nvPr/>
        </p:nvPicPr>
        <p:blipFill rotWithShape="1">
          <a:blip r:embed="rId4">
            <a:alphaModFix/>
          </a:blip>
          <a:srcRect/>
          <a:stretch/>
        </p:blipFill>
        <p:spPr>
          <a:xfrm>
            <a:off x="0" y="-47790"/>
            <a:ext cx="662328" cy="681612"/>
          </a:xfrm>
          <a:prstGeom prst="rect">
            <a:avLst/>
          </a:prstGeom>
          <a:noFill/>
          <a:ln>
            <a:noFill/>
          </a:ln>
        </p:spPr>
      </p:pic>
      <p:sp>
        <p:nvSpPr>
          <p:cNvPr id="353" name="Google Shape;353;p4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chemeClr val="lt1"/>
                </a:solidFill>
                <a:latin typeface="Calibri"/>
                <a:ea typeface="Calibri"/>
                <a:cs typeface="Calibri"/>
                <a:sym typeface="Calibri"/>
              </a:rPr>
              <a:t>Motivation</a:t>
            </a:r>
            <a:endParaRPr sz="2100" strike="noStrike">
              <a:solidFill>
                <a:schemeClr val="lt1"/>
              </a:solidFill>
            </a:endParaRPr>
          </a:p>
        </p:txBody>
      </p:sp>
      <p:sp>
        <p:nvSpPr>
          <p:cNvPr id="354" name="Google Shape;354;p4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355" name="Google Shape;355;p4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356" name="Google Shape;356;p4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357" name="Google Shape;357;p4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1" strike="noStrike">
              <a:solidFill>
                <a:srgbClr val="FFE699"/>
              </a:solidFill>
            </a:endParaRPr>
          </a:p>
        </p:txBody>
      </p:sp>
      <p:sp>
        <p:nvSpPr>
          <p:cNvPr id="358" name="Google Shape;358;p40"/>
          <p:cNvSpPr txBox="1"/>
          <p:nvPr/>
        </p:nvSpPr>
        <p:spPr>
          <a:xfrm>
            <a:off x="1895175" y="4503881"/>
            <a:ext cx="1173300" cy="5451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800">
                <a:solidFill>
                  <a:schemeClr val="dk1"/>
                </a:solidFill>
              </a:rPr>
              <a:t>(Houze 2010) </a:t>
            </a:r>
            <a:endParaRPr sz="800"/>
          </a:p>
        </p:txBody>
      </p:sp>
      <p:pic>
        <p:nvPicPr>
          <p:cNvPr id="359" name="Google Shape;359;p40"/>
          <p:cNvPicPr preferRelativeResize="0"/>
          <p:nvPr/>
        </p:nvPicPr>
        <p:blipFill rotWithShape="1">
          <a:blip r:embed="rId4">
            <a:alphaModFix/>
          </a:blip>
          <a:srcRect/>
          <a:stretch/>
        </p:blipFill>
        <p:spPr>
          <a:xfrm>
            <a:off x="0" y="-47790"/>
            <a:ext cx="662328" cy="6816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365" name="Google Shape;365;p41"/>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366" name="Google Shape;366;p4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chemeClr val="lt1"/>
                </a:solidFill>
                <a:latin typeface="Calibri"/>
                <a:ea typeface="Calibri"/>
                <a:cs typeface="Calibri"/>
                <a:sym typeface="Calibri"/>
              </a:rPr>
              <a:t>Motivation</a:t>
            </a:r>
            <a:endParaRPr sz="2100" strike="noStrike">
              <a:solidFill>
                <a:schemeClr val="lt1"/>
              </a:solidFill>
            </a:endParaRPr>
          </a:p>
        </p:txBody>
      </p:sp>
      <p:sp>
        <p:nvSpPr>
          <p:cNvPr id="367" name="Google Shape;367;p4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368" name="Google Shape;368;p4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369" name="Google Shape;369;p4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370" name="Google Shape;370;p4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1" strike="noStrike">
              <a:solidFill>
                <a:srgbClr val="FFE699"/>
              </a:solidFill>
            </a:endParaRPr>
          </a:p>
        </p:txBody>
      </p:sp>
      <p:pic>
        <p:nvPicPr>
          <p:cNvPr id="371" name="Google Shape;371;p41"/>
          <p:cNvPicPr preferRelativeResize="0"/>
          <p:nvPr/>
        </p:nvPicPr>
        <p:blipFill rotWithShape="1">
          <a:blip r:embed="rId3">
            <a:alphaModFix/>
          </a:blip>
          <a:srcRect/>
          <a:stretch/>
        </p:blipFill>
        <p:spPr>
          <a:xfrm>
            <a:off x="0" y="-47790"/>
            <a:ext cx="662328" cy="681612"/>
          </a:xfrm>
          <a:prstGeom prst="rect">
            <a:avLst/>
          </a:prstGeom>
          <a:noFill/>
          <a:ln>
            <a:noFill/>
          </a:ln>
        </p:spPr>
      </p:pic>
      <p:pic>
        <p:nvPicPr>
          <p:cNvPr id="372" name="Google Shape;372;p41"/>
          <p:cNvPicPr preferRelativeResize="0"/>
          <p:nvPr/>
        </p:nvPicPr>
        <p:blipFill>
          <a:blip r:embed="rId4">
            <a:alphaModFix/>
          </a:blip>
          <a:stretch>
            <a:fillRect/>
          </a:stretch>
        </p:blipFill>
        <p:spPr>
          <a:xfrm>
            <a:off x="5934650" y="2103053"/>
            <a:ext cx="3209351" cy="2780697"/>
          </a:xfrm>
          <a:prstGeom prst="rect">
            <a:avLst/>
          </a:prstGeom>
          <a:noFill/>
          <a:ln>
            <a:noFill/>
          </a:ln>
        </p:spPr>
      </p:pic>
      <p:grpSp>
        <p:nvGrpSpPr>
          <p:cNvPr id="373" name="Google Shape;373;p41"/>
          <p:cNvGrpSpPr/>
          <p:nvPr/>
        </p:nvGrpSpPr>
        <p:grpSpPr>
          <a:xfrm>
            <a:off x="50" y="711250"/>
            <a:ext cx="8453175" cy="4432256"/>
            <a:chOff x="538050" y="616725"/>
            <a:chExt cx="8453175" cy="4432256"/>
          </a:xfrm>
        </p:grpSpPr>
        <p:pic>
          <p:nvPicPr>
            <p:cNvPr id="374" name="Google Shape;374;p41"/>
            <p:cNvPicPr preferRelativeResize="0"/>
            <p:nvPr/>
          </p:nvPicPr>
          <p:blipFill rotWithShape="1">
            <a:blip r:embed="rId5">
              <a:alphaModFix/>
            </a:blip>
            <a:srcRect r="12111"/>
            <a:stretch/>
          </p:blipFill>
          <p:spPr>
            <a:xfrm>
              <a:off x="1895175" y="616725"/>
              <a:ext cx="4705199" cy="4298175"/>
            </a:xfrm>
            <a:prstGeom prst="rect">
              <a:avLst/>
            </a:prstGeom>
            <a:noFill/>
            <a:ln>
              <a:noFill/>
            </a:ln>
          </p:spPr>
        </p:pic>
        <p:sp>
          <p:nvSpPr>
            <p:cNvPr id="375" name="Google Shape;375;p41"/>
            <p:cNvSpPr txBox="1"/>
            <p:nvPr/>
          </p:nvSpPr>
          <p:spPr>
            <a:xfrm>
              <a:off x="1895175" y="4503881"/>
              <a:ext cx="1173300" cy="5451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000">
                  <a:solidFill>
                    <a:schemeClr val="dk1"/>
                  </a:solidFill>
                </a:rPr>
                <a:t>(Houze 2010) </a:t>
              </a:r>
              <a:endParaRPr sz="1000"/>
            </a:p>
          </p:txBody>
        </p:sp>
        <p:sp>
          <p:nvSpPr>
            <p:cNvPr id="376" name="Google Shape;376;p41"/>
            <p:cNvSpPr/>
            <p:nvPr/>
          </p:nvSpPr>
          <p:spPr>
            <a:xfrm>
              <a:off x="3735113" y="1874719"/>
              <a:ext cx="1889100" cy="1846200"/>
            </a:xfrm>
            <a:prstGeom prst="ellipse">
              <a:avLst/>
            </a:prstGeom>
            <a:solidFill>
              <a:srgbClr val="6AA84F">
                <a:alpha val="3192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7" name="Google Shape;377;p41"/>
            <p:cNvSpPr/>
            <p:nvPr/>
          </p:nvSpPr>
          <p:spPr>
            <a:xfrm>
              <a:off x="2857500" y="983794"/>
              <a:ext cx="3663000" cy="3679800"/>
            </a:xfrm>
            <a:prstGeom prst="donut">
              <a:avLst>
                <a:gd name="adj" fmla="val 25000"/>
              </a:avLst>
            </a:prstGeom>
            <a:solidFill>
              <a:srgbClr val="FF00FF">
                <a:alpha val="4269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378" name="Google Shape;378;p41"/>
            <p:cNvCxnSpPr/>
            <p:nvPr/>
          </p:nvCxnSpPr>
          <p:spPr>
            <a:xfrm flipH="1">
              <a:off x="5868206" y="1332263"/>
              <a:ext cx="1310400" cy="474000"/>
            </a:xfrm>
            <a:prstGeom prst="straightConnector1">
              <a:avLst/>
            </a:prstGeom>
            <a:noFill/>
            <a:ln w="76200" cap="flat" cmpd="sng">
              <a:solidFill>
                <a:schemeClr val="dk2"/>
              </a:solidFill>
              <a:prstDash val="solid"/>
              <a:round/>
              <a:headEnd type="none" w="med" len="med"/>
              <a:tailEnd type="triangle" w="med" len="med"/>
            </a:ln>
          </p:spPr>
        </p:cxnSp>
        <p:cxnSp>
          <p:nvCxnSpPr>
            <p:cNvPr id="379" name="Google Shape;379;p41"/>
            <p:cNvCxnSpPr/>
            <p:nvPr/>
          </p:nvCxnSpPr>
          <p:spPr>
            <a:xfrm>
              <a:off x="2341763" y="2084981"/>
              <a:ext cx="1742400" cy="516000"/>
            </a:xfrm>
            <a:prstGeom prst="straightConnector1">
              <a:avLst/>
            </a:prstGeom>
            <a:noFill/>
            <a:ln w="76200" cap="flat" cmpd="sng">
              <a:solidFill>
                <a:schemeClr val="dk2"/>
              </a:solidFill>
              <a:prstDash val="solid"/>
              <a:round/>
              <a:headEnd type="none" w="med" len="med"/>
              <a:tailEnd type="triangle" w="med" len="med"/>
            </a:ln>
          </p:spPr>
        </p:cxnSp>
        <p:sp>
          <p:nvSpPr>
            <p:cNvPr id="380" name="Google Shape;380;p41"/>
            <p:cNvSpPr txBox="1"/>
            <p:nvPr/>
          </p:nvSpPr>
          <p:spPr>
            <a:xfrm>
              <a:off x="7248825" y="900356"/>
              <a:ext cx="1742400" cy="11847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t>High CAPE outer core region, with mid-level dew point depressions</a:t>
              </a:r>
              <a:endParaRPr sz="1400"/>
            </a:p>
          </p:txBody>
        </p:sp>
        <p:sp>
          <p:nvSpPr>
            <p:cNvPr id="381" name="Google Shape;381;p41"/>
            <p:cNvSpPr txBox="1"/>
            <p:nvPr/>
          </p:nvSpPr>
          <p:spPr>
            <a:xfrm>
              <a:off x="538050" y="1703225"/>
              <a:ext cx="1742400" cy="827400"/>
            </a:xfrm>
            <a:prstGeom prst="rect">
              <a:avLst/>
            </a:prstGeom>
            <a:noFill/>
            <a:ln>
              <a:noFill/>
            </a:ln>
          </p:spPr>
          <p:txBody>
            <a:bodyPr spcFirstLastPara="1" wrap="square" lIns="68575" tIns="68575" rIns="68575" bIns="68575" anchor="t" anchorCtr="0">
              <a:noAutofit/>
            </a:bodyPr>
            <a:lstStyle/>
            <a:p>
              <a:pPr marL="0" lvl="0" indent="0" algn="r" rtl="0">
                <a:spcBef>
                  <a:spcPts val="0"/>
                </a:spcBef>
                <a:spcAft>
                  <a:spcPts val="0"/>
                </a:spcAft>
                <a:buNone/>
              </a:pPr>
              <a:r>
                <a:rPr lang="en" sz="1400"/>
                <a:t>Low CAPE Inner core region, very moist</a:t>
              </a:r>
              <a:endParaRPr sz="1400"/>
            </a:p>
          </p:txBody>
        </p:sp>
      </p:grpSp>
      <p:sp>
        <p:nvSpPr>
          <p:cNvPr id="382" name="Google Shape;382;p41"/>
          <p:cNvSpPr txBox="1"/>
          <p:nvPr/>
        </p:nvSpPr>
        <p:spPr>
          <a:xfrm>
            <a:off x="6090501" y="4883747"/>
            <a:ext cx="1115100" cy="18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t>(McCaul 1991)</a:t>
            </a:r>
            <a:endParaRPr sz="1000"/>
          </a:p>
        </p:txBody>
      </p:sp>
      <p:cxnSp>
        <p:nvCxnSpPr>
          <p:cNvPr id="383" name="Google Shape;383;p41"/>
          <p:cNvCxnSpPr/>
          <p:nvPr/>
        </p:nvCxnSpPr>
        <p:spPr>
          <a:xfrm>
            <a:off x="8021525" y="1983500"/>
            <a:ext cx="398700" cy="1186200"/>
          </a:xfrm>
          <a:prstGeom prst="straightConnector1">
            <a:avLst/>
          </a:prstGeom>
          <a:noFill/>
          <a:ln w="76200" cap="flat" cmpd="sng">
            <a:solidFill>
              <a:schemeClr val="dk2"/>
            </a:solidFill>
            <a:prstDash val="solid"/>
            <a:round/>
            <a:headEnd type="none" w="med" len="me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365" name="Google Shape;365;p41"/>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366" name="Google Shape;366;p4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chemeClr val="lt1"/>
                </a:solidFill>
                <a:latin typeface="Calibri"/>
                <a:ea typeface="Calibri"/>
                <a:cs typeface="Calibri"/>
                <a:sym typeface="Calibri"/>
              </a:rPr>
              <a:t>Motivation</a:t>
            </a:r>
            <a:endParaRPr sz="2100" strike="noStrike">
              <a:solidFill>
                <a:schemeClr val="lt1"/>
              </a:solidFill>
            </a:endParaRPr>
          </a:p>
        </p:txBody>
      </p:sp>
      <p:sp>
        <p:nvSpPr>
          <p:cNvPr id="367" name="Google Shape;367;p4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368" name="Google Shape;368;p4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369" name="Google Shape;369;p4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370" name="Google Shape;370;p4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1" strike="noStrike">
              <a:solidFill>
                <a:srgbClr val="FFE699"/>
              </a:solidFill>
            </a:endParaRPr>
          </a:p>
        </p:txBody>
      </p:sp>
      <p:pic>
        <p:nvPicPr>
          <p:cNvPr id="371" name="Google Shape;371;p41"/>
          <p:cNvPicPr preferRelativeResize="0"/>
          <p:nvPr/>
        </p:nvPicPr>
        <p:blipFill rotWithShape="1">
          <a:blip r:embed="rId3">
            <a:alphaModFix/>
          </a:blip>
          <a:srcRect/>
          <a:stretch/>
        </p:blipFill>
        <p:spPr>
          <a:xfrm>
            <a:off x="0" y="-47790"/>
            <a:ext cx="662328" cy="681612"/>
          </a:xfrm>
          <a:prstGeom prst="rect">
            <a:avLst/>
          </a:prstGeom>
          <a:noFill/>
          <a:ln>
            <a:noFill/>
          </a:ln>
        </p:spPr>
      </p:pic>
      <p:pic>
        <p:nvPicPr>
          <p:cNvPr id="372" name="Google Shape;372;p41"/>
          <p:cNvPicPr preferRelativeResize="0"/>
          <p:nvPr/>
        </p:nvPicPr>
        <p:blipFill>
          <a:blip r:embed="rId4">
            <a:alphaModFix/>
          </a:blip>
          <a:stretch>
            <a:fillRect/>
          </a:stretch>
        </p:blipFill>
        <p:spPr>
          <a:xfrm>
            <a:off x="5934650" y="2103053"/>
            <a:ext cx="3209351" cy="2780697"/>
          </a:xfrm>
          <a:prstGeom prst="rect">
            <a:avLst/>
          </a:prstGeom>
          <a:noFill/>
          <a:ln>
            <a:noFill/>
          </a:ln>
        </p:spPr>
      </p:pic>
      <p:grpSp>
        <p:nvGrpSpPr>
          <p:cNvPr id="373" name="Google Shape;373;p41"/>
          <p:cNvGrpSpPr/>
          <p:nvPr/>
        </p:nvGrpSpPr>
        <p:grpSpPr>
          <a:xfrm>
            <a:off x="50" y="711250"/>
            <a:ext cx="8453175" cy="4432256"/>
            <a:chOff x="538050" y="616725"/>
            <a:chExt cx="8453175" cy="4432256"/>
          </a:xfrm>
        </p:grpSpPr>
        <p:pic>
          <p:nvPicPr>
            <p:cNvPr id="374" name="Google Shape;374;p41"/>
            <p:cNvPicPr preferRelativeResize="0"/>
            <p:nvPr/>
          </p:nvPicPr>
          <p:blipFill rotWithShape="1">
            <a:blip r:embed="rId5">
              <a:alphaModFix/>
            </a:blip>
            <a:srcRect r="12111"/>
            <a:stretch/>
          </p:blipFill>
          <p:spPr>
            <a:xfrm>
              <a:off x="1895175" y="616725"/>
              <a:ext cx="4705199" cy="4298175"/>
            </a:xfrm>
            <a:prstGeom prst="rect">
              <a:avLst/>
            </a:prstGeom>
            <a:noFill/>
            <a:ln>
              <a:noFill/>
            </a:ln>
          </p:spPr>
        </p:pic>
        <p:sp>
          <p:nvSpPr>
            <p:cNvPr id="375" name="Google Shape;375;p41"/>
            <p:cNvSpPr txBox="1"/>
            <p:nvPr/>
          </p:nvSpPr>
          <p:spPr>
            <a:xfrm>
              <a:off x="1895175" y="4503881"/>
              <a:ext cx="1173300" cy="5451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000">
                  <a:solidFill>
                    <a:schemeClr val="dk1"/>
                  </a:solidFill>
                </a:rPr>
                <a:t>(Houze 2010) </a:t>
              </a:r>
              <a:endParaRPr sz="1000"/>
            </a:p>
          </p:txBody>
        </p:sp>
        <p:sp>
          <p:nvSpPr>
            <p:cNvPr id="376" name="Google Shape;376;p41"/>
            <p:cNvSpPr/>
            <p:nvPr/>
          </p:nvSpPr>
          <p:spPr>
            <a:xfrm>
              <a:off x="3735113" y="1874719"/>
              <a:ext cx="1889100" cy="1846200"/>
            </a:xfrm>
            <a:prstGeom prst="ellipse">
              <a:avLst/>
            </a:prstGeom>
            <a:solidFill>
              <a:srgbClr val="6AA84F">
                <a:alpha val="3192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7" name="Google Shape;377;p41"/>
            <p:cNvSpPr/>
            <p:nvPr/>
          </p:nvSpPr>
          <p:spPr>
            <a:xfrm>
              <a:off x="2857500" y="983794"/>
              <a:ext cx="3663000" cy="3679800"/>
            </a:xfrm>
            <a:prstGeom prst="donut">
              <a:avLst>
                <a:gd name="adj" fmla="val 25000"/>
              </a:avLst>
            </a:prstGeom>
            <a:solidFill>
              <a:srgbClr val="FF00FF">
                <a:alpha val="4269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378" name="Google Shape;378;p41"/>
            <p:cNvCxnSpPr/>
            <p:nvPr/>
          </p:nvCxnSpPr>
          <p:spPr>
            <a:xfrm flipH="1">
              <a:off x="5868206" y="1332263"/>
              <a:ext cx="1310400" cy="474000"/>
            </a:xfrm>
            <a:prstGeom prst="straightConnector1">
              <a:avLst/>
            </a:prstGeom>
            <a:noFill/>
            <a:ln w="76200" cap="flat" cmpd="sng">
              <a:solidFill>
                <a:schemeClr val="dk2"/>
              </a:solidFill>
              <a:prstDash val="solid"/>
              <a:round/>
              <a:headEnd type="none" w="med" len="med"/>
              <a:tailEnd type="triangle" w="med" len="med"/>
            </a:ln>
          </p:spPr>
        </p:cxnSp>
        <p:cxnSp>
          <p:nvCxnSpPr>
            <p:cNvPr id="379" name="Google Shape;379;p41"/>
            <p:cNvCxnSpPr/>
            <p:nvPr/>
          </p:nvCxnSpPr>
          <p:spPr>
            <a:xfrm>
              <a:off x="2341763" y="2084981"/>
              <a:ext cx="1742400" cy="516000"/>
            </a:xfrm>
            <a:prstGeom prst="straightConnector1">
              <a:avLst/>
            </a:prstGeom>
            <a:noFill/>
            <a:ln w="76200" cap="flat" cmpd="sng">
              <a:solidFill>
                <a:schemeClr val="dk2"/>
              </a:solidFill>
              <a:prstDash val="solid"/>
              <a:round/>
              <a:headEnd type="none" w="med" len="med"/>
              <a:tailEnd type="triangle" w="med" len="med"/>
            </a:ln>
          </p:spPr>
        </p:cxnSp>
        <p:sp>
          <p:nvSpPr>
            <p:cNvPr id="380" name="Google Shape;380;p41"/>
            <p:cNvSpPr txBox="1"/>
            <p:nvPr/>
          </p:nvSpPr>
          <p:spPr>
            <a:xfrm>
              <a:off x="7248825" y="900356"/>
              <a:ext cx="1742400" cy="11847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t>High CAPE outer core region, with mid-level dew point depressions</a:t>
              </a:r>
              <a:endParaRPr sz="1400"/>
            </a:p>
          </p:txBody>
        </p:sp>
        <p:sp>
          <p:nvSpPr>
            <p:cNvPr id="381" name="Google Shape;381;p41"/>
            <p:cNvSpPr txBox="1"/>
            <p:nvPr/>
          </p:nvSpPr>
          <p:spPr>
            <a:xfrm>
              <a:off x="538050" y="1703225"/>
              <a:ext cx="1742400" cy="827400"/>
            </a:xfrm>
            <a:prstGeom prst="rect">
              <a:avLst/>
            </a:prstGeom>
            <a:noFill/>
            <a:ln>
              <a:noFill/>
            </a:ln>
          </p:spPr>
          <p:txBody>
            <a:bodyPr spcFirstLastPara="1" wrap="square" lIns="68575" tIns="68575" rIns="68575" bIns="68575" anchor="t" anchorCtr="0">
              <a:noAutofit/>
            </a:bodyPr>
            <a:lstStyle/>
            <a:p>
              <a:pPr marL="0" lvl="0" indent="0" algn="r" rtl="0">
                <a:spcBef>
                  <a:spcPts val="0"/>
                </a:spcBef>
                <a:spcAft>
                  <a:spcPts val="0"/>
                </a:spcAft>
                <a:buNone/>
              </a:pPr>
              <a:r>
                <a:rPr lang="en" sz="1400"/>
                <a:t>Low CAPE Inner core region, very moist</a:t>
              </a:r>
              <a:endParaRPr sz="1400"/>
            </a:p>
          </p:txBody>
        </p:sp>
      </p:grpSp>
      <p:sp>
        <p:nvSpPr>
          <p:cNvPr id="382" name="Google Shape;382;p41"/>
          <p:cNvSpPr txBox="1"/>
          <p:nvPr/>
        </p:nvSpPr>
        <p:spPr>
          <a:xfrm>
            <a:off x="6090501" y="4883747"/>
            <a:ext cx="1115100" cy="18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t>(McCaul 1991)</a:t>
            </a:r>
            <a:endParaRPr sz="1000"/>
          </a:p>
        </p:txBody>
      </p:sp>
      <p:cxnSp>
        <p:nvCxnSpPr>
          <p:cNvPr id="383" name="Google Shape;383;p41"/>
          <p:cNvCxnSpPr/>
          <p:nvPr/>
        </p:nvCxnSpPr>
        <p:spPr>
          <a:xfrm>
            <a:off x="8021525" y="1983500"/>
            <a:ext cx="398700" cy="1186200"/>
          </a:xfrm>
          <a:prstGeom prst="straightConnector1">
            <a:avLst/>
          </a:prstGeom>
          <a:noFill/>
          <a:ln w="76200" cap="flat" cmpd="sng">
            <a:solidFill>
              <a:schemeClr val="dk2"/>
            </a:solidFill>
            <a:prstDash val="solid"/>
            <a:round/>
            <a:headEnd type="none" w="med" len="med"/>
            <a:tailEnd type="triangle" w="med" len="med"/>
          </a:ln>
        </p:spPr>
      </p:cxnSp>
      <p:cxnSp>
        <p:nvCxnSpPr>
          <p:cNvPr id="2" name="Straight Arrow Connector 1">
            <a:extLst>
              <a:ext uri="{FF2B5EF4-FFF2-40B4-BE49-F238E27FC236}">
                <a16:creationId xmlns:a16="http://schemas.microsoft.com/office/drawing/2014/main" id="{3EB8EB28-8618-4B6B-B052-1FDF5F704363}"/>
              </a:ext>
            </a:extLst>
          </p:cNvPr>
          <p:cNvCxnSpPr/>
          <p:nvPr/>
        </p:nvCxnSpPr>
        <p:spPr>
          <a:xfrm flipV="1">
            <a:off x="4668980" y="2971798"/>
            <a:ext cx="554182" cy="0"/>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216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302" name="Google Shape;302;p39"/>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303" name="Google Shape;303;p3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chemeClr val="lt1"/>
                </a:solidFill>
                <a:latin typeface="Calibri"/>
                <a:ea typeface="Calibri"/>
                <a:cs typeface="Calibri"/>
                <a:sym typeface="Calibri"/>
              </a:rPr>
              <a:t>Motivation</a:t>
            </a:r>
            <a:endParaRPr sz="2100" strike="noStrike">
              <a:solidFill>
                <a:schemeClr val="lt1"/>
              </a:solidFill>
            </a:endParaRPr>
          </a:p>
        </p:txBody>
      </p:sp>
      <p:sp>
        <p:nvSpPr>
          <p:cNvPr id="304" name="Google Shape;304;p3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305" name="Google Shape;305;p3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306" name="Google Shape;306;p3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307" name="Google Shape;307;p3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1" strike="noStrike">
              <a:solidFill>
                <a:srgbClr val="FFE699"/>
              </a:solidFill>
            </a:endParaRPr>
          </a:p>
        </p:txBody>
      </p:sp>
      <p:sp>
        <p:nvSpPr>
          <p:cNvPr id="308" name="Google Shape;308;p39"/>
          <p:cNvSpPr txBox="1"/>
          <p:nvPr/>
        </p:nvSpPr>
        <p:spPr>
          <a:xfrm>
            <a:off x="65600" y="4598400"/>
            <a:ext cx="3720300" cy="5451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800">
                <a:solidFill>
                  <a:schemeClr val="dk1"/>
                </a:solidFill>
              </a:rPr>
              <a:t>(Houze (2010), Li and Wang (2012), and  Moon and Nolan (2015a))</a:t>
            </a:r>
            <a:endParaRPr sz="800"/>
          </a:p>
        </p:txBody>
      </p:sp>
      <p:pic>
        <p:nvPicPr>
          <p:cNvPr id="309" name="Google Shape;309;p39"/>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310" name="Google Shape;310;p39"/>
          <p:cNvSpPr txBox="1"/>
          <p:nvPr/>
        </p:nvSpPr>
        <p:spPr>
          <a:xfrm>
            <a:off x="4816950" y="2133750"/>
            <a:ext cx="4036500" cy="1508100"/>
          </a:xfrm>
          <a:prstGeom prst="rect">
            <a:avLst/>
          </a:prstGeom>
          <a:noFill/>
          <a:ln>
            <a:noFill/>
          </a:ln>
        </p:spPr>
        <p:txBody>
          <a:bodyPr spcFirstLastPara="1" wrap="square" lIns="68575" tIns="68575" rIns="68575" bIns="68575" anchor="t" anchorCtr="0">
            <a:noAutofit/>
          </a:bodyPr>
          <a:lstStyle/>
          <a:p>
            <a:pPr marL="342900" marR="0" lvl="0" indent="-234950" algn="l" rtl="0">
              <a:lnSpc>
                <a:spcPct val="100000"/>
              </a:lnSpc>
              <a:spcBef>
                <a:spcPts val="0"/>
              </a:spcBef>
              <a:spcAft>
                <a:spcPts val="0"/>
              </a:spcAft>
              <a:buSzPts val="1100"/>
              <a:buChar char="●"/>
            </a:pPr>
            <a:r>
              <a:rPr lang="en" dirty="0"/>
              <a:t>Principal </a:t>
            </a:r>
            <a:r>
              <a:rPr lang="en" err="1"/>
              <a:t>rainbands</a:t>
            </a:r>
            <a:r>
              <a:rPr lang="en" dirty="0"/>
              <a:t> are defined by radial inflow at the surface, with a vertical updraft extending to upwards of 12 km. A </a:t>
            </a:r>
            <a:r>
              <a:rPr lang="en"/>
              <a:t>midlevel</a:t>
            </a:r>
            <a:r>
              <a:rPr lang="en" dirty="0"/>
              <a:t> jet is present in the low levels around 3 km.</a:t>
            </a:r>
            <a:endParaRPr dirty="0"/>
          </a:p>
          <a:p>
            <a:pPr marL="34290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p:txBody>
      </p:sp>
      <p:grpSp>
        <p:nvGrpSpPr>
          <p:cNvPr id="311" name="Google Shape;311;p39"/>
          <p:cNvGrpSpPr/>
          <p:nvPr/>
        </p:nvGrpSpPr>
        <p:grpSpPr>
          <a:xfrm>
            <a:off x="164746" y="727775"/>
            <a:ext cx="4036505" cy="3964179"/>
            <a:chOff x="218100" y="663633"/>
            <a:chExt cx="4306064" cy="4338600"/>
          </a:xfrm>
        </p:grpSpPr>
        <p:grpSp>
          <p:nvGrpSpPr>
            <p:cNvPr id="312" name="Google Shape;312;p39"/>
            <p:cNvGrpSpPr/>
            <p:nvPr/>
          </p:nvGrpSpPr>
          <p:grpSpPr>
            <a:xfrm>
              <a:off x="218100" y="663633"/>
              <a:ext cx="4306064" cy="4338600"/>
              <a:chOff x="218100" y="663633"/>
              <a:chExt cx="4306064" cy="4338600"/>
            </a:xfrm>
          </p:grpSpPr>
          <p:grpSp>
            <p:nvGrpSpPr>
              <p:cNvPr id="313" name="Google Shape;313;p39"/>
              <p:cNvGrpSpPr/>
              <p:nvPr/>
            </p:nvGrpSpPr>
            <p:grpSpPr>
              <a:xfrm>
                <a:off x="218100" y="663633"/>
                <a:ext cx="4306064" cy="4338600"/>
                <a:chOff x="218100" y="663633"/>
                <a:chExt cx="4306064" cy="4338600"/>
              </a:xfrm>
            </p:grpSpPr>
            <p:grpSp>
              <p:nvGrpSpPr>
                <p:cNvPr id="314" name="Google Shape;314;p39"/>
                <p:cNvGrpSpPr/>
                <p:nvPr/>
              </p:nvGrpSpPr>
              <p:grpSpPr>
                <a:xfrm>
                  <a:off x="218100" y="663633"/>
                  <a:ext cx="4306064" cy="4338600"/>
                  <a:chOff x="218100" y="663633"/>
                  <a:chExt cx="4306064" cy="4338600"/>
                </a:xfrm>
              </p:grpSpPr>
              <p:sp>
                <p:nvSpPr>
                  <p:cNvPr id="315" name="Google Shape;315;p39"/>
                  <p:cNvSpPr/>
                  <p:nvPr/>
                </p:nvSpPr>
                <p:spPr>
                  <a:xfrm>
                    <a:off x="277364" y="663633"/>
                    <a:ext cx="4246800" cy="4338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9"/>
                  <p:cNvSpPr txBox="1"/>
                  <p:nvPr/>
                </p:nvSpPr>
                <p:spPr>
                  <a:xfrm>
                    <a:off x="488758" y="706536"/>
                    <a:ext cx="15687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Principal Rainband</a:t>
                    </a:r>
                    <a:endParaRPr sz="1200"/>
                  </a:p>
                </p:txBody>
              </p:sp>
              <p:cxnSp>
                <p:nvCxnSpPr>
                  <p:cNvPr id="317" name="Google Shape;317;p39"/>
                  <p:cNvCxnSpPr/>
                  <p:nvPr/>
                </p:nvCxnSpPr>
                <p:spPr>
                  <a:xfrm>
                    <a:off x="745975" y="4122450"/>
                    <a:ext cx="3309600" cy="19200"/>
                  </a:xfrm>
                  <a:prstGeom prst="straightConnector1">
                    <a:avLst/>
                  </a:prstGeom>
                  <a:noFill/>
                  <a:ln w="38100" cap="flat" cmpd="sng">
                    <a:solidFill>
                      <a:srgbClr val="000000"/>
                    </a:solidFill>
                    <a:prstDash val="solid"/>
                    <a:round/>
                    <a:headEnd type="none" w="med" len="med"/>
                    <a:tailEnd type="none" w="med" len="med"/>
                  </a:ln>
                </p:spPr>
              </p:cxnSp>
              <p:sp>
                <p:nvSpPr>
                  <p:cNvPr id="318" name="Google Shape;318;p39"/>
                  <p:cNvSpPr txBox="1"/>
                  <p:nvPr/>
                </p:nvSpPr>
                <p:spPr>
                  <a:xfrm>
                    <a:off x="745975" y="4122450"/>
                    <a:ext cx="468600" cy="3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Eye</a:t>
                    </a:r>
                    <a:endParaRPr sz="1000"/>
                  </a:p>
                </p:txBody>
              </p:sp>
              <p:cxnSp>
                <p:nvCxnSpPr>
                  <p:cNvPr id="319" name="Google Shape;319;p39"/>
                  <p:cNvCxnSpPr/>
                  <p:nvPr/>
                </p:nvCxnSpPr>
                <p:spPr>
                  <a:xfrm rot="10800000">
                    <a:off x="363475" y="4285050"/>
                    <a:ext cx="382500" cy="9600"/>
                  </a:xfrm>
                  <a:prstGeom prst="straightConnector1">
                    <a:avLst/>
                  </a:prstGeom>
                  <a:noFill/>
                  <a:ln w="28575" cap="flat" cmpd="sng">
                    <a:solidFill>
                      <a:srgbClr val="000000"/>
                    </a:solidFill>
                    <a:prstDash val="solid"/>
                    <a:round/>
                    <a:headEnd type="none" w="med" len="med"/>
                    <a:tailEnd type="triangle" w="med" len="med"/>
                  </a:ln>
                </p:spPr>
              </p:cxnSp>
              <p:sp>
                <p:nvSpPr>
                  <p:cNvPr id="320" name="Google Shape;320;p39"/>
                  <p:cNvSpPr/>
                  <p:nvPr/>
                </p:nvSpPr>
                <p:spPr>
                  <a:xfrm rot="-140077">
                    <a:off x="1153948" y="1984283"/>
                    <a:ext cx="3287360" cy="2151687"/>
                  </a:xfrm>
                  <a:custGeom>
                    <a:avLst/>
                    <a:gdLst/>
                    <a:ahLst/>
                    <a:cxnLst/>
                    <a:rect l="l" t="t" r="r" b="b"/>
                    <a:pathLst>
                      <a:path w="131609" h="82760" extrusionOk="0">
                        <a:moveTo>
                          <a:pt x="1379" y="80082"/>
                        </a:moveTo>
                        <a:cubicBezTo>
                          <a:pt x="1379" y="70769"/>
                          <a:pt x="-2021" y="60482"/>
                          <a:pt x="2144" y="52152"/>
                        </a:cubicBezTo>
                        <a:cubicBezTo>
                          <a:pt x="4865" y="46710"/>
                          <a:pt x="7790" y="41150"/>
                          <a:pt x="12092" y="36848"/>
                        </a:cubicBezTo>
                        <a:cubicBezTo>
                          <a:pt x="13423" y="35517"/>
                          <a:pt x="13086" y="32717"/>
                          <a:pt x="14770" y="31875"/>
                        </a:cubicBezTo>
                        <a:cubicBezTo>
                          <a:pt x="17884" y="30319"/>
                          <a:pt x="21491" y="29362"/>
                          <a:pt x="23952" y="26901"/>
                        </a:cubicBezTo>
                        <a:cubicBezTo>
                          <a:pt x="32311" y="18542"/>
                          <a:pt x="39831" y="8880"/>
                          <a:pt x="49968" y="2797"/>
                        </a:cubicBezTo>
                        <a:cubicBezTo>
                          <a:pt x="58063" y="-2061"/>
                          <a:pt x="68967" y="3581"/>
                          <a:pt x="78280" y="2032"/>
                        </a:cubicBezTo>
                        <a:cubicBezTo>
                          <a:pt x="88847" y="274"/>
                          <a:pt x="100255" y="-1356"/>
                          <a:pt x="110418" y="2032"/>
                        </a:cubicBezTo>
                        <a:cubicBezTo>
                          <a:pt x="115551" y="3743"/>
                          <a:pt x="121848" y="1544"/>
                          <a:pt x="126487" y="4328"/>
                        </a:cubicBezTo>
                        <a:cubicBezTo>
                          <a:pt x="131609" y="7402"/>
                          <a:pt x="131461" y="15571"/>
                          <a:pt x="131461" y="21545"/>
                        </a:cubicBezTo>
                        <a:cubicBezTo>
                          <a:pt x="131461" y="27798"/>
                          <a:pt x="132056" y="35488"/>
                          <a:pt x="127635" y="39909"/>
                        </a:cubicBezTo>
                        <a:cubicBezTo>
                          <a:pt x="124308" y="43236"/>
                          <a:pt x="120239" y="46074"/>
                          <a:pt x="115775" y="47561"/>
                        </a:cubicBezTo>
                        <a:cubicBezTo>
                          <a:pt x="111392" y="49021"/>
                          <a:pt x="106132" y="47023"/>
                          <a:pt x="102001" y="49091"/>
                        </a:cubicBezTo>
                        <a:cubicBezTo>
                          <a:pt x="96744" y="51723"/>
                          <a:pt x="95114" y="58810"/>
                          <a:pt x="90523" y="62482"/>
                        </a:cubicBezTo>
                        <a:cubicBezTo>
                          <a:pt x="84028" y="67677"/>
                          <a:pt x="75985" y="74443"/>
                          <a:pt x="75985" y="82760"/>
                        </a:cubicBezTo>
                      </a:path>
                    </a:pathLst>
                  </a:custGeom>
                  <a:noFill/>
                  <a:ln w="19050" cap="flat" cmpd="sng">
                    <a:solidFill>
                      <a:srgbClr val="666666"/>
                    </a:solidFill>
                    <a:prstDash val="solid"/>
                    <a:round/>
                    <a:headEnd type="none" w="med" len="med"/>
                    <a:tailEnd type="none" w="med" len="med"/>
                  </a:ln>
                </p:spPr>
              </p:sp>
              <p:sp>
                <p:nvSpPr>
                  <p:cNvPr id="321" name="Google Shape;321;p39"/>
                  <p:cNvSpPr/>
                  <p:nvPr/>
                </p:nvSpPr>
                <p:spPr>
                  <a:xfrm rot="-269117">
                    <a:off x="2032335" y="2910758"/>
                    <a:ext cx="566104" cy="1317001"/>
                  </a:xfrm>
                  <a:custGeom>
                    <a:avLst/>
                    <a:gdLst/>
                    <a:ahLst/>
                    <a:cxnLst/>
                    <a:rect l="l" t="t" r="r" b="b"/>
                    <a:pathLst>
                      <a:path w="22645" h="52682" extrusionOk="0">
                        <a:moveTo>
                          <a:pt x="199" y="47645"/>
                        </a:moveTo>
                        <a:cubicBezTo>
                          <a:pt x="390" y="40567"/>
                          <a:pt x="-885" y="12255"/>
                          <a:pt x="1347" y="5177"/>
                        </a:cubicBezTo>
                        <a:cubicBezTo>
                          <a:pt x="3579" y="-1901"/>
                          <a:pt x="10274" y="-1518"/>
                          <a:pt x="13590" y="5177"/>
                        </a:cubicBezTo>
                        <a:cubicBezTo>
                          <a:pt x="16906" y="11872"/>
                          <a:pt x="19839" y="38016"/>
                          <a:pt x="21242" y="45349"/>
                        </a:cubicBezTo>
                        <a:cubicBezTo>
                          <a:pt x="22645" y="52682"/>
                          <a:pt x="21880" y="48537"/>
                          <a:pt x="22007" y="49175"/>
                        </a:cubicBezTo>
                      </a:path>
                    </a:pathLst>
                  </a:custGeom>
                  <a:solidFill>
                    <a:srgbClr val="CCCCCC"/>
                  </a:solidFill>
                  <a:ln w="9525" cap="flat" cmpd="sng">
                    <a:solidFill>
                      <a:srgbClr val="CCCCCC"/>
                    </a:solidFill>
                    <a:prstDash val="solid"/>
                    <a:round/>
                    <a:headEnd type="none" w="med" len="med"/>
                    <a:tailEnd type="none" w="med" len="med"/>
                  </a:ln>
                </p:spPr>
              </p:sp>
              <p:cxnSp>
                <p:nvCxnSpPr>
                  <p:cNvPr id="322" name="Google Shape;322;p39"/>
                  <p:cNvCxnSpPr/>
                  <p:nvPr/>
                </p:nvCxnSpPr>
                <p:spPr>
                  <a:xfrm rot="10800000">
                    <a:off x="707875" y="1305450"/>
                    <a:ext cx="38100" cy="2817000"/>
                  </a:xfrm>
                  <a:prstGeom prst="straightConnector1">
                    <a:avLst/>
                  </a:prstGeom>
                  <a:noFill/>
                  <a:ln w="38100" cap="flat" cmpd="sng">
                    <a:solidFill>
                      <a:srgbClr val="000000"/>
                    </a:solidFill>
                    <a:prstDash val="solid"/>
                    <a:round/>
                    <a:headEnd type="none" w="med" len="med"/>
                    <a:tailEnd type="none" w="med" len="med"/>
                  </a:ln>
                </p:spPr>
              </p:cxnSp>
              <p:cxnSp>
                <p:nvCxnSpPr>
                  <p:cNvPr id="323" name="Google Shape;323;p39"/>
                  <p:cNvCxnSpPr/>
                  <p:nvPr/>
                </p:nvCxnSpPr>
                <p:spPr>
                  <a:xfrm>
                    <a:off x="621775" y="3558125"/>
                    <a:ext cx="210300" cy="0"/>
                  </a:xfrm>
                  <a:prstGeom prst="straightConnector1">
                    <a:avLst/>
                  </a:prstGeom>
                  <a:noFill/>
                  <a:ln w="19050" cap="flat" cmpd="sng">
                    <a:solidFill>
                      <a:srgbClr val="000000"/>
                    </a:solidFill>
                    <a:prstDash val="solid"/>
                    <a:round/>
                    <a:headEnd type="none" w="med" len="med"/>
                    <a:tailEnd type="none" w="med" len="med"/>
                  </a:ln>
                </p:spPr>
              </p:cxnSp>
              <p:cxnSp>
                <p:nvCxnSpPr>
                  <p:cNvPr id="324" name="Google Shape;324;p39"/>
                  <p:cNvCxnSpPr/>
                  <p:nvPr/>
                </p:nvCxnSpPr>
                <p:spPr>
                  <a:xfrm>
                    <a:off x="621775" y="3060125"/>
                    <a:ext cx="210300" cy="0"/>
                  </a:xfrm>
                  <a:prstGeom prst="straightConnector1">
                    <a:avLst/>
                  </a:prstGeom>
                  <a:noFill/>
                  <a:ln w="19050" cap="flat" cmpd="sng">
                    <a:solidFill>
                      <a:srgbClr val="000000"/>
                    </a:solidFill>
                    <a:prstDash val="solid"/>
                    <a:round/>
                    <a:headEnd type="none" w="med" len="med"/>
                    <a:tailEnd type="none" w="med" len="med"/>
                  </a:ln>
                </p:spPr>
              </p:cxnSp>
              <p:cxnSp>
                <p:nvCxnSpPr>
                  <p:cNvPr id="325" name="Google Shape;325;p39"/>
                  <p:cNvCxnSpPr/>
                  <p:nvPr/>
                </p:nvCxnSpPr>
                <p:spPr>
                  <a:xfrm>
                    <a:off x="621775" y="2523875"/>
                    <a:ext cx="210300" cy="0"/>
                  </a:xfrm>
                  <a:prstGeom prst="straightConnector1">
                    <a:avLst/>
                  </a:prstGeom>
                  <a:noFill/>
                  <a:ln w="19050" cap="flat" cmpd="sng">
                    <a:solidFill>
                      <a:srgbClr val="000000"/>
                    </a:solidFill>
                    <a:prstDash val="solid"/>
                    <a:round/>
                    <a:headEnd type="none" w="med" len="med"/>
                    <a:tailEnd type="none" w="med" len="med"/>
                  </a:ln>
                </p:spPr>
              </p:cxnSp>
              <p:cxnSp>
                <p:nvCxnSpPr>
                  <p:cNvPr id="326" name="Google Shape;326;p39"/>
                  <p:cNvCxnSpPr/>
                  <p:nvPr/>
                </p:nvCxnSpPr>
                <p:spPr>
                  <a:xfrm>
                    <a:off x="621775" y="2092800"/>
                    <a:ext cx="210300" cy="0"/>
                  </a:xfrm>
                  <a:prstGeom prst="straightConnector1">
                    <a:avLst/>
                  </a:prstGeom>
                  <a:noFill/>
                  <a:ln w="19050" cap="flat" cmpd="sng">
                    <a:solidFill>
                      <a:srgbClr val="000000"/>
                    </a:solidFill>
                    <a:prstDash val="solid"/>
                    <a:round/>
                    <a:headEnd type="none" w="med" len="med"/>
                    <a:tailEnd type="none" w="med" len="med"/>
                  </a:ln>
                </p:spPr>
              </p:cxnSp>
              <p:sp>
                <p:nvSpPr>
                  <p:cNvPr id="327" name="Google Shape;327;p39"/>
                  <p:cNvSpPr txBox="1"/>
                  <p:nvPr/>
                </p:nvSpPr>
                <p:spPr>
                  <a:xfrm>
                    <a:off x="218100" y="1967556"/>
                    <a:ext cx="468600" cy="25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t>12km</a:t>
                    </a:r>
                    <a:endParaRPr sz="800"/>
                  </a:p>
                </p:txBody>
              </p:sp>
              <p:sp>
                <p:nvSpPr>
                  <p:cNvPr id="328" name="Google Shape;328;p39"/>
                  <p:cNvSpPr txBox="1"/>
                  <p:nvPr/>
                </p:nvSpPr>
                <p:spPr>
                  <a:xfrm>
                    <a:off x="218100" y="2379031"/>
                    <a:ext cx="468600" cy="25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t>9km</a:t>
                    </a:r>
                    <a:endParaRPr sz="800"/>
                  </a:p>
                </p:txBody>
              </p:sp>
              <p:sp>
                <p:nvSpPr>
                  <p:cNvPr id="329" name="Google Shape;329;p39"/>
                  <p:cNvSpPr txBox="1"/>
                  <p:nvPr/>
                </p:nvSpPr>
                <p:spPr>
                  <a:xfrm>
                    <a:off x="218100" y="2915756"/>
                    <a:ext cx="468600" cy="25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t>6km</a:t>
                    </a:r>
                    <a:endParaRPr sz="800"/>
                  </a:p>
                </p:txBody>
              </p:sp>
              <p:sp>
                <p:nvSpPr>
                  <p:cNvPr id="330" name="Google Shape;330;p39"/>
                  <p:cNvSpPr txBox="1"/>
                  <p:nvPr/>
                </p:nvSpPr>
                <p:spPr>
                  <a:xfrm>
                    <a:off x="218100" y="3432881"/>
                    <a:ext cx="468600" cy="25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t>3km</a:t>
                    </a:r>
                    <a:endParaRPr sz="800"/>
                  </a:p>
                </p:txBody>
              </p:sp>
            </p:grpSp>
            <p:sp>
              <p:nvSpPr>
                <p:cNvPr id="331" name="Google Shape;331;p39"/>
                <p:cNvSpPr/>
                <p:nvPr/>
              </p:nvSpPr>
              <p:spPr>
                <a:xfrm>
                  <a:off x="1094088" y="2484905"/>
                  <a:ext cx="932777" cy="482183"/>
                </a:xfrm>
                <a:custGeom>
                  <a:avLst/>
                  <a:gdLst/>
                  <a:ahLst/>
                  <a:cxnLst/>
                  <a:rect l="l" t="t" r="r" b="b"/>
                  <a:pathLst>
                    <a:path w="57007" h="14102" extrusionOk="0">
                      <a:moveTo>
                        <a:pt x="0" y="1859"/>
                      </a:moveTo>
                      <a:cubicBezTo>
                        <a:pt x="7652" y="1668"/>
                        <a:pt x="36411" y="-1328"/>
                        <a:pt x="45912" y="712"/>
                      </a:cubicBezTo>
                      <a:cubicBezTo>
                        <a:pt x="55413" y="2753"/>
                        <a:pt x="55158" y="11870"/>
                        <a:pt x="57007" y="14102"/>
                      </a:cubicBezTo>
                    </a:path>
                  </a:pathLst>
                </a:custGeom>
                <a:noFill/>
                <a:ln w="28575" cap="flat" cmpd="sng">
                  <a:solidFill>
                    <a:srgbClr val="9900FF"/>
                  </a:solidFill>
                  <a:prstDash val="solid"/>
                  <a:round/>
                  <a:headEnd type="none" w="med" len="med"/>
                  <a:tailEnd type="triangle" w="med" len="med"/>
                </a:ln>
              </p:spPr>
            </p:sp>
            <p:sp>
              <p:nvSpPr>
                <p:cNvPr id="332" name="Google Shape;332;p39"/>
                <p:cNvSpPr/>
                <p:nvPr/>
              </p:nvSpPr>
              <p:spPr>
                <a:xfrm>
                  <a:off x="2416500" y="3368308"/>
                  <a:ext cx="1779050" cy="401900"/>
                </a:xfrm>
                <a:custGeom>
                  <a:avLst/>
                  <a:gdLst/>
                  <a:ahLst/>
                  <a:cxnLst/>
                  <a:rect l="l" t="t" r="r" b="b"/>
                  <a:pathLst>
                    <a:path w="71162" h="16076" extrusionOk="0">
                      <a:moveTo>
                        <a:pt x="71162" y="2303"/>
                      </a:moveTo>
                      <a:cubicBezTo>
                        <a:pt x="61852" y="2048"/>
                        <a:pt x="27164" y="-1522"/>
                        <a:pt x="15304" y="773"/>
                      </a:cubicBezTo>
                      <a:cubicBezTo>
                        <a:pt x="3444" y="3069"/>
                        <a:pt x="2551" y="13526"/>
                        <a:pt x="0" y="16076"/>
                      </a:cubicBezTo>
                    </a:path>
                  </a:pathLst>
                </a:custGeom>
                <a:noFill/>
                <a:ln w="28575" cap="flat" cmpd="sng">
                  <a:solidFill>
                    <a:srgbClr val="9900FF"/>
                  </a:solidFill>
                  <a:prstDash val="solid"/>
                  <a:round/>
                  <a:headEnd type="none" w="med" len="med"/>
                  <a:tailEnd type="triangle" w="med" len="med"/>
                </a:ln>
              </p:spPr>
            </p:sp>
            <p:sp>
              <p:nvSpPr>
                <p:cNvPr id="333" name="Google Shape;333;p39"/>
                <p:cNvSpPr/>
                <p:nvPr/>
              </p:nvSpPr>
              <p:spPr>
                <a:xfrm>
                  <a:off x="1799225" y="3290100"/>
                  <a:ext cx="372900" cy="402000"/>
                </a:xfrm>
                <a:prstGeom prst="ellipse">
                  <a:avLst/>
                </a:prstGeom>
                <a:solidFill>
                  <a:srgbClr val="4A86E8"/>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39"/>
              <p:cNvGrpSpPr/>
              <p:nvPr/>
            </p:nvGrpSpPr>
            <p:grpSpPr>
              <a:xfrm>
                <a:off x="938725" y="4572000"/>
                <a:ext cx="3174000" cy="267900"/>
                <a:chOff x="659975" y="4658075"/>
                <a:chExt cx="3174000" cy="267900"/>
              </a:xfrm>
            </p:grpSpPr>
            <p:sp>
              <p:nvSpPr>
                <p:cNvPr id="335" name="Google Shape;335;p39"/>
                <p:cNvSpPr/>
                <p:nvPr/>
              </p:nvSpPr>
              <p:spPr>
                <a:xfrm>
                  <a:off x="659975" y="4658075"/>
                  <a:ext cx="3174000" cy="267900"/>
                </a:xfrm>
                <a:prstGeom prst="rect">
                  <a:avLst/>
                </a:prstGeom>
                <a:solidFill>
                  <a:srgbClr val="EEEEEE"/>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6" name="Google Shape;336;p39"/>
                <p:cNvCxnSpPr/>
                <p:nvPr/>
              </p:nvCxnSpPr>
              <p:spPr>
                <a:xfrm>
                  <a:off x="726925" y="4772850"/>
                  <a:ext cx="315600" cy="9600"/>
                </a:xfrm>
                <a:prstGeom prst="straightConnector1">
                  <a:avLst/>
                </a:prstGeom>
                <a:noFill/>
                <a:ln w="28575" cap="flat" cmpd="sng">
                  <a:solidFill>
                    <a:srgbClr val="FF0000"/>
                  </a:solidFill>
                  <a:prstDash val="solid"/>
                  <a:round/>
                  <a:headEnd type="none" w="med" len="med"/>
                  <a:tailEnd type="none" w="med" len="med"/>
                </a:ln>
              </p:spPr>
            </p:cxnSp>
            <p:cxnSp>
              <p:nvCxnSpPr>
                <p:cNvPr id="337" name="Google Shape;337;p39"/>
                <p:cNvCxnSpPr/>
                <p:nvPr/>
              </p:nvCxnSpPr>
              <p:spPr>
                <a:xfrm>
                  <a:off x="1520475" y="4772850"/>
                  <a:ext cx="315600" cy="9600"/>
                </a:xfrm>
                <a:prstGeom prst="straightConnector1">
                  <a:avLst/>
                </a:prstGeom>
                <a:noFill/>
                <a:ln w="28575" cap="flat" cmpd="sng">
                  <a:solidFill>
                    <a:srgbClr val="9900FF"/>
                  </a:solidFill>
                  <a:prstDash val="solid"/>
                  <a:round/>
                  <a:headEnd type="none" w="med" len="med"/>
                  <a:tailEnd type="none" w="med" len="med"/>
                </a:ln>
              </p:spPr>
            </p:cxnSp>
            <p:sp>
              <p:nvSpPr>
                <p:cNvPr id="338" name="Google Shape;338;p39"/>
                <p:cNvSpPr/>
                <p:nvPr/>
              </p:nvSpPr>
              <p:spPr>
                <a:xfrm>
                  <a:off x="2448225" y="4674750"/>
                  <a:ext cx="172800" cy="205800"/>
                </a:xfrm>
                <a:prstGeom prst="ellipse">
                  <a:avLst/>
                </a:prstGeom>
                <a:solidFill>
                  <a:srgbClr val="4A86E8"/>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9"/>
                <p:cNvSpPr txBox="1"/>
                <p:nvPr/>
              </p:nvSpPr>
              <p:spPr>
                <a:xfrm>
                  <a:off x="985175" y="4715400"/>
                  <a:ext cx="593100" cy="12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t>Updraft</a:t>
                  </a:r>
                  <a:endParaRPr sz="800"/>
                </a:p>
              </p:txBody>
            </p:sp>
            <p:sp>
              <p:nvSpPr>
                <p:cNvPr id="340" name="Google Shape;340;p39"/>
                <p:cNvSpPr txBox="1"/>
                <p:nvPr/>
              </p:nvSpPr>
              <p:spPr>
                <a:xfrm>
                  <a:off x="1778700" y="4715400"/>
                  <a:ext cx="736500" cy="12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t>Downdraft</a:t>
                  </a:r>
                  <a:endParaRPr sz="800"/>
                </a:p>
              </p:txBody>
            </p:sp>
            <p:sp>
              <p:nvSpPr>
                <p:cNvPr id="341" name="Google Shape;341;p39"/>
                <p:cNvSpPr txBox="1"/>
                <p:nvPr/>
              </p:nvSpPr>
              <p:spPr>
                <a:xfrm>
                  <a:off x="2621025" y="4715400"/>
                  <a:ext cx="382500" cy="12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t>Jet</a:t>
                  </a:r>
                  <a:endParaRPr sz="800"/>
                </a:p>
              </p:txBody>
            </p:sp>
          </p:grpSp>
        </p:grpSp>
        <p:grpSp>
          <p:nvGrpSpPr>
            <p:cNvPr id="342" name="Google Shape;342;p39"/>
            <p:cNvGrpSpPr/>
            <p:nvPr/>
          </p:nvGrpSpPr>
          <p:grpSpPr>
            <a:xfrm>
              <a:off x="3311275" y="4593825"/>
              <a:ext cx="831000" cy="205800"/>
              <a:chOff x="2448225" y="4674750"/>
              <a:chExt cx="831000" cy="205800"/>
            </a:xfrm>
          </p:grpSpPr>
          <p:sp>
            <p:nvSpPr>
              <p:cNvPr id="343" name="Google Shape;343;p39"/>
              <p:cNvSpPr/>
              <p:nvPr/>
            </p:nvSpPr>
            <p:spPr>
              <a:xfrm>
                <a:off x="2448225" y="4674750"/>
                <a:ext cx="172800" cy="205800"/>
              </a:xfrm>
              <a:prstGeom prst="ellipse">
                <a:avLst/>
              </a:prstGeom>
              <a:solidFill>
                <a:srgbClr val="999999"/>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9"/>
              <p:cNvSpPr txBox="1"/>
              <p:nvPr/>
            </p:nvSpPr>
            <p:spPr>
              <a:xfrm>
                <a:off x="2621025" y="4715400"/>
                <a:ext cx="658200" cy="12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t>&gt;40 DBZ</a:t>
                </a:r>
                <a:endParaRPr sz="800"/>
              </a:p>
            </p:txBody>
          </p:sp>
        </p:grpSp>
        <p:sp>
          <p:nvSpPr>
            <p:cNvPr id="345" name="Google Shape;345;p39"/>
            <p:cNvSpPr/>
            <p:nvPr/>
          </p:nvSpPr>
          <p:spPr>
            <a:xfrm>
              <a:off x="2257133" y="2218038"/>
              <a:ext cx="1938425" cy="1843425"/>
            </a:xfrm>
            <a:custGeom>
              <a:avLst/>
              <a:gdLst/>
              <a:ahLst/>
              <a:cxnLst/>
              <a:rect l="l" t="t" r="r" b="b"/>
              <a:pathLst>
                <a:path w="77537" h="73737" extrusionOk="0">
                  <a:moveTo>
                    <a:pt x="77537" y="69925"/>
                  </a:moveTo>
                  <a:cubicBezTo>
                    <a:pt x="65734" y="69850"/>
                    <a:pt x="18071" y="78740"/>
                    <a:pt x="6716" y="69476"/>
                  </a:cubicBezTo>
                  <a:cubicBezTo>
                    <a:pt x="-4639" y="60212"/>
                    <a:pt x="68" y="25922"/>
                    <a:pt x="9406" y="14343"/>
                  </a:cubicBezTo>
                  <a:cubicBezTo>
                    <a:pt x="18744" y="2764"/>
                    <a:pt x="53856" y="2391"/>
                    <a:pt x="62746" y="0"/>
                  </a:cubicBezTo>
                </a:path>
              </a:pathLst>
            </a:custGeom>
            <a:noFill/>
            <a:ln w="28575" cap="flat" cmpd="sng">
              <a:solidFill>
                <a:srgbClr val="FF0000"/>
              </a:solidFill>
              <a:prstDash val="solid"/>
              <a:round/>
              <a:headEnd type="none" w="med" len="med"/>
              <a:tailEnd type="triangle" w="med" len="med"/>
            </a:ln>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90" name="Google Shape;290;p38"/>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291" name="Google Shape;291;p3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Motivation</a:t>
            </a:r>
            <a:endParaRPr sz="2100" b="0" strike="noStrike">
              <a:solidFill>
                <a:srgbClr val="FFFFFF"/>
              </a:solidFill>
              <a:latin typeface="Arial"/>
              <a:ea typeface="Arial"/>
              <a:cs typeface="Arial"/>
              <a:sym typeface="Arial"/>
            </a:endParaRPr>
          </a:p>
        </p:txBody>
      </p:sp>
      <p:sp>
        <p:nvSpPr>
          <p:cNvPr id="292" name="Google Shape;292;p3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293" name="Google Shape;293;p3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294" name="Google Shape;294;p3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295" name="Google Shape;295;p3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296" name="Google Shape;296;p38"/>
          <p:cNvSpPr/>
          <p:nvPr/>
        </p:nvSpPr>
        <p:spPr>
          <a:xfrm>
            <a:off x="1219950" y="2361125"/>
            <a:ext cx="6704100" cy="681600"/>
          </a:xfrm>
          <a:prstGeom prst="rect">
            <a:avLst/>
          </a:prstGeom>
          <a:noFill/>
          <a:ln>
            <a:noFill/>
          </a:ln>
        </p:spPr>
        <p:txBody>
          <a:bodyPr spcFirstLastPara="1" wrap="square" lIns="67500" tIns="33750" rIns="67500" bIns="33750" anchor="ctr" anchorCtr="0">
            <a:noAutofit/>
          </a:bodyPr>
          <a:lstStyle/>
          <a:p>
            <a:pPr algn="ctr">
              <a:lnSpc>
                <a:spcPct val="115000"/>
              </a:lnSpc>
            </a:pPr>
            <a:r>
              <a:rPr lang="en" sz="2700" b="1" dirty="0">
                <a:solidFill>
                  <a:schemeClr val="dk1"/>
                </a:solidFill>
                <a:latin typeface="Calibri"/>
                <a:ea typeface="Calibri"/>
                <a:cs typeface="Calibri"/>
                <a:sym typeface="Calibri"/>
              </a:rPr>
              <a:t>NCAR Ensemble Structure and Environment of Hurricane Harvey (2017)</a:t>
            </a:r>
            <a:endParaRPr sz="2700" b="1" dirty="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44" name="Google Shape;244;p35"/>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245" name="Google Shape;245;p3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Motivation</a:t>
            </a:r>
            <a:endParaRPr sz="2100" b="0" strike="noStrike">
              <a:solidFill>
                <a:srgbClr val="FFFFFF"/>
              </a:solidFill>
              <a:latin typeface="Arial"/>
              <a:ea typeface="Arial"/>
              <a:cs typeface="Arial"/>
              <a:sym typeface="Arial"/>
            </a:endParaRPr>
          </a:p>
        </p:txBody>
      </p:sp>
      <p:sp>
        <p:nvSpPr>
          <p:cNvPr id="246" name="Google Shape;246;p3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247" name="Google Shape;247;p3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248" name="Google Shape;248;p3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249" name="Google Shape;249;p3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1" strike="noStrike">
              <a:solidFill>
                <a:srgbClr val="FFE699"/>
              </a:solidFill>
            </a:endParaRPr>
          </a:p>
        </p:txBody>
      </p:sp>
      <p:sp>
        <p:nvSpPr>
          <p:cNvPr id="250" name="Google Shape;250;p35"/>
          <p:cNvSpPr/>
          <p:nvPr/>
        </p:nvSpPr>
        <p:spPr>
          <a:xfrm>
            <a:off x="220629" y="2170684"/>
            <a:ext cx="8260350" cy="1840500"/>
          </a:xfrm>
          <a:prstGeom prst="rect">
            <a:avLst/>
          </a:prstGeom>
          <a:solidFill>
            <a:srgbClr val="A2C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5"/>
          <p:cNvSpPr txBox="1"/>
          <p:nvPr/>
        </p:nvSpPr>
        <p:spPr>
          <a:xfrm>
            <a:off x="169509" y="761696"/>
            <a:ext cx="8370314" cy="331483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1"/>
                </a:solidFill>
              </a:rPr>
              <a:t>Research Questions:</a:t>
            </a:r>
            <a:endParaRPr lang="en-US" sz="1800">
              <a:solidFill>
                <a:schemeClr val="dk1"/>
              </a:solidFill>
            </a:endParaRPr>
          </a:p>
          <a:p>
            <a:pPr marL="0" lvl="0" indent="0" algn="l">
              <a:spcBef>
                <a:spcPts val="0"/>
              </a:spcBef>
              <a:spcAft>
                <a:spcPts val="0"/>
              </a:spcAft>
              <a:buNone/>
            </a:pPr>
            <a:endParaRPr lang="en" sz="1800" dirty="0">
              <a:solidFill>
                <a:schemeClr val="dk1"/>
              </a:solidFill>
            </a:endParaRPr>
          </a:p>
          <a:p>
            <a:pPr>
              <a:buClr>
                <a:schemeClr val="dk1"/>
              </a:buClr>
              <a:buSzPts val="1400"/>
            </a:pPr>
            <a:endParaRPr lang="en" sz="1800" dirty="0">
              <a:solidFill>
                <a:schemeClr val="dk1"/>
              </a:solidFill>
            </a:endParaRPr>
          </a:p>
          <a:p>
            <a:pPr>
              <a:buClr>
                <a:schemeClr val="dk1"/>
              </a:buClr>
              <a:buSzPts val="1400"/>
            </a:pPr>
            <a:endParaRPr lang="en" sz="1800" dirty="0">
              <a:solidFill>
                <a:schemeClr val="dk1"/>
              </a:solidFill>
            </a:endParaRPr>
          </a:p>
          <a:p>
            <a:pPr>
              <a:buClr>
                <a:schemeClr val="dk1"/>
              </a:buClr>
              <a:buSzPts val="1400"/>
            </a:pPr>
            <a:endParaRPr lang="en" sz="1800">
              <a:solidFill>
                <a:schemeClr val="dk1"/>
              </a:solidFill>
            </a:endParaRPr>
          </a:p>
          <a:p>
            <a:pPr marL="482600" lvl="0" indent="-342900" algn="l" rtl="0">
              <a:spcBef>
                <a:spcPts val="0"/>
              </a:spcBef>
              <a:spcAft>
                <a:spcPts val="0"/>
              </a:spcAft>
              <a:buClr>
                <a:schemeClr val="dk1"/>
              </a:buClr>
              <a:buSzPts val="1400"/>
              <a:buAutoNum type="arabicPeriod"/>
            </a:pPr>
            <a:r>
              <a:rPr lang="en" dirty="0">
                <a:solidFill>
                  <a:schemeClr val="dk1"/>
                </a:solidFill>
              </a:rPr>
              <a:t>Does the NCAR Ensemble produce similar </a:t>
            </a:r>
            <a:r>
              <a:rPr lang="en" dirty="0" err="1">
                <a:solidFill>
                  <a:schemeClr val="dk1"/>
                </a:solidFill>
              </a:rPr>
              <a:t>rainband</a:t>
            </a:r>
            <a:r>
              <a:rPr lang="en" dirty="0">
                <a:solidFill>
                  <a:schemeClr val="dk1"/>
                </a:solidFill>
              </a:rPr>
              <a:t> structures to those observed and modeled?</a:t>
            </a:r>
            <a:endParaRPr dirty="0">
              <a:solidFill>
                <a:schemeClr val="dk1"/>
              </a:solidFill>
            </a:endParaRPr>
          </a:p>
          <a:p>
            <a:pPr marL="800100" lvl="0" indent="-342900" algn="l" rtl="0">
              <a:spcBef>
                <a:spcPts val="0"/>
              </a:spcBef>
              <a:spcAft>
                <a:spcPts val="0"/>
              </a:spcAft>
              <a:buAutoNum type="arabicPeriod"/>
            </a:pPr>
            <a:endParaRPr>
              <a:solidFill>
                <a:schemeClr val="dk1"/>
              </a:solidFill>
            </a:endParaRPr>
          </a:p>
          <a:p>
            <a:pPr marL="482600" indent="-342900">
              <a:buClr>
                <a:schemeClr val="dk1"/>
              </a:buClr>
              <a:buSzPts val="1400"/>
              <a:buAutoNum type="arabicPeriod"/>
            </a:pPr>
            <a:r>
              <a:rPr lang="en" dirty="0">
                <a:solidFill>
                  <a:schemeClr val="dk1"/>
                </a:solidFill>
              </a:rPr>
              <a:t>Does the NCAR Ensemble produce realistic tropical cyclone environments compared to past observations? </a:t>
            </a:r>
            <a:endParaRPr dirty="0">
              <a:solidFill>
                <a:schemeClr val="dk1"/>
              </a:solidFill>
            </a:endParaRPr>
          </a:p>
          <a:p>
            <a:pPr marL="800100" lvl="0" indent="-342900" algn="l" rtl="0">
              <a:spcBef>
                <a:spcPts val="0"/>
              </a:spcBef>
              <a:spcAft>
                <a:spcPts val="0"/>
              </a:spcAft>
              <a:buAutoNum type="arabicPeriod"/>
            </a:pPr>
            <a:endParaRPr>
              <a:solidFill>
                <a:schemeClr val="dk1"/>
              </a:solidFill>
            </a:endParaRPr>
          </a:p>
          <a:p>
            <a:pPr marL="482600" indent="-342900">
              <a:buClr>
                <a:schemeClr val="dk1"/>
              </a:buClr>
              <a:buSzPts val="1400"/>
              <a:buAutoNum type="arabicPeriod"/>
            </a:pPr>
            <a:r>
              <a:rPr lang="en" dirty="0">
                <a:solidFill>
                  <a:schemeClr val="dk1"/>
                </a:solidFill>
              </a:rPr>
              <a:t>How do supercell environments in the NCAR Ensemble compare to those typically seen in the midlatitudes? </a:t>
            </a:r>
            <a:endParaRPr>
              <a:solidFill>
                <a:schemeClr val="dk1"/>
              </a:solidFill>
            </a:endParaRPr>
          </a:p>
          <a:p>
            <a:pPr marL="457200" lvl="0" indent="0" algn="l" rtl="0">
              <a:spcBef>
                <a:spcPts val="0"/>
              </a:spcBef>
              <a:spcAft>
                <a:spcPts val="0"/>
              </a:spcAft>
              <a:buNone/>
            </a:pPr>
            <a:endParaRPr>
              <a:solidFill>
                <a:schemeClr val="dk1"/>
              </a:solidFill>
            </a:endParaRPr>
          </a:p>
          <a:p>
            <a:pPr marL="139700" lvl="0" algn="l" rtl="0">
              <a:spcBef>
                <a:spcPts val="0"/>
              </a:spcBef>
              <a:spcAft>
                <a:spcPts val="0"/>
              </a:spcAft>
              <a:buClr>
                <a:schemeClr val="dk1"/>
              </a:buClr>
              <a:buSzPts val="1400"/>
            </a:pPr>
            <a:endParaRPr lang="en" dirty="0">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457200" lvl="0" indent="0" algn="l" rtl="0">
              <a:spcBef>
                <a:spcPts val="0"/>
              </a:spcBef>
              <a:spcAft>
                <a:spcPts val="0"/>
              </a:spcAft>
              <a:buNone/>
            </a:pPr>
            <a:endParaRPr sz="1800">
              <a:solidFill>
                <a:schemeClr val="dk1"/>
              </a:solidFill>
            </a:endParaRPr>
          </a:p>
        </p:txBody>
      </p:sp>
      <p:sp>
        <p:nvSpPr>
          <p:cNvPr id="2" name="Google Shape;267;p36">
            <a:extLst>
              <a:ext uri="{FF2B5EF4-FFF2-40B4-BE49-F238E27FC236}">
                <a16:creationId xmlns:a16="http://schemas.microsoft.com/office/drawing/2014/main" id="{E4B8C972-B79B-4D67-BE7D-9CE136FC895C}"/>
              </a:ext>
            </a:extLst>
          </p:cNvPr>
          <p:cNvSpPr/>
          <p:nvPr/>
        </p:nvSpPr>
        <p:spPr>
          <a:xfrm>
            <a:off x="171953" y="1284944"/>
            <a:ext cx="4684200" cy="69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dirty="0"/>
              <a:t>NCAR Ensemble Structure and Environment</a:t>
            </a:r>
            <a:endParaRPr dirty="0"/>
          </a:p>
        </p:txBody>
      </p:sp>
    </p:spTree>
    <p:extLst>
      <p:ext uri="{BB962C8B-B14F-4D97-AF65-F5344CB8AC3E}">
        <p14:creationId xmlns:p14="http://schemas.microsoft.com/office/powerpoint/2010/main" val="2259482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389" name="Google Shape;389;p42"/>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390" name="Google Shape;390;p4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391" name="Google Shape;391;p4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392" name="Google Shape;392;p4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393" name="Google Shape;393;p4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394" name="Google Shape;394;p4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395" name="Google Shape;395;p42"/>
          <p:cNvSpPr txBox="1"/>
          <p:nvPr/>
        </p:nvSpPr>
        <p:spPr>
          <a:xfrm>
            <a:off x="274838" y="8159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to look at the structure?</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7"/>
          <p:cNvSpPr/>
          <p:nvPr/>
        </p:nvSpPr>
        <p:spPr>
          <a:xfrm>
            <a:off x="0" y="606400"/>
            <a:ext cx="3333900" cy="681600"/>
          </a:xfrm>
          <a:prstGeom prst="rect">
            <a:avLst/>
          </a:prstGeom>
          <a:noFill/>
          <a:ln>
            <a:noFill/>
          </a:ln>
        </p:spPr>
        <p:txBody>
          <a:bodyPr spcFirstLastPara="1" wrap="square" lIns="67500" tIns="33750" rIns="67500" bIns="33750" anchor="ctr" anchorCtr="0">
            <a:noAutofit/>
          </a:bodyPr>
          <a:lstStyle/>
          <a:p>
            <a:pPr marL="0" lvl="0" indent="0" algn="ctr" rtl="0">
              <a:spcBef>
                <a:spcPts val="0"/>
              </a:spcBef>
              <a:spcAft>
                <a:spcPts val="0"/>
              </a:spcAft>
              <a:buClr>
                <a:schemeClr val="dk1"/>
              </a:buClr>
              <a:buFont typeface="Arial"/>
              <a:buNone/>
            </a:pPr>
            <a:r>
              <a:rPr lang="en" sz="2700" b="1">
                <a:solidFill>
                  <a:schemeClr val="dk1"/>
                </a:solidFill>
                <a:latin typeface="Calibri"/>
                <a:ea typeface="Calibri"/>
                <a:cs typeface="Calibri"/>
                <a:sym typeface="Calibri"/>
              </a:rPr>
              <a:t>Presentation Outline:</a:t>
            </a:r>
            <a:endParaRPr sz="2700" b="1">
              <a:solidFill>
                <a:schemeClr val="dk1"/>
              </a:solidFill>
              <a:latin typeface="Calibri"/>
              <a:ea typeface="Calibri"/>
              <a:cs typeface="Calibri"/>
              <a:sym typeface="Calibri"/>
            </a:endParaRPr>
          </a:p>
        </p:txBody>
      </p:sp>
      <p:sp>
        <p:nvSpPr>
          <p:cNvPr id="119" name="Google Shape;119;p27"/>
          <p:cNvSpPr/>
          <p:nvPr/>
        </p:nvSpPr>
        <p:spPr>
          <a:xfrm>
            <a:off x="627541" y="1230850"/>
            <a:ext cx="4595878" cy="3630900"/>
          </a:xfrm>
          <a:prstGeom prst="rect">
            <a:avLst/>
          </a:prstGeom>
          <a:noFill/>
          <a:ln>
            <a:noFill/>
          </a:ln>
        </p:spPr>
        <p:txBody>
          <a:bodyPr spcFirstLastPara="1" wrap="square" lIns="67500" tIns="33750" rIns="67500" bIns="33750" anchor="t" anchorCtr="0">
            <a:noAutofit/>
          </a:bodyPr>
          <a:lstStyle/>
          <a:p>
            <a:pPr marL="457200" marR="0" lvl="0" indent="-317500" algn="l" rtl="0">
              <a:lnSpc>
                <a:spcPct val="115000"/>
              </a:lnSpc>
              <a:spcBef>
                <a:spcPts val="800"/>
              </a:spcBef>
              <a:spcAft>
                <a:spcPts val="0"/>
              </a:spcAft>
              <a:buClr>
                <a:srgbClr val="000000"/>
              </a:buClr>
              <a:buSzPts val="1400"/>
              <a:buFont typeface="Arial"/>
              <a:buChar char="●"/>
            </a:pPr>
            <a:r>
              <a:rPr lang="en" sz="1600" b="1" dirty="0">
                <a:latin typeface="Calibri"/>
                <a:ea typeface="Calibri"/>
                <a:cs typeface="Calibri"/>
                <a:sym typeface="Calibri"/>
              </a:rPr>
              <a:t>Motivation</a:t>
            </a:r>
            <a:endParaRPr lang="en-US" sz="1600" b="1" dirty="0">
              <a:latin typeface="Calibri"/>
              <a:ea typeface="Calibri"/>
              <a:cs typeface="Calibri"/>
            </a:endParaRPr>
          </a:p>
          <a:p>
            <a:pPr marL="139700">
              <a:lnSpc>
                <a:spcPct val="114999"/>
              </a:lnSpc>
              <a:buSzPts val="1400"/>
            </a:pPr>
            <a:endParaRPr lang="en" sz="1600" b="1" dirty="0">
              <a:latin typeface="Calibri"/>
              <a:ea typeface="Calibri"/>
              <a:cs typeface="Calibri"/>
            </a:endParaRPr>
          </a:p>
          <a:p>
            <a:pPr marL="457200" marR="0" lvl="0" indent="-317500" algn="l" rtl="0">
              <a:lnSpc>
                <a:spcPct val="115000"/>
              </a:lnSpc>
              <a:spcBef>
                <a:spcPts val="0"/>
              </a:spcBef>
              <a:spcAft>
                <a:spcPts val="0"/>
              </a:spcAft>
              <a:buSzPts val="1400"/>
              <a:buFont typeface="Calibri"/>
              <a:buChar char="●"/>
            </a:pPr>
            <a:r>
              <a:rPr lang="en" sz="1600" b="1" dirty="0">
                <a:latin typeface="Calibri"/>
                <a:ea typeface="Calibri"/>
                <a:cs typeface="Calibri"/>
                <a:sym typeface="Calibri"/>
              </a:rPr>
              <a:t>What is the NCAR Ensemble?</a:t>
            </a:r>
            <a:endParaRPr sz="1600" b="1">
              <a:latin typeface="Calibri"/>
              <a:ea typeface="Calibri"/>
              <a:cs typeface="Calibri"/>
            </a:endParaRPr>
          </a:p>
          <a:p>
            <a:pPr marL="457200" indent="-317500">
              <a:lnSpc>
                <a:spcPct val="114999"/>
              </a:lnSpc>
              <a:buSzPts val="1400"/>
              <a:buFont typeface="Calibri"/>
              <a:buChar char="●"/>
            </a:pPr>
            <a:endParaRPr lang="en" sz="1600" b="1" dirty="0">
              <a:solidFill>
                <a:schemeClr val="dk1"/>
              </a:solidFill>
              <a:latin typeface="Calibri"/>
              <a:ea typeface="Calibri"/>
              <a:cs typeface="Calibri"/>
            </a:endParaRPr>
          </a:p>
          <a:p>
            <a:pPr marL="457200" indent="-317500">
              <a:lnSpc>
                <a:spcPct val="115000"/>
              </a:lnSpc>
              <a:buSzPts val="1400"/>
              <a:buFont typeface="Calibri"/>
              <a:buChar char="●"/>
            </a:pPr>
            <a:r>
              <a:rPr lang="en" sz="1600" b="1" dirty="0">
                <a:solidFill>
                  <a:schemeClr val="dk1"/>
                </a:solidFill>
                <a:latin typeface="Calibri"/>
                <a:ea typeface="Calibri"/>
                <a:cs typeface="Calibri"/>
                <a:sym typeface="Calibri"/>
              </a:rPr>
              <a:t>NCAR Ensemble Structure and Environment of Hurricane Harvey (2017)</a:t>
            </a:r>
            <a:endParaRPr sz="1600" b="1" dirty="0">
              <a:solidFill>
                <a:schemeClr val="dk1"/>
              </a:solidFill>
              <a:latin typeface="Calibri"/>
              <a:ea typeface="Calibri"/>
              <a:cs typeface="Calibri"/>
            </a:endParaRPr>
          </a:p>
          <a:p>
            <a:pPr marL="457200" indent="-317500">
              <a:lnSpc>
                <a:spcPct val="114999"/>
              </a:lnSpc>
              <a:buClr>
                <a:schemeClr val="dk1"/>
              </a:buClr>
              <a:buSzPts val="1400"/>
              <a:buFont typeface="Calibri"/>
              <a:buChar char="●"/>
            </a:pPr>
            <a:endParaRPr lang="en" sz="1600" b="1" dirty="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 sz="1600" b="1" dirty="0">
                <a:solidFill>
                  <a:schemeClr val="dk1"/>
                </a:solidFill>
                <a:latin typeface="Calibri"/>
                <a:ea typeface="Calibri"/>
                <a:cs typeface="Calibri"/>
                <a:sym typeface="Calibri"/>
              </a:rPr>
              <a:t>NCAR Cell Type Analysis of Hurricanes Harvey and Irma (2017)</a:t>
            </a:r>
            <a:endParaRPr sz="1600" b="1" dirty="0">
              <a:solidFill>
                <a:schemeClr val="dk1"/>
              </a:solidFill>
              <a:latin typeface="Calibri"/>
              <a:ea typeface="Calibri"/>
              <a:cs typeface="Calibri"/>
              <a:sym typeface="Calibri"/>
            </a:endParaRPr>
          </a:p>
          <a:p>
            <a:pPr marL="596900" lvl="1" algn="l" rtl="0">
              <a:lnSpc>
                <a:spcPct val="115000"/>
              </a:lnSpc>
              <a:spcBef>
                <a:spcPts val="0"/>
              </a:spcBef>
              <a:spcAft>
                <a:spcPts val="0"/>
              </a:spcAft>
              <a:buClr>
                <a:schemeClr val="dk1"/>
              </a:buClr>
              <a:buSzPts val="1400"/>
            </a:pPr>
            <a:endParaRPr lang="en" b="1" dirty="0">
              <a:solidFill>
                <a:schemeClr val="dk1"/>
              </a:solidFill>
              <a:latin typeface="Calibri"/>
              <a:ea typeface="Calibri"/>
              <a:cs typeface="Calibri"/>
            </a:endParaRPr>
          </a:p>
          <a:p>
            <a:pPr marL="0" lvl="0" indent="0" algn="l" rtl="0">
              <a:lnSpc>
                <a:spcPct val="150000"/>
              </a:lnSpc>
              <a:spcBef>
                <a:spcPts val="0"/>
              </a:spcBef>
              <a:spcAft>
                <a:spcPts val="0"/>
              </a:spcAft>
              <a:buNone/>
            </a:pPr>
            <a:endParaRPr sz="1800" b="1">
              <a:solidFill>
                <a:schemeClr val="dk1"/>
              </a:solidFill>
              <a:latin typeface="Calibri"/>
              <a:ea typeface="Calibri"/>
              <a:cs typeface="Calibri"/>
              <a:sym typeface="Calibri"/>
            </a:endParaRPr>
          </a:p>
          <a:p>
            <a:pPr marL="0" marR="0" lvl="0" indent="0" algn="l" rtl="0">
              <a:lnSpc>
                <a:spcPct val="100000"/>
              </a:lnSpc>
              <a:spcBef>
                <a:spcPts val="800"/>
              </a:spcBef>
              <a:spcAft>
                <a:spcPts val="0"/>
              </a:spcAft>
              <a:buNone/>
            </a:pPr>
            <a:endParaRPr sz="1500" b="1">
              <a:latin typeface="Calibri"/>
              <a:ea typeface="Calibri"/>
              <a:cs typeface="Calibri"/>
              <a:sym typeface="Calibri"/>
            </a:endParaRPr>
          </a:p>
        </p:txBody>
      </p:sp>
      <p:sp>
        <p:nvSpPr>
          <p:cNvPr id="120" name="Google Shape;120;p2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21" name="Google Shape;121;p27"/>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22" name="Google Shape;122;p2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Motivation</a:t>
            </a:r>
            <a:endParaRPr sz="2100" b="0" i="0" u="none" strike="noStrike" cap="none">
              <a:solidFill>
                <a:srgbClr val="000000"/>
              </a:solidFill>
              <a:latin typeface="Arial"/>
              <a:ea typeface="Arial"/>
              <a:cs typeface="Arial"/>
              <a:sym typeface="Arial"/>
            </a:endParaRPr>
          </a:p>
        </p:txBody>
      </p:sp>
      <p:sp>
        <p:nvSpPr>
          <p:cNvPr id="123" name="Google Shape;123;p2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Conclusion</a:t>
            </a:r>
            <a:endParaRPr sz="2100" b="0" i="0" u="none" strike="noStrike" cap="none">
              <a:solidFill>
                <a:srgbClr val="000000"/>
              </a:solidFill>
              <a:latin typeface="Arial"/>
              <a:ea typeface="Arial"/>
              <a:cs typeface="Arial"/>
              <a:sym typeface="Arial"/>
            </a:endParaRPr>
          </a:p>
        </p:txBody>
      </p:sp>
      <p:sp>
        <p:nvSpPr>
          <p:cNvPr id="124" name="Google Shape;124;p2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Methodology</a:t>
            </a:r>
            <a:endParaRPr sz="2100" b="0" i="0" u="none" strike="noStrike" cap="none">
              <a:solidFill>
                <a:srgbClr val="000000"/>
              </a:solidFill>
              <a:latin typeface="Arial"/>
              <a:ea typeface="Arial"/>
              <a:cs typeface="Arial"/>
              <a:sym typeface="Arial"/>
            </a:endParaRPr>
          </a:p>
        </p:txBody>
      </p:sp>
      <p:sp>
        <p:nvSpPr>
          <p:cNvPr id="125" name="Google Shape;125;p2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Results</a:t>
            </a:r>
            <a:endParaRPr sz="2100" b="0" i="0" u="none" strike="noStrike" cap="none">
              <a:solidFill>
                <a:srgbClr val="000000"/>
              </a:solidFill>
              <a:latin typeface="Arial"/>
              <a:ea typeface="Arial"/>
              <a:cs typeface="Arial"/>
              <a:sym typeface="Arial"/>
            </a:endParaRPr>
          </a:p>
        </p:txBody>
      </p:sp>
      <p:sp>
        <p:nvSpPr>
          <p:cNvPr id="126" name="Google Shape;126;p2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i="0" u="none" strike="noStrike" cap="none">
                <a:solidFill>
                  <a:srgbClr val="FFFFFF"/>
                </a:solidFill>
                <a:latin typeface="Calibri"/>
                <a:ea typeface="Calibri"/>
                <a:cs typeface="Calibri"/>
                <a:sym typeface="Calibri"/>
              </a:rPr>
              <a:t>Introduction</a:t>
            </a:r>
            <a:endParaRPr sz="2100" b="0" i="0" u="none" strike="noStrike" cap="none">
              <a:solidFill>
                <a:srgbClr val="000000"/>
              </a:solidFill>
              <a:latin typeface="Arial"/>
              <a:ea typeface="Arial"/>
              <a:cs typeface="Arial"/>
              <a:sym typeface="Arial"/>
            </a:endParaRPr>
          </a:p>
        </p:txBody>
      </p:sp>
      <p:pic>
        <p:nvPicPr>
          <p:cNvPr id="127" name="Google Shape;127;p27"/>
          <p:cNvPicPr preferRelativeResize="0"/>
          <p:nvPr/>
        </p:nvPicPr>
        <p:blipFill rotWithShape="1">
          <a:blip r:embed="rId4">
            <a:alphaModFix/>
          </a:blip>
          <a:srcRect l="9981" t="7196" r="14802" b="15091"/>
          <a:stretch/>
        </p:blipFill>
        <p:spPr>
          <a:xfrm>
            <a:off x="5766732" y="783900"/>
            <a:ext cx="1684706" cy="1288519"/>
          </a:xfrm>
          <a:prstGeom prst="rect">
            <a:avLst/>
          </a:prstGeom>
          <a:noFill/>
          <a:ln>
            <a:noFill/>
          </a:ln>
        </p:spPr>
      </p:pic>
      <p:pic>
        <p:nvPicPr>
          <p:cNvPr id="128" name="Google Shape;128;p27"/>
          <p:cNvPicPr preferRelativeResize="0"/>
          <p:nvPr/>
        </p:nvPicPr>
        <p:blipFill>
          <a:blip r:embed="rId5">
            <a:alphaModFix/>
          </a:blip>
          <a:stretch>
            <a:fillRect/>
          </a:stretch>
        </p:blipFill>
        <p:spPr>
          <a:xfrm>
            <a:off x="7295493" y="1862154"/>
            <a:ext cx="1636930" cy="1637429"/>
          </a:xfrm>
          <a:prstGeom prst="rect">
            <a:avLst/>
          </a:prstGeom>
          <a:noFill/>
          <a:ln>
            <a:noFill/>
          </a:ln>
        </p:spPr>
      </p:pic>
      <p:pic>
        <p:nvPicPr>
          <p:cNvPr id="129" name="Google Shape;129;p27"/>
          <p:cNvPicPr preferRelativeResize="0"/>
          <p:nvPr/>
        </p:nvPicPr>
        <p:blipFill>
          <a:blip r:embed="rId6">
            <a:alphaModFix/>
          </a:blip>
          <a:stretch>
            <a:fillRect/>
          </a:stretch>
        </p:blipFill>
        <p:spPr>
          <a:xfrm>
            <a:off x="6239071" y="3046070"/>
            <a:ext cx="1077121" cy="1417520"/>
          </a:xfrm>
          <a:prstGeom prst="rect">
            <a:avLst/>
          </a:prstGeom>
          <a:noFill/>
          <a:ln>
            <a:noFill/>
          </a:ln>
        </p:spPr>
      </p:pic>
      <p:sp>
        <p:nvSpPr>
          <p:cNvPr id="130" name="Google Shape;130;p27"/>
          <p:cNvSpPr/>
          <p:nvPr/>
        </p:nvSpPr>
        <p:spPr>
          <a:xfrm>
            <a:off x="7302975" y="1445893"/>
            <a:ext cx="933550" cy="434600"/>
          </a:xfrm>
          <a:custGeom>
            <a:avLst/>
            <a:gdLst/>
            <a:ahLst/>
            <a:cxnLst/>
            <a:rect l="l" t="t" r="r" b="b"/>
            <a:pathLst>
              <a:path w="37342" h="17384" extrusionOk="0">
                <a:moveTo>
                  <a:pt x="0" y="2071"/>
                </a:moveTo>
                <a:cubicBezTo>
                  <a:pt x="3337" y="1940"/>
                  <a:pt x="14069" y="1417"/>
                  <a:pt x="20024" y="1286"/>
                </a:cubicBezTo>
                <a:cubicBezTo>
                  <a:pt x="25979" y="1155"/>
                  <a:pt x="32916" y="-1397"/>
                  <a:pt x="35730" y="1286"/>
                </a:cubicBezTo>
                <a:cubicBezTo>
                  <a:pt x="38544" y="3969"/>
                  <a:pt x="36712" y="14701"/>
                  <a:pt x="36908" y="17384"/>
                </a:cubicBezTo>
              </a:path>
            </a:pathLst>
          </a:custGeom>
          <a:noFill/>
          <a:ln w="38100" cap="flat" cmpd="sng">
            <a:solidFill>
              <a:schemeClr val="dk2"/>
            </a:solidFill>
            <a:prstDash val="solid"/>
            <a:round/>
            <a:headEnd type="none" w="med" len="med"/>
            <a:tailEnd type="triangle" w="med" len="med"/>
          </a:ln>
        </p:spPr>
      </p:sp>
      <p:sp>
        <p:nvSpPr>
          <p:cNvPr id="131" name="Google Shape;131;p27"/>
          <p:cNvSpPr/>
          <p:nvPr/>
        </p:nvSpPr>
        <p:spPr>
          <a:xfrm>
            <a:off x="6723528" y="2534012"/>
            <a:ext cx="657975" cy="573475"/>
          </a:xfrm>
          <a:custGeom>
            <a:avLst/>
            <a:gdLst/>
            <a:ahLst/>
            <a:cxnLst/>
            <a:rect l="l" t="t" r="r" b="b"/>
            <a:pathLst>
              <a:path w="26319" h="22939" extrusionOk="0">
                <a:moveTo>
                  <a:pt x="26319" y="2522"/>
                </a:moveTo>
                <a:cubicBezTo>
                  <a:pt x="22327" y="2326"/>
                  <a:pt x="6622" y="-2059"/>
                  <a:pt x="2368" y="1344"/>
                </a:cubicBezTo>
                <a:cubicBezTo>
                  <a:pt x="-1885" y="4747"/>
                  <a:pt x="1060" y="19340"/>
                  <a:pt x="798" y="22939"/>
                </a:cubicBezTo>
              </a:path>
            </a:pathLst>
          </a:custGeom>
          <a:noFill/>
          <a:ln w="38100" cap="flat" cmpd="sng">
            <a:solidFill>
              <a:schemeClr val="dk2"/>
            </a:solidFill>
            <a:prstDash val="solid"/>
            <a:round/>
            <a:headEnd type="none" w="med" len="med"/>
            <a:tailEnd type="triangle" w="med" len="med"/>
          </a:ln>
        </p:spPr>
      </p:sp>
      <p:sp>
        <p:nvSpPr>
          <p:cNvPr id="132" name="Google Shape;132;p27"/>
          <p:cNvSpPr/>
          <p:nvPr/>
        </p:nvSpPr>
        <p:spPr>
          <a:xfrm>
            <a:off x="7528750" y="3751288"/>
            <a:ext cx="972975" cy="1015050"/>
          </a:xfrm>
          <a:custGeom>
            <a:avLst/>
            <a:gdLst/>
            <a:ahLst/>
            <a:cxnLst/>
            <a:rect l="l" t="t" r="r" b="b"/>
            <a:pathLst>
              <a:path w="38919" h="40602" extrusionOk="0">
                <a:moveTo>
                  <a:pt x="0" y="4087"/>
                </a:moveTo>
                <a:cubicBezTo>
                  <a:pt x="5693" y="3825"/>
                  <a:pt x="27681" y="-3569"/>
                  <a:pt x="34159" y="2517"/>
                </a:cubicBezTo>
                <a:cubicBezTo>
                  <a:pt x="40637" y="8603"/>
                  <a:pt x="38085" y="34255"/>
                  <a:pt x="38870" y="40602"/>
                </a:cubicBezTo>
              </a:path>
            </a:pathLst>
          </a:custGeom>
          <a:noFill/>
          <a:ln w="38100" cap="flat" cmpd="sng">
            <a:solidFill>
              <a:schemeClr val="dk2"/>
            </a:solidFill>
            <a:prstDash val="solid"/>
            <a:round/>
            <a:headEnd type="none" w="med" len="med"/>
            <a:tailEnd type="triangle" w="med" len="med"/>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389" name="Google Shape;389;p42"/>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390" name="Google Shape;390;p4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391" name="Google Shape;391;p4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392" name="Google Shape;392;p4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393" name="Google Shape;393;p4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394" name="Google Shape;394;p4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395" name="Google Shape;395;p42"/>
          <p:cNvSpPr txBox="1"/>
          <p:nvPr/>
        </p:nvSpPr>
        <p:spPr>
          <a:xfrm>
            <a:off x="274838" y="8159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to look at the structure?</a:t>
            </a:r>
            <a:endParaRPr sz="1800"/>
          </a:p>
        </p:txBody>
      </p:sp>
      <p:sp>
        <p:nvSpPr>
          <p:cNvPr id="396" name="Google Shape;396;p42"/>
          <p:cNvSpPr txBox="1"/>
          <p:nvPr/>
        </p:nvSpPr>
        <p:spPr>
          <a:xfrm>
            <a:off x="157050" y="1331150"/>
            <a:ext cx="3621000" cy="266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t>Why Structural Similarity Index (SSIM)?</a:t>
            </a:r>
            <a:endParaRPr sz="1400"/>
          </a:p>
        </p:txBody>
      </p:sp>
      <p:sp>
        <p:nvSpPr>
          <p:cNvPr id="397" name="Google Shape;397;p42"/>
          <p:cNvSpPr txBox="1"/>
          <p:nvPr/>
        </p:nvSpPr>
        <p:spPr>
          <a:xfrm>
            <a:off x="157050" y="1812025"/>
            <a:ext cx="3715500" cy="2988300"/>
          </a:xfrm>
          <a:prstGeom prst="rect">
            <a:avLst/>
          </a:prstGeom>
          <a:noFill/>
          <a:ln>
            <a:noFill/>
          </a:ln>
        </p:spPr>
        <p:txBody>
          <a:bodyPr spcFirstLastPara="1" wrap="square" lIns="68575" tIns="68575" rIns="68575" bIns="68575" anchor="t" anchorCtr="0">
            <a:noAutofit/>
          </a:bodyPr>
          <a:lstStyle/>
          <a:p>
            <a:pPr marL="342900" lvl="0" indent="-254000" algn="l" rtl="0">
              <a:spcBef>
                <a:spcPts val="0"/>
              </a:spcBef>
              <a:spcAft>
                <a:spcPts val="0"/>
              </a:spcAft>
              <a:buSzPts val="1400"/>
              <a:buChar char="●"/>
            </a:pPr>
            <a:r>
              <a:rPr lang="en" sz="1400"/>
              <a:t>Comparison tools like mean square error and root mean square error are sensitive to contrast and ther</a:t>
            </a:r>
            <a:r>
              <a:rPr lang="en"/>
              <a:t>efore sensitive to individual convective differences</a:t>
            </a:r>
            <a:r>
              <a:rPr lang="en" sz="1400"/>
              <a:t>.</a:t>
            </a:r>
            <a:endParaRPr sz="1400"/>
          </a:p>
          <a:p>
            <a:pPr marL="0" lvl="0" indent="0" algn="l" rtl="0">
              <a:spcBef>
                <a:spcPts val="0"/>
              </a:spcBef>
              <a:spcAft>
                <a:spcPts val="0"/>
              </a:spcAft>
              <a:buNone/>
            </a:pPr>
            <a:endParaRPr sz="1100"/>
          </a:p>
          <a:p>
            <a:pPr marL="342900" lvl="0" indent="-254000" algn="l" rtl="0">
              <a:spcBef>
                <a:spcPts val="0"/>
              </a:spcBef>
              <a:spcAft>
                <a:spcPts val="0"/>
              </a:spcAft>
              <a:buSzPts val="1400"/>
              <a:buChar char="●"/>
            </a:pPr>
            <a:r>
              <a:rPr lang="en" sz="1400"/>
              <a:t>The values of SSIM range from -1 to 1</a:t>
            </a:r>
            <a:endParaRPr sz="1400"/>
          </a:p>
          <a:p>
            <a:pPr marL="685800" lvl="1" indent="-254000" algn="l" rtl="0">
              <a:spcBef>
                <a:spcPts val="0"/>
              </a:spcBef>
              <a:spcAft>
                <a:spcPts val="0"/>
              </a:spcAft>
              <a:buSzPts val="1400"/>
              <a:buChar char="○"/>
            </a:pPr>
            <a:r>
              <a:rPr lang="en" sz="1400"/>
              <a:t>-1 being perfect dissimilarity (think inverse)</a:t>
            </a:r>
            <a:endParaRPr sz="1400"/>
          </a:p>
          <a:p>
            <a:pPr marL="685800" lvl="1" indent="-254000" algn="l" rtl="0">
              <a:spcBef>
                <a:spcPts val="0"/>
              </a:spcBef>
              <a:spcAft>
                <a:spcPts val="0"/>
              </a:spcAft>
              <a:buSzPts val="1400"/>
              <a:buChar char="○"/>
            </a:pPr>
            <a:r>
              <a:rPr lang="en" sz="1400"/>
              <a:t>0 being not similar at all</a:t>
            </a:r>
            <a:endParaRPr sz="1400"/>
          </a:p>
          <a:p>
            <a:pPr marL="685800" lvl="1" indent="-254000" algn="l" rtl="0">
              <a:spcBef>
                <a:spcPts val="0"/>
              </a:spcBef>
              <a:spcAft>
                <a:spcPts val="0"/>
              </a:spcAft>
              <a:buSzPts val="1400"/>
              <a:buChar char="○"/>
            </a:pPr>
            <a:r>
              <a:rPr lang="en" sz="1400"/>
              <a:t>1 being a perfect match</a:t>
            </a:r>
            <a:endParaRPr sz="1400"/>
          </a:p>
        </p:txBody>
      </p:sp>
      <p:pic>
        <p:nvPicPr>
          <p:cNvPr id="398" name="Google Shape;398;p42"/>
          <p:cNvPicPr preferRelativeResize="0"/>
          <p:nvPr/>
        </p:nvPicPr>
        <p:blipFill rotWithShape="1">
          <a:blip r:embed="rId4">
            <a:alphaModFix/>
          </a:blip>
          <a:srcRect r="4039" b="19289"/>
          <a:stretch/>
        </p:blipFill>
        <p:spPr>
          <a:xfrm>
            <a:off x="3872550" y="1236550"/>
            <a:ext cx="5216924" cy="2797750"/>
          </a:xfrm>
          <a:prstGeom prst="rect">
            <a:avLst/>
          </a:prstGeom>
          <a:noFill/>
          <a:ln>
            <a:noFill/>
          </a:ln>
        </p:spPr>
      </p:pic>
    </p:spTree>
    <p:extLst>
      <p:ext uri="{BB962C8B-B14F-4D97-AF65-F5344CB8AC3E}">
        <p14:creationId xmlns:p14="http://schemas.microsoft.com/office/powerpoint/2010/main" val="2972688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389" name="Google Shape;389;p42"/>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390" name="Google Shape;390;p4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391" name="Google Shape;391;p4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392" name="Google Shape;392;p4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393" name="Google Shape;393;p4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394" name="Google Shape;394;p4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395" name="Google Shape;395;p42"/>
          <p:cNvSpPr txBox="1"/>
          <p:nvPr/>
        </p:nvSpPr>
        <p:spPr>
          <a:xfrm>
            <a:off x="274838" y="8159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to look at the structure?</a:t>
            </a:r>
            <a:endParaRPr sz="1800"/>
          </a:p>
        </p:txBody>
      </p:sp>
      <p:sp>
        <p:nvSpPr>
          <p:cNvPr id="396" name="Google Shape;396;p42"/>
          <p:cNvSpPr txBox="1"/>
          <p:nvPr/>
        </p:nvSpPr>
        <p:spPr>
          <a:xfrm>
            <a:off x="157050" y="1331150"/>
            <a:ext cx="3621000" cy="266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t>Why Structural Similarity Index (SSIM)?</a:t>
            </a:r>
            <a:endParaRPr sz="1400"/>
          </a:p>
        </p:txBody>
      </p:sp>
      <p:sp>
        <p:nvSpPr>
          <p:cNvPr id="397" name="Google Shape;397;p42"/>
          <p:cNvSpPr txBox="1"/>
          <p:nvPr/>
        </p:nvSpPr>
        <p:spPr>
          <a:xfrm>
            <a:off x="157050" y="1812025"/>
            <a:ext cx="3715500" cy="2988300"/>
          </a:xfrm>
          <a:prstGeom prst="rect">
            <a:avLst/>
          </a:prstGeom>
          <a:noFill/>
          <a:ln>
            <a:noFill/>
          </a:ln>
        </p:spPr>
        <p:txBody>
          <a:bodyPr spcFirstLastPara="1" wrap="square" lIns="68575" tIns="68575" rIns="68575" bIns="68575" anchor="t" anchorCtr="0">
            <a:noAutofit/>
          </a:bodyPr>
          <a:lstStyle/>
          <a:p>
            <a:pPr marL="342900" lvl="0" indent="-254000" algn="l" rtl="0">
              <a:spcBef>
                <a:spcPts val="0"/>
              </a:spcBef>
              <a:spcAft>
                <a:spcPts val="0"/>
              </a:spcAft>
              <a:buSzPts val="1400"/>
              <a:buChar char="●"/>
            </a:pPr>
            <a:r>
              <a:rPr lang="en" sz="1400"/>
              <a:t>Comparison tools like mean square error and root mean square error are sensitive to contrast and ther</a:t>
            </a:r>
            <a:r>
              <a:rPr lang="en"/>
              <a:t>efore sensitive to individual convective differences</a:t>
            </a:r>
            <a:r>
              <a:rPr lang="en" sz="1400"/>
              <a:t>.</a:t>
            </a:r>
            <a:endParaRPr sz="1400"/>
          </a:p>
          <a:p>
            <a:pPr marL="0" lvl="0" indent="0" algn="l" rtl="0">
              <a:spcBef>
                <a:spcPts val="0"/>
              </a:spcBef>
              <a:spcAft>
                <a:spcPts val="0"/>
              </a:spcAft>
              <a:buNone/>
            </a:pPr>
            <a:endParaRPr sz="1100"/>
          </a:p>
          <a:p>
            <a:pPr marL="342900" lvl="0" indent="-254000" algn="l" rtl="0">
              <a:spcBef>
                <a:spcPts val="0"/>
              </a:spcBef>
              <a:spcAft>
                <a:spcPts val="0"/>
              </a:spcAft>
              <a:buSzPts val="1400"/>
              <a:buChar char="●"/>
            </a:pPr>
            <a:r>
              <a:rPr lang="en" sz="1400"/>
              <a:t>The values of SSIM range from -1 to 1</a:t>
            </a:r>
            <a:endParaRPr sz="1400"/>
          </a:p>
          <a:p>
            <a:pPr marL="685800" lvl="1" indent="-254000" algn="l" rtl="0">
              <a:spcBef>
                <a:spcPts val="0"/>
              </a:spcBef>
              <a:spcAft>
                <a:spcPts val="0"/>
              </a:spcAft>
              <a:buSzPts val="1400"/>
              <a:buChar char="○"/>
            </a:pPr>
            <a:r>
              <a:rPr lang="en" sz="1400"/>
              <a:t>-1 being perfect dissimilarity (think inverse)</a:t>
            </a:r>
            <a:endParaRPr sz="1400"/>
          </a:p>
          <a:p>
            <a:pPr marL="685800" lvl="1" indent="-254000" algn="l" rtl="0">
              <a:spcBef>
                <a:spcPts val="0"/>
              </a:spcBef>
              <a:spcAft>
                <a:spcPts val="0"/>
              </a:spcAft>
              <a:buSzPts val="1400"/>
              <a:buChar char="○"/>
            </a:pPr>
            <a:r>
              <a:rPr lang="en" sz="1400"/>
              <a:t>0 being not similar at all</a:t>
            </a:r>
            <a:endParaRPr sz="1400"/>
          </a:p>
          <a:p>
            <a:pPr marL="685800" lvl="1" indent="-254000" algn="l" rtl="0">
              <a:spcBef>
                <a:spcPts val="0"/>
              </a:spcBef>
              <a:spcAft>
                <a:spcPts val="0"/>
              </a:spcAft>
              <a:buSzPts val="1400"/>
              <a:buChar char="○"/>
            </a:pPr>
            <a:r>
              <a:rPr lang="en" sz="1400"/>
              <a:t>1 being a perfect match</a:t>
            </a:r>
            <a:endParaRPr sz="1400"/>
          </a:p>
        </p:txBody>
      </p:sp>
      <p:pic>
        <p:nvPicPr>
          <p:cNvPr id="398" name="Google Shape;398;p42"/>
          <p:cNvPicPr preferRelativeResize="0"/>
          <p:nvPr/>
        </p:nvPicPr>
        <p:blipFill rotWithShape="1">
          <a:blip r:embed="rId4">
            <a:alphaModFix/>
          </a:blip>
          <a:srcRect r="4039" b="19289"/>
          <a:stretch/>
        </p:blipFill>
        <p:spPr>
          <a:xfrm>
            <a:off x="3872550" y="1236550"/>
            <a:ext cx="5216924" cy="2797750"/>
          </a:xfrm>
          <a:prstGeom prst="rect">
            <a:avLst/>
          </a:prstGeom>
          <a:noFill/>
          <a:ln>
            <a:noFill/>
          </a:ln>
        </p:spPr>
      </p:pic>
      <p:sp>
        <p:nvSpPr>
          <p:cNvPr id="2" name="Oval 1">
            <a:extLst>
              <a:ext uri="{FF2B5EF4-FFF2-40B4-BE49-F238E27FC236}">
                <a16:creationId xmlns:a16="http://schemas.microsoft.com/office/drawing/2014/main" id="{AE1752BB-0C73-4D33-8D55-CFB0AB9220AF}"/>
              </a:ext>
            </a:extLst>
          </p:cNvPr>
          <p:cNvSpPr/>
          <p:nvPr/>
        </p:nvSpPr>
        <p:spPr>
          <a:xfrm>
            <a:off x="4088821" y="3543299"/>
            <a:ext cx="1775113" cy="4329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3886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98" name="Google Shape;398;p42"/>
          <p:cNvPicPr preferRelativeResize="0"/>
          <p:nvPr/>
        </p:nvPicPr>
        <p:blipFill rotWithShape="1">
          <a:blip r:embed="rId3">
            <a:alphaModFix/>
          </a:blip>
          <a:srcRect r="4039" b="19289"/>
          <a:stretch/>
        </p:blipFill>
        <p:spPr>
          <a:xfrm>
            <a:off x="1144936" y="1539618"/>
            <a:ext cx="6507128" cy="3343272"/>
          </a:xfrm>
          <a:prstGeom prst="rect">
            <a:avLst/>
          </a:prstGeom>
          <a:noFill/>
          <a:ln>
            <a:noFill/>
          </a:ln>
        </p:spPr>
      </p:pic>
      <p:sp>
        <p:nvSpPr>
          <p:cNvPr id="388" name="Google Shape;388;p4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389" name="Google Shape;389;p42"/>
          <p:cNvPicPr preferRelativeResize="0"/>
          <p:nvPr/>
        </p:nvPicPr>
        <p:blipFill rotWithShape="1">
          <a:blip r:embed="rId4">
            <a:alphaModFix/>
          </a:blip>
          <a:srcRect/>
          <a:stretch/>
        </p:blipFill>
        <p:spPr>
          <a:xfrm>
            <a:off x="0" y="-47790"/>
            <a:ext cx="662328" cy="681612"/>
          </a:xfrm>
          <a:prstGeom prst="rect">
            <a:avLst/>
          </a:prstGeom>
          <a:noFill/>
          <a:ln>
            <a:noFill/>
          </a:ln>
        </p:spPr>
      </p:pic>
      <p:sp>
        <p:nvSpPr>
          <p:cNvPr id="390" name="Google Shape;390;p4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391" name="Google Shape;391;p4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392" name="Google Shape;392;p4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393" name="Google Shape;393;p4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394" name="Google Shape;394;p4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395" name="Google Shape;395;p42"/>
          <p:cNvSpPr txBox="1"/>
          <p:nvPr/>
        </p:nvSpPr>
        <p:spPr>
          <a:xfrm>
            <a:off x="274838" y="8159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to look at the structure?</a:t>
            </a:r>
            <a:endParaRPr sz="1800"/>
          </a:p>
        </p:txBody>
      </p:sp>
      <p:sp>
        <p:nvSpPr>
          <p:cNvPr id="396" name="Google Shape;396;p42"/>
          <p:cNvSpPr txBox="1"/>
          <p:nvPr/>
        </p:nvSpPr>
        <p:spPr>
          <a:xfrm>
            <a:off x="157050" y="1331150"/>
            <a:ext cx="3621000" cy="266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400"/>
              <a:t>Why Structural Similarity Index (SSIM)?</a:t>
            </a:r>
            <a:endParaRPr sz="1400"/>
          </a:p>
        </p:txBody>
      </p:sp>
      <p:sp>
        <p:nvSpPr>
          <p:cNvPr id="4" name="Right Bracket 3">
            <a:extLst>
              <a:ext uri="{FF2B5EF4-FFF2-40B4-BE49-F238E27FC236}">
                <a16:creationId xmlns:a16="http://schemas.microsoft.com/office/drawing/2014/main" id="{D84C7E2E-4292-46FC-9281-F8DFE506E6C1}"/>
              </a:ext>
            </a:extLst>
          </p:cNvPr>
          <p:cNvSpPr/>
          <p:nvPr/>
        </p:nvSpPr>
        <p:spPr>
          <a:xfrm rot="5400000">
            <a:off x="5160445" y="3670874"/>
            <a:ext cx="207818" cy="2173431"/>
          </a:xfrm>
          <a:prstGeom prst="rightBracket">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ket 15">
            <a:extLst>
              <a:ext uri="{FF2B5EF4-FFF2-40B4-BE49-F238E27FC236}">
                <a16:creationId xmlns:a16="http://schemas.microsoft.com/office/drawing/2014/main" id="{2823DC32-96AF-43E1-B854-6CF54DDA9268}"/>
              </a:ext>
            </a:extLst>
          </p:cNvPr>
          <p:cNvSpPr/>
          <p:nvPr/>
        </p:nvSpPr>
        <p:spPr>
          <a:xfrm rot="5400000">
            <a:off x="5770911" y="3744475"/>
            <a:ext cx="355022" cy="2173431"/>
          </a:xfrm>
          <a:prstGeom prst="rightBracket">
            <a:avLst/>
          </a:prstGeom>
          <a:ln w="571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D9EE6340-7E9D-4B80-912C-C6292E425DC0}"/>
              </a:ext>
            </a:extLst>
          </p:cNvPr>
          <p:cNvSpPr txBox="1"/>
          <p:nvPr/>
        </p:nvSpPr>
        <p:spPr>
          <a:xfrm>
            <a:off x="4568537" y="983673"/>
            <a:ext cx="37130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*MSE cannot distinguish between changes in contrast and random noise</a:t>
            </a:r>
          </a:p>
        </p:txBody>
      </p:sp>
    </p:spTree>
    <p:extLst>
      <p:ext uri="{BB962C8B-B14F-4D97-AF65-F5344CB8AC3E}">
        <p14:creationId xmlns:p14="http://schemas.microsoft.com/office/powerpoint/2010/main" val="3685984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04" name="Google Shape;404;p43"/>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405" name="Google Shape;405;p4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406" name="Google Shape;406;p4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407" name="Google Shape;407;p4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408" name="Google Shape;408;p4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409" name="Google Shape;409;p4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410" name="Google Shape;410;p43"/>
          <p:cNvSpPr txBox="1"/>
          <p:nvPr/>
        </p:nvSpPr>
        <p:spPr>
          <a:xfrm>
            <a:off x="274838" y="8159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to look at the structure?</a:t>
            </a:r>
            <a:endParaRPr sz="1800"/>
          </a:p>
        </p:txBody>
      </p:sp>
      <p:sp>
        <p:nvSpPr>
          <p:cNvPr id="412" name="Google Shape;412;p43"/>
          <p:cNvSpPr/>
          <p:nvPr/>
        </p:nvSpPr>
        <p:spPr>
          <a:xfrm>
            <a:off x="2336046" y="3667270"/>
            <a:ext cx="4904700" cy="102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13" name="Google Shape;413;p43"/>
          <p:cNvPicPr preferRelativeResize="0"/>
          <p:nvPr/>
        </p:nvPicPr>
        <p:blipFill rotWithShape="1">
          <a:blip r:embed="rId4">
            <a:alphaModFix/>
          </a:blip>
          <a:srcRect l="37915" r="-115" b="34087"/>
          <a:stretch/>
        </p:blipFill>
        <p:spPr>
          <a:xfrm>
            <a:off x="210141" y="1547861"/>
            <a:ext cx="4704389" cy="3029814"/>
          </a:xfrm>
          <a:prstGeom prst="rect">
            <a:avLst/>
          </a:prstGeom>
          <a:noFill/>
          <a:ln>
            <a:noFill/>
          </a:ln>
        </p:spPr>
      </p:pic>
      <p:pic>
        <p:nvPicPr>
          <p:cNvPr id="414" name="Google Shape;414;p43"/>
          <p:cNvPicPr preferRelativeResize="0"/>
          <p:nvPr/>
        </p:nvPicPr>
        <p:blipFill rotWithShape="1">
          <a:blip r:embed="rId5">
            <a:alphaModFix/>
          </a:blip>
          <a:srcRect l="87500"/>
          <a:stretch/>
        </p:blipFill>
        <p:spPr>
          <a:xfrm>
            <a:off x="4672313" y="1668618"/>
            <a:ext cx="384057" cy="2671560"/>
          </a:xfrm>
          <a:prstGeom prst="rect">
            <a:avLst/>
          </a:prstGeom>
          <a:noFill/>
          <a:ln>
            <a:noFill/>
          </a:ln>
        </p:spPr>
      </p:pic>
      <p:sp>
        <p:nvSpPr>
          <p:cNvPr id="2" name="Rectangle 1">
            <a:extLst>
              <a:ext uri="{FF2B5EF4-FFF2-40B4-BE49-F238E27FC236}">
                <a16:creationId xmlns:a16="http://schemas.microsoft.com/office/drawing/2014/main" id="{8E1DB0DB-C098-428C-9FBC-AA9B7030D013}"/>
              </a:ext>
            </a:extLst>
          </p:cNvPr>
          <p:cNvSpPr/>
          <p:nvPr/>
        </p:nvSpPr>
        <p:spPr>
          <a:xfrm>
            <a:off x="252845" y="1993322"/>
            <a:ext cx="181841" cy="233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9880E8-9499-4443-BDCB-4334F95B7367}"/>
              </a:ext>
            </a:extLst>
          </p:cNvPr>
          <p:cNvSpPr txBox="1"/>
          <p:nvPr/>
        </p:nvSpPr>
        <p:spPr>
          <a:xfrm>
            <a:off x="529071" y="1585480"/>
            <a:ext cx="19465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Ensemble Member 8</a:t>
            </a:r>
            <a:endParaRPr lang="en-US"/>
          </a:p>
        </p:txBody>
      </p:sp>
      <p:sp>
        <p:nvSpPr>
          <p:cNvPr id="16" name="TextBox 15">
            <a:extLst>
              <a:ext uri="{FF2B5EF4-FFF2-40B4-BE49-F238E27FC236}">
                <a16:creationId xmlns:a16="http://schemas.microsoft.com/office/drawing/2014/main" id="{68D15DC2-C593-4329-8E25-2167AD127C3D}"/>
              </a:ext>
            </a:extLst>
          </p:cNvPr>
          <p:cNvSpPr txBox="1"/>
          <p:nvPr/>
        </p:nvSpPr>
        <p:spPr>
          <a:xfrm>
            <a:off x="2685184" y="1585479"/>
            <a:ext cx="19465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Observed Radar</a:t>
            </a:r>
          </a:p>
        </p:txBody>
      </p:sp>
    </p:spTree>
    <p:extLst>
      <p:ext uri="{BB962C8B-B14F-4D97-AF65-F5344CB8AC3E}">
        <p14:creationId xmlns:p14="http://schemas.microsoft.com/office/powerpoint/2010/main" val="920269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04" name="Google Shape;404;p43"/>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405" name="Google Shape;405;p4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406" name="Google Shape;406;p4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407" name="Google Shape;407;p4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408" name="Google Shape;408;p4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409" name="Google Shape;409;p4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410" name="Google Shape;410;p43"/>
          <p:cNvSpPr txBox="1"/>
          <p:nvPr/>
        </p:nvSpPr>
        <p:spPr>
          <a:xfrm>
            <a:off x="274838" y="8159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to look at the structure?</a:t>
            </a:r>
            <a:endParaRPr sz="1800"/>
          </a:p>
        </p:txBody>
      </p:sp>
      <p:sp>
        <p:nvSpPr>
          <p:cNvPr id="412" name="Google Shape;412;p43"/>
          <p:cNvSpPr/>
          <p:nvPr/>
        </p:nvSpPr>
        <p:spPr>
          <a:xfrm>
            <a:off x="2336046" y="3667270"/>
            <a:ext cx="4904700" cy="102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13" name="Google Shape;413;p43"/>
          <p:cNvPicPr preferRelativeResize="0"/>
          <p:nvPr/>
        </p:nvPicPr>
        <p:blipFill rotWithShape="1">
          <a:blip r:embed="rId4">
            <a:alphaModFix/>
          </a:blip>
          <a:srcRect l="37915" r="-115" b="34087"/>
          <a:stretch/>
        </p:blipFill>
        <p:spPr>
          <a:xfrm>
            <a:off x="210141" y="1547861"/>
            <a:ext cx="4704389" cy="3029814"/>
          </a:xfrm>
          <a:prstGeom prst="rect">
            <a:avLst/>
          </a:prstGeom>
          <a:noFill/>
          <a:ln>
            <a:noFill/>
          </a:ln>
        </p:spPr>
      </p:pic>
      <p:pic>
        <p:nvPicPr>
          <p:cNvPr id="414" name="Google Shape;414;p43"/>
          <p:cNvPicPr preferRelativeResize="0"/>
          <p:nvPr/>
        </p:nvPicPr>
        <p:blipFill rotWithShape="1">
          <a:blip r:embed="rId5">
            <a:alphaModFix/>
          </a:blip>
          <a:srcRect l="87500"/>
          <a:stretch/>
        </p:blipFill>
        <p:spPr>
          <a:xfrm>
            <a:off x="4672313" y="1668618"/>
            <a:ext cx="384057" cy="2671560"/>
          </a:xfrm>
          <a:prstGeom prst="rect">
            <a:avLst/>
          </a:prstGeom>
          <a:noFill/>
          <a:ln>
            <a:noFill/>
          </a:ln>
        </p:spPr>
      </p:pic>
      <p:sp>
        <p:nvSpPr>
          <p:cNvPr id="2" name="Rectangle 1">
            <a:extLst>
              <a:ext uri="{FF2B5EF4-FFF2-40B4-BE49-F238E27FC236}">
                <a16:creationId xmlns:a16="http://schemas.microsoft.com/office/drawing/2014/main" id="{8E1DB0DB-C098-428C-9FBC-AA9B7030D013}"/>
              </a:ext>
            </a:extLst>
          </p:cNvPr>
          <p:cNvSpPr/>
          <p:nvPr/>
        </p:nvSpPr>
        <p:spPr>
          <a:xfrm>
            <a:off x="252845" y="1993322"/>
            <a:ext cx="181841" cy="233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9880E8-9499-4443-BDCB-4334F95B7367}"/>
              </a:ext>
            </a:extLst>
          </p:cNvPr>
          <p:cNvSpPr txBox="1"/>
          <p:nvPr/>
        </p:nvSpPr>
        <p:spPr>
          <a:xfrm>
            <a:off x="529071" y="1585480"/>
            <a:ext cx="19465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Ensemble Member 8</a:t>
            </a:r>
            <a:endParaRPr lang="en-US"/>
          </a:p>
        </p:txBody>
      </p:sp>
      <p:sp>
        <p:nvSpPr>
          <p:cNvPr id="16" name="TextBox 15">
            <a:extLst>
              <a:ext uri="{FF2B5EF4-FFF2-40B4-BE49-F238E27FC236}">
                <a16:creationId xmlns:a16="http://schemas.microsoft.com/office/drawing/2014/main" id="{68D15DC2-C593-4329-8E25-2167AD127C3D}"/>
              </a:ext>
            </a:extLst>
          </p:cNvPr>
          <p:cNvSpPr txBox="1"/>
          <p:nvPr/>
        </p:nvSpPr>
        <p:spPr>
          <a:xfrm>
            <a:off x="2685184" y="1585479"/>
            <a:ext cx="19465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Observed Radar</a:t>
            </a:r>
          </a:p>
        </p:txBody>
      </p:sp>
      <p:pic>
        <p:nvPicPr>
          <p:cNvPr id="6" name="Google Shape;413;p43" descr="A close up of a map&#10;&#10;Description generated with very high confidence">
            <a:extLst>
              <a:ext uri="{FF2B5EF4-FFF2-40B4-BE49-F238E27FC236}">
                <a16:creationId xmlns:a16="http://schemas.microsoft.com/office/drawing/2014/main" id="{289D6F2F-41F6-4E9F-A30B-45ECE1C805B2}"/>
              </a:ext>
            </a:extLst>
          </p:cNvPr>
          <p:cNvPicPr preferRelativeResize="0"/>
          <p:nvPr/>
        </p:nvPicPr>
        <p:blipFill rotWithShape="1">
          <a:blip r:embed="rId4">
            <a:alphaModFix/>
          </a:blip>
          <a:srcRect r="62085" b="34087"/>
          <a:stretch/>
        </p:blipFill>
        <p:spPr>
          <a:xfrm>
            <a:off x="5050572" y="1504566"/>
            <a:ext cx="3421867" cy="3263609"/>
          </a:xfrm>
          <a:prstGeom prst="rect">
            <a:avLst/>
          </a:prstGeom>
          <a:noFill/>
          <a:ln>
            <a:noFill/>
          </a:ln>
        </p:spPr>
      </p:pic>
      <p:sp>
        <p:nvSpPr>
          <p:cNvPr id="7" name="TextBox 6">
            <a:extLst>
              <a:ext uri="{FF2B5EF4-FFF2-40B4-BE49-F238E27FC236}">
                <a16:creationId xmlns:a16="http://schemas.microsoft.com/office/drawing/2014/main" id="{B0C7800E-0400-4205-B058-206A5F05D163}"/>
              </a:ext>
            </a:extLst>
          </p:cNvPr>
          <p:cNvSpPr txBox="1"/>
          <p:nvPr/>
        </p:nvSpPr>
        <p:spPr>
          <a:xfrm>
            <a:off x="8006196" y="1433945"/>
            <a:ext cx="12278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More Similar</a:t>
            </a:r>
          </a:p>
        </p:txBody>
      </p:sp>
      <p:sp>
        <p:nvSpPr>
          <p:cNvPr id="25" name="TextBox 24">
            <a:extLst>
              <a:ext uri="{FF2B5EF4-FFF2-40B4-BE49-F238E27FC236}">
                <a16:creationId xmlns:a16="http://schemas.microsoft.com/office/drawing/2014/main" id="{31A6B1E1-5F2B-4C1E-B596-D3059552B39F}"/>
              </a:ext>
            </a:extLst>
          </p:cNvPr>
          <p:cNvSpPr txBox="1"/>
          <p:nvPr/>
        </p:nvSpPr>
        <p:spPr>
          <a:xfrm>
            <a:off x="8006195" y="4386694"/>
            <a:ext cx="12278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Less Similar</a:t>
            </a:r>
          </a:p>
        </p:txBody>
      </p:sp>
      <p:sp>
        <p:nvSpPr>
          <p:cNvPr id="19" name="Rectangle 18">
            <a:extLst>
              <a:ext uri="{FF2B5EF4-FFF2-40B4-BE49-F238E27FC236}">
                <a16:creationId xmlns:a16="http://schemas.microsoft.com/office/drawing/2014/main" id="{7A19226D-26FC-454F-86AD-31FB4ADC3854}"/>
              </a:ext>
            </a:extLst>
          </p:cNvPr>
          <p:cNvSpPr/>
          <p:nvPr/>
        </p:nvSpPr>
        <p:spPr>
          <a:xfrm>
            <a:off x="5556827" y="2015538"/>
            <a:ext cx="181841" cy="233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089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20" name="Google Shape;420;p44"/>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421" name="Google Shape;421;p4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422" name="Google Shape;422;p4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423" name="Google Shape;423;p4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424" name="Google Shape;424;p4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425" name="Google Shape;425;p4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426" name="Google Shape;426;p44"/>
          <p:cNvSpPr txBox="1"/>
          <p:nvPr/>
        </p:nvSpPr>
        <p:spPr>
          <a:xfrm>
            <a:off x="274838" y="8159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to look at the structure?</a:t>
            </a:r>
            <a:endParaRPr sz="1800"/>
          </a:p>
        </p:txBody>
      </p:sp>
      <p:sp>
        <p:nvSpPr>
          <p:cNvPr id="427" name="Google Shape;427;p44"/>
          <p:cNvSpPr txBox="1"/>
          <p:nvPr/>
        </p:nvSpPr>
        <p:spPr>
          <a:xfrm>
            <a:off x="274850" y="1331150"/>
            <a:ext cx="3503100" cy="266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a:t>Useful comparison tool:</a:t>
            </a:r>
            <a:endParaRPr sz="1400"/>
          </a:p>
        </p:txBody>
      </p:sp>
      <p:sp>
        <p:nvSpPr>
          <p:cNvPr id="428" name="Google Shape;428;p44"/>
          <p:cNvSpPr txBox="1"/>
          <p:nvPr/>
        </p:nvSpPr>
        <p:spPr>
          <a:xfrm>
            <a:off x="274850" y="1812025"/>
            <a:ext cx="3938700" cy="2988300"/>
          </a:xfrm>
          <a:prstGeom prst="rect">
            <a:avLst/>
          </a:prstGeom>
          <a:noFill/>
          <a:ln>
            <a:noFill/>
          </a:ln>
        </p:spPr>
        <p:txBody>
          <a:bodyPr spcFirstLastPara="1" wrap="square" lIns="68575" tIns="68575" rIns="68575" bIns="68575" anchor="t" anchorCtr="0">
            <a:noAutofit/>
          </a:bodyPr>
          <a:lstStyle/>
          <a:p>
            <a:pPr marL="342900" marR="0" lvl="0" indent="-254000" algn="l" rtl="0">
              <a:lnSpc>
                <a:spcPct val="100000"/>
              </a:lnSpc>
              <a:spcBef>
                <a:spcPts val="0"/>
              </a:spcBef>
              <a:spcAft>
                <a:spcPts val="0"/>
              </a:spcAft>
              <a:buClr>
                <a:srgbClr val="000000"/>
              </a:buClr>
              <a:buSzPts val="1400"/>
              <a:buFont typeface="Arial"/>
              <a:buChar char="●"/>
            </a:pPr>
            <a:r>
              <a:rPr lang="en"/>
              <a:t>Model Evaluation Tools (MET) verification package, Method for Object-Bases Diagnostic Evaluation (MODE). </a:t>
            </a:r>
            <a:endParaRPr/>
          </a:p>
          <a:p>
            <a:pPr marL="342900" marR="0" lvl="0" indent="0" algn="l" rtl="0">
              <a:lnSpc>
                <a:spcPct val="100000"/>
              </a:lnSpc>
              <a:spcBef>
                <a:spcPts val="0"/>
              </a:spcBef>
              <a:spcAft>
                <a:spcPts val="0"/>
              </a:spcAft>
              <a:buNone/>
            </a:pPr>
            <a:endParaRPr/>
          </a:p>
          <a:p>
            <a:pPr marL="342900" marR="0" lvl="0" indent="-234950" algn="l" rtl="0">
              <a:lnSpc>
                <a:spcPct val="100000"/>
              </a:lnSpc>
              <a:spcBef>
                <a:spcPts val="0"/>
              </a:spcBef>
              <a:spcAft>
                <a:spcPts val="0"/>
              </a:spcAft>
              <a:buSzPts val="1100"/>
              <a:buChar char="●"/>
            </a:pPr>
            <a:r>
              <a:rPr lang="en"/>
              <a:t>Benefit to this tool is that it is well documented in the literature of atmospheric science </a:t>
            </a:r>
            <a:r>
              <a:rPr lang="en" sz="800"/>
              <a:t>(Davis et al. 2006a;b)</a:t>
            </a:r>
            <a:r>
              <a:rPr lang="en"/>
              <a:t> so will work as a great comparison tool to the SSIM results.</a:t>
            </a:r>
            <a:endParaRPr/>
          </a:p>
        </p:txBody>
      </p:sp>
      <p:pic>
        <p:nvPicPr>
          <p:cNvPr id="429" name="Google Shape;429;p44"/>
          <p:cNvPicPr preferRelativeResize="0"/>
          <p:nvPr/>
        </p:nvPicPr>
        <p:blipFill>
          <a:blip r:embed="rId4">
            <a:alphaModFix/>
          </a:blip>
          <a:stretch>
            <a:fillRect/>
          </a:stretch>
        </p:blipFill>
        <p:spPr>
          <a:xfrm>
            <a:off x="5561275" y="725575"/>
            <a:ext cx="2440675" cy="871675"/>
          </a:xfrm>
          <a:prstGeom prst="rect">
            <a:avLst/>
          </a:prstGeom>
          <a:noFill/>
          <a:ln>
            <a:noFill/>
          </a:ln>
        </p:spPr>
      </p:pic>
      <p:pic>
        <p:nvPicPr>
          <p:cNvPr id="430" name="Google Shape;430;p44"/>
          <p:cNvPicPr preferRelativeResize="0"/>
          <p:nvPr/>
        </p:nvPicPr>
        <p:blipFill rotWithShape="1">
          <a:blip r:embed="rId5">
            <a:alphaModFix/>
          </a:blip>
          <a:srcRect l="49162"/>
          <a:stretch/>
        </p:blipFill>
        <p:spPr>
          <a:xfrm>
            <a:off x="6713777" y="1597250"/>
            <a:ext cx="2430223" cy="2934450"/>
          </a:xfrm>
          <a:prstGeom prst="rect">
            <a:avLst/>
          </a:prstGeom>
          <a:noFill/>
          <a:ln>
            <a:noFill/>
          </a:ln>
        </p:spPr>
      </p:pic>
      <p:sp>
        <p:nvSpPr>
          <p:cNvPr id="431" name="Google Shape;431;p44"/>
          <p:cNvSpPr txBox="1"/>
          <p:nvPr/>
        </p:nvSpPr>
        <p:spPr>
          <a:xfrm>
            <a:off x="6694100" y="4235775"/>
            <a:ext cx="3000000" cy="42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rPr>
              <a:t>(Davis et al. 2006b)</a:t>
            </a:r>
            <a:endParaRPr/>
          </a:p>
        </p:txBody>
      </p:sp>
      <p:pic>
        <p:nvPicPr>
          <p:cNvPr id="15" name="Google Shape;430;p44">
            <a:extLst>
              <a:ext uri="{FF2B5EF4-FFF2-40B4-BE49-F238E27FC236}">
                <a16:creationId xmlns:a16="http://schemas.microsoft.com/office/drawing/2014/main" id="{E7C28DF0-8A37-47EB-AE10-973B46A54783}"/>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contrast="-50000"/>
                    </a14:imgEffect>
                  </a14:imgLayer>
                </a14:imgProps>
              </a:ext>
            </a:extLst>
          </a:blip>
          <a:srcRect r="50780"/>
          <a:stretch/>
        </p:blipFill>
        <p:spPr>
          <a:xfrm>
            <a:off x="4384836" y="1597250"/>
            <a:ext cx="2352878" cy="2934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8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24" name="Google Shape;1324;p89"/>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325" name="Google Shape;1325;p8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326" name="Google Shape;1326;p8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327" name="Google Shape;1327;p8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328" name="Google Shape;1328;p8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329" name="Google Shape;1329;p8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330" name="Google Shape;1330;p89"/>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 (2017):</a:t>
            </a:r>
            <a:endParaRPr sz="1800"/>
          </a:p>
        </p:txBody>
      </p:sp>
      <p:sp>
        <p:nvSpPr>
          <p:cNvPr id="1331" name="Google Shape;1331;p89"/>
          <p:cNvSpPr txBox="1"/>
          <p:nvPr/>
        </p:nvSpPr>
        <p:spPr>
          <a:xfrm>
            <a:off x="32238" y="927850"/>
            <a:ext cx="9079528" cy="66336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Harvey Tracks and Intensity (2017-08-26 0000Z through 2017-08-27 0000Z)</a:t>
            </a:r>
            <a:endParaRPr b="1"/>
          </a:p>
        </p:txBody>
      </p:sp>
      <p:sp>
        <p:nvSpPr>
          <p:cNvPr id="1332" name="Google Shape;1332;p89"/>
          <p:cNvSpPr/>
          <p:nvPr/>
        </p:nvSpPr>
        <p:spPr>
          <a:xfrm>
            <a:off x="6477000" y="1232650"/>
            <a:ext cx="739500" cy="13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3" name="Google Shape;1333;p89"/>
          <p:cNvPicPr preferRelativeResize="0"/>
          <p:nvPr/>
        </p:nvPicPr>
        <p:blipFill rotWithShape="1">
          <a:blip r:embed="rId4">
            <a:alphaModFix/>
          </a:blip>
          <a:srcRect l="7653" t="21669" r="8706" b="17866"/>
          <a:stretch/>
        </p:blipFill>
        <p:spPr>
          <a:xfrm>
            <a:off x="0" y="1367050"/>
            <a:ext cx="4572000" cy="3776449"/>
          </a:xfrm>
          <a:prstGeom prst="rect">
            <a:avLst/>
          </a:prstGeom>
          <a:noFill/>
          <a:ln>
            <a:noFill/>
          </a:ln>
        </p:spPr>
      </p:pic>
      <p:cxnSp>
        <p:nvCxnSpPr>
          <p:cNvPr id="1334" name="Google Shape;1334;p89"/>
          <p:cNvCxnSpPr/>
          <p:nvPr/>
        </p:nvCxnSpPr>
        <p:spPr>
          <a:xfrm rot="10800000" flipH="1">
            <a:off x="294475" y="4554475"/>
            <a:ext cx="4220700" cy="9900"/>
          </a:xfrm>
          <a:prstGeom prst="straightConnector1">
            <a:avLst/>
          </a:prstGeom>
          <a:noFill/>
          <a:ln w="76200" cap="flat" cmpd="sng">
            <a:solidFill>
              <a:srgbClr val="FF0000"/>
            </a:solidFill>
            <a:prstDash val="dot"/>
            <a:round/>
            <a:headEnd type="none" w="med" len="med"/>
            <a:tailEnd type="none" w="med" len="med"/>
          </a:ln>
        </p:spPr>
      </p:cxnSp>
      <p:pic>
        <p:nvPicPr>
          <p:cNvPr id="1335" name="Google Shape;1335;p89"/>
          <p:cNvPicPr preferRelativeResize="0"/>
          <p:nvPr/>
        </p:nvPicPr>
        <p:blipFill rotWithShape="1">
          <a:blip r:embed="rId5">
            <a:alphaModFix/>
          </a:blip>
          <a:srcRect l="6568" t="8603" r="8346" b="5529"/>
          <a:stretch/>
        </p:blipFill>
        <p:spPr>
          <a:xfrm>
            <a:off x="4572000" y="1232650"/>
            <a:ext cx="4572001" cy="3910850"/>
          </a:xfrm>
          <a:prstGeom prst="rect">
            <a:avLst/>
          </a:prstGeom>
          <a:noFill/>
          <a:ln>
            <a:noFill/>
          </a:ln>
        </p:spPr>
      </p:pic>
      <p:sp>
        <p:nvSpPr>
          <p:cNvPr id="2" name="TextBox 1">
            <a:extLst>
              <a:ext uri="{FF2B5EF4-FFF2-40B4-BE49-F238E27FC236}">
                <a16:creationId xmlns:a16="http://schemas.microsoft.com/office/drawing/2014/main" id="{8590FB1E-1DCB-4B55-8D3D-ED5CC0BF8855}"/>
              </a:ext>
            </a:extLst>
          </p:cNvPr>
          <p:cNvSpPr txBox="1"/>
          <p:nvPr/>
        </p:nvSpPr>
        <p:spPr>
          <a:xfrm>
            <a:off x="1468582" y="455987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dirty="0">
                <a:solidFill>
                  <a:srgbClr val="FF0000"/>
                </a:solidFill>
              </a:rPr>
              <a:t>NCAR Boundary</a:t>
            </a:r>
            <a:endParaRPr lang="en-US" dirty="0"/>
          </a:p>
        </p:txBody>
      </p:sp>
    </p:spTree>
    <p:extLst>
      <p:ext uri="{BB962C8B-B14F-4D97-AF65-F5344CB8AC3E}">
        <p14:creationId xmlns:p14="http://schemas.microsoft.com/office/powerpoint/2010/main" val="378409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Google Shape;1340;p9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41" name="Google Shape;1341;p90"/>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342" name="Google Shape;1342;p9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343" name="Google Shape;1343;p9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344" name="Google Shape;1344;p9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345" name="Google Shape;1345;p9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346" name="Google Shape;1346;p9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347" name="Google Shape;1347;p90"/>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 (2017):</a:t>
            </a:r>
            <a:endParaRPr sz="1800"/>
          </a:p>
        </p:txBody>
      </p:sp>
      <p:sp>
        <p:nvSpPr>
          <p:cNvPr id="1348" name="Google Shape;1348;p90"/>
          <p:cNvSpPr txBox="1"/>
          <p:nvPr/>
        </p:nvSpPr>
        <p:spPr>
          <a:xfrm>
            <a:off x="0" y="1282375"/>
            <a:ext cx="2542200" cy="3438600"/>
          </a:xfrm>
          <a:prstGeom prst="rect">
            <a:avLst/>
          </a:prstGeom>
          <a:noFill/>
          <a:ln>
            <a:noFill/>
          </a:ln>
        </p:spPr>
        <p:txBody>
          <a:bodyPr spcFirstLastPara="1" wrap="square" lIns="68575" tIns="68575" rIns="68575" bIns="68575" anchor="t" anchorCtr="0">
            <a:noAutofit/>
          </a:bodyPr>
          <a:lstStyle/>
          <a:p>
            <a:pPr marL="342900" indent="-234950">
              <a:buSzPts val="1100"/>
              <a:buChar char="●"/>
            </a:pPr>
            <a:r>
              <a:rPr lang="en" dirty="0"/>
              <a:t>SSIM- There is an increase in SSIM in the first few hours of the 0000 UTC 26 August run coinciding with the storm spinning up just after the initialization.</a:t>
            </a:r>
          </a:p>
          <a:p>
            <a:pPr marL="342900" marR="0" lvl="0" indent="0" algn="l" rtl="0">
              <a:lnSpc>
                <a:spcPct val="100000"/>
              </a:lnSpc>
              <a:spcBef>
                <a:spcPts val="0"/>
              </a:spcBef>
              <a:spcAft>
                <a:spcPts val="0"/>
              </a:spcAft>
              <a:buNone/>
            </a:pPr>
            <a:endParaRPr/>
          </a:p>
          <a:p>
            <a:pPr marL="342900" indent="-234950">
              <a:buSzPts val="1100"/>
              <a:buChar char="●"/>
            </a:pPr>
            <a:r>
              <a:rPr lang="en" dirty="0"/>
              <a:t>The SSIM increases after 20 UTC on 26 August as convective differences in the in the storm decrease and the eye fills in with precipitation.</a:t>
            </a:r>
          </a:p>
        </p:txBody>
      </p:sp>
      <p:pic>
        <p:nvPicPr>
          <p:cNvPr id="1349" name="Google Shape;1349;p90"/>
          <p:cNvPicPr preferRelativeResize="0"/>
          <p:nvPr/>
        </p:nvPicPr>
        <p:blipFill>
          <a:blip r:embed="rId4">
            <a:alphaModFix/>
          </a:blip>
          <a:stretch>
            <a:fillRect/>
          </a:stretch>
        </p:blipFill>
        <p:spPr>
          <a:xfrm>
            <a:off x="2542200" y="1282375"/>
            <a:ext cx="6601800" cy="1582221"/>
          </a:xfrm>
          <a:prstGeom prst="rect">
            <a:avLst/>
          </a:prstGeom>
          <a:noFill/>
          <a:ln>
            <a:noFill/>
          </a:ln>
        </p:spPr>
      </p:pic>
      <p:pic>
        <p:nvPicPr>
          <p:cNvPr id="1350" name="Google Shape;1350;p90"/>
          <p:cNvPicPr preferRelativeResize="0"/>
          <p:nvPr/>
        </p:nvPicPr>
        <p:blipFill>
          <a:blip r:embed="rId5">
            <a:alphaModFix/>
          </a:blip>
          <a:stretch>
            <a:fillRect/>
          </a:stretch>
        </p:blipFill>
        <p:spPr>
          <a:xfrm>
            <a:off x="2542200" y="2913338"/>
            <a:ext cx="6601799" cy="1587287"/>
          </a:xfrm>
          <a:prstGeom prst="rect">
            <a:avLst/>
          </a:prstGeom>
          <a:noFill/>
          <a:ln>
            <a:noFill/>
          </a:ln>
        </p:spPr>
      </p:pic>
      <p:sp>
        <p:nvSpPr>
          <p:cNvPr id="1351" name="Google Shape;1351;p90"/>
          <p:cNvSpPr txBox="1"/>
          <p:nvPr/>
        </p:nvSpPr>
        <p:spPr>
          <a:xfrm>
            <a:off x="2542200" y="1130900"/>
            <a:ext cx="4209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a:t>
            </a:r>
            <a:endParaRPr/>
          </a:p>
        </p:txBody>
      </p:sp>
      <p:sp>
        <p:nvSpPr>
          <p:cNvPr id="1352" name="Google Shape;1352;p90"/>
          <p:cNvSpPr txBox="1"/>
          <p:nvPr/>
        </p:nvSpPr>
        <p:spPr>
          <a:xfrm>
            <a:off x="2542200" y="2743925"/>
            <a:ext cx="4209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b)</a:t>
            </a:r>
            <a:endParaRPr/>
          </a:p>
        </p:txBody>
      </p:sp>
      <p:sp>
        <p:nvSpPr>
          <p:cNvPr id="1353" name="Google Shape;1353;p90"/>
          <p:cNvSpPr txBox="1"/>
          <p:nvPr/>
        </p:nvSpPr>
        <p:spPr>
          <a:xfrm>
            <a:off x="6768300" y="4500625"/>
            <a:ext cx="23757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Initialized at 0000 UTC 26 August</a:t>
            </a:r>
            <a:endParaRPr sz="1100"/>
          </a:p>
        </p:txBody>
      </p:sp>
      <p:sp>
        <p:nvSpPr>
          <p:cNvPr id="2" name="Rectangle 1">
            <a:extLst>
              <a:ext uri="{FF2B5EF4-FFF2-40B4-BE49-F238E27FC236}">
                <a16:creationId xmlns:a16="http://schemas.microsoft.com/office/drawing/2014/main" id="{AB1127DD-068E-423E-A3E3-E5AE7833DB6A}"/>
              </a:ext>
            </a:extLst>
          </p:cNvPr>
          <p:cNvSpPr/>
          <p:nvPr/>
        </p:nvSpPr>
        <p:spPr>
          <a:xfrm>
            <a:off x="2495549" y="2867890"/>
            <a:ext cx="6641522" cy="16365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856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9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59" name="Google Shape;1359;p91"/>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360" name="Google Shape;1360;p9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361" name="Google Shape;1361;p9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362" name="Google Shape;1362;p9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363" name="Google Shape;1363;p9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364" name="Google Shape;1364;p9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365" name="Google Shape;1365;p91"/>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 (2017):</a:t>
            </a:r>
            <a:endParaRPr sz="1800"/>
          </a:p>
        </p:txBody>
      </p:sp>
      <p:sp>
        <p:nvSpPr>
          <p:cNvPr id="1366" name="Google Shape;1366;p91"/>
          <p:cNvSpPr txBox="1"/>
          <p:nvPr/>
        </p:nvSpPr>
        <p:spPr>
          <a:xfrm>
            <a:off x="0" y="1282375"/>
            <a:ext cx="2542200" cy="3438600"/>
          </a:xfrm>
          <a:prstGeom prst="rect">
            <a:avLst/>
          </a:prstGeom>
          <a:noFill/>
          <a:ln>
            <a:noFill/>
          </a:ln>
        </p:spPr>
        <p:txBody>
          <a:bodyPr spcFirstLastPara="1" wrap="square" lIns="68575" tIns="68575" rIns="68575" bIns="68575" anchor="t" anchorCtr="0">
            <a:noAutofit/>
          </a:bodyPr>
          <a:lstStyle/>
          <a:p>
            <a:pPr marL="342900" marR="0" lvl="0" indent="-234950" algn="l" rtl="0">
              <a:lnSpc>
                <a:spcPct val="100000"/>
              </a:lnSpc>
              <a:spcBef>
                <a:spcPts val="0"/>
              </a:spcBef>
              <a:spcAft>
                <a:spcPts val="0"/>
              </a:spcAft>
              <a:buSzPts val="1100"/>
              <a:buChar char="●"/>
            </a:pPr>
            <a:r>
              <a:rPr lang="en" dirty="0"/>
              <a:t>Area ratio- </a:t>
            </a:r>
            <a:r>
              <a:rPr lang="en" dirty="0">
                <a:solidFill>
                  <a:schemeClr val="dk1"/>
                </a:solidFill>
              </a:rPr>
              <a:t>Less than one showing that the model is producing a larger storm than in radar observations.</a:t>
            </a:r>
            <a:endParaRPr dirty="0">
              <a:solidFill>
                <a:schemeClr val="dk1"/>
              </a:solidFill>
            </a:endParaRPr>
          </a:p>
          <a:p>
            <a:pPr marL="342900" marR="0" lvl="0" indent="0" algn="l" rtl="0">
              <a:lnSpc>
                <a:spcPct val="100000"/>
              </a:lnSpc>
              <a:spcBef>
                <a:spcPts val="0"/>
              </a:spcBef>
              <a:spcAft>
                <a:spcPts val="0"/>
              </a:spcAft>
              <a:buNone/>
            </a:pPr>
            <a:endParaRPr/>
          </a:p>
          <a:p>
            <a:pPr marL="342900" marR="0" lvl="0" indent="-234950" algn="l" rtl="0">
              <a:lnSpc>
                <a:spcPct val="100000"/>
              </a:lnSpc>
              <a:spcBef>
                <a:spcPts val="0"/>
              </a:spcBef>
              <a:spcAft>
                <a:spcPts val="0"/>
              </a:spcAft>
              <a:buSzPts val="1100"/>
              <a:buChar char="●"/>
            </a:pPr>
            <a:r>
              <a:rPr lang="en" dirty="0"/>
              <a:t>There is a lot of variability in the area ratio at times when the SSIM is increasing.</a:t>
            </a:r>
            <a:endParaRPr dirty="0"/>
          </a:p>
        </p:txBody>
      </p:sp>
      <p:pic>
        <p:nvPicPr>
          <p:cNvPr id="1367" name="Google Shape;1367;p91"/>
          <p:cNvPicPr preferRelativeResize="0"/>
          <p:nvPr/>
        </p:nvPicPr>
        <p:blipFill>
          <a:blip r:embed="rId4">
            <a:alphaModFix/>
          </a:blip>
          <a:stretch>
            <a:fillRect/>
          </a:stretch>
        </p:blipFill>
        <p:spPr>
          <a:xfrm>
            <a:off x="2542200" y="1282375"/>
            <a:ext cx="6601800" cy="1582221"/>
          </a:xfrm>
          <a:prstGeom prst="rect">
            <a:avLst/>
          </a:prstGeom>
          <a:noFill/>
          <a:ln>
            <a:noFill/>
          </a:ln>
        </p:spPr>
      </p:pic>
      <p:pic>
        <p:nvPicPr>
          <p:cNvPr id="1368" name="Google Shape;1368;p91"/>
          <p:cNvPicPr preferRelativeResize="0"/>
          <p:nvPr/>
        </p:nvPicPr>
        <p:blipFill>
          <a:blip r:embed="rId5">
            <a:alphaModFix/>
          </a:blip>
          <a:stretch>
            <a:fillRect/>
          </a:stretch>
        </p:blipFill>
        <p:spPr>
          <a:xfrm>
            <a:off x="2542200" y="2913338"/>
            <a:ext cx="6601799" cy="1587287"/>
          </a:xfrm>
          <a:prstGeom prst="rect">
            <a:avLst/>
          </a:prstGeom>
          <a:noFill/>
          <a:ln>
            <a:noFill/>
          </a:ln>
        </p:spPr>
      </p:pic>
      <p:sp>
        <p:nvSpPr>
          <p:cNvPr id="1369" name="Google Shape;1369;p91"/>
          <p:cNvSpPr txBox="1"/>
          <p:nvPr/>
        </p:nvSpPr>
        <p:spPr>
          <a:xfrm>
            <a:off x="2542200" y="1130900"/>
            <a:ext cx="4209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a:t>
            </a:r>
            <a:endParaRPr/>
          </a:p>
        </p:txBody>
      </p:sp>
      <p:sp>
        <p:nvSpPr>
          <p:cNvPr id="1370" name="Google Shape;1370;p91"/>
          <p:cNvSpPr txBox="1"/>
          <p:nvPr/>
        </p:nvSpPr>
        <p:spPr>
          <a:xfrm>
            <a:off x="2542200" y="2743925"/>
            <a:ext cx="4209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b)</a:t>
            </a:r>
            <a:endParaRPr/>
          </a:p>
        </p:txBody>
      </p:sp>
      <p:sp>
        <p:nvSpPr>
          <p:cNvPr id="1371" name="Google Shape;1371;p91"/>
          <p:cNvSpPr txBox="1"/>
          <p:nvPr/>
        </p:nvSpPr>
        <p:spPr>
          <a:xfrm>
            <a:off x="6768300" y="4500625"/>
            <a:ext cx="23757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Initialized at 0000 UTC 26 August</a:t>
            </a:r>
            <a:endParaRPr sz="1100"/>
          </a:p>
        </p:txBody>
      </p:sp>
    </p:spTree>
    <p:extLst>
      <p:ext uri="{BB962C8B-B14F-4D97-AF65-F5344CB8AC3E}">
        <p14:creationId xmlns:p14="http://schemas.microsoft.com/office/powerpoint/2010/main" val="2997174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9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77" name="Google Shape;1377;p92"/>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378" name="Google Shape;1378;p9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379" name="Google Shape;1379;p9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380" name="Google Shape;1380;p9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381" name="Google Shape;1381;p9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382" name="Google Shape;1382;p9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383" name="Google Shape;1383;p92"/>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a:t>
            </a:r>
            <a:r>
              <a:rPr lang="en" sz="1800">
                <a:solidFill>
                  <a:schemeClr val="dk1"/>
                </a:solidFill>
              </a:rPr>
              <a:t> (2017)</a:t>
            </a:r>
            <a:r>
              <a:rPr lang="en" sz="1800"/>
              <a:t>:</a:t>
            </a:r>
            <a:endParaRPr sz="1800"/>
          </a:p>
        </p:txBody>
      </p:sp>
      <p:grpSp>
        <p:nvGrpSpPr>
          <p:cNvPr id="1384" name="Google Shape;1384;p92"/>
          <p:cNvGrpSpPr/>
          <p:nvPr/>
        </p:nvGrpSpPr>
        <p:grpSpPr>
          <a:xfrm>
            <a:off x="2286189" y="1088136"/>
            <a:ext cx="6857817" cy="3657737"/>
            <a:chOff x="717175" y="57150"/>
            <a:chExt cx="10058400" cy="5029200"/>
          </a:xfrm>
        </p:grpSpPr>
        <p:pic>
          <p:nvPicPr>
            <p:cNvPr id="1385" name="Google Shape;1385;p92"/>
            <p:cNvPicPr preferRelativeResize="0"/>
            <p:nvPr/>
          </p:nvPicPr>
          <p:blipFill>
            <a:blip r:embed="rId4">
              <a:alphaModFix/>
            </a:blip>
            <a:stretch>
              <a:fillRect/>
            </a:stretch>
          </p:blipFill>
          <p:spPr>
            <a:xfrm>
              <a:off x="717175" y="57150"/>
              <a:ext cx="5029200" cy="5029200"/>
            </a:xfrm>
            <a:prstGeom prst="rect">
              <a:avLst/>
            </a:prstGeom>
            <a:noFill/>
            <a:ln>
              <a:noFill/>
            </a:ln>
          </p:spPr>
        </p:pic>
        <p:pic>
          <p:nvPicPr>
            <p:cNvPr id="1386" name="Google Shape;1386;p92"/>
            <p:cNvPicPr preferRelativeResize="0"/>
            <p:nvPr/>
          </p:nvPicPr>
          <p:blipFill>
            <a:blip r:embed="rId5">
              <a:alphaModFix/>
            </a:blip>
            <a:stretch>
              <a:fillRect/>
            </a:stretch>
          </p:blipFill>
          <p:spPr>
            <a:xfrm>
              <a:off x="5746375" y="57150"/>
              <a:ext cx="5029200" cy="5029200"/>
            </a:xfrm>
            <a:prstGeom prst="rect">
              <a:avLst/>
            </a:prstGeom>
            <a:noFill/>
            <a:ln>
              <a:noFill/>
            </a:ln>
          </p:spPr>
        </p:pic>
      </p:grpSp>
      <p:sp>
        <p:nvSpPr>
          <p:cNvPr id="1387" name="Google Shape;1387;p92"/>
          <p:cNvSpPr txBox="1"/>
          <p:nvPr/>
        </p:nvSpPr>
        <p:spPr>
          <a:xfrm>
            <a:off x="0" y="1282375"/>
            <a:ext cx="2286000" cy="3438600"/>
          </a:xfrm>
          <a:prstGeom prst="rect">
            <a:avLst/>
          </a:prstGeom>
          <a:noFill/>
          <a:ln>
            <a:noFill/>
          </a:ln>
        </p:spPr>
        <p:txBody>
          <a:bodyPr spcFirstLastPara="1" wrap="square" lIns="68575" tIns="68575" rIns="68575" bIns="68575" anchor="t" anchorCtr="0">
            <a:noAutofit/>
          </a:bodyPr>
          <a:lstStyle/>
          <a:p>
            <a:pPr marL="342900" indent="-234950">
              <a:buSzPts val="1100"/>
              <a:buChar char="●"/>
            </a:pPr>
            <a:r>
              <a:rPr lang="en" dirty="0"/>
              <a:t>Ensemble members 1 &amp; 2 exhibited very similar tracks and intensities for the model initialized at 0000 UTC 26  August.</a:t>
            </a:r>
            <a:endParaRPr dirty="0"/>
          </a:p>
          <a:p>
            <a:pPr marL="342900" marR="0" lvl="0" indent="0" algn="l" rtl="0">
              <a:lnSpc>
                <a:spcPct val="100000"/>
              </a:lnSpc>
              <a:spcBef>
                <a:spcPts val="0"/>
              </a:spcBef>
              <a:spcAft>
                <a:spcPts val="0"/>
              </a:spcAft>
              <a:buNone/>
            </a:pPr>
            <a:endParaRPr/>
          </a:p>
          <a:p>
            <a:pPr marL="342900" marR="0" lvl="0" indent="-234950" algn="l" rtl="0">
              <a:lnSpc>
                <a:spcPct val="100000"/>
              </a:lnSpc>
              <a:spcBef>
                <a:spcPts val="0"/>
              </a:spcBef>
              <a:spcAft>
                <a:spcPts val="0"/>
              </a:spcAft>
              <a:buSzPts val="1100"/>
              <a:buChar char="●"/>
            </a:pPr>
            <a:r>
              <a:rPr lang="en" dirty="0"/>
              <a:t>Ensemble member 1 shows one distinct </a:t>
            </a:r>
            <a:r>
              <a:rPr lang="en" dirty="0" err="1"/>
              <a:t>rainband</a:t>
            </a:r>
            <a:r>
              <a:rPr lang="en" dirty="0"/>
              <a:t> and member 2 shows many </a:t>
            </a:r>
            <a:r>
              <a:rPr lang="en" dirty="0" err="1"/>
              <a:t>rainband</a:t>
            </a:r>
            <a:r>
              <a:rPr lang="en" dirty="0"/>
              <a:t> features.</a:t>
            </a:r>
            <a:endParaRPr dirty="0"/>
          </a:p>
        </p:txBody>
      </p:sp>
    </p:spTree>
    <p:extLst>
      <p:ext uri="{BB962C8B-B14F-4D97-AF65-F5344CB8AC3E}">
        <p14:creationId xmlns:p14="http://schemas.microsoft.com/office/powerpoint/2010/main" val="3277130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8" name="Google Shape;138;p28"/>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39" name="Google Shape;139;p2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40" name="Google Shape;140;p2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41" name="Google Shape;141;p2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42" name="Google Shape;142;p2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43" name="Google Shape;143;p2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144" name="Google Shape;144;p28"/>
          <p:cNvPicPr preferRelativeResize="0"/>
          <p:nvPr/>
        </p:nvPicPr>
        <p:blipFill rotWithShape="1">
          <a:blip r:embed="rId4">
            <a:alphaModFix/>
          </a:blip>
          <a:srcRect t="9768" b="20506"/>
          <a:stretch/>
        </p:blipFill>
        <p:spPr>
          <a:xfrm>
            <a:off x="1488736" y="980481"/>
            <a:ext cx="6300115" cy="4163312"/>
          </a:xfrm>
          <a:prstGeom prst="rect">
            <a:avLst/>
          </a:prstGeom>
          <a:noFill/>
          <a:ln>
            <a:noFill/>
          </a:ln>
        </p:spPr>
      </p:pic>
      <p:sp>
        <p:nvSpPr>
          <p:cNvPr id="3" name="TextBox 2">
            <a:extLst>
              <a:ext uri="{FF2B5EF4-FFF2-40B4-BE49-F238E27FC236}">
                <a16:creationId xmlns:a16="http://schemas.microsoft.com/office/drawing/2014/main" id="{CF3A63A2-69F2-40C3-BC58-992EFCF76A3C}"/>
              </a:ext>
            </a:extLst>
          </p:cNvPr>
          <p:cNvSpPr txBox="1"/>
          <p:nvPr/>
        </p:nvSpPr>
        <p:spPr>
          <a:xfrm>
            <a:off x="2282537" y="637310"/>
            <a:ext cx="47261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dirty="0">
                <a:latin typeface="Calibri"/>
              </a:rPr>
              <a:t>Irma: Base Velocity (MLB) ~18z 10 September</a:t>
            </a:r>
            <a:endParaRPr lang="en-US" sz="1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pic>
        <p:nvPicPr>
          <p:cNvPr id="12" name="Picture 12" descr="A screenshot of a cell phone&#10;&#10;Description generated with high confidence">
            <a:extLst>
              <a:ext uri="{FF2B5EF4-FFF2-40B4-BE49-F238E27FC236}">
                <a16:creationId xmlns:a16="http://schemas.microsoft.com/office/drawing/2014/main" id="{4DB7324C-A034-4DC3-B642-6D486C27156D}"/>
              </a:ext>
            </a:extLst>
          </p:cNvPr>
          <p:cNvPicPr>
            <a:picLocks noChangeAspect="1"/>
          </p:cNvPicPr>
          <p:nvPr/>
        </p:nvPicPr>
        <p:blipFill>
          <a:blip r:embed="rId3"/>
          <a:stretch>
            <a:fillRect/>
          </a:stretch>
        </p:blipFill>
        <p:spPr>
          <a:xfrm>
            <a:off x="4308764" y="4654981"/>
            <a:ext cx="2743200" cy="492127"/>
          </a:xfrm>
          <a:prstGeom prst="rect">
            <a:avLst/>
          </a:prstGeom>
        </p:spPr>
      </p:pic>
      <p:sp>
        <p:nvSpPr>
          <p:cNvPr id="1376" name="Google Shape;1376;p9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77" name="Google Shape;1377;p92"/>
          <p:cNvPicPr preferRelativeResize="0"/>
          <p:nvPr/>
        </p:nvPicPr>
        <p:blipFill rotWithShape="1">
          <a:blip r:embed="rId4">
            <a:alphaModFix/>
          </a:blip>
          <a:srcRect/>
          <a:stretch/>
        </p:blipFill>
        <p:spPr>
          <a:xfrm>
            <a:off x="0" y="-47790"/>
            <a:ext cx="662328" cy="681612"/>
          </a:xfrm>
          <a:prstGeom prst="rect">
            <a:avLst/>
          </a:prstGeom>
          <a:noFill/>
          <a:ln>
            <a:noFill/>
          </a:ln>
        </p:spPr>
      </p:pic>
      <p:sp>
        <p:nvSpPr>
          <p:cNvPr id="1378" name="Google Shape;1378;p9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379" name="Google Shape;1379;p9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380" name="Google Shape;1380;p9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381" name="Google Shape;1381;p9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382" name="Google Shape;1382;p9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383" name="Google Shape;1383;p92"/>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a:t>
            </a:r>
            <a:r>
              <a:rPr lang="en" sz="1800">
                <a:solidFill>
                  <a:schemeClr val="dk1"/>
                </a:solidFill>
              </a:rPr>
              <a:t> (2017)</a:t>
            </a:r>
            <a:r>
              <a:rPr lang="en" sz="1800"/>
              <a:t>:</a:t>
            </a:r>
            <a:endParaRPr sz="1800"/>
          </a:p>
        </p:txBody>
      </p:sp>
      <p:sp>
        <p:nvSpPr>
          <p:cNvPr id="1387" name="Google Shape;1387;p92"/>
          <p:cNvSpPr txBox="1"/>
          <p:nvPr/>
        </p:nvSpPr>
        <p:spPr>
          <a:xfrm>
            <a:off x="0" y="1282375"/>
            <a:ext cx="2727613" cy="3438600"/>
          </a:xfrm>
          <a:prstGeom prst="rect">
            <a:avLst/>
          </a:prstGeom>
          <a:noFill/>
          <a:ln>
            <a:noFill/>
          </a:ln>
        </p:spPr>
        <p:txBody>
          <a:bodyPr spcFirstLastPara="1" wrap="square" lIns="68575" tIns="68575" rIns="68575" bIns="68575" anchor="t" anchorCtr="0">
            <a:noAutofit/>
          </a:bodyPr>
          <a:lstStyle/>
          <a:p>
            <a:pPr marL="342900" indent="-234950">
              <a:buSzPts val="1100"/>
              <a:buChar char="●"/>
            </a:pPr>
            <a:r>
              <a:rPr lang="en" dirty="0"/>
              <a:t>Ensemble members 1 &amp; 2 exhibited very similar tracks and intensities for the model initialized at 0000 UTC 26  August.</a:t>
            </a:r>
            <a:endParaRPr dirty="0"/>
          </a:p>
          <a:p>
            <a:pPr marL="342900" marR="0" lvl="0" indent="0" algn="l" rtl="0">
              <a:lnSpc>
                <a:spcPct val="100000"/>
              </a:lnSpc>
              <a:spcBef>
                <a:spcPts val="0"/>
              </a:spcBef>
              <a:spcAft>
                <a:spcPts val="0"/>
              </a:spcAft>
              <a:buNone/>
            </a:pPr>
            <a:endParaRPr/>
          </a:p>
          <a:p>
            <a:pPr marL="342900" marR="0" lvl="0" indent="-234950" algn="l" rtl="0">
              <a:lnSpc>
                <a:spcPct val="100000"/>
              </a:lnSpc>
              <a:spcBef>
                <a:spcPts val="0"/>
              </a:spcBef>
              <a:spcAft>
                <a:spcPts val="0"/>
              </a:spcAft>
              <a:buSzPts val="1100"/>
              <a:buChar char="●"/>
            </a:pPr>
            <a:r>
              <a:rPr lang="en" dirty="0"/>
              <a:t>Ensemble member 1 shows one distinct </a:t>
            </a:r>
            <a:r>
              <a:rPr lang="en" dirty="0" err="1"/>
              <a:t>rainband</a:t>
            </a:r>
            <a:r>
              <a:rPr lang="en" dirty="0"/>
              <a:t> and member 2 shows many </a:t>
            </a:r>
            <a:r>
              <a:rPr lang="en" dirty="0" err="1"/>
              <a:t>rainband</a:t>
            </a:r>
            <a:r>
              <a:rPr lang="en" dirty="0"/>
              <a:t> features.</a:t>
            </a:r>
          </a:p>
          <a:p>
            <a:pPr marL="342900" indent="-234950">
              <a:buSzPts val="1100"/>
              <a:buChar char="●"/>
            </a:pPr>
            <a:endParaRPr lang="en" dirty="0"/>
          </a:p>
          <a:p>
            <a:pPr marL="342900" indent="-234950">
              <a:buSzPts val="1100"/>
              <a:buChar char="●"/>
            </a:pPr>
            <a:r>
              <a:rPr lang="en" dirty="0"/>
              <a:t>Focus on 1800 UTC 26 August.</a:t>
            </a:r>
          </a:p>
        </p:txBody>
      </p:sp>
      <p:pic>
        <p:nvPicPr>
          <p:cNvPr id="3" name="Picture 6" descr="A close up of a map&#10;&#10;Description generated with high confidence">
            <a:extLst>
              <a:ext uri="{FF2B5EF4-FFF2-40B4-BE49-F238E27FC236}">
                <a16:creationId xmlns:a16="http://schemas.microsoft.com/office/drawing/2014/main" id="{559CC22C-7850-4B72-A054-D2F07F98AFF8}"/>
              </a:ext>
            </a:extLst>
          </p:cNvPr>
          <p:cNvPicPr>
            <a:picLocks noChangeAspect="1"/>
          </p:cNvPicPr>
          <p:nvPr/>
        </p:nvPicPr>
        <p:blipFill>
          <a:blip r:embed="rId5"/>
          <a:stretch>
            <a:fillRect/>
          </a:stretch>
        </p:blipFill>
        <p:spPr>
          <a:xfrm>
            <a:off x="3188706" y="635577"/>
            <a:ext cx="2385588" cy="4114800"/>
          </a:xfrm>
          <a:prstGeom prst="rect">
            <a:avLst/>
          </a:prstGeom>
        </p:spPr>
      </p:pic>
      <p:pic>
        <p:nvPicPr>
          <p:cNvPr id="4" name="Picture 8" descr="A close up of a map&#10;&#10;Description generated with high confidence">
            <a:extLst>
              <a:ext uri="{FF2B5EF4-FFF2-40B4-BE49-F238E27FC236}">
                <a16:creationId xmlns:a16="http://schemas.microsoft.com/office/drawing/2014/main" id="{44691AAB-2D96-42C8-BED9-EEF93A35B28C}"/>
              </a:ext>
            </a:extLst>
          </p:cNvPr>
          <p:cNvPicPr>
            <a:picLocks noChangeAspect="1"/>
          </p:cNvPicPr>
          <p:nvPr/>
        </p:nvPicPr>
        <p:blipFill>
          <a:blip r:embed="rId6"/>
          <a:stretch>
            <a:fillRect/>
          </a:stretch>
        </p:blipFill>
        <p:spPr>
          <a:xfrm>
            <a:off x="5581478" y="635577"/>
            <a:ext cx="2379862" cy="4114800"/>
          </a:xfrm>
          <a:prstGeom prst="rect">
            <a:avLst/>
          </a:prstGeom>
        </p:spPr>
      </p:pic>
      <p:cxnSp>
        <p:nvCxnSpPr>
          <p:cNvPr id="5" name="Straight Arrow Connector 4">
            <a:extLst>
              <a:ext uri="{FF2B5EF4-FFF2-40B4-BE49-F238E27FC236}">
                <a16:creationId xmlns:a16="http://schemas.microsoft.com/office/drawing/2014/main" id="{D489C53E-E2B6-4F96-876E-6E7EB1E58D18}"/>
              </a:ext>
            </a:extLst>
          </p:cNvPr>
          <p:cNvCxnSpPr/>
          <p:nvPr/>
        </p:nvCxnSpPr>
        <p:spPr>
          <a:xfrm flipV="1">
            <a:off x="3638549" y="2677390"/>
            <a:ext cx="1775113" cy="2597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BFC8304-CB23-4EB4-A556-B8DC60EFAFD5}"/>
              </a:ext>
            </a:extLst>
          </p:cNvPr>
          <p:cNvCxnSpPr>
            <a:cxnSpLocks/>
          </p:cNvCxnSpPr>
          <p:nvPr/>
        </p:nvCxnSpPr>
        <p:spPr>
          <a:xfrm flipV="1">
            <a:off x="6045776" y="2677389"/>
            <a:ext cx="1775113" cy="2597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838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pic>
        <p:nvPicPr>
          <p:cNvPr id="12" name="Picture 12" descr="A screenshot of a cell phone&#10;&#10;Description generated with high confidence">
            <a:extLst>
              <a:ext uri="{FF2B5EF4-FFF2-40B4-BE49-F238E27FC236}">
                <a16:creationId xmlns:a16="http://schemas.microsoft.com/office/drawing/2014/main" id="{4DB7324C-A034-4DC3-B642-6D486C27156D}"/>
              </a:ext>
            </a:extLst>
          </p:cNvPr>
          <p:cNvPicPr>
            <a:picLocks noChangeAspect="1"/>
          </p:cNvPicPr>
          <p:nvPr/>
        </p:nvPicPr>
        <p:blipFill>
          <a:blip r:embed="rId3"/>
          <a:stretch>
            <a:fillRect/>
          </a:stretch>
        </p:blipFill>
        <p:spPr>
          <a:xfrm>
            <a:off x="4308764" y="4654981"/>
            <a:ext cx="2743200" cy="492127"/>
          </a:xfrm>
          <a:prstGeom prst="rect">
            <a:avLst/>
          </a:prstGeom>
        </p:spPr>
      </p:pic>
      <p:sp>
        <p:nvSpPr>
          <p:cNvPr id="1376" name="Google Shape;1376;p9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77" name="Google Shape;1377;p92"/>
          <p:cNvPicPr preferRelativeResize="0"/>
          <p:nvPr/>
        </p:nvPicPr>
        <p:blipFill rotWithShape="1">
          <a:blip r:embed="rId4">
            <a:alphaModFix/>
          </a:blip>
          <a:srcRect/>
          <a:stretch/>
        </p:blipFill>
        <p:spPr>
          <a:xfrm>
            <a:off x="0" y="-47790"/>
            <a:ext cx="662328" cy="681612"/>
          </a:xfrm>
          <a:prstGeom prst="rect">
            <a:avLst/>
          </a:prstGeom>
          <a:noFill/>
          <a:ln>
            <a:noFill/>
          </a:ln>
        </p:spPr>
      </p:pic>
      <p:sp>
        <p:nvSpPr>
          <p:cNvPr id="1378" name="Google Shape;1378;p9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379" name="Google Shape;1379;p9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380" name="Google Shape;1380;p9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381" name="Google Shape;1381;p9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382" name="Google Shape;1382;p9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383" name="Google Shape;1383;p92"/>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a:t>
            </a:r>
            <a:r>
              <a:rPr lang="en" sz="1800">
                <a:solidFill>
                  <a:schemeClr val="dk1"/>
                </a:solidFill>
              </a:rPr>
              <a:t> (2017)</a:t>
            </a:r>
            <a:r>
              <a:rPr lang="en" sz="1800"/>
              <a:t>:</a:t>
            </a:r>
            <a:endParaRPr sz="1800"/>
          </a:p>
        </p:txBody>
      </p:sp>
      <p:sp>
        <p:nvSpPr>
          <p:cNvPr id="1387" name="Google Shape;1387;p92"/>
          <p:cNvSpPr txBox="1"/>
          <p:nvPr/>
        </p:nvSpPr>
        <p:spPr>
          <a:xfrm>
            <a:off x="0" y="1282375"/>
            <a:ext cx="2727613" cy="3438600"/>
          </a:xfrm>
          <a:prstGeom prst="rect">
            <a:avLst/>
          </a:prstGeom>
          <a:noFill/>
          <a:ln>
            <a:noFill/>
          </a:ln>
        </p:spPr>
        <p:txBody>
          <a:bodyPr spcFirstLastPara="1" wrap="square" lIns="68575" tIns="68575" rIns="68575" bIns="68575" anchor="t" anchorCtr="0">
            <a:noAutofit/>
          </a:bodyPr>
          <a:lstStyle/>
          <a:p>
            <a:pPr marL="342900" indent="-234950">
              <a:buSzPts val="1100"/>
              <a:buChar char="●"/>
            </a:pPr>
            <a:r>
              <a:rPr lang="en" dirty="0"/>
              <a:t>Ensemble members 1 &amp; 2 exhibited very similar tracks and intensities for the model initialized at 0000 UTC 26  August.</a:t>
            </a:r>
            <a:endParaRPr dirty="0"/>
          </a:p>
          <a:p>
            <a:pPr marL="342900" marR="0" lvl="0" indent="0" algn="l" rtl="0">
              <a:lnSpc>
                <a:spcPct val="100000"/>
              </a:lnSpc>
              <a:spcBef>
                <a:spcPts val="0"/>
              </a:spcBef>
              <a:spcAft>
                <a:spcPts val="0"/>
              </a:spcAft>
              <a:buNone/>
            </a:pPr>
            <a:endParaRPr/>
          </a:p>
          <a:p>
            <a:pPr marL="342900" marR="0" lvl="0" indent="-234950" algn="l" rtl="0">
              <a:lnSpc>
                <a:spcPct val="100000"/>
              </a:lnSpc>
              <a:spcBef>
                <a:spcPts val="0"/>
              </a:spcBef>
              <a:spcAft>
                <a:spcPts val="0"/>
              </a:spcAft>
              <a:buSzPts val="1100"/>
              <a:buChar char="●"/>
            </a:pPr>
            <a:r>
              <a:rPr lang="en" dirty="0"/>
              <a:t>Ensemble member 1 shows one distinct </a:t>
            </a:r>
            <a:r>
              <a:rPr lang="en" dirty="0" err="1"/>
              <a:t>rainband</a:t>
            </a:r>
            <a:r>
              <a:rPr lang="en" dirty="0"/>
              <a:t> and member 2 shows many </a:t>
            </a:r>
            <a:r>
              <a:rPr lang="en" dirty="0" err="1"/>
              <a:t>rainband</a:t>
            </a:r>
            <a:r>
              <a:rPr lang="en" dirty="0"/>
              <a:t> features.</a:t>
            </a:r>
            <a:endParaRPr dirty="0"/>
          </a:p>
        </p:txBody>
      </p:sp>
      <p:pic>
        <p:nvPicPr>
          <p:cNvPr id="6" name="Picture 6" descr="A close up of a map&#10;&#10;Description generated with high confidence">
            <a:extLst>
              <a:ext uri="{FF2B5EF4-FFF2-40B4-BE49-F238E27FC236}">
                <a16:creationId xmlns:a16="http://schemas.microsoft.com/office/drawing/2014/main" id="{BB397200-4924-454B-AD15-7276EFD4CB6A}"/>
              </a:ext>
            </a:extLst>
          </p:cNvPr>
          <p:cNvPicPr>
            <a:picLocks noChangeAspect="1"/>
          </p:cNvPicPr>
          <p:nvPr/>
        </p:nvPicPr>
        <p:blipFill>
          <a:blip r:embed="rId5"/>
          <a:stretch>
            <a:fillRect/>
          </a:stretch>
        </p:blipFill>
        <p:spPr>
          <a:xfrm>
            <a:off x="3188706" y="635577"/>
            <a:ext cx="2385588" cy="4114800"/>
          </a:xfrm>
          <a:prstGeom prst="rect">
            <a:avLst/>
          </a:prstGeom>
        </p:spPr>
      </p:pic>
      <p:pic>
        <p:nvPicPr>
          <p:cNvPr id="8" name="Picture 8" descr="A close up of a map&#10;&#10;Description generated with high confidence">
            <a:extLst>
              <a:ext uri="{FF2B5EF4-FFF2-40B4-BE49-F238E27FC236}">
                <a16:creationId xmlns:a16="http://schemas.microsoft.com/office/drawing/2014/main" id="{FDFD4399-9D2E-4B9B-A679-47768C7AB9A9}"/>
              </a:ext>
            </a:extLst>
          </p:cNvPr>
          <p:cNvPicPr>
            <a:picLocks noChangeAspect="1"/>
          </p:cNvPicPr>
          <p:nvPr/>
        </p:nvPicPr>
        <p:blipFill>
          <a:blip r:embed="rId6"/>
          <a:stretch>
            <a:fillRect/>
          </a:stretch>
        </p:blipFill>
        <p:spPr>
          <a:xfrm>
            <a:off x="5581478" y="635577"/>
            <a:ext cx="2379862" cy="4114800"/>
          </a:xfrm>
          <a:prstGeom prst="rect">
            <a:avLst/>
          </a:prstGeom>
        </p:spPr>
      </p:pic>
      <p:cxnSp>
        <p:nvCxnSpPr>
          <p:cNvPr id="2" name="Straight Arrow Connector 1">
            <a:extLst>
              <a:ext uri="{FF2B5EF4-FFF2-40B4-BE49-F238E27FC236}">
                <a16:creationId xmlns:a16="http://schemas.microsoft.com/office/drawing/2014/main" id="{B9C71DB6-A29A-4719-9D19-A0D723746B10}"/>
              </a:ext>
            </a:extLst>
          </p:cNvPr>
          <p:cNvCxnSpPr/>
          <p:nvPr/>
        </p:nvCxnSpPr>
        <p:spPr>
          <a:xfrm flipH="1">
            <a:off x="4149435" y="2261753"/>
            <a:ext cx="389659" cy="1056409"/>
          </a:xfrm>
          <a:prstGeom prst="straightConnector1">
            <a:avLst/>
          </a:prstGeom>
          <a:ln w="571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6628D92-3A31-4010-B933-A08030C72A73}"/>
              </a:ext>
            </a:extLst>
          </p:cNvPr>
          <p:cNvCxnSpPr>
            <a:cxnSpLocks/>
          </p:cNvCxnSpPr>
          <p:nvPr/>
        </p:nvCxnSpPr>
        <p:spPr>
          <a:xfrm flipH="1">
            <a:off x="6556662" y="2348344"/>
            <a:ext cx="207819" cy="978477"/>
          </a:xfrm>
          <a:prstGeom prst="straightConnector1">
            <a:avLst/>
          </a:prstGeom>
          <a:ln w="571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D82075-55A5-44D3-A05D-3DBD1DE74277}"/>
              </a:ext>
            </a:extLst>
          </p:cNvPr>
          <p:cNvCxnSpPr>
            <a:cxnSpLocks/>
          </p:cNvCxnSpPr>
          <p:nvPr/>
        </p:nvCxnSpPr>
        <p:spPr>
          <a:xfrm flipH="1">
            <a:off x="6903025" y="2253093"/>
            <a:ext cx="207819" cy="978477"/>
          </a:xfrm>
          <a:prstGeom prst="straightConnector1">
            <a:avLst/>
          </a:prstGeom>
          <a:ln w="571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347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9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93" name="Google Shape;1393;p93"/>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394" name="Google Shape;1394;p9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395" name="Google Shape;1395;p9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396" name="Google Shape;1396;p9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397" name="Google Shape;1397;p9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398" name="Google Shape;1398;p9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399" name="Google Shape;1399;p93"/>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a:t>
            </a:r>
            <a:r>
              <a:rPr lang="en" sz="1800">
                <a:solidFill>
                  <a:schemeClr val="dk1"/>
                </a:solidFill>
              </a:rPr>
              <a:t> (2017)</a:t>
            </a:r>
            <a:r>
              <a:rPr lang="en" sz="1800"/>
              <a:t>:</a:t>
            </a:r>
            <a:endParaRPr sz="1800"/>
          </a:p>
        </p:txBody>
      </p:sp>
      <p:pic>
        <p:nvPicPr>
          <p:cNvPr id="1400" name="Google Shape;1400;p93"/>
          <p:cNvPicPr preferRelativeResize="0"/>
          <p:nvPr/>
        </p:nvPicPr>
        <p:blipFill>
          <a:blip r:embed="rId4">
            <a:alphaModFix/>
          </a:blip>
          <a:stretch>
            <a:fillRect/>
          </a:stretch>
        </p:blipFill>
        <p:spPr>
          <a:xfrm>
            <a:off x="3310128" y="633836"/>
            <a:ext cx="4727448" cy="4498847"/>
          </a:xfrm>
          <a:prstGeom prst="rect">
            <a:avLst/>
          </a:prstGeom>
          <a:noFill/>
          <a:ln>
            <a:noFill/>
          </a:ln>
        </p:spPr>
      </p:pic>
      <p:sp>
        <p:nvSpPr>
          <p:cNvPr id="1401" name="Google Shape;1401;p93"/>
          <p:cNvSpPr txBox="1"/>
          <p:nvPr/>
        </p:nvSpPr>
        <p:spPr>
          <a:xfrm>
            <a:off x="0" y="1282375"/>
            <a:ext cx="3033000" cy="3438600"/>
          </a:xfrm>
          <a:prstGeom prst="rect">
            <a:avLst/>
          </a:prstGeom>
          <a:noFill/>
          <a:ln>
            <a:noFill/>
          </a:ln>
        </p:spPr>
        <p:txBody>
          <a:bodyPr spcFirstLastPara="1" wrap="square" lIns="68575" tIns="68575" rIns="68575" bIns="68575" anchor="t" anchorCtr="0">
            <a:noAutofit/>
          </a:bodyPr>
          <a:lstStyle/>
          <a:p>
            <a:pPr marL="342900" marR="0" lvl="0" indent="-234950" algn="l" rtl="0">
              <a:lnSpc>
                <a:spcPct val="100000"/>
              </a:lnSpc>
              <a:spcBef>
                <a:spcPts val="0"/>
              </a:spcBef>
              <a:spcAft>
                <a:spcPts val="0"/>
              </a:spcAft>
              <a:buSzPts val="1100"/>
              <a:buChar char="●"/>
            </a:pPr>
            <a:r>
              <a:rPr lang="en"/>
              <a:t>Ensemble members 1</a:t>
            </a:r>
            <a:endParaRPr/>
          </a:p>
          <a:p>
            <a:pPr marL="342900" marR="0" lvl="0" indent="0" algn="l" rtl="0">
              <a:lnSpc>
                <a:spcPct val="100000"/>
              </a:lnSpc>
              <a:spcBef>
                <a:spcPts val="0"/>
              </a:spcBef>
              <a:spcAft>
                <a:spcPts val="0"/>
              </a:spcAft>
              <a:buNone/>
            </a:pPr>
            <a:endParaRPr/>
          </a:p>
          <a:p>
            <a:pPr marL="342900" marR="0" lvl="0" indent="-234950" algn="l" rtl="0">
              <a:lnSpc>
                <a:spcPct val="100000"/>
              </a:lnSpc>
              <a:spcBef>
                <a:spcPts val="0"/>
              </a:spcBef>
              <a:spcAft>
                <a:spcPts val="0"/>
              </a:spcAft>
              <a:buSzPts val="1100"/>
              <a:buChar char="●"/>
            </a:pPr>
            <a:r>
              <a:rPr lang="en"/>
              <a:t>Take a vertical cross section across the rainband (black line)</a:t>
            </a:r>
            <a:endParaRPr/>
          </a:p>
        </p:txBody>
      </p:sp>
      <p:cxnSp>
        <p:nvCxnSpPr>
          <p:cNvPr id="1402" name="Google Shape;1402;p93"/>
          <p:cNvCxnSpPr/>
          <p:nvPr/>
        </p:nvCxnSpPr>
        <p:spPr>
          <a:xfrm>
            <a:off x="5977850" y="2993825"/>
            <a:ext cx="510300" cy="9300"/>
          </a:xfrm>
          <a:prstGeom prst="straightConnector1">
            <a:avLst/>
          </a:prstGeom>
          <a:noFill/>
          <a:ln w="38100" cap="flat" cmpd="sng">
            <a:solidFill>
              <a:srgbClr val="000000"/>
            </a:solidFill>
            <a:prstDash val="solid"/>
            <a:round/>
            <a:headEnd type="none" w="med" len="med"/>
            <a:tailEnd type="none" w="med" len="med"/>
          </a:ln>
        </p:spPr>
      </p:cxnSp>
    </p:spTree>
    <p:extLst>
      <p:ext uri="{BB962C8B-B14F-4D97-AF65-F5344CB8AC3E}">
        <p14:creationId xmlns:p14="http://schemas.microsoft.com/office/powerpoint/2010/main" val="3074535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9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08" name="Google Shape;1408;p94"/>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409" name="Google Shape;1409;p9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410" name="Google Shape;1410;p9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411" name="Google Shape;1411;p9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412" name="Google Shape;1412;p9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413" name="Google Shape;1413;p9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414" name="Google Shape;1414;p94"/>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a:t>
            </a:r>
            <a:r>
              <a:rPr lang="en" sz="1800">
                <a:solidFill>
                  <a:schemeClr val="dk1"/>
                </a:solidFill>
              </a:rPr>
              <a:t> (2017)</a:t>
            </a:r>
            <a:r>
              <a:rPr lang="en" sz="1800"/>
              <a:t>:</a:t>
            </a:r>
            <a:endParaRPr sz="1800"/>
          </a:p>
        </p:txBody>
      </p:sp>
      <p:pic>
        <p:nvPicPr>
          <p:cNvPr id="1415" name="Google Shape;1415;p94"/>
          <p:cNvPicPr preferRelativeResize="0"/>
          <p:nvPr/>
        </p:nvPicPr>
        <p:blipFill>
          <a:blip r:embed="rId4">
            <a:alphaModFix/>
          </a:blip>
          <a:stretch>
            <a:fillRect/>
          </a:stretch>
        </p:blipFill>
        <p:spPr>
          <a:xfrm>
            <a:off x="356616" y="1188720"/>
            <a:ext cx="7086600" cy="3739897"/>
          </a:xfrm>
          <a:prstGeom prst="rect">
            <a:avLst/>
          </a:prstGeom>
          <a:noFill/>
          <a:ln>
            <a:noFill/>
          </a:ln>
        </p:spPr>
      </p:pic>
      <p:grpSp>
        <p:nvGrpSpPr>
          <p:cNvPr id="1416" name="Google Shape;1416;p94"/>
          <p:cNvGrpSpPr/>
          <p:nvPr/>
        </p:nvGrpSpPr>
        <p:grpSpPr>
          <a:xfrm>
            <a:off x="420624" y="969264"/>
            <a:ext cx="8349176" cy="3974486"/>
            <a:chOff x="473224" y="969264"/>
            <a:chExt cx="8349176" cy="3974486"/>
          </a:xfrm>
        </p:grpSpPr>
        <p:sp>
          <p:nvSpPr>
            <p:cNvPr id="1417" name="Google Shape;1417;p94"/>
            <p:cNvSpPr/>
            <p:nvPr/>
          </p:nvSpPr>
          <p:spPr>
            <a:xfrm>
              <a:off x="8244000" y="3755150"/>
              <a:ext cx="578400" cy="11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94"/>
            <p:cNvSpPr txBox="1"/>
            <p:nvPr/>
          </p:nvSpPr>
          <p:spPr>
            <a:xfrm>
              <a:off x="473224" y="969264"/>
              <a:ext cx="3586800" cy="2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Harvey: Member 1 (2017-08-26 18:00:00)</a:t>
              </a:r>
              <a:endParaRPr sz="1200" b="1"/>
            </a:p>
          </p:txBody>
        </p:sp>
      </p:grpSp>
      <p:sp>
        <p:nvSpPr>
          <p:cNvPr id="1419" name="Google Shape;1419;p94"/>
          <p:cNvSpPr/>
          <p:nvPr/>
        </p:nvSpPr>
        <p:spPr>
          <a:xfrm>
            <a:off x="6814610" y="4007935"/>
            <a:ext cx="471600" cy="91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94"/>
          <p:cNvSpPr txBox="1"/>
          <p:nvPr/>
        </p:nvSpPr>
        <p:spPr>
          <a:xfrm rot="-5400000">
            <a:off x="-409800" y="2844525"/>
            <a:ext cx="1079700" cy="2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Height (m)</a:t>
            </a:r>
            <a:endParaRPr/>
          </a:p>
        </p:txBody>
      </p:sp>
      <p:sp>
        <p:nvSpPr>
          <p:cNvPr id="1421" name="Google Shape;1421;p94"/>
          <p:cNvSpPr txBox="1"/>
          <p:nvPr/>
        </p:nvSpPr>
        <p:spPr>
          <a:xfrm>
            <a:off x="2441350" y="4867550"/>
            <a:ext cx="1472100" cy="26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Radius (km)</a:t>
            </a:r>
            <a:r>
              <a:rPr lang="en" sz="1800"/>
              <a:t>→</a:t>
            </a:r>
            <a:r>
              <a:rPr lang="en"/>
              <a:t> </a:t>
            </a:r>
            <a:endParaRPr/>
          </a:p>
        </p:txBody>
      </p:sp>
      <p:pic>
        <p:nvPicPr>
          <p:cNvPr id="2" name="Picture 2">
            <a:extLst>
              <a:ext uri="{FF2B5EF4-FFF2-40B4-BE49-F238E27FC236}">
                <a16:creationId xmlns:a16="http://schemas.microsoft.com/office/drawing/2014/main" id="{E64563D6-35A0-4D16-9853-3960F9C85446}"/>
              </a:ext>
            </a:extLst>
          </p:cNvPr>
          <p:cNvPicPr>
            <a:picLocks noChangeAspect="1"/>
          </p:cNvPicPr>
          <p:nvPr/>
        </p:nvPicPr>
        <p:blipFill>
          <a:blip r:embed="rId5"/>
          <a:stretch>
            <a:fillRect/>
          </a:stretch>
        </p:blipFill>
        <p:spPr>
          <a:xfrm>
            <a:off x="6177828" y="962458"/>
            <a:ext cx="459798" cy="274493"/>
          </a:xfrm>
          <a:prstGeom prst="rect">
            <a:avLst/>
          </a:prstGeom>
        </p:spPr>
      </p:pic>
      <p:sp>
        <p:nvSpPr>
          <p:cNvPr id="3" name="TextBox 2">
            <a:extLst>
              <a:ext uri="{FF2B5EF4-FFF2-40B4-BE49-F238E27FC236}">
                <a16:creationId xmlns:a16="http://schemas.microsoft.com/office/drawing/2014/main" id="{5A9A768D-DFEC-4994-99E7-C4A7B7F132A2}"/>
              </a:ext>
            </a:extLst>
          </p:cNvPr>
          <p:cNvSpPr txBox="1"/>
          <p:nvPr/>
        </p:nvSpPr>
        <p:spPr>
          <a:xfrm rot="5400000">
            <a:off x="6730823" y="2416660"/>
            <a:ext cx="15395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Temperature (C)</a:t>
            </a:r>
            <a:endParaRPr lang="en-US"/>
          </a:p>
        </p:txBody>
      </p:sp>
    </p:spTree>
    <p:extLst>
      <p:ext uri="{BB962C8B-B14F-4D97-AF65-F5344CB8AC3E}">
        <p14:creationId xmlns:p14="http://schemas.microsoft.com/office/powerpoint/2010/main" val="1681463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9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08" name="Google Shape;1408;p94"/>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409" name="Google Shape;1409;p9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410" name="Google Shape;1410;p9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411" name="Google Shape;1411;p9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412" name="Google Shape;1412;p9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413" name="Google Shape;1413;p9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414" name="Google Shape;1414;p94"/>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a:t>
            </a:r>
            <a:r>
              <a:rPr lang="en" sz="1800">
                <a:solidFill>
                  <a:schemeClr val="dk1"/>
                </a:solidFill>
              </a:rPr>
              <a:t> (2017)</a:t>
            </a:r>
            <a:r>
              <a:rPr lang="en" sz="1800"/>
              <a:t>:</a:t>
            </a:r>
            <a:endParaRPr sz="1800"/>
          </a:p>
        </p:txBody>
      </p:sp>
      <p:pic>
        <p:nvPicPr>
          <p:cNvPr id="1415" name="Google Shape;1415;p94"/>
          <p:cNvPicPr preferRelativeResize="0"/>
          <p:nvPr/>
        </p:nvPicPr>
        <p:blipFill>
          <a:blip r:embed="rId4">
            <a:alphaModFix/>
          </a:blip>
          <a:stretch>
            <a:fillRect/>
          </a:stretch>
        </p:blipFill>
        <p:spPr>
          <a:xfrm>
            <a:off x="356616" y="1188720"/>
            <a:ext cx="7086600" cy="3739897"/>
          </a:xfrm>
          <a:prstGeom prst="rect">
            <a:avLst/>
          </a:prstGeom>
          <a:noFill/>
          <a:ln>
            <a:noFill/>
          </a:ln>
        </p:spPr>
      </p:pic>
      <p:grpSp>
        <p:nvGrpSpPr>
          <p:cNvPr id="1416" name="Google Shape;1416;p94"/>
          <p:cNvGrpSpPr/>
          <p:nvPr/>
        </p:nvGrpSpPr>
        <p:grpSpPr>
          <a:xfrm>
            <a:off x="420624" y="969264"/>
            <a:ext cx="8349176" cy="3974486"/>
            <a:chOff x="473224" y="969264"/>
            <a:chExt cx="8349176" cy="3974486"/>
          </a:xfrm>
        </p:grpSpPr>
        <p:sp>
          <p:nvSpPr>
            <p:cNvPr id="1417" name="Google Shape;1417;p94"/>
            <p:cNvSpPr/>
            <p:nvPr/>
          </p:nvSpPr>
          <p:spPr>
            <a:xfrm>
              <a:off x="8244000" y="3755150"/>
              <a:ext cx="578400" cy="11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94"/>
            <p:cNvSpPr txBox="1"/>
            <p:nvPr/>
          </p:nvSpPr>
          <p:spPr>
            <a:xfrm>
              <a:off x="473224" y="969264"/>
              <a:ext cx="3586800" cy="2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Harvey: Member 1 (2017-08-26 18:00:00)</a:t>
              </a:r>
              <a:endParaRPr sz="1200" b="1"/>
            </a:p>
          </p:txBody>
        </p:sp>
      </p:grpSp>
      <p:sp>
        <p:nvSpPr>
          <p:cNvPr id="1419" name="Google Shape;1419;p94"/>
          <p:cNvSpPr/>
          <p:nvPr/>
        </p:nvSpPr>
        <p:spPr>
          <a:xfrm>
            <a:off x="6814610" y="4007935"/>
            <a:ext cx="471600" cy="91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94"/>
          <p:cNvSpPr txBox="1"/>
          <p:nvPr/>
        </p:nvSpPr>
        <p:spPr>
          <a:xfrm rot="-5400000">
            <a:off x="-409800" y="2844525"/>
            <a:ext cx="1079700" cy="2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Height (m)</a:t>
            </a:r>
            <a:endParaRPr/>
          </a:p>
        </p:txBody>
      </p:sp>
      <p:sp>
        <p:nvSpPr>
          <p:cNvPr id="1421" name="Google Shape;1421;p94"/>
          <p:cNvSpPr txBox="1"/>
          <p:nvPr/>
        </p:nvSpPr>
        <p:spPr>
          <a:xfrm>
            <a:off x="2441350" y="4867550"/>
            <a:ext cx="1472100" cy="26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Radius (km)</a:t>
            </a:r>
            <a:r>
              <a:rPr lang="en" sz="1800"/>
              <a:t>→</a:t>
            </a:r>
            <a:r>
              <a:rPr lang="en"/>
              <a:t> </a:t>
            </a:r>
            <a:endParaRPr/>
          </a:p>
        </p:txBody>
      </p:sp>
      <p:pic>
        <p:nvPicPr>
          <p:cNvPr id="2" name="Picture 2">
            <a:extLst>
              <a:ext uri="{FF2B5EF4-FFF2-40B4-BE49-F238E27FC236}">
                <a16:creationId xmlns:a16="http://schemas.microsoft.com/office/drawing/2014/main" id="{E64563D6-35A0-4D16-9853-3960F9C85446}"/>
              </a:ext>
            </a:extLst>
          </p:cNvPr>
          <p:cNvPicPr>
            <a:picLocks noChangeAspect="1"/>
          </p:cNvPicPr>
          <p:nvPr/>
        </p:nvPicPr>
        <p:blipFill>
          <a:blip r:embed="rId5"/>
          <a:stretch>
            <a:fillRect/>
          </a:stretch>
        </p:blipFill>
        <p:spPr>
          <a:xfrm>
            <a:off x="6177828" y="962458"/>
            <a:ext cx="459798" cy="274493"/>
          </a:xfrm>
          <a:prstGeom prst="rect">
            <a:avLst/>
          </a:prstGeom>
        </p:spPr>
      </p:pic>
      <p:sp>
        <p:nvSpPr>
          <p:cNvPr id="3" name="TextBox 2">
            <a:extLst>
              <a:ext uri="{FF2B5EF4-FFF2-40B4-BE49-F238E27FC236}">
                <a16:creationId xmlns:a16="http://schemas.microsoft.com/office/drawing/2014/main" id="{5A9A768D-DFEC-4994-99E7-C4A7B7F132A2}"/>
              </a:ext>
            </a:extLst>
          </p:cNvPr>
          <p:cNvSpPr txBox="1"/>
          <p:nvPr/>
        </p:nvSpPr>
        <p:spPr>
          <a:xfrm rot="5400000">
            <a:off x="6730823" y="2416660"/>
            <a:ext cx="15395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Temperature (C)</a:t>
            </a:r>
            <a:endParaRPr lang="en-US"/>
          </a:p>
        </p:txBody>
      </p:sp>
      <p:cxnSp>
        <p:nvCxnSpPr>
          <p:cNvPr id="4" name="Straight Arrow Connector 3">
            <a:extLst>
              <a:ext uri="{FF2B5EF4-FFF2-40B4-BE49-F238E27FC236}">
                <a16:creationId xmlns:a16="http://schemas.microsoft.com/office/drawing/2014/main" id="{9C51ADE4-0EB3-47B6-ADED-D22A9B4E4EE0}"/>
              </a:ext>
            </a:extLst>
          </p:cNvPr>
          <p:cNvCxnSpPr/>
          <p:nvPr/>
        </p:nvCxnSpPr>
        <p:spPr>
          <a:xfrm>
            <a:off x="1889414" y="3283527"/>
            <a:ext cx="1113558" cy="138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E0AB28-451F-444C-9525-8B99E8D05432}"/>
              </a:ext>
            </a:extLst>
          </p:cNvPr>
          <p:cNvCxnSpPr>
            <a:cxnSpLocks/>
          </p:cNvCxnSpPr>
          <p:nvPr/>
        </p:nvCxnSpPr>
        <p:spPr>
          <a:xfrm flipH="1" flipV="1">
            <a:off x="3981449" y="3297380"/>
            <a:ext cx="462396" cy="34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56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9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27" name="Google Shape;1427;p95"/>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428" name="Google Shape;1428;p9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429" name="Google Shape;1429;p9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430" name="Google Shape;1430;p9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431" name="Google Shape;1431;p9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432" name="Google Shape;1432;p9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433" name="Google Shape;1433;p95"/>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a:t>
            </a:r>
            <a:r>
              <a:rPr lang="en" sz="1800">
                <a:solidFill>
                  <a:schemeClr val="dk1"/>
                </a:solidFill>
              </a:rPr>
              <a:t> (2017)</a:t>
            </a:r>
            <a:r>
              <a:rPr lang="en" sz="1800"/>
              <a:t>:</a:t>
            </a:r>
            <a:endParaRPr sz="1800"/>
          </a:p>
        </p:txBody>
      </p:sp>
      <p:pic>
        <p:nvPicPr>
          <p:cNvPr id="1434" name="Google Shape;1434;p95"/>
          <p:cNvPicPr preferRelativeResize="0"/>
          <p:nvPr/>
        </p:nvPicPr>
        <p:blipFill>
          <a:blip r:embed="rId4">
            <a:alphaModFix/>
          </a:blip>
          <a:stretch>
            <a:fillRect/>
          </a:stretch>
        </p:blipFill>
        <p:spPr>
          <a:xfrm>
            <a:off x="356616" y="1188720"/>
            <a:ext cx="7086600" cy="3739897"/>
          </a:xfrm>
          <a:prstGeom prst="rect">
            <a:avLst/>
          </a:prstGeom>
          <a:noFill/>
          <a:ln>
            <a:noFill/>
          </a:ln>
        </p:spPr>
      </p:pic>
      <p:grpSp>
        <p:nvGrpSpPr>
          <p:cNvPr id="1435" name="Google Shape;1435;p95"/>
          <p:cNvGrpSpPr/>
          <p:nvPr/>
        </p:nvGrpSpPr>
        <p:grpSpPr>
          <a:xfrm>
            <a:off x="420624" y="969264"/>
            <a:ext cx="8349176" cy="3974486"/>
            <a:chOff x="473224" y="969264"/>
            <a:chExt cx="8349176" cy="3974486"/>
          </a:xfrm>
        </p:grpSpPr>
        <p:sp>
          <p:nvSpPr>
            <p:cNvPr id="1436" name="Google Shape;1436;p95"/>
            <p:cNvSpPr/>
            <p:nvPr/>
          </p:nvSpPr>
          <p:spPr>
            <a:xfrm>
              <a:off x="8244000" y="3755150"/>
              <a:ext cx="578400" cy="11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95"/>
            <p:cNvSpPr txBox="1"/>
            <p:nvPr/>
          </p:nvSpPr>
          <p:spPr>
            <a:xfrm>
              <a:off x="473224" y="969264"/>
              <a:ext cx="3586800" cy="2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Harvey: Member 1 (2017-08-26 18:00:00)</a:t>
              </a:r>
              <a:endParaRPr sz="1200" b="1"/>
            </a:p>
          </p:txBody>
        </p:sp>
      </p:grpSp>
      <p:sp>
        <p:nvSpPr>
          <p:cNvPr id="1438" name="Google Shape;1438;p95"/>
          <p:cNvSpPr/>
          <p:nvPr/>
        </p:nvSpPr>
        <p:spPr>
          <a:xfrm>
            <a:off x="6814610" y="4007935"/>
            <a:ext cx="471600" cy="91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95"/>
          <p:cNvSpPr txBox="1"/>
          <p:nvPr/>
        </p:nvSpPr>
        <p:spPr>
          <a:xfrm rot="-5400000">
            <a:off x="-409800" y="2844525"/>
            <a:ext cx="1079700" cy="2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Height (m)</a:t>
            </a:r>
            <a:endParaRPr/>
          </a:p>
        </p:txBody>
      </p:sp>
      <p:sp>
        <p:nvSpPr>
          <p:cNvPr id="1440" name="Google Shape;1440;p95"/>
          <p:cNvSpPr/>
          <p:nvPr/>
        </p:nvSpPr>
        <p:spPr>
          <a:xfrm>
            <a:off x="3416825" y="1766675"/>
            <a:ext cx="1525075" cy="2016303"/>
          </a:xfrm>
          <a:custGeom>
            <a:avLst/>
            <a:gdLst/>
            <a:ahLst/>
            <a:cxnLst/>
            <a:rect l="l" t="t" r="r" b="b"/>
            <a:pathLst>
              <a:path w="73604" h="61921" extrusionOk="0">
                <a:moveTo>
                  <a:pt x="67482" y="58920"/>
                </a:moveTo>
                <a:cubicBezTo>
                  <a:pt x="59193" y="58729"/>
                  <a:pt x="28458" y="66444"/>
                  <a:pt x="17745" y="57772"/>
                </a:cubicBezTo>
                <a:cubicBezTo>
                  <a:pt x="7033" y="49100"/>
                  <a:pt x="-6103" y="16516"/>
                  <a:pt x="3207" y="6887"/>
                </a:cubicBezTo>
                <a:cubicBezTo>
                  <a:pt x="12517" y="-2742"/>
                  <a:pt x="61871" y="1148"/>
                  <a:pt x="73604" y="0"/>
                </a:cubicBezTo>
              </a:path>
            </a:pathLst>
          </a:custGeom>
          <a:noFill/>
          <a:ln w="76200" cap="flat" cmpd="sng">
            <a:solidFill>
              <a:srgbClr val="FF0000"/>
            </a:solidFill>
            <a:prstDash val="solid"/>
            <a:round/>
            <a:headEnd type="none" w="med" len="med"/>
            <a:tailEnd type="triangle" w="med" len="med"/>
          </a:ln>
        </p:spPr>
      </p:sp>
      <p:sp>
        <p:nvSpPr>
          <p:cNvPr id="1444" name="Google Shape;1444;p95"/>
          <p:cNvSpPr txBox="1"/>
          <p:nvPr/>
        </p:nvSpPr>
        <p:spPr>
          <a:xfrm>
            <a:off x="2441350" y="4867550"/>
            <a:ext cx="1472100" cy="26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Radius (km)</a:t>
            </a:r>
            <a:r>
              <a:rPr lang="en" sz="1800"/>
              <a:t>→</a:t>
            </a:r>
            <a:r>
              <a:rPr lang="en"/>
              <a:t> </a:t>
            </a:r>
            <a:endParaRPr/>
          </a:p>
        </p:txBody>
      </p:sp>
      <p:pic>
        <p:nvPicPr>
          <p:cNvPr id="2" name="Google Shape;557;p51" descr="A picture containing screenshot&#10;&#10;Description generated with very high confidence">
            <a:extLst>
              <a:ext uri="{FF2B5EF4-FFF2-40B4-BE49-F238E27FC236}">
                <a16:creationId xmlns:a16="http://schemas.microsoft.com/office/drawing/2014/main" id="{F576A474-6FA4-4C78-B3E9-DB9C6562B56E}"/>
              </a:ext>
            </a:extLst>
          </p:cNvPr>
          <p:cNvPicPr preferRelativeResize="0"/>
          <p:nvPr/>
        </p:nvPicPr>
        <p:blipFill>
          <a:blip r:embed="rId5">
            <a:alphaModFix/>
          </a:blip>
          <a:stretch>
            <a:fillRect/>
          </a:stretch>
        </p:blipFill>
        <p:spPr>
          <a:xfrm>
            <a:off x="5626824" y="838144"/>
            <a:ext cx="3585175" cy="3636975"/>
          </a:xfrm>
          <a:prstGeom prst="rect">
            <a:avLst/>
          </a:prstGeom>
          <a:noFill/>
          <a:ln>
            <a:noFill/>
          </a:ln>
        </p:spPr>
      </p:pic>
    </p:spTree>
    <p:extLst>
      <p:ext uri="{BB962C8B-B14F-4D97-AF65-F5344CB8AC3E}">
        <p14:creationId xmlns:p14="http://schemas.microsoft.com/office/powerpoint/2010/main" val="3687318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9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27" name="Google Shape;1427;p95"/>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428" name="Google Shape;1428;p9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429" name="Google Shape;1429;p9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430" name="Google Shape;1430;p9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431" name="Google Shape;1431;p9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432" name="Google Shape;1432;p9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433" name="Google Shape;1433;p95"/>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a:t>
            </a:r>
            <a:r>
              <a:rPr lang="en" sz="1800">
                <a:solidFill>
                  <a:schemeClr val="dk1"/>
                </a:solidFill>
              </a:rPr>
              <a:t> (2017)</a:t>
            </a:r>
            <a:r>
              <a:rPr lang="en" sz="1800"/>
              <a:t>:</a:t>
            </a:r>
            <a:endParaRPr sz="1800"/>
          </a:p>
        </p:txBody>
      </p:sp>
      <p:pic>
        <p:nvPicPr>
          <p:cNvPr id="1434" name="Google Shape;1434;p95"/>
          <p:cNvPicPr preferRelativeResize="0"/>
          <p:nvPr/>
        </p:nvPicPr>
        <p:blipFill>
          <a:blip r:embed="rId4">
            <a:alphaModFix/>
          </a:blip>
          <a:stretch>
            <a:fillRect/>
          </a:stretch>
        </p:blipFill>
        <p:spPr>
          <a:xfrm>
            <a:off x="356616" y="1188720"/>
            <a:ext cx="7086600" cy="3739897"/>
          </a:xfrm>
          <a:prstGeom prst="rect">
            <a:avLst/>
          </a:prstGeom>
          <a:noFill/>
          <a:ln>
            <a:noFill/>
          </a:ln>
        </p:spPr>
      </p:pic>
      <p:grpSp>
        <p:nvGrpSpPr>
          <p:cNvPr id="1435" name="Google Shape;1435;p95"/>
          <p:cNvGrpSpPr/>
          <p:nvPr/>
        </p:nvGrpSpPr>
        <p:grpSpPr>
          <a:xfrm>
            <a:off x="420624" y="969264"/>
            <a:ext cx="8349176" cy="3974486"/>
            <a:chOff x="473224" y="969264"/>
            <a:chExt cx="8349176" cy="3974486"/>
          </a:xfrm>
        </p:grpSpPr>
        <p:sp>
          <p:nvSpPr>
            <p:cNvPr id="1436" name="Google Shape;1436;p95"/>
            <p:cNvSpPr/>
            <p:nvPr/>
          </p:nvSpPr>
          <p:spPr>
            <a:xfrm>
              <a:off x="8244000" y="3755150"/>
              <a:ext cx="578400" cy="11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95"/>
            <p:cNvSpPr txBox="1"/>
            <p:nvPr/>
          </p:nvSpPr>
          <p:spPr>
            <a:xfrm>
              <a:off x="473224" y="969264"/>
              <a:ext cx="3586800" cy="2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Harvey: Member 1 (2017-08-26 18:00:00)</a:t>
              </a:r>
              <a:endParaRPr sz="1200" b="1"/>
            </a:p>
          </p:txBody>
        </p:sp>
      </p:grpSp>
      <p:sp>
        <p:nvSpPr>
          <p:cNvPr id="1438" name="Google Shape;1438;p95"/>
          <p:cNvSpPr/>
          <p:nvPr/>
        </p:nvSpPr>
        <p:spPr>
          <a:xfrm>
            <a:off x="6814610" y="4007935"/>
            <a:ext cx="471600" cy="91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95"/>
          <p:cNvSpPr txBox="1"/>
          <p:nvPr/>
        </p:nvSpPr>
        <p:spPr>
          <a:xfrm rot="-5400000">
            <a:off x="-409800" y="2844525"/>
            <a:ext cx="1079700" cy="2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Height (m)</a:t>
            </a:r>
            <a:endParaRPr/>
          </a:p>
        </p:txBody>
      </p:sp>
      <p:sp>
        <p:nvSpPr>
          <p:cNvPr id="1440" name="Google Shape;1440;p95"/>
          <p:cNvSpPr/>
          <p:nvPr/>
        </p:nvSpPr>
        <p:spPr>
          <a:xfrm>
            <a:off x="3416825" y="1766675"/>
            <a:ext cx="1525075" cy="2016303"/>
          </a:xfrm>
          <a:custGeom>
            <a:avLst/>
            <a:gdLst/>
            <a:ahLst/>
            <a:cxnLst/>
            <a:rect l="l" t="t" r="r" b="b"/>
            <a:pathLst>
              <a:path w="73604" h="61921" extrusionOk="0">
                <a:moveTo>
                  <a:pt x="67482" y="58920"/>
                </a:moveTo>
                <a:cubicBezTo>
                  <a:pt x="59193" y="58729"/>
                  <a:pt x="28458" y="66444"/>
                  <a:pt x="17745" y="57772"/>
                </a:cubicBezTo>
                <a:cubicBezTo>
                  <a:pt x="7033" y="49100"/>
                  <a:pt x="-6103" y="16516"/>
                  <a:pt x="3207" y="6887"/>
                </a:cubicBezTo>
                <a:cubicBezTo>
                  <a:pt x="12517" y="-2742"/>
                  <a:pt x="61871" y="1148"/>
                  <a:pt x="73604" y="0"/>
                </a:cubicBezTo>
              </a:path>
            </a:pathLst>
          </a:custGeom>
          <a:noFill/>
          <a:ln w="76200" cap="flat" cmpd="sng">
            <a:solidFill>
              <a:srgbClr val="FF0000"/>
            </a:solidFill>
            <a:prstDash val="solid"/>
            <a:round/>
            <a:headEnd type="none" w="med" len="med"/>
            <a:tailEnd type="triangle" w="med" len="med"/>
          </a:ln>
        </p:spPr>
      </p:sp>
      <p:sp>
        <p:nvSpPr>
          <p:cNvPr id="1444" name="Google Shape;1444;p95"/>
          <p:cNvSpPr txBox="1"/>
          <p:nvPr/>
        </p:nvSpPr>
        <p:spPr>
          <a:xfrm>
            <a:off x="2441350" y="4867550"/>
            <a:ext cx="1472100" cy="26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Radius (km)</a:t>
            </a:r>
            <a:r>
              <a:rPr lang="en" sz="1800"/>
              <a:t>→</a:t>
            </a:r>
            <a:r>
              <a:rPr lang="en"/>
              <a:t> </a:t>
            </a:r>
            <a:endParaRPr/>
          </a:p>
        </p:txBody>
      </p:sp>
      <p:pic>
        <p:nvPicPr>
          <p:cNvPr id="2" name="Google Shape;557;p51" descr="A picture containing screenshot&#10;&#10;Description generated with very high confidence">
            <a:extLst>
              <a:ext uri="{FF2B5EF4-FFF2-40B4-BE49-F238E27FC236}">
                <a16:creationId xmlns:a16="http://schemas.microsoft.com/office/drawing/2014/main" id="{F576A474-6FA4-4C78-B3E9-DB9C6562B56E}"/>
              </a:ext>
            </a:extLst>
          </p:cNvPr>
          <p:cNvPicPr preferRelativeResize="0"/>
          <p:nvPr/>
        </p:nvPicPr>
        <p:blipFill>
          <a:blip r:embed="rId5">
            <a:alphaModFix/>
          </a:blip>
          <a:stretch>
            <a:fillRect/>
          </a:stretch>
        </p:blipFill>
        <p:spPr>
          <a:xfrm>
            <a:off x="5626824" y="838144"/>
            <a:ext cx="3585175" cy="3636975"/>
          </a:xfrm>
          <a:prstGeom prst="rect">
            <a:avLst/>
          </a:prstGeom>
          <a:noFill/>
          <a:ln>
            <a:noFill/>
          </a:ln>
        </p:spPr>
      </p:pic>
      <p:sp>
        <p:nvSpPr>
          <p:cNvPr id="19" name="Google Shape;1441;p95">
            <a:extLst>
              <a:ext uri="{FF2B5EF4-FFF2-40B4-BE49-F238E27FC236}">
                <a16:creationId xmlns:a16="http://schemas.microsoft.com/office/drawing/2014/main" id="{17A1CA09-FD5D-4B76-8FEF-3E6D1FB074F2}"/>
              </a:ext>
            </a:extLst>
          </p:cNvPr>
          <p:cNvSpPr/>
          <p:nvPr/>
        </p:nvSpPr>
        <p:spPr>
          <a:xfrm>
            <a:off x="2863750" y="3254318"/>
            <a:ext cx="333300" cy="260100"/>
          </a:xfrm>
          <a:prstGeom prst="ellipse">
            <a:avLst/>
          </a:prstGeom>
          <a:solidFill>
            <a:srgbClr val="4A86E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6331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9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67" name="Google Shape;1467;p97"/>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468" name="Google Shape;1468;p9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469" name="Google Shape;1469;p9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470" name="Google Shape;1470;p9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471" name="Google Shape;1471;p9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472" name="Google Shape;1472;p9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473" name="Google Shape;1473;p97"/>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a:t>
            </a:r>
            <a:r>
              <a:rPr lang="en" sz="1800">
                <a:solidFill>
                  <a:schemeClr val="dk1"/>
                </a:solidFill>
              </a:rPr>
              <a:t> (2017)</a:t>
            </a:r>
            <a:r>
              <a:rPr lang="en" sz="1800"/>
              <a:t>:</a:t>
            </a:r>
            <a:endParaRPr sz="1800"/>
          </a:p>
        </p:txBody>
      </p:sp>
      <p:pic>
        <p:nvPicPr>
          <p:cNvPr id="1474" name="Google Shape;1474;p97"/>
          <p:cNvPicPr preferRelativeResize="0"/>
          <p:nvPr/>
        </p:nvPicPr>
        <p:blipFill>
          <a:blip r:embed="rId4">
            <a:alphaModFix/>
          </a:blip>
          <a:stretch>
            <a:fillRect/>
          </a:stretch>
        </p:blipFill>
        <p:spPr>
          <a:xfrm>
            <a:off x="152404" y="946124"/>
            <a:ext cx="2862931" cy="4118201"/>
          </a:xfrm>
          <a:prstGeom prst="rect">
            <a:avLst/>
          </a:prstGeom>
          <a:noFill/>
          <a:ln>
            <a:noFill/>
          </a:ln>
        </p:spPr>
      </p:pic>
      <p:pic>
        <p:nvPicPr>
          <p:cNvPr id="1475" name="Google Shape;1475;p97"/>
          <p:cNvPicPr preferRelativeResize="0"/>
          <p:nvPr/>
        </p:nvPicPr>
        <p:blipFill>
          <a:blip r:embed="rId5">
            <a:alphaModFix/>
          </a:blip>
          <a:stretch>
            <a:fillRect/>
          </a:stretch>
        </p:blipFill>
        <p:spPr>
          <a:xfrm>
            <a:off x="2539710" y="945219"/>
            <a:ext cx="2858963" cy="4116134"/>
          </a:xfrm>
          <a:prstGeom prst="rect">
            <a:avLst/>
          </a:prstGeom>
          <a:noFill/>
          <a:ln>
            <a:noFill/>
          </a:ln>
        </p:spPr>
      </p:pic>
      <p:sp>
        <p:nvSpPr>
          <p:cNvPr id="1476" name="Google Shape;1476;p97"/>
          <p:cNvSpPr txBox="1"/>
          <p:nvPr/>
        </p:nvSpPr>
        <p:spPr>
          <a:xfrm>
            <a:off x="5565550" y="852448"/>
            <a:ext cx="3288300" cy="4116000"/>
          </a:xfrm>
          <a:prstGeom prst="rect">
            <a:avLst/>
          </a:prstGeom>
          <a:noFill/>
          <a:ln>
            <a:noFill/>
          </a:ln>
        </p:spPr>
        <p:txBody>
          <a:bodyPr spcFirstLastPara="1" wrap="square" lIns="68575" tIns="68575" rIns="68575" bIns="68575" anchor="t" anchorCtr="0">
            <a:noAutofit/>
          </a:bodyPr>
          <a:lstStyle/>
          <a:p>
            <a:pPr marL="342900" indent="-234950">
              <a:buClr>
                <a:schemeClr val="dk1"/>
              </a:buClr>
              <a:buSzPts val="1100"/>
              <a:buChar char="●"/>
            </a:pPr>
            <a:r>
              <a:rPr lang="en" dirty="0">
                <a:solidFill>
                  <a:schemeClr val="dk1"/>
                </a:solidFill>
              </a:rPr>
              <a:t>As described in Houze (2010) the inner-core is characterized by high relative humidity.</a:t>
            </a:r>
            <a:endParaRPr dirty="0">
              <a:solidFill>
                <a:schemeClr val="dk1"/>
              </a:solidFill>
            </a:endParaRPr>
          </a:p>
          <a:p>
            <a:pPr marL="342900" lvl="0" indent="0" algn="l" rtl="0">
              <a:spcBef>
                <a:spcPts val="0"/>
              </a:spcBef>
              <a:spcAft>
                <a:spcPts val="0"/>
              </a:spcAft>
              <a:buNone/>
            </a:pPr>
            <a:endParaRPr dirty="0">
              <a:solidFill>
                <a:schemeClr val="dk1"/>
              </a:solidFill>
            </a:endParaRPr>
          </a:p>
          <a:p>
            <a:pPr marL="342900" lvl="0" indent="-234950" algn="l" rtl="0">
              <a:spcBef>
                <a:spcPts val="0"/>
              </a:spcBef>
              <a:spcAft>
                <a:spcPts val="0"/>
              </a:spcAft>
              <a:buClr>
                <a:schemeClr val="dk1"/>
              </a:buClr>
              <a:buSzPts val="1100"/>
              <a:buChar char="●"/>
            </a:pPr>
            <a:r>
              <a:rPr lang="en" dirty="0">
                <a:solidFill>
                  <a:schemeClr val="dk1"/>
                </a:solidFill>
              </a:rPr>
              <a:t>In the outer </a:t>
            </a:r>
            <a:r>
              <a:rPr lang="en" dirty="0" err="1">
                <a:solidFill>
                  <a:schemeClr val="dk1"/>
                </a:solidFill>
              </a:rPr>
              <a:t>rainband</a:t>
            </a:r>
            <a:r>
              <a:rPr lang="en" dirty="0">
                <a:solidFill>
                  <a:schemeClr val="dk1"/>
                </a:solidFill>
              </a:rPr>
              <a:t> region areas of lower relative humidity in between the </a:t>
            </a:r>
            <a:r>
              <a:rPr lang="en" dirty="0" err="1">
                <a:solidFill>
                  <a:schemeClr val="dk1"/>
                </a:solidFill>
              </a:rPr>
              <a:t>rainbands</a:t>
            </a:r>
            <a:r>
              <a:rPr lang="en" dirty="0">
                <a:solidFill>
                  <a:schemeClr val="dk1"/>
                </a:solidFill>
              </a:rPr>
              <a:t> is apparent.</a:t>
            </a:r>
            <a:endParaRPr dirty="0">
              <a:solidFill>
                <a:schemeClr val="dk1"/>
              </a:solidFill>
            </a:endParaRPr>
          </a:p>
          <a:p>
            <a:pPr marL="342900" lvl="0" indent="0" algn="l" rtl="0">
              <a:spcBef>
                <a:spcPts val="0"/>
              </a:spcBef>
              <a:spcAft>
                <a:spcPts val="0"/>
              </a:spcAft>
              <a:buNone/>
            </a:pPr>
            <a:endParaRPr dirty="0">
              <a:solidFill>
                <a:schemeClr val="dk1"/>
              </a:solidFill>
            </a:endParaRPr>
          </a:p>
          <a:p>
            <a:pPr marL="342900" lvl="0" indent="-234950" algn="l" rtl="0">
              <a:spcBef>
                <a:spcPts val="0"/>
              </a:spcBef>
              <a:spcAft>
                <a:spcPts val="0"/>
              </a:spcAft>
              <a:buClr>
                <a:schemeClr val="dk1"/>
              </a:buClr>
              <a:buSzPts val="1100"/>
              <a:buChar char="●"/>
            </a:pPr>
            <a:r>
              <a:rPr lang="en" dirty="0">
                <a:solidFill>
                  <a:schemeClr val="dk1"/>
                </a:solidFill>
              </a:rPr>
              <a:t>Co-located with this dry air, especially to the southeast (right of shear) of the strom’s center, locally warmer potential temperature can be seen at 850 hPa.</a:t>
            </a:r>
            <a:endParaRPr dirty="0">
              <a:solidFill>
                <a:schemeClr val="dk1"/>
              </a:solidFill>
            </a:endParaRPr>
          </a:p>
          <a:p>
            <a:pPr marL="342900" lvl="0" indent="0" algn="l" rtl="0">
              <a:spcBef>
                <a:spcPts val="0"/>
              </a:spcBef>
              <a:spcAft>
                <a:spcPts val="0"/>
              </a:spcAft>
              <a:buNone/>
            </a:pPr>
            <a:endParaRPr dirty="0">
              <a:solidFill>
                <a:schemeClr val="dk1"/>
              </a:solidFill>
            </a:endParaRPr>
          </a:p>
          <a:p>
            <a:pPr marL="342900" indent="-234950">
              <a:buClr>
                <a:schemeClr val="dk1"/>
              </a:buClr>
              <a:buSzPts val="1100"/>
              <a:buChar char="●"/>
            </a:pPr>
            <a:r>
              <a:rPr lang="en" dirty="0">
                <a:solidFill>
                  <a:schemeClr val="dk1"/>
                </a:solidFill>
              </a:rPr>
              <a:t>Possible evidence of weak baroclinic forcing, particularly right of shear. </a:t>
            </a:r>
            <a:endParaRPr dirty="0"/>
          </a:p>
        </p:txBody>
      </p:sp>
      <p:cxnSp>
        <p:nvCxnSpPr>
          <p:cNvPr id="1477" name="Google Shape;1477;p97"/>
          <p:cNvCxnSpPr/>
          <p:nvPr/>
        </p:nvCxnSpPr>
        <p:spPr>
          <a:xfrm rot="10800000" flipH="1">
            <a:off x="2756350" y="3552350"/>
            <a:ext cx="448500" cy="124500"/>
          </a:xfrm>
          <a:prstGeom prst="straightConnector1">
            <a:avLst/>
          </a:prstGeom>
          <a:noFill/>
          <a:ln w="19050" cap="flat" cmpd="sng">
            <a:solidFill>
              <a:srgbClr val="FFFFFF"/>
            </a:solidFill>
            <a:prstDash val="solid"/>
            <a:round/>
            <a:headEnd type="none" w="med" len="med"/>
            <a:tailEnd type="triangle" w="med" len="med"/>
          </a:ln>
        </p:spPr>
      </p:cxnSp>
      <p:cxnSp>
        <p:nvCxnSpPr>
          <p:cNvPr id="1478" name="Google Shape;1478;p97"/>
          <p:cNvCxnSpPr/>
          <p:nvPr/>
        </p:nvCxnSpPr>
        <p:spPr>
          <a:xfrm rot="10800000" flipH="1">
            <a:off x="274850" y="3552350"/>
            <a:ext cx="448500" cy="124500"/>
          </a:xfrm>
          <a:prstGeom prst="straightConnector1">
            <a:avLst/>
          </a:prstGeom>
          <a:noFill/>
          <a:ln w="19050" cap="flat" cmpd="sng">
            <a:solidFill>
              <a:srgbClr val="FFFFFF"/>
            </a:solidFill>
            <a:prstDash val="solid"/>
            <a:round/>
            <a:headEnd type="none" w="med" len="med"/>
            <a:tailEnd type="triangle" w="med" len="med"/>
          </a:ln>
        </p:spPr>
      </p:cxnSp>
    </p:spTree>
    <p:extLst>
      <p:ext uri="{BB962C8B-B14F-4D97-AF65-F5344CB8AC3E}">
        <p14:creationId xmlns:p14="http://schemas.microsoft.com/office/powerpoint/2010/main" val="2800042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9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84" name="Google Shape;1484;p98"/>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485" name="Google Shape;1485;p9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486" name="Google Shape;1486;p9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487" name="Google Shape;1487;p9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488" name="Google Shape;1488;p9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489" name="Google Shape;1489;p9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490" name="Google Shape;1490;p98"/>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a:t>
            </a:r>
            <a:r>
              <a:rPr lang="en" sz="1800">
                <a:solidFill>
                  <a:schemeClr val="dk1"/>
                </a:solidFill>
              </a:rPr>
              <a:t> (2017)</a:t>
            </a:r>
            <a:r>
              <a:rPr lang="en" sz="1800"/>
              <a:t>:</a:t>
            </a:r>
            <a:endParaRPr sz="1800"/>
          </a:p>
        </p:txBody>
      </p:sp>
      <p:pic>
        <p:nvPicPr>
          <p:cNvPr id="1491" name="Google Shape;1491;p98"/>
          <p:cNvPicPr preferRelativeResize="0"/>
          <p:nvPr/>
        </p:nvPicPr>
        <p:blipFill>
          <a:blip r:embed="rId4">
            <a:alphaModFix/>
          </a:blip>
          <a:stretch>
            <a:fillRect/>
          </a:stretch>
        </p:blipFill>
        <p:spPr>
          <a:xfrm>
            <a:off x="155448" y="944174"/>
            <a:ext cx="2862930" cy="4118201"/>
          </a:xfrm>
          <a:prstGeom prst="rect">
            <a:avLst/>
          </a:prstGeom>
          <a:noFill/>
          <a:ln>
            <a:noFill/>
          </a:ln>
        </p:spPr>
      </p:pic>
      <p:pic>
        <p:nvPicPr>
          <p:cNvPr id="1492" name="Google Shape;1492;p98"/>
          <p:cNvPicPr preferRelativeResize="0"/>
          <p:nvPr/>
        </p:nvPicPr>
        <p:blipFill>
          <a:blip r:embed="rId5">
            <a:alphaModFix/>
          </a:blip>
          <a:stretch>
            <a:fillRect/>
          </a:stretch>
        </p:blipFill>
        <p:spPr>
          <a:xfrm>
            <a:off x="2514441" y="945204"/>
            <a:ext cx="2858965" cy="4116134"/>
          </a:xfrm>
          <a:prstGeom prst="rect">
            <a:avLst/>
          </a:prstGeom>
          <a:noFill/>
          <a:ln>
            <a:noFill/>
          </a:ln>
        </p:spPr>
      </p:pic>
      <p:sp>
        <p:nvSpPr>
          <p:cNvPr id="1493" name="Google Shape;1493;p98"/>
          <p:cNvSpPr txBox="1"/>
          <p:nvPr/>
        </p:nvSpPr>
        <p:spPr>
          <a:xfrm>
            <a:off x="5585225" y="1088136"/>
            <a:ext cx="3288300" cy="3438600"/>
          </a:xfrm>
          <a:prstGeom prst="rect">
            <a:avLst/>
          </a:prstGeom>
          <a:noFill/>
          <a:ln>
            <a:noFill/>
          </a:ln>
        </p:spPr>
        <p:txBody>
          <a:bodyPr spcFirstLastPara="1" wrap="square" lIns="68575" tIns="68575" rIns="68575" bIns="68575" anchor="t" anchorCtr="0">
            <a:noAutofit/>
          </a:bodyPr>
          <a:lstStyle/>
          <a:p>
            <a:pPr marL="342900" indent="-234950">
              <a:buClr>
                <a:schemeClr val="dk1"/>
              </a:buClr>
              <a:buSzPts val="1100"/>
              <a:buChar char="●"/>
            </a:pPr>
            <a:r>
              <a:rPr lang="en" dirty="0">
                <a:solidFill>
                  <a:schemeClr val="dk1"/>
                </a:solidFill>
              </a:rPr>
              <a:t>Surface based CAPE (SBCAPE) is generally concentrated in the right of shear quadrants.</a:t>
            </a:r>
            <a:endParaRPr lang="en-US">
              <a:solidFill>
                <a:schemeClr val="dk1"/>
              </a:solidFill>
            </a:endParaRPr>
          </a:p>
          <a:p>
            <a:pPr marL="342900" lvl="0" indent="0" algn="l" rtl="0">
              <a:spcBef>
                <a:spcPts val="0"/>
              </a:spcBef>
              <a:spcAft>
                <a:spcPts val="0"/>
              </a:spcAft>
              <a:buNone/>
            </a:pPr>
            <a:endParaRPr>
              <a:solidFill>
                <a:schemeClr val="dk1"/>
              </a:solidFill>
            </a:endParaRPr>
          </a:p>
          <a:p>
            <a:pPr marL="342900" lvl="0" indent="-234950" algn="l" rtl="0">
              <a:spcBef>
                <a:spcPts val="0"/>
              </a:spcBef>
              <a:spcAft>
                <a:spcPts val="0"/>
              </a:spcAft>
              <a:buClr>
                <a:schemeClr val="dk1"/>
              </a:buClr>
              <a:buSzPts val="1100"/>
              <a:buChar char="●"/>
            </a:pPr>
            <a:r>
              <a:rPr lang="en" dirty="0">
                <a:solidFill>
                  <a:schemeClr val="dk1"/>
                </a:solidFill>
              </a:rPr>
              <a:t>Some cells have convergence of the 80-m winds along the radially outward side.</a:t>
            </a:r>
            <a:endParaRPr>
              <a:solidFill>
                <a:schemeClr val="dk1"/>
              </a:solidFill>
            </a:endParaRPr>
          </a:p>
          <a:p>
            <a:pPr marL="342900" marR="0" lvl="0" indent="0" algn="l" rtl="0">
              <a:lnSpc>
                <a:spcPct val="100000"/>
              </a:lnSpc>
              <a:spcBef>
                <a:spcPts val="0"/>
              </a:spcBef>
              <a:spcAft>
                <a:spcPts val="0"/>
              </a:spcAft>
              <a:buNone/>
            </a:pPr>
            <a:endParaRPr/>
          </a:p>
          <a:p>
            <a:pPr marL="107950" marR="0" lvl="0" algn="l" rtl="0">
              <a:lnSpc>
                <a:spcPct val="100000"/>
              </a:lnSpc>
              <a:spcBef>
                <a:spcPts val="0"/>
              </a:spcBef>
              <a:spcAft>
                <a:spcPts val="0"/>
              </a:spcAft>
              <a:buSzPts val="1100"/>
            </a:pPr>
            <a:endParaRPr lang="en" dirty="0"/>
          </a:p>
        </p:txBody>
      </p:sp>
      <p:cxnSp>
        <p:nvCxnSpPr>
          <p:cNvPr id="1494" name="Google Shape;1494;p98"/>
          <p:cNvCxnSpPr/>
          <p:nvPr/>
        </p:nvCxnSpPr>
        <p:spPr>
          <a:xfrm rot="10800000" flipH="1">
            <a:off x="2756350" y="3552350"/>
            <a:ext cx="448500" cy="124500"/>
          </a:xfrm>
          <a:prstGeom prst="straightConnector1">
            <a:avLst/>
          </a:prstGeom>
          <a:noFill/>
          <a:ln w="19050" cap="flat" cmpd="sng">
            <a:solidFill>
              <a:srgbClr val="000000"/>
            </a:solidFill>
            <a:prstDash val="solid"/>
            <a:round/>
            <a:headEnd type="none" w="med" len="med"/>
            <a:tailEnd type="triangle" w="med" len="med"/>
          </a:ln>
        </p:spPr>
      </p:cxnSp>
      <p:cxnSp>
        <p:nvCxnSpPr>
          <p:cNvPr id="1495" name="Google Shape;1495;p98"/>
          <p:cNvCxnSpPr/>
          <p:nvPr/>
        </p:nvCxnSpPr>
        <p:spPr>
          <a:xfrm rot="10800000" flipH="1">
            <a:off x="274850" y="3552350"/>
            <a:ext cx="448500" cy="124500"/>
          </a:xfrm>
          <a:prstGeom prst="straightConnector1">
            <a:avLst/>
          </a:prstGeom>
          <a:noFill/>
          <a:ln w="19050" cap="flat" cmpd="sng">
            <a:solidFill>
              <a:srgbClr val="000000"/>
            </a:solidFill>
            <a:prstDash val="solid"/>
            <a:round/>
            <a:headEnd type="none" w="med" len="med"/>
            <a:tailEnd type="triangle" w="med" len="med"/>
          </a:ln>
        </p:spPr>
      </p:cxnSp>
    </p:spTree>
    <p:extLst>
      <p:ext uri="{BB962C8B-B14F-4D97-AF65-F5344CB8AC3E}">
        <p14:creationId xmlns:p14="http://schemas.microsoft.com/office/powerpoint/2010/main" val="4259984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9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501" name="Google Shape;1501;p99"/>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502" name="Google Shape;1502;p9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503" name="Google Shape;1503;p9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504" name="Google Shape;1504;p9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505" name="Google Shape;1505;p9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506" name="Google Shape;1506;p9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507" name="Google Shape;1507;p99"/>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 (2017):</a:t>
            </a:r>
            <a:endParaRPr sz="1800"/>
          </a:p>
        </p:txBody>
      </p:sp>
      <p:sp>
        <p:nvSpPr>
          <p:cNvPr id="1508" name="Google Shape;1508;p99"/>
          <p:cNvSpPr/>
          <p:nvPr/>
        </p:nvSpPr>
        <p:spPr>
          <a:xfrm>
            <a:off x="6814610" y="4007935"/>
            <a:ext cx="471600" cy="91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99"/>
          <p:cNvSpPr txBox="1"/>
          <p:nvPr/>
        </p:nvSpPr>
        <p:spPr>
          <a:xfrm>
            <a:off x="3110100" y="604000"/>
            <a:ext cx="2923800" cy="3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Most Unstable CAPE (MUCAPE)</a:t>
            </a:r>
            <a:endParaRPr/>
          </a:p>
        </p:txBody>
      </p:sp>
      <p:sp>
        <p:nvSpPr>
          <p:cNvPr id="1518" name="Google Shape;1518;p99"/>
          <p:cNvSpPr txBox="1"/>
          <p:nvPr/>
        </p:nvSpPr>
        <p:spPr>
          <a:xfrm>
            <a:off x="331765" y="3861947"/>
            <a:ext cx="8717971" cy="836182"/>
          </a:xfrm>
          <a:prstGeom prst="rect">
            <a:avLst/>
          </a:prstGeom>
          <a:noFill/>
          <a:ln>
            <a:noFill/>
          </a:ln>
        </p:spPr>
        <p:txBody>
          <a:bodyPr spcFirstLastPara="1" wrap="square" lIns="91425" tIns="91425" rIns="91425" bIns="91425" anchor="t" anchorCtr="0">
            <a:noAutofit/>
          </a:bodyPr>
          <a:lstStyle/>
          <a:p>
            <a:pPr marL="285750" indent="-285750">
              <a:buChar char="•"/>
            </a:pPr>
            <a:r>
              <a:rPr lang="en" dirty="0"/>
              <a:t>The NCAR Ensemble did a poor job representing the values of MUCAPE at 00z 27 August (under prediction). At 00z 26 August the observed value of MUCAPE was very close to the ensemble median.</a:t>
            </a:r>
            <a:endParaRPr lang="en-US"/>
          </a:p>
          <a:p>
            <a:pPr marL="285750" indent="-285750">
              <a:buChar char="•"/>
            </a:pPr>
            <a:endParaRPr lang="en" dirty="0"/>
          </a:p>
          <a:p>
            <a:pPr marL="285750" indent="-285750">
              <a:buChar char="•"/>
            </a:pPr>
            <a:r>
              <a:rPr lang="en" dirty="0"/>
              <a:t>In the midlatitudes typically supercell environment have MUCAPE &gt;= 1000 </a:t>
            </a:r>
            <a:r>
              <a:rPr lang="en" dirty="0">
                <a:solidFill>
                  <a:schemeClr val="dk1"/>
                </a:solidFill>
                <a:highlight>
                  <a:srgbClr val="FFFFFF"/>
                </a:highlight>
              </a:rPr>
              <a:t>J kg</a:t>
            </a:r>
            <a:r>
              <a:rPr lang="en" baseline="30000" dirty="0">
                <a:solidFill>
                  <a:schemeClr val="dk1"/>
                </a:solidFill>
              </a:rPr>
              <a:t>-1</a:t>
            </a:r>
            <a:endParaRPr lang="en-US">
              <a:solidFill>
                <a:schemeClr val="dk1"/>
              </a:solidFill>
            </a:endParaRPr>
          </a:p>
        </p:txBody>
      </p:sp>
      <p:pic>
        <p:nvPicPr>
          <p:cNvPr id="4" name="Picture 4" descr="A screenshot of a cell phone&#10;&#10;Description generated with very high confidence">
            <a:extLst>
              <a:ext uri="{FF2B5EF4-FFF2-40B4-BE49-F238E27FC236}">
                <a16:creationId xmlns:a16="http://schemas.microsoft.com/office/drawing/2014/main" id="{01974308-8D28-47DD-84FD-6B99E9BF8D10}"/>
              </a:ext>
            </a:extLst>
          </p:cNvPr>
          <p:cNvPicPr>
            <a:picLocks noChangeAspect="1"/>
          </p:cNvPicPr>
          <p:nvPr/>
        </p:nvPicPr>
        <p:blipFill rotWithShape="1">
          <a:blip r:embed="rId4"/>
          <a:srcRect r="1420" b="49892"/>
          <a:stretch/>
        </p:blipFill>
        <p:spPr>
          <a:xfrm>
            <a:off x="654628" y="999710"/>
            <a:ext cx="7401817" cy="2754006"/>
          </a:xfrm>
          <a:prstGeom prst="rect">
            <a:avLst/>
          </a:prstGeom>
        </p:spPr>
      </p:pic>
      <p:sp>
        <p:nvSpPr>
          <p:cNvPr id="2" name="Rectangle 1">
            <a:extLst>
              <a:ext uri="{FF2B5EF4-FFF2-40B4-BE49-F238E27FC236}">
                <a16:creationId xmlns:a16="http://schemas.microsoft.com/office/drawing/2014/main" id="{677A4301-99F6-4014-B6D0-45D762BDFDC8}"/>
              </a:ext>
            </a:extLst>
          </p:cNvPr>
          <p:cNvSpPr/>
          <p:nvPr/>
        </p:nvSpPr>
        <p:spPr>
          <a:xfrm>
            <a:off x="1040822" y="1205345"/>
            <a:ext cx="181841" cy="233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7E9488-8929-4315-BBAD-977A345723E9}"/>
              </a:ext>
            </a:extLst>
          </p:cNvPr>
          <p:cNvSpPr/>
          <p:nvPr/>
        </p:nvSpPr>
        <p:spPr>
          <a:xfrm>
            <a:off x="4764231" y="1231322"/>
            <a:ext cx="181841" cy="233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442AF10-1572-47CE-A2A5-6F442CE34FF0}"/>
              </a:ext>
            </a:extLst>
          </p:cNvPr>
          <p:cNvSpPr/>
          <p:nvPr/>
        </p:nvSpPr>
        <p:spPr>
          <a:xfrm flipH="1">
            <a:off x="3500438" y="2143125"/>
            <a:ext cx="33337" cy="428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638F571-B801-4E1C-AE34-6D4770568E79}"/>
              </a:ext>
            </a:extLst>
          </p:cNvPr>
          <p:cNvSpPr/>
          <p:nvPr/>
        </p:nvSpPr>
        <p:spPr>
          <a:xfrm flipH="1">
            <a:off x="7224712" y="2143125"/>
            <a:ext cx="33337" cy="428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202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8" name="Google Shape;138;p28"/>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39" name="Google Shape;139;p2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40" name="Google Shape;140;p2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41" name="Google Shape;141;p2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42" name="Google Shape;142;p2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43" name="Google Shape;143;p2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144" name="Google Shape;144;p28"/>
          <p:cNvPicPr preferRelativeResize="0"/>
          <p:nvPr/>
        </p:nvPicPr>
        <p:blipFill rotWithShape="1">
          <a:blip r:embed="rId4">
            <a:alphaModFix/>
          </a:blip>
          <a:srcRect t="9768" b="20506"/>
          <a:stretch/>
        </p:blipFill>
        <p:spPr>
          <a:xfrm>
            <a:off x="1488736" y="980481"/>
            <a:ext cx="6300115" cy="4163312"/>
          </a:xfrm>
          <a:prstGeom prst="rect">
            <a:avLst/>
          </a:prstGeom>
          <a:noFill/>
          <a:ln>
            <a:noFill/>
          </a:ln>
        </p:spPr>
      </p:pic>
      <p:sp>
        <p:nvSpPr>
          <p:cNvPr id="3" name="TextBox 2">
            <a:extLst>
              <a:ext uri="{FF2B5EF4-FFF2-40B4-BE49-F238E27FC236}">
                <a16:creationId xmlns:a16="http://schemas.microsoft.com/office/drawing/2014/main" id="{CF3A63A2-69F2-40C3-BC58-992EFCF76A3C}"/>
              </a:ext>
            </a:extLst>
          </p:cNvPr>
          <p:cNvSpPr txBox="1"/>
          <p:nvPr/>
        </p:nvSpPr>
        <p:spPr>
          <a:xfrm>
            <a:off x="2282537" y="637310"/>
            <a:ext cx="47261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dirty="0">
                <a:latin typeface="Calibri"/>
              </a:rPr>
              <a:t>Irma: Base Velocity (MLB) ~18z 10 September</a:t>
            </a:r>
            <a:endParaRPr lang="en-US" sz="1800"/>
          </a:p>
        </p:txBody>
      </p:sp>
      <p:sp>
        <p:nvSpPr>
          <p:cNvPr id="11" name="Google Shape;157;p29"/>
          <p:cNvSpPr txBox="1"/>
          <p:nvPr/>
        </p:nvSpPr>
        <p:spPr>
          <a:xfrm>
            <a:off x="744788" y="1165350"/>
            <a:ext cx="7788000" cy="1097559"/>
          </a:xfrm>
          <a:prstGeom prst="rect">
            <a:avLst/>
          </a:prstGeom>
          <a:solidFill>
            <a:srgbClr val="B7B7B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t>Why do we care about these rotating supercells?</a:t>
            </a:r>
            <a:endParaRPr sz="1800" b="1" dirty="0"/>
          </a:p>
        </p:txBody>
      </p:sp>
    </p:spTree>
    <p:extLst>
      <p:ext uri="{BB962C8B-B14F-4D97-AF65-F5344CB8AC3E}">
        <p14:creationId xmlns:p14="http://schemas.microsoft.com/office/powerpoint/2010/main" val="1801220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Google Shape;1523;p10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524" name="Google Shape;1524;p100"/>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525" name="Google Shape;1525;p10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526" name="Google Shape;1526;p10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527" name="Google Shape;1527;p10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528" name="Google Shape;1528;p10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529" name="Google Shape;1529;p10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530" name="Google Shape;1530;p100"/>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 (2017):</a:t>
            </a:r>
            <a:endParaRPr sz="1800"/>
          </a:p>
        </p:txBody>
      </p:sp>
      <p:sp>
        <p:nvSpPr>
          <p:cNvPr id="1531" name="Google Shape;1531;p100"/>
          <p:cNvSpPr/>
          <p:nvPr/>
        </p:nvSpPr>
        <p:spPr>
          <a:xfrm>
            <a:off x="6814610" y="4007935"/>
            <a:ext cx="471600" cy="91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00"/>
          <p:cNvSpPr txBox="1"/>
          <p:nvPr/>
        </p:nvSpPr>
        <p:spPr>
          <a:xfrm>
            <a:off x="2560009" y="670599"/>
            <a:ext cx="3383209" cy="387300"/>
          </a:xfrm>
          <a:prstGeom prst="rect">
            <a:avLst/>
          </a:prstGeom>
          <a:noFill/>
          <a:ln>
            <a:noFill/>
          </a:ln>
        </p:spPr>
        <p:txBody>
          <a:bodyPr spcFirstLastPara="1" wrap="square" lIns="91425" tIns="91425" rIns="91425" bIns="91425" anchor="ctr" anchorCtr="0">
            <a:noAutofit/>
          </a:bodyPr>
          <a:lstStyle/>
          <a:p>
            <a:pPr algn="ctr"/>
            <a:r>
              <a:rPr lang="en" dirty="0">
                <a:solidFill>
                  <a:schemeClr val="dk1"/>
                </a:solidFill>
              </a:rPr>
              <a:t> 0</a:t>
            </a:r>
            <a:r>
              <a:rPr lang="en" dirty="0"/>
              <a:t>–</a:t>
            </a:r>
            <a:r>
              <a:rPr lang="en" dirty="0">
                <a:solidFill>
                  <a:schemeClr val="dk1"/>
                </a:solidFill>
              </a:rPr>
              <a:t>3-km </a:t>
            </a:r>
            <a:r>
              <a:rPr lang="en" dirty="0"/>
              <a:t>Storm Relative Helicity (SRH)</a:t>
            </a:r>
            <a:endParaRPr lang="en-US" dirty="0"/>
          </a:p>
        </p:txBody>
      </p:sp>
      <p:sp>
        <p:nvSpPr>
          <p:cNvPr id="1533" name="Google Shape;1533;p100"/>
          <p:cNvSpPr txBox="1"/>
          <p:nvPr/>
        </p:nvSpPr>
        <p:spPr>
          <a:xfrm>
            <a:off x="500600" y="3807540"/>
            <a:ext cx="8276400" cy="1077600"/>
          </a:xfrm>
          <a:prstGeom prst="rect">
            <a:avLst/>
          </a:prstGeom>
          <a:noFill/>
          <a:ln>
            <a:noFill/>
          </a:ln>
        </p:spPr>
        <p:txBody>
          <a:bodyPr spcFirstLastPara="1" wrap="square" lIns="91425" tIns="91425" rIns="91425" bIns="91425" anchor="t" anchorCtr="0">
            <a:noAutofit/>
          </a:bodyPr>
          <a:lstStyle/>
          <a:p>
            <a:pPr marL="285750" lvl="0" indent="-285750" algn="l" rtl="0">
              <a:spcBef>
                <a:spcPts val="0"/>
              </a:spcBef>
              <a:spcAft>
                <a:spcPts val="0"/>
              </a:spcAft>
              <a:buChar char="•"/>
            </a:pPr>
            <a:r>
              <a:rPr lang="en" dirty="0"/>
              <a:t>The NCAR Ensemble did a good job representing the values of SRH. In most cases the observed value of SRH fell within the range represented by the 10 ensemble members or very close.</a:t>
            </a:r>
            <a:endParaRPr lang="en-US"/>
          </a:p>
          <a:p>
            <a:pPr marL="285750" indent="-285750">
              <a:buChar char="•"/>
            </a:pPr>
            <a:endParaRPr lang="en" dirty="0">
              <a:solidFill>
                <a:schemeClr val="dk1"/>
              </a:solidFill>
            </a:endParaRPr>
          </a:p>
          <a:p>
            <a:pPr marL="285750" indent="-285750">
              <a:buChar char="•"/>
            </a:pPr>
            <a:r>
              <a:rPr lang="en" dirty="0">
                <a:solidFill>
                  <a:schemeClr val="dk1"/>
                </a:solidFill>
              </a:rPr>
              <a:t>In the midlatitudes typically supercell environment have  0</a:t>
            </a:r>
            <a:r>
              <a:rPr lang="en" dirty="0"/>
              <a:t>–</a:t>
            </a:r>
            <a:r>
              <a:rPr lang="en" dirty="0">
                <a:solidFill>
                  <a:schemeClr val="dk1"/>
                </a:solidFill>
              </a:rPr>
              <a:t>3-km SRH &gt;= 250 </a:t>
            </a:r>
            <a:r>
              <a:rPr lang="en" dirty="0">
                <a:solidFill>
                  <a:schemeClr val="dk1"/>
                </a:solidFill>
                <a:highlight>
                  <a:srgbClr val="FFFFFF"/>
                </a:highlight>
              </a:rPr>
              <a:t>m</a:t>
            </a:r>
            <a:r>
              <a:rPr lang="en" baseline="30000" dirty="0">
                <a:solidFill>
                  <a:schemeClr val="dk1"/>
                </a:solidFill>
              </a:rPr>
              <a:t>2</a:t>
            </a:r>
            <a:r>
              <a:rPr lang="en" dirty="0">
                <a:solidFill>
                  <a:schemeClr val="dk1"/>
                </a:solidFill>
                <a:highlight>
                  <a:srgbClr val="FFFFFF"/>
                </a:highlight>
              </a:rPr>
              <a:t> s</a:t>
            </a:r>
            <a:r>
              <a:rPr lang="en" baseline="30000" dirty="0">
                <a:solidFill>
                  <a:schemeClr val="dk1"/>
                </a:solidFill>
              </a:rPr>
              <a:t>-2</a:t>
            </a:r>
            <a:endParaRPr lang="en">
              <a:solidFill>
                <a:schemeClr val="dk1"/>
              </a:solidFill>
            </a:endParaRPr>
          </a:p>
        </p:txBody>
      </p:sp>
      <p:pic>
        <p:nvPicPr>
          <p:cNvPr id="2" name="Picture 2" descr="A screenshot of a cell phone&#10;&#10;Description generated with very high confidence">
            <a:extLst>
              <a:ext uri="{FF2B5EF4-FFF2-40B4-BE49-F238E27FC236}">
                <a16:creationId xmlns:a16="http://schemas.microsoft.com/office/drawing/2014/main" id="{C197B24E-1DDA-46C9-8F6D-7223E8D81165}"/>
              </a:ext>
            </a:extLst>
          </p:cNvPr>
          <p:cNvPicPr>
            <a:picLocks noChangeAspect="1"/>
          </p:cNvPicPr>
          <p:nvPr/>
        </p:nvPicPr>
        <p:blipFill rotWithShape="1">
          <a:blip r:embed="rId4"/>
          <a:srcRect l="-347" t="50003" r="932" b="-433"/>
          <a:stretch/>
        </p:blipFill>
        <p:spPr>
          <a:xfrm>
            <a:off x="982809" y="1021422"/>
            <a:ext cx="6467867" cy="2385935"/>
          </a:xfrm>
          <a:prstGeom prst="rect">
            <a:avLst/>
          </a:prstGeom>
        </p:spPr>
      </p:pic>
      <p:sp>
        <p:nvSpPr>
          <p:cNvPr id="3" name="Rectangle 2">
            <a:extLst>
              <a:ext uri="{FF2B5EF4-FFF2-40B4-BE49-F238E27FC236}">
                <a16:creationId xmlns:a16="http://schemas.microsoft.com/office/drawing/2014/main" id="{D5ED8DB5-3804-494B-A994-9118A2F4BE44}"/>
              </a:ext>
            </a:extLst>
          </p:cNvPr>
          <p:cNvSpPr/>
          <p:nvPr/>
        </p:nvSpPr>
        <p:spPr>
          <a:xfrm>
            <a:off x="1326572" y="1248640"/>
            <a:ext cx="181841" cy="233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04940A-9B6D-4D96-B284-03EAD1DA194E}"/>
              </a:ext>
            </a:extLst>
          </p:cNvPr>
          <p:cNvSpPr/>
          <p:nvPr/>
        </p:nvSpPr>
        <p:spPr>
          <a:xfrm>
            <a:off x="4565071" y="1248639"/>
            <a:ext cx="181841" cy="233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797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67" name="Google Shape;667;p57"/>
          <p:cNvPicPr preferRelativeResize="0"/>
          <p:nvPr/>
        </p:nvPicPr>
        <p:blipFill>
          <a:blip r:embed="rId3">
            <a:alphaModFix/>
          </a:blip>
          <a:stretch>
            <a:fillRect/>
          </a:stretch>
        </p:blipFill>
        <p:spPr>
          <a:xfrm>
            <a:off x="2914902" y="2324402"/>
            <a:ext cx="2856123" cy="2733722"/>
          </a:xfrm>
          <a:prstGeom prst="rect">
            <a:avLst/>
          </a:prstGeom>
          <a:noFill/>
          <a:ln>
            <a:noFill/>
          </a:ln>
        </p:spPr>
      </p:pic>
      <p:pic>
        <p:nvPicPr>
          <p:cNvPr id="2" name="Google Shape;557;p51" descr="A picture containing screenshot&#10;&#10;Description generated with very high confidence">
            <a:extLst>
              <a:ext uri="{FF2B5EF4-FFF2-40B4-BE49-F238E27FC236}">
                <a16:creationId xmlns:a16="http://schemas.microsoft.com/office/drawing/2014/main" id="{9676F19A-A72C-4454-B7AD-C49F0437445A}"/>
              </a:ext>
            </a:extLst>
          </p:cNvPr>
          <p:cNvPicPr preferRelativeResize="0"/>
          <p:nvPr/>
        </p:nvPicPr>
        <p:blipFill>
          <a:blip r:embed="rId4">
            <a:alphaModFix/>
          </a:blip>
          <a:stretch>
            <a:fillRect/>
          </a:stretch>
        </p:blipFill>
        <p:spPr>
          <a:xfrm>
            <a:off x="160703" y="638148"/>
            <a:ext cx="3336296" cy="3424967"/>
          </a:xfrm>
          <a:prstGeom prst="rect">
            <a:avLst/>
          </a:prstGeom>
          <a:noFill/>
          <a:ln>
            <a:noFill/>
          </a:ln>
        </p:spPr>
      </p:pic>
      <p:sp>
        <p:nvSpPr>
          <p:cNvPr id="659" name="Google Shape;659;p5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660" name="Google Shape;660;p57"/>
          <p:cNvPicPr preferRelativeResize="0"/>
          <p:nvPr/>
        </p:nvPicPr>
        <p:blipFill rotWithShape="1">
          <a:blip r:embed="rId5">
            <a:alphaModFix/>
          </a:blip>
          <a:srcRect/>
          <a:stretch/>
        </p:blipFill>
        <p:spPr>
          <a:xfrm>
            <a:off x="0" y="-47790"/>
            <a:ext cx="662328" cy="681612"/>
          </a:xfrm>
          <a:prstGeom prst="rect">
            <a:avLst/>
          </a:prstGeom>
          <a:noFill/>
          <a:ln>
            <a:noFill/>
          </a:ln>
        </p:spPr>
      </p:pic>
      <p:sp>
        <p:nvSpPr>
          <p:cNvPr id="661" name="Google Shape;661;p5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662" name="Google Shape;662;p5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663" name="Google Shape;663;p5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664" name="Google Shape;664;p5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665" name="Google Shape;665;p5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666" name="Google Shape;666;p57"/>
          <p:cNvSpPr txBox="1"/>
          <p:nvPr/>
        </p:nvSpPr>
        <p:spPr>
          <a:xfrm>
            <a:off x="3703300" y="964650"/>
            <a:ext cx="5227800" cy="984300"/>
          </a:xfrm>
          <a:prstGeom prst="rect">
            <a:avLst/>
          </a:prstGeom>
          <a:noFill/>
          <a:ln>
            <a:noFill/>
          </a:ln>
        </p:spPr>
        <p:txBody>
          <a:bodyPr spcFirstLastPara="1" wrap="square" lIns="91425" tIns="91425" rIns="91425" bIns="91425" anchor="t" anchorCtr="0">
            <a:noAutofit/>
          </a:bodyPr>
          <a:lstStyle/>
          <a:p>
            <a:r>
              <a:rPr lang="en" b="1" dirty="0">
                <a:solidFill>
                  <a:schemeClr val="dk1"/>
                </a:solidFill>
              </a:rPr>
              <a:t>1. Does the NCAR Ensemble produce similar </a:t>
            </a:r>
            <a:r>
              <a:rPr lang="en" b="1" dirty="0" err="1">
                <a:solidFill>
                  <a:schemeClr val="dk1"/>
                </a:solidFill>
              </a:rPr>
              <a:t>rainband</a:t>
            </a:r>
            <a:r>
              <a:rPr lang="en" b="1" dirty="0">
                <a:solidFill>
                  <a:schemeClr val="dk1"/>
                </a:solidFill>
              </a:rPr>
              <a:t> structures to those observed and modeled?</a:t>
            </a:r>
            <a:endParaRPr b="1" dirty="0">
              <a:solidFill>
                <a:schemeClr val="dk1"/>
              </a:solidFill>
            </a:endParaRPr>
          </a:p>
          <a:p>
            <a:pPr marL="0" lvl="0" indent="0" algn="l" rtl="0">
              <a:spcBef>
                <a:spcPts val="0"/>
              </a:spcBef>
              <a:spcAft>
                <a:spcPts val="0"/>
              </a:spcAft>
              <a:buNone/>
            </a:pPr>
            <a:endParaRPr/>
          </a:p>
        </p:txBody>
      </p:sp>
      <p:sp>
        <p:nvSpPr>
          <p:cNvPr id="670" name="Google Shape;670;p57"/>
          <p:cNvSpPr txBox="1"/>
          <p:nvPr/>
        </p:nvSpPr>
        <p:spPr>
          <a:xfrm>
            <a:off x="2914900" y="4796700"/>
            <a:ext cx="906300" cy="3468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800">
                <a:solidFill>
                  <a:schemeClr val="dk1"/>
                </a:solidFill>
              </a:rPr>
              <a:t>(Houze 2010) </a:t>
            </a:r>
            <a:endParaRPr sz="800"/>
          </a:p>
        </p:txBody>
      </p:sp>
      <p:sp>
        <p:nvSpPr>
          <p:cNvPr id="671" name="Google Shape;671;p57"/>
          <p:cNvSpPr txBox="1"/>
          <p:nvPr/>
        </p:nvSpPr>
        <p:spPr>
          <a:xfrm>
            <a:off x="-17000" y="3926050"/>
            <a:ext cx="3720300" cy="5451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800">
                <a:solidFill>
                  <a:schemeClr val="dk1"/>
                </a:solidFill>
              </a:rPr>
              <a:t>(Houze (2010), Li and Wang (2012), and  Moon and Nolan (2015a))</a:t>
            </a:r>
            <a:endParaRPr sz="800"/>
          </a:p>
        </p:txBody>
      </p:sp>
      <p:sp>
        <p:nvSpPr>
          <p:cNvPr id="672" name="Google Shape;672;p57"/>
          <p:cNvSpPr txBox="1"/>
          <p:nvPr/>
        </p:nvSpPr>
        <p:spPr>
          <a:xfrm>
            <a:off x="5130279" y="1867824"/>
            <a:ext cx="3913539" cy="2604981"/>
          </a:xfrm>
          <a:prstGeom prst="rect">
            <a:avLst/>
          </a:prstGeom>
          <a:noFill/>
          <a:ln>
            <a:noFill/>
          </a:ln>
        </p:spPr>
        <p:txBody>
          <a:bodyPr spcFirstLastPara="1" wrap="square" lIns="91425" tIns="91425" rIns="91425" bIns="91425" anchor="t" anchorCtr="0">
            <a:noAutofit/>
          </a:bodyPr>
          <a:lstStyle/>
          <a:p>
            <a:pPr marL="457200" indent="-317500">
              <a:buSzPts val="1400"/>
              <a:buChar char="●"/>
            </a:pPr>
            <a:r>
              <a:rPr lang="en" dirty="0"/>
              <a:t>As seen in the cross section and planar plots, the NCAR Ensemble produces similar rainband structure to those documented in both observational and modeling studies </a:t>
            </a:r>
            <a:r>
              <a:rPr lang="en-US" dirty="0"/>
              <a:t>for Hurricane Harvey</a:t>
            </a:r>
            <a:r>
              <a:rPr lang="en" dirty="0"/>
              <a:t>.</a:t>
            </a:r>
          </a:p>
          <a:p>
            <a:pPr marL="457200" indent="-317500">
              <a:buSzPts val="1400"/>
              <a:buChar char="●"/>
            </a:pPr>
            <a:endParaRPr lang="en" dirty="0"/>
          </a:p>
          <a:p>
            <a:pPr marL="457200" indent="-317500">
              <a:buSzPts val="1400"/>
              <a:buChar char="●"/>
            </a:pPr>
            <a:r>
              <a:rPr lang="en" dirty="0"/>
              <a:t>Hurricane Irma </a:t>
            </a:r>
            <a:r>
              <a:rPr lang="en-US" dirty="0"/>
              <a:t>also</a:t>
            </a:r>
            <a:r>
              <a:rPr lang="en" dirty="0"/>
              <a:t> shows similar structures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5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678" name="Google Shape;678;p58"/>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679" name="Google Shape;679;p5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680" name="Google Shape;680;p5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681" name="Google Shape;681;p5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682" name="Google Shape;682;p5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683" name="Google Shape;683;p5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684" name="Google Shape;684;p58"/>
          <p:cNvPicPr preferRelativeResize="0"/>
          <p:nvPr/>
        </p:nvPicPr>
        <p:blipFill>
          <a:blip r:embed="rId4">
            <a:alphaModFix/>
          </a:blip>
          <a:stretch>
            <a:fillRect/>
          </a:stretch>
        </p:blipFill>
        <p:spPr>
          <a:xfrm>
            <a:off x="0" y="783637"/>
            <a:ext cx="4447100" cy="3576225"/>
          </a:xfrm>
          <a:prstGeom prst="rect">
            <a:avLst/>
          </a:prstGeom>
          <a:noFill/>
          <a:ln>
            <a:noFill/>
          </a:ln>
        </p:spPr>
      </p:pic>
      <p:sp>
        <p:nvSpPr>
          <p:cNvPr id="685" name="Google Shape;685;p58"/>
          <p:cNvSpPr txBox="1"/>
          <p:nvPr/>
        </p:nvSpPr>
        <p:spPr>
          <a:xfrm>
            <a:off x="152329" y="4359846"/>
            <a:ext cx="1046700" cy="2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(McCaul 1991)</a:t>
            </a:r>
            <a:endParaRPr sz="1000"/>
          </a:p>
        </p:txBody>
      </p:sp>
      <p:sp>
        <p:nvSpPr>
          <p:cNvPr id="686" name="Google Shape;686;p58"/>
          <p:cNvSpPr txBox="1"/>
          <p:nvPr/>
        </p:nvSpPr>
        <p:spPr>
          <a:xfrm>
            <a:off x="3496223" y="807725"/>
            <a:ext cx="5433000" cy="1108500"/>
          </a:xfrm>
          <a:prstGeom prst="rect">
            <a:avLst/>
          </a:prstGeom>
          <a:noFill/>
          <a:ln>
            <a:noFill/>
          </a:ln>
        </p:spPr>
        <p:txBody>
          <a:bodyPr spcFirstLastPara="1" wrap="square" lIns="91425" tIns="91425" rIns="91425" bIns="91425" anchor="t" anchorCtr="0">
            <a:noAutofit/>
          </a:bodyPr>
          <a:lstStyle/>
          <a:p>
            <a:pPr marL="457200"/>
            <a:r>
              <a:rPr lang="en" b="1" dirty="0">
                <a:solidFill>
                  <a:schemeClr val="dk1"/>
                </a:solidFill>
              </a:rPr>
              <a:t>2. Does the NCAR Ensemble produce realistic tropical cyclone environments compared to past observations? </a:t>
            </a:r>
            <a:endParaRPr lang="en-US" b="1" dirty="0">
              <a:solidFill>
                <a:schemeClr val="dk1"/>
              </a:solidFill>
            </a:endParaRPr>
          </a:p>
        </p:txBody>
      </p:sp>
      <p:sp>
        <p:nvSpPr>
          <p:cNvPr id="687" name="Google Shape;687;p58"/>
          <p:cNvSpPr txBox="1"/>
          <p:nvPr/>
        </p:nvSpPr>
        <p:spPr>
          <a:xfrm>
            <a:off x="3928587" y="1381589"/>
            <a:ext cx="5114985" cy="1143600"/>
          </a:xfrm>
          <a:prstGeom prst="rect">
            <a:avLst/>
          </a:prstGeom>
          <a:noFill/>
          <a:ln>
            <a:noFill/>
          </a:ln>
        </p:spPr>
        <p:txBody>
          <a:bodyPr spcFirstLastPara="1" wrap="square" lIns="91425" tIns="91425" rIns="91425" bIns="91425" anchor="t" anchorCtr="0">
            <a:noAutofit/>
          </a:bodyPr>
          <a:lstStyle/>
          <a:p>
            <a:pPr marL="457200" indent="-317500">
              <a:buSzPts val="1400"/>
              <a:buChar char="●"/>
            </a:pPr>
            <a:r>
              <a:rPr lang="en" dirty="0"/>
              <a:t>As seen in the planar plots and the sounding analysis, the NCAR Ensemble produces similar values and distributions of CAPE, and also showed values of SRH that have been documented in observational studies </a:t>
            </a:r>
            <a:r>
              <a:rPr lang="en-US" dirty="0"/>
              <a:t>for Hurricane Harvey</a:t>
            </a:r>
            <a:r>
              <a:rPr lang="en" dirty="0"/>
              <a:t>.</a:t>
            </a:r>
          </a:p>
          <a:p>
            <a:pPr marL="457200" indent="-317500">
              <a:buSzPts val="1400"/>
              <a:buChar char="●"/>
            </a:pPr>
            <a:r>
              <a:rPr lang="en" dirty="0"/>
              <a:t> Similar results were found for Hurricane Irma.</a:t>
            </a:r>
            <a:endParaRPr dirty="0"/>
          </a:p>
        </p:txBody>
      </p:sp>
      <p:grpSp>
        <p:nvGrpSpPr>
          <p:cNvPr id="688" name="Google Shape;688;p58"/>
          <p:cNvGrpSpPr/>
          <p:nvPr/>
        </p:nvGrpSpPr>
        <p:grpSpPr>
          <a:xfrm>
            <a:off x="4782625" y="2719025"/>
            <a:ext cx="4146601" cy="2330500"/>
            <a:chOff x="6086415" y="1104723"/>
            <a:chExt cx="6341338" cy="4455171"/>
          </a:xfrm>
        </p:grpSpPr>
        <p:pic>
          <p:nvPicPr>
            <p:cNvPr id="689" name="Google Shape;689;p58"/>
            <p:cNvPicPr preferRelativeResize="0"/>
            <p:nvPr/>
          </p:nvPicPr>
          <p:blipFill rotWithShape="1">
            <a:blip r:embed="rId5">
              <a:alphaModFix/>
            </a:blip>
            <a:srcRect b="40004"/>
            <a:stretch/>
          </p:blipFill>
          <p:spPr>
            <a:xfrm>
              <a:off x="6086415" y="2752926"/>
              <a:ext cx="6341338" cy="2806968"/>
            </a:xfrm>
            <a:prstGeom prst="rect">
              <a:avLst/>
            </a:prstGeom>
            <a:noFill/>
            <a:ln>
              <a:noFill/>
            </a:ln>
          </p:spPr>
        </p:pic>
        <p:sp>
          <p:nvSpPr>
            <p:cNvPr id="690" name="Google Shape;690;p58"/>
            <p:cNvSpPr txBox="1"/>
            <p:nvPr/>
          </p:nvSpPr>
          <p:spPr>
            <a:xfrm>
              <a:off x="9788052" y="5047421"/>
              <a:ext cx="2231700" cy="40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(Baker et al. 2009)</a:t>
              </a:r>
              <a:endParaRPr sz="1000"/>
            </a:p>
          </p:txBody>
        </p:sp>
        <p:cxnSp>
          <p:nvCxnSpPr>
            <p:cNvPr id="691" name="Google Shape;691;p58"/>
            <p:cNvCxnSpPr/>
            <p:nvPr/>
          </p:nvCxnSpPr>
          <p:spPr>
            <a:xfrm>
              <a:off x="7393950" y="2679954"/>
              <a:ext cx="838200" cy="626700"/>
            </a:xfrm>
            <a:prstGeom prst="straightConnector1">
              <a:avLst/>
            </a:prstGeom>
            <a:noFill/>
            <a:ln w="38100" cap="flat" cmpd="sng">
              <a:solidFill>
                <a:srgbClr val="000000"/>
              </a:solidFill>
              <a:prstDash val="solid"/>
              <a:round/>
              <a:headEnd type="none" w="med" len="med"/>
              <a:tailEnd type="triangle" w="med" len="med"/>
            </a:ln>
          </p:spPr>
        </p:cxnSp>
        <p:sp>
          <p:nvSpPr>
            <p:cNvPr id="692" name="Google Shape;692;p58"/>
            <p:cNvSpPr txBox="1"/>
            <p:nvPr/>
          </p:nvSpPr>
          <p:spPr>
            <a:xfrm>
              <a:off x="6152509" y="1516936"/>
              <a:ext cx="1894200" cy="123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0--500 km range bin from Ivan’s RF quadrant</a:t>
              </a:r>
              <a:endParaRPr sz="1000"/>
            </a:p>
          </p:txBody>
        </p:sp>
        <p:sp>
          <p:nvSpPr>
            <p:cNvPr id="693" name="Google Shape;693;p58"/>
            <p:cNvSpPr txBox="1"/>
            <p:nvPr/>
          </p:nvSpPr>
          <p:spPr>
            <a:xfrm>
              <a:off x="8046692" y="1286429"/>
              <a:ext cx="1600800" cy="61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&lt; 300 km from TC toronado in RF quadrant</a:t>
              </a:r>
              <a:endParaRPr sz="1000"/>
            </a:p>
          </p:txBody>
        </p:sp>
        <p:sp>
          <p:nvSpPr>
            <p:cNvPr id="694" name="Google Shape;694;p58"/>
            <p:cNvSpPr txBox="1"/>
            <p:nvPr/>
          </p:nvSpPr>
          <p:spPr>
            <a:xfrm>
              <a:off x="9401467" y="1104723"/>
              <a:ext cx="1568400" cy="61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Category 4 hurricane soundings</a:t>
              </a:r>
              <a:endParaRPr sz="1000"/>
            </a:p>
          </p:txBody>
        </p:sp>
        <p:sp>
          <p:nvSpPr>
            <p:cNvPr id="695" name="Google Shape;695;p58"/>
            <p:cNvSpPr txBox="1"/>
            <p:nvPr/>
          </p:nvSpPr>
          <p:spPr>
            <a:xfrm>
              <a:off x="10826953" y="1516950"/>
              <a:ext cx="1600800" cy="84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Hurricane Bonnie</a:t>
              </a:r>
              <a:endParaRPr sz="1000"/>
            </a:p>
          </p:txBody>
        </p:sp>
      </p:grpSp>
      <p:cxnSp>
        <p:nvCxnSpPr>
          <p:cNvPr id="696" name="Google Shape;696;p58"/>
          <p:cNvCxnSpPr/>
          <p:nvPr/>
        </p:nvCxnSpPr>
        <p:spPr>
          <a:xfrm>
            <a:off x="6645100" y="3445100"/>
            <a:ext cx="314100" cy="347100"/>
          </a:xfrm>
          <a:prstGeom prst="straightConnector1">
            <a:avLst/>
          </a:prstGeom>
          <a:noFill/>
          <a:ln w="38100" cap="flat" cmpd="sng">
            <a:solidFill>
              <a:srgbClr val="000000"/>
            </a:solidFill>
            <a:prstDash val="solid"/>
            <a:round/>
            <a:headEnd type="none" w="med" len="med"/>
            <a:tailEnd type="triangle" w="med" len="med"/>
          </a:ln>
        </p:spPr>
      </p:cxnSp>
      <p:cxnSp>
        <p:nvCxnSpPr>
          <p:cNvPr id="697" name="Google Shape;697;p58"/>
          <p:cNvCxnSpPr/>
          <p:nvPr/>
        </p:nvCxnSpPr>
        <p:spPr>
          <a:xfrm>
            <a:off x="7429500" y="3321850"/>
            <a:ext cx="112200" cy="358500"/>
          </a:xfrm>
          <a:prstGeom prst="straightConnector1">
            <a:avLst/>
          </a:prstGeom>
          <a:noFill/>
          <a:ln w="38100" cap="flat" cmpd="sng">
            <a:solidFill>
              <a:srgbClr val="000000"/>
            </a:solidFill>
            <a:prstDash val="solid"/>
            <a:round/>
            <a:headEnd type="none" w="med" len="med"/>
            <a:tailEnd type="triangle" w="med" len="med"/>
          </a:ln>
        </p:spPr>
      </p:cxnSp>
      <p:cxnSp>
        <p:nvCxnSpPr>
          <p:cNvPr id="698" name="Google Shape;698;p58"/>
          <p:cNvCxnSpPr/>
          <p:nvPr/>
        </p:nvCxnSpPr>
        <p:spPr>
          <a:xfrm>
            <a:off x="8377525" y="3321850"/>
            <a:ext cx="112200" cy="358500"/>
          </a:xfrm>
          <a:prstGeom prst="straightConnector1">
            <a:avLst/>
          </a:prstGeom>
          <a:noFill/>
          <a:ln w="38100" cap="flat" cmpd="sng">
            <a:solidFill>
              <a:srgbClr val="000000"/>
            </a:solidFill>
            <a:prstDash val="solid"/>
            <a:round/>
            <a:headEnd type="none" w="med" len="med"/>
            <a:tailEnd type="triangle" w="med" len="med"/>
          </a:ln>
        </p:spPr>
      </p:cxnSp>
      <p:sp>
        <p:nvSpPr>
          <p:cNvPr id="2" name="TextBox 1">
            <a:extLst>
              <a:ext uri="{FF2B5EF4-FFF2-40B4-BE49-F238E27FC236}">
                <a16:creationId xmlns:a16="http://schemas.microsoft.com/office/drawing/2014/main" id="{E0C5EABC-D3A3-45F3-AC72-483B3D0B3617}"/>
              </a:ext>
            </a:extLst>
          </p:cNvPr>
          <p:cNvSpPr txBox="1"/>
          <p:nvPr/>
        </p:nvSpPr>
        <p:spPr>
          <a:xfrm>
            <a:off x="4975514" y="2975263"/>
            <a:ext cx="2753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LyonText-Regular-Web"/>
              </a:rPr>
              <a:t>–</a:t>
            </a:r>
            <a:endParaRPr lang="en-US" sz="11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5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04" name="Google Shape;704;p59"/>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705" name="Google Shape;705;p5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706" name="Google Shape;706;p5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707" name="Google Shape;707;p5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708" name="Google Shape;708;p5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709" name="Google Shape;709;p5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710" name="Google Shape;710;p59"/>
          <p:cNvSpPr txBox="1"/>
          <p:nvPr/>
        </p:nvSpPr>
        <p:spPr>
          <a:xfrm>
            <a:off x="3323082" y="769143"/>
            <a:ext cx="5524718" cy="1108500"/>
          </a:xfrm>
          <a:prstGeom prst="rect">
            <a:avLst/>
          </a:prstGeom>
          <a:noFill/>
          <a:ln>
            <a:noFill/>
          </a:ln>
        </p:spPr>
        <p:txBody>
          <a:bodyPr spcFirstLastPara="1" wrap="square" lIns="91425" tIns="91425" rIns="91425" bIns="91425" anchor="t" anchorCtr="0">
            <a:noAutofit/>
          </a:bodyPr>
          <a:lstStyle/>
          <a:p>
            <a:pPr marL="457200"/>
            <a:r>
              <a:rPr lang="en" b="1" dirty="0">
                <a:solidFill>
                  <a:schemeClr val="dk1"/>
                </a:solidFill>
              </a:rPr>
              <a:t>3. How do supercell environments in the NCAR Ensemble compare to those typically seen in the midlatitudes?</a:t>
            </a:r>
            <a:endParaRPr b="1" dirty="0">
              <a:solidFill>
                <a:schemeClr val="dk1"/>
              </a:solidFill>
            </a:endParaRPr>
          </a:p>
        </p:txBody>
      </p:sp>
      <p:sp>
        <p:nvSpPr>
          <p:cNvPr id="711" name="Google Shape;711;p59"/>
          <p:cNvSpPr txBox="1"/>
          <p:nvPr/>
        </p:nvSpPr>
        <p:spPr>
          <a:xfrm>
            <a:off x="3759429" y="1439884"/>
            <a:ext cx="5253205" cy="1230559"/>
          </a:xfrm>
          <a:prstGeom prst="rect">
            <a:avLst/>
          </a:prstGeom>
          <a:noFill/>
          <a:ln>
            <a:noFill/>
          </a:ln>
        </p:spPr>
        <p:txBody>
          <a:bodyPr spcFirstLastPara="1" wrap="square" lIns="91425" tIns="91425" rIns="91425" bIns="91425" anchor="t" anchorCtr="0">
            <a:noAutofit/>
          </a:bodyPr>
          <a:lstStyle/>
          <a:p>
            <a:pPr marL="457200" indent="-317500">
              <a:buSzPts val="1400"/>
              <a:buChar char="●"/>
            </a:pPr>
            <a:r>
              <a:rPr lang="en" dirty="0">
                <a:solidFill>
                  <a:schemeClr val="dk1"/>
                </a:solidFill>
              </a:rPr>
              <a:t>CRP showed MUCAPE less than that needed to sustain midlatitude supercells; however, the rainband analysis showed that right of shear ha</a:t>
            </a:r>
            <a:r>
              <a:rPr lang="en-US" dirty="0">
                <a:solidFill>
                  <a:schemeClr val="dk1"/>
                </a:solidFill>
              </a:rPr>
              <a:t>s high</a:t>
            </a:r>
            <a:r>
              <a:rPr lang="en" dirty="0">
                <a:solidFill>
                  <a:schemeClr val="dk1"/>
                </a:solidFill>
              </a:rPr>
              <a:t> SBCAPE in both Harvey and Irma.</a:t>
            </a:r>
            <a:endParaRPr dirty="0">
              <a:solidFill>
                <a:schemeClr val="dk1"/>
              </a:solidFill>
            </a:endParaRPr>
          </a:p>
        </p:txBody>
      </p:sp>
      <p:cxnSp>
        <p:nvCxnSpPr>
          <p:cNvPr id="718" name="Google Shape;718;p59"/>
          <p:cNvCxnSpPr/>
          <p:nvPr/>
        </p:nvCxnSpPr>
        <p:spPr>
          <a:xfrm>
            <a:off x="7300925" y="4458075"/>
            <a:ext cx="531000" cy="0"/>
          </a:xfrm>
          <a:prstGeom prst="straightConnector1">
            <a:avLst/>
          </a:prstGeom>
          <a:noFill/>
          <a:ln w="38100" cap="flat" cmpd="sng">
            <a:solidFill>
              <a:srgbClr val="FF0000"/>
            </a:solidFill>
            <a:prstDash val="solid"/>
            <a:round/>
            <a:headEnd type="triangle" w="med" len="med"/>
            <a:tailEnd type="none" w="med" len="med"/>
          </a:ln>
        </p:spPr>
      </p:cxnSp>
      <p:sp>
        <p:nvSpPr>
          <p:cNvPr id="719" name="Google Shape;719;p59"/>
          <p:cNvSpPr txBox="1"/>
          <p:nvPr/>
        </p:nvSpPr>
        <p:spPr>
          <a:xfrm>
            <a:off x="7831925" y="4229625"/>
            <a:ext cx="1387200" cy="45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1000 </a:t>
            </a:r>
            <a:r>
              <a:rPr lang="en">
                <a:solidFill>
                  <a:schemeClr val="dk1"/>
                </a:solidFill>
                <a:highlight>
                  <a:schemeClr val="lt1"/>
                </a:highlight>
              </a:rPr>
              <a:t>J kg</a:t>
            </a:r>
            <a:r>
              <a:rPr lang="en" baseline="30000">
                <a:solidFill>
                  <a:schemeClr val="dk1"/>
                </a:solidFill>
                <a:highlight>
                  <a:schemeClr val="lt1"/>
                </a:highlight>
              </a:rPr>
              <a:t>-1</a:t>
            </a:r>
            <a:endParaRPr/>
          </a:p>
        </p:txBody>
      </p:sp>
      <p:pic>
        <p:nvPicPr>
          <p:cNvPr id="3" name="Picture 4" descr="A screenshot of a cell phone&#10;&#10;Description generated with very high confidence">
            <a:extLst>
              <a:ext uri="{FF2B5EF4-FFF2-40B4-BE49-F238E27FC236}">
                <a16:creationId xmlns:a16="http://schemas.microsoft.com/office/drawing/2014/main" id="{1C7FAF8E-9B8C-4D2A-BB93-00EF07028991}"/>
              </a:ext>
            </a:extLst>
          </p:cNvPr>
          <p:cNvPicPr>
            <a:picLocks noChangeAspect="1"/>
          </p:cNvPicPr>
          <p:nvPr/>
        </p:nvPicPr>
        <p:blipFill rotWithShape="1">
          <a:blip r:embed="rId4"/>
          <a:srcRect r="50159" b="49675"/>
          <a:stretch/>
        </p:blipFill>
        <p:spPr>
          <a:xfrm>
            <a:off x="4520044" y="2973982"/>
            <a:ext cx="2718573" cy="2011291"/>
          </a:xfrm>
          <a:prstGeom prst="rect">
            <a:avLst/>
          </a:prstGeom>
        </p:spPr>
      </p:pic>
      <p:pic>
        <p:nvPicPr>
          <p:cNvPr id="4" name="Google Shape;1491;p98" descr="A close up of a map&#10;&#10;Description generated with very high confidence">
            <a:extLst>
              <a:ext uri="{FF2B5EF4-FFF2-40B4-BE49-F238E27FC236}">
                <a16:creationId xmlns:a16="http://schemas.microsoft.com/office/drawing/2014/main" id="{3E213C92-5ABB-4B4B-B908-EE4DA9F6B253}"/>
              </a:ext>
            </a:extLst>
          </p:cNvPr>
          <p:cNvPicPr preferRelativeResize="0"/>
          <p:nvPr/>
        </p:nvPicPr>
        <p:blipFill>
          <a:blip r:embed="rId5">
            <a:alphaModFix/>
          </a:blip>
          <a:stretch>
            <a:fillRect/>
          </a:stretch>
        </p:blipFill>
        <p:spPr>
          <a:xfrm>
            <a:off x="-416" y="1048083"/>
            <a:ext cx="1858477" cy="3737201"/>
          </a:xfrm>
          <a:prstGeom prst="rect">
            <a:avLst/>
          </a:prstGeom>
          <a:noFill/>
          <a:ln>
            <a:noFill/>
          </a:ln>
        </p:spPr>
      </p:pic>
      <p:pic>
        <p:nvPicPr>
          <p:cNvPr id="5" name="Google Shape;604;p54" descr="A close up of a map&#10;&#10;Description generated with very high confidence">
            <a:extLst>
              <a:ext uri="{FF2B5EF4-FFF2-40B4-BE49-F238E27FC236}">
                <a16:creationId xmlns:a16="http://schemas.microsoft.com/office/drawing/2014/main" id="{E77FB69B-5800-42B4-98E7-9ABF1A73931B}"/>
              </a:ext>
            </a:extLst>
          </p:cNvPr>
          <p:cNvPicPr preferRelativeResize="0"/>
          <p:nvPr/>
        </p:nvPicPr>
        <p:blipFill>
          <a:blip r:embed="rId6">
            <a:alphaModFix/>
          </a:blip>
          <a:stretch>
            <a:fillRect/>
          </a:stretch>
        </p:blipFill>
        <p:spPr>
          <a:xfrm>
            <a:off x="1565572" y="1068568"/>
            <a:ext cx="1969771" cy="3695081"/>
          </a:xfrm>
          <a:prstGeom prst="rect">
            <a:avLst/>
          </a:prstGeom>
          <a:noFill/>
          <a:ln>
            <a:noFill/>
          </a:ln>
        </p:spPr>
      </p:pic>
      <p:cxnSp>
        <p:nvCxnSpPr>
          <p:cNvPr id="6" name="Google Shape;608;p54">
            <a:extLst>
              <a:ext uri="{FF2B5EF4-FFF2-40B4-BE49-F238E27FC236}">
                <a16:creationId xmlns:a16="http://schemas.microsoft.com/office/drawing/2014/main" id="{6D269341-2136-426E-8033-C8A5383AE396}"/>
              </a:ext>
            </a:extLst>
          </p:cNvPr>
          <p:cNvCxnSpPr/>
          <p:nvPr/>
        </p:nvCxnSpPr>
        <p:spPr>
          <a:xfrm flipV="1">
            <a:off x="1712258" y="3002211"/>
            <a:ext cx="294900" cy="375982"/>
          </a:xfrm>
          <a:prstGeom prst="straightConnector1">
            <a:avLst/>
          </a:prstGeom>
          <a:noFill/>
          <a:ln w="19050" cap="flat" cmpd="sng">
            <a:solidFill>
              <a:srgbClr val="000000"/>
            </a:solidFill>
            <a:prstDash val="solid"/>
            <a:round/>
            <a:headEnd type="none" w="med" len="med"/>
            <a:tailEnd type="triangle" w="med" len="med"/>
          </a:ln>
        </p:spPr>
      </p:cxnSp>
      <p:cxnSp>
        <p:nvCxnSpPr>
          <p:cNvPr id="2" name="Google Shape;1495;p98">
            <a:extLst>
              <a:ext uri="{FF2B5EF4-FFF2-40B4-BE49-F238E27FC236}">
                <a16:creationId xmlns:a16="http://schemas.microsoft.com/office/drawing/2014/main" id="{812FDD0D-8400-4136-B1DC-435B8E24440C}"/>
              </a:ext>
            </a:extLst>
          </p:cNvPr>
          <p:cNvCxnSpPr/>
          <p:nvPr/>
        </p:nvCxnSpPr>
        <p:spPr>
          <a:xfrm flipV="1">
            <a:off x="75691" y="3405145"/>
            <a:ext cx="448500" cy="124500"/>
          </a:xfrm>
          <a:prstGeom prst="straightConnector1">
            <a:avLst/>
          </a:prstGeom>
          <a:noFill/>
          <a:ln w="19050" cap="flat" cmpd="sng">
            <a:solidFill>
              <a:srgbClr val="000000"/>
            </a:solidFill>
            <a:prstDash val="solid"/>
            <a:round/>
            <a:headEnd type="none" w="med" len="med"/>
            <a:tailEnd type="triangle" w="med" len="med"/>
          </a:ln>
        </p:spPr>
      </p:cxnSp>
      <p:sp>
        <p:nvSpPr>
          <p:cNvPr id="7" name="Rectangle 6">
            <a:extLst>
              <a:ext uri="{FF2B5EF4-FFF2-40B4-BE49-F238E27FC236}">
                <a16:creationId xmlns:a16="http://schemas.microsoft.com/office/drawing/2014/main" id="{301DC93C-CFD3-41A5-9517-C842388BA9EB}"/>
              </a:ext>
            </a:extLst>
          </p:cNvPr>
          <p:cNvSpPr/>
          <p:nvPr/>
        </p:nvSpPr>
        <p:spPr>
          <a:xfrm>
            <a:off x="4764231" y="3127662"/>
            <a:ext cx="181841" cy="233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FD4ED9C-42DC-453C-8F4F-CD405CED2186}"/>
              </a:ext>
            </a:extLst>
          </p:cNvPr>
          <p:cNvSpPr/>
          <p:nvPr/>
        </p:nvSpPr>
        <p:spPr>
          <a:xfrm flipH="1">
            <a:off x="6567488" y="3810000"/>
            <a:ext cx="33337" cy="428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6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25" name="Google Shape;725;p60"/>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726" name="Google Shape;726;p6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727" name="Google Shape;727;p6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728" name="Google Shape;728;p6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729" name="Google Shape;729;p6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730" name="Google Shape;730;p6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731" name="Google Shape;731;p60"/>
          <p:cNvSpPr txBox="1"/>
          <p:nvPr/>
        </p:nvSpPr>
        <p:spPr>
          <a:xfrm>
            <a:off x="27361" y="729793"/>
            <a:ext cx="5819127" cy="1108500"/>
          </a:xfrm>
          <a:prstGeom prst="rect">
            <a:avLst/>
          </a:prstGeom>
          <a:noFill/>
          <a:ln>
            <a:noFill/>
          </a:ln>
        </p:spPr>
        <p:txBody>
          <a:bodyPr spcFirstLastPara="1" wrap="square" lIns="91425" tIns="91425" rIns="91425" bIns="91425" anchor="t" anchorCtr="0">
            <a:noAutofit/>
          </a:bodyPr>
          <a:lstStyle/>
          <a:p>
            <a:pPr marL="457200">
              <a:buClr>
                <a:schemeClr val="dk1"/>
              </a:buClr>
              <a:buSzPts val="1100"/>
            </a:pPr>
            <a:r>
              <a:rPr lang="en" b="1" dirty="0">
                <a:solidFill>
                  <a:schemeClr val="dk1"/>
                </a:solidFill>
              </a:rPr>
              <a:t>3. How do supercell environments in the NCAR Ensemble compare to those typically seen in the midlatitudes?</a:t>
            </a:r>
            <a:endParaRPr b="1" dirty="0">
              <a:solidFill>
                <a:schemeClr val="dk1"/>
              </a:solidFill>
            </a:endParaRPr>
          </a:p>
        </p:txBody>
      </p:sp>
      <p:sp>
        <p:nvSpPr>
          <p:cNvPr id="732" name="Google Shape;732;p60"/>
          <p:cNvSpPr txBox="1"/>
          <p:nvPr/>
        </p:nvSpPr>
        <p:spPr>
          <a:xfrm>
            <a:off x="415636" y="1303656"/>
            <a:ext cx="7285778" cy="788946"/>
          </a:xfrm>
          <a:prstGeom prst="rect">
            <a:avLst/>
          </a:prstGeom>
          <a:noFill/>
          <a:ln>
            <a:noFill/>
          </a:ln>
        </p:spPr>
        <p:txBody>
          <a:bodyPr spcFirstLastPara="1" wrap="square" lIns="91425" tIns="91425" rIns="91425" bIns="91425" anchor="t" anchorCtr="0">
            <a:noAutofit/>
          </a:bodyPr>
          <a:lstStyle/>
          <a:p>
            <a:pPr marL="457200" lvl="0" indent="-317500">
              <a:buSzPts val="1400"/>
              <a:buChar char="●"/>
            </a:pPr>
            <a:r>
              <a:rPr lang="en-US" dirty="0">
                <a:solidFill>
                  <a:schemeClr val="dk1"/>
                </a:solidFill>
              </a:rPr>
              <a:t>The model sounding at CRP showed </a:t>
            </a:r>
            <a:r>
              <a:rPr lang="en" dirty="0">
                <a:solidFill>
                  <a:schemeClr val="dk1"/>
                </a:solidFill>
              </a:rPr>
              <a:t>0</a:t>
            </a:r>
            <a:r>
              <a:rPr lang="en" dirty="0"/>
              <a:t>–</a:t>
            </a:r>
            <a:r>
              <a:rPr lang="en" dirty="0">
                <a:solidFill>
                  <a:schemeClr val="dk1"/>
                </a:solidFill>
              </a:rPr>
              <a:t>3-km SRH </a:t>
            </a:r>
            <a:r>
              <a:rPr lang="en-US" dirty="0">
                <a:solidFill>
                  <a:schemeClr val="dk1"/>
                </a:solidFill>
              </a:rPr>
              <a:t>just below the threshold for sustained midlatitude supercells, however CRP is located left of shear in an area typically lacking high SRH.</a:t>
            </a:r>
            <a:endParaRPr lang="en" dirty="0">
              <a:solidFill>
                <a:schemeClr val="dk1"/>
              </a:solidFill>
            </a:endParaRPr>
          </a:p>
          <a:p>
            <a:pPr marL="457200" lvl="0" indent="-317500" algn="l" rtl="0">
              <a:spcBef>
                <a:spcPts val="0"/>
              </a:spcBef>
              <a:spcAft>
                <a:spcPts val="0"/>
              </a:spcAft>
              <a:buSzPts val="1400"/>
              <a:buChar char="●"/>
            </a:pPr>
            <a:r>
              <a:rPr lang="en" dirty="0">
                <a:solidFill>
                  <a:schemeClr val="dk1"/>
                </a:solidFill>
              </a:rPr>
              <a:t>Most of the sounding sites showed 0</a:t>
            </a:r>
            <a:r>
              <a:rPr lang="en" dirty="0"/>
              <a:t>–</a:t>
            </a:r>
            <a:r>
              <a:rPr lang="en" dirty="0">
                <a:solidFill>
                  <a:schemeClr val="dk1"/>
                </a:solidFill>
              </a:rPr>
              <a:t>3-km SRH greater than that needed to sustain midlatitude supercells </a:t>
            </a:r>
            <a:r>
              <a:rPr lang="en-US" dirty="0">
                <a:solidFill>
                  <a:schemeClr val="dk1"/>
                </a:solidFill>
              </a:rPr>
              <a:t>in Hurricane Irma</a:t>
            </a:r>
            <a:r>
              <a:rPr lang="en" dirty="0">
                <a:solidFill>
                  <a:schemeClr val="dk1"/>
                </a:solidFill>
              </a:rPr>
              <a:t>.</a:t>
            </a:r>
            <a:endParaRPr dirty="0">
              <a:solidFill>
                <a:schemeClr val="dk1"/>
              </a:solidFill>
            </a:endParaRPr>
          </a:p>
        </p:txBody>
      </p:sp>
      <p:pic>
        <p:nvPicPr>
          <p:cNvPr id="733" name="Google Shape;733;p60"/>
          <p:cNvPicPr preferRelativeResize="0"/>
          <p:nvPr/>
        </p:nvPicPr>
        <p:blipFill>
          <a:blip r:embed="rId4">
            <a:alphaModFix/>
          </a:blip>
          <a:stretch>
            <a:fillRect/>
          </a:stretch>
        </p:blipFill>
        <p:spPr>
          <a:xfrm>
            <a:off x="774741" y="2568609"/>
            <a:ext cx="2751376" cy="2125611"/>
          </a:xfrm>
          <a:prstGeom prst="rect">
            <a:avLst/>
          </a:prstGeom>
          <a:noFill/>
          <a:ln>
            <a:noFill/>
          </a:ln>
        </p:spPr>
      </p:pic>
      <p:cxnSp>
        <p:nvCxnSpPr>
          <p:cNvPr id="734" name="Google Shape;734;p60"/>
          <p:cNvCxnSpPr/>
          <p:nvPr/>
        </p:nvCxnSpPr>
        <p:spPr>
          <a:xfrm>
            <a:off x="975093" y="4267639"/>
            <a:ext cx="2532232" cy="21218"/>
          </a:xfrm>
          <a:prstGeom prst="straightConnector1">
            <a:avLst/>
          </a:prstGeom>
          <a:noFill/>
          <a:ln w="19050" cap="flat" cmpd="sng">
            <a:solidFill>
              <a:srgbClr val="000000"/>
            </a:solidFill>
            <a:prstDash val="solid"/>
            <a:round/>
            <a:headEnd type="none" w="med" len="med"/>
            <a:tailEnd type="none" w="med" len="med"/>
          </a:ln>
        </p:spPr>
      </p:cxnSp>
      <p:cxnSp>
        <p:nvCxnSpPr>
          <p:cNvPr id="735" name="Google Shape;735;p60"/>
          <p:cNvCxnSpPr/>
          <p:nvPr/>
        </p:nvCxnSpPr>
        <p:spPr>
          <a:xfrm>
            <a:off x="6549191" y="4316050"/>
            <a:ext cx="531000" cy="0"/>
          </a:xfrm>
          <a:prstGeom prst="straightConnector1">
            <a:avLst/>
          </a:prstGeom>
          <a:noFill/>
          <a:ln w="38100" cap="flat" cmpd="sng">
            <a:solidFill>
              <a:srgbClr val="FF0000"/>
            </a:solidFill>
            <a:prstDash val="solid"/>
            <a:round/>
            <a:headEnd type="triangle" w="med" len="med"/>
            <a:tailEnd type="none" w="med" len="med"/>
          </a:ln>
        </p:spPr>
      </p:cxnSp>
      <p:sp>
        <p:nvSpPr>
          <p:cNvPr id="736" name="Google Shape;736;p60"/>
          <p:cNvSpPr txBox="1"/>
          <p:nvPr/>
        </p:nvSpPr>
        <p:spPr>
          <a:xfrm>
            <a:off x="7157416" y="4147975"/>
            <a:ext cx="1188600" cy="29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250 </a:t>
            </a:r>
            <a:r>
              <a:rPr lang="en">
                <a:solidFill>
                  <a:schemeClr val="dk1"/>
                </a:solidFill>
                <a:highlight>
                  <a:schemeClr val="lt1"/>
                </a:highlight>
              </a:rPr>
              <a:t>m</a:t>
            </a:r>
            <a:r>
              <a:rPr lang="en" baseline="30000">
                <a:solidFill>
                  <a:schemeClr val="dk1"/>
                </a:solidFill>
                <a:highlight>
                  <a:schemeClr val="lt1"/>
                </a:highlight>
              </a:rPr>
              <a:t>2</a:t>
            </a:r>
            <a:r>
              <a:rPr lang="en">
                <a:solidFill>
                  <a:schemeClr val="dk1"/>
                </a:solidFill>
                <a:highlight>
                  <a:schemeClr val="lt1"/>
                </a:highlight>
              </a:rPr>
              <a:t> s</a:t>
            </a:r>
            <a:r>
              <a:rPr lang="en" baseline="30000">
                <a:solidFill>
                  <a:schemeClr val="dk1"/>
                </a:solidFill>
                <a:highlight>
                  <a:schemeClr val="lt1"/>
                </a:highlight>
              </a:rPr>
              <a:t>-2</a:t>
            </a:r>
            <a:endParaRPr/>
          </a:p>
        </p:txBody>
      </p:sp>
      <p:pic>
        <p:nvPicPr>
          <p:cNvPr id="2" name="Picture 2" descr="A screenshot of a cell phone&#10;&#10;Description generated with very high confidence">
            <a:extLst>
              <a:ext uri="{FF2B5EF4-FFF2-40B4-BE49-F238E27FC236}">
                <a16:creationId xmlns:a16="http://schemas.microsoft.com/office/drawing/2014/main" id="{3364E66E-4F67-401B-96E7-33270F14318E}"/>
              </a:ext>
            </a:extLst>
          </p:cNvPr>
          <p:cNvPicPr>
            <a:picLocks noChangeAspect="1"/>
          </p:cNvPicPr>
          <p:nvPr/>
        </p:nvPicPr>
        <p:blipFill rotWithShape="1">
          <a:blip r:embed="rId5"/>
          <a:srcRect l="-523" t="49817" r="49933" b="-366"/>
          <a:stretch/>
        </p:blipFill>
        <p:spPr>
          <a:xfrm>
            <a:off x="3477274" y="2961058"/>
            <a:ext cx="3005553" cy="2183776"/>
          </a:xfrm>
          <a:prstGeom prst="rect">
            <a:avLst/>
          </a:prstGeom>
        </p:spPr>
      </p:pic>
      <p:sp>
        <p:nvSpPr>
          <p:cNvPr id="3" name="Rectangle 2">
            <a:extLst>
              <a:ext uri="{FF2B5EF4-FFF2-40B4-BE49-F238E27FC236}">
                <a16:creationId xmlns:a16="http://schemas.microsoft.com/office/drawing/2014/main" id="{779A8F11-FE74-44F9-AC44-D1BCD191D13E}"/>
              </a:ext>
            </a:extLst>
          </p:cNvPr>
          <p:cNvSpPr/>
          <p:nvPr/>
        </p:nvSpPr>
        <p:spPr>
          <a:xfrm>
            <a:off x="3811731" y="3188276"/>
            <a:ext cx="181841" cy="233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6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42" name="Google Shape;742;p61"/>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743" name="Google Shape;743;p6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Motivation</a:t>
            </a:r>
            <a:endParaRPr sz="2100" b="0" strike="noStrike">
              <a:solidFill>
                <a:srgbClr val="FFFFFF"/>
              </a:solidFill>
              <a:latin typeface="Arial"/>
              <a:ea typeface="Arial"/>
              <a:cs typeface="Arial"/>
              <a:sym typeface="Arial"/>
            </a:endParaRPr>
          </a:p>
        </p:txBody>
      </p:sp>
      <p:sp>
        <p:nvSpPr>
          <p:cNvPr id="744" name="Google Shape;744;p6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745" name="Google Shape;745;p6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746" name="Google Shape;746;p6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747" name="Google Shape;747;p6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748" name="Google Shape;748;p61"/>
          <p:cNvSpPr/>
          <p:nvPr/>
        </p:nvSpPr>
        <p:spPr>
          <a:xfrm>
            <a:off x="1846800" y="2410250"/>
            <a:ext cx="5450400" cy="859200"/>
          </a:xfrm>
          <a:prstGeom prst="rect">
            <a:avLst/>
          </a:prstGeom>
          <a:noFill/>
          <a:ln>
            <a:noFill/>
          </a:ln>
        </p:spPr>
        <p:txBody>
          <a:bodyPr spcFirstLastPara="1" wrap="square" lIns="67500" tIns="33750" rIns="67500" bIns="33750" anchor="ctr" anchorCtr="0">
            <a:noAutofit/>
          </a:bodyPr>
          <a:lstStyle/>
          <a:p>
            <a:pPr marL="0" lvl="0" indent="0" algn="ctr" rtl="0">
              <a:lnSpc>
                <a:spcPct val="115000"/>
              </a:lnSpc>
              <a:spcBef>
                <a:spcPts val="0"/>
              </a:spcBef>
              <a:spcAft>
                <a:spcPts val="0"/>
              </a:spcAft>
              <a:buNone/>
            </a:pPr>
            <a:r>
              <a:rPr lang="en" sz="2700" b="1">
                <a:solidFill>
                  <a:schemeClr val="dk1"/>
                </a:solidFill>
                <a:latin typeface="Calibri"/>
                <a:ea typeface="Calibri"/>
                <a:cs typeface="Calibri"/>
                <a:sym typeface="Calibri"/>
              </a:rPr>
              <a:t>NCAR Cell Type Analysis of Hurricanes Harvey and Irma (2017)</a:t>
            </a:r>
            <a:endParaRPr sz="2700" b="1">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3" name="Google Shape;251;p35">
            <a:extLst>
              <a:ext uri="{FF2B5EF4-FFF2-40B4-BE49-F238E27FC236}">
                <a16:creationId xmlns:a16="http://schemas.microsoft.com/office/drawing/2014/main" id="{70E08A13-E5E3-41FE-AC83-D392AC5D1C20}"/>
              </a:ext>
            </a:extLst>
          </p:cNvPr>
          <p:cNvSpPr/>
          <p:nvPr/>
        </p:nvSpPr>
        <p:spPr>
          <a:xfrm>
            <a:off x="333198" y="2322762"/>
            <a:ext cx="8303645" cy="955719"/>
          </a:xfrm>
          <a:prstGeom prst="rect">
            <a:avLst/>
          </a:prstGeom>
          <a:solidFill>
            <a:srgbClr val="C2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243" name="Google Shape;243;p3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44" name="Google Shape;244;p35"/>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245" name="Google Shape;245;p3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Motivation</a:t>
            </a:r>
            <a:endParaRPr sz="2100" b="0" strike="noStrike">
              <a:solidFill>
                <a:srgbClr val="FFFFFF"/>
              </a:solidFill>
              <a:latin typeface="Arial"/>
              <a:ea typeface="Arial"/>
              <a:cs typeface="Arial"/>
              <a:sym typeface="Arial"/>
            </a:endParaRPr>
          </a:p>
        </p:txBody>
      </p:sp>
      <p:sp>
        <p:nvSpPr>
          <p:cNvPr id="246" name="Google Shape;246;p3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247" name="Google Shape;247;p3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248" name="Google Shape;248;p3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249" name="Google Shape;249;p3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1" strike="noStrike">
              <a:solidFill>
                <a:srgbClr val="FFE699"/>
              </a:solidFill>
            </a:endParaRPr>
          </a:p>
        </p:txBody>
      </p:sp>
      <p:sp>
        <p:nvSpPr>
          <p:cNvPr id="252" name="Google Shape;252;p35"/>
          <p:cNvSpPr txBox="1"/>
          <p:nvPr/>
        </p:nvSpPr>
        <p:spPr>
          <a:xfrm>
            <a:off x="169509" y="761696"/>
            <a:ext cx="8370314" cy="282126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1"/>
                </a:solidFill>
              </a:rPr>
              <a:t>Research Questions:</a:t>
            </a:r>
            <a:endParaRPr lang="en-US" sz="1800">
              <a:solidFill>
                <a:schemeClr val="dk1"/>
              </a:solidFill>
            </a:endParaRPr>
          </a:p>
          <a:p>
            <a:pPr marL="0" lvl="0" indent="0" algn="l">
              <a:spcBef>
                <a:spcPts val="0"/>
              </a:spcBef>
              <a:spcAft>
                <a:spcPts val="0"/>
              </a:spcAft>
              <a:buNone/>
            </a:pPr>
            <a:endParaRPr lang="en" sz="1800" dirty="0">
              <a:solidFill>
                <a:schemeClr val="dk1"/>
              </a:solidFill>
            </a:endParaRPr>
          </a:p>
          <a:p>
            <a:pPr>
              <a:buClr>
                <a:schemeClr val="dk1"/>
              </a:buClr>
              <a:buSzPts val="1400"/>
            </a:pPr>
            <a:endParaRPr lang="en" sz="1800" dirty="0">
              <a:solidFill>
                <a:schemeClr val="dk1"/>
              </a:solidFill>
            </a:endParaRPr>
          </a:p>
          <a:p>
            <a:pPr>
              <a:buClr>
                <a:schemeClr val="dk1"/>
              </a:buClr>
              <a:buSzPts val="1400"/>
            </a:pPr>
            <a:endParaRPr lang="en" sz="1800" dirty="0">
              <a:solidFill>
                <a:schemeClr val="dk1"/>
              </a:solidFill>
            </a:endParaRPr>
          </a:p>
          <a:p>
            <a:pPr>
              <a:buClr>
                <a:schemeClr val="dk1"/>
              </a:buClr>
              <a:buSzPts val="1400"/>
            </a:pPr>
            <a:endParaRPr lang="en" sz="1800">
              <a:solidFill>
                <a:schemeClr val="dk1"/>
              </a:solidFill>
            </a:endParaRPr>
          </a:p>
          <a:p>
            <a:pPr marL="285750" indent="-285750">
              <a:buClr>
                <a:schemeClr val="dk1"/>
              </a:buClr>
              <a:buSzPts val="1400"/>
              <a:buChar char="•"/>
            </a:pPr>
            <a:endParaRPr lang="en" dirty="0">
              <a:solidFill>
                <a:schemeClr val="dk1"/>
              </a:solidFill>
            </a:endParaRPr>
          </a:p>
          <a:p>
            <a:pPr marL="482600" indent="-342900">
              <a:buClr>
                <a:schemeClr val="dk1"/>
              </a:buClr>
              <a:buSzPts val="1400"/>
              <a:buAutoNum type="arabicPeriod"/>
            </a:pPr>
            <a:r>
              <a:rPr lang="en" dirty="0">
                <a:solidFill>
                  <a:schemeClr val="dk1"/>
                </a:solidFill>
              </a:rPr>
              <a:t>How are the distributions of rotating and non-rotating convection organized in the tropical cyclone?</a:t>
            </a:r>
            <a:endParaRPr lang="en-US" dirty="0">
              <a:solidFill>
                <a:schemeClr val="dk1"/>
              </a:solidFill>
            </a:endParaRPr>
          </a:p>
          <a:p>
            <a:pPr marL="342900" lvl="0" indent="-342900" algn="l">
              <a:spcBef>
                <a:spcPts val="0"/>
              </a:spcBef>
              <a:spcAft>
                <a:spcPts val="0"/>
              </a:spcAft>
              <a:buAutoNum type="arabicPeriod"/>
            </a:pPr>
            <a:endParaRPr lang="en-US" dirty="0"/>
          </a:p>
          <a:p>
            <a:pPr marL="482600" indent="-342900">
              <a:buClr>
                <a:schemeClr val="dk1"/>
              </a:buClr>
              <a:buSzPts val="1400"/>
              <a:buAutoNum type="arabicPeriod"/>
            </a:pPr>
            <a:r>
              <a:rPr lang="en" dirty="0">
                <a:solidFill>
                  <a:schemeClr val="dk1"/>
                </a:solidFill>
              </a:rPr>
              <a:t>Does the NCAR Ensemble produce realistic numbers of rotating cells in the </a:t>
            </a:r>
            <a:r>
              <a:rPr lang="en" dirty="0" err="1">
                <a:solidFill>
                  <a:schemeClr val="dk1"/>
                </a:solidFill>
              </a:rPr>
              <a:t>rainbands</a:t>
            </a:r>
            <a:r>
              <a:rPr lang="en" dirty="0">
                <a:solidFill>
                  <a:schemeClr val="dk1"/>
                </a:solidFill>
              </a:rPr>
              <a:t>? </a:t>
            </a:r>
            <a:endParaRPr dirty="0">
              <a:solidFill>
                <a:schemeClr val="dk1"/>
              </a:solidFill>
            </a:endParaRPr>
          </a:p>
          <a:p>
            <a:pPr marL="457200" lvl="0" indent="0" algn="l" rtl="0">
              <a:spcBef>
                <a:spcPts val="0"/>
              </a:spcBef>
              <a:spcAft>
                <a:spcPts val="0"/>
              </a:spcAft>
              <a:buNone/>
            </a:pPr>
            <a:endParaRPr>
              <a:solidFill>
                <a:schemeClr val="dk1"/>
              </a:solidFill>
            </a:endParaRPr>
          </a:p>
          <a:p>
            <a:pPr marL="139700" lvl="0" algn="l" rtl="0">
              <a:spcBef>
                <a:spcPts val="0"/>
              </a:spcBef>
              <a:spcAft>
                <a:spcPts val="0"/>
              </a:spcAft>
              <a:buClr>
                <a:schemeClr val="dk1"/>
              </a:buClr>
              <a:buSzPts val="1400"/>
            </a:pPr>
            <a:endParaRPr lang="en" dirty="0">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457200" lvl="0" indent="0" algn="l" rtl="0">
              <a:spcBef>
                <a:spcPts val="0"/>
              </a:spcBef>
              <a:spcAft>
                <a:spcPts val="0"/>
              </a:spcAft>
              <a:buNone/>
            </a:pPr>
            <a:endParaRPr sz="1800">
              <a:solidFill>
                <a:schemeClr val="dk1"/>
              </a:solidFill>
            </a:endParaRPr>
          </a:p>
        </p:txBody>
      </p:sp>
      <p:sp>
        <p:nvSpPr>
          <p:cNvPr id="2" name="Google Shape;267;p36">
            <a:extLst>
              <a:ext uri="{FF2B5EF4-FFF2-40B4-BE49-F238E27FC236}">
                <a16:creationId xmlns:a16="http://schemas.microsoft.com/office/drawing/2014/main" id="{E4B8C972-B79B-4D67-BE7D-9CE136FC895C}"/>
              </a:ext>
            </a:extLst>
          </p:cNvPr>
          <p:cNvSpPr/>
          <p:nvPr/>
        </p:nvSpPr>
        <p:spPr>
          <a:xfrm>
            <a:off x="171953" y="1284944"/>
            <a:ext cx="4684200" cy="69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 dirty="0"/>
              <a:t>NCAR Cell Type Analysis</a:t>
            </a:r>
            <a:endParaRPr dirty="0"/>
          </a:p>
        </p:txBody>
      </p:sp>
    </p:spTree>
    <p:extLst>
      <p:ext uri="{BB962C8B-B14F-4D97-AF65-F5344CB8AC3E}">
        <p14:creationId xmlns:p14="http://schemas.microsoft.com/office/powerpoint/2010/main" val="3119548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6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54" name="Google Shape;754;p62"/>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755" name="Google Shape;755;p6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chemeClr val="lt1"/>
                </a:solidFill>
                <a:latin typeface="Calibri"/>
                <a:ea typeface="Calibri"/>
                <a:cs typeface="Calibri"/>
                <a:sym typeface="Calibri"/>
              </a:rPr>
              <a:t>Motivation</a:t>
            </a:r>
            <a:endParaRPr sz="2100" strike="noStrike">
              <a:solidFill>
                <a:schemeClr val="lt1"/>
              </a:solidFill>
            </a:endParaRPr>
          </a:p>
        </p:txBody>
      </p:sp>
      <p:sp>
        <p:nvSpPr>
          <p:cNvPr id="756" name="Google Shape;756;p6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757" name="Google Shape;757;p6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758" name="Google Shape;758;p6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759" name="Google Shape;759;p6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1" strike="noStrike">
              <a:solidFill>
                <a:srgbClr val="FFE699"/>
              </a:solidFill>
            </a:endParaRPr>
          </a:p>
        </p:txBody>
      </p:sp>
      <p:pic>
        <p:nvPicPr>
          <p:cNvPr id="760" name="Google Shape;760;p62"/>
          <p:cNvPicPr preferRelativeResize="0"/>
          <p:nvPr/>
        </p:nvPicPr>
        <p:blipFill rotWithShape="1">
          <a:blip r:embed="rId3">
            <a:alphaModFix/>
          </a:blip>
          <a:srcRect/>
          <a:stretch/>
        </p:blipFill>
        <p:spPr>
          <a:xfrm>
            <a:off x="0" y="-47790"/>
            <a:ext cx="662328" cy="681612"/>
          </a:xfrm>
          <a:prstGeom prst="rect">
            <a:avLst/>
          </a:prstGeom>
          <a:noFill/>
          <a:ln>
            <a:noFill/>
          </a:ln>
        </p:spPr>
      </p:pic>
      <p:grpSp>
        <p:nvGrpSpPr>
          <p:cNvPr id="761" name="Google Shape;761;p62"/>
          <p:cNvGrpSpPr/>
          <p:nvPr/>
        </p:nvGrpSpPr>
        <p:grpSpPr>
          <a:xfrm>
            <a:off x="1536568" y="1688123"/>
            <a:ext cx="2035867" cy="2402260"/>
            <a:chOff x="2174300" y="769200"/>
            <a:chExt cx="3278368" cy="4221899"/>
          </a:xfrm>
        </p:grpSpPr>
        <p:pic>
          <p:nvPicPr>
            <p:cNvPr id="762" name="Google Shape;762;p62"/>
            <p:cNvPicPr preferRelativeResize="0"/>
            <p:nvPr/>
          </p:nvPicPr>
          <p:blipFill>
            <a:blip r:embed="rId4">
              <a:alphaModFix/>
              <a:extLst>
                <a:ext uri="{BEBA8EAE-BF5A-486C-A8C5-ECC9F3942E4B}">
                  <a14:imgProps xmlns:a14="http://schemas.microsoft.com/office/drawing/2010/main">
                    <a14:imgLayer r:embed="rId5">
                      <a14:imgEffect>
                        <a14:backgroundRemoval t="7576" b="91383" l="10000" r="90000">
                          <a14:foregroundMark x1="45488" y1="7576" x2="45488" y2="7576"/>
                          <a14:foregroundMark x1="54268" y1="91383" x2="54268" y2="91383"/>
                        </a14:backgroundRemoval>
                      </a14:imgEffect>
                    </a14:imgLayer>
                  </a14:imgProps>
                </a:ext>
              </a:extLst>
            </a:blip>
            <a:stretch>
              <a:fillRect/>
            </a:stretch>
          </p:blipFill>
          <p:spPr>
            <a:xfrm>
              <a:off x="2174300" y="769200"/>
              <a:ext cx="3278368" cy="4221899"/>
            </a:xfrm>
            <a:prstGeom prst="rect">
              <a:avLst/>
            </a:prstGeom>
            <a:noFill/>
            <a:ln>
              <a:noFill/>
            </a:ln>
          </p:spPr>
        </p:pic>
        <p:sp>
          <p:nvSpPr>
            <p:cNvPr id="763" name="Google Shape;763;p62"/>
            <p:cNvSpPr/>
            <p:nvPr/>
          </p:nvSpPr>
          <p:spPr>
            <a:xfrm>
              <a:off x="3216261" y="2314199"/>
              <a:ext cx="1254900" cy="1131900"/>
            </a:xfrm>
            <a:prstGeom prst="ellipse">
              <a:avLst/>
            </a:prstGeom>
            <a:solidFill>
              <a:srgbClr val="CF1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65" name="Google Shape;765;p62"/>
          <p:cNvGrpSpPr/>
          <p:nvPr/>
        </p:nvGrpSpPr>
        <p:grpSpPr>
          <a:xfrm>
            <a:off x="65600" y="2001625"/>
            <a:ext cx="961800" cy="1550650"/>
            <a:chOff x="1060100" y="2056250"/>
            <a:chExt cx="961800" cy="1550650"/>
          </a:xfrm>
        </p:grpSpPr>
        <p:cxnSp>
          <p:nvCxnSpPr>
            <p:cNvPr id="766" name="Google Shape;766;p62"/>
            <p:cNvCxnSpPr/>
            <p:nvPr/>
          </p:nvCxnSpPr>
          <p:spPr>
            <a:xfrm rot="10800000">
              <a:off x="1531100" y="2056250"/>
              <a:ext cx="19800" cy="1261500"/>
            </a:xfrm>
            <a:prstGeom prst="straightConnector1">
              <a:avLst/>
            </a:prstGeom>
            <a:noFill/>
            <a:ln w="76200" cap="flat" cmpd="sng">
              <a:solidFill>
                <a:schemeClr val="dk2"/>
              </a:solidFill>
              <a:prstDash val="solid"/>
              <a:round/>
              <a:headEnd type="none" w="med" len="med"/>
              <a:tailEnd type="triangle" w="med" len="med"/>
            </a:ln>
          </p:spPr>
        </p:cxnSp>
        <p:sp>
          <p:nvSpPr>
            <p:cNvPr id="767" name="Google Shape;767;p62"/>
            <p:cNvSpPr txBox="1"/>
            <p:nvPr/>
          </p:nvSpPr>
          <p:spPr>
            <a:xfrm>
              <a:off x="1060100" y="3219600"/>
              <a:ext cx="9618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Shear</a:t>
              </a:r>
              <a:endParaRPr sz="1800"/>
            </a:p>
          </p:txBody>
        </p:sp>
      </p:grpSp>
      <p:sp>
        <p:nvSpPr>
          <p:cNvPr id="768" name="Google Shape;768;p62"/>
          <p:cNvSpPr/>
          <p:nvPr/>
        </p:nvSpPr>
        <p:spPr>
          <a:xfrm rot="-1766784">
            <a:off x="4266240" y="2014772"/>
            <a:ext cx="255120" cy="1011031"/>
          </a:xfrm>
          <a:custGeom>
            <a:avLst/>
            <a:gdLst/>
            <a:ahLst/>
            <a:cxnLst/>
            <a:rect l="l" t="t" r="r" b="b"/>
            <a:pathLst>
              <a:path w="10205" h="40442" extrusionOk="0">
                <a:moveTo>
                  <a:pt x="0" y="40442"/>
                </a:moveTo>
                <a:cubicBezTo>
                  <a:pt x="1636" y="37824"/>
                  <a:pt x="8507" y="31476"/>
                  <a:pt x="9816" y="24736"/>
                </a:cubicBezTo>
                <a:cubicBezTo>
                  <a:pt x="11125" y="17996"/>
                  <a:pt x="8180" y="4123"/>
                  <a:pt x="7853" y="0"/>
                </a:cubicBezTo>
              </a:path>
            </a:pathLst>
          </a:custGeom>
          <a:noFill/>
          <a:ln w="76200" cap="flat" cmpd="sng">
            <a:solidFill>
              <a:srgbClr val="FF0000"/>
            </a:solidFill>
            <a:prstDash val="solid"/>
            <a:round/>
            <a:headEnd type="none" w="med" len="med"/>
            <a:tailEnd type="triangle" w="med" len="med"/>
          </a:ln>
        </p:spPr>
      </p:sp>
      <p:sp>
        <p:nvSpPr>
          <p:cNvPr id="769" name="Google Shape;769;p62"/>
          <p:cNvSpPr/>
          <p:nvPr/>
        </p:nvSpPr>
        <p:spPr>
          <a:xfrm rot="-452411">
            <a:off x="3970906" y="3562971"/>
            <a:ext cx="728386" cy="605169"/>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2"/>
          <p:cNvSpPr/>
          <p:nvPr/>
        </p:nvSpPr>
        <p:spPr>
          <a:xfrm rot="-452411">
            <a:off x="3742855" y="4045056"/>
            <a:ext cx="728386" cy="605169"/>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2"/>
          <p:cNvSpPr/>
          <p:nvPr/>
        </p:nvSpPr>
        <p:spPr>
          <a:xfrm rot="-452411">
            <a:off x="4316348" y="3161307"/>
            <a:ext cx="728386" cy="605169"/>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2" name="Google Shape;772;p62"/>
          <p:cNvPicPr preferRelativeResize="0"/>
          <p:nvPr/>
        </p:nvPicPr>
        <p:blipFill>
          <a:blip r:embed="rId6">
            <a:alphaModFix/>
          </a:blip>
          <a:stretch>
            <a:fillRect/>
          </a:stretch>
        </p:blipFill>
        <p:spPr>
          <a:xfrm rot="-452306">
            <a:off x="4493767" y="3322291"/>
            <a:ext cx="387300" cy="387300"/>
          </a:xfrm>
          <a:prstGeom prst="rect">
            <a:avLst/>
          </a:prstGeom>
          <a:noFill/>
          <a:ln>
            <a:noFill/>
          </a:ln>
        </p:spPr>
      </p:pic>
      <p:pic>
        <p:nvPicPr>
          <p:cNvPr id="773" name="Google Shape;773;p62"/>
          <p:cNvPicPr preferRelativeResize="0"/>
          <p:nvPr/>
        </p:nvPicPr>
        <p:blipFill>
          <a:blip r:embed="rId6">
            <a:alphaModFix/>
          </a:blip>
          <a:stretch>
            <a:fillRect/>
          </a:stretch>
        </p:blipFill>
        <p:spPr>
          <a:xfrm rot="-452306">
            <a:off x="4152842" y="3758083"/>
            <a:ext cx="387300" cy="387300"/>
          </a:xfrm>
          <a:prstGeom prst="rect">
            <a:avLst/>
          </a:prstGeom>
          <a:noFill/>
          <a:ln>
            <a:noFill/>
          </a:ln>
        </p:spPr>
      </p:pic>
      <p:pic>
        <p:nvPicPr>
          <p:cNvPr id="774" name="Google Shape;774;p62"/>
          <p:cNvPicPr preferRelativeResize="0"/>
          <p:nvPr/>
        </p:nvPicPr>
        <p:blipFill>
          <a:blip r:embed="rId6">
            <a:alphaModFix/>
          </a:blip>
          <a:stretch>
            <a:fillRect/>
          </a:stretch>
        </p:blipFill>
        <p:spPr>
          <a:xfrm rot="-452306">
            <a:off x="3927671" y="4261940"/>
            <a:ext cx="387300" cy="387300"/>
          </a:xfrm>
          <a:prstGeom prst="rect">
            <a:avLst/>
          </a:prstGeom>
          <a:noFill/>
          <a:ln>
            <a:noFill/>
          </a:ln>
        </p:spPr>
      </p:pic>
      <p:sp>
        <p:nvSpPr>
          <p:cNvPr id="2" name="Google Shape;822;p64">
            <a:extLst>
              <a:ext uri="{FF2B5EF4-FFF2-40B4-BE49-F238E27FC236}">
                <a16:creationId xmlns:a16="http://schemas.microsoft.com/office/drawing/2014/main" id="{D936FAA7-BF1A-4DE0-9CA1-5BB368301202}"/>
              </a:ext>
            </a:extLst>
          </p:cNvPr>
          <p:cNvSpPr txBox="1"/>
          <p:nvPr/>
        </p:nvSpPr>
        <p:spPr>
          <a:xfrm>
            <a:off x="5325341" y="1137918"/>
            <a:ext cx="3097459" cy="3557482"/>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Convective cells in the outer rainbands initiate in the upshear-right quadrant.</a:t>
            </a:r>
            <a:endParaRPr/>
          </a:p>
          <a:p>
            <a:pPr marL="457200" lvl="0" indent="0" algn="l" rtl="0">
              <a:spcBef>
                <a:spcPts val="0"/>
              </a:spcBef>
              <a:spcAft>
                <a:spcPts val="0"/>
              </a:spcAft>
              <a:buNone/>
            </a:pPr>
            <a:endParaRPr/>
          </a:p>
          <a:p>
            <a:pPr marL="139700" lvl="0" algn="l" rtl="0">
              <a:spcBef>
                <a:spcPts val="0"/>
              </a:spcBef>
              <a:spcAft>
                <a:spcPts val="0"/>
              </a:spcAft>
              <a:buSzPts val="1400"/>
            </a:pPr>
            <a:endParaRPr lang="en"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6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80" name="Google Shape;780;p63"/>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781" name="Google Shape;781;p6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chemeClr val="lt1"/>
                </a:solidFill>
                <a:latin typeface="Calibri"/>
                <a:ea typeface="Calibri"/>
                <a:cs typeface="Calibri"/>
                <a:sym typeface="Calibri"/>
              </a:rPr>
              <a:t>Motivation</a:t>
            </a:r>
            <a:endParaRPr sz="2100" strike="noStrike">
              <a:solidFill>
                <a:schemeClr val="lt1"/>
              </a:solidFill>
            </a:endParaRPr>
          </a:p>
        </p:txBody>
      </p:sp>
      <p:sp>
        <p:nvSpPr>
          <p:cNvPr id="782" name="Google Shape;782;p6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783" name="Google Shape;783;p6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784" name="Google Shape;784;p6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785" name="Google Shape;785;p6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1" strike="noStrike">
              <a:solidFill>
                <a:srgbClr val="FFE699"/>
              </a:solidFill>
            </a:endParaRPr>
          </a:p>
        </p:txBody>
      </p:sp>
      <p:pic>
        <p:nvPicPr>
          <p:cNvPr id="786" name="Google Shape;786;p63"/>
          <p:cNvPicPr preferRelativeResize="0"/>
          <p:nvPr/>
        </p:nvPicPr>
        <p:blipFill rotWithShape="1">
          <a:blip r:embed="rId3">
            <a:alphaModFix/>
          </a:blip>
          <a:srcRect/>
          <a:stretch/>
        </p:blipFill>
        <p:spPr>
          <a:xfrm>
            <a:off x="0" y="-47790"/>
            <a:ext cx="662328" cy="681612"/>
          </a:xfrm>
          <a:prstGeom prst="rect">
            <a:avLst/>
          </a:prstGeom>
          <a:noFill/>
          <a:ln>
            <a:noFill/>
          </a:ln>
        </p:spPr>
      </p:pic>
      <p:grpSp>
        <p:nvGrpSpPr>
          <p:cNvPr id="787" name="Google Shape;787;p63"/>
          <p:cNvGrpSpPr/>
          <p:nvPr/>
        </p:nvGrpSpPr>
        <p:grpSpPr>
          <a:xfrm>
            <a:off x="65600" y="2001625"/>
            <a:ext cx="961800" cy="1550650"/>
            <a:chOff x="1060100" y="2056250"/>
            <a:chExt cx="961800" cy="1550650"/>
          </a:xfrm>
        </p:grpSpPr>
        <p:cxnSp>
          <p:nvCxnSpPr>
            <p:cNvPr id="788" name="Google Shape;788;p63"/>
            <p:cNvCxnSpPr/>
            <p:nvPr/>
          </p:nvCxnSpPr>
          <p:spPr>
            <a:xfrm rot="10800000">
              <a:off x="1531100" y="2056250"/>
              <a:ext cx="19800" cy="1261500"/>
            </a:xfrm>
            <a:prstGeom prst="straightConnector1">
              <a:avLst/>
            </a:prstGeom>
            <a:noFill/>
            <a:ln w="76200" cap="flat" cmpd="sng">
              <a:solidFill>
                <a:schemeClr val="dk2"/>
              </a:solidFill>
              <a:prstDash val="solid"/>
              <a:round/>
              <a:headEnd type="none" w="med" len="med"/>
              <a:tailEnd type="triangle" w="med" len="med"/>
            </a:ln>
          </p:spPr>
        </p:cxnSp>
        <p:sp>
          <p:nvSpPr>
            <p:cNvPr id="789" name="Google Shape;789;p63"/>
            <p:cNvSpPr txBox="1"/>
            <p:nvPr/>
          </p:nvSpPr>
          <p:spPr>
            <a:xfrm>
              <a:off x="1060100" y="3219600"/>
              <a:ext cx="9618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Shear</a:t>
              </a:r>
              <a:endParaRPr sz="1800"/>
            </a:p>
          </p:txBody>
        </p:sp>
      </p:grpSp>
      <p:sp>
        <p:nvSpPr>
          <p:cNvPr id="794" name="Google Shape;794;p63"/>
          <p:cNvSpPr/>
          <p:nvPr/>
        </p:nvSpPr>
        <p:spPr>
          <a:xfrm rot="109719">
            <a:off x="3127075" y="1052255"/>
            <a:ext cx="1072878" cy="1238847"/>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3"/>
          <p:cNvSpPr/>
          <p:nvPr/>
        </p:nvSpPr>
        <p:spPr>
          <a:xfrm rot="-1766784">
            <a:off x="4266240" y="2014772"/>
            <a:ext cx="255120" cy="1011031"/>
          </a:xfrm>
          <a:custGeom>
            <a:avLst/>
            <a:gdLst/>
            <a:ahLst/>
            <a:cxnLst/>
            <a:rect l="l" t="t" r="r" b="b"/>
            <a:pathLst>
              <a:path w="10205" h="40442" extrusionOk="0">
                <a:moveTo>
                  <a:pt x="0" y="40442"/>
                </a:moveTo>
                <a:cubicBezTo>
                  <a:pt x="1636" y="37824"/>
                  <a:pt x="8507" y="31476"/>
                  <a:pt x="9816" y="24736"/>
                </a:cubicBezTo>
                <a:cubicBezTo>
                  <a:pt x="11125" y="17996"/>
                  <a:pt x="8180" y="4123"/>
                  <a:pt x="7853" y="0"/>
                </a:cubicBezTo>
              </a:path>
            </a:pathLst>
          </a:custGeom>
          <a:noFill/>
          <a:ln w="76200" cap="flat" cmpd="sng">
            <a:solidFill>
              <a:srgbClr val="FF0000"/>
            </a:solidFill>
            <a:prstDash val="solid"/>
            <a:round/>
            <a:headEnd type="none" w="med" len="med"/>
            <a:tailEnd type="triangle" w="med" len="med"/>
          </a:ln>
        </p:spPr>
      </p:sp>
      <p:sp>
        <p:nvSpPr>
          <p:cNvPr id="796" name="Google Shape;796;p63"/>
          <p:cNvSpPr/>
          <p:nvPr/>
        </p:nvSpPr>
        <p:spPr>
          <a:xfrm rot="-6138894">
            <a:off x="2256117" y="921695"/>
            <a:ext cx="346890" cy="1159242"/>
          </a:xfrm>
          <a:custGeom>
            <a:avLst/>
            <a:gdLst/>
            <a:ahLst/>
            <a:cxnLst/>
            <a:rect l="l" t="t" r="r" b="b"/>
            <a:pathLst>
              <a:path w="10205" h="40442" extrusionOk="0">
                <a:moveTo>
                  <a:pt x="0" y="40442"/>
                </a:moveTo>
                <a:cubicBezTo>
                  <a:pt x="1636" y="37824"/>
                  <a:pt x="8507" y="31476"/>
                  <a:pt x="9816" y="24736"/>
                </a:cubicBezTo>
                <a:cubicBezTo>
                  <a:pt x="11125" y="17996"/>
                  <a:pt x="8180" y="4123"/>
                  <a:pt x="7853" y="0"/>
                </a:cubicBezTo>
              </a:path>
            </a:pathLst>
          </a:custGeom>
          <a:noFill/>
          <a:ln w="76200" cap="flat" cmpd="sng">
            <a:solidFill>
              <a:srgbClr val="FF0000"/>
            </a:solidFill>
            <a:prstDash val="solid"/>
            <a:round/>
            <a:headEnd type="none" w="med" len="med"/>
            <a:tailEnd type="triangle" w="med" len="med"/>
          </a:ln>
        </p:spPr>
      </p:sp>
      <p:sp>
        <p:nvSpPr>
          <p:cNvPr id="797" name="Google Shape;797;p63"/>
          <p:cNvSpPr/>
          <p:nvPr/>
        </p:nvSpPr>
        <p:spPr>
          <a:xfrm rot="-452411">
            <a:off x="3970906" y="3562971"/>
            <a:ext cx="728386" cy="605169"/>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3"/>
          <p:cNvSpPr/>
          <p:nvPr/>
        </p:nvSpPr>
        <p:spPr>
          <a:xfrm rot="-452411">
            <a:off x="3742855" y="4045056"/>
            <a:ext cx="728386" cy="605169"/>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3"/>
          <p:cNvSpPr/>
          <p:nvPr/>
        </p:nvSpPr>
        <p:spPr>
          <a:xfrm rot="-452411">
            <a:off x="4316348" y="3161307"/>
            <a:ext cx="728386" cy="605169"/>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0" name="Google Shape;800;p63"/>
          <p:cNvPicPr preferRelativeResize="0"/>
          <p:nvPr/>
        </p:nvPicPr>
        <p:blipFill>
          <a:blip r:embed="rId4">
            <a:alphaModFix/>
          </a:blip>
          <a:stretch>
            <a:fillRect/>
          </a:stretch>
        </p:blipFill>
        <p:spPr>
          <a:xfrm rot="-452306">
            <a:off x="4493767" y="3322291"/>
            <a:ext cx="387300" cy="387300"/>
          </a:xfrm>
          <a:prstGeom prst="rect">
            <a:avLst/>
          </a:prstGeom>
          <a:noFill/>
          <a:ln>
            <a:noFill/>
          </a:ln>
        </p:spPr>
      </p:pic>
      <p:pic>
        <p:nvPicPr>
          <p:cNvPr id="801" name="Google Shape;801;p63"/>
          <p:cNvPicPr preferRelativeResize="0"/>
          <p:nvPr/>
        </p:nvPicPr>
        <p:blipFill>
          <a:blip r:embed="rId4">
            <a:alphaModFix/>
          </a:blip>
          <a:stretch>
            <a:fillRect/>
          </a:stretch>
        </p:blipFill>
        <p:spPr>
          <a:xfrm rot="-452306">
            <a:off x="4152842" y="3758083"/>
            <a:ext cx="387300" cy="387300"/>
          </a:xfrm>
          <a:prstGeom prst="rect">
            <a:avLst/>
          </a:prstGeom>
          <a:noFill/>
          <a:ln>
            <a:noFill/>
          </a:ln>
        </p:spPr>
      </p:pic>
      <p:pic>
        <p:nvPicPr>
          <p:cNvPr id="802" name="Google Shape;802;p63"/>
          <p:cNvPicPr preferRelativeResize="0"/>
          <p:nvPr/>
        </p:nvPicPr>
        <p:blipFill>
          <a:blip r:embed="rId4">
            <a:alphaModFix/>
          </a:blip>
          <a:stretch>
            <a:fillRect/>
          </a:stretch>
        </p:blipFill>
        <p:spPr>
          <a:xfrm rot="-452306">
            <a:off x="3927671" y="4261940"/>
            <a:ext cx="387300" cy="387300"/>
          </a:xfrm>
          <a:prstGeom prst="rect">
            <a:avLst/>
          </a:prstGeom>
          <a:noFill/>
          <a:ln>
            <a:noFill/>
          </a:ln>
        </p:spPr>
      </p:pic>
      <p:pic>
        <p:nvPicPr>
          <p:cNvPr id="803" name="Google Shape;803;p63"/>
          <p:cNvPicPr preferRelativeResize="0"/>
          <p:nvPr/>
        </p:nvPicPr>
        <p:blipFill rotWithShape="1">
          <a:blip r:embed="rId5">
            <a:alphaModFix/>
          </a:blip>
          <a:srcRect l="26086" t="32749" r="26091" b="32745"/>
          <a:stretch/>
        </p:blipFill>
        <p:spPr>
          <a:xfrm rot="109623">
            <a:off x="3118680" y="732733"/>
            <a:ext cx="1123726" cy="810822"/>
          </a:xfrm>
          <a:prstGeom prst="rect">
            <a:avLst/>
          </a:prstGeom>
          <a:noFill/>
          <a:ln>
            <a:noFill/>
          </a:ln>
        </p:spPr>
      </p:pic>
      <p:grpSp>
        <p:nvGrpSpPr>
          <p:cNvPr id="2" name="Group 1">
            <a:extLst>
              <a:ext uri="{FF2B5EF4-FFF2-40B4-BE49-F238E27FC236}">
                <a16:creationId xmlns:a16="http://schemas.microsoft.com/office/drawing/2014/main" id="{495B1C83-768E-4E76-8D83-FAE479E910ED}"/>
              </a:ext>
            </a:extLst>
          </p:cNvPr>
          <p:cNvGrpSpPr/>
          <p:nvPr/>
        </p:nvGrpSpPr>
        <p:grpSpPr>
          <a:xfrm>
            <a:off x="1536568" y="1688123"/>
            <a:ext cx="2035867" cy="2402260"/>
            <a:chOff x="1536568" y="1688123"/>
            <a:chExt cx="2035867" cy="2402260"/>
          </a:xfrm>
        </p:grpSpPr>
        <p:pic>
          <p:nvPicPr>
            <p:cNvPr id="28" name="Google Shape;762;p62">
              <a:extLst>
                <a:ext uri="{FF2B5EF4-FFF2-40B4-BE49-F238E27FC236}">
                  <a16:creationId xmlns:a16="http://schemas.microsoft.com/office/drawing/2014/main" id="{E2440717-EEF6-4C9A-A09C-9A84107D61E5}"/>
                </a:ext>
              </a:extLst>
            </p:cNvPr>
            <p:cNvPicPr preferRelativeResize="0"/>
            <p:nvPr/>
          </p:nvPicPr>
          <p:blipFill>
            <a:blip r:embed="rId6">
              <a:alphaModFix/>
              <a:extLst>
                <a:ext uri="{BEBA8EAE-BF5A-486C-A8C5-ECC9F3942E4B}">
                  <a14:imgProps xmlns:a14="http://schemas.microsoft.com/office/drawing/2010/main">
                    <a14:imgLayer r:embed="rId7">
                      <a14:imgEffect>
                        <a14:backgroundRemoval t="7576" b="91383" l="10000" r="90000">
                          <a14:foregroundMark x1="45488" y1="7576" x2="45488" y2="7576"/>
                          <a14:foregroundMark x1="54268" y1="91383" x2="54268" y2="91383"/>
                        </a14:backgroundRemoval>
                      </a14:imgEffect>
                    </a14:imgLayer>
                  </a14:imgProps>
                </a:ext>
              </a:extLst>
            </a:blip>
            <a:stretch>
              <a:fillRect/>
            </a:stretch>
          </p:blipFill>
          <p:spPr>
            <a:xfrm>
              <a:off x="1536568" y="1688123"/>
              <a:ext cx="2035867" cy="2402260"/>
            </a:xfrm>
            <a:prstGeom prst="rect">
              <a:avLst/>
            </a:prstGeom>
            <a:noFill/>
            <a:ln>
              <a:noFill/>
            </a:ln>
          </p:spPr>
        </p:pic>
        <p:sp>
          <p:nvSpPr>
            <p:cNvPr id="29" name="Google Shape;763;p62">
              <a:extLst>
                <a:ext uri="{FF2B5EF4-FFF2-40B4-BE49-F238E27FC236}">
                  <a16:creationId xmlns:a16="http://schemas.microsoft.com/office/drawing/2014/main" id="{63AEEA1D-87D4-4557-8E5B-B337B60190B9}"/>
                </a:ext>
              </a:extLst>
            </p:cNvPr>
            <p:cNvSpPr/>
            <p:nvPr/>
          </p:nvSpPr>
          <p:spPr>
            <a:xfrm>
              <a:off x="2183626" y="2567227"/>
              <a:ext cx="779293" cy="644051"/>
            </a:xfrm>
            <a:prstGeom prst="ellipse">
              <a:avLst/>
            </a:prstGeom>
            <a:solidFill>
              <a:srgbClr val="CF1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 name="Google Shape;822;p64">
            <a:extLst>
              <a:ext uri="{FF2B5EF4-FFF2-40B4-BE49-F238E27FC236}">
                <a16:creationId xmlns:a16="http://schemas.microsoft.com/office/drawing/2014/main" id="{17231820-398C-4B4B-9536-D656CCD41363}"/>
              </a:ext>
            </a:extLst>
          </p:cNvPr>
          <p:cNvSpPr txBox="1"/>
          <p:nvPr/>
        </p:nvSpPr>
        <p:spPr>
          <a:xfrm>
            <a:off x="5325341" y="1137918"/>
            <a:ext cx="3097459" cy="3557482"/>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Convective cells in the outer rainbands initiate in the upshear-right quadrant.</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These cells mature as they move to the downshear-right quadrant.</a:t>
            </a:r>
            <a:endParaRPr/>
          </a:p>
          <a:p>
            <a:pPr marL="457200" lvl="0" indent="0" algn="l" rtl="0">
              <a:spcBef>
                <a:spcPts val="0"/>
              </a:spcBef>
              <a:spcAft>
                <a:spcPts val="0"/>
              </a:spcAft>
              <a:buNone/>
            </a:pPr>
            <a:endParaRPr/>
          </a:p>
          <a:p>
            <a:pPr marL="139700" lvl="0" algn="l" rtl="0">
              <a:spcBef>
                <a:spcPts val="0"/>
              </a:spcBef>
              <a:spcAft>
                <a:spcPts val="0"/>
              </a:spcAft>
              <a:buSzPts val="1400"/>
            </a:pPr>
            <a:endParaRPr lang="en"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6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09" name="Google Shape;809;p64"/>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810" name="Google Shape;810;p6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chemeClr val="lt1"/>
                </a:solidFill>
                <a:latin typeface="Calibri"/>
                <a:ea typeface="Calibri"/>
                <a:cs typeface="Calibri"/>
                <a:sym typeface="Calibri"/>
              </a:rPr>
              <a:t>Motivation</a:t>
            </a:r>
            <a:endParaRPr sz="2100" strike="noStrike">
              <a:solidFill>
                <a:schemeClr val="lt1"/>
              </a:solidFill>
            </a:endParaRPr>
          </a:p>
        </p:txBody>
      </p:sp>
      <p:sp>
        <p:nvSpPr>
          <p:cNvPr id="811" name="Google Shape;811;p6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812" name="Google Shape;812;p6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813" name="Google Shape;813;p6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814" name="Google Shape;814;p6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Introduction</a:t>
            </a:r>
            <a:endParaRPr sz="2100" b="1" strike="noStrike">
              <a:solidFill>
                <a:srgbClr val="FFE699"/>
              </a:solidFill>
            </a:endParaRPr>
          </a:p>
        </p:txBody>
      </p:sp>
      <p:pic>
        <p:nvPicPr>
          <p:cNvPr id="815" name="Google Shape;815;p64"/>
          <p:cNvPicPr preferRelativeResize="0"/>
          <p:nvPr/>
        </p:nvPicPr>
        <p:blipFill rotWithShape="1">
          <a:blip r:embed="rId3">
            <a:alphaModFix/>
          </a:blip>
          <a:srcRect/>
          <a:stretch/>
        </p:blipFill>
        <p:spPr>
          <a:xfrm>
            <a:off x="0" y="-47790"/>
            <a:ext cx="662328" cy="681612"/>
          </a:xfrm>
          <a:prstGeom prst="rect">
            <a:avLst/>
          </a:prstGeom>
          <a:noFill/>
          <a:ln>
            <a:noFill/>
          </a:ln>
        </p:spPr>
      </p:pic>
      <p:grpSp>
        <p:nvGrpSpPr>
          <p:cNvPr id="816" name="Google Shape;816;p64"/>
          <p:cNvGrpSpPr/>
          <p:nvPr/>
        </p:nvGrpSpPr>
        <p:grpSpPr>
          <a:xfrm>
            <a:off x="65600" y="2001625"/>
            <a:ext cx="961800" cy="1550650"/>
            <a:chOff x="1060100" y="2056250"/>
            <a:chExt cx="961800" cy="1550650"/>
          </a:xfrm>
        </p:grpSpPr>
        <p:cxnSp>
          <p:nvCxnSpPr>
            <p:cNvPr id="817" name="Google Shape;817;p64"/>
            <p:cNvCxnSpPr/>
            <p:nvPr/>
          </p:nvCxnSpPr>
          <p:spPr>
            <a:xfrm rot="10800000">
              <a:off x="1531100" y="2056250"/>
              <a:ext cx="19800" cy="1261500"/>
            </a:xfrm>
            <a:prstGeom prst="straightConnector1">
              <a:avLst/>
            </a:prstGeom>
            <a:noFill/>
            <a:ln w="76200" cap="flat" cmpd="sng">
              <a:solidFill>
                <a:schemeClr val="dk2"/>
              </a:solidFill>
              <a:prstDash val="solid"/>
              <a:round/>
              <a:headEnd type="none" w="med" len="med"/>
              <a:tailEnd type="triangle" w="med" len="med"/>
            </a:ln>
          </p:spPr>
        </p:cxnSp>
        <p:sp>
          <p:nvSpPr>
            <p:cNvPr id="818" name="Google Shape;818;p64"/>
            <p:cNvSpPr txBox="1"/>
            <p:nvPr/>
          </p:nvSpPr>
          <p:spPr>
            <a:xfrm>
              <a:off x="1060100" y="3219600"/>
              <a:ext cx="9618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Shear</a:t>
              </a:r>
              <a:endParaRPr sz="1800"/>
            </a:p>
          </p:txBody>
        </p:sp>
      </p:grpSp>
      <p:sp>
        <p:nvSpPr>
          <p:cNvPr id="822" name="Google Shape;822;p64"/>
          <p:cNvSpPr txBox="1"/>
          <p:nvPr/>
        </p:nvSpPr>
        <p:spPr>
          <a:xfrm>
            <a:off x="5325341" y="1137918"/>
            <a:ext cx="3097459" cy="3557482"/>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Convective cells in the outer rainbands initiate in the upshear-right quadrant.</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These cells mature as they move to the downshear-right quadrant.</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The mature cells then begin to decay as the move into the downshear-left quadrant.</a:t>
            </a:r>
            <a:endParaRPr/>
          </a:p>
        </p:txBody>
      </p:sp>
      <p:sp>
        <p:nvSpPr>
          <p:cNvPr id="823" name="Google Shape;823;p64"/>
          <p:cNvSpPr/>
          <p:nvPr/>
        </p:nvSpPr>
        <p:spPr>
          <a:xfrm rot="109719">
            <a:off x="3127075" y="1052255"/>
            <a:ext cx="1072878" cy="1238847"/>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4"/>
          <p:cNvSpPr/>
          <p:nvPr/>
        </p:nvSpPr>
        <p:spPr>
          <a:xfrm rot="1715895">
            <a:off x="1044003" y="1511559"/>
            <a:ext cx="728325" cy="605086"/>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4"/>
          <p:cNvSpPr/>
          <p:nvPr/>
        </p:nvSpPr>
        <p:spPr>
          <a:xfrm rot="-1766784">
            <a:off x="4266240" y="2014772"/>
            <a:ext cx="255120" cy="1011031"/>
          </a:xfrm>
          <a:custGeom>
            <a:avLst/>
            <a:gdLst/>
            <a:ahLst/>
            <a:cxnLst/>
            <a:rect l="l" t="t" r="r" b="b"/>
            <a:pathLst>
              <a:path w="10205" h="40442" extrusionOk="0">
                <a:moveTo>
                  <a:pt x="0" y="40442"/>
                </a:moveTo>
                <a:cubicBezTo>
                  <a:pt x="1636" y="37824"/>
                  <a:pt x="8507" y="31476"/>
                  <a:pt x="9816" y="24736"/>
                </a:cubicBezTo>
                <a:cubicBezTo>
                  <a:pt x="11125" y="17996"/>
                  <a:pt x="8180" y="4123"/>
                  <a:pt x="7853" y="0"/>
                </a:cubicBezTo>
              </a:path>
            </a:pathLst>
          </a:custGeom>
          <a:noFill/>
          <a:ln w="76200" cap="flat" cmpd="sng">
            <a:solidFill>
              <a:srgbClr val="FF0000"/>
            </a:solidFill>
            <a:prstDash val="solid"/>
            <a:round/>
            <a:headEnd type="none" w="med" len="med"/>
            <a:tailEnd type="triangle" w="med" len="med"/>
          </a:ln>
        </p:spPr>
      </p:sp>
      <p:sp>
        <p:nvSpPr>
          <p:cNvPr id="826" name="Google Shape;826;p64"/>
          <p:cNvSpPr/>
          <p:nvPr/>
        </p:nvSpPr>
        <p:spPr>
          <a:xfrm rot="-6138894">
            <a:off x="2256117" y="921695"/>
            <a:ext cx="346890" cy="1159242"/>
          </a:xfrm>
          <a:custGeom>
            <a:avLst/>
            <a:gdLst/>
            <a:ahLst/>
            <a:cxnLst/>
            <a:rect l="l" t="t" r="r" b="b"/>
            <a:pathLst>
              <a:path w="10205" h="40442" extrusionOk="0">
                <a:moveTo>
                  <a:pt x="0" y="40442"/>
                </a:moveTo>
                <a:cubicBezTo>
                  <a:pt x="1636" y="37824"/>
                  <a:pt x="8507" y="31476"/>
                  <a:pt x="9816" y="24736"/>
                </a:cubicBezTo>
                <a:cubicBezTo>
                  <a:pt x="11125" y="17996"/>
                  <a:pt x="8180" y="4123"/>
                  <a:pt x="7853" y="0"/>
                </a:cubicBezTo>
              </a:path>
            </a:pathLst>
          </a:custGeom>
          <a:noFill/>
          <a:ln w="76200" cap="flat" cmpd="sng">
            <a:solidFill>
              <a:srgbClr val="FF0000"/>
            </a:solidFill>
            <a:prstDash val="solid"/>
            <a:round/>
            <a:headEnd type="none" w="med" len="med"/>
            <a:tailEnd type="triangle" w="med" len="med"/>
          </a:ln>
        </p:spPr>
      </p:sp>
      <p:sp>
        <p:nvSpPr>
          <p:cNvPr id="827" name="Google Shape;827;p64"/>
          <p:cNvSpPr/>
          <p:nvPr/>
        </p:nvSpPr>
        <p:spPr>
          <a:xfrm rot="-452411">
            <a:off x="3970906" y="3562971"/>
            <a:ext cx="728386" cy="605169"/>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4"/>
          <p:cNvSpPr/>
          <p:nvPr/>
        </p:nvSpPr>
        <p:spPr>
          <a:xfrm rot="-452411">
            <a:off x="3742855" y="4045056"/>
            <a:ext cx="728386" cy="605169"/>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4"/>
          <p:cNvSpPr/>
          <p:nvPr/>
        </p:nvSpPr>
        <p:spPr>
          <a:xfrm rot="-452411">
            <a:off x="4316348" y="3161307"/>
            <a:ext cx="728386" cy="605169"/>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0" name="Google Shape;830;p64"/>
          <p:cNvPicPr preferRelativeResize="0"/>
          <p:nvPr/>
        </p:nvPicPr>
        <p:blipFill>
          <a:blip r:embed="rId4">
            <a:alphaModFix/>
          </a:blip>
          <a:stretch>
            <a:fillRect/>
          </a:stretch>
        </p:blipFill>
        <p:spPr>
          <a:xfrm rot="-452306">
            <a:off x="4493767" y="3322291"/>
            <a:ext cx="387300" cy="387300"/>
          </a:xfrm>
          <a:prstGeom prst="rect">
            <a:avLst/>
          </a:prstGeom>
          <a:noFill/>
          <a:ln>
            <a:noFill/>
          </a:ln>
        </p:spPr>
      </p:pic>
      <p:pic>
        <p:nvPicPr>
          <p:cNvPr id="831" name="Google Shape;831;p64"/>
          <p:cNvPicPr preferRelativeResize="0"/>
          <p:nvPr/>
        </p:nvPicPr>
        <p:blipFill>
          <a:blip r:embed="rId4">
            <a:alphaModFix/>
          </a:blip>
          <a:stretch>
            <a:fillRect/>
          </a:stretch>
        </p:blipFill>
        <p:spPr>
          <a:xfrm rot="-452306">
            <a:off x="4152842" y="3758083"/>
            <a:ext cx="387300" cy="387300"/>
          </a:xfrm>
          <a:prstGeom prst="rect">
            <a:avLst/>
          </a:prstGeom>
          <a:noFill/>
          <a:ln>
            <a:noFill/>
          </a:ln>
        </p:spPr>
      </p:pic>
      <p:pic>
        <p:nvPicPr>
          <p:cNvPr id="832" name="Google Shape;832;p64"/>
          <p:cNvPicPr preferRelativeResize="0"/>
          <p:nvPr/>
        </p:nvPicPr>
        <p:blipFill>
          <a:blip r:embed="rId4">
            <a:alphaModFix/>
          </a:blip>
          <a:stretch>
            <a:fillRect/>
          </a:stretch>
        </p:blipFill>
        <p:spPr>
          <a:xfrm rot="-452306">
            <a:off x="3927671" y="4261940"/>
            <a:ext cx="387300" cy="387300"/>
          </a:xfrm>
          <a:prstGeom prst="rect">
            <a:avLst/>
          </a:prstGeom>
          <a:noFill/>
          <a:ln>
            <a:noFill/>
          </a:ln>
        </p:spPr>
      </p:pic>
      <p:pic>
        <p:nvPicPr>
          <p:cNvPr id="833" name="Google Shape;833;p64"/>
          <p:cNvPicPr preferRelativeResize="0"/>
          <p:nvPr/>
        </p:nvPicPr>
        <p:blipFill rotWithShape="1">
          <a:blip r:embed="rId5">
            <a:alphaModFix/>
          </a:blip>
          <a:srcRect l="26086" t="32749" r="26091" b="32745"/>
          <a:stretch/>
        </p:blipFill>
        <p:spPr>
          <a:xfrm rot="109623">
            <a:off x="3118680" y="732733"/>
            <a:ext cx="1123726" cy="810822"/>
          </a:xfrm>
          <a:prstGeom prst="rect">
            <a:avLst/>
          </a:prstGeom>
          <a:noFill/>
          <a:ln>
            <a:noFill/>
          </a:ln>
        </p:spPr>
      </p:pic>
      <p:pic>
        <p:nvPicPr>
          <p:cNvPr id="834" name="Google Shape;834;p64"/>
          <p:cNvPicPr preferRelativeResize="0"/>
          <p:nvPr/>
        </p:nvPicPr>
        <p:blipFill rotWithShape="1">
          <a:blip r:embed="rId6">
            <a:alphaModFix/>
          </a:blip>
          <a:srcRect l="32735" t="33863" r="32732" b="33860"/>
          <a:stretch/>
        </p:blipFill>
        <p:spPr>
          <a:xfrm rot="-51043">
            <a:off x="918062" y="1730124"/>
            <a:ext cx="961801" cy="898957"/>
          </a:xfrm>
          <a:prstGeom prst="rect">
            <a:avLst/>
          </a:prstGeom>
          <a:noFill/>
          <a:ln>
            <a:noFill/>
          </a:ln>
        </p:spPr>
      </p:pic>
      <p:pic>
        <p:nvPicPr>
          <p:cNvPr id="835" name="Google Shape;835;p64"/>
          <p:cNvPicPr preferRelativeResize="0"/>
          <p:nvPr/>
        </p:nvPicPr>
        <p:blipFill>
          <a:blip r:embed="rId7">
            <a:alphaModFix/>
          </a:blip>
          <a:stretch>
            <a:fillRect/>
          </a:stretch>
        </p:blipFill>
        <p:spPr>
          <a:xfrm rot="-51035">
            <a:off x="1089911" y="1439987"/>
            <a:ext cx="605125" cy="605125"/>
          </a:xfrm>
          <a:prstGeom prst="rect">
            <a:avLst/>
          </a:prstGeom>
          <a:noFill/>
          <a:ln>
            <a:noFill/>
          </a:ln>
        </p:spPr>
      </p:pic>
      <p:grpSp>
        <p:nvGrpSpPr>
          <p:cNvPr id="30" name="Group 29">
            <a:extLst>
              <a:ext uri="{FF2B5EF4-FFF2-40B4-BE49-F238E27FC236}">
                <a16:creationId xmlns:a16="http://schemas.microsoft.com/office/drawing/2014/main" id="{C0163B5B-87CD-4004-89F7-9730D33445C0}"/>
              </a:ext>
            </a:extLst>
          </p:cNvPr>
          <p:cNvGrpSpPr/>
          <p:nvPr/>
        </p:nvGrpSpPr>
        <p:grpSpPr>
          <a:xfrm>
            <a:off x="1536568" y="1688123"/>
            <a:ext cx="2035867" cy="2402260"/>
            <a:chOff x="1536568" y="1688123"/>
            <a:chExt cx="2035867" cy="2402260"/>
          </a:xfrm>
        </p:grpSpPr>
        <p:pic>
          <p:nvPicPr>
            <p:cNvPr id="31" name="Google Shape;762;p62">
              <a:extLst>
                <a:ext uri="{FF2B5EF4-FFF2-40B4-BE49-F238E27FC236}">
                  <a16:creationId xmlns:a16="http://schemas.microsoft.com/office/drawing/2014/main" id="{F475428A-73F9-47F2-8285-6F118A22DA8E}"/>
                </a:ext>
              </a:extLst>
            </p:cNvPr>
            <p:cNvPicPr preferRelativeResize="0"/>
            <p:nvPr/>
          </p:nvPicPr>
          <p:blipFill>
            <a:blip r:embed="rId8">
              <a:alphaModFix/>
              <a:extLst>
                <a:ext uri="{BEBA8EAE-BF5A-486C-A8C5-ECC9F3942E4B}">
                  <a14:imgProps xmlns:a14="http://schemas.microsoft.com/office/drawing/2010/main">
                    <a14:imgLayer r:embed="rId9">
                      <a14:imgEffect>
                        <a14:backgroundRemoval t="7576" b="91383" l="10000" r="90000">
                          <a14:foregroundMark x1="45488" y1="7576" x2="45488" y2="7576"/>
                          <a14:foregroundMark x1="54268" y1="91383" x2="54268" y2="91383"/>
                        </a14:backgroundRemoval>
                      </a14:imgEffect>
                    </a14:imgLayer>
                  </a14:imgProps>
                </a:ext>
              </a:extLst>
            </a:blip>
            <a:stretch>
              <a:fillRect/>
            </a:stretch>
          </p:blipFill>
          <p:spPr>
            <a:xfrm>
              <a:off x="1536568" y="1688123"/>
              <a:ext cx="2035867" cy="2402260"/>
            </a:xfrm>
            <a:prstGeom prst="rect">
              <a:avLst/>
            </a:prstGeom>
            <a:noFill/>
            <a:ln>
              <a:noFill/>
            </a:ln>
          </p:spPr>
        </p:pic>
        <p:sp>
          <p:nvSpPr>
            <p:cNvPr id="32" name="Google Shape;763;p62">
              <a:extLst>
                <a:ext uri="{FF2B5EF4-FFF2-40B4-BE49-F238E27FC236}">
                  <a16:creationId xmlns:a16="http://schemas.microsoft.com/office/drawing/2014/main" id="{A5FF272C-D7BD-491A-B705-A02E1E27A7DC}"/>
                </a:ext>
              </a:extLst>
            </p:cNvPr>
            <p:cNvSpPr/>
            <p:nvPr/>
          </p:nvSpPr>
          <p:spPr>
            <a:xfrm>
              <a:off x="2183626" y="2567227"/>
              <a:ext cx="779293" cy="644051"/>
            </a:xfrm>
            <a:prstGeom prst="ellipse">
              <a:avLst/>
            </a:prstGeom>
            <a:solidFill>
              <a:srgbClr val="CF1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63" name="Google Shape;163;p30"/>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64" name="Google Shape;164;p3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65" name="Google Shape;165;p3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66" name="Google Shape;166;p3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67" name="Google Shape;167;p3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68" name="Google Shape;168;p3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69" name="Google Shape;169;p30"/>
          <p:cNvSpPr txBox="1"/>
          <p:nvPr/>
        </p:nvSpPr>
        <p:spPr>
          <a:xfrm>
            <a:off x="6458100" y="1524475"/>
            <a:ext cx="2620200" cy="2676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1163 U.S. Tornadoes resulted from tropical cyclones from 1995-2010 (~6%).</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That number has risen to 1429 at the end of 2017.</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2017 was the fourth most active year for tropical cyclone tornadoes.</a:t>
            </a:r>
            <a:endParaRPr>
              <a:solidFill>
                <a:schemeClr val="dk1"/>
              </a:solidFill>
            </a:endParaRPr>
          </a:p>
        </p:txBody>
      </p:sp>
      <p:pic>
        <p:nvPicPr>
          <p:cNvPr id="170" name="Google Shape;170;p30" descr="Chart 0" title="Chart"/>
          <p:cNvPicPr preferRelativeResize="0"/>
          <p:nvPr/>
        </p:nvPicPr>
        <p:blipFill>
          <a:blip r:embed="rId4">
            <a:alphaModFix/>
          </a:blip>
          <a:stretch>
            <a:fillRect/>
          </a:stretch>
        </p:blipFill>
        <p:spPr>
          <a:xfrm>
            <a:off x="65600" y="999150"/>
            <a:ext cx="6315502" cy="3875426"/>
          </a:xfrm>
          <a:prstGeom prst="rect">
            <a:avLst/>
          </a:prstGeom>
          <a:noFill/>
          <a:ln>
            <a:noFill/>
          </a:ln>
        </p:spPr>
      </p:pic>
      <p:sp>
        <p:nvSpPr>
          <p:cNvPr id="171" name="Google Shape;171;p30"/>
          <p:cNvSpPr txBox="1"/>
          <p:nvPr/>
        </p:nvSpPr>
        <p:spPr>
          <a:xfrm>
            <a:off x="412275" y="4505475"/>
            <a:ext cx="2321700" cy="22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Adapted from Edwards 2010, TCTOR dataset</a:t>
            </a:r>
            <a:endParaRPr sz="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6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41" name="Google Shape;841;p65"/>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842" name="Google Shape;842;p6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43" name="Google Shape;843;p6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844" name="Google Shape;844;p6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845" name="Google Shape;845;p6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846" name="Google Shape;846;p6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848" name="Google Shape;848;p65"/>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cell type is determined:</a:t>
            </a:r>
            <a:endParaRPr sz="1800"/>
          </a:p>
        </p:txBody>
      </p:sp>
    </p:spTree>
    <p:extLst>
      <p:ext uri="{BB962C8B-B14F-4D97-AF65-F5344CB8AC3E}">
        <p14:creationId xmlns:p14="http://schemas.microsoft.com/office/powerpoint/2010/main" val="15659913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6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41" name="Google Shape;841;p65"/>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842" name="Google Shape;842;p6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43" name="Google Shape;843;p6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844" name="Google Shape;844;p6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845" name="Google Shape;845;p6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846" name="Google Shape;846;p6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847" name="Google Shape;847;p65"/>
          <p:cNvPicPr preferRelativeResize="0"/>
          <p:nvPr/>
        </p:nvPicPr>
        <p:blipFill>
          <a:blip r:embed="rId4">
            <a:alphaModFix/>
          </a:blip>
          <a:stretch>
            <a:fillRect/>
          </a:stretch>
        </p:blipFill>
        <p:spPr>
          <a:xfrm>
            <a:off x="2697906" y="1353360"/>
            <a:ext cx="1051925" cy="1143647"/>
          </a:xfrm>
          <a:prstGeom prst="rect">
            <a:avLst/>
          </a:prstGeom>
          <a:noFill/>
          <a:ln>
            <a:noFill/>
          </a:ln>
        </p:spPr>
      </p:pic>
      <p:sp>
        <p:nvSpPr>
          <p:cNvPr id="848" name="Google Shape;848;p65"/>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cell type is determined:</a:t>
            </a:r>
            <a:endParaRPr sz="1800"/>
          </a:p>
        </p:txBody>
      </p:sp>
      <p:sp>
        <p:nvSpPr>
          <p:cNvPr id="849" name="Google Shape;849;p65"/>
          <p:cNvSpPr txBox="1"/>
          <p:nvPr/>
        </p:nvSpPr>
        <p:spPr>
          <a:xfrm>
            <a:off x="3244431" y="966058"/>
            <a:ext cx="1971000" cy="3873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800" b="1"/>
              <a:t>Model</a:t>
            </a:r>
            <a:endParaRPr sz="1800" b="1"/>
          </a:p>
        </p:txBody>
      </p:sp>
      <p:sp>
        <p:nvSpPr>
          <p:cNvPr id="850" name="Google Shape;850;p65"/>
          <p:cNvSpPr txBox="1"/>
          <p:nvPr/>
        </p:nvSpPr>
        <p:spPr>
          <a:xfrm>
            <a:off x="3874836" y="1731534"/>
            <a:ext cx="3042136"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Reflectivity &gt; 99.9th percentile</a:t>
            </a:r>
            <a:endParaRPr dirty="0"/>
          </a:p>
        </p:txBody>
      </p:sp>
    </p:spTree>
    <p:extLst>
      <p:ext uri="{BB962C8B-B14F-4D97-AF65-F5344CB8AC3E}">
        <p14:creationId xmlns:p14="http://schemas.microsoft.com/office/powerpoint/2010/main" val="120061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6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41" name="Google Shape;841;p65"/>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842" name="Google Shape;842;p6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43" name="Google Shape;843;p6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844" name="Google Shape;844;p6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845" name="Google Shape;845;p6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846" name="Google Shape;846;p6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847" name="Google Shape;847;p65"/>
          <p:cNvPicPr preferRelativeResize="0"/>
          <p:nvPr/>
        </p:nvPicPr>
        <p:blipFill>
          <a:blip r:embed="rId4">
            <a:alphaModFix/>
          </a:blip>
          <a:stretch>
            <a:fillRect/>
          </a:stretch>
        </p:blipFill>
        <p:spPr>
          <a:xfrm>
            <a:off x="2697906" y="1353360"/>
            <a:ext cx="1051925" cy="1143647"/>
          </a:xfrm>
          <a:prstGeom prst="rect">
            <a:avLst/>
          </a:prstGeom>
          <a:noFill/>
          <a:ln>
            <a:noFill/>
          </a:ln>
        </p:spPr>
      </p:pic>
      <p:sp>
        <p:nvSpPr>
          <p:cNvPr id="848" name="Google Shape;848;p65"/>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cell type is determined:</a:t>
            </a:r>
            <a:endParaRPr sz="1800"/>
          </a:p>
        </p:txBody>
      </p:sp>
      <p:sp>
        <p:nvSpPr>
          <p:cNvPr id="849" name="Google Shape;849;p65"/>
          <p:cNvSpPr txBox="1"/>
          <p:nvPr/>
        </p:nvSpPr>
        <p:spPr>
          <a:xfrm>
            <a:off x="3244431" y="966058"/>
            <a:ext cx="1971000" cy="3873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800" b="1"/>
              <a:t>Model</a:t>
            </a:r>
            <a:endParaRPr sz="1800" b="1"/>
          </a:p>
        </p:txBody>
      </p:sp>
      <p:sp>
        <p:nvSpPr>
          <p:cNvPr id="850" name="Google Shape;850;p65"/>
          <p:cNvSpPr txBox="1"/>
          <p:nvPr/>
        </p:nvSpPr>
        <p:spPr>
          <a:xfrm>
            <a:off x="3874836" y="1731534"/>
            <a:ext cx="3042136"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Reflectivity &gt; 99.9th percentile</a:t>
            </a:r>
            <a:endParaRPr dirty="0"/>
          </a:p>
        </p:txBody>
      </p:sp>
      <p:cxnSp>
        <p:nvCxnSpPr>
          <p:cNvPr id="2" name="Google Shape;851;p65">
            <a:extLst>
              <a:ext uri="{FF2B5EF4-FFF2-40B4-BE49-F238E27FC236}">
                <a16:creationId xmlns:a16="http://schemas.microsoft.com/office/drawing/2014/main" id="{60845DD9-F601-497E-A9CB-58D18AE17ECB}"/>
              </a:ext>
            </a:extLst>
          </p:cNvPr>
          <p:cNvCxnSpPr/>
          <p:nvPr/>
        </p:nvCxnSpPr>
        <p:spPr>
          <a:xfrm flipH="1">
            <a:off x="2910316" y="2649682"/>
            <a:ext cx="304200" cy="618300"/>
          </a:xfrm>
          <a:prstGeom prst="straightConnector1">
            <a:avLst/>
          </a:prstGeom>
          <a:noFill/>
          <a:ln w="38100" cap="flat" cmpd="sng">
            <a:solidFill>
              <a:srgbClr val="000000"/>
            </a:solidFill>
            <a:prstDash val="solid"/>
            <a:round/>
            <a:headEnd type="none" w="med" len="med"/>
            <a:tailEnd type="triangle" w="med" len="med"/>
          </a:ln>
        </p:spPr>
      </p:cxnSp>
      <p:sp>
        <p:nvSpPr>
          <p:cNvPr id="6" name="Google Shape;853;p65">
            <a:extLst>
              <a:ext uri="{FF2B5EF4-FFF2-40B4-BE49-F238E27FC236}">
                <a16:creationId xmlns:a16="http://schemas.microsoft.com/office/drawing/2014/main" id="{4E6AD78A-BE05-4309-A77E-0AE7141349D3}"/>
              </a:ext>
            </a:extLst>
          </p:cNvPr>
          <p:cNvSpPr txBox="1"/>
          <p:nvPr/>
        </p:nvSpPr>
        <p:spPr>
          <a:xfrm>
            <a:off x="1200866" y="3405407"/>
            <a:ext cx="3144300" cy="387300"/>
          </a:xfrm>
          <a:prstGeom prst="rect">
            <a:avLst/>
          </a:prstGeom>
          <a:noFill/>
          <a:ln>
            <a:noFill/>
          </a:ln>
        </p:spPr>
        <p:txBody>
          <a:bodyPr spcFirstLastPara="1" wrap="square" lIns="91425" tIns="91425" rIns="91425" bIns="91425" anchor="t" anchorCtr="0">
            <a:noAutofit/>
          </a:bodyPr>
          <a:lstStyle/>
          <a:p>
            <a:pPr algn="ctr"/>
            <a:r>
              <a:rPr lang="en" dirty="0"/>
              <a:t>Updraft Helicity &gt; 99.9th percentile*</a:t>
            </a:r>
            <a:endParaRPr dirty="0"/>
          </a:p>
        </p:txBody>
      </p:sp>
      <p:sp>
        <p:nvSpPr>
          <p:cNvPr id="3" name="Google Shape;850;p65">
            <a:extLst>
              <a:ext uri="{FF2B5EF4-FFF2-40B4-BE49-F238E27FC236}">
                <a16:creationId xmlns:a16="http://schemas.microsoft.com/office/drawing/2014/main" id="{0B88EB6E-82DA-4676-8C6E-6DA551007D78}"/>
              </a:ext>
            </a:extLst>
          </p:cNvPr>
          <p:cNvSpPr txBox="1"/>
          <p:nvPr/>
        </p:nvSpPr>
        <p:spPr>
          <a:xfrm>
            <a:off x="7459700" y="4805510"/>
            <a:ext cx="1743274" cy="2747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1000" dirty="0"/>
              <a:t>*Carroll-Smith et al. (2019)</a:t>
            </a:r>
            <a:endParaRPr lang="en-US" sz="1000"/>
          </a:p>
        </p:txBody>
      </p:sp>
    </p:spTree>
    <p:extLst>
      <p:ext uri="{BB962C8B-B14F-4D97-AF65-F5344CB8AC3E}">
        <p14:creationId xmlns:p14="http://schemas.microsoft.com/office/powerpoint/2010/main" val="2890512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6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41" name="Google Shape;841;p65"/>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842" name="Google Shape;842;p6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43" name="Google Shape;843;p6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844" name="Google Shape;844;p6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845" name="Google Shape;845;p6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846" name="Google Shape;846;p6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847" name="Google Shape;847;p65"/>
          <p:cNvPicPr preferRelativeResize="0"/>
          <p:nvPr/>
        </p:nvPicPr>
        <p:blipFill>
          <a:blip r:embed="rId4">
            <a:alphaModFix/>
          </a:blip>
          <a:stretch>
            <a:fillRect/>
          </a:stretch>
        </p:blipFill>
        <p:spPr>
          <a:xfrm>
            <a:off x="2697906" y="1353360"/>
            <a:ext cx="1051925" cy="1143647"/>
          </a:xfrm>
          <a:prstGeom prst="rect">
            <a:avLst/>
          </a:prstGeom>
          <a:noFill/>
          <a:ln>
            <a:noFill/>
          </a:ln>
        </p:spPr>
      </p:pic>
      <p:sp>
        <p:nvSpPr>
          <p:cNvPr id="848" name="Google Shape;848;p65"/>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cell type is determined:</a:t>
            </a:r>
            <a:endParaRPr sz="1800"/>
          </a:p>
        </p:txBody>
      </p:sp>
      <p:sp>
        <p:nvSpPr>
          <p:cNvPr id="849" name="Google Shape;849;p65"/>
          <p:cNvSpPr txBox="1"/>
          <p:nvPr/>
        </p:nvSpPr>
        <p:spPr>
          <a:xfrm>
            <a:off x="3244431" y="966058"/>
            <a:ext cx="1971000" cy="3873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800" b="1"/>
              <a:t>Model</a:t>
            </a:r>
            <a:endParaRPr sz="1800" b="1"/>
          </a:p>
        </p:txBody>
      </p:sp>
      <p:sp>
        <p:nvSpPr>
          <p:cNvPr id="850" name="Google Shape;850;p65"/>
          <p:cNvSpPr txBox="1"/>
          <p:nvPr/>
        </p:nvSpPr>
        <p:spPr>
          <a:xfrm>
            <a:off x="3874836" y="1731534"/>
            <a:ext cx="3042136"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Reflectivity &gt; 99.9th percentile</a:t>
            </a:r>
            <a:endParaRPr dirty="0"/>
          </a:p>
        </p:txBody>
      </p:sp>
      <p:cxnSp>
        <p:nvCxnSpPr>
          <p:cNvPr id="2" name="Google Shape;851;p65">
            <a:extLst>
              <a:ext uri="{FF2B5EF4-FFF2-40B4-BE49-F238E27FC236}">
                <a16:creationId xmlns:a16="http://schemas.microsoft.com/office/drawing/2014/main" id="{60845DD9-F601-497E-A9CB-58D18AE17ECB}"/>
              </a:ext>
            </a:extLst>
          </p:cNvPr>
          <p:cNvCxnSpPr/>
          <p:nvPr/>
        </p:nvCxnSpPr>
        <p:spPr>
          <a:xfrm flipH="1">
            <a:off x="2910316" y="2649682"/>
            <a:ext cx="304200" cy="618300"/>
          </a:xfrm>
          <a:prstGeom prst="straightConnector1">
            <a:avLst/>
          </a:prstGeom>
          <a:noFill/>
          <a:ln w="38100" cap="flat" cmpd="sng">
            <a:solidFill>
              <a:srgbClr val="000000"/>
            </a:solidFill>
            <a:prstDash val="solid"/>
            <a:round/>
            <a:headEnd type="none" w="med" len="med"/>
            <a:tailEnd type="triangle" w="med" len="med"/>
          </a:ln>
        </p:spPr>
      </p:cxnSp>
      <p:cxnSp>
        <p:nvCxnSpPr>
          <p:cNvPr id="3" name="Google Shape;856;p65">
            <a:extLst>
              <a:ext uri="{FF2B5EF4-FFF2-40B4-BE49-F238E27FC236}">
                <a16:creationId xmlns:a16="http://schemas.microsoft.com/office/drawing/2014/main" id="{B7DF42DB-CEE6-44E6-B692-88761FAB94CE}"/>
              </a:ext>
            </a:extLst>
          </p:cNvPr>
          <p:cNvCxnSpPr/>
          <p:nvPr/>
        </p:nvCxnSpPr>
        <p:spPr>
          <a:xfrm flipH="1">
            <a:off x="2821970" y="3823014"/>
            <a:ext cx="6000" cy="436200"/>
          </a:xfrm>
          <a:prstGeom prst="straightConnector1">
            <a:avLst/>
          </a:prstGeom>
          <a:noFill/>
          <a:ln w="38100" cap="flat" cmpd="sng">
            <a:solidFill>
              <a:srgbClr val="000000"/>
            </a:solidFill>
            <a:prstDash val="solid"/>
            <a:round/>
            <a:headEnd type="none" w="med" len="med"/>
            <a:tailEnd type="triangle" w="med" len="med"/>
          </a:ln>
        </p:spPr>
      </p:cxnSp>
      <p:sp>
        <p:nvSpPr>
          <p:cNvPr id="5" name="Google Shape;859;p65">
            <a:extLst>
              <a:ext uri="{FF2B5EF4-FFF2-40B4-BE49-F238E27FC236}">
                <a16:creationId xmlns:a16="http://schemas.microsoft.com/office/drawing/2014/main" id="{171FB3EC-7566-4567-ABC7-11F290EB5933}"/>
              </a:ext>
            </a:extLst>
          </p:cNvPr>
          <p:cNvSpPr/>
          <p:nvPr/>
        </p:nvSpPr>
        <p:spPr>
          <a:xfrm>
            <a:off x="1882670" y="4317764"/>
            <a:ext cx="1884600" cy="76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Rotating Cells</a:t>
            </a:r>
            <a:endParaRPr b="1"/>
          </a:p>
        </p:txBody>
      </p:sp>
      <p:sp>
        <p:nvSpPr>
          <p:cNvPr id="9" name="Google Shape;853;p65">
            <a:extLst>
              <a:ext uri="{FF2B5EF4-FFF2-40B4-BE49-F238E27FC236}">
                <a16:creationId xmlns:a16="http://schemas.microsoft.com/office/drawing/2014/main" id="{3251AFBA-A86A-42D2-A14D-3C5B1930B54B}"/>
              </a:ext>
            </a:extLst>
          </p:cNvPr>
          <p:cNvSpPr txBox="1"/>
          <p:nvPr/>
        </p:nvSpPr>
        <p:spPr>
          <a:xfrm>
            <a:off x="1200866" y="3405407"/>
            <a:ext cx="3144300" cy="387300"/>
          </a:xfrm>
          <a:prstGeom prst="rect">
            <a:avLst/>
          </a:prstGeom>
          <a:noFill/>
          <a:ln>
            <a:noFill/>
          </a:ln>
        </p:spPr>
        <p:txBody>
          <a:bodyPr spcFirstLastPara="1" wrap="square" lIns="91425" tIns="91425" rIns="91425" bIns="91425" anchor="t" anchorCtr="0">
            <a:noAutofit/>
          </a:bodyPr>
          <a:lstStyle/>
          <a:p>
            <a:pPr algn="ctr"/>
            <a:r>
              <a:rPr lang="en" dirty="0"/>
              <a:t>Updraft Helicity &gt; 99.9th percentile*</a:t>
            </a:r>
            <a:endParaRPr dirty="0"/>
          </a:p>
        </p:txBody>
      </p:sp>
      <p:sp>
        <p:nvSpPr>
          <p:cNvPr id="10" name="Google Shape;850;p65">
            <a:extLst>
              <a:ext uri="{FF2B5EF4-FFF2-40B4-BE49-F238E27FC236}">
                <a16:creationId xmlns:a16="http://schemas.microsoft.com/office/drawing/2014/main" id="{4E2AED26-C73D-4A23-A7CC-E2935F77A436}"/>
              </a:ext>
            </a:extLst>
          </p:cNvPr>
          <p:cNvSpPr txBox="1"/>
          <p:nvPr/>
        </p:nvSpPr>
        <p:spPr>
          <a:xfrm>
            <a:off x="7459700" y="4805510"/>
            <a:ext cx="1743274" cy="2747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1000" dirty="0"/>
              <a:t>*Carroll-Smith et al. (2019)</a:t>
            </a:r>
            <a:endParaRPr lang="en-US" sz="1000"/>
          </a:p>
        </p:txBody>
      </p:sp>
    </p:spTree>
    <p:extLst>
      <p:ext uri="{BB962C8B-B14F-4D97-AF65-F5344CB8AC3E}">
        <p14:creationId xmlns:p14="http://schemas.microsoft.com/office/powerpoint/2010/main" val="5700083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6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41" name="Google Shape;841;p65"/>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842" name="Google Shape;842;p6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43" name="Google Shape;843;p6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844" name="Google Shape;844;p6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845" name="Google Shape;845;p6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846" name="Google Shape;846;p6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847" name="Google Shape;847;p65"/>
          <p:cNvPicPr preferRelativeResize="0"/>
          <p:nvPr/>
        </p:nvPicPr>
        <p:blipFill>
          <a:blip r:embed="rId4">
            <a:alphaModFix/>
          </a:blip>
          <a:stretch>
            <a:fillRect/>
          </a:stretch>
        </p:blipFill>
        <p:spPr>
          <a:xfrm>
            <a:off x="2697906" y="1353360"/>
            <a:ext cx="1051925" cy="1143647"/>
          </a:xfrm>
          <a:prstGeom prst="rect">
            <a:avLst/>
          </a:prstGeom>
          <a:noFill/>
          <a:ln>
            <a:noFill/>
          </a:ln>
        </p:spPr>
      </p:pic>
      <p:sp>
        <p:nvSpPr>
          <p:cNvPr id="848" name="Google Shape;848;p65"/>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cell type is determined:</a:t>
            </a:r>
            <a:endParaRPr sz="1800"/>
          </a:p>
        </p:txBody>
      </p:sp>
      <p:sp>
        <p:nvSpPr>
          <p:cNvPr id="849" name="Google Shape;849;p65"/>
          <p:cNvSpPr txBox="1"/>
          <p:nvPr/>
        </p:nvSpPr>
        <p:spPr>
          <a:xfrm>
            <a:off x="3244431" y="966058"/>
            <a:ext cx="1971000" cy="3873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800" b="1"/>
              <a:t>Model</a:t>
            </a:r>
            <a:endParaRPr sz="1800" b="1"/>
          </a:p>
        </p:txBody>
      </p:sp>
      <p:sp>
        <p:nvSpPr>
          <p:cNvPr id="850" name="Google Shape;850;p65"/>
          <p:cNvSpPr txBox="1"/>
          <p:nvPr/>
        </p:nvSpPr>
        <p:spPr>
          <a:xfrm>
            <a:off x="3874836" y="1731534"/>
            <a:ext cx="3042136"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Reflectivity &gt; 99.9th percentile</a:t>
            </a:r>
            <a:endParaRPr dirty="0"/>
          </a:p>
        </p:txBody>
      </p:sp>
      <p:cxnSp>
        <p:nvCxnSpPr>
          <p:cNvPr id="2" name="Google Shape;851;p65">
            <a:extLst>
              <a:ext uri="{FF2B5EF4-FFF2-40B4-BE49-F238E27FC236}">
                <a16:creationId xmlns:a16="http://schemas.microsoft.com/office/drawing/2014/main" id="{60845DD9-F601-497E-A9CB-58D18AE17ECB}"/>
              </a:ext>
            </a:extLst>
          </p:cNvPr>
          <p:cNvCxnSpPr/>
          <p:nvPr/>
        </p:nvCxnSpPr>
        <p:spPr>
          <a:xfrm flipH="1">
            <a:off x="2910316" y="2649682"/>
            <a:ext cx="304200" cy="618300"/>
          </a:xfrm>
          <a:prstGeom prst="straightConnector1">
            <a:avLst/>
          </a:prstGeom>
          <a:noFill/>
          <a:ln w="38100" cap="flat" cmpd="sng">
            <a:solidFill>
              <a:srgbClr val="000000"/>
            </a:solidFill>
            <a:prstDash val="solid"/>
            <a:round/>
            <a:headEnd type="none" w="med" len="med"/>
            <a:tailEnd type="triangle" w="med" len="med"/>
          </a:ln>
        </p:spPr>
      </p:cxnSp>
      <p:cxnSp>
        <p:nvCxnSpPr>
          <p:cNvPr id="3" name="Google Shape;856;p65">
            <a:extLst>
              <a:ext uri="{FF2B5EF4-FFF2-40B4-BE49-F238E27FC236}">
                <a16:creationId xmlns:a16="http://schemas.microsoft.com/office/drawing/2014/main" id="{B7DF42DB-CEE6-44E6-B692-88761FAB94CE}"/>
              </a:ext>
            </a:extLst>
          </p:cNvPr>
          <p:cNvCxnSpPr/>
          <p:nvPr/>
        </p:nvCxnSpPr>
        <p:spPr>
          <a:xfrm flipH="1">
            <a:off x="2821970" y="3823014"/>
            <a:ext cx="6000" cy="436200"/>
          </a:xfrm>
          <a:prstGeom prst="straightConnector1">
            <a:avLst/>
          </a:prstGeom>
          <a:noFill/>
          <a:ln w="38100" cap="flat" cmpd="sng">
            <a:solidFill>
              <a:srgbClr val="000000"/>
            </a:solidFill>
            <a:prstDash val="solid"/>
            <a:round/>
            <a:headEnd type="none" w="med" len="med"/>
            <a:tailEnd type="triangle" w="med" len="med"/>
          </a:ln>
        </p:spPr>
      </p:cxnSp>
      <p:sp>
        <p:nvSpPr>
          <p:cNvPr id="5" name="Google Shape;859;p65">
            <a:extLst>
              <a:ext uri="{FF2B5EF4-FFF2-40B4-BE49-F238E27FC236}">
                <a16:creationId xmlns:a16="http://schemas.microsoft.com/office/drawing/2014/main" id="{171FB3EC-7566-4567-ABC7-11F290EB5933}"/>
              </a:ext>
            </a:extLst>
          </p:cNvPr>
          <p:cNvSpPr/>
          <p:nvPr/>
        </p:nvSpPr>
        <p:spPr>
          <a:xfrm>
            <a:off x="1882670" y="4317764"/>
            <a:ext cx="1884600" cy="76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Rotating Cells</a:t>
            </a:r>
            <a:endParaRPr b="1"/>
          </a:p>
        </p:txBody>
      </p:sp>
      <p:cxnSp>
        <p:nvCxnSpPr>
          <p:cNvPr id="6" name="Google Shape;852;p65">
            <a:extLst>
              <a:ext uri="{FF2B5EF4-FFF2-40B4-BE49-F238E27FC236}">
                <a16:creationId xmlns:a16="http://schemas.microsoft.com/office/drawing/2014/main" id="{B8567642-C379-47DF-B6E7-F79208E99480}"/>
              </a:ext>
            </a:extLst>
          </p:cNvPr>
          <p:cNvCxnSpPr/>
          <p:nvPr/>
        </p:nvCxnSpPr>
        <p:spPr>
          <a:xfrm>
            <a:off x="5155018" y="2473836"/>
            <a:ext cx="412500" cy="628200"/>
          </a:xfrm>
          <a:prstGeom prst="straightConnector1">
            <a:avLst/>
          </a:prstGeom>
          <a:noFill/>
          <a:ln w="38100" cap="flat" cmpd="sng">
            <a:solidFill>
              <a:srgbClr val="000000"/>
            </a:solidFill>
            <a:prstDash val="solid"/>
            <a:round/>
            <a:headEnd type="none" w="med" len="med"/>
            <a:tailEnd type="triangle" w="med" len="med"/>
          </a:ln>
        </p:spPr>
      </p:cxnSp>
      <p:sp>
        <p:nvSpPr>
          <p:cNvPr id="8" name="Google Shape;853;p65">
            <a:extLst>
              <a:ext uri="{FF2B5EF4-FFF2-40B4-BE49-F238E27FC236}">
                <a16:creationId xmlns:a16="http://schemas.microsoft.com/office/drawing/2014/main" id="{C254D6DE-7CED-4AC6-BCBE-D07736E54559}"/>
              </a:ext>
            </a:extLst>
          </p:cNvPr>
          <p:cNvSpPr txBox="1"/>
          <p:nvPr/>
        </p:nvSpPr>
        <p:spPr>
          <a:xfrm>
            <a:off x="1200866" y="3405407"/>
            <a:ext cx="3144300" cy="387300"/>
          </a:xfrm>
          <a:prstGeom prst="rect">
            <a:avLst/>
          </a:prstGeom>
          <a:noFill/>
          <a:ln>
            <a:noFill/>
          </a:ln>
        </p:spPr>
        <p:txBody>
          <a:bodyPr spcFirstLastPara="1" wrap="square" lIns="91425" tIns="91425" rIns="91425" bIns="91425" anchor="t" anchorCtr="0">
            <a:noAutofit/>
          </a:bodyPr>
          <a:lstStyle/>
          <a:p>
            <a:pPr algn="ctr"/>
            <a:r>
              <a:rPr lang="en" dirty="0"/>
              <a:t>Updraft Helicity &gt; 99.9th percentile*</a:t>
            </a:r>
            <a:endParaRPr dirty="0"/>
          </a:p>
        </p:txBody>
      </p:sp>
      <p:sp>
        <p:nvSpPr>
          <p:cNvPr id="9" name="Google Shape;854;p65">
            <a:extLst>
              <a:ext uri="{FF2B5EF4-FFF2-40B4-BE49-F238E27FC236}">
                <a16:creationId xmlns:a16="http://schemas.microsoft.com/office/drawing/2014/main" id="{9420B52C-65DA-48F6-BF05-A6A222C6C799}"/>
              </a:ext>
            </a:extLst>
          </p:cNvPr>
          <p:cNvSpPr txBox="1"/>
          <p:nvPr/>
        </p:nvSpPr>
        <p:spPr>
          <a:xfrm>
            <a:off x="4405344" y="3028006"/>
            <a:ext cx="3802391" cy="769759"/>
          </a:xfrm>
          <a:prstGeom prst="rect">
            <a:avLst/>
          </a:prstGeom>
          <a:noFill/>
          <a:ln>
            <a:noFill/>
          </a:ln>
        </p:spPr>
        <p:txBody>
          <a:bodyPr spcFirstLastPara="1" wrap="square" lIns="91425" tIns="91425" rIns="91425" bIns="91425" anchor="t" anchorCtr="0">
            <a:noAutofit/>
          </a:bodyPr>
          <a:lstStyle/>
          <a:p>
            <a:pPr algn="ctr"/>
            <a:r>
              <a:rPr lang="en" dirty="0"/>
              <a:t>Updraft Helicity &lt; 5th percentile</a:t>
            </a:r>
            <a:endParaRPr dirty="0"/>
          </a:p>
          <a:p>
            <a:pPr marL="0" lvl="0" indent="0" algn="ctr" rtl="0">
              <a:spcBef>
                <a:spcPts val="0"/>
              </a:spcBef>
              <a:spcAft>
                <a:spcPts val="0"/>
              </a:spcAft>
              <a:buNone/>
            </a:pPr>
            <a:r>
              <a:rPr lang="en" dirty="0"/>
              <a:t>and</a:t>
            </a:r>
            <a:endParaRPr dirty="0"/>
          </a:p>
          <a:p>
            <a:pPr algn="ctr"/>
            <a:r>
              <a:rPr lang="en" dirty="0"/>
              <a:t>Maximum Hourly Updraft &gt; 99.9th percentile</a:t>
            </a:r>
            <a:endParaRPr dirty="0"/>
          </a:p>
        </p:txBody>
      </p:sp>
      <p:sp>
        <p:nvSpPr>
          <p:cNvPr id="10" name="Google Shape;850;p65">
            <a:extLst>
              <a:ext uri="{FF2B5EF4-FFF2-40B4-BE49-F238E27FC236}">
                <a16:creationId xmlns:a16="http://schemas.microsoft.com/office/drawing/2014/main" id="{FD7F3E5D-5BC7-485A-8CFF-9DCDDE6300D6}"/>
              </a:ext>
            </a:extLst>
          </p:cNvPr>
          <p:cNvSpPr txBox="1"/>
          <p:nvPr/>
        </p:nvSpPr>
        <p:spPr>
          <a:xfrm>
            <a:off x="7459700" y="4805510"/>
            <a:ext cx="1743274" cy="2747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1000" dirty="0"/>
              <a:t>*Carroll-Smith et al. (2019)</a:t>
            </a:r>
            <a:endParaRPr lang="en-US" sz="1000"/>
          </a:p>
        </p:txBody>
      </p:sp>
    </p:spTree>
    <p:extLst>
      <p:ext uri="{BB962C8B-B14F-4D97-AF65-F5344CB8AC3E}">
        <p14:creationId xmlns:p14="http://schemas.microsoft.com/office/powerpoint/2010/main" val="14344397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6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41" name="Google Shape;841;p65"/>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842" name="Google Shape;842;p6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43" name="Google Shape;843;p6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844" name="Google Shape;844;p6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845" name="Google Shape;845;p6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846" name="Google Shape;846;p6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847" name="Google Shape;847;p65"/>
          <p:cNvPicPr preferRelativeResize="0"/>
          <p:nvPr/>
        </p:nvPicPr>
        <p:blipFill>
          <a:blip r:embed="rId4">
            <a:alphaModFix/>
          </a:blip>
          <a:stretch>
            <a:fillRect/>
          </a:stretch>
        </p:blipFill>
        <p:spPr>
          <a:xfrm>
            <a:off x="2697906" y="1353360"/>
            <a:ext cx="1051925" cy="1143647"/>
          </a:xfrm>
          <a:prstGeom prst="rect">
            <a:avLst/>
          </a:prstGeom>
          <a:noFill/>
          <a:ln>
            <a:noFill/>
          </a:ln>
        </p:spPr>
      </p:pic>
      <p:sp>
        <p:nvSpPr>
          <p:cNvPr id="848" name="Google Shape;848;p65"/>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cell type is determined:</a:t>
            </a:r>
            <a:endParaRPr sz="1800"/>
          </a:p>
        </p:txBody>
      </p:sp>
      <p:sp>
        <p:nvSpPr>
          <p:cNvPr id="849" name="Google Shape;849;p65"/>
          <p:cNvSpPr txBox="1"/>
          <p:nvPr/>
        </p:nvSpPr>
        <p:spPr>
          <a:xfrm>
            <a:off x="3244431" y="966058"/>
            <a:ext cx="1971000" cy="3873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800" b="1"/>
              <a:t>Model</a:t>
            </a:r>
            <a:endParaRPr sz="1800" b="1"/>
          </a:p>
        </p:txBody>
      </p:sp>
      <p:sp>
        <p:nvSpPr>
          <p:cNvPr id="850" name="Google Shape;850;p65"/>
          <p:cNvSpPr txBox="1"/>
          <p:nvPr/>
        </p:nvSpPr>
        <p:spPr>
          <a:xfrm>
            <a:off x="3874836" y="1731534"/>
            <a:ext cx="3042136"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Reflectivity &gt; 99.9th percentile</a:t>
            </a:r>
            <a:endParaRPr lang="en-US" dirty="0"/>
          </a:p>
        </p:txBody>
      </p:sp>
      <p:cxnSp>
        <p:nvCxnSpPr>
          <p:cNvPr id="2" name="Google Shape;851;p65">
            <a:extLst>
              <a:ext uri="{FF2B5EF4-FFF2-40B4-BE49-F238E27FC236}">
                <a16:creationId xmlns:a16="http://schemas.microsoft.com/office/drawing/2014/main" id="{60845DD9-F601-497E-A9CB-58D18AE17ECB}"/>
              </a:ext>
            </a:extLst>
          </p:cNvPr>
          <p:cNvCxnSpPr/>
          <p:nvPr/>
        </p:nvCxnSpPr>
        <p:spPr>
          <a:xfrm flipH="1">
            <a:off x="2910316" y="2649682"/>
            <a:ext cx="304200" cy="618300"/>
          </a:xfrm>
          <a:prstGeom prst="straightConnector1">
            <a:avLst/>
          </a:prstGeom>
          <a:noFill/>
          <a:ln w="38100" cap="flat" cmpd="sng">
            <a:solidFill>
              <a:srgbClr val="000000"/>
            </a:solidFill>
            <a:prstDash val="solid"/>
            <a:round/>
            <a:headEnd type="none" w="med" len="med"/>
            <a:tailEnd type="triangle" w="med" len="med"/>
          </a:ln>
        </p:spPr>
      </p:cxnSp>
      <p:sp>
        <p:nvSpPr>
          <p:cNvPr id="4" name="Google Shape;853;p65">
            <a:extLst>
              <a:ext uri="{FF2B5EF4-FFF2-40B4-BE49-F238E27FC236}">
                <a16:creationId xmlns:a16="http://schemas.microsoft.com/office/drawing/2014/main" id="{2FEF7CD1-20C5-47B4-B650-6362C7D04233}"/>
              </a:ext>
            </a:extLst>
          </p:cNvPr>
          <p:cNvSpPr txBox="1"/>
          <p:nvPr/>
        </p:nvSpPr>
        <p:spPr>
          <a:xfrm>
            <a:off x="1200866" y="3405407"/>
            <a:ext cx="3144300" cy="387300"/>
          </a:xfrm>
          <a:prstGeom prst="rect">
            <a:avLst/>
          </a:prstGeom>
          <a:noFill/>
          <a:ln>
            <a:noFill/>
          </a:ln>
        </p:spPr>
        <p:txBody>
          <a:bodyPr spcFirstLastPara="1" wrap="square" lIns="91425" tIns="91425" rIns="91425" bIns="91425" anchor="t" anchorCtr="0">
            <a:noAutofit/>
          </a:bodyPr>
          <a:lstStyle/>
          <a:p>
            <a:pPr algn="ctr"/>
            <a:r>
              <a:rPr lang="en" dirty="0"/>
              <a:t>Updraft Helicity &gt; 99.9th percentile*</a:t>
            </a:r>
            <a:endParaRPr dirty="0"/>
          </a:p>
        </p:txBody>
      </p:sp>
      <p:cxnSp>
        <p:nvCxnSpPr>
          <p:cNvPr id="3" name="Google Shape;856;p65">
            <a:extLst>
              <a:ext uri="{FF2B5EF4-FFF2-40B4-BE49-F238E27FC236}">
                <a16:creationId xmlns:a16="http://schemas.microsoft.com/office/drawing/2014/main" id="{B7DF42DB-CEE6-44E6-B692-88761FAB94CE}"/>
              </a:ext>
            </a:extLst>
          </p:cNvPr>
          <p:cNvCxnSpPr/>
          <p:nvPr/>
        </p:nvCxnSpPr>
        <p:spPr>
          <a:xfrm flipH="1">
            <a:off x="2821970" y="3823014"/>
            <a:ext cx="6000" cy="436200"/>
          </a:xfrm>
          <a:prstGeom prst="straightConnector1">
            <a:avLst/>
          </a:prstGeom>
          <a:noFill/>
          <a:ln w="38100" cap="flat" cmpd="sng">
            <a:solidFill>
              <a:srgbClr val="000000"/>
            </a:solidFill>
            <a:prstDash val="solid"/>
            <a:round/>
            <a:headEnd type="none" w="med" len="med"/>
            <a:tailEnd type="triangle" w="med" len="med"/>
          </a:ln>
        </p:spPr>
      </p:cxnSp>
      <p:sp>
        <p:nvSpPr>
          <p:cNvPr id="5" name="Google Shape;859;p65">
            <a:extLst>
              <a:ext uri="{FF2B5EF4-FFF2-40B4-BE49-F238E27FC236}">
                <a16:creationId xmlns:a16="http://schemas.microsoft.com/office/drawing/2014/main" id="{171FB3EC-7566-4567-ABC7-11F290EB5933}"/>
              </a:ext>
            </a:extLst>
          </p:cNvPr>
          <p:cNvSpPr/>
          <p:nvPr/>
        </p:nvSpPr>
        <p:spPr>
          <a:xfrm>
            <a:off x="1882670" y="4317764"/>
            <a:ext cx="1884600" cy="76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Rotating Cells</a:t>
            </a:r>
            <a:endParaRPr b="1"/>
          </a:p>
        </p:txBody>
      </p:sp>
      <p:cxnSp>
        <p:nvCxnSpPr>
          <p:cNvPr id="6" name="Google Shape;852;p65">
            <a:extLst>
              <a:ext uri="{FF2B5EF4-FFF2-40B4-BE49-F238E27FC236}">
                <a16:creationId xmlns:a16="http://schemas.microsoft.com/office/drawing/2014/main" id="{B8567642-C379-47DF-B6E7-F79208E99480}"/>
              </a:ext>
            </a:extLst>
          </p:cNvPr>
          <p:cNvCxnSpPr/>
          <p:nvPr/>
        </p:nvCxnSpPr>
        <p:spPr>
          <a:xfrm>
            <a:off x="5155018" y="2473836"/>
            <a:ext cx="412500" cy="628200"/>
          </a:xfrm>
          <a:prstGeom prst="straightConnector1">
            <a:avLst/>
          </a:prstGeom>
          <a:noFill/>
          <a:ln w="38100" cap="flat" cmpd="sng">
            <a:solidFill>
              <a:srgbClr val="000000"/>
            </a:solidFill>
            <a:prstDash val="solid"/>
            <a:round/>
            <a:headEnd type="none" w="med" len="med"/>
            <a:tailEnd type="triangle" w="med" len="med"/>
          </a:ln>
        </p:spPr>
      </p:cxnSp>
      <p:sp>
        <p:nvSpPr>
          <p:cNvPr id="7" name="Google Shape;854;p65">
            <a:extLst>
              <a:ext uri="{FF2B5EF4-FFF2-40B4-BE49-F238E27FC236}">
                <a16:creationId xmlns:a16="http://schemas.microsoft.com/office/drawing/2014/main" id="{37B672B7-EAF7-4654-B96F-B7405241D930}"/>
              </a:ext>
            </a:extLst>
          </p:cNvPr>
          <p:cNvSpPr txBox="1"/>
          <p:nvPr/>
        </p:nvSpPr>
        <p:spPr>
          <a:xfrm>
            <a:off x="4405344" y="3028006"/>
            <a:ext cx="3802391" cy="769759"/>
          </a:xfrm>
          <a:prstGeom prst="rect">
            <a:avLst/>
          </a:prstGeom>
          <a:noFill/>
          <a:ln>
            <a:noFill/>
          </a:ln>
        </p:spPr>
        <p:txBody>
          <a:bodyPr spcFirstLastPara="1" wrap="square" lIns="91425" tIns="91425" rIns="91425" bIns="91425" anchor="t" anchorCtr="0">
            <a:noAutofit/>
          </a:bodyPr>
          <a:lstStyle/>
          <a:p>
            <a:pPr algn="ctr"/>
            <a:r>
              <a:rPr lang="en" dirty="0"/>
              <a:t>Updraft Helicity &lt; 5th percentile</a:t>
            </a:r>
            <a:endParaRPr dirty="0"/>
          </a:p>
          <a:p>
            <a:pPr marL="0" lvl="0" indent="0" algn="ctr" rtl="0">
              <a:spcBef>
                <a:spcPts val="0"/>
              </a:spcBef>
              <a:spcAft>
                <a:spcPts val="0"/>
              </a:spcAft>
              <a:buNone/>
            </a:pPr>
            <a:r>
              <a:rPr lang="en" dirty="0"/>
              <a:t>and</a:t>
            </a:r>
            <a:endParaRPr dirty="0"/>
          </a:p>
          <a:p>
            <a:pPr algn="ctr"/>
            <a:r>
              <a:rPr lang="en" dirty="0"/>
              <a:t>Maximum Hourly Updraft &gt; 99.9th percentile</a:t>
            </a:r>
            <a:endParaRPr dirty="0"/>
          </a:p>
        </p:txBody>
      </p:sp>
      <p:cxnSp>
        <p:nvCxnSpPr>
          <p:cNvPr id="8" name="Google Shape;857;p65">
            <a:extLst>
              <a:ext uri="{FF2B5EF4-FFF2-40B4-BE49-F238E27FC236}">
                <a16:creationId xmlns:a16="http://schemas.microsoft.com/office/drawing/2014/main" id="{DCE9917C-C685-4E64-979B-B31A1B2DFA0A}"/>
              </a:ext>
            </a:extLst>
          </p:cNvPr>
          <p:cNvCxnSpPr/>
          <p:nvPr/>
        </p:nvCxnSpPr>
        <p:spPr>
          <a:xfrm flipH="1">
            <a:off x="6372814" y="3823014"/>
            <a:ext cx="6000" cy="436200"/>
          </a:xfrm>
          <a:prstGeom prst="straightConnector1">
            <a:avLst/>
          </a:prstGeom>
          <a:noFill/>
          <a:ln w="38100" cap="flat" cmpd="sng">
            <a:solidFill>
              <a:srgbClr val="000000"/>
            </a:solidFill>
            <a:prstDash val="solid"/>
            <a:round/>
            <a:headEnd type="none" w="med" len="med"/>
            <a:tailEnd type="triangle" w="med" len="med"/>
          </a:ln>
        </p:spPr>
      </p:cxnSp>
      <p:sp>
        <p:nvSpPr>
          <p:cNvPr id="9" name="Google Shape;858;p65">
            <a:extLst>
              <a:ext uri="{FF2B5EF4-FFF2-40B4-BE49-F238E27FC236}">
                <a16:creationId xmlns:a16="http://schemas.microsoft.com/office/drawing/2014/main" id="{A7BA03D2-7D1A-4D55-968C-6A982E3DBBEF}"/>
              </a:ext>
            </a:extLst>
          </p:cNvPr>
          <p:cNvSpPr/>
          <p:nvPr/>
        </p:nvSpPr>
        <p:spPr>
          <a:xfrm>
            <a:off x="5433514" y="4317764"/>
            <a:ext cx="1884600" cy="76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Non-Rotating Cells</a:t>
            </a:r>
            <a:endParaRPr b="1"/>
          </a:p>
        </p:txBody>
      </p:sp>
      <p:sp>
        <p:nvSpPr>
          <p:cNvPr id="23" name="Google Shape;850;p65">
            <a:extLst>
              <a:ext uri="{FF2B5EF4-FFF2-40B4-BE49-F238E27FC236}">
                <a16:creationId xmlns:a16="http://schemas.microsoft.com/office/drawing/2014/main" id="{69EC5125-6B1B-4974-952B-B159A4D913A1}"/>
              </a:ext>
            </a:extLst>
          </p:cNvPr>
          <p:cNvSpPr txBox="1"/>
          <p:nvPr/>
        </p:nvSpPr>
        <p:spPr>
          <a:xfrm>
            <a:off x="7459700" y="4805510"/>
            <a:ext cx="1743274" cy="2747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1000" dirty="0"/>
              <a:t>*Carroll-Smith et al. (2019)</a:t>
            </a:r>
            <a:endParaRPr lang="en-US" sz="1000"/>
          </a:p>
        </p:txBody>
      </p:sp>
    </p:spTree>
    <p:extLst>
      <p:ext uri="{BB962C8B-B14F-4D97-AF65-F5344CB8AC3E}">
        <p14:creationId xmlns:p14="http://schemas.microsoft.com/office/powerpoint/2010/main" val="6681505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6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66" name="Google Shape;866;p66"/>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867" name="Google Shape;867;p6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68" name="Google Shape;868;p6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869" name="Google Shape;869;p6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870" name="Google Shape;870;p6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871" name="Google Shape;871;p6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872" name="Google Shape;872;p66"/>
          <p:cNvPicPr preferRelativeResize="0"/>
          <p:nvPr/>
        </p:nvPicPr>
        <p:blipFill>
          <a:blip r:embed="rId4">
            <a:alphaModFix/>
          </a:blip>
          <a:stretch>
            <a:fillRect/>
          </a:stretch>
        </p:blipFill>
        <p:spPr>
          <a:xfrm>
            <a:off x="2689247" y="1240792"/>
            <a:ext cx="1051925" cy="1143647"/>
          </a:xfrm>
          <a:prstGeom prst="rect">
            <a:avLst/>
          </a:prstGeom>
          <a:noFill/>
          <a:ln>
            <a:noFill/>
          </a:ln>
        </p:spPr>
      </p:pic>
      <p:sp>
        <p:nvSpPr>
          <p:cNvPr id="873" name="Google Shape;873;p66"/>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cell type is determined:</a:t>
            </a:r>
            <a:endParaRPr sz="1800"/>
          </a:p>
        </p:txBody>
      </p:sp>
      <p:sp>
        <p:nvSpPr>
          <p:cNvPr id="874" name="Google Shape;874;p66"/>
          <p:cNvSpPr txBox="1"/>
          <p:nvPr/>
        </p:nvSpPr>
        <p:spPr>
          <a:xfrm>
            <a:off x="3235772" y="853490"/>
            <a:ext cx="1971000" cy="3873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800" b="1"/>
              <a:t>Observations</a:t>
            </a:r>
            <a:endParaRPr sz="1800" b="1"/>
          </a:p>
        </p:txBody>
      </p:sp>
      <p:sp>
        <p:nvSpPr>
          <p:cNvPr id="875" name="Google Shape;875;p66"/>
          <p:cNvSpPr txBox="1"/>
          <p:nvPr/>
        </p:nvSpPr>
        <p:spPr>
          <a:xfrm>
            <a:off x="3866177" y="1618966"/>
            <a:ext cx="27738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Reflectivity &gt; 99.95th percentile</a:t>
            </a:r>
            <a:endParaRPr/>
          </a:p>
        </p:txBody>
      </p:sp>
    </p:spTree>
    <p:extLst>
      <p:ext uri="{BB962C8B-B14F-4D97-AF65-F5344CB8AC3E}">
        <p14:creationId xmlns:p14="http://schemas.microsoft.com/office/powerpoint/2010/main" val="1328739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6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66" name="Google Shape;866;p66"/>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867" name="Google Shape;867;p6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68" name="Google Shape;868;p6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869" name="Google Shape;869;p6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870" name="Google Shape;870;p6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871" name="Google Shape;871;p6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872" name="Google Shape;872;p66"/>
          <p:cNvPicPr preferRelativeResize="0"/>
          <p:nvPr/>
        </p:nvPicPr>
        <p:blipFill>
          <a:blip r:embed="rId4">
            <a:alphaModFix/>
          </a:blip>
          <a:stretch>
            <a:fillRect/>
          </a:stretch>
        </p:blipFill>
        <p:spPr>
          <a:xfrm>
            <a:off x="2689247" y="1240792"/>
            <a:ext cx="1051925" cy="1143647"/>
          </a:xfrm>
          <a:prstGeom prst="rect">
            <a:avLst/>
          </a:prstGeom>
          <a:noFill/>
          <a:ln>
            <a:noFill/>
          </a:ln>
        </p:spPr>
      </p:pic>
      <p:sp>
        <p:nvSpPr>
          <p:cNvPr id="873" name="Google Shape;873;p66"/>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cell type is determined:</a:t>
            </a:r>
            <a:endParaRPr sz="1800"/>
          </a:p>
        </p:txBody>
      </p:sp>
      <p:sp>
        <p:nvSpPr>
          <p:cNvPr id="874" name="Google Shape;874;p66"/>
          <p:cNvSpPr txBox="1"/>
          <p:nvPr/>
        </p:nvSpPr>
        <p:spPr>
          <a:xfrm>
            <a:off x="3235772" y="853490"/>
            <a:ext cx="1971000" cy="3873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800" b="1"/>
              <a:t>Observations</a:t>
            </a:r>
            <a:endParaRPr sz="1800" b="1"/>
          </a:p>
        </p:txBody>
      </p:sp>
      <p:sp>
        <p:nvSpPr>
          <p:cNvPr id="875" name="Google Shape;875;p66"/>
          <p:cNvSpPr txBox="1"/>
          <p:nvPr/>
        </p:nvSpPr>
        <p:spPr>
          <a:xfrm>
            <a:off x="3866177" y="1618966"/>
            <a:ext cx="27738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Reflectivity &gt; 99.95th percentile</a:t>
            </a:r>
            <a:endParaRPr/>
          </a:p>
        </p:txBody>
      </p:sp>
      <p:cxnSp>
        <p:nvCxnSpPr>
          <p:cNvPr id="2" name="Google Shape;876;p66">
            <a:extLst>
              <a:ext uri="{FF2B5EF4-FFF2-40B4-BE49-F238E27FC236}">
                <a16:creationId xmlns:a16="http://schemas.microsoft.com/office/drawing/2014/main" id="{F4FB080B-4071-4BD7-B607-390EE01B7FB0}"/>
              </a:ext>
            </a:extLst>
          </p:cNvPr>
          <p:cNvCxnSpPr/>
          <p:nvPr/>
        </p:nvCxnSpPr>
        <p:spPr>
          <a:xfrm flipH="1">
            <a:off x="3066180" y="2563091"/>
            <a:ext cx="304200" cy="618300"/>
          </a:xfrm>
          <a:prstGeom prst="straightConnector1">
            <a:avLst/>
          </a:prstGeom>
          <a:noFill/>
          <a:ln w="38100" cap="flat" cmpd="sng">
            <a:solidFill>
              <a:srgbClr val="000000"/>
            </a:solidFill>
            <a:prstDash val="solid"/>
            <a:round/>
            <a:headEnd type="none" w="med" len="med"/>
            <a:tailEnd type="triangle" w="med" len="med"/>
          </a:ln>
        </p:spPr>
      </p:cxnSp>
      <p:sp>
        <p:nvSpPr>
          <p:cNvPr id="3" name="Google Shape;878;p66">
            <a:extLst>
              <a:ext uri="{FF2B5EF4-FFF2-40B4-BE49-F238E27FC236}">
                <a16:creationId xmlns:a16="http://schemas.microsoft.com/office/drawing/2014/main" id="{E610EA34-6DEE-49CB-9C76-32B69A9C4697}"/>
              </a:ext>
            </a:extLst>
          </p:cNvPr>
          <p:cNvSpPr txBox="1"/>
          <p:nvPr/>
        </p:nvSpPr>
        <p:spPr>
          <a:xfrm>
            <a:off x="1356730" y="3318816"/>
            <a:ext cx="3144300" cy="387300"/>
          </a:xfrm>
          <a:prstGeom prst="rect">
            <a:avLst/>
          </a:prstGeom>
          <a:noFill/>
          <a:ln>
            <a:noFill/>
          </a:ln>
        </p:spPr>
        <p:txBody>
          <a:bodyPr spcFirstLastPara="1" wrap="square" lIns="91425" tIns="91425" rIns="91425" bIns="91425" anchor="t" anchorCtr="0">
            <a:noAutofit/>
          </a:bodyPr>
          <a:lstStyle/>
          <a:p>
            <a:pPr algn="ctr"/>
            <a:r>
              <a:rPr lang="en" dirty="0"/>
              <a:t>∇ Base Velocity &gt; 99.9th percentile</a:t>
            </a:r>
            <a:endParaRPr dirty="0"/>
          </a:p>
        </p:txBody>
      </p:sp>
    </p:spTree>
    <p:extLst>
      <p:ext uri="{BB962C8B-B14F-4D97-AF65-F5344CB8AC3E}">
        <p14:creationId xmlns:p14="http://schemas.microsoft.com/office/powerpoint/2010/main" val="4180261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6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66" name="Google Shape;866;p66"/>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867" name="Google Shape;867;p6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68" name="Google Shape;868;p6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869" name="Google Shape;869;p6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870" name="Google Shape;870;p6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871" name="Google Shape;871;p6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872" name="Google Shape;872;p66"/>
          <p:cNvPicPr preferRelativeResize="0"/>
          <p:nvPr/>
        </p:nvPicPr>
        <p:blipFill>
          <a:blip r:embed="rId4">
            <a:alphaModFix/>
          </a:blip>
          <a:stretch>
            <a:fillRect/>
          </a:stretch>
        </p:blipFill>
        <p:spPr>
          <a:xfrm>
            <a:off x="2689247" y="1240792"/>
            <a:ext cx="1051925" cy="1143647"/>
          </a:xfrm>
          <a:prstGeom prst="rect">
            <a:avLst/>
          </a:prstGeom>
          <a:noFill/>
          <a:ln>
            <a:noFill/>
          </a:ln>
        </p:spPr>
      </p:pic>
      <p:sp>
        <p:nvSpPr>
          <p:cNvPr id="873" name="Google Shape;873;p66"/>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cell type is determined:</a:t>
            </a:r>
            <a:endParaRPr sz="1800"/>
          </a:p>
        </p:txBody>
      </p:sp>
      <p:sp>
        <p:nvSpPr>
          <p:cNvPr id="874" name="Google Shape;874;p66"/>
          <p:cNvSpPr txBox="1"/>
          <p:nvPr/>
        </p:nvSpPr>
        <p:spPr>
          <a:xfrm>
            <a:off x="3235772" y="853490"/>
            <a:ext cx="1971000" cy="3873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800" b="1"/>
              <a:t>Observations</a:t>
            </a:r>
            <a:endParaRPr sz="1800" b="1"/>
          </a:p>
        </p:txBody>
      </p:sp>
      <p:sp>
        <p:nvSpPr>
          <p:cNvPr id="875" name="Google Shape;875;p66"/>
          <p:cNvSpPr txBox="1"/>
          <p:nvPr/>
        </p:nvSpPr>
        <p:spPr>
          <a:xfrm>
            <a:off x="3866177" y="1618966"/>
            <a:ext cx="27738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Reflectivity &gt; 99.95th percentile</a:t>
            </a:r>
            <a:endParaRPr/>
          </a:p>
        </p:txBody>
      </p:sp>
      <p:cxnSp>
        <p:nvCxnSpPr>
          <p:cNvPr id="2" name="Google Shape;876;p66">
            <a:extLst>
              <a:ext uri="{FF2B5EF4-FFF2-40B4-BE49-F238E27FC236}">
                <a16:creationId xmlns:a16="http://schemas.microsoft.com/office/drawing/2014/main" id="{F4FB080B-4071-4BD7-B607-390EE01B7FB0}"/>
              </a:ext>
            </a:extLst>
          </p:cNvPr>
          <p:cNvCxnSpPr/>
          <p:nvPr/>
        </p:nvCxnSpPr>
        <p:spPr>
          <a:xfrm flipH="1">
            <a:off x="3066180" y="2563091"/>
            <a:ext cx="304200" cy="618300"/>
          </a:xfrm>
          <a:prstGeom prst="straightConnector1">
            <a:avLst/>
          </a:prstGeom>
          <a:noFill/>
          <a:ln w="38100" cap="flat" cmpd="sng">
            <a:solidFill>
              <a:srgbClr val="000000"/>
            </a:solidFill>
            <a:prstDash val="solid"/>
            <a:round/>
            <a:headEnd type="none" w="med" len="med"/>
            <a:tailEnd type="triangle" w="med" len="med"/>
          </a:ln>
        </p:spPr>
      </p:cxnSp>
      <p:sp>
        <p:nvSpPr>
          <p:cNvPr id="3" name="Google Shape;878;p66">
            <a:extLst>
              <a:ext uri="{FF2B5EF4-FFF2-40B4-BE49-F238E27FC236}">
                <a16:creationId xmlns:a16="http://schemas.microsoft.com/office/drawing/2014/main" id="{E610EA34-6DEE-49CB-9C76-32B69A9C4697}"/>
              </a:ext>
            </a:extLst>
          </p:cNvPr>
          <p:cNvSpPr txBox="1"/>
          <p:nvPr/>
        </p:nvSpPr>
        <p:spPr>
          <a:xfrm>
            <a:off x="1356730" y="3318816"/>
            <a:ext cx="3144300" cy="387300"/>
          </a:xfrm>
          <a:prstGeom prst="rect">
            <a:avLst/>
          </a:prstGeom>
          <a:noFill/>
          <a:ln>
            <a:noFill/>
          </a:ln>
        </p:spPr>
        <p:txBody>
          <a:bodyPr spcFirstLastPara="1" wrap="square" lIns="91425" tIns="91425" rIns="91425" bIns="91425" anchor="t" anchorCtr="0">
            <a:noAutofit/>
          </a:bodyPr>
          <a:lstStyle/>
          <a:p>
            <a:pPr algn="ctr"/>
            <a:r>
              <a:rPr lang="en" dirty="0"/>
              <a:t>∇ Base Velocity &gt; 99.9th percentile</a:t>
            </a:r>
            <a:endParaRPr dirty="0"/>
          </a:p>
        </p:txBody>
      </p:sp>
      <p:cxnSp>
        <p:nvCxnSpPr>
          <p:cNvPr id="4" name="Google Shape;881;p66">
            <a:extLst>
              <a:ext uri="{FF2B5EF4-FFF2-40B4-BE49-F238E27FC236}">
                <a16:creationId xmlns:a16="http://schemas.microsoft.com/office/drawing/2014/main" id="{E6DDE488-2E04-46BA-9CA5-C222C7C4A512}"/>
              </a:ext>
            </a:extLst>
          </p:cNvPr>
          <p:cNvCxnSpPr/>
          <p:nvPr/>
        </p:nvCxnSpPr>
        <p:spPr>
          <a:xfrm flipH="1">
            <a:off x="2925880" y="3762400"/>
            <a:ext cx="6000" cy="436200"/>
          </a:xfrm>
          <a:prstGeom prst="straightConnector1">
            <a:avLst/>
          </a:prstGeom>
          <a:noFill/>
          <a:ln w="38100" cap="flat" cmpd="sng">
            <a:solidFill>
              <a:srgbClr val="000000"/>
            </a:solidFill>
            <a:prstDash val="solid"/>
            <a:round/>
            <a:headEnd type="none" w="med" len="med"/>
            <a:tailEnd type="triangle" w="med" len="med"/>
          </a:ln>
        </p:spPr>
      </p:cxnSp>
      <p:sp>
        <p:nvSpPr>
          <p:cNvPr id="5" name="Google Shape;884;p66">
            <a:extLst>
              <a:ext uri="{FF2B5EF4-FFF2-40B4-BE49-F238E27FC236}">
                <a16:creationId xmlns:a16="http://schemas.microsoft.com/office/drawing/2014/main" id="{8675AE7B-3CD6-476B-8E93-18893791FDBC}"/>
              </a:ext>
            </a:extLst>
          </p:cNvPr>
          <p:cNvSpPr/>
          <p:nvPr/>
        </p:nvSpPr>
        <p:spPr>
          <a:xfrm>
            <a:off x="1986580" y="4257150"/>
            <a:ext cx="1884600" cy="76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Rotating Cells</a:t>
            </a:r>
            <a:endParaRPr b="1"/>
          </a:p>
        </p:txBody>
      </p:sp>
    </p:spTree>
    <p:extLst>
      <p:ext uri="{BB962C8B-B14F-4D97-AF65-F5344CB8AC3E}">
        <p14:creationId xmlns:p14="http://schemas.microsoft.com/office/powerpoint/2010/main" val="32333169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6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66" name="Google Shape;866;p66"/>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867" name="Google Shape;867;p6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68" name="Google Shape;868;p6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869" name="Google Shape;869;p6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870" name="Google Shape;870;p6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871" name="Google Shape;871;p6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872" name="Google Shape;872;p66"/>
          <p:cNvPicPr preferRelativeResize="0"/>
          <p:nvPr/>
        </p:nvPicPr>
        <p:blipFill>
          <a:blip r:embed="rId4">
            <a:alphaModFix/>
          </a:blip>
          <a:stretch>
            <a:fillRect/>
          </a:stretch>
        </p:blipFill>
        <p:spPr>
          <a:xfrm>
            <a:off x="2689247" y="1240792"/>
            <a:ext cx="1051925" cy="1143647"/>
          </a:xfrm>
          <a:prstGeom prst="rect">
            <a:avLst/>
          </a:prstGeom>
          <a:noFill/>
          <a:ln>
            <a:noFill/>
          </a:ln>
        </p:spPr>
      </p:pic>
      <p:sp>
        <p:nvSpPr>
          <p:cNvPr id="873" name="Google Shape;873;p66"/>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cell type is determined:</a:t>
            </a:r>
            <a:endParaRPr sz="1800"/>
          </a:p>
        </p:txBody>
      </p:sp>
      <p:sp>
        <p:nvSpPr>
          <p:cNvPr id="874" name="Google Shape;874;p66"/>
          <p:cNvSpPr txBox="1"/>
          <p:nvPr/>
        </p:nvSpPr>
        <p:spPr>
          <a:xfrm>
            <a:off x="3235772" y="853490"/>
            <a:ext cx="1971000" cy="3873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800" b="1"/>
              <a:t>Observations</a:t>
            </a:r>
            <a:endParaRPr sz="1800" b="1"/>
          </a:p>
        </p:txBody>
      </p:sp>
      <p:sp>
        <p:nvSpPr>
          <p:cNvPr id="875" name="Google Shape;875;p66"/>
          <p:cNvSpPr txBox="1"/>
          <p:nvPr/>
        </p:nvSpPr>
        <p:spPr>
          <a:xfrm>
            <a:off x="3866177" y="1618966"/>
            <a:ext cx="27738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Reflectivity &gt; 99.95th percentile</a:t>
            </a:r>
            <a:endParaRPr/>
          </a:p>
        </p:txBody>
      </p:sp>
      <p:cxnSp>
        <p:nvCxnSpPr>
          <p:cNvPr id="2" name="Google Shape;876;p66">
            <a:extLst>
              <a:ext uri="{FF2B5EF4-FFF2-40B4-BE49-F238E27FC236}">
                <a16:creationId xmlns:a16="http://schemas.microsoft.com/office/drawing/2014/main" id="{F4FB080B-4071-4BD7-B607-390EE01B7FB0}"/>
              </a:ext>
            </a:extLst>
          </p:cNvPr>
          <p:cNvCxnSpPr/>
          <p:nvPr/>
        </p:nvCxnSpPr>
        <p:spPr>
          <a:xfrm flipH="1">
            <a:off x="3066180" y="2563091"/>
            <a:ext cx="304200" cy="618300"/>
          </a:xfrm>
          <a:prstGeom prst="straightConnector1">
            <a:avLst/>
          </a:prstGeom>
          <a:noFill/>
          <a:ln w="38100" cap="flat" cmpd="sng">
            <a:solidFill>
              <a:srgbClr val="000000"/>
            </a:solidFill>
            <a:prstDash val="solid"/>
            <a:round/>
            <a:headEnd type="none" w="med" len="med"/>
            <a:tailEnd type="triangle" w="med" len="med"/>
          </a:ln>
        </p:spPr>
      </p:cxnSp>
      <p:sp>
        <p:nvSpPr>
          <p:cNvPr id="3" name="Google Shape;878;p66">
            <a:extLst>
              <a:ext uri="{FF2B5EF4-FFF2-40B4-BE49-F238E27FC236}">
                <a16:creationId xmlns:a16="http://schemas.microsoft.com/office/drawing/2014/main" id="{E610EA34-6DEE-49CB-9C76-32B69A9C4697}"/>
              </a:ext>
            </a:extLst>
          </p:cNvPr>
          <p:cNvSpPr txBox="1"/>
          <p:nvPr/>
        </p:nvSpPr>
        <p:spPr>
          <a:xfrm>
            <a:off x="1356730" y="3318816"/>
            <a:ext cx="3144300" cy="387300"/>
          </a:xfrm>
          <a:prstGeom prst="rect">
            <a:avLst/>
          </a:prstGeom>
          <a:noFill/>
          <a:ln>
            <a:noFill/>
          </a:ln>
        </p:spPr>
        <p:txBody>
          <a:bodyPr spcFirstLastPara="1" wrap="square" lIns="91425" tIns="91425" rIns="91425" bIns="91425" anchor="t" anchorCtr="0">
            <a:noAutofit/>
          </a:bodyPr>
          <a:lstStyle/>
          <a:p>
            <a:pPr algn="ctr"/>
            <a:r>
              <a:rPr lang="en" dirty="0"/>
              <a:t>∇ Base Velocity &gt; 99.9th percentile</a:t>
            </a:r>
            <a:endParaRPr dirty="0"/>
          </a:p>
        </p:txBody>
      </p:sp>
      <p:cxnSp>
        <p:nvCxnSpPr>
          <p:cNvPr id="4" name="Google Shape;881;p66">
            <a:extLst>
              <a:ext uri="{FF2B5EF4-FFF2-40B4-BE49-F238E27FC236}">
                <a16:creationId xmlns:a16="http://schemas.microsoft.com/office/drawing/2014/main" id="{E6DDE488-2E04-46BA-9CA5-C222C7C4A512}"/>
              </a:ext>
            </a:extLst>
          </p:cNvPr>
          <p:cNvCxnSpPr/>
          <p:nvPr/>
        </p:nvCxnSpPr>
        <p:spPr>
          <a:xfrm flipH="1">
            <a:off x="2925880" y="3762400"/>
            <a:ext cx="6000" cy="436200"/>
          </a:xfrm>
          <a:prstGeom prst="straightConnector1">
            <a:avLst/>
          </a:prstGeom>
          <a:noFill/>
          <a:ln w="38100" cap="flat" cmpd="sng">
            <a:solidFill>
              <a:srgbClr val="000000"/>
            </a:solidFill>
            <a:prstDash val="solid"/>
            <a:round/>
            <a:headEnd type="none" w="med" len="med"/>
            <a:tailEnd type="triangle" w="med" len="med"/>
          </a:ln>
        </p:spPr>
      </p:cxnSp>
      <p:sp>
        <p:nvSpPr>
          <p:cNvPr id="5" name="Google Shape;884;p66">
            <a:extLst>
              <a:ext uri="{FF2B5EF4-FFF2-40B4-BE49-F238E27FC236}">
                <a16:creationId xmlns:a16="http://schemas.microsoft.com/office/drawing/2014/main" id="{8675AE7B-3CD6-476B-8E93-18893791FDBC}"/>
              </a:ext>
            </a:extLst>
          </p:cNvPr>
          <p:cNvSpPr/>
          <p:nvPr/>
        </p:nvSpPr>
        <p:spPr>
          <a:xfrm>
            <a:off x="1986580" y="4257150"/>
            <a:ext cx="1884600" cy="76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Rotating Cells</a:t>
            </a:r>
            <a:endParaRPr b="1"/>
          </a:p>
        </p:txBody>
      </p:sp>
      <p:cxnSp>
        <p:nvCxnSpPr>
          <p:cNvPr id="6" name="Google Shape;877;p66">
            <a:extLst>
              <a:ext uri="{FF2B5EF4-FFF2-40B4-BE49-F238E27FC236}">
                <a16:creationId xmlns:a16="http://schemas.microsoft.com/office/drawing/2014/main" id="{4C603A77-B344-48A0-836C-8D20406BB3D1}"/>
              </a:ext>
            </a:extLst>
          </p:cNvPr>
          <p:cNvCxnSpPr/>
          <p:nvPr/>
        </p:nvCxnSpPr>
        <p:spPr>
          <a:xfrm>
            <a:off x="5631268" y="2447859"/>
            <a:ext cx="412500" cy="628200"/>
          </a:xfrm>
          <a:prstGeom prst="straightConnector1">
            <a:avLst/>
          </a:prstGeom>
          <a:noFill/>
          <a:ln w="38100" cap="flat" cmpd="sng">
            <a:solidFill>
              <a:srgbClr val="000000"/>
            </a:solidFill>
            <a:prstDash val="solid"/>
            <a:round/>
            <a:headEnd type="none" w="med" len="med"/>
            <a:tailEnd type="triangle" w="med" len="med"/>
          </a:ln>
        </p:spPr>
      </p:cxnSp>
      <p:sp>
        <p:nvSpPr>
          <p:cNvPr id="7" name="Google Shape;879;p66">
            <a:extLst>
              <a:ext uri="{FF2B5EF4-FFF2-40B4-BE49-F238E27FC236}">
                <a16:creationId xmlns:a16="http://schemas.microsoft.com/office/drawing/2014/main" id="{A9BB07B5-694C-4A92-BA68-686A9AA28D30}"/>
              </a:ext>
            </a:extLst>
          </p:cNvPr>
          <p:cNvSpPr txBox="1"/>
          <p:nvPr/>
        </p:nvSpPr>
        <p:spPr>
          <a:xfrm>
            <a:off x="4474618" y="3336134"/>
            <a:ext cx="3144300" cy="387300"/>
          </a:xfrm>
          <a:prstGeom prst="rect">
            <a:avLst/>
          </a:prstGeom>
          <a:noFill/>
          <a:ln>
            <a:noFill/>
          </a:ln>
        </p:spPr>
        <p:txBody>
          <a:bodyPr spcFirstLastPara="1" wrap="square" lIns="91425" tIns="91425" rIns="91425" bIns="91425" anchor="t" anchorCtr="0">
            <a:noAutofit/>
          </a:bodyPr>
          <a:lstStyle/>
          <a:p>
            <a:pPr algn="ctr"/>
            <a:r>
              <a:rPr lang="en" dirty="0">
                <a:solidFill>
                  <a:schemeClr val="dk1"/>
                </a:solidFill>
              </a:rPr>
              <a:t>∇ Base Velocity</a:t>
            </a:r>
            <a:r>
              <a:rPr lang="en" dirty="0"/>
              <a:t> &lt; 5th percentile</a:t>
            </a:r>
            <a:endParaRPr dirty="0"/>
          </a:p>
        </p:txBody>
      </p:sp>
    </p:spTree>
    <p:extLst>
      <p:ext uri="{BB962C8B-B14F-4D97-AF65-F5344CB8AC3E}">
        <p14:creationId xmlns:p14="http://schemas.microsoft.com/office/powerpoint/2010/main" val="1451164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77" name="Google Shape;177;p31"/>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78" name="Google Shape;178;p3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79" name="Google Shape;179;p3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80" name="Google Shape;180;p3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81" name="Google Shape;181;p3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82" name="Google Shape;182;p3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184" name="Google Shape;184;p31"/>
          <p:cNvPicPr preferRelativeResize="0"/>
          <p:nvPr/>
        </p:nvPicPr>
        <p:blipFill rotWithShape="1">
          <a:blip r:embed="rId4">
            <a:alphaModFix/>
          </a:blip>
          <a:srcRect/>
          <a:stretch/>
        </p:blipFill>
        <p:spPr>
          <a:xfrm>
            <a:off x="29250" y="611551"/>
            <a:ext cx="5216445" cy="4526839"/>
          </a:xfrm>
          <a:prstGeom prst="rect">
            <a:avLst/>
          </a:prstGeom>
          <a:noFill/>
          <a:ln>
            <a:noFill/>
          </a:ln>
        </p:spPr>
      </p:pic>
      <p:sp>
        <p:nvSpPr>
          <p:cNvPr id="185" name="Google Shape;185;p31"/>
          <p:cNvSpPr/>
          <p:nvPr/>
        </p:nvSpPr>
        <p:spPr>
          <a:xfrm rot="2226247">
            <a:off x="3661107" y="976896"/>
            <a:ext cx="1482432" cy="1030749"/>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1"/>
          <p:cNvSpPr txBox="1"/>
          <p:nvPr/>
        </p:nvSpPr>
        <p:spPr>
          <a:xfrm>
            <a:off x="5356252" y="2324339"/>
            <a:ext cx="3301391" cy="1655100"/>
          </a:xfrm>
          <a:prstGeom prst="rect">
            <a:avLst/>
          </a:prstGeom>
          <a:noFill/>
          <a:ln>
            <a:noFill/>
          </a:ln>
        </p:spPr>
        <p:txBody>
          <a:bodyPr spcFirstLastPara="1" wrap="square" lIns="91425" tIns="91425" rIns="91425" bIns="91425" anchor="t" anchorCtr="0">
            <a:noAutofit/>
          </a:bodyPr>
          <a:lstStyle/>
          <a:p>
            <a:pPr marL="457200" indent="-317500">
              <a:buClr>
                <a:schemeClr val="dk1"/>
              </a:buClr>
              <a:buSzPts val="1400"/>
              <a:buChar char="●"/>
            </a:pPr>
            <a:r>
              <a:rPr lang="en" dirty="0">
                <a:solidFill>
                  <a:schemeClr val="dk1"/>
                </a:solidFill>
              </a:rPr>
              <a:t>Most hurricane tornadoes occurrences are concentrated in the northeast quadrant with respect to geographic North. </a:t>
            </a:r>
            <a:r>
              <a:rPr lang="en" sz="800" dirty="0">
                <a:solidFill>
                  <a:schemeClr val="dk1"/>
                </a:solidFill>
              </a:rPr>
              <a:t>(Hill et al 1966, Orton 1970, </a:t>
            </a:r>
            <a:r>
              <a:rPr lang="en" sz="800" dirty="0" err="1">
                <a:solidFill>
                  <a:schemeClr val="dk1"/>
                </a:solidFill>
              </a:rPr>
              <a:t>Novlan</a:t>
            </a:r>
            <a:r>
              <a:rPr lang="en" sz="800" dirty="0">
                <a:solidFill>
                  <a:schemeClr val="dk1"/>
                </a:solidFill>
              </a:rPr>
              <a:t> 1974, and Edwards 2012 )</a:t>
            </a:r>
            <a:endParaRPr dirty="0">
              <a:solidFill>
                <a:schemeClr val="dk1"/>
              </a:solidFill>
            </a:endParaRPr>
          </a:p>
        </p:txBody>
      </p:sp>
      <p:sp>
        <p:nvSpPr>
          <p:cNvPr id="2" name="TextBox 1">
            <a:extLst>
              <a:ext uri="{FF2B5EF4-FFF2-40B4-BE49-F238E27FC236}">
                <a16:creationId xmlns:a16="http://schemas.microsoft.com/office/drawing/2014/main" id="{59286E08-281B-45B7-8A0D-CFEB73878D5C}"/>
              </a:ext>
            </a:extLst>
          </p:cNvPr>
          <p:cNvSpPr txBox="1"/>
          <p:nvPr/>
        </p:nvSpPr>
        <p:spPr>
          <a:xfrm>
            <a:off x="109104" y="697923"/>
            <a:ext cx="647699" cy="338554"/>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All</a:t>
            </a:r>
            <a:endParaRPr lang="en-US" sz="1600"/>
          </a:p>
        </p:txBody>
      </p:sp>
      <p:sp>
        <p:nvSpPr>
          <p:cNvPr id="15" name="TextBox 14">
            <a:extLst>
              <a:ext uri="{FF2B5EF4-FFF2-40B4-BE49-F238E27FC236}">
                <a16:creationId xmlns:a16="http://schemas.microsoft.com/office/drawing/2014/main" id="{C36816DD-A19F-49E5-9F8B-0404B8F93C6C}"/>
              </a:ext>
            </a:extLst>
          </p:cNvPr>
          <p:cNvSpPr txBox="1"/>
          <p:nvPr/>
        </p:nvSpPr>
        <p:spPr>
          <a:xfrm>
            <a:off x="2490353" y="697922"/>
            <a:ext cx="1262494" cy="338554"/>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Hurricanes</a:t>
            </a:r>
            <a:endParaRPr lang="en-US" sz="1600"/>
          </a:p>
        </p:txBody>
      </p:sp>
      <p:sp>
        <p:nvSpPr>
          <p:cNvPr id="16" name="TextBox 15">
            <a:extLst>
              <a:ext uri="{FF2B5EF4-FFF2-40B4-BE49-F238E27FC236}">
                <a16:creationId xmlns:a16="http://schemas.microsoft.com/office/drawing/2014/main" id="{B93DC275-397F-492E-9B34-BBED9FA38732}"/>
              </a:ext>
            </a:extLst>
          </p:cNvPr>
          <p:cNvSpPr txBox="1"/>
          <p:nvPr/>
        </p:nvSpPr>
        <p:spPr>
          <a:xfrm>
            <a:off x="109102" y="2871353"/>
            <a:ext cx="647699" cy="338554"/>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TS</a:t>
            </a:r>
            <a:endParaRPr lang="en-US" dirty="0"/>
          </a:p>
        </p:txBody>
      </p:sp>
      <p:sp>
        <p:nvSpPr>
          <p:cNvPr id="17" name="TextBox 16">
            <a:extLst>
              <a:ext uri="{FF2B5EF4-FFF2-40B4-BE49-F238E27FC236}">
                <a16:creationId xmlns:a16="http://schemas.microsoft.com/office/drawing/2014/main" id="{872807F9-4530-4D80-933A-3F259F5636CD}"/>
              </a:ext>
            </a:extLst>
          </p:cNvPr>
          <p:cNvSpPr txBox="1"/>
          <p:nvPr/>
        </p:nvSpPr>
        <p:spPr>
          <a:xfrm>
            <a:off x="2490351" y="2957943"/>
            <a:ext cx="647699" cy="338554"/>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TD</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6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66" name="Google Shape;866;p66"/>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867" name="Google Shape;867;p6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68" name="Google Shape;868;p6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869" name="Google Shape;869;p6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870" name="Google Shape;870;p6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871" name="Google Shape;871;p6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872" name="Google Shape;872;p66"/>
          <p:cNvPicPr preferRelativeResize="0"/>
          <p:nvPr/>
        </p:nvPicPr>
        <p:blipFill>
          <a:blip r:embed="rId4">
            <a:alphaModFix/>
          </a:blip>
          <a:stretch>
            <a:fillRect/>
          </a:stretch>
        </p:blipFill>
        <p:spPr>
          <a:xfrm>
            <a:off x="2689247" y="1240792"/>
            <a:ext cx="1051925" cy="1143647"/>
          </a:xfrm>
          <a:prstGeom prst="rect">
            <a:avLst/>
          </a:prstGeom>
          <a:noFill/>
          <a:ln>
            <a:noFill/>
          </a:ln>
        </p:spPr>
      </p:pic>
      <p:sp>
        <p:nvSpPr>
          <p:cNvPr id="873" name="Google Shape;873;p66"/>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cell type is determined:</a:t>
            </a:r>
            <a:endParaRPr sz="1800"/>
          </a:p>
        </p:txBody>
      </p:sp>
      <p:sp>
        <p:nvSpPr>
          <p:cNvPr id="874" name="Google Shape;874;p66"/>
          <p:cNvSpPr txBox="1"/>
          <p:nvPr/>
        </p:nvSpPr>
        <p:spPr>
          <a:xfrm>
            <a:off x="3235772" y="853490"/>
            <a:ext cx="1971000" cy="3873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800" b="1"/>
              <a:t>Observations</a:t>
            </a:r>
            <a:endParaRPr sz="1800" b="1"/>
          </a:p>
        </p:txBody>
      </p:sp>
      <p:sp>
        <p:nvSpPr>
          <p:cNvPr id="875" name="Google Shape;875;p66"/>
          <p:cNvSpPr txBox="1"/>
          <p:nvPr/>
        </p:nvSpPr>
        <p:spPr>
          <a:xfrm>
            <a:off x="3866177" y="1618966"/>
            <a:ext cx="27738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Reflectivity &gt; 99.95th percentile</a:t>
            </a:r>
            <a:endParaRPr/>
          </a:p>
        </p:txBody>
      </p:sp>
      <p:cxnSp>
        <p:nvCxnSpPr>
          <p:cNvPr id="2" name="Google Shape;876;p66">
            <a:extLst>
              <a:ext uri="{FF2B5EF4-FFF2-40B4-BE49-F238E27FC236}">
                <a16:creationId xmlns:a16="http://schemas.microsoft.com/office/drawing/2014/main" id="{F4FB080B-4071-4BD7-B607-390EE01B7FB0}"/>
              </a:ext>
            </a:extLst>
          </p:cNvPr>
          <p:cNvCxnSpPr/>
          <p:nvPr/>
        </p:nvCxnSpPr>
        <p:spPr>
          <a:xfrm flipH="1">
            <a:off x="3066180" y="2563091"/>
            <a:ext cx="304200" cy="618300"/>
          </a:xfrm>
          <a:prstGeom prst="straightConnector1">
            <a:avLst/>
          </a:prstGeom>
          <a:noFill/>
          <a:ln w="38100" cap="flat" cmpd="sng">
            <a:solidFill>
              <a:srgbClr val="000000"/>
            </a:solidFill>
            <a:prstDash val="solid"/>
            <a:round/>
            <a:headEnd type="none" w="med" len="med"/>
            <a:tailEnd type="triangle" w="med" len="med"/>
          </a:ln>
        </p:spPr>
      </p:cxnSp>
      <p:sp>
        <p:nvSpPr>
          <p:cNvPr id="3" name="Google Shape;878;p66">
            <a:extLst>
              <a:ext uri="{FF2B5EF4-FFF2-40B4-BE49-F238E27FC236}">
                <a16:creationId xmlns:a16="http://schemas.microsoft.com/office/drawing/2014/main" id="{E610EA34-6DEE-49CB-9C76-32B69A9C4697}"/>
              </a:ext>
            </a:extLst>
          </p:cNvPr>
          <p:cNvSpPr txBox="1"/>
          <p:nvPr/>
        </p:nvSpPr>
        <p:spPr>
          <a:xfrm>
            <a:off x="1356730" y="3318816"/>
            <a:ext cx="3144300" cy="387300"/>
          </a:xfrm>
          <a:prstGeom prst="rect">
            <a:avLst/>
          </a:prstGeom>
          <a:noFill/>
          <a:ln>
            <a:noFill/>
          </a:ln>
        </p:spPr>
        <p:txBody>
          <a:bodyPr spcFirstLastPara="1" wrap="square" lIns="91425" tIns="91425" rIns="91425" bIns="91425" anchor="t" anchorCtr="0">
            <a:noAutofit/>
          </a:bodyPr>
          <a:lstStyle/>
          <a:p>
            <a:pPr algn="ctr"/>
            <a:r>
              <a:rPr lang="en" dirty="0"/>
              <a:t>∇ Base Velocity &gt; 99.9th percentile</a:t>
            </a:r>
            <a:endParaRPr dirty="0"/>
          </a:p>
        </p:txBody>
      </p:sp>
      <p:cxnSp>
        <p:nvCxnSpPr>
          <p:cNvPr id="4" name="Google Shape;881;p66">
            <a:extLst>
              <a:ext uri="{FF2B5EF4-FFF2-40B4-BE49-F238E27FC236}">
                <a16:creationId xmlns:a16="http://schemas.microsoft.com/office/drawing/2014/main" id="{E6DDE488-2E04-46BA-9CA5-C222C7C4A512}"/>
              </a:ext>
            </a:extLst>
          </p:cNvPr>
          <p:cNvCxnSpPr/>
          <p:nvPr/>
        </p:nvCxnSpPr>
        <p:spPr>
          <a:xfrm flipH="1">
            <a:off x="2925880" y="3762400"/>
            <a:ext cx="6000" cy="436200"/>
          </a:xfrm>
          <a:prstGeom prst="straightConnector1">
            <a:avLst/>
          </a:prstGeom>
          <a:noFill/>
          <a:ln w="38100" cap="flat" cmpd="sng">
            <a:solidFill>
              <a:srgbClr val="000000"/>
            </a:solidFill>
            <a:prstDash val="solid"/>
            <a:round/>
            <a:headEnd type="none" w="med" len="med"/>
            <a:tailEnd type="triangle" w="med" len="med"/>
          </a:ln>
        </p:spPr>
      </p:cxnSp>
      <p:sp>
        <p:nvSpPr>
          <p:cNvPr id="5" name="Google Shape;884;p66">
            <a:extLst>
              <a:ext uri="{FF2B5EF4-FFF2-40B4-BE49-F238E27FC236}">
                <a16:creationId xmlns:a16="http://schemas.microsoft.com/office/drawing/2014/main" id="{8675AE7B-3CD6-476B-8E93-18893791FDBC}"/>
              </a:ext>
            </a:extLst>
          </p:cNvPr>
          <p:cNvSpPr/>
          <p:nvPr/>
        </p:nvSpPr>
        <p:spPr>
          <a:xfrm>
            <a:off x="1986580" y="4257150"/>
            <a:ext cx="1884600" cy="76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Rotating Cells</a:t>
            </a:r>
            <a:endParaRPr b="1"/>
          </a:p>
        </p:txBody>
      </p:sp>
      <p:cxnSp>
        <p:nvCxnSpPr>
          <p:cNvPr id="6" name="Google Shape;877;p66">
            <a:extLst>
              <a:ext uri="{FF2B5EF4-FFF2-40B4-BE49-F238E27FC236}">
                <a16:creationId xmlns:a16="http://schemas.microsoft.com/office/drawing/2014/main" id="{4C603A77-B344-48A0-836C-8D20406BB3D1}"/>
              </a:ext>
            </a:extLst>
          </p:cNvPr>
          <p:cNvCxnSpPr/>
          <p:nvPr/>
        </p:nvCxnSpPr>
        <p:spPr>
          <a:xfrm>
            <a:off x="5631268" y="2447859"/>
            <a:ext cx="412500" cy="628200"/>
          </a:xfrm>
          <a:prstGeom prst="straightConnector1">
            <a:avLst/>
          </a:prstGeom>
          <a:noFill/>
          <a:ln w="38100" cap="flat" cmpd="sng">
            <a:solidFill>
              <a:srgbClr val="000000"/>
            </a:solidFill>
            <a:prstDash val="solid"/>
            <a:round/>
            <a:headEnd type="none" w="med" len="med"/>
            <a:tailEnd type="triangle" w="med" len="med"/>
          </a:ln>
        </p:spPr>
      </p:cxnSp>
      <p:sp>
        <p:nvSpPr>
          <p:cNvPr id="7" name="Google Shape;879;p66">
            <a:extLst>
              <a:ext uri="{FF2B5EF4-FFF2-40B4-BE49-F238E27FC236}">
                <a16:creationId xmlns:a16="http://schemas.microsoft.com/office/drawing/2014/main" id="{A9BB07B5-694C-4A92-BA68-686A9AA28D30}"/>
              </a:ext>
            </a:extLst>
          </p:cNvPr>
          <p:cNvSpPr txBox="1"/>
          <p:nvPr/>
        </p:nvSpPr>
        <p:spPr>
          <a:xfrm>
            <a:off x="4474618" y="3336134"/>
            <a:ext cx="3144300" cy="387300"/>
          </a:xfrm>
          <a:prstGeom prst="rect">
            <a:avLst/>
          </a:prstGeom>
          <a:noFill/>
          <a:ln>
            <a:noFill/>
          </a:ln>
        </p:spPr>
        <p:txBody>
          <a:bodyPr spcFirstLastPara="1" wrap="square" lIns="91425" tIns="91425" rIns="91425" bIns="91425" anchor="t" anchorCtr="0">
            <a:noAutofit/>
          </a:bodyPr>
          <a:lstStyle/>
          <a:p>
            <a:pPr algn="ctr"/>
            <a:r>
              <a:rPr lang="en" dirty="0">
                <a:solidFill>
                  <a:schemeClr val="dk1"/>
                </a:solidFill>
              </a:rPr>
              <a:t>∇ Base Velocity</a:t>
            </a:r>
            <a:r>
              <a:rPr lang="en" dirty="0"/>
              <a:t> &lt; 5th percentile</a:t>
            </a:r>
            <a:endParaRPr dirty="0"/>
          </a:p>
        </p:txBody>
      </p:sp>
      <p:cxnSp>
        <p:nvCxnSpPr>
          <p:cNvPr id="8" name="Google Shape;882;p66">
            <a:extLst>
              <a:ext uri="{FF2B5EF4-FFF2-40B4-BE49-F238E27FC236}">
                <a16:creationId xmlns:a16="http://schemas.microsoft.com/office/drawing/2014/main" id="{D1E911EE-91D7-42A5-82EB-C26824676054}"/>
              </a:ext>
            </a:extLst>
          </p:cNvPr>
          <p:cNvCxnSpPr/>
          <p:nvPr/>
        </p:nvCxnSpPr>
        <p:spPr>
          <a:xfrm flipH="1">
            <a:off x="6130359" y="3753741"/>
            <a:ext cx="6000" cy="436200"/>
          </a:xfrm>
          <a:prstGeom prst="straightConnector1">
            <a:avLst/>
          </a:prstGeom>
          <a:noFill/>
          <a:ln w="38100" cap="flat" cmpd="sng">
            <a:solidFill>
              <a:srgbClr val="000000"/>
            </a:solidFill>
            <a:prstDash val="solid"/>
            <a:round/>
            <a:headEnd type="none" w="med" len="med"/>
            <a:tailEnd type="triangle" w="med" len="med"/>
          </a:ln>
        </p:spPr>
      </p:cxnSp>
      <p:sp>
        <p:nvSpPr>
          <p:cNvPr id="9" name="Google Shape;883;p66">
            <a:extLst>
              <a:ext uri="{FF2B5EF4-FFF2-40B4-BE49-F238E27FC236}">
                <a16:creationId xmlns:a16="http://schemas.microsoft.com/office/drawing/2014/main" id="{57018BA2-552E-47CC-AEC5-2F7AB5488A18}"/>
              </a:ext>
            </a:extLst>
          </p:cNvPr>
          <p:cNvSpPr/>
          <p:nvPr/>
        </p:nvSpPr>
        <p:spPr>
          <a:xfrm>
            <a:off x="5191059" y="4248491"/>
            <a:ext cx="1884600" cy="76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Non-Rotating Cells</a:t>
            </a:r>
            <a:endParaRPr b="1"/>
          </a:p>
        </p:txBody>
      </p:sp>
    </p:spTree>
    <p:extLst>
      <p:ext uri="{BB962C8B-B14F-4D97-AF65-F5344CB8AC3E}">
        <p14:creationId xmlns:p14="http://schemas.microsoft.com/office/powerpoint/2010/main" val="1975156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7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963" name="Google Shape;963;p70"/>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964" name="Google Shape;964;p7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965" name="Google Shape;965;p7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966" name="Google Shape;966;p7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967" name="Google Shape;967;p7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968" name="Google Shape;968;p7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grpSp>
        <p:nvGrpSpPr>
          <p:cNvPr id="969" name="Google Shape;969;p70"/>
          <p:cNvGrpSpPr/>
          <p:nvPr/>
        </p:nvGrpSpPr>
        <p:grpSpPr>
          <a:xfrm>
            <a:off x="4298429" y="1352594"/>
            <a:ext cx="5126209" cy="3728515"/>
            <a:chOff x="6" y="2571746"/>
            <a:chExt cx="3986769" cy="2578608"/>
          </a:xfrm>
        </p:grpSpPr>
        <p:pic>
          <p:nvPicPr>
            <p:cNvPr id="970" name="Google Shape;970;p70"/>
            <p:cNvPicPr preferRelativeResize="0"/>
            <p:nvPr/>
          </p:nvPicPr>
          <p:blipFill>
            <a:blip r:embed="rId4">
              <a:alphaModFix/>
            </a:blip>
            <a:stretch>
              <a:fillRect/>
            </a:stretch>
          </p:blipFill>
          <p:spPr>
            <a:xfrm>
              <a:off x="292600" y="2571746"/>
              <a:ext cx="3694175" cy="2578608"/>
            </a:xfrm>
            <a:prstGeom prst="rect">
              <a:avLst/>
            </a:prstGeom>
            <a:noFill/>
            <a:ln>
              <a:noFill/>
            </a:ln>
          </p:spPr>
        </p:pic>
        <p:sp>
          <p:nvSpPr>
            <p:cNvPr id="971" name="Google Shape;971;p70"/>
            <p:cNvSpPr txBox="1"/>
            <p:nvPr/>
          </p:nvSpPr>
          <p:spPr>
            <a:xfrm rot="-5400000">
              <a:off x="-786744" y="3657936"/>
              <a:ext cx="1967700" cy="39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Observations</a:t>
              </a:r>
              <a:endParaRPr/>
            </a:p>
          </p:txBody>
        </p:sp>
        <p:sp>
          <p:nvSpPr>
            <p:cNvPr id="972" name="Google Shape;972;p70"/>
            <p:cNvSpPr/>
            <p:nvPr/>
          </p:nvSpPr>
          <p:spPr>
            <a:xfrm>
              <a:off x="1431500" y="3097688"/>
              <a:ext cx="137100" cy="137100"/>
            </a:xfrm>
            <a:prstGeom prst="star5">
              <a:avLst>
                <a:gd name="adj" fmla="val 19098"/>
                <a:gd name="hf" fmla="val 105146"/>
                <a:gd name="vf" fmla="val 11055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0"/>
            <p:cNvSpPr/>
            <p:nvPr/>
          </p:nvSpPr>
          <p:spPr>
            <a:xfrm>
              <a:off x="1346100" y="3465938"/>
              <a:ext cx="137100" cy="1371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4" name="Google Shape;974;p70"/>
          <p:cNvSpPr txBox="1"/>
          <p:nvPr/>
        </p:nvSpPr>
        <p:spPr>
          <a:xfrm>
            <a:off x="-12" y="608135"/>
            <a:ext cx="5039809" cy="429259"/>
          </a:xfrm>
          <a:prstGeom prst="rect">
            <a:avLst/>
          </a:prstGeom>
          <a:noFill/>
          <a:ln>
            <a:noFill/>
          </a:ln>
        </p:spPr>
        <p:txBody>
          <a:bodyPr spcFirstLastPara="1" wrap="square" lIns="68575" tIns="68575" rIns="68575" bIns="68575" anchor="t" anchorCtr="0">
            <a:noAutofit/>
          </a:bodyPr>
          <a:lstStyle/>
          <a:p>
            <a:r>
              <a:rPr lang="en" sz="1800" dirty="0"/>
              <a:t>Harvey</a:t>
            </a:r>
            <a:r>
              <a:rPr lang="en" sz="1800" dirty="0">
                <a:solidFill>
                  <a:schemeClr val="dk1"/>
                </a:solidFill>
              </a:rPr>
              <a:t> (2017)</a:t>
            </a:r>
            <a:r>
              <a:rPr lang="en" sz="1800" dirty="0"/>
              <a:t>: 00z 26–12z 27 August </a:t>
            </a:r>
            <a:endParaRPr lang="en" sz="1800" dirty="0" err="1"/>
          </a:p>
        </p:txBody>
      </p:sp>
      <p:pic>
        <p:nvPicPr>
          <p:cNvPr id="975" name="Google Shape;975;p70"/>
          <p:cNvPicPr preferRelativeResize="0"/>
          <p:nvPr/>
        </p:nvPicPr>
        <p:blipFill rotWithShape="1">
          <a:blip r:embed="rId5">
            <a:alphaModFix/>
          </a:blip>
          <a:srcRect t="72" r="26763" b="-72"/>
          <a:stretch/>
        </p:blipFill>
        <p:spPr>
          <a:xfrm>
            <a:off x="869450" y="1361253"/>
            <a:ext cx="3692525" cy="3728632"/>
          </a:xfrm>
          <a:prstGeom prst="rect">
            <a:avLst/>
          </a:prstGeom>
          <a:noFill/>
          <a:ln>
            <a:noFill/>
          </a:ln>
        </p:spPr>
      </p:pic>
      <p:grpSp>
        <p:nvGrpSpPr>
          <p:cNvPr id="976" name="Google Shape;976;p70"/>
          <p:cNvGrpSpPr/>
          <p:nvPr/>
        </p:nvGrpSpPr>
        <p:grpSpPr>
          <a:xfrm>
            <a:off x="541960" y="1742755"/>
            <a:ext cx="2335134" cy="2693223"/>
            <a:chOff x="6" y="257736"/>
            <a:chExt cx="1756844" cy="1967700"/>
          </a:xfrm>
        </p:grpSpPr>
        <p:sp>
          <p:nvSpPr>
            <p:cNvPr id="977" name="Google Shape;977;p70"/>
            <p:cNvSpPr txBox="1"/>
            <p:nvPr/>
          </p:nvSpPr>
          <p:spPr>
            <a:xfrm rot="-5400000">
              <a:off x="-786744" y="1044486"/>
              <a:ext cx="1967700" cy="39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Ensemble</a:t>
              </a:r>
              <a:endParaRPr/>
            </a:p>
          </p:txBody>
        </p:sp>
        <p:sp>
          <p:nvSpPr>
            <p:cNvPr id="978" name="Google Shape;978;p70"/>
            <p:cNvSpPr/>
            <p:nvPr/>
          </p:nvSpPr>
          <p:spPr>
            <a:xfrm>
              <a:off x="1564304" y="987411"/>
              <a:ext cx="137100" cy="1371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0"/>
            <p:cNvSpPr/>
            <p:nvPr/>
          </p:nvSpPr>
          <p:spPr>
            <a:xfrm>
              <a:off x="1619750" y="455094"/>
              <a:ext cx="137100" cy="137100"/>
            </a:xfrm>
            <a:prstGeom prst="star5">
              <a:avLst>
                <a:gd name="adj" fmla="val 19098"/>
                <a:gd name="hf" fmla="val 105146"/>
                <a:gd name="vf" fmla="val 11055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id="{10A2D9EF-24B7-4E4F-BAD9-9833B7F244DF}"/>
              </a:ext>
            </a:extLst>
          </p:cNvPr>
          <p:cNvSpPr/>
          <p:nvPr/>
        </p:nvSpPr>
        <p:spPr>
          <a:xfrm>
            <a:off x="4443844" y="2504208"/>
            <a:ext cx="225137" cy="1350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678219E-8483-4750-8B28-F7A88F8F409F}"/>
              </a:ext>
            </a:extLst>
          </p:cNvPr>
          <p:cNvSpPr/>
          <p:nvPr/>
        </p:nvSpPr>
        <p:spPr>
          <a:xfrm>
            <a:off x="642503" y="2452253"/>
            <a:ext cx="225137" cy="1350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19B8DAB-5263-401F-93F2-C46BD5AB7E09}"/>
              </a:ext>
            </a:extLst>
          </p:cNvPr>
          <p:cNvSpPr/>
          <p:nvPr/>
        </p:nvSpPr>
        <p:spPr>
          <a:xfrm>
            <a:off x="8201889" y="1482434"/>
            <a:ext cx="1255568" cy="3576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1B6F9A2-F34F-420B-907C-A494EFE48DFD}"/>
              </a:ext>
            </a:extLst>
          </p:cNvPr>
          <p:cNvSpPr/>
          <p:nvPr/>
        </p:nvSpPr>
        <p:spPr>
          <a:xfrm rot="-5400000">
            <a:off x="2690376" y="274492"/>
            <a:ext cx="207819" cy="2173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88EF7EA-B1CA-49BB-A34B-A268F53A653C}"/>
              </a:ext>
            </a:extLst>
          </p:cNvPr>
          <p:cNvSpPr/>
          <p:nvPr/>
        </p:nvSpPr>
        <p:spPr>
          <a:xfrm rot="-5400000">
            <a:off x="6340182" y="659821"/>
            <a:ext cx="233796" cy="1376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A289315-3AF0-4F19-8FCB-761D45BA2F9D}"/>
              </a:ext>
            </a:extLst>
          </p:cNvPr>
          <p:cNvSpPr txBox="1"/>
          <p:nvPr/>
        </p:nvSpPr>
        <p:spPr>
          <a:xfrm>
            <a:off x="1351685" y="1187161"/>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t>All Ensemble Members</a:t>
            </a:r>
          </a:p>
        </p:txBody>
      </p:sp>
      <p:sp>
        <p:nvSpPr>
          <p:cNvPr id="38" name="TextBox 37">
            <a:extLst>
              <a:ext uri="{FF2B5EF4-FFF2-40B4-BE49-F238E27FC236}">
                <a16:creationId xmlns:a16="http://schemas.microsoft.com/office/drawing/2014/main" id="{160B8BC5-3CCB-4C7F-A27B-FFEDED3AB4A8}"/>
              </a:ext>
            </a:extLst>
          </p:cNvPr>
          <p:cNvSpPr txBox="1"/>
          <p:nvPr/>
        </p:nvSpPr>
        <p:spPr>
          <a:xfrm>
            <a:off x="5040457" y="1187160"/>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t>Observations</a:t>
            </a:r>
            <a:endParaRPr lang="en-US" dirty="0"/>
          </a:p>
        </p:txBody>
      </p:sp>
      <p:sp>
        <p:nvSpPr>
          <p:cNvPr id="5" name="Rectangle 4">
            <a:extLst>
              <a:ext uri="{FF2B5EF4-FFF2-40B4-BE49-F238E27FC236}">
                <a16:creationId xmlns:a16="http://schemas.microsoft.com/office/drawing/2014/main" id="{1524E7DD-2B16-4D31-887B-625A50E7E317}"/>
              </a:ext>
            </a:extLst>
          </p:cNvPr>
          <p:cNvSpPr/>
          <p:nvPr/>
        </p:nvSpPr>
        <p:spPr>
          <a:xfrm>
            <a:off x="7197436" y="729094"/>
            <a:ext cx="225137"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DD6F4C0-3EE9-496B-92E2-F669B45E2A4C}"/>
              </a:ext>
            </a:extLst>
          </p:cNvPr>
          <p:cNvSpPr txBox="1"/>
          <p:nvPr/>
        </p:nvSpPr>
        <p:spPr>
          <a:xfrm>
            <a:off x="7387070" y="667616"/>
            <a:ext cx="16261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Non-rotating Cells</a:t>
            </a:r>
          </a:p>
        </p:txBody>
      </p:sp>
      <p:sp>
        <p:nvSpPr>
          <p:cNvPr id="41" name="TextBox 40">
            <a:extLst>
              <a:ext uri="{FF2B5EF4-FFF2-40B4-BE49-F238E27FC236}">
                <a16:creationId xmlns:a16="http://schemas.microsoft.com/office/drawing/2014/main" id="{174030EC-8404-4F8F-A668-93A7E21F2701}"/>
              </a:ext>
            </a:extLst>
          </p:cNvPr>
          <p:cNvSpPr txBox="1"/>
          <p:nvPr/>
        </p:nvSpPr>
        <p:spPr>
          <a:xfrm>
            <a:off x="7421706" y="944706"/>
            <a:ext cx="16261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Rotating Cells</a:t>
            </a:r>
          </a:p>
        </p:txBody>
      </p:sp>
      <p:sp>
        <p:nvSpPr>
          <p:cNvPr id="42" name="Rectangle 41">
            <a:extLst>
              <a:ext uri="{FF2B5EF4-FFF2-40B4-BE49-F238E27FC236}">
                <a16:creationId xmlns:a16="http://schemas.microsoft.com/office/drawing/2014/main" id="{38D4A681-951F-4E57-B9CE-DC84378CFC1F}"/>
              </a:ext>
            </a:extLst>
          </p:cNvPr>
          <p:cNvSpPr/>
          <p:nvPr/>
        </p:nvSpPr>
        <p:spPr>
          <a:xfrm>
            <a:off x="7197435" y="1006184"/>
            <a:ext cx="225137" cy="1905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tar: 5 Points 1">
            <a:extLst>
              <a:ext uri="{FF2B5EF4-FFF2-40B4-BE49-F238E27FC236}">
                <a16:creationId xmlns:a16="http://schemas.microsoft.com/office/drawing/2014/main" id="{F093BF9A-80A8-4CBB-89B7-1AE9775863A2}"/>
              </a:ext>
            </a:extLst>
          </p:cNvPr>
          <p:cNvSpPr/>
          <p:nvPr/>
        </p:nvSpPr>
        <p:spPr>
          <a:xfrm>
            <a:off x="6937663" y="755072"/>
            <a:ext cx="147204" cy="147204"/>
          </a:xfrm>
          <a:prstGeom prst="star5">
            <a:avLst/>
          </a:prstGeom>
          <a:solidFill>
            <a:srgbClr val="00B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5 Points 31">
            <a:extLst>
              <a:ext uri="{FF2B5EF4-FFF2-40B4-BE49-F238E27FC236}">
                <a16:creationId xmlns:a16="http://schemas.microsoft.com/office/drawing/2014/main" id="{7C7A7FF8-95A4-4E16-9952-654ED32B975A}"/>
              </a:ext>
            </a:extLst>
          </p:cNvPr>
          <p:cNvSpPr/>
          <p:nvPr/>
        </p:nvSpPr>
        <p:spPr>
          <a:xfrm>
            <a:off x="6937662" y="1049481"/>
            <a:ext cx="147204" cy="147204"/>
          </a:xfrm>
          <a:prstGeom prst="star5">
            <a:avLst/>
          </a:prstGeom>
          <a:solidFill>
            <a:srgbClr val="FFFF00"/>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7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985" name="Google Shape;985;p71"/>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986" name="Google Shape;986;p7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pic>
        <p:nvPicPr>
          <p:cNvPr id="987" name="Google Shape;987;p71"/>
          <p:cNvPicPr preferRelativeResize="0"/>
          <p:nvPr/>
        </p:nvPicPr>
        <p:blipFill>
          <a:blip r:embed="rId4">
            <a:alphaModFix/>
          </a:blip>
          <a:stretch>
            <a:fillRect/>
          </a:stretch>
        </p:blipFill>
        <p:spPr>
          <a:xfrm>
            <a:off x="2468875" y="1734694"/>
            <a:ext cx="6675118" cy="1097280"/>
          </a:xfrm>
          <a:prstGeom prst="rect">
            <a:avLst/>
          </a:prstGeom>
          <a:noFill/>
          <a:ln>
            <a:noFill/>
          </a:ln>
        </p:spPr>
      </p:pic>
      <p:pic>
        <p:nvPicPr>
          <p:cNvPr id="988" name="Google Shape;988;p71"/>
          <p:cNvPicPr preferRelativeResize="0"/>
          <p:nvPr/>
        </p:nvPicPr>
        <p:blipFill>
          <a:blip r:embed="rId5">
            <a:alphaModFix/>
          </a:blip>
          <a:stretch>
            <a:fillRect/>
          </a:stretch>
        </p:blipFill>
        <p:spPr>
          <a:xfrm>
            <a:off x="2468875" y="3951712"/>
            <a:ext cx="6675118" cy="1097280"/>
          </a:xfrm>
          <a:prstGeom prst="rect">
            <a:avLst/>
          </a:prstGeom>
          <a:noFill/>
          <a:ln>
            <a:noFill/>
          </a:ln>
        </p:spPr>
      </p:pic>
      <p:sp>
        <p:nvSpPr>
          <p:cNvPr id="989" name="Google Shape;989;p7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990" name="Google Shape;990;p7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991" name="Google Shape;991;p7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992" name="Google Shape;992;p7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993" name="Google Shape;993;p71"/>
          <p:cNvSpPr txBox="1"/>
          <p:nvPr/>
        </p:nvSpPr>
        <p:spPr>
          <a:xfrm>
            <a:off x="-12" y="61679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a:t>
            </a:r>
            <a:r>
              <a:rPr lang="en" sz="1800">
                <a:solidFill>
                  <a:schemeClr val="dk1"/>
                </a:solidFill>
              </a:rPr>
              <a:t> (2017)</a:t>
            </a:r>
            <a:r>
              <a:rPr lang="en" sz="1800"/>
              <a:t>:</a:t>
            </a:r>
            <a:endParaRPr sz="1800"/>
          </a:p>
        </p:txBody>
      </p:sp>
      <p:grpSp>
        <p:nvGrpSpPr>
          <p:cNvPr id="994" name="Google Shape;994;p71"/>
          <p:cNvGrpSpPr/>
          <p:nvPr/>
        </p:nvGrpSpPr>
        <p:grpSpPr>
          <a:xfrm>
            <a:off x="2650668" y="2962652"/>
            <a:ext cx="589435" cy="1363445"/>
            <a:chOff x="335525" y="2729200"/>
            <a:chExt cx="791400" cy="1597850"/>
          </a:xfrm>
        </p:grpSpPr>
        <p:sp>
          <p:nvSpPr>
            <p:cNvPr id="995" name="Google Shape;995;p71"/>
            <p:cNvSpPr txBox="1"/>
            <p:nvPr/>
          </p:nvSpPr>
          <p:spPr>
            <a:xfrm>
              <a:off x="335525" y="2729200"/>
              <a:ext cx="791400" cy="31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t>Obs </a:t>
              </a:r>
              <a:endParaRPr sz="800" b="1"/>
            </a:p>
          </p:txBody>
        </p:sp>
        <p:sp>
          <p:nvSpPr>
            <p:cNvPr id="996" name="Google Shape;996;p71"/>
            <p:cNvSpPr txBox="1"/>
            <p:nvPr/>
          </p:nvSpPr>
          <p:spPr>
            <a:xfrm>
              <a:off x="335525" y="4012050"/>
              <a:ext cx="791400" cy="31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t>Obs </a:t>
              </a:r>
              <a:endParaRPr sz="800" b="1"/>
            </a:p>
          </p:txBody>
        </p:sp>
      </p:grpSp>
      <p:pic>
        <p:nvPicPr>
          <p:cNvPr id="997" name="Google Shape;997;p71"/>
          <p:cNvPicPr preferRelativeResize="0"/>
          <p:nvPr/>
        </p:nvPicPr>
        <p:blipFill>
          <a:blip r:embed="rId6">
            <a:alphaModFix/>
          </a:blip>
          <a:stretch>
            <a:fillRect/>
          </a:stretch>
        </p:blipFill>
        <p:spPr>
          <a:xfrm>
            <a:off x="2468880" y="633825"/>
            <a:ext cx="6675112" cy="1100286"/>
          </a:xfrm>
          <a:prstGeom prst="rect">
            <a:avLst/>
          </a:prstGeom>
          <a:noFill/>
          <a:ln>
            <a:noFill/>
          </a:ln>
        </p:spPr>
      </p:pic>
      <p:pic>
        <p:nvPicPr>
          <p:cNvPr id="998" name="Google Shape;998;p71"/>
          <p:cNvPicPr preferRelativeResize="0"/>
          <p:nvPr/>
        </p:nvPicPr>
        <p:blipFill>
          <a:blip r:embed="rId7">
            <a:alphaModFix/>
          </a:blip>
          <a:stretch>
            <a:fillRect/>
          </a:stretch>
        </p:blipFill>
        <p:spPr>
          <a:xfrm>
            <a:off x="2468880" y="2833811"/>
            <a:ext cx="6675112" cy="1100286"/>
          </a:xfrm>
          <a:prstGeom prst="rect">
            <a:avLst/>
          </a:prstGeom>
          <a:noFill/>
          <a:ln>
            <a:noFill/>
          </a:ln>
        </p:spPr>
      </p:pic>
      <p:sp>
        <p:nvSpPr>
          <p:cNvPr id="999" name="Google Shape;999;p71"/>
          <p:cNvSpPr txBox="1"/>
          <p:nvPr/>
        </p:nvSpPr>
        <p:spPr>
          <a:xfrm>
            <a:off x="0" y="977575"/>
            <a:ext cx="2469000" cy="3438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None/>
            </a:pPr>
            <a:r>
              <a:rPr lang="en" dirty="0"/>
              <a:t>Rotating Cells-</a:t>
            </a:r>
            <a:endParaRPr lang="en-US"/>
          </a:p>
          <a:p>
            <a:pPr marL="342900" indent="-234950">
              <a:buSzPts val="1100"/>
              <a:buChar char="●"/>
            </a:pPr>
            <a:r>
              <a:rPr lang="en" dirty="0"/>
              <a:t>The number in the ensemble through 00z 27 August is fairly stable but peaks later in the ensemble members around 09z 27 August. </a:t>
            </a:r>
            <a:endParaRPr/>
          </a:p>
          <a:p>
            <a:pPr marL="342900" marR="0" lvl="0" indent="0" algn="l" rtl="0">
              <a:lnSpc>
                <a:spcPct val="100000"/>
              </a:lnSpc>
              <a:spcBef>
                <a:spcPts val="0"/>
              </a:spcBef>
              <a:spcAft>
                <a:spcPts val="0"/>
              </a:spcAft>
              <a:buNone/>
            </a:pPr>
            <a:endParaRPr sz="1000"/>
          </a:p>
          <a:p>
            <a:pPr marL="342900" marR="0" lvl="0" indent="-234950" algn="l" rtl="0">
              <a:lnSpc>
                <a:spcPct val="100000"/>
              </a:lnSpc>
              <a:spcBef>
                <a:spcPts val="0"/>
              </a:spcBef>
              <a:spcAft>
                <a:spcPts val="0"/>
              </a:spcAft>
              <a:buSzPts val="1100"/>
              <a:buChar char="●"/>
            </a:pPr>
            <a:r>
              <a:rPr lang="en" dirty="0"/>
              <a:t>In the observations then number is fairly stable throughout the entire period.</a:t>
            </a:r>
            <a:endParaRPr/>
          </a:p>
          <a:p>
            <a:pPr marL="342900" marR="0" lvl="0" indent="0" algn="l" rtl="0">
              <a:lnSpc>
                <a:spcPct val="100000"/>
              </a:lnSpc>
              <a:spcBef>
                <a:spcPts val="0"/>
              </a:spcBef>
              <a:spcAft>
                <a:spcPts val="0"/>
              </a:spcAft>
              <a:buNone/>
            </a:pPr>
            <a:endParaRPr sz="1000"/>
          </a:p>
          <a:p>
            <a:pPr marL="107950" marR="0" lvl="0" algn="l" rtl="0">
              <a:lnSpc>
                <a:spcPct val="100000"/>
              </a:lnSpc>
              <a:spcBef>
                <a:spcPts val="0"/>
              </a:spcBef>
              <a:spcAft>
                <a:spcPts val="0"/>
              </a:spcAft>
              <a:buSzPts val="1100"/>
            </a:pPr>
            <a:endParaRPr lang="en" dirty="0"/>
          </a:p>
        </p:txBody>
      </p:sp>
      <p:cxnSp>
        <p:nvCxnSpPr>
          <p:cNvPr id="1000" name="Google Shape;1000;p71"/>
          <p:cNvCxnSpPr/>
          <p:nvPr/>
        </p:nvCxnSpPr>
        <p:spPr>
          <a:xfrm rot="10800000" flipH="1">
            <a:off x="8333650" y="1320600"/>
            <a:ext cx="4200" cy="534600"/>
          </a:xfrm>
          <a:prstGeom prst="straightConnector1">
            <a:avLst/>
          </a:prstGeom>
          <a:noFill/>
          <a:ln w="38100" cap="flat" cmpd="sng">
            <a:solidFill>
              <a:srgbClr val="FF0000"/>
            </a:solidFill>
            <a:prstDash val="solid"/>
            <a:round/>
            <a:headEnd type="none" w="med" len="med"/>
            <a:tailEnd type="triangle" w="med" len="med"/>
          </a:ln>
        </p:spPr>
      </p:cxnSp>
      <p:cxnSp>
        <p:nvCxnSpPr>
          <p:cNvPr id="1001" name="Google Shape;1001;p71"/>
          <p:cNvCxnSpPr/>
          <p:nvPr/>
        </p:nvCxnSpPr>
        <p:spPr>
          <a:xfrm>
            <a:off x="4106450" y="1090575"/>
            <a:ext cx="1187700" cy="9900"/>
          </a:xfrm>
          <a:prstGeom prst="straightConnector1">
            <a:avLst/>
          </a:prstGeom>
          <a:noFill/>
          <a:ln w="38100" cap="flat" cmpd="sng">
            <a:solidFill>
              <a:srgbClr val="FF0000"/>
            </a:solidFill>
            <a:prstDash val="solid"/>
            <a:round/>
            <a:headEnd type="none" w="med" len="med"/>
            <a:tailEnd type="triangle" w="med" len="med"/>
          </a:ln>
        </p:spPr>
      </p:cxnSp>
      <p:cxnSp>
        <p:nvCxnSpPr>
          <p:cNvPr id="1002" name="Google Shape;1002;p71"/>
          <p:cNvCxnSpPr/>
          <p:nvPr/>
        </p:nvCxnSpPr>
        <p:spPr>
          <a:xfrm>
            <a:off x="5212575" y="2368320"/>
            <a:ext cx="1187700" cy="9900"/>
          </a:xfrm>
          <a:prstGeom prst="straightConnector1">
            <a:avLst/>
          </a:prstGeom>
          <a:noFill/>
          <a:ln w="38100" cap="flat" cmpd="sng">
            <a:solidFill>
              <a:srgbClr val="FF0000"/>
            </a:solidFill>
            <a:prstDash val="solid"/>
            <a:round/>
            <a:headEnd type="none" w="med" len="med"/>
            <a:tailEnd type="triangle" w="med" len="med"/>
          </a:ln>
        </p:spPr>
      </p:cxnSp>
      <p:sp>
        <p:nvSpPr>
          <p:cNvPr id="3" name="Rectangle 2">
            <a:extLst>
              <a:ext uri="{FF2B5EF4-FFF2-40B4-BE49-F238E27FC236}">
                <a16:creationId xmlns:a16="http://schemas.microsoft.com/office/drawing/2014/main" id="{99B1B91E-EE39-45F1-AD9F-DCD5BC8C6277}"/>
              </a:ext>
            </a:extLst>
          </p:cNvPr>
          <p:cNvSpPr/>
          <p:nvPr/>
        </p:nvSpPr>
        <p:spPr>
          <a:xfrm>
            <a:off x="2426276" y="2859231"/>
            <a:ext cx="6719453" cy="2190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E339F87-2282-4745-86BF-DCD0AFB215CA}"/>
              </a:ext>
            </a:extLst>
          </p:cNvPr>
          <p:cNvSpPr/>
          <p:nvPr/>
        </p:nvSpPr>
        <p:spPr>
          <a:xfrm>
            <a:off x="2573480" y="3006435"/>
            <a:ext cx="6719453" cy="2190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7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008" name="Google Shape;1008;p72"/>
          <p:cNvPicPr preferRelativeResize="0"/>
          <p:nvPr/>
        </p:nvPicPr>
        <p:blipFill>
          <a:blip r:embed="rId3">
            <a:alphaModFix/>
          </a:blip>
          <a:stretch>
            <a:fillRect/>
          </a:stretch>
        </p:blipFill>
        <p:spPr>
          <a:xfrm>
            <a:off x="2468875" y="1777990"/>
            <a:ext cx="6675118" cy="1097280"/>
          </a:xfrm>
          <a:prstGeom prst="rect">
            <a:avLst/>
          </a:prstGeom>
          <a:noFill/>
          <a:ln>
            <a:noFill/>
          </a:ln>
        </p:spPr>
      </p:pic>
      <p:pic>
        <p:nvPicPr>
          <p:cNvPr id="1009" name="Google Shape;1009;p72"/>
          <p:cNvPicPr preferRelativeResize="0"/>
          <p:nvPr/>
        </p:nvPicPr>
        <p:blipFill rotWithShape="1">
          <a:blip r:embed="rId4">
            <a:alphaModFix/>
          </a:blip>
          <a:srcRect/>
          <a:stretch/>
        </p:blipFill>
        <p:spPr>
          <a:xfrm>
            <a:off x="0" y="-47790"/>
            <a:ext cx="662328" cy="681612"/>
          </a:xfrm>
          <a:prstGeom prst="rect">
            <a:avLst/>
          </a:prstGeom>
          <a:noFill/>
          <a:ln>
            <a:noFill/>
          </a:ln>
        </p:spPr>
      </p:pic>
      <p:sp>
        <p:nvSpPr>
          <p:cNvPr id="1010" name="Google Shape;1010;p7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011" name="Google Shape;1011;p7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012" name="Google Shape;1012;p7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pic>
        <p:nvPicPr>
          <p:cNvPr id="1013" name="Google Shape;1013;p72"/>
          <p:cNvPicPr preferRelativeResize="0"/>
          <p:nvPr/>
        </p:nvPicPr>
        <p:blipFill>
          <a:blip r:embed="rId5">
            <a:alphaModFix/>
          </a:blip>
          <a:stretch>
            <a:fillRect/>
          </a:stretch>
        </p:blipFill>
        <p:spPr>
          <a:xfrm>
            <a:off x="2468875" y="3951712"/>
            <a:ext cx="6675118" cy="1097280"/>
          </a:xfrm>
          <a:prstGeom prst="rect">
            <a:avLst/>
          </a:prstGeom>
          <a:noFill/>
          <a:ln>
            <a:noFill/>
          </a:ln>
        </p:spPr>
      </p:pic>
      <p:sp>
        <p:nvSpPr>
          <p:cNvPr id="1014" name="Google Shape;1014;p7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015" name="Google Shape;1015;p7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016" name="Google Shape;1016;p72"/>
          <p:cNvSpPr txBox="1"/>
          <p:nvPr/>
        </p:nvSpPr>
        <p:spPr>
          <a:xfrm>
            <a:off x="-12" y="61679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a:t>
            </a:r>
            <a:r>
              <a:rPr lang="en" sz="1800">
                <a:solidFill>
                  <a:schemeClr val="dk1"/>
                </a:solidFill>
              </a:rPr>
              <a:t> (2017)</a:t>
            </a:r>
            <a:r>
              <a:rPr lang="en" sz="1800"/>
              <a:t>:</a:t>
            </a:r>
            <a:endParaRPr sz="1800"/>
          </a:p>
        </p:txBody>
      </p:sp>
      <p:grpSp>
        <p:nvGrpSpPr>
          <p:cNvPr id="1017" name="Google Shape;1017;p72"/>
          <p:cNvGrpSpPr/>
          <p:nvPr/>
        </p:nvGrpSpPr>
        <p:grpSpPr>
          <a:xfrm>
            <a:off x="2650668" y="2962652"/>
            <a:ext cx="589435" cy="1363445"/>
            <a:chOff x="335525" y="2729200"/>
            <a:chExt cx="791400" cy="1597850"/>
          </a:xfrm>
        </p:grpSpPr>
        <p:sp>
          <p:nvSpPr>
            <p:cNvPr id="1018" name="Google Shape;1018;p72"/>
            <p:cNvSpPr txBox="1"/>
            <p:nvPr/>
          </p:nvSpPr>
          <p:spPr>
            <a:xfrm>
              <a:off x="335525" y="2729200"/>
              <a:ext cx="791400" cy="31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t>Obs </a:t>
              </a:r>
              <a:endParaRPr sz="800" b="1"/>
            </a:p>
          </p:txBody>
        </p:sp>
        <p:sp>
          <p:nvSpPr>
            <p:cNvPr id="1019" name="Google Shape;1019;p72"/>
            <p:cNvSpPr txBox="1"/>
            <p:nvPr/>
          </p:nvSpPr>
          <p:spPr>
            <a:xfrm>
              <a:off x="335525" y="4012050"/>
              <a:ext cx="791400" cy="31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t>Obs </a:t>
              </a:r>
              <a:endParaRPr sz="800" b="1"/>
            </a:p>
          </p:txBody>
        </p:sp>
      </p:grpSp>
      <p:pic>
        <p:nvPicPr>
          <p:cNvPr id="1020" name="Google Shape;1020;p72"/>
          <p:cNvPicPr preferRelativeResize="0"/>
          <p:nvPr/>
        </p:nvPicPr>
        <p:blipFill>
          <a:blip r:embed="rId6">
            <a:alphaModFix/>
          </a:blip>
          <a:stretch>
            <a:fillRect/>
          </a:stretch>
        </p:blipFill>
        <p:spPr>
          <a:xfrm>
            <a:off x="2460221" y="703098"/>
            <a:ext cx="6675112" cy="1100286"/>
          </a:xfrm>
          <a:prstGeom prst="rect">
            <a:avLst/>
          </a:prstGeom>
          <a:noFill/>
          <a:ln>
            <a:noFill/>
          </a:ln>
        </p:spPr>
      </p:pic>
      <p:pic>
        <p:nvPicPr>
          <p:cNvPr id="1021" name="Google Shape;1021;p72"/>
          <p:cNvPicPr preferRelativeResize="0"/>
          <p:nvPr/>
        </p:nvPicPr>
        <p:blipFill>
          <a:blip r:embed="rId7">
            <a:alphaModFix/>
          </a:blip>
          <a:stretch>
            <a:fillRect/>
          </a:stretch>
        </p:blipFill>
        <p:spPr>
          <a:xfrm>
            <a:off x="2460221" y="2877107"/>
            <a:ext cx="6675112" cy="1100286"/>
          </a:xfrm>
          <a:prstGeom prst="rect">
            <a:avLst/>
          </a:prstGeom>
          <a:noFill/>
          <a:ln>
            <a:noFill/>
          </a:ln>
        </p:spPr>
      </p:pic>
      <p:sp>
        <p:nvSpPr>
          <p:cNvPr id="1022" name="Google Shape;1022;p72"/>
          <p:cNvSpPr txBox="1"/>
          <p:nvPr/>
        </p:nvSpPr>
        <p:spPr>
          <a:xfrm>
            <a:off x="0" y="977575"/>
            <a:ext cx="2469000" cy="3438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None/>
            </a:pPr>
            <a:r>
              <a:rPr lang="en" dirty="0"/>
              <a:t>Non-Rotating Cells-</a:t>
            </a:r>
            <a:endParaRPr dirty="0"/>
          </a:p>
          <a:p>
            <a:pPr marL="342900" marR="0" lvl="0" indent="-234950" algn="l" rtl="0">
              <a:lnSpc>
                <a:spcPct val="100000"/>
              </a:lnSpc>
              <a:spcBef>
                <a:spcPts val="0"/>
              </a:spcBef>
              <a:spcAft>
                <a:spcPts val="0"/>
              </a:spcAft>
              <a:buSzPts val="1100"/>
              <a:buChar char="●"/>
            </a:pPr>
            <a:r>
              <a:rPr lang="en" dirty="0"/>
              <a:t>The number in the ensemble peaks at 18z 26 August and is very low and stable over the rest of the times.</a:t>
            </a:r>
            <a:endParaRPr dirty="0"/>
          </a:p>
          <a:p>
            <a:pPr marL="342900" marR="0" lvl="0" indent="0" algn="l" rtl="0">
              <a:lnSpc>
                <a:spcPct val="100000"/>
              </a:lnSpc>
              <a:spcBef>
                <a:spcPts val="0"/>
              </a:spcBef>
              <a:spcAft>
                <a:spcPts val="0"/>
              </a:spcAft>
              <a:buNone/>
            </a:pPr>
            <a:endParaRPr sz="1000" dirty="0"/>
          </a:p>
          <a:p>
            <a:pPr marL="342900" marR="0" lvl="0" indent="-234950" algn="l" rtl="0">
              <a:lnSpc>
                <a:spcPct val="100000"/>
              </a:lnSpc>
              <a:spcBef>
                <a:spcPts val="0"/>
              </a:spcBef>
              <a:spcAft>
                <a:spcPts val="0"/>
              </a:spcAft>
              <a:buSzPts val="1100"/>
              <a:buChar char="●"/>
            </a:pPr>
            <a:r>
              <a:rPr lang="en" dirty="0"/>
              <a:t>The observations show a peak at around 18z 26 August (~1 pm LT), coinciding very closely to the peak seen in the ensemble members.</a:t>
            </a:r>
            <a:endParaRPr dirty="0"/>
          </a:p>
          <a:p>
            <a:pPr marL="342900" marR="0" lvl="0" indent="0" algn="l" rtl="0">
              <a:lnSpc>
                <a:spcPct val="100000"/>
              </a:lnSpc>
              <a:spcBef>
                <a:spcPts val="0"/>
              </a:spcBef>
              <a:spcAft>
                <a:spcPts val="0"/>
              </a:spcAft>
              <a:buNone/>
            </a:pPr>
            <a:endParaRPr sz="1000" dirty="0"/>
          </a:p>
          <a:p>
            <a:pPr marL="107950" marR="0" lvl="0" algn="l" rtl="0">
              <a:lnSpc>
                <a:spcPct val="100000"/>
              </a:lnSpc>
              <a:spcBef>
                <a:spcPts val="0"/>
              </a:spcBef>
              <a:spcAft>
                <a:spcPts val="0"/>
              </a:spcAft>
              <a:buSzPts val="1100"/>
            </a:pPr>
            <a:endParaRPr lang="en" dirty="0"/>
          </a:p>
        </p:txBody>
      </p:sp>
      <p:cxnSp>
        <p:nvCxnSpPr>
          <p:cNvPr id="1023" name="Google Shape;1023;p72"/>
          <p:cNvCxnSpPr/>
          <p:nvPr/>
        </p:nvCxnSpPr>
        <p:spPr>
          <a:xfrm flipV="1">
            <a:off x="5970950" y="3579709"/>
            <a:ext cx="4199" cy="370077"/>
          </a:xfrm>
          <a:prstGeom prst="straightConnector1">
            <a:avLst/>
          </a:prstGeom>
          <a:noFill/>
          <a:ln w="38100" cap="flat" cmpd="sng">
            <a:solidFill>
              <a:srgbClr val="FF0000"/>
            </a:solidFill>
            <a:prstDash val="solid"/>
            <a:round/>
            <a:headEnd type="none" w="med" len="med"/>
            <a:tailEnd type="triangle" w="med" len="med"/>
          </a:ln>
        </p:spPr>
      </p:cxnSp>
      <p:cxnSp>
        <p:nvCxnSpPr>
          <p:cNvPr id="1024" name="Google Shape;1024;p72"/>
          <p:cNvCxnSpPr/>
          <p:nvPr/>
        </p:nvCxnSpPr>
        <p:spPr>
          <a:xfrm rot="10800000" flipH="1">
            <a:off x="5973200" y="4326100"/>
            <a:ext cx="4200" cy="534600"/>
          </a:xfrm>
          <a:prstGeom prst="straightConnector1">
            <a:avLst/>
          </a:prstGeom>
          <a:noFill/>
          <a:ln w="38100" cap="flat" cmpd="sng">
            <a:solidFill>
              <a:srgbClr val="FF0000"/>
            </a:solidFill>
            <a:prstDash val="solid"/>
            <a:round/>
            <a:headEnd type="none" w="med" len="med"/>
            <a:tailEnd type="triangle" w="med" len="med"/>
          </a:ln>
        </p:spPr>
      </p:cxnSp>
      <p:sp>
        <p:nvSpPr>
          <p:cNvPr id="2" name="Rectangle 1">
            <a:extLst>
              <a:ext uri="{FF2B5EF4-FFF2-40B4-BE49-F238E27FC236}">
                <a16:creationId xmlns:a16="http://schemas.microsoft.com/office/drawing/2014/main" id="{C556A4E1-83A8-4AC6-9088-EABFD18D1E56}"/>
              </a:ext>
            </a:extLst>
          </p:cNvPr>
          <p:cNvSpPr/>
          <p:nvPr/>
        </p:nvSpPr>
        <p:spPr>
          <a:xfrm>
            <a:off x="2417617" y="685799"/>
            <a:ext cx="6719453" cy="2190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7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008" name="Google Shape;1008;p72"/>
          <p:cNvPicPr preferRelativeResize="0"/>
          <p:nvPr/>
        </p:nvPicPr>
        <p:blipFill>
          <a:blip r:embed="rId3">
            <a:alphaModFix/>
          </a:blip>
          <a:stretch>
            <a:fillRect/>
          </a:stretch>
        </p:blipFill>
        <p:spPr>
          <a:xfrm>
            <a:off x="2468875" y="1777990"/>
            <a:ext cx="6675118" cy="1097280"/>
          </a:xfrm>
          <a:prstGeom prst="rect">
            <a:avLst/>
          </a:prstGeom>
          <a:noFill/>
          <a:ln>
            <a:noFill/>
          </a:ln>
        </p:spPr>
      </p:pic>
      <p:pic>
        <p:nvPicPr>
          <p:cNvPr id="1009" name="Google Shape;1009;p72"/>
          <p:cNvPicPr preferRelativeResize="0"/>
          <p:nvPr/>
        </p:nvPicPr>
        <p:blipFill rotWithShape="1">
          <a:blip r:embed="rId4">
            <a:alphaModFix/>
          </a:blip>
          <a:srcRect/>
          <a:stretch/>
        </p:blipFill>
        <p:spPr>
          <a:xfrm>
            <a:off x="0" y="-47790"/>
            <a:ext cx="662328" cy="681612"/>
          </a:xfrm>
          <a:prstGeom prst="rect">
            <a:avLst/>
          </a:prstGeom>
          <a:noFill/>
          <a:ln>
            <a:noFill/>
          </a:ln>
        </p:spPr>
      </p:pic>
      <p:sp>
        <p:nvSpPr>
          <p:cNvPr id="1010" name="Google Shape;1010;p7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011" name="Google Shape;1011;p7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012" name="Google Shape;1012;p7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pic>
        <p:nvPicPr>
          <p:cNvPr id="1013" name="Google Shape;1013;p72"/>
          <p:cNvPicPr preferRelativeResize="0"/>
          <p:nvPr/>
        </p:nvPicPr>
        <p:blipFill>
          <a:blip r:embed="rId5">
            <a:alphaModFix/>
          </a:blip>
          <a:stretch>
            <a:fillRect/>
          </a:stretch>
        </p:blipFill>
        <p:spPr>
          <a:xfrm>
            <a:off x="2468875" y="3951712"/>
            <a:ext cx="6675118" cy="1097280"/>
          </a:xfrm>
          <a:prstGeom prst="rect">
            <a:avLst/>
          </a:prstGeom>
          <a:noFill/>
          <a:ln>
            <a:noFill/>
          </a:ln>
        </p:spPr>
      </p:pic>
      <p:sp>
        <p:nvSpPr>
          <p:cNvPr id="1014" name="Google Shape;1014;p7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015" name="Google Shape;1015;p7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016" name="Google Shape;1016;p72"/>
          <p:cNvSpPr txBox="1"/>
          <p:nvPr/>
        </p:nvSpPr>
        <p:spPr>
          <a:xfrm>
            <a:off x="-12" y="61679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a:t>
            </a:r>
            <a:r>
              <a:rPr lang="en" sz="1800">
                <a:solidFill>
                  <a:schemeClr val="dk1"/>
                </a:solidFill>
              </a:rPr>
              <a:t> (2017)</a:t>
            </a:r>
            <a:r>
              <a:rPr lang="en" sz="1800"/>
              <a:t>:</a:t>
            </a:r>
            <a:endParaRPr sz="1800"/>
          </a:p>
        </p:txBody>
      </p:sp>
      <p:grpSp>
        <p:nvGrpSpPr>
          <p:cNvPr id="1017" name="Google Shape;1017;p72"/>
          <p:cNvGrpSpPr/>
          <p:nvPr/>
        </p:nvGrpSpPr>
        <p:grpSpPr>
          <a:xfrm>
            <a:off x="2650668" y="2962652"/>
            <a:ext cx="589435" cy="1363445"/>
            <a:chOff x="335525" y="2729200"/>
            <a:chExt cx="791400" cy="1597850"/>
          </a:xfrm>
        </p:grpSpPr>
        <p:sp>
          <p:nvSpPr>
            <p:cNvPr id="1018" name="Google Shape;1018;p72"/>
            <p:cNvSpPr txBox="1"/>
            <p:nvPr/>
          </p:nvSpPr>
          <p:spPr>
            <a:xfrm>
              <a:off x="335525" y="2729200"/>
              <a:ext cx="791400" cy="31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t>Obs </a:t>
              </a:r>
              <a:endParaRPr sz="800" b="1"/>
            </a:p>
          </p:txBody>
        </p:sp>
        <p:sp>
          <p:nvSpPr>
            <p:cNvPr id="1019" name="Google Shape;1019;p72"/>
            <p:cNvSpPr txBox="1"/>
            <p:nvPr/>
          </p:nvSpPr>
          <p:spPr>
            <a:xfrm>
              <a:off x="335525" y="4012050"/>
              <a:ext cx="791400" cy="31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t>Obs </a:t>
              </a:r>
              <a:endParaRPr sz="800" b="1"/>
            </a:p>
          </p:txBody>
        </p:sp>
      </p:grpSp>
      <p:pic>
        <p:nvPicPr>
          <p:cNvPr id="1020" name="Google Shape;1020;p72"/>
          <p:cNvPicPr preferRelativeResize="0"/>
          <p:nvPr/>
        </p:nvPicPr>
        <p:blipFill>
          <a:blip r:embed="rId6">
            <a:alphaModFix/>
          </a:blip>
          <a:stretch>
            <a:fillRect/>
          </a:stretch>
        </p:blipFill>
        <p:spPr>
          <a:xfrm>
            <a:off x="2460221" y="703098"/>
            <a:ext cx="6675112" cy="1100286"/>
          </a:xfrm>
          <a:prstGeom prst="rect">
            <a:avLst/>
          </a:prstGeom>
          <a:noFill/>
          <a:ln>
            <a:noFill/>
          </a:ln>
        </p:spPr>
      </p:pic>
      <p:pic>
        <p:nvPicPr>
          <p:cNvPr id="1021" name="Google Shape;1021;p72"/>
          <p:cNvPicPr preferRelativeResize="0"/>
          <p:nvPr/>
        </p:nvPicPr>
        <p:blipFill>
          <a:blip r:embed="rId7">
            <a:alphaModFix/>
          </a:blip>
          <a:stretch>
            <a:fillRect/>
          </a:stretch>
        </p:blipFill>
        <p:spPr>
          <a:xfrm>
            <a:off x="2460221" y="2877107"/>
            <a:ext cx="6675112" cy="1100286"/>
          </a:xfrm>
          <a:prstGeom prst="rect">
            <a:avLst/>
          </a:prstGeom>
          <a:noFill/>
          <a:ln>
            <a:noFill/>
          </a:ln>
        </p:spPr>
      </p:pic>
      <p:sp>
        <p:nvSpPr>
          <p:cNvPr id="1022" name="Google Shape;1022;p72"/>
          <p:cNvSpPr txBox="1"/>
          <p:nvPr/>
        </p:nvSpPr>
        <p:spPr>
          <a:xfrm>
            <a:off x="0" y="977575"/>
            <a:ext cx="2469000" cy="3438600"/>
          </a:xfrm>
          <a:prstGeom prst="rect">
            <a:avLst/>
          </a:prstGeom>
          <a:noFill/>
          <a:ln>
            <a:noFill/>
          </a:ln>
        </p:spPr>
        <p:txBody>
          <a:bodyPr spcFirstLastPara="1" wrap="square" lIns="68575" tIns="68575" rIns="68575" bIns="68575" anchor="t" anchorCtr="0">
            <a:noAutofit/>
          </a:bodyPr>
          <a:lstStyle/>
          <a:p>
            <a:pPr marL="285750" indent="-285750">
              <a:buSzPts val="1100"/>
              <a:buChar char="•"/>
            </a:pPr>
            <a:r>
              <a:rPr lang="en" dirty="0"/>
              <a:t>About </a:t>
            </a:r>
            <a:r>
              <a:rPr lang="en" b="1" dirty="0"/>
              <a:t>4 times more rotating cells</a:t>
            </a:r>
            <a:r>
              <a:rPr lang="en" dirty="0"/>
              <a:t> were identified in observations.</a:t>
            </a:r>
          </a:p>
          <a:p>
            <a:pPr marL="285750" indent="-285750">
              <a:buSzPts val="1100"/>
              <a:buChar char="•"/>
            </a:pPr>
            <a:endParaRPr lang="en" dirty="0"/>
          </a:p>
          <a:p>
            <a:pPr marL="285750" marR="0" lvl="0" indent="-285750" algn="l">
              <a:lnSpc>
                <a:spcPct val="100000"/>
              </a:lnSpc>
              <a:spcBef>
                <a:spcPts val="0"/>
              </a:spcBef>
              <a:spcAft>
                <a:spcPts val="0"/>
              </a:spcAft>
              <a:buSzPts val="1100"/>
              <a:buChar char="•"/>
            </a:pPr>
            <a:r>
              <a:rPr lang="en" dirty="0"/>
              <a:t>About </a:t>
            </a:r>
            <a:r>
              <a:rPr lang="en" b="1" dirty="0"/>
              <a:t>4 times more non-rotating cells</a:t>
            </a:r>
            <a:r>
              <a:rPr lang="en" dirty="0"/>
              <a:t> were identified in observations.</a:t>
            </a:r>
            <a:endParaRPr lang="en-US"/>
          </a:p>
        </p:txBody>
      </p:sp>
    </p:spTree>
    <p:extLst>
      <p:ext uri="{BB962C8B-B14F-4D97-AF65-F5344CB8AC3E}">
        <p14:creationId xmlns:p14="http://schemas.microsoft.com/office/powerpoint/2010/main" val="19691230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6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91" name="Google Shape;891;p67"/>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892" name="Google Shape;892;p6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93" name="Google Shape;893;p6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894" name="Google Shape;894;p6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895" name="Google Shape;895;p6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896" name="Google Shape;896;p6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897" name="Google Shape;897;p67"/>
          <p:cNvSpPr txBox="1"/>
          <p:nvPr/>
        </p:nvSpPr>
        <p:spPr>
          <a:xfrm>
            <a:off x="-12" y="608135"/>
            <a:ext cx="4329763" cy="429259"/>
          </a:xfrm>
          <a:prstGeom prst="rect">
            <a:avLst/>
          </a:prstGeom>
          <a:noFill/>
          <a:ln>
            <a:noFill/>
          </a:ln>
        </p:spPr>
        <p:txBody>
          <a:bodyPr spcFirstLastPara="1" wrap="square" lIns="68575" tIns="68575" rIns="68575" bIns="68575" anchor="t" anchorCtr="0">
            <a:noAutofit/>
          </a:bodyPr>
          <a:lstStyle/>
          <a:p>
            <a:r>
              <a:rPr lang="en" sz="1800" dirty="0"/>
              <a:t>Irma</a:t>
            </a:r>
            <a:r>
              <a:rPr lang="en" sz="1800" dirty="0">
                <a:solidFill>
                  <a:schemeClr val="dk1"/>
                </a:solidFill>
              </a:rPr>
              <a:t> (2017)</a:t>
            </a:r>
            <a:r>
              <a:rPr lang="en" sz="1800" dirty="0"/>
              <a:t>: 12z 10–00z 12 September</a:t>
            </a:r>
            <a:endParaRPr sz="1800" dirty="0"/>
          </a:p>
        </p:txBody>
      </p:sp>
      <p:grpSp>
        <p:nvGrpSpPr>
          <p:cNvPr id="904" name="Google Shape;904;p67"/>
          <p:cNvGrpSpPr/>
          <p:nvPr/>
        </p:nvGrpSpPr>
        <p:grpSpPr>
          <a:xfrm>
            <a:off x="288175" y="1213942"/>
            <a:ext cx="5134672" cy="3815319"/>
            <a:chOff x="6" y="33088"/>
            <a:chExt cx="3996705" cy="2569464"/>
          </a:xfrm>
        </p:grpSpPr>
        <p:sp>
          <p:nvSpPr>
            <p:cNvPr id="905" name="Google Shape;905;p67"/>
            <p:cNvSpPr txBox="1"/>
            <p:nvPr/>
          </p:nvSpPr>
          <p:spPr>
            <a:xfrm rot="-5400000">
              <a:off x="-786744" y="1051349"/>
              <a:ext cx="1967700" cy="39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Ensemble</a:t>
              </a:r>
              <a:endParaRPr/>
            </a:p>
          </p:txBody>
        </p:sp>
        <p:grpSp>
          <p:nvGrpSpPr>
            <p:cNvPr id="906" name="Google Shape;906;p67"/>
            <p:cNvGrpSpPr/>
            <p:nvPr/>
          </p:nvGrpSpPr>
          <p:grpSpPr>
            <a:xfrm>
              <a:off x="302536" y="33088"/>
              <a:ext cx="3694175" cy="2569464"/>
              <a:chOff x="302536" y="33088"/>
              <a:chExt cx="3694175" cy="2569464"/>
            </a:xfrm>
          </p:grpSpPr>
          <p:pic>
            <p:nvPicPr>
              <p:cNvPr id="907" name="Google Shape;907;p67"/>
              <p:cNvPicPr preferRelativeResize="0"/>
              <p:nvPr/>
            </p:nvPicPr>
            <p:blipFill>
              <a:blip r:embed="rId4">
                <a:alphaModFix/>
              </a:blip>
              <a:stretch>
                <a:fillRect/>
              </a:stretch>
            </p:blipFill>
            <p:spPr>
              <a:xfrm>
                <a:off x="302536" y="33088"/>
                <a:ext cx="3694175" cy="2569464"/>
              </a:xfrm>
              <a:prstGeom prst="rect">
                <a:avLst/>
              </a:prstGeom>
              <a:noFill/>
              <a:ln>
                <a:noFill/>
              </a:ln>
            </p:spPr>
          </p:pic>
          <p:sp>
            <p:nvSpPr>
              <p:cNvPr id="908" name="Google Shape;908;p67"/>
              <p:cNvSpPr/>
              <p:nvPr/>
            </p:nvSpPr>
            <p:spPr>
              <a:xfrm>
                <a:off x="1684000" y="824600"/>
                <a:ext cx="137100" cy="1371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7"/>
              <p:cNvSpPr/>
              <p:nvPr/>
            </p:nvSpPr>
            <p:spPr>
              <a:xfrm>
                <a:off x="1951775" y="1249275"/>
                <a:ext cx="137100" cy="137100"/>
              </a:xfrm>
              <a:prstGeom prst="star5">
                <a:avLst>
                  <a:gd name="adj" fmla="val 19098"/>
                  <a:gd name="hf" fmla="val 105146"/>
                  <a:gd name="vf" fmla="val 11055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8" name="Google Shape;898;p67"/>
          <p:cNvGrpSpPr/>
          <p:nvPr/>
        </p:nvGrpSpPr>
        <p:grpSpPr>
          <a:xfrm>
            <a:off x="4162598" y="1211719"/>
            <a:ext cx="5238788" cy="3815081"/>
            <a:chOff x="619" y="2602550"/>
            <a:chExt cx="3987475" cy="2571751"/>
          </a:xfrm>
        </p:grpSpPr>
        <p:grpSp>
          <p:nvGrpSpPr>
            <p:cNvPr id="899" name="Google Shape;899;p67"/>
            <p:cNvGrpSpPr/>
            <p:nvPr/>
          </p:nvGrpSpPr>
          <p:grpSpPr>
            <a:xfrm>
              <a:off x="619" y="2602550"/>
              <a:ext cx="3987475" cy="2571751"/>
              <a:chOff x="6" y="2571750"/>
              <a:chExt cx="3987475" cy="2571751"/>
            </a:xfrm>
          </p:grpSpPr>
          <p:pic>
            <p:nvPicPr>
              <p:cNvPr id="900" name="Google Shape;900;p67"/>
              <p:cNvPicPr preferRelativeResize="0"/>
              <p:nvPr/>
            </p:nvPicPr>
            <p:blipFill>
              <a:blip r:embed="rId5">
                <a:alphaModFix/>
              </a:blip>
              <a:stretch>
                <a:fillRect/>
              </a:stretch>
            </p:blipFill>
            <p:spPr>
              <a:xfrm>
                <a:off x="297593" y="2571750"/>
                <a:ext cx="3689888" cy="2571751"/>
              </a:xfrm>
              <a:prstGeom prst="rect">
                <a:avLst/>
              </a:prstGeom>
              <a:noFill/>
              <a:ln>
                <a:noFill/>
              </a:ln>
            </p:spPr>
          </p:pic>
          <p:sp>
            <p:nvSpPr>
              <p:cNvPr id="901" name="Google Shape;901;p67"/>
              <p:cNvSpPr txBox="1"/>
              <p:nvPr/>
            </p:nvSpPr>
            <p:spPr>
              <a:xfrm rot="-5400000">
                <a:off x="-786744" y="3664799"/>
                <a:ext cx="1967700" cy="39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Observations</a:t>
                </a:r>
                <a:endParaRPr/>
              </a:p>
            </p:txBody>
          </p:sp>
        </p:grpSp>
        <p:sp>
          <p:nvSpPr>
            <p:cNvPr id="902" name="Google Shape;902;p67"/>
            <p:cNvSpPr/>
            <p:nvPr/>
          </p:nvSpPr>
          <p:spPr>
            <a:xfrm>
              <a:off x="2565400" y="3906150"/>
              <a:ext cx="137100" cy="137100"/>
            </a:xfrm>
            <a:prstGeom prst="star5">
              <a:avLst>
                <a:gd name="adj" fmla="val 19098"/>
                <a:gd name="hf" fmla="val 105146"/>
                <a:gd name="vf" fmla="val 110557"/>
              </a:avLst>
            </a:prstGeom>
            <a:solidFill>
              <a:srgbClr val="00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7"/>
            <p:cNvSpPr/>
            <p:nvPr/>
          </p:nvSpPr>
          <p:spPr>
            <a:xfrm>
              <a:off x="1489750" y="3466550"/>
              <a:ext cx="137100" cy="137100"/>
            </a:xfrm>
            <a:prstGeom prst="star5">
              <a:avLst>
                <a:gd name="adj" fmla="val 19098"/>
                <a:gd name="hf" fmla="val 105146"/>
                <a:gd name="vf" fmla="val 110557"/>
              </a:avLst>
            </a:prstGeom>
            <a:solidFill>
              <a:srgbClr val="FF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AB5171D1-3B95-4E6C-915B-FF209BDD1C35}"/>
              </a:ext>
            </a:extLst>
          </p:cNvPr>
          <p:cNvSpPr/>
          <p:nvPr/>
        </p:nvSpPr>
        <p:spPr>
          <a:xfrm>
            <a:off x="8115298" y="1335229"/>
            <a:ext cx="1255568" cy="3576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59A0F36-2769-4213-9A27-7549433F2416}"/>
              </a:ext>
            </a:extLst>
          </p:cNvPr>
          <p:cNvSpPr/>
          <p:nvPr/>
        </p:nvSpPr>
        <p:spPr>
          <a:xfrm>
            <a:off x="4166752" y="1239978"/>
            <a:ext cx="372341" cy="3671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4A4A9D-CF4F-4BA2-AB82-B999DBED7155}"/>
              </a:ext>
            </a:extLst>
          </p:cNvPr>
          <p:cNvSpPr/>
          <p:nvPr/>
        </p:nvSpPr>
        <p:spPr>
          <a:xfrm>
            <a:off x="209547" y="1239979"/>
            <a:ext cx="450273" cy="3576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F4D0DF8-226E-4CC5-98D9-B2EAA95B605C}"/>
              </a:ext>
            </a:extLst>
          </p:cNvPr>
          <p:cNvSpPr/>
          <p:nvPr/>
        </p:nvSpPr>
        <p:spPr>
          <a:xfrm rot="5400000">
            <a:off x="2287729" y="-58885"/>
            <a:ext cx="277092" cy="2467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FC43EB6-6DBF-4018-B483-3B45976D338F}"/>
              </a:ext>
            </a:extLst>
          </p:cNvPr>
          <p:cNvSpPr/>
          <p:nvPr/>
        </p:nvSpPr>
        <p:spPr>
          <a:xfrm rot="5400000">
            <a:off x="6296887" y="-58886"/>
            <a:ext cx="277092" cy="2467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7F527BF-10F8-479E-A1DC-A59107BABE0E}"/>
              </a:ext>
            </a:extLst>
          </p:cNvPr>
          <p:cNvSpPr txBox="1"/>
          <p:nvPr/>
        </p:nvSpPr>
        <p:spPr>
          <a:xfrm>
            <a:off x="1195821" y="1039956"/>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t>All Ensemble Members</a:t>
            </a:r>
          </a:p>
        </p:txBody>
      </p:sp>
      <p:sp>
        <p:nvSpPr>
          <p:cNvPr id="4" name="TextBox 3">
            <a:extLst>
              <a:ext uri="{FF2B5EF4-FFF2-40B4-BE49-F238E27FC236}">
                <a16:creationId xmlns:a16="http://schemas.microsoft.com/office/drawing/2014/main" id="{E48FA54A-44B4-4511-8002-89BA3AAC15E2}"/>
              </a:ext>
            </a:extLst>
          </p:cNvPr>
          <p:cNvSpPr txBox="1"/>
          <p:nvPr/>
        </p:nvSpPr>
        <p:spPr>
          <a:xfrm>
            <a:off x="4884593" y="1039955"/>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t>Observations</a:t>
            </a:r>
            <a:endParaRPr lang="en-US" dirty="0"/>
          </a:p>
        </p:txBody>
      </p:sp>
      <p:sp>
        <p:nvSpPr>
          <p:cNvPr id="5" name="Rectangle 4">
            <a:extLst>
              <a:ext uri="{FF2B5EF4-FFF2-40B4-BE49-F238E27FC236}">
                <a16:creationId xmlns:a16="http://schemas.microsoft.com/office/drawing/2014/main" id="{3EEEAFFA-F834-4E13-BDD6-1536A1BE9C05}"/>
              </a:ext>
            </a:extLst>
          </p:cNvPr>
          <p:cNvSpPr/>
          <p:nvPr/>
        </p:nvSpPr>
        <p:spPr>
          <a:xfrm>
            <a:off x="7197436" y="729094"/>
            <a:ext cx="225137"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E39128-E318-4460-B8EC-89ECA2B6242A}"/>
              </a:ext>
            </a:extLst>
          </p:cNvPr>
          <p:cNvSpPr txBox="1"/>
          <p:nvPr/>
        </p:nvSpPr>
        <p:spPr>
          <a:xfrm>
            <a:off x="7387070" y="667616"/>
            <a:ext cx="16261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Non-rotating Cells</a:t>
            </a:r>
          </a:p>
        </p:txBody>
      </p:sp>
      <p:sp>
        <p:nvSpPr>
          <p:cNvPr id="7" name="TextBox 6">
            <a:extLst>
              <a:ext uri="{FF2B5EF4-FFF2-40B4-BE49-F238E27FC236}">
                <a16:creationId xmlns:a16="http://schemas.microsoft.com/office/drawing/2014/main" id="{1A7A9608-7469-49FB-B9E7-E6F4A9775798}"/>
              </a:ext>
            </a:extLst>
          </p:cNvPr>
          <p:cNvSpPr txBox="1"/>
          <p:nvPr/>
        </p:nvSpPr>
        <p:spPr>
          <a:xfrm>
            <a:off x="7421706" y="944706"/>
            <a:ext cx="16261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Rotating Cells</a:t>
            </a:r>
          </a:p>
        </p:txBody>
      </p:sp>
      <p:sp>
        <p:nvSpPr>
          <p:cNvPr id="8" name="Rectangle 7">
            <a:extLst>
              <a:ext uri="{FF2B5EF4-FFF2-40B4-BE49-F238E27FC236}">
                <a16:creationId xmlns:a16="http://schemas.microsoft.com/office/drawing/2014/main" id="{D70ED33A-62A9-4554-8D1F-0FE4A14B8237}"/>
              </a:ext>
            </a:extLst>
          </p:cNvPr>
          <p:cNvSpPr/>
          <p:nvPr/>
        </p:nvSpPr>
        <p:spPr>
          <a:xfrm>
            <a:off x="7197435" y="1006184"/>
            <a:ext cx="225137" cy="1905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FA8115B2-9E19-44C8-87FB-E2602852ACE4}"/>
              </a:ext>
            </a:extLst>
          </p:cNvPr>
          <p:cNvSpPr/>
          <p:nvPr/>
        </p:nvSpPr>
        <p:spPr>
          <a:xfrm>
            <a:off x="6937663" y="755072"/>
            <a:ext cx="147204" cy="147204"/>
          </a:xfrm>
          <a:prstGeom prst="star5">
            <a:avLst/>
          </a:prstGeom>
          <a:solidFill>
            <a:srgbClr val="00B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DAB5170A-4C71-4A72-B60F-6F7BD5B7E098}"/>
              </a:ext>
            </a:extLst>
          </p:cNvPr>
          <p:cNvSpPr/>
          <p:nvPr/>
        </p:nvSpPr>
        <p:spPr>
          <a:xfrm>
            <a:off x="6937662" y="1049481"/>
            <a:ext cx="147204" cy="147204"/>
          </a:xfrm>
          <a:prstGeom prst="star5">
            <a:avLst/>
          </a:prstGeom>
          <a:solidFill>
            <a:srgbClr val="FFFF00"/>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6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915" name="Google Shape;915;p68"/>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916" name="Google Shape;916;p6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917" name="Google Shape;917;p6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918" name="Google Shape;918;p6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919" name="Google Shape;919;p6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920" name="Google Shape;920;p6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921" name="Google Shape;921;p68"/>
          <p:cNvSpPr txBox="1"/>
          <p:nvPr/>
        </p:nvSpPr>
        <p:spPr>
          <a:xfrm>
            <a:off x="-12" y="61679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a:t>
            </a:r>
            <a:r>
              <a:rPr lang="en" sz="1800">
                <a:solidFill>
                  <a:schemeClr val="dk1"/>
                </a:solidFill>
              </a:rPr>
              <a:t> (2017)</a:t>
            </a:r>
            <a:r>
              <a:rPr lang="en" sz="1800"/>
              <a:t>:</a:t>
            </a:r>
            <a:endParaRPr sz="1800"/>
          </a:p>
        </p:txBody>
      </p:sp>
      <p:sp>
        <p:nvSpPr>
          <p:cNvPr id="922" name="Google Shape;922;p68"/>
          <p:cNvSpPr txBox="1"/>
          <p:nvPr/>
        </p:nvSpPr>
        <p:spPr>
          <a:xfrm>
            <a:off x="0" y="951598"/>
            <a:ext cx="2286000" cy="3438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None/>
            </a:pPr>
            <a:r>
              <a:rPr lang="en" dirty="0"/>
              <a:t>Rotating Cells-</a:t>
            </a:r>
            <a:endParaRPr dirty="0"/>
          </a:p>
          <a:p>
            <a:pPr marL="342900" indent="-234950">
              <a:buSzPts val="1100"/>
              <a:buChar char="●"/>
            </a:pPr>
            <a:r>
              <a:rPr lang="en" dirty="0"/>
              <a:t>The number in the ensemble through 00z 11 September is fairly stable but decreases over time after that. </a:t>
            </a:r>
            <a:endParaRPr/>
          </a:p>
          <a:p>
            <a:pPr marL="342900" marR="0" lvl="0" indent="0" algn="l" rtl="0">
              <a:lnSpc>
                <a:spcPct val="100000"/>
              </a:lnSpc>
              <a:spcBef>
                <a:spcPts val="0"/>
              </a:spcBef>
              <a:spcAft>
                <a:spcPts val="0"/>
              </a:spcAft>
              <a:buNone/>
            </a:pPr>
            <a:endParaRPr/>
          </a:p>
          <a:p>
            <a:pPr marL="342900" marR="0" lvl="0" indent="-234950" algn="l" rtl="0">
              <a:lnSpc>
                <a:spcPct val="100000"/>
              </a:lnSpc>
              <a:spcBef>
                <a:spcPts val="0"/>
              </a:spcBef>
              <a:spcAft>
                <a:spcPts val="0"/>
              </a:spcAft>
              <a:buSzPts val="1100"/>
              <a:buChar char="●"/>
            </a:pPr>
            <a:r>
              <a:rPr lang="en" dirty="0"/>
              <a:t>Similar to what is seen in observations the number through 06z 11 September is fairly stable but there is a peak around 15z 11 September.</a:t>
            </a:r>
            <a:endParaRPr/>
          </a:p>
          <a:p>
            <a:pPr marL="342900" indent="-234950">
              <a:buSzPts val="1100"/>
              <a:buChar char="●"/>
            </a:pPr>
            <a:endParaRPr lang="en" dirty="0"/>
          </a:p>
        </p:txBody>
      </p:sp>
      <p:pic>
        <p:nvPicPr>
          <p:cNvPr id="923" name="Google Shape;923;p68"/>
          <p:cNvPicPr preferRelativeResize="0"/>
          <p:nvPr/>
        </p:nvPicPr>
        <p:blipFill>
          <a:blip r:embed="rId4">
            <a:alphaModFix/>
          </a:blip>
          <a:stretch>
            <a:fillRect/>
          </a:stretch>
        </p:blipFill>
        <p:spPr>
          <a:xfrm>
            <a:off x="2285988" y="683549"/>
            <a:ext cx="6857666" cy="1100408"/>
          </a:xfrm>
          <a:prstGeom prst="rect">
            <a:avLst/>
          </a:prstGeom>
          <a:noFill/>
          <a:ln>
            <a:noFill/>
          </a:ln>
        </p:spPr>
      </p:pic>
      <p:pic>
        <p:nvPicPr>
          <p:cNvPr id="924" name="Google Shape;924;p68"/>
          <p:cNvPicPr preferRelativeResize="0"/>
          <p:nvPr/>
        </p:nvPicPr>
        <p:blipFill>
          <a:blip r:embed="rId5">
            <a:alphaModFix/>
          </a:blip>
          <a:stretch>
            <a:fillRect/>
          </a:stretch>
        </p:blipFill>
        <p:spPr>
          <a:xfrm>
            <a:off x="2285813" y="4021269"/>
            <a:ext cx="6858002" cy="1097280"/>
          </a:xfrm>
          <a:prstGeom prst="rect">
            <a:avLst/>
          </a:prstGeom>
          <a:noFill/>
          <a:ln>
            <a:noFill/>
          </a:ln>
        </p:spPr>
      </p:pic>
      <p:pic>
        <p:nvPicPr>
          <p:cNvPr id="925" name="Google Shape;925;p68"/>
          <p:cNvPicPr preferRelativeResize="0"/>
          <p:nvPr/>
        </p:nvPicPr>
        <p:blipFill>
          <a:blip r:embed="rId6">
            <a:alphaModFix/>
          </a:blip>
          <a:stretch>
            <a:fillRect/>
          </a:stretch>
        </p:blipFill>
        <p:spPr>
          <a:xfrm>
            <a:off x="2285813" y="1767350"/>
            <a:ext cx="6857998" cy="1097280"/>
          </a:xfrm>
          <a:prstGeom prst="rect">
            <a:avLst/>
          </a:prstGeom>
          <a:noFill/>
          <a:ln>
            <a:noFill/>
          </a:ln>
        </p:spPr>
      </p:pic>
      <p:pic>
        <p:nvPicPr>
          <p:cNvPr id="929" name="Google Shape;929;p68"/>
          <p:cNvPicPr preferRelativeResize="0"/>
          <p:nvPr/>
        </p:nvPicPr>
        <p:blipFill>
          <a:blip r:embed="rId7">
            <a:alphaModFix/>
          </a:blip>
          <a:stretch>
            <a:fillRect/>
          </a:stretch>
        </p:blipFill>
        <p:spPr>
          <a:xfrm>
            <a:off x="2285988" y="2866340"/>
            <a:ext cx="6857666" cy="1100408"/>
          </a:xfrm>
          <a:prstGeom prst="rect">
            <a:avLst/>
          </a:prstGeom>
          <a:noFill/>
          <a:ln>
            <a:noFill/>
          </a:ln>
        </p:spPr>
      </p:pic>
      <p:cxnSp>
        <p:nvCxnSpPr>
          <p:cNvPr id="930" name="Google Shape;930;p68"/>
          <p:cNvCxnSpPr/>
          <p:nvPr/>
        </p:nvCxnSpPr>
        <p:spPr>
          <a:xfrm>
            <a:off x="3221400" y="952125"/>
            <a:ext cx="1187700" cy="9900"/>
          </a:xfrm>
          <a:prstGeom prst="straightConnector1">
            <a:avLst/>
          </a:prstGeom>
          <a:noFill/>
          <a:ln w="38100" cap="flat" cmpd="sng">
            <a:solidFill>
              <a:srgbClr val="FF0000"/>
            </a:solidFill>
            <a:prstDash val="solid"/>
            <a:round/>
            <a:headEnd type="none" w="med" len="med"/>
            <a:tailEnd type="triangle" w="med" len="med"/>
          </a:ln>
        </p:spPr>
      </p:cxnSp>
      <p:cxnSp>
        <p:nvCxnSpPr>
          <p:cNvPr id="931" name="Google Shape;931;p68"/>
          <p:cNvCxnSpPr/>
          <p:nvPr/>
        </p:nvCxnSpPr>
        <p:spPr>
          <a:xfrm rot="10800000" flipH="1">
            <a:off x="7272625" y="2201502"/>
            <a:ext cx="4800" cy="541200"/>
          </a:xfrm>
          <a:prstGeom prst="straightConnector1">
            <a:avLst/>
          </a:prstGeom>
          <a:noFill/>
          <a:ln w="38100" cap="flat" cmpd="sng">
            <a:solidFill>
              <a:srgbClr val="FF0000"/>
            </a:solidFill>
            <a:prstDash val="solid"/>
            <a:round/>
            <a:headEnd type="none" w="med" len="med"/>
            <a:tailEnd type="triangle" w="med" len="med"/>
          </a:ln>
        </p:spPr>
      </p:cxnSp>
      <p:cxnSp>
        <p:nvCxnSpPr>
          <p:cNvPr id="932" name="Google Shape;932;p68"/>
          <p:cNvCxnSpPr/>
          <p:nvPr/>
        </p:nvCxnSpPr>
        <p:spPr>
          <a:xfrm>
            <a:off x="3812675" y="1999752"/>
            <a:ext cx="1187700" cy="9900"/>
          </a:xfrm>
          <a:prstGeom prst="straightConnector1">
            <a:avLst/>
          </a:prstGeom>
          <a:noFill/>
          <a:ln w="38100" cap="flat" cmpd="sng">
            <a:solidFill>
              <a:srgbClr val="FF0000"/>
            </a:solidFill>
            <a:prstDash val="solid"/>
            <a:round/>
            <a:headEnd type="none" w="med" len="med"/>
            <a:tailEnd type="triangle" w="med" len="med"/>
          </a:ln>
        </p:spPr>
      </p:cxnSp>
      <p:cxnSp>
        <p:nvCxnSpPr>
          <p:cNvPr id="933" name="Google Shape;933;p68"/>
          <p:cNvCxnSpPr/>
          <p:nvPr/>
        </p:nvCxnSpPr>
        <p:spPr>
          <a:xfrm>
            <a:off x="6336350" y="1002700"/>
            <a:ext cx="1227000" cy="235500"/>
          </a:xfrm>
          <a:prstGeom prst="straightConnector1">
            <a:avLst/>
          </a:prstGeom>
          <a:noFill/>
          <a:ln w="38100" cap="flat" cmpd="sng">
            <a:solidFill>
              <a:srgbClr val="FF0000"/>
            </a:solidFill>
            <a:prstDash val="solid"/>
            <a:round/>
            <a:headEnd type="none" w="med" len="med"/>
            <a:tailEnd type="triangle" w="med" len="med"/>
          </a:ln>
        </p:spPr>
      </p:cxnSp>
      <p:sp>
        <p:nvSpPr>
          <p:cNvPr id="2" name="TextBox 1">
            <a:extLst>
              <a:ext uri="{FF2B5EF4-FFF2-40B4-BE49-F238E27FC236}">
                <a16:creationId xmlns:a16="http://schemas.microsoft.com/office/drawing/2014/main" id="{C09F3BD7-559B-4EE6-ABCB-E16F2AF5BBAC}"/>
              </a:ext>
            </a:extLst>
          </p:cNvPr>
          <p:cNvSpPr txBox="1"/>
          <p:nvPr/>
        </p:nvSpPr>
        <p:spPr>
          <a:xfrm>
            <a:off x="2481696" y="1849582"/>
            <a:ext cx="5091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t>Obs</a:t>
            </a:r>
          </a:p>
        </p:txBody>
      </p:sp>
      <p:sp>
        <p:nvSpPr>
          <p:cNvPr id="23" name="TextBox 22">
            <a:extLst>
              <a:ext uri="{FF2B5EF4-FFF2-40B4-BE49-F238E27FC236}">
                <a16:creationId xmlns:a16="http://schemas.microsoft.com/office/drawing/2014/main" id="{23ACE50A-136F-4FB8-89E7-080156A3E05A}"/>
              </a:ext>
            </a:extLst>
          </p:cNvPr>
          <p:cNvSpPr txBox="1"/>
          <p:nvPr/>
        </p:nvSpPr>
        <p:spPr>
          <a:xfrm>
            <a:off x="2481695" y="4126922"/>
            <a:ext cx="5091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t>Obs</a:t>
            </a:r>
          </a:p>
        </p:txBody>
      </p:sp>
      <p:sp>
        <p:nvSpPr>
          <p:cNvPr id="3" name="Rectangle 2">
            <a:extLst>
              <a:ext uri="{FF2B5EF4-FFF2-40B4-BE49-F238E27FC236}">
                <a16:creationId xmlns:a16="http://schemas.microsoft.com/office/drawing/2014/main" id="{9ADDF225-85CB-4CA4-ABE1-9B6845E71295}"/>
              </a:ext>
            </a:extLst>
          </p:cNvPr>
          <p:cNvSpPr/>
          <p:nvPr/>
        </p:nvSpPr>
        <p:spPr>
          <a:xfrm>
            <a:off x="2287731" y="2867890"/>
            <a:ext cx="6823362" cy="2190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6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939" name="Google Shape;939;p69"/>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940" name="Google Shape;940;p6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941" name="Google Shape;941;p6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942" name="Google Shape;942;p6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943" name="Google Shape;943;p6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944" name="Google Shape;944;p6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945" name="Google Shape;945;p69"/>
          <p:cNvSpPr txBox="1"/>
          <p:nvPr/>
        </p:nvSpPr>
        <p:spPr>
          <a:xfrm>
            <a:off x="-12" y="61679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a:t>
            </a:r>
            <a:r>
              <a:rPr lang="en" sz="1800">
                <a:solidFill>
                  <a:schemeClr val="dk1"/>
                </a:solidFill>
              </a:rPr>
              <a:t> (2017)</a:t>
            </a:r>
            <a:r>
              <a:rPr lang="en" sz="1800"/>
              <a:t>:</a:t>
            </a:r>
            <a:endParaRPr sz="1800"/>
          </a:p>
        </p:txBody>
      </p:sp>
      <p:sp>
        <p:nvSpPr>
          <p:cNvPr id="946" name="Google Shape;946;p69"/>
          <p:cNvSpPr txBox="1"/>
          <p:nvPr/>
        </p:nvSpPr>
        <p:spPr>
          <a:xfrm>
            <a:off x="0" y="951598"/>
            <a:ext cx="2286000" cy="34386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None/>
            </a:pPr>
            <a:r>
              <a:rPr lang="en" dirty="0"/>
              <a:t>Non-Rotating Cells-</a:t>
            </a:r>
            <a:endParaRPr dirty="0"/>
          </a:p>
          <a:p>
            <a:pPr marL="342900" indent="-234950">
              <a:buSzPts val="1100"/>
              <a:buChar char="●"/>
            </a:pPr>
            <a:r>
              <a:rPr lang="en" dirty="0"/>
              <a:t>There is a peak in the number around 18z on both 10 and  11 September in the observations (~2 pm LT) .</a:t>
            </a:r>
            <a:endParaRPr dirty="0"/>
          </a:p>
          <a:p>
            <a:pPr marL="342900" marR="0" lvl="0" indent="0" algn="l" rtl="0">
              <a:lnSpc>
                <a:spcPct val="100000"/>
              </a:lnSpc>
              <a:spcBef>
                <a:spcPts val="0"/>
              </a:spcBef>
              <a:spcAft>
                <a:spcPts val="0"/>
              </a:spcAft>
              <a:buNone/>
            </a:pPr>
            <a:endParaRPr dirty="0"/>
          </a:p>
          <a:p>
            <a:pPr marL="342900" indent="-234950">
              <a:buSzPts val="1100"/>
              <a:buChar char="●"/>
            </a:pPr>
            <a:r>
              <a:rPr lang="en" dirty="0"/>
              <a:t>The number in the ensemble shows a few members peaking just around 19z on both 10 and 11 September. </a:t>
            </a:r>
            <a:endParaRPr dirty="0"/>
          </a:p>
          <a:p>
            <a:pPr marL="342900" marR="0" lvl="0" indent="0" algn="l" rtl="0">
              <a:lnSpc>
                <a:spcPct val="100000"/>
              </a:lnSpc>
              <a:spcBef>
                <a:spcPts val="0"/>
              </a:spcBef>
              <a:spcAft>
                <a:spcPts val="0"/>
              </a:spcAft>
              <a:buNone/>
            </a:pPr>
            <a:endParaRPr dirty="0"/>
          </a:p>
          <a:p>
            <a:pPr marL="342900" marR="0" lvl="0" indent="-234950" algn="l" rtl="0">
              <a:lnSpc>
                <a:spcPct val="100000"/>
              </a:lnSpc>
              <a:spcBef>
                <a:spcPts val="0"/>
              </a:spcBef>
              <a:spcAft>
                <a:spcPts val="0"/>
              </a:spcAft>
              <a:buSzPts val="1100"/>
              <a:buChar char="●"/>
            </a:pPr>
            <a:endParaRPr lang="en" dirty="0"/>
          </a:p>
        </p:txBody>
      </p:sp>
      <p:pic>
        <p:nvPicPr>
          <p:cNvPr id="947" name="Google Shape;947;p69"/>
          <p:cNvPicPr preferRelativeResize="0"/>
          <p:nvPr/>
        </p:nvPicPr>
        <p:blipFill>
          <a:blip r:embed="rId4">
            <a:alphaModFix/>
          </a:blip>
          <a:stretch>
            <a:fillRect/>
          </a:stretch>
        </p:blipFill>
        <p:spPr>
          <a:xfrm>
            <a:off x="2285988" y="683549"/>
            <a:ext cx="6857666" cy="1100408"/>
          </a:xfrm>
          <a:prstGeom prst="rect">
            <a:avLst/>
          </a:prstGeom>
          <a:noFill/>
          <a:ln>
            <a:noFill/>
          </a:ln>
        </p:spPr>
      </p:pic>
      <p:pic>
        <p:nvPicPr>
          <p:cNvPr id="948" name="Google Shape;948;p69"/>
          <p:cNvPicPr preferRelativeResize="0"/>
          <p:nvPr/>
        </p:nvPicPr>
        <p:blipFill>
          <a:blip r:embed="rId5">
            <a:alphaModFix/>
          </a:blip>
          <a:stretch>
            <a:fillRect/>
          </a:stretch>
        </p:blipFill>
        <p:spPr>
          <a:xfrm>
            <a:off x="2285813" y="4021269"/>
            <a:ext cx="6858002" cy="1097280"/>
          </a:xfrm>
          <a:prstGeom prst="rect">
            <a:avLst/>
          </a:prstGeom>
          <a:noFill/>
          <a:ln>
            <a:noFill/>
          </a:ln>
        </p:spPr>
      </p:pic>
      <p:pic>
        <p:nvPicPr>
          <p:cNvPr id="949" name="Google Shape;949;p69"/>
          <p:cNvPicPr preferRelativeResize="0"/>
          <p:nvPr/>
        </p:nvPicPr>
        <p:blipFill>
          <a:blip r:embed="rId6">
            <a:alphaModFix/>
          </a:blip>
          <a:stretch>
            <a:fillRect/>
          </a:stretch>
        </p:blipFill>
        <p:spPr>
          <a:xfrm>
            <a:off x="2285814" y="1793328"/>
            <a:ext cx="6857998" cy="1097280"/>
          </a:xfrm>
          <a:prstGeom prst="rect">
            <a:avLst/>
          </a:prstGeom>
          <a:noFill/>
          <a:ln>
            <a:noFill/>
          </a:ln>
        </p:spPr>
      </p:pic>
      <p:pic>
        <p:nvPicPr>
          <p:cNvPr id="953" name="Google Shape;953;p69"/>
          <p:cNvPicPr preferRelativeResize="0"/>
          <p:nvPr/>
        </p:nvPicPr>
        <p:blipFill>
          <a:blip r:embed="rId7">
            <a:alphaModFix/>
          </a:blip>
          <a:stretch>
            <a:fillRect/>
          </a:stretch>
        </p:blipFill>
        <p:spPr>
          <a:xfrm>
            <a:off x="2294647" y="2892318"/>
            <a:ext cx="6857666" cy="1100408"/>
          </a:xfrm>
          <a:prstGeom prst="rect">
            <a:avLst/>
          </a:prstGeom>
          <a:noFill/>
          <a:ln>
            <a:noFill/>
          </a:ln>
        </p:spPr>
      </p:pic>
      <p:cxnSp>
        <p:nvCxnSpPr>
          <p:cNvPr id="954" name="Google Shape;954;p69"/>
          <p:cNvCxnSpPr/>
          <p:nvPr/>
        </p:nvCxnSpPr>
        <p:spPr>
          <a:xfrm rot="10800000" flipH="1">
            <a:off x="3723184" y="3623839"/>
            <a:ext cx="4200" cy="534600"/>
          </a:xfrm>
          <a:prstGeom prst="straightConnector1">
            <a:avLst/>
          </a:prstGeom>
          <a:noFill/>
          <a:ln w="38100" cap="flat" cmpd="sng">
            <a:solidFill>
              <a:srgbClr val="FF0000"/>
            </a:solidFill>
            <a:prstDash val="solid"/>
            <a:round/>
            <a:headEnd type="none" w="med" len="med"/>
            <a:tailEnd type="triangle" w="med" len="med"/>
          </a:ln>
        </p:spPr>
      </p:cxnSp>
      <p:cxnSp>
        <p:nvCxnSpPr>
          <p:cNvPr id="955" name="Google Shape;955;p69"/>
          <p:cNvCxnSpPr/>
          <p:nvPr/>
        </p:nvCxnSpPr>
        <p:spPr>
          <a:xfrm rot="10800000">
            <a:off x="7753034" y="3724639"/>
            <a:ext cx="300" cy="333000"/>
          </a:xfrm>
          <a:prstGeom prst="straightConnector1">
            <a:avLst/>
          </a:prstGeom>
          <a:noFill/>
          <a:ln w="38100" cap="flat" cmpd="sng">
            <a:solidFill>
              <a:srgbClr val="FF0000"/>
            </a:solidFill>
            <a:prstDash val="solid"/>
            <a:round/>
            <a:headEnd type="none" w="med" len="med"/>
            <a:tailEnd type="triangle" w="med" len="med"/>
          </a:ln>
        </p:spPr>
      </p:cxnSp>
      <p:cxnSp>
        <p:nvCxnSpPr>
          <p:cNvPr id="956" name="Google Shape;956;p69"/>
          <p:cNvCxnSpPr/>
          <p:nvPr/>
        </p:nvCxnSpPr>
        <p:spPr>
          <a:xfrm rot="10800000">
            <a:off x="7923425" y="4403413"/>
            <a:ext cx="300" cy="333000"/>
          </a:xfrm>
          <a:prstGeom prst="straightConnector1">
            <a:avLst/>
          </a:prstGeom>
          <a:noFill/>
          <a:ln w="38100" cap="flat" cmpd="sng">
            <a:solidFill>
              <a:srgbClr val="FF0000"/>
            </a:solidFill>
            <a:prstDash val="solid"/>
            <a:round/>
            <a:headEnd type="none" w="med" len="med"/>
            <a:tailEnd type="triangle" w="med" len="med"/>
          </a:ln>
        </p:spPr>
      </p:cxnSp>
      <p:cxnSp>
        <p:nvCxnSpPr>
          <p:cNvPr id="957" name="Google Shape;957;p69"/>
          <p:cNvCxnSpPr/>
          <p:nvPr/>
        </p:nvCxnSpPr>
        <p:spPr>
          <a:xfrm rot="10800000" flipH="1">
            <a:off x="3859975" y="4302625"/>
            <a:ext cx="4200" cy="534600"/>
          </a:xfrm>
          <a:prstGeom prst="straightConnector1">
            <a:avLst/>
          </a:prstGeom>
          <a:noFill/>
          <a:ln w="38100" cap="flat" cmpd="sng">
            <a:solidFill>
              <a:srgbClr val="FF0000"/>
            </a:solidFill>
            <a:prstDash val="solid"/>
            <a:round/>
            <a:headEnd type="none" w="med" len="med"/>
            <a:tailEnd type="triangle" w="med" len="med"/>
          </a:ln>
        </p:spPr>
      </p:cxnSp>
      <p:sp>
        <p:nvSpPr>
          <p:cNvPr id="2" name="TextBox 1">
            <a:extLst>
              <a:ext uri="{FF2B5EF4-FFF2-40B4-BE49-F238E27FC236}">
                <a16:creationId xmlns:a16="http://schemas.microsoft.com/office/drawing/2014/main" id="{953AE817-8C85-492B-81A5-8A8F0173524C}"/>
              </a:ext>
            </a:extLst>
          </p:cNvPr>
          <p:cNvSpPr txBox="1"/>
          <p:nvPr/>
        </p:nvSpPr>
        <p:spPr>
          <a:xfrm>
            <a:off x="2481696" y="1884218"/>
            <a:ext cx="5091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t>Obs</a:t>
            </a:r>
          </a:p>
        </p:txBody>
      </p:sp>
      <p:sp>
        <p:nvSpPr>
          <p:cNvPr id="3" name="TextBox 2">
            <a:extLst>
              <a:ext uri="{FF2B5EF4-FFF2-40B4-BE49-F238E27FC236}">
                <a16:creationId xmlns:a16="http://schemas.microsoft.com/office/drawing/2014/main" id="{B895F429-D5B8-40D7-BA37-0F89A97E3224}"/>
              </a:ext>
            </a:extLst>
          </p:cNvPr>
          <p:cNvSpPr txBox="1"/>
          <p:nvPr/>
        </p:nvSpPr>
        <p:spPr>
          <a:xfrm>
            <a:off x="2481695" y="4126922"/>
            <a:ext cx="5091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t>Obs</a:t>
            </a:r>
          </a:p>
        </p:txBody>
      </p:sp>
      <p:sp>
        <p:nvSpPr>
          <p:cNvPr id="4" name="Rectangle 3">
            <a:extLst>
              <a:ext uri="{FF2B5EF4-FFF2-40B4-BE49-F238E27FC236}">
                <a16:creationId xmlns:a16="http://schemas.microsoft.com/office/drawing/2014/main" id="{F7F0B61B-BF2C-4F2E-8E04-814985009910}"/>
              </a:ext>
            </a:extLst>
          </p:cNvPr>
          <p:cNvSpPr/>
          <p:nvPr/>
        </p:nvSpPr>
        <p:spPr>
          <a:xfrm>
            <a:off x="2183822" y="685799"/>
            <a:ext cx="6961907" cy="2208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6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939" name="Google Shape;939;p69"/>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940" name="Google Shape;940;p6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941" name="Google Shape;941;p6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942" name="Google Shape;942;p6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943" name="Google Shape;943;p6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944" name="Google Shape;944;p6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945" name="Google Shape;945;p69"/>
          <p:cNvSpPr txBox="1"/>
          <p:nvPr/>
        </p:nvSpPr>
        <p:spPr>
          <a:xfrm>
            <a:off x="-12" y="61679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a:t>
            </a:r>
            <a:r>
              <a:rPr lang="en" sz="1800">
                <a:solidFill>
                  <a:schemeClr val="dk1"/>
                </a:solidFill>
              </a:rPr>
              <a:t> (2017)</a:t>
            </a:r>
            <a:r>
              <a:rPr lang="en" sz="1800"/>
              <a:t>:</a:t>
            </a:r>
            <a:endParaRPr sz="1800"/>
          </a:p>
        </p:txBody>
      </p:sp>
      <p:sp>
        <p:nvSpPr>
          <p:cNvPr id="946" name="Google Shape;946;p69"/>
          <p:cNvSpPr txBox="1"/>
          <p:nvPr/>
        </p:nvSpPr>
        <p:spPr>
          <a:xfrm>
            <a:off x="0" y="951598"/>
            <a:ext cx="2286000" cy="3438600"/>
          </a:xfrm>
          <a:prstGeom prst="rect">
            <a:avLst/>
          </a:prstGeom>
          <a:noFill/>
          <a:ln>
            <a:noFill/>
          </a:ln>
        </p:spPr>
        <p:txBody>
          <a:bodyPr spcFirstLastPara="1" wrap="square" lIns="68575" tIns="68575" rIns="68575" bIns="68575" anchor="t" anchorCtr="0">
            <a:noAutofit/>
          </a:bodyPr>
          <a:lstStyle/>
          <a:p>
            <a:pPr marL="285750" indent="-285750">
              <a:buSzPts val="1100"/>
              <a:buChar char="•"/>
            </a:pPr>
            <a:r>
              <a:rPr lang="en" dirty="0"/>
              <a:t>About </a:t>
            </a:r>
            <a:r>
              <a:rPr lang="en" b="1" dirty="0"/>
              <a:t>3 times more rotating cells</a:t>
            </a:r>
            <a:r>
              <a:rPr lang="en" dirty="0"/>
              <a:t> were identified in observations.</a:t>
            </a:r>
          </a:p>
          <a:p>
            <a:pPr marL="285750" indent="-285750">
              <a:buSzPts val="1100"/>
              <a:buChar char="•"/>
            </a:pPr>
            <a:endParaRPr lang="en" dirty="0"/>
          </a:p>
          <a:p>
            <a:pPr marL="285750" marR="0" lvl="0" indent="-285750" algn="l">
              <a:lnSpc>
                <a:spcPct val="100000"/>
              </a:lnSpc>
              <a:spcBef>
                <a:spcPts val="0"/>
              </a:spcBef>
              <a:spcAft>
                <a:spcPts val="0"/>
              </a:spcAft>
              <a:buSzPts val="1100"/>
              <a:buChar char="•"/>
            </a:pPr>
            <a:r>
              <a:rPr lang="en" dirty="0"/>
              <a:t>About </a:t>
            </a:r>
            <a:r>
              <a:rPr lang="en" b="1" dirty="0"/>
              <a:t>4 times more non-rotating cells</a:t>
            </a:r>
            <a:r>
              <a:rPr lang="en" dirty="0"/>
              <a:t> were identified in observations.</a:t>
            </a:r>
            <a:endParaRPr lang="en-US"/>
          </a:p>
        </p:txBody>
      </p:sp>
      <p:pic>
        <p:nvPicPr>
          <p:cNvPr id="947" name="Google Shape;947;p69"/>
          <p:cNvPicPr preferRelativeResize="0"/>
          <p:nvPr/>
        </p:nvPicPr>
        <p:blipFill>
          <a:blip r:embed="rId4">
            <a:alphaModFix/>
          </a:blip>
          <a:stretch>
            <a:fillRect/>
          </a:stretch>
        </p:blipFill>
        <p:spPr>
          <a:xfrm>
            <a:off x="2285988" y="683549"/>
            <a:ext cx="6857666" cy="1100408"/>
          </a:xfrm>
          <a:prstGeom prst="rect">
            <a:avLst/>
          </a:prstGeom>
          <a:noFill/>
          <a:ln>
            <a:noFill/>
          </a:ln>
        </p:spPr>
      </p:pic>
      <p:pic>
        <p:nvPicPr>
          <p:cNvPr id="948" name="Google Shape;948;p69"/>
          <p:cNvPicPr preferRelativeResize="0"/>
          <p:nvPr/>
        </p:nvPicPr>
        <p:blipFill>
          <a:blip r:embed="rId5">
            <a:alphaModFix/>
          </a:blip>
          <a:stretch>
            <a:fillRect/>
          </a:stretch>
        </p:blipFill>
        <p:spPr>
          <a:xfrm>
            <a:off x="2285813" y="4021269"/>
            <a:ext cx="6858002" cy="1097280"/>
          </a:xfrm>
          <a:prstGeom prst="rect">
            <a:avLst/>
          </a:prstGeom>
          <a:noFill/>
          <a:ln>
            <a:noFill/>
          </a:ln>
        </p:spPr>
      </p:pic>
      <p:pic>
        <p:nvPicPr>
          <p:cNvPr id="949" name="Google Shape;949;p69"/>
          <p:cNvPicPr preferRelativeResize="0"/>
          <p:nvPr/>
        </p:nvPicPr>
        <p:blipFill>
          <a:blip r:embed="rId6">
            <a:alphaModFix/>
          </a:blip>
          <a:stretch>
            <a:fillRect/>
          </a:stretch>
        </p:blipFill>
        <p:spPr>
          <a:xfrm>
            <a:off x="2285814" y="1793328"/>
            <a:ext cx="6857998" cy="1097280"/>
          </a:xfrm>
          <a:prstGeom prst="rect">
            <a:avLst/>
          </a:prstGeom>
          <a:noFill/>
          <a:ln>
            <a:noFill/>
          </a:ln>
        </p:spPr>
      </p:pic>
      <p:pic>
        <p:nvPicPr>
          <p:cNvPr id="953" name="Google Shape;953;p69"/>
          <p:cNvPicPr preferRelativeResize="0"/>
          <p:nvPr/>
        </p:nvPicPr>
        <p:blipFill>
          <a:blip r:embed="rId7">
            <a:alphaModFix/>
          </a:blip>
          <a:stretch>
            <a:fillRect/>
          </a:stretch>
        </p:blipFill>
        <p:spPr>
          <a:xfrm>
            <a:off x="2294647" y="2892318"/>
            <a:ext cx="6857666" cy="1100408"/>
          </a:xfrm>
          <a:prstGeom prst="rect">
            <a:avLst/>
          </a:prstGeom>
          <a:noFill/>
          <a:ln>
            <a:noFill/>
          </a:ln>
        </p:spPr>
      </p:pic>
      <p:sp>
        <p:nvSpPr>
          <p:cNvPr id="2" name="TextBox 1">
            <a:extLst>
              <a:ext uri="{FF2B5EF4-FFF2-40B4-BE49-F238E27FC236}">
                <a16:creationId xmlns:a16="http://schemas.microsoft.com/office/drawing/2014/main" id="{953AE817-8C85-492B-81A5-8A8F0173524C}"/>
              </a:ext>
            </a:extLst>
          </p:cNvPr>
          <p:cNvSpPr txBox="1"/>
          <p:nvPr/>
        </p:nvSpPr>
        <p:spPr>
          <a:xfrm>
            <a:off x="2481696" y="1884218"/>
            <a:ext cx="5091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t>Obs</a:t>
            </a:r>
          </a:p>
        </p:txBody>
      </p:sp>
      <p:sp>
        <p:nvSpPr>
          <p:cNvPr id="3" name="TextBox 2">
            <a:extLst>
              <a:ext uri="{FF2B5EF4-FFF2-40B4-BE49-F238E27FC236}">
                <a16:creationId xmlns:a16="http://schemas.microsoft.com/office/drawing/2014/main" id="{B895F429-D5B8-40D7-BA37-0F89A97E3224}"/>
              </a:ext>
            </a:extLst>
          </p:cNvPr>
          <p:cNvSpPr txBox="1"/>
          <p:nvPr/>
        </p:nvSpPr>
        <p:spPr>
          <a:xfrm>
            <a:off x="2481695" y="4126922"/>
            <a:ext cx="5091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t>Obs</a:t>
            </a:r>
          </a:p>
        </p:txBody>
      </p:sp>
    </p:spTree>
    <p:extLst>
      <p:ext uri="{BB962C8B-B14F-4D97-AF65-F5344CB8AC3E}">
        <p14:creationId xmlns:p14="http://schemas.microsoft.com/office/powerpoint/2010/main" val="31898996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7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030" name="Google Shape;1030;p73"/>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031" name="Google Shape;1031;p7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032" name="Google Shape;1032;p7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Conclusion</a:t>
            </a:r>
            <a:endParaRPr sz="2100" b="1" strike="noStrike">
              <a:solidFill>
                <a:srgbClr val="FFE699"/>
              </a:solidFill>
            </a:endParaRPr>
          </a:p>
        </p:txBody>
      </p:sp>
      <p:sp>
        <p:nvSpPr>
          <p:cNvPr id="1033" name="Google Shape;1033;p7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034" name="Google Shape;1034;p7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Results</a:t>
            </a:r>
            <a:endParaRPr sz="2100" strike="noStrike">
              <a:solidFill>
                <a:srgbClr val="FFFFFF"/>
              </a:solidFill>
            </a:endParaRPr>
          </a:p>
        </p:txBody>
      </p:sp>
      <p:sp>
        <p:nvSpPr>
          <p:cNvPr id="1035" name="Google Shape;1035;p7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1036" name="Google Shape;1036;p73"/>
          <p:cNvPicPr preferRelativeResize="0"/>
          <p:nvPr/>
        </p:nvPicPr>
        <p:blipFill>
          <a:blip r:embed="rId4">
            <a:alphaModFix/>
          </a:blip>
          <a:stretch>
            <a:fillRect/>
          </a:stretch>
        </p:blipFill>
        <p:spPr>
          <a:xfrm>
            <a:off x="65601" y="633825"/>
            <a:ext cx="3305175" cy="3225850"/>
          </a:xfrm>
          <a:prstGeom prst="rect">
            <a:avLst/>
          </a:prstGeom>
          <a:noFill/>
          <a:ln>
            <a:noFill/>
          </a:ln>
        </p:spPr>
      </p:pic>
      <p:grpSp>
        <p:nvGrpSpPr>
          <p:cNvPr id="1037" name="Google Shape;1037;p73"/>
          <p:cNvGrpSpPr/>
          <p:nvPr/>
        </p:nvGrpSpPr>
        <p:grpSpPr>
          <a:xfrm>
            <a:off x="3568325" y="3306087"/>
            <a:ext cx="2232815" cy="1841360"/>
            <a:chOff x="6" y="33084"/>
            <a:chExt cx="3024814" cy="2569469"/>
          </a:xfrm>
        </p:grpSpPr>
        <p:sp>
          <p:nvSpPr>
            <p:cNvPr id="1038" name="Google Shape;1038;p73"/>
            <p:cNvSpPr txBox="1"/>
            <p:nvPr/>
          </p:nvSpPr>
          <p:spPr>
            <a:xfrm rot="-5400000">
              <a:off x="-786744" y="1051349"/>
              <a:ext cx="1967700" cy="39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Ensemble</a:t>
              </a:r>
              <a:endParaRPr sz="1000"/>
            </a:p>
          </p:txBody>
        </p:sp>
        <p:grpSp>
          <p:nvGrpSpPr>
            <p:cNvPr id="1039" name="Google Shape;1039;p73"/>
            <p:cNvGrpSpPr/>
            <p:nvPr/>
          </p:nvGrpSpPr>
          <p:grpSpPr>
            <a:xfrm>
              <a:off x="302530" y="33084"/>
              <a:ext cx="2722290" cy="2569469"/>
              <a:chOff x="302530" y="33084"/>
              <a:chExt cx="2722290" cy="2569469"/>
            </a:xfrm>
          </p:grpSpPr>
          <p:pic>
            <p:nvPicPr>
              <p:cNvPr id="1040" name="Google Shape;1040;p73"/>
              <p:cNvPicPr preferRelativeResize="0"/>
              <p:nvPr/>
            </p:nvPicPr>
            <p:blipFill rotWithShape="1">
              <a:blip r:embed="rId5">
                <a:alphaModFix/>
              </a:blip>
              <a:srcRect r="26308"/>
              <a:stretch/>
            </p:blipFill>
            <p:spPr>
              <a:xfrm>
                <a:off x="302530" y="33084"/>
                <a:ext cx="2722290" cy="2569469"/>
              </a:xfrm>
              <a:prstGeom prst="rect">
                <a:avLst/>
              </a:prstGeom>
              <a:noFill/>
              <a:ln>
                <a:noFill/>
              </a:ln>
            </p:spPr>
          </p:pic>
          <p:sp>
            <p:nvSpPr>
              <p:cNvPr id="1041" name="Google Shape;1041;p73"/>
              <p:cNvSpPr/>
              <p:nvPr/>
            </p:nvSpPr>
            <p:spPr>
              <a:xfrm>
                <a:off x="1684000" y="824600"/>
                <a:ext cx="137100" cy="137100"/>
              </a:xfrm>
              <a:prstGeom prst="star5">
                <a:avLst>
                  <a:gd name="adj" fmla="val 19098"/>
                  <a:gd name="hf" fmla="val 105146"/>
                  <a:gd name="vf" fmla="val 11055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73"/>
              <p:cNvSpPr/>
              <p:nvPr/>
            </p:nvSpPr>
            <p:spPr>
              <a:xfrm>
                <a:off x="1951775" y="1249275"/>
                <a:ext cx="137100" cy="137100"/>
              </a:xfrm>
              <a:prstGeom prst="star5">
                <a:avLst>
                  <a:gd name="adj" fmla="val 19098"/>
                  <a:gd name="hf" fmla="val 105146"/>
                  <a:gd name="vf" fmla="val 110557"/>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43" name="Google Shape;1043;p73"/>
          <p:cNvSpPr txBox="1"/>
          <p:nvPr/>
        </p:nvSpPr>
        <p:spPr>
          <a:xfrm>
            <a:off x="3437000" y="688002"/>
            <a:ext cx="5610900" cy="646500"/>
          </a:xfrm>
          <a:prstGeom prst="rect">
            <a:avLst/>
          </a:prstGeom>
          <a:noFill/>
          <a:ln>
            <a:noFill/>
          </a:ln>
        </p:spPr>
        <p:txBody>
          <a:bodyPr spcFirstLastPara="1" wrap="square" lIns="91425" tIns="91425" rIns="91425" bIns="91425" anchor="t" anchorCtr="0">
            <a:noAutofit/>
          </a:bodyPr>
          <a:lstStyle/>
          <a:p>
            <a:r>
              <a:rPr lang="en" b="1" dirty="0">
                <a:solidFill>
                  <a:schemeClr val="dk1"/>
                </a:solidFill>
              </a:rPr>
              <a:t>1. How are the distributions of rotating and non-rotating convection organized in the tropical cyclone?</a:t>
            </a:r>
            <a:endParaRPr b="1" dirty="0">
              <a:solidFill>
                <a:schemeClr val="dk1"/>
              </a:solidFill>
            </a:endParaRPr>
          </a:p>
          <a:p>
            <a:pPr marL="0" lvl="0" indent="0" algn="l" rtl="0">
              <a:spcBef>
                <a:spcPts val="0"/>
              </a:spcBef>
              <a:spcAft>
                <a:spcPts val="0"/>
              </a:spcAft>
              <a:buNone/>
            </a:pPr>
            <a:endParaRPr/>
          </a:p>
        </p:txBody>
      </p:sp>
      <p:sp>
        <p:nvSpPr>
          <p:cNvPr id="1044" name="Google Shape;1044;p73"/>
          <p:cNvSpPr txBox="1"/>
          <p:nvPr/>
        </p:nvSpPr>
        <p:spPr>
          <a:xfrm>
            <a:off x="3439264" y="1208277"/>
            <a:ext cx="5537100" cy="1267500"/>
          </a:xfrm>
          <a:prstGeom prst="rect">
            <a:avLst/>
          </a:prstGeom>
          <a:noFill/>
          <a:ln>
            <a:noFill/>
          </a:ln>
        </p:spPr>
        <p:txBody>
          <a:bodyPr spcFirstLastPara="1" wrap="square" lIns="91425" tIns="91425" rIns="91425" bIns="91425" anchor="t" anchorCtr="0">
            <a:noAutofit/>
          </a:bodyPr>
          <a:lstStyle/>
          <a:p>
            <a:pPr marL="457200" indent="-317500">
              <a:buSzPts val="1400"/>
              <a:buChar char="●"/>
            </a:pPr>
            <a:r>
              <a:rPr lang="en" dirty="0"/>
              <a:t>In Harvey non-rotating cells tend to be present </a:t>
            </a:r>
            <a:r>
              <a:rPr lang="en" dirty="0" err="1"/>
              <a:t>downshear</a:t>
            </a:r>
            <a:r>
              <a:rPr lang="en" dirty="0"/>
              <a:t> but further out radially than the rotating cells.</a:t>
            </a:r>
          </a:p>
          <a:p>
            <a:pPr marL="457200" indent="-317500">
              <a:buSzPts val="1400"/>
              <a:buChar char="●"/>
            </a:pPr>
            <a:endParaRPr lang="en" dirty="0"/>
          </a:p>
          <a:p>
            <a:pPr marL="457200" indent="-317500">
              <a:buSzPts val="1400"/>
              <a:buChar char="●"/>
            </a:pPr>
            <a:r>
              <a:rPr lang="en" dirty="0"/>
              <a:t>In Irma most rotating cells are located directly </a:t>
            </a:r>
            <a:r>
              <a:rPr lang="en" dirty="0" err="1"/>
              <a:t>downshear</a:t>
            </a:r>
            <a:r>
              <a:rPr lang="en" dirty="0"/>
              <a:t> with most non-rotating cells located to the right of shear.</a:t>
            </a:r>
            <a:endParaRPr lang="en-US" dirty="0"/>
          </a:p>
          <a:p>
            <a:pPr marL="457200" indent="-317500">
              <a:buSzPts val="1400"/>
              <a:buChar char="●"/>
            </a:pPr>
            <a:endParaRPr lang="en-US"/>
          </a:p>
          <a:p>
            <a:pPr marL="457200" indent="-317500">
              <a:buSzPts val="1400"/>
              <a:buChar char="●"/>
            </a:pPr>
            <a:r>
              <a:rPr lang="en" dirty="0"/>
              <a:t>Lightning is generally organized </a:t>
            </a:r>
            <a:r>
              <a:rPr lang="en" dirty="0" err="1"/>
              <a:t>downshear</a:t>
            </a:r>
            <a:r>
              <a:rPr lang="en" dirty="0"/>
              <a:t> and </a:t>
            </a:r>
            <a:r>
              <a:rPr lang="en" dirty="0" err="1"/>
              <a:t>downshear</a:t>
            </a:r>
            <a:r>
              <a:rPr lang="en" dirty="0"/>
              <a:t> right, as evident in </a:t>
            </a:r>
            <a:r>
              <a:rPr lang="en" dirty="0" err="1"/>
              <a:t>Corbosiero</a:t>
            </a:r>
            <a:r>
              <a:rPr lang="en" dirty="0"/>
              <a:t> and Molinari 2002.</a:t>
            </a:r>
            <a:endParaRPr/>
          </a:p>
        </p:txBody>
      </p:sp>
      <p:sp>
        <p:nvSpPr>
          <p:cNvPr id="1045" name="Google Shape;1045;p73"/>
          <p:cNvSpPr txBox="1"/>
          <p:nvPr/>
        </p:nvSpPr>
        <p:spPr>
          <a:xfrm>
            <a:off x="184233" y="3764034"/>
            <a:ext cx="1636232" cy="3468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800">
                <a:solidFill>
                  <a:schemeClr val="dk1"/>
                </a:solidFill>
              </a:rPr>
              <a:t>(Corbosiero and Molinari 2002) </a:t>
            </a:r>
            <a:endParaRPr sz="800"/>
          </a:p>
        </p:txBody>
      </p:sp>
      <p:pic>
        <p:nvPicPr>
          <p:cNvPr id="3" name="Google Shape;975;p70" descr="A picture containing text&#10;&#10;Description generated with very high confidence">
            <a:extLst>
              <a:ext uri="{FF2B5EF4-FFF2-40B4-BE49-F238E27FC236}">
                <a16:creationId xmlns:a16="http://schemas.microsoft.com/office/drawing/2014/main" id="{ECAB2754-D96B-435A-899B-D3C707254C59}"/>
              </a:ext>
            </a:extLst>
          </p:cNvPr>
          <p:cNvPicPr preferRelativeResize="0"/>
          <p:nvPr/>
        </p:nvPicPr>
        <p:blipFill>
          <a:blip r:embed="rId6">
            <a:alphaModFix/>
          </a:blip>
          <a:stretch>
            <a:fillRect/>
          </a:stretch>
        </p:blipFill>
        <p:spPr>
          <a:xfrm>
            <a:off x="5805131" y="3350524"/>
            <a:ext cx="2628823" cy="1754357"/>
          </a:xfrm>
          <a:prstGeom prst="rect">
            <a:avLst/>
          </a:prstGeom>
          <a:noFill/>
          <a:ln>
            <a:noFill/>
          </a:ln>
        </p:spPr>
      </p:pic>
      <p:sp>
        <p:nvSpPr>
          <p:cNvPr id="5" name="Star: 5 Points 4">
            <a:extLst>
              <a:ext uri="{FF2B5EF4-FFF2-40B4-BE49-F238E27FC236}">
                <a16:creationId xmlns:a16="http://schemas.microsoft.com/office/drawing/2014/main" id="{835E0CCE-CFB3-4F9F-8A95-5780E2FF94A2}"/>
              </a:ext>
            </a:extLst>
          </p:cNvPr>
          <p:cNvSpPr/>
          <p:nvPr/>
        </p:nvSpPr>
        <p:spPr>
          <a:xfrm>
            <a:off x="6721185" y="3984912"/>
            <a:ext cx="103909" cy="121227"/>
          </a:xfrm>
          <a:prstGeom prst="star5">
            <a:avLst/>
          </a:prstGeom>
          <a:solidFill>
            <a:srgbClr val="FFFF00"/>
          </a:solidFill>
          <a:ln w="63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ar: 5 Points 29">
            <a:extLst>
              <a:ext uri="{FF2B5EF4-FFF2-40B4-BE49-F238E27FC236}">
                <a16:creationId xmlns:a16="http://schemas.microsoft.com/office/drawing/2014/main" id="{5B43FB02-8B82-4D8B-AFE6-CA42BDD5526B}"/>
              </a:ext>
            </a:extLst>
          </p:cNvPr>
          <p:cNvSpPr/>
          <p:nvPr/>
        </p:nvSpPr>
        <p:spPr>
          <a:xfrm>
            <a:off x="6747162" y="3638548"/>
            <a:ext cx="103909" cy="121227"/>
          </a:xfrm>
          <a:prstGeom prst="star5">
            <a:avLst/>
          </a:prstGeom>
          <a:solidFill>
            <a:srgbClr val="00B050"/>
          </a:solidFill>
          <a:ln w="63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F46EC3-19F0-418B-A2BD-6E3EF15679AC}"/>
              </a:ext>
            </a:extLst>
          </p:cNvPr>
          <p:cNvSpPr txBox="1"/>
          <p:nvPr/>
        </p:nvSpPr>
        <p:spPr>
          <a:xfrm>
            <a:off x="485775" y="3152775"/>
            <a:ext cx="10113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Lightning</a:t>
            </a:r>
          </a:p>
        </p:txBody>
      </p:sp>
      <p:sp>
        <p:nvSpPr>
          <p:cNvPr id="32" name="TextBox 31">
            <a:extLst>
              <a:ext uri="{FF2B5EF4-FFF2-40B4-BE49-F238E27FC236}">
                <a16:creationId xmlns:a16="http://schemas.microsoft.com/office/drawing/2014/main" id="{91A9C8CA-A2B7-4509-BAF7-9F9BEA5CBC27}"/>
              </a:ext>
            </a:extLst>
          </p:cNvPr>
          <p:cNvSpPr txBox="1"/>
          <p:nvPr/>
        </p:nvSpPr>
        <p:spPr>
          <a:xfrm>
            <a:off x="3940752" y="4754706"/>
            <a:ext cx="10113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Irma</a:t>
            </a:r>
          </a:p>
        </p:txBody>
      </p:sp>
      <p:sp>
        <p:nvSpPr>
          <p:cNvPr id="33" name="TextBox 32">
            <a:extLst>
              <a:ext uri="{FF2B5EF4-FFF2-40B4-BE49-F238E27FC236}">
                <a16:creationId xmlns:a16="http://schemas.microsoft.com/office/drawing/2014/main" id="{57480E26-D940-404C-8B59-E3975E0ADFCE}"/>
              </a:ext>
            </a:extLst>
          </p:cNvPr>
          <p:cNvSpPr txBox="1"/>
          <p:nvPr/>
        </p:nvSpPr>
        <p:spPr>
          <a:xfrm>
            <a:off x="5923683" y="4754705"/>
            <a:ext cx="10113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Harvey</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92" name="Google Shape;192;p32"/>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93" name="Google Shape;193;p3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Motivation</a:t>
            </a:r>
            <a:endParaRPr sz="2100" b="1" strike="noStrike">
              <a:solidFill>
                <a:srgbClr val="FFE599"/>
              </a:solidFill>
            </a:endParaRPr>
          </a:p>
        </p:txBody>
      </p:sp>
      <p:sp>
        <p:nvSpPr>
          <p:cNvPr id="194" name="Google Shape;194;p3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95" name="Google Shape;195;p3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96" name="Google Shape;196;p3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97" name="Google Shape;197;p3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Introduction</a:t>
            </a:r>
            <a:endParaRPr sz="2100" strike="noStrike">
              <a:solidFill>
                <a:srgbClr val="FFFFFF"/>
              </a:solidFill>
            </a:endParaRPr>
          </a:p>
        </p:txBody>
      </p:sp>
      <p:sp>
        <p:nvSpPr>
          <p:cNvPr id="198" name="Google Shape;198;p32"/>
          <p:cNvSpPr txBox="1"/>
          <p:nvPr/>
        </p:nvSpPr>
        <p:spPr>
          <a:xfrm>
            <a:off x="5742275" y="2248350"/>
            <a:ext cx="3239100" cy="977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TC Tornado reports have a diurnal cycle, being most prominent in the late afternoon.</a:t>
            </a:r>
            <a:endParaRPr>
              <a:solidFill>
                <a:schemeClr val="dk1"/>
              </a:solidFill>
            </a:endParaRPr>
          </a:p>
          <a:p>
            <a:pPr marL="0" lvl="0" indent="0" algn="l" rtl="0">
              <a:spcBef>
                <a:spcPts val="0"/>
              </a:spcBef>
              <a:spcAft>
                <a:spcPts val="0"/>
              </a:spcAft>
              <a:buNone/>
            </a:pPr>
            <a:endParaRPr>
              <a:solidFill>
                <a:schemeClr val="dk1"/>
              </a:solidFill>
            </a:endParaRPr>
          </a:p>
        </p:txBody>
      </p:sp>
      <p:pic>
        <p:nvPicPr>
          <p:cNvPr id="199" name="Google Shape;199;p32"/>
          <p:cNvPicPr preferRelativeResize="0"/>
          <p:nvPr/>
        </p:nvPicPr>
        <p:blipFill rotWithShape="1">
          <a:blip r:embed="rId4">
            <a:alphaModFix/>
          </a:blip>
          <a:srcRect/>
          <a:stretch/>
        </p:blipFill>
        <p:spPr>
          <a:xfrm>
            <a:off x="65600" y="1109250"/>
            <a:ext cx="5485800" cy="3255600"/>
          </a:xfrm>
          <a:prstGeom prst="rect">
            <a:avLst/>
          </a:prstGeom>
          <a:noFill/>
          <a:ln>
            <a:noFill/>
          </a:ln>
        </p:spPr>
      </p:pic>
      <p:sp>
        <p:nvSpPr>
          <p:cNvPr id="200" name="Google Shape;200;p32"/>
          <p:cNvSpPr/>
          <p:nvPr/>
        </p:nvSpPr>
        <p:spPr>
          <a:xfrm>
            <a:off x="588950" y="1409350"/>
            <a:ext cx="176700" cy="137400"/>
          </a:xfrm>
          <a:prstGeom prst="rect">
            <a:avLst/>
          </a:prstGeom>
          <a:solidFill>
            <a:srgbClr val="FFD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2"/>
          <p:cNvSpPr/>
          <p:nvPr/>
        </p:nvSpPr>
        <p:spPr>
          <a:xfrm>
            <a:off x="588950" y="1637950"/>
            <a:ext cx="176700" cy="137400"/>
          </a:xfrm>
          <a:prstGeom prst="rect">
            <a:avLst/>
          </a:prstGeom>
          <a:solidFill>
            <a:srgbClr val="FF42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2"/>
          <p:cNvSpPr txBox="1"/>
          <p:nvPr/>
        </p:nvSpPr>
        <p:spPr>
          <a:xfrm>
            <a:off x="834350" y="1304800"/>
            <a:ext cx="1050300" cy="3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&lt;EF2</a:t>
            </a:r>
            <a:endParaRPr sz="1100"/>
          </a:p>
        </p:txBody>
      </p:sp>
      <p:sp>
        <p:nvSpPr>
          <p:cNvPr id="203" name="Google Shape;203;p32"/>
          <p:cNvSpPr txBox="1"/>
          <p:nvPr/>
        </p:nvSpPr>
        <p:spPr>
          <a:xfrm>
            <a:off x="834350" y="1533400"/>
            <a:ext cx="1050300" cy="3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&gt;=EF2</a:t>
            </a:r>
            <a:endParaRPr sz="1100"/>
          </a:p>
        </p:txBody>
      </p:sp>
      <p:sp>
        <p:nvSpPr>
          <p:cNvPr id="204" name="Google Shape;204;p32"/>
          <p:cNvSpPr/>
          <p:nvPr/>
        </p:nvSpPr>
        <p:spPr>
          <a:xfrm>
            <a:off x="391095" y="2406235"/>
            <a:ext cx="821400" cy="5472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 sz="1100" b="0" strike="noStrike">
                <a:solidFill>
                  <a:srgbClr val="000000"/>
                </a:solidFill>
                <a:latin typeface="Arial"/>
                <a:ea typeface="Arial"/>
                <a:cs typeface="Arial"/>
                <a:sym typeface="Arial"/>
              </a:rPr>
              <a:t>144</a:t>
            </a:r>
            <a:endParaRPr sz="11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 sz="1100" b="0" strike="noStrike">
                <a:solidFill>
                  <a:srgbClr val="000000"/>
                </a:solidFill>
                <a:latin typeface="Arial"/>
                <a:ea typeface="Arial"/>
                <a:cs typeface="Arial"/>
                <a:sym typeface="Arial"/>
              </a:rPr>
              <a:t>9</a:t>
            </a:r>
            <a:endParaRPr sz="1100" b="0" strike="noStrike">
              <a:solidFill>
                <a:srgbClr val="000000"/>
              </a:solidFill>
              <a:latin typeface="Arial"/>
              <a:ea typeface="Arial"/>
              <a:cs typeface="Arial"/>
              <a:sym typeface="Arial"/>
            </a:endParaRPr>
          </a:p>
        </p:txBody>
      </p:sp>
      <p:sp>
        <p:nvSpPr>
          <p:cNvPr id="205" name="Google Shape;205;p32"/>
          <p:cNvSpPr/>
          <p:nvPr/>
        </p:nvSpPr>
        <p:spPr>
          <a:xfrm>
            <a:off x="1014180" y="2995055"/>
            <a:ext cx="821400" cy="5472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 sz="1100" b="0" strike="noStrike">
                <a:solidFill>
                  <a:srgbClr val="000000"/>
                </a:solidFill>
                <a:latin typeface="Arial"/>
                <a:ea typeface="Arial"/>
                <a:cs typeface="Arial"/>
                <a:sym typeface="Arial"/>
              </a:rPr>
              <a:t>62</a:t>
            </a:r>
            <a:endParaRPr sz="11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 sz="1100" b="0" strike="noStrike">
                <a:solidFill>
                  <a:srgbClr val="000000"/>
                </a:solidFill>
                <a:latin typeface="Arial"/>
                <a:ea typeface="Arial"/>
                <a:cs typeface="Arial"/>
                <a:sym typeface="Arial"/>
              </a:rPr>
              <a:t>9</a:t>
            </a:r>
            <a:endParaRPr sz="1100" b="0" strike="noStrike">
              <a:solidFill>
                <a:srgbClr val="000000"/>
              </a:solidFill>
              <a:latin typeface="Arial"/>
              <a:ea typeface="Arial"/>
              <a:cs typeface="Arial"/>
              <a:sym typeface="Arial"/>
            </a:endParaRPr>
          </a:p>
        </p:txBody>
      </p:sp>
      <p:sp>
        <p:nvSpPr>
          <p:cNvPr id="206" name="Google Shape;206;p32"/>
          <p:cNvSpPr/>
          <p:nvPr/>
        </p:nvSpPr>
        <p:spPr>
          <a:xfrm>
            <a:off x="2287263" y="2953415"/>
            <a:ext cx="821400" cy="5472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 sz="1100" b="0" strike="noStrike">
                <a:solidFill>
                  <a:srgbClr val="000000"/>
                </a:solidFill>
                <a:latin typeface="Arial"/>
                <a:ea typeface="Arial"/>
                <a:cs typeface="Arial"/>
                <a:sym typeface="Arial"/>
              </a:rPr>
              <a:t>77</a:t>
            </a:r>
            <a:endParaRPr sz="11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 sz="1100" b="0" strike="noStrike">
                <a:solidFill>
                  <a:srgbClr val="000000"/>
                </a:solidFill>
                <a:latin typeface="Arial"/>
                <a:ea typeface="Arial"/>
                <a:cs typeface="Arial"/>
                <a:sym typeface="Arial"/>
              </a:rPr>
              <a:t>3</a:t>
            </a:r>
            <a:endParaRPr sz="1100" b="0" strike="noStrike">
              <a:solidFill>
                <a:srgbClr val="000000"/>
              </a:solidFill>
              <a:latin typeface="Arial"/>
              <a:ea typeface="Arial"/>
              <a:cs typeface="Arial"/>
              <a:sym typeface="Arial"/>
            </a:endParaRPr>
          </a:p>
        </p:txBody>
      </p:sp>
      <p:sp>
        <p:nvSpPr>
          <p:cNvPr id="207" name="Google Shape;207;p32"/>
          <p:cNvSpPr/>
          <p:nvPr/>
        </p:nvSpPr>
        <p:spPr>
          <a:xfrm>
            <a:off x="1677540" y="2995055"/>
            <a:ext cx="821400" cy="5472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 sz="1100" b="0" strike="noStrike">
                <a:solidFill>
                  <a:srgbClr val="000000"/>
                </a:solidFill>
                <a:latin typeface="Arial"/>
                <a:ea typeface="Arial"/>
                <a:cs typeface="Arial"/>
                <a:sym typeface="Arial"/>
              </a:rPr>
              <a:t>62</a:t>
            </a:r>
            <a:endParaRPr sz="11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 sz="1100" b="0" strike="noStrike">
                <a:solidFill>
                  <a:srgbClr val="000000"/>
                </a:solidFill>
                <a:latin typeface="Arial"/>
                <a:ea typeface="Arial"/>
                <a:cs typeface="Arial"/>
                <a:sym typeface="Arial"/>
              </a:rPr>
              <a:t>8</a:t>
            </a:r>
            <a:endParaRPr sz="1100" b="0" strike="noStrike">
              <a:solidFill>
                <a:srgbClr val="000000"/>
              </a:solidFill>
              <a:latin typeface="Arial"/>
              <a:ea typeface="Arial"/>
              <a:cs typeface="Arial"/>
              <a:sym typeface="Arial"/>
            </a:endParaRPr>
          </a:p>
        </p:txBody>
      </p:sp>
      <p:sp>
        <p:nvSpPr>
          <p:cNvPr id="208" name="Google Shape;208;p32"/>
          <p:cNvSpPr/>
          <p:nvPr/>
        </p:nvSpPr>
        <p:spPr>
          <a:xfrm>
            <a:off x="2892745" y="2806210"/>
            <a:ext cx="821400" cy="5472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 sz="1100" b="0" strike="noStrike">
                <a:solidFill>
                  <a:srgbClr val="000000"/>
                </a:solidFill>
                <a:latin typeface="Arial"/>
                <a:ea typeface="Arial"/>
                <a:cs typeface="Arial"/>
                <a:sym typeface="Arial"/>
              </a:rPr>
              <a:t>100</a:t>
            </a:r>
            <a:endParaRPr sz="11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 sz="1100" b="0" strike="noStrike">
                <a:solidFill>
                  <a:srgbClr val="000000"/>
                </a:solidFill>
                <a:latin typeface="Arial"/>
                <a:ea typeface="Arial"/>
                <a:cs typeface="Arial"/>
                <a:sym typeface="Arial"/>
              </a:rPr>
              <a:t>3</a:t>
            </a:r>
            <a:endParaRPr sz="1100" b="0" strike="noStrike">
              <a:solidFill>
                <a:srgbClr val="000000"/>
              </a:solidFill>
              <a:latin typeface="Arial"/>
              <a:ea typeface="Arial"/>
              <a:cs typeface="Arial"/>
              <a:sym typeface="Arial"/>
            </a:endParaRPr>
          </a:p>
        </p:txBody>
      </p:sp>
      <p:sp>
        <p:nvSpPr>
          <p:cNvPr id="209" name="Google Shape;209;p32"/>
          <p:cNvSpPr/>
          <p:nvPr/>
        </p:nvSpPr>
        <p:spPr>
          <a:xfrm>
            <a:off x="3508005" y="2085125"/>
            <a:ext cx="821400" cy="5472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 sz="1100" b="0" strike="noStrike">
                <a:solidFill>
                  <a:srgbClr val="000000"/>
                </a:solidFill>
                <a:latin typeface="Arial"/>
                <a:ea typeface="Arial"/>
                <a:cs typeface="Arial"/>
                <a:sym typeface="Arial"/>
              </a:rPr>
              <a:t>184</a:t>
            </a:r>
            <a:endParaRPr sz="11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 sz="1100" b="0" strike="noStrike">
                <a:solidFill>
                  <a:srgbClr val="000000"/>
                </a:solidFill>
                <a:latin typeface="Arial"/>
                <a:ea typeface="Arial"/>
                <a:cs typeface="Arial"/>
                <a:sym typeface="Arial"/>
              </a:rPr>
              <a:t>14</a:t>
            </a:r>
            <a:endParaRPr sz="1100" b="0" strike="noStrike">
              <a:solidFill>
                <a:srgbClr val="000000"/>
              </a:solidFill>
              <a:latin typeface="Arial"/>
              <a:ea typeface="Arial"/>
              <a:cs typeface="Arial"/>
              <a:sym typeface="Arial"/>
            </a:endParaRPr>
          </a:p>
        </p:txBody>
      </p:sp>
      <p:sp>
        <p:nvSpPr>
          <p:cNvPr id="210" name="Google Shape;210;p32"/>
          <p:cNvSpPr/>
          <p:nvPr/>
        </p:nvSpPr>
        <p:spPr>
          <a:xfrm>
            <a:off x="4113440" y="1204460"/>
            <a:ext cx="821400" cy="5472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 sz="1100" b="0" strike="noStrike">
                <a:solidFill>
                  <a:srgbClr val="000000"/>
                </a:solidFill>
                <a:latin typeface="Arial"/>
                <a:ea typeface="Arial"/>
                <a:cs typeface="Arial"/>
                <a:sym typeface="Arial"/>
              </a:rPr>
              <a:t>307</a:t>
            </a:r>
            <a:endParaRPr sz="11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 sz="1100" b="0" strike="noStrike">
                <a:solidFill>
                  <a:srgbClr val="000000"/>
                </a:solidFill>
                <a:latin typeface="Arial"/>
                <a:ea typeface="Arial"/>
                <a:cs typeface="Arial"/>
                <a:sym typeface="Arial"/>
              </a:rPr>
              <a:t>15</a:t>
            </a:r>
            <a:endParaRPr sz="1100" b="0" strike="noStrike">
              <a:solidFill>
                <a:srgbClr val="000000"/>
              </a:solidFill>
              <a:latin typeface="Arial"/>
              <a:ea typeface="Arial"/>
              <a:cs typeface="Arial"/>
              <a:sym typeface="Arial"/>
            </a:endParaRPr>
          </a:p>
        </p:txBody>
      </p:sp>
      <p:sp>
        <p:nvSpPr>
          <p:cNvPr id="211" name="Google Shape;211;p32"/>
          <p:cNvSpPr/>
          <p:nvPr/>
        </p:nvSpPr>
        <p:spPr>
          <a:xfrm>
            <a:off x="4755875" y="1304790"/>
            <a:ext cx="821400" cy="5472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 sz="1100" b="0" strike="noStrike">
                <a:solidFill>
                  <a:srgbClr val="000000"/>
                </a:solidFill>
                <a:latin typeface="Arial"/>
                <a:ea typeface="Arial"/>
                <a:cs typeface="Arial"/>
                <a:sym typeface="Arial"/>
              </a:rPr>
              <a:t>277</a:t>
            </a:r>
            <a:endParaRPr sz="1100" b="0" strike="noStrik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 sz="1100" b="0" strike="noStrike">
                <a:solidFill>
                  <a:srgbClr val="000000"/>
                </a:solidFill>
                <a:latin typeface="Arial"/>
                <a:ea typeface="Arial"/>
                <a:cs typeface="Arial"/>
                <a:sym typeface="Arial"/>
              </a:rPr>
              <a:t>22</a:t>
            </a:r>
            <a:endParaRPr sz="1100" b="0" strike="noStrike">
              <a:solidFill>
                <a:srgbClr val="000000"/>
              </a:solidFill>
              <a:latin typeface="Arial"/>
              <a:ea typeface="Arial"/>
              <a:cs typeface="Arial"/>
              <a:sym typeface="Arial"/>
            </a:endParaRPr>
          </a:p>
        </p:txBody>
      </p:sp>
      <p:sp>
        <p:nvSpPr>
          <p:cNvPr id="212" name="Google Shape;212;p32"/>
          <p:cNvSpPr txBox="1"/>
          <p:nvPr/>
        </p:nvSpPr>
        <p:spPr>
          <a:xfrm>
            <a:off x="108675" y="4425575"/>
            <a:ext cx="30000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rPr>
              <a:t>Adapted from Edwards 2010, TCTOR dataset</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7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052" name="Google Shape;1052;p74"/>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053" name="Google Shape;1053;p7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054" name="Google Shape;1054;p7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055" name="Google Shape;1055;p7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056" name="Google Shape;1056;p7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057" name="Google Shape;1057;p7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058" name="Google Shape;1058;p74"/>
          <p:cNvSpPr txBox="1"/>
          <p:nvPr/>
        </p:nvSpPr>
        <p:spPr>
          <a:xfrm>
            <a:off x="169509" y="785495"/>
            <a:ext cx="8120643" cy="646500"/>
          </a:xfrm>
          <a:prstGeom prst="rect">
            <a:avLst/>
          </a:prstGeom>
          <a:noFill/>
          <a:ln>
            <a:noFill/>
          </a:ln>
        </p:spPr>
        <p:txBody>
          <a:bodyPr spcFirstLastPara="1" wrap="square" lIns="91425" tIns="91425" rIns="91425" bIns="91425" anchor="t" anchorCtr="0">
            <a:noAutofit/>
          </a:bodyPr>
          <a:lstStyle/>
          <a:p>
            <a:r>
              <a:rPr lang="en" b="1" dirty="0">
                <a:solidFill>
                  <a:schemeClr val="dk1"/>
                </a:solidFill>
              </a:rPr>
              <a:t>2. Does the NCAR Ensemble produce realistic numbers of rotating cells in the </a:t>
            </a:r>
            <a:r>
              <a:rPr lang="en" b="1" dirty="0" err="1">
                <a:solidFill>
                  <a:schemeClr val="dk1"/>
                </a:solidFill>
              </a:rPr>
              <a:t>rainbands</a:t>
            </a:r>
            <a:r>
              <a:rPr lang="en" b="1" dirty="0">
                <a:solidFill>
                  <a:schemeClr val="dk1"/>
                </a:solidFill>
              </a:rPr>
              <a:t>? </a:t>
            </a:r>
            <a:endParaRPr b="1">
              <a:solidFill>
                <a:schemeClr val="dk1"/>
              </a:solidFill>
            </a:endParaRPr>
          </a:p>
        </p:txBody>
      </p:sp>
      <p:pic>
        <p:nvPicPr>
          <p:cNvPr id="1059" name="Google Shape;1059;p74"/>
          <p:cNvPicPr preferRelativeResize="0"/>
          <p:nvPr/>
        </p:nvPicPr>
        <p:blipFill>
          <a:blip r:embed="rId4">
            <a:alphaModFix/>
          </a:blip>
          <a:stretch>
            <a:fillRect/>
          </a:stretch>
        </p:blipFill>
        <p:spPr>
          <a:xfrm>
            <a:off x="2350" y="3988335"/>
            <a:ext cx="4434839" cy="1078992"/>
          </a:xfrm>
          <a:prstGeom prst="rect">
            <a:avLst/>
          </a:prstGeom>
          <a:noFill/>
          <a:ln>
            <a:noFill/>
          </a:ln>
        </p:spPr>
      </p:pic>
      <p:sp>
        <p:nvSpPr>
          <p:cNvPr id="1060" name="Google Shape;1060;p74"/>
          <p:cNvSpPr txBox="1"/>
          <p:nvPr/>
        </p:nvSpPr>
        <p:spPr>
          <a:xfrm>
            <a:off x="4514600" y="2738325"/>
            <a:ext cx="30000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Harvey (2017):</a:t>
            </a:r>
            <a:endParaRPr sz="1000">
              <a:solidFill>
                <a:schemeClr val="dk1"/>
              </a:solidFill>
            </a:endParaRPr>
          </a:p>
        </p:txBody>
      </p:sp>
      <p:sp>
        <p:nvSpPr>
          <p:cNvPr id="1061" name="Google Shape;1061;p74"/>
          <p:cNvSpPr txBox="1"/>
          <p:nvPr/>
        </p:nvSpPr>
        <p:spPr>
          <a:xfrm>
            <a:off x="0" y="2738325"/>
            <a:ext cx="30000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Irma (2017):</a:t>
            </a:r>
            <a:endParaRPr sz="1000">
              <a:solidFill>
                <a:schemeClr val="dk1"/>
              </a:solidFill>
            </a:endParaRPr>
          </a:p>
        </p:txBody>
      </p:sp>
      <p:grpSp>
        <p:nvGrpSpPr>
          <p:cNvPr id="1062" name="Google Shape;1062;p74"/>
          <p:cNvGrpSpPr/>
          <p:nvPr/>
        </p:nvGrpSpPr>
        <p:grpSpPr>
          <a:xfrm>
            <a:off x="2340" y="2913803"/>
            <a:ext cx="4434852" cy="1427898"/>
            <a:chOff x="2285988" y="683549"/>
            <a:chExt cx="6857666" cy="1456890"/>
          </a:xfrm>
        </p:grpSpPr>
        <p:pic>
          <p:nvPicPr>
            <p:cNvPr id="1063" name="Google Shape;1063;p74"/>
            <p:cNvPicPr preferRelativeResize="0"/>
            <p:nvPr/>
          </p:nvPicPr>
          <p:blipFill>
            <a:blip r:embed="rId5">
              <a:alphaModFix/>
            </a:blip>
            <a:stretch>
              <a:fillRect/>
            </a:stretch>
          </p:blipFill>
          <p:spPr>
            <a:xfrm>
              <a:off x="2285988" y="683549"/>
              <a:ext cx="6857666" cy="1100408"/>
            </a:xfrm>
            <a:prstGeom prst="rect">
              <a:avLst/>
            </a:prstGeom>
            <a:noFill/>
            <a:ln>
              <a:noFill/>
            </a:ln>
          </p:spPr>
        </p:pic>
        <p:sp>
          <p:nvSpPr>
            <p:cNvPr id="1064" name="Google Shape;1064;p74"/>
            <p:cNvSpPr txBox="1"/>
            <p:nvPr/>
          </p:nvSpPr>
          <p:spPr>
            <a:xfrm>
              <a:off x="2491622" y="1871639"/>
              <a:ext cx="605700" cy="26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t>Obs </a:t>
              </a:r>
              <a:endParaRPr sz="800" b="1"/>
            </a:p>
          </p:txBody>
        </p:sp>
      </p:grpSp>
      <p:grpSp>
        <p:nvGrpSpPr>
          <p:cNvPr id="1065" name="Google Shape;1065;p74"/>
          <p:cNvGrpSpPr/>
          <p:nvPr/>
        </p:nvGrpSpPr>
        <p:grpSpPr>
          <a:xfrm>
            <a:off x="4493633" y="2913761"/>
            <a:ext cx="4639870" cy="2153571"/>
            <a:chOff x="2146230" y="1153375"/>
            <a:chExt cx="6675112" cy="2200440"/>
          </a:xfrm>
        </p:grpSpPr>
        <p:pic>
          <p:nvPicPr>
            <p:cNvPr id="1066" name="Google Shape;1066;p74"/>
            <p:cNvPicPr preferRelativeResize="0"/>
            <p:nvPr/>
          </p:nvPicPr>
          <p:blipFill>
            <a:blip r:embed="rId6">
              <a:alphaModFix/>
            </a:blip>
            <a:stretch>
              <a:fillRect/>
            </a:stretch>
          </p:blipFill>
          <p:spPr>
            <a:xfrm>
              <a:off x="2146659" y="2253652"/>
              <a:ext cx="6674244" cy="1100163"/>
            </a:xfrm>
            <a:prstGeom prst="rect">
              <a:avLst/>
            </a:prstGeom>
            <a:noFill/>
            <a:ln>
              <a:noFill/>
            </a:ln>
          </p:spPr>
        </p:pic>
        <p:pic>
          <p:nvPicPr>
            <p:cNvPr id="1067" name="Google Shape;1067;p74"/>
            <p:cNvPicPr preferRelativeResize="0"/>
            <p:nvPr/>
          </p:nvPicPr>
          <p:blipFill>
            <a:blip r:embed="rId7">
              <a:alphaModFix/>
            </a:blip>
            <a:stretch>
              <a:fillRect/>
            </a:stretch>
          </p:blipFill>
          <p:spPr>
            <a:xfrm>
              <a:off x="2146230" y="1153375"/>
              <a:ext cx="6675112" cy="1100286"/>
            </a:xfrm>
            <a:prstGeom prst="rect">
              <a:avLst/>
            </a:prstGeom>
            <a:noFill/>
            <a:ln>
              <a:noFill/>
            </a:ln>
          </p:spPr>
        </p:pic>
        <p:sp>
          <p:nvSpPr>
            <p:cNvPr id="1068" name="Google Shape;1068;p74"/>
            <p:cNvSpPr txBox="1"/>
            <p:nvPr/>
          </p:nvSpPr>
          <p:spPr>
            <a:xfrm>
              <a:off x="2327408" y="2364281"/>
              <a:ext cx="640800" cy="2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t>Obs </a:t>
              </a:r>
              <a:endParaRPr sz="800" b="1"/>
            </a:p>
          </p:txBody>
        </p:sp>
      </p:grpSp>
      <p:sp>
        <p:nvSpPr>
          <p:cNvPr id="1069" name="Google Shape;1069;p74"/>
          <p:cNvSpPr txBox="1"/>
          <p:nvPr/>
        </p:nvSpPr>
        <p:spPr>
          <a:xfrm>
            <a:off x="413100" y="1429763"/>
            <a:ext cx="8317800" cy="1267500"/>
          </a:xfrm>
          <a:prstGeom prst="rect">
            <a:avLst/>
          </a:prstGeom>
          <a:noFill/>
          <a:ln>
            <a:noFill/>
          </a:ln>
        </p:spPr>
        <p:txBody>
          <a:bodyPr spcFirstLastPara="1" wrap="square" lIns="91425" tIns="91425" rIns="91425" bIns="91425" anchor="t" anchorCtr="0">
            <a:noAutofit/>
          </a:bodyPr>
          <a:lstStyle/>
          <a:p>
            <a:pPr marL="457200" indent="-317500">
              <a:buSzPts val="1400"/>
              <a:buChar char="●"/>
            </a:pPr>
            <a:r>
              <a:rPr lang="en" dirty="0"/>
              <a:t>In general there were many more rotating cells identified in the observation compared to the NCAR Ensemble. </a:t>
            </a:r>
            <a:endParaRPr/>
          </a:p>
          <a:p>
            <a:pPr marL="457200" indent="-317500">
              <a:buSzPts val="1400"/>
              <a:buChar char="●"/>
            </a:pPr>
            <a:r>
              <a:rPr lang="en" dirty="0"/>
              <a:t>Irma: ~3 times more rotating cells in observations</a:t>
            </a:r>
            <a:endParaRPr dirty="0"/>
          </a:p>
          <a:p>
            <a:pPr marL="457200" indent="-317500">
              <a:buSzPts val="1400"/>
              <a:buChar char="●"/>
            </a:pPr>
            <a:r>
              <a:rPr lang="en" dirty="0"/>
              <a:t>Harvey: </a:t>
            </a:r>
            <a:r>
              <a:rPr lang="en" dirty="0">
                <a:solidFill>
                  <a:schemeClr val="dk1"/>
                </a:solidFill>
              </a:rPr>
              <a:t>~4 times more rotating cells in observations</a:t>
            </a:r>
            <a:endParaRPr dirty="0">
              <a:solidFill>
                <a:schemeClr val="dk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7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075" name="Google Shape;1075;p75"/>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076" name="Google Shape;1076;p7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077" name="Google Shape;1077;p7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078" name="Google Shape;1078;p7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079" name="Google Shape;1079;p7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080" name="Google Shape;1080;p7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1081" name="Google Shape;1081;p75"/>
          <p:cNvPicPr preferRelativeResize="0"/>
          <p:nvPr/>
        </p:nvPicPr>
        <p:blipFill rotWithShape="1">
          <a:blip r:embed="rId4">
            <a:alphaModFix/>
          </a:blip>
          <a:srcRect/>
          <a:stretch/>
        </p:blipFill>
        <p:spPr>
          <a:xfrm>
            <a:off x="197050" y="715650"/>
            <a:ext cx="3356400" cy="2198100"/>
          </a:xfrm>
          <a:prstGeom prst="rect">
            <a:avLst/>
          </a:prstGeom>
          <a:noFill/>
          <a:ln>
            <a:noFill/>
          </a:ln>
        </p:spPr>
      </p:pic>
      <p:sp>
        <p:nvSpPr>
          <p:cNvPr id="1082" name="Google Shape;1082;p75"/>
          <p:cNvSpPr txBox="1"/>
          <p:nvPr/>
        </p:nvSpPr>
        <p:spPr>
          <a:xfrm>
            <a:off x="489260" y="891965"/>
            <a:ext cx="2464500" cy="39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rPr>
              <a:t>Adapted from Edwards 2010, TCTOR dataset</a:t>
            </a:r>
            <a:endParaRPr sz="800"/>
          </a:p>
        </p:txBody>
      </p:sp>
      <p:sp>
        <p:nvSpPr>
          <p:cNvPr id="1083" name="Google Shape;1083;p75"/>
          <p:cNvSpPr txBox="1"/>
          <p:nvPr/>
        </p:nvSpPr>
        <p:spPr>
          <a:xfrm>
            <a:off x="3553450" y="715650"/>
            <a:ext cx="5524800" cy="227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Other Points:</a:t>
            </a:r>
            <a:endParaRPr dirty="0"/>
          </a:p>
          <a:p>
            <a:pPr marL="457200" lvl="0" indent="0" algn="l" rtl="0">
              <a:spcBef>
                <a:spcPts val="0"/>
              </a:spcBef>
              <a:spcAft>
                <a:spcPts val="0"/>
              </a:spcAft>
              <a:buNone/>
            </a:pPr>
            <a:endParaRPr/>
          </a:p>
          <a:p>
            <a:pPr marL="457200" indent="-317500">
              <a:buClr>
                <a:schemeClr val="dk1"/>
              </a:buClr>
              <a:buSzPts val="1400"/>
              <a:buChar char="●"/>
            </a:pPr>
            <a:r>
              <a:rPr lang="en" dirty="0"/>
              <a:t>The NCAR Ensemble shows no conclusive diurnal signal in the rotating cells for Hurricane Irma but does show one in Hurricane Harvey. </a:t>
            </a:r>
          </a:p>
          <a:p>
            <a:pPr marL="139700">
              <a:buClr>
                <a:schemeClr val="dk1"/>
              </a:buClr>
              <a:buSzPts val="1400"/>
            </a:pPr>
            <a:endParaRPr lang="en" dirty="0"/>
          </a:p>
          <a:p>
            <a:pPr marL="457200" indent="-317500">
              <a:buClr>
                <a:schemeClr val="dk1"/>
              </a:buClr>
              <a:buSzPts val="1400"/>
              <a:buChar char="●"/>
            </a:pPr>
            <a:r>
              <a:rPr lang="en" dirty="0"/>
              <a:t>The observations for Hurricane Irma show a weak diurnal signal in rotating convection but Hurricane Harvey does not.</a:t>
            </a:r>
            <a:endParaRPr dirty="0"/>
          </a:p>
          <a:p>
            <a:pPr marL="457200" lvl="0" indent="0" algn="l" rtl="0">
              <a:spcBef>
                <a:spcPts val="0"/>
              </a:spcBef>
              <a:spcAft>
                <a:spcPts val="0"/>
              </a:spcAft>
              <a:buNone/>
            </a:pPr>
            <a:endParaRPr sz="1000"/>
          </a:p>
          <a:p>
            <a:pPr marL="457200" lvl="0" indent="0" algn="l" rtl="0">
              <a:spcBef>
                <a:spcPts val="0"/>
              </a:spcBef>
              <a:spcAft>
                <a:spcPts val="0"/>
              </a:spcAft>
              <a:buNone/>
            </a:pPr>
            <a:endParaRPr/>
          </a:p>
        </p:txBody>
      </p:sp>
      <p:pic>
        <p:nvPicPr>
          <p:cNvPr id="1084" name="Google Shape;1084;p75"/>
          <p:cNvPicPr preferRelativeResize="0"/>
          <p:nvPr/>
        </p:nvPicPr>
        <p:blipFill>
          <a:blip r:embed="rId5">
            <a:alphaModFix/>
          </a:blip>
          <a:stretch>
            <a:fillRect/>
          </a:stretch>
        </p:blipFill>
        <p:spPr>
          <a:xfrm>
            <a:off x="2350" y="3988335"/>
            <a:ext cx="4434839" cy="1078992"/>
          </a:xfrm>
          <a:prstGeom prst="rect">
            <a:avLst/>
          </a:prstGeom>
          <a:noFill/>
          <a:ln>
            <a:noFill/>
          </a:ln>
        </p:spPr>
      </p:pic>
      <p:sp>
        <p:nvSpPr>
          <p:cNvPr id="1085" name="Google Shape;1085;p75"/>
          <p:cNvSpPr txBox="1"/>
          <p:nvPr/>
        </p:nvSpPr>
        <p:spPr>
          <a:xfrm>
            <a:off x="4514600" y="2738325"/>
            <a:ext cx="30000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Harvey (2017):</a:t>
            </a:r>
            <a:endParaRPr sz="1000">
              <a:solidFill>
                <a:schemeClr val="dk1"/>
              </a:solidFill>
            </a:endParaRPr>
          </a:p>
        </p:txBody>
      </p:sp>
      <p:sp>
        <p:nvSpPr>
          <p:cNvPr id="1086" name="Google Shape;1086;p75"/>
          <p:cNvSpPr txBox="1"/>
          <p:nvPr/>
        </p:nvSpPr>
        <p:spPr>
          <a:xfrm>
            <a:off x="0" y="2738325"/>
            <a:ext cx="30000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Irma (2017):</a:t>
            </a:r>
            <a:endParaRPr sz="1000">
              <a:solidFill>
                <a:schemeClr val="dk1"/>
              </a:solidFill>
            </a:endParaRPr>
          </a:p>
        </p:txBody>
      </p:sp>
      <p:grpSp>
        <p:nvGrpSpPr>
          <p:cNvPr id="1087" name="Google Shape;1087;p75"/>
          <p:cNvGrpSpPr/>
          <p:nvPr/>
        </p:nvGrpSpPr>
        <p:grpSpPr>
          <a:xfrm>
            <a:off x="2340" y="2913803"/>
            <a:ext cx="4434852" cy="1427898"/>
            <a:chOff x="2285988" y="683549"/>
            <a:chExt cx="6857666" cy="1456890"/>
          </a:xfrm>
        </p:grpSpPr>
        <p:pic>
          <p:nvPicPr>
            <p:cNvPr id="1088" name="Google Shape;1088;p75"/>
            <p:cNvPicPr preferRelativeResize="0"/>
            <p:nvPr/>
          </p:nvPicPr>
          <p:blipFill>
            <a:blip r:embed="rId6">
              <a:alphaModFix/>
            </a:blip>
            <a:stretch>
              <a:fillRect/>
            </a:stretch>
          </p:blipFill>
          <p:spPr>
            <a:xfrm>
              <a:off x="2285988" y="683549"/>
              <a:ext cx="6857666" cy="1100408"/>
            </a:xfrm>
            <a:prstGeom prst="rect">
              <a:avLst/>
            </a:prstGeom>
            <a:noFill/>
            <a:ln>
              <a:noFill/>
            </a:ln>
          </p:spPr>
        </p:pic>
        <p:sp>
          <p:nvSpPr>
            <p:cNvPr id="1089" name="Google Shape;1089;p75"/>
            <p:cNvSpPr txBox="1"/>
            <p:nvPr/>
          </p:nvSpPr>
          <p:spPr>
            <a:xfrm>
              <a:off x="2491622" y="1871639"/>
              <a:ext cx="605700" cy="26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t>Obs </a:t>
              </a:r>
              <a:endParaRPr sz="800" b="1"/>
            </a:p>
          </p:txBody>
        </p:sp>
      </p:grpSp>
      <p:grpSp>
        <p:nvGrpSpPr>
          <p:cNvPr id="1090" name="Google Shape;1090;p75"/>
          <p:cNvGrpSpPr/>
          <p:nvPr/>
        </p:nvGrpSpPr>
        <p:grpSpPr>
          <a:xfrm>
            <a:off x="4493633" y="2913761"/>
            <a:ext cx="4639870" cy="2153571"/>
            <a:chOff x="2146230" y="1153375"/>
            <a:chExt cx="6675112" cy="2200440"/>
          </a:xfrm>
        </p:grpSpPr>
        <p:pic>
          <p:nvPicPr>
            <p:cNvPr id="1091" name="Google Shape;1091;p75"/>
            <p:cNvPicPr preferRelativeResize="0"/>
            <p:nvPr/>
          </p:nvPicPr>
          <p:blipFill>
            <a:blip r:embed="rId7">
              <a:alphaModFix/>
            </a:blip>
            <a:stretch>
              <a:fillRect/>
            </a:stretch>
          </p:blipFill>
          <p:spPr>
            <a:xfrm>
              <a:off x="2146659" y="2253652"/>
              <a:ext cx="6674244" cy="1100163"/>
            </a:xfrm>
            <a:prstGeom prst="rect">
              <a:avLst/>
            </a:prstGeom>
            <a:noFill/>
            <a:ln>
              <a:noFill/>
            </a:ln>
          </p:spPr>
        </p:pic>
        <p:pic>
          <p:nvPicPr>
            <p:cNvPr id="1092" name="Google Shape;1092;p75"/>
            <p:cNvPicPr preferRelativeResize="0"/>
            <p:nvPr/>
          </p:nvPicPr>
          <p:blipFill>
            <a:blip r:embed="rId8">
              <a:alphaModFix/>
            </a:blip>
            <a:stretch>
              <a:fillRect/>
            </a:stretch>
          </p:blipFill>
          <p:spPr>
            <a:xfrm>
              <a:off x="2146230" y="1153375"/>
              <a:ext cx="6675112" cy="1100286"/>
            </a:xfrm>
            <a:prstGeom prst="rect">
              <a:avLst/>
            </a:prstGeom>
            <a:noFill/>
            <a:ln>
              <a:noFill/>
            </a:ln>
          </p:spPr>
        </p:pic>
        <p:sp>
          <p:nvSpPr>
            <p:cNvPr id="1093" name="Google Shape;1093;p75"/>
            <p:cNvSpPr txBox="1"/>
            <p:nvPr/>
          </p:nvSpPr>
          <p:spPr>
            <a:xfrm>
              <a:off x="2327408" y="2364281"/>
              <a:ext cx="640800" cy="2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t>Obs </a:t>
              </a:r>
              <a:endParaRPr sz="800" b="1"/>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7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099" name="Google Shape;1099;p76"/>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100" name="Google Shape;1100;p7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101" name="Google Shape;1101;p7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102" name="Google Shape;1102;p7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103" name="Google Shape;1103;p7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104" name="Google Shape;1104;p7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105" name="Google Shape;1105;p76"/>
          <p:cNvSpPr txBox="1"/>
          <p:nvPr/>
        </p:nvSpPr>
        <p:spPr>
          <a:xfrm>
            <a:off x="158500" y="744995"/>
            <a:ext cx="5456100" cy="17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Other Points:</a:t>
            </a:r>
            <a:endParaRPr dirty="0"/>
          </a:p>
          <a:p>
            <a:pPr marL="457200" lvl="0" indent="0" algn="l" rtl="0">
              <a:spcBef>
                <a:spcPts val="0"/>
              </a:spcBef>
              <a:spcAft>
                <a:spcPts val="0"/>
              </a:spcAft>
              <a:buNone/>
            </a:pPr>
            <a:endParaRPr dirty="0"/>
          </a:p>
          <a:p>
            <a:pPr marL="457200" lvl="0" indent="-317500">
              <a:buClr>
                <a:schemeClr val="dk1"/>
              </a:buClr>
              <a:buSzPts val="1400"/>
              <a:buChar char="●"/>
            </a:pPr>
            <a:r>
              <a:rPr lang="en" dirty="0"/>
              <a:t>The NCAR Ensemble and observations both show a diurnal signal in non-rotating convection. With peaks occurring around 1–2 pm LT in both Harvey and </a:t>
            </a:r>
            <a:r>
              <a:rPr lang="en-US" dirty="0"/>
              <a:t>in some</a:t>
            </a:r>
            <a:r>
              <a:rPr lang="en" dirty="0"/>
              <a:t> Irma </a:t>
            </a:r>
            <a:r>
              <a:rPr lang="en-US" dirty="0"/>
              <a:t>ensemble members</a:t>
            </a:r>
            <a:r>
              <a:rPr lang="en" dirty="0"/>
              <a:t>. </a:t>
            </a:r>
            <a:endParaRPr dirty="0"/>
          </a:p>
          <a:p>
            <a:pPr marL="457200" lvl="0" indent="0" algn="l" rtl="0">
              <a:spcBef>
                <a:spcPts val="0"/>
              </a:spcBef>
              <a:spcAft>
                <a:spcPts val="0"/>
              </a:spcAft>
              <a:buNone/>
            </a:pPr>
            <a:endParaRPr dirty="0"/>
          </a:p>
          <a:p>
            <a:pPr marL="457200" indent="-317500">
              <a:buClr>
                <a:schemeClr val="dk1"/>
              </a:buClr>
              <a:buSzPts val="1400"/>
              <a:buChar char="●"/>
            </a:pPr>
            <a:r>
              <a:rPr lang="en" dirty="0"/>
              <a:t>This peak in convection in Harvey aligns very well with the development and propagation of a diurnal pulse.</a:t>
            </a:r>
            <a:endParaRPr dirty="0"/>
          </a:p>
          <a:p>
            <a:pPr marL="457200" lvl="0" indent="0" algn="l" rtl="0">
              <a:spcBef>
                <a:spcPts val="0"/>
              </a:spcBef>
              <a:spcAft>
                <a:spcPts val="0"/>
              </a:spcAft>
              <a:buNone/>
            </a:pPr>
            <a:endParaRPr sz="1000" dirty="0"/>
          </a:p>
          <a:p>
            <a:pPr marL="457200" lvl="0" indent="0" algn="l" rtl="0">
              <a:spcBef>
                <a:spcPts val="0"/>
              </a:spcBef>
              <a:spcAft>
                <a:spcPts val="0"/>
              </a:spcAft>
              <a:buNone/>
            </a:pPr>
            <a:endParaRPr dirty="0"/>
          </a:p>
        </p:txBody>
      </p:sp>
      <p:sp>
        <p:nvSpPr>
          <p:cNvPr id="1106" name="Google Shape;1106;p76"/>
          <p:cNvSpPr txBox="1"/>
          <p:nvPr/>
        </p:nvSpPr>
        <p:spPr>
          <a:xfrm>
            <a:off x="4514600" y="2738325"/>
            <a:ext cx="30000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Harvey (2017):</a:t>
            </a:r>
            <a:endParaRPr sz="1000">
              <a:solidFill>
                <a:schemeClr val="dk1"/>
              </a:solidFill>
            </a:endParaRPr>
          </a:p>
        </p:txBody>
      </p:sp>
      <p:sp>
        <p:nvSpPr>
          <p:cNvPr id="1107" name="Google Shape;1107;p76"/>
          <p:cNvSpPr txBox="1"/>
          <p:nvPr/>
        </p:nvSpPr>
        <p:spPr>
          <a:xfrm>
            <a:off x="0" y="2738325"/>
            <a:ext cx="30000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Irma (2017):</a:t>
            </a:r>
            <a:endParaRPr sz="1000">
              <a:solidFill>
                <a:schemeClr val="dk1"/>
              </a:solidFill>
            </a:endParaRPr>
          </a:p>
        </p:txBody>
      </p:sp>
      <p:pic>
        <p:nvPicPr>
          <p:cNvPr id="1108" name="Google Shape;1108;p76"/>
          <p:cNvPicPr preferRelativeResize="0"/>
          <p:nvPr/>
        </p:nvPicPr>
        <p:blipFill>
          <a:blip r:embed="rId4">
            <a:alphaModFix/>
          </a:blip>
          <a:stretch>
            <a:fillRect/>
          </a:stretch>
        </p:blipFill>
        <p:spPr>
          <a:xfrm>
            <a:off x="4538207" y="4030194"/>
            <a:ext cx="4571998" cy="1097281"/>
          </a:xfrm>
          <a:prstGeom prst="rect">
            <a:avLst/>
          </a:prstGeom>
          <a:noFill/>
          <a:ln>
            <a:noFill/>
          </a:ln>
        </p:spPr>
      </p:pic>
      <p:sp>
        <p:nvSpPr>
          <p:cNvPr id="1109" name="Google Shape;1109;p76"/>
          <p:cNvSpPr txBox="1"/>
          <p:nvPr/>
        </p:nvSpPr>
        <p:spPr>
          <a:xfrm>
            <a:off x="4634118" y="4169358"/>
            <a:ext cx="589500" cy="26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t>Obs </a:t>
            </a:r>
            <a:endParaRPr sz="800" b="1"/>
          </a:p>
        </p:txBody>
      </p:sp>
      <p:pic>
        <p:nvPicPr>
          <p:cNvPr id="1110" name="Google Shape;1110;p76"/>
          <p:cNvPicPr preferRelativeResize="0"/>
          <p:nvPr/>
        </p:nvPicPr>
        <p:blipFill>
          <a:blip r:embed="rId5">
            <a:alphaModFix/>
          </a:blip>
          <a:stretch>
            <a:fillRect/>
          </a:stretch>
        </p:blipFill>
        <p:spPr>
          <a:xfrm>
            <a:off x="4538200" y="2988525"/>
            <a:ext cx="4571998" cy="1100287"/>
          </a:xfrm>
          <a:prstGeom prst="rect">
            <a:avLst/>
          </a:prstGeom>
          <a:noFill/>
          <a:ln>
            <a:noFill/>
          </a:ln>
        </p:spPr>
      </p:pic>
      <p:pic>
        <p:nvPicPr>
          <p:cNvPr id="1111" name="Google Shape;1111;p76"/>
          <p:cNvPicPr preferRelativeResize="0"/>
          <p:nvPr/>
        </p:nvPicPr>
        <p:blipFill>
          <a:blip r:embed="rId6">
            <a:alphaModFix/>
          </a:blip>
          <a:stretch>
            <a:fillRect/>
          </a:stretch>
        </p:blipFill>
        <p:spPr>
          <a:xfrm>
            <a:off x="0" y="4030191"/>
            <a:ext cx="4572000" cy="1097280"/>
          </a:xfrm>
          <a:prstGeom prst="rect">
            <a:avLst/>
          </a:prstGeom>
          <a:noFill/>
          <a:ln>
            <a:noFill/>
          </a:ln>
        </p:spPr>
      </p:pic>
      <p:pic>
        <p:nvPicPr>
          <p:cNvPr id="1112" name="Google Shape;1112;p76"/>
          <p:cNvPicPr preferRelativeResize="0"/>
          <p:nvPr/>
        </p:nvPicPr>
        <p:blipFill>
          <a:blip r:embed="rId7">
            <a:alphaModFix/>
          </a:blip>
          <a:stretch>
            <a:fillRect/>
          </a:stretch>
        </p:blipFill>
        <p:spPr>
          <a:xfrm>
            <a:off x="7" y="2990025"/>
            <a:ext cx="4571998" cy="1097280"/>
          </a:xfrm>
          <a:prstGeom prst="rect">
            <a:avLst/>
          </a:prstGeom>
          <a:noFill/>
          <a:ln>
            <a:noFill/>
          </a:ln>
        </p:spPr>
      </p:pic>
      <p:sp>
        <p:nvSpPr>
          <p:cNvPr id="1113" name="Google Shape;1113;p76"/>
          <p:cNvSpPr txBox="1"/>
          <p:nvPr/>
        </p:nvSpPr>
        <p:spPr>
          <a:xfrm>
            <a:off x="158493" y="4169358"/>
            <a:ext cx="589500" cy="26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t>Obs </a:t>
            </a:r>
            <a:endParaRPr sz="800" b="1"/>
          </a:p>
        </p:txBody>
      </p:sp>
      <p:pic>
        <p:nvPicPr>
          <p:cNvPr id="1114" name="Google Shape;1114;p76"/>
          <p:cNvPicPr preferRelativeResize="0"/>
          <p:nvPr/>
        </p:nvPicPr>
        <p:blipFill>
          <a:blip r:embed="rId8">
            <a:alphaModFix/>
          </a:blip>
          <a:stretch>
            <a:fillRect/>
          </a:stretch>
        </p:blipFill>
        <p:spPr>
          <a:xfrm>
            <a:off x="5965950" y="675700"/>
            <a:ext cx="2750525" cy="2312825"/>
          </a:xfrm>
          <a:prstGeom prst="rect">
            <a:avLst/>
          </a:prstGeom>
          <a:noFill/>
          <a:ln>
            <a:noFill/>
          </a:ln>
        </p:spPr>
      </p:pic>
      <p:sp>
        <p:nvSpPr>
          <p:cNvPr id="1115" name="Google Shape;1115;p76"/>
          <p:cNvSpPr txBox="1"/>
          <p:nvPr/>
        </p:nvSpPr>
        <p:spPr>
          <a:xfrm>
            <a:off x="6125100" y="616800"/>
            <a:ext cx="28269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Image courtesy of Sarah Ditchek</a:t>
            </a:r>
            <a:endParaRPr sz="8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7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099" name="Google Shape;1099;p76"/>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100" name="Google Shape;1100;p7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101" name="Google Shape;1101;p7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102" name="Google Shape;1102;p7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103" name="Google Shape;1103;p7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104" name="Google Shape;1104;p7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105" name="Google Shape;1105;p76"/>
          <p:cNvSpPr txBox="1"/>
          <p:nvPr/>
        </p:nvSpPr>
        <p:spPr>
          <a:xfrm>
            <a:off x="158500" y="744995"/>
            <a:ext cx="4694815" cy="3261845"/>
          </a:xfrm>
          <a:prstGeom prst="rect">
            <a:avLst/>
          </a:prstGeom>
          <a:noFill/>
          <a:ln>
            <a:noFill/>
          </a:ln>
        </p:spPr>
        <p:txBody>
          <a:bodyPr spcFirstLastPara="1" wrap="square" lIns="91425" tIns="91425" rIns="91425" bIns="91425" anchor="t" anchorCtr="0">
            <a:noAutofit/>
          </a:bodyPr>
          <a:lstStyle/>
          <a:p>
            <a:r>
              <a:rPr lang="en" b="1" dirty="0"/>
              <a:t>Future Work:</a:t>
            </a:r>
            <a:endParaRPr lang="en-US" dirty="0"/>
          </a:p>
          <a:p>
            <a:pPr marL="457200" lvl="0" indent="0" algn="l" rtl="0">
              <a:spcBef>
                <a:spcPts val="0"/>
              </a:spcBef>
              <a:spcAft>
                <a:spcPts val="0"/>
              </a:spcAft>
              <a:buNone/>
            </a:pPr>
            <a:endParaRPr dirty="0"/>
          </a:p>
          <a:p>
            <a:pPr marL="457200" indent="-317500">
              <a:buClr>
                <a:schemeClr val="dk1"/>
              </a:buClr>
              <a:buSzPts val="1400"/>
              <a:buChar char="●"/>
            </a:pPr>
            <a:r>
              <a:rPr lang="en" dirty="0"/>
              <a:t>Use high horizontal and vertical resolution modeling to understand the structure of individual rotating and non-rotating convective cells.</a:t>
            </a:r>
          </a:p>
          <a:p>
            <a:pPr marL="457200" indent="-317500">
              <a:buClr>
                <a:schemeClr val="dk1"/>
              </a:buClr>
              <a:buSzPts val="1400"/>
              <a:buChar char="●"/>
            </a:pPr>
            <a:endParaRPr lang="en" dirty="0"/>
          </a:p>
          <a:p>
            <a:pPr marL="457200" indent="-317500">
              <a:buChar char="●"/>
            </a:pPr>
            <a:r>
              <a:rPr lang="en" dirty="0"/>
              <a:t>Examine how model physics (PBL and Microphysics) effect the structure of these cells and the distribution of these cells in tropical cyclones.</a:t>
            </a:r>
          </a:p>
          <a:p>
            <a:pPr marL="457200" lvl="0" indent="-317500" algn="l">
              <a:spcBef>
                <a:spcPts val="0"/>
              </a:spcBef>
              <a:spcAft>
                <a:spcPts val="0"/>
              </a:spcAft>
              <a:buChar char="●"/>
            </a:pPr>
            <a:endParaRPr lang="en" dirty="0"/>
          </a:p>
          <a:p>
            <a:pPr marL="457200" indent="-317500">
              <a:buChar char="●"/>
            </a:pPr>
            <a:r>
              <a:rPr lang="en" dirty="0"/>
              <a:t>Numerical simulations conducted on the meso- to micro- scales will allow for the comparison of tropical cyclone supercells to the supercells of the midlatitudes, which will increase the understanding of the cells that can eventually spawn tropical cyclone tornadoes.</a:t>
            </a:r>
          </a:p>
          <a:p>
            <a:pPr marL="457200"/>
            <a:endParaRPr lang="en-US" sz="1000" dirty="0"/>
          </a:p>
          <a:p>
            <a:pPr marL="457200"/>
            <a:endParaRPr lang="en-US" dirty="0"/>
          </a:p>
        </p:txBody>
      </p:sp>
      <p:pic>
        <p:nvPicPr>
          <p:cNvPr id="2" name="Picture 2" descr="A screenshot of a cell phone&#10;&#10;Description generated with very high confidence">
            <a:extLst>
              <a:ext uri="{FF2B5EF4-FFF2-40B4-BE49-F238E27FC236}">
                <a16:creationId xmlns:a16="http://schemas.microsoft.com/office/drawing/2014/main" id="{09C248C9-F233-4F64-9CC7-C0EAE2C9EABC}"/>
              </a:ext>
            </a:extLst>
          </p:cNvPr>
          <p:cNvPicPr>
            <a:picLocks noChangeAspect="1"/>
          </p:cNvPicPr>
          <p:nvPr/>
        </p:nvPicPr>
        <p:blipFill>
          <a:blip r:embed="rId4"/>
          <a:stretch>
            <a:fillRect/>
          </a:stretch>
        </p:blipFill>
        <p:spPr>
          <a:xfrm>
            <a:off x="6822064" y="843828"/>
            <a:ext cx="1803689" cy="2434070"/>
          </a:xfrm>
          <a:prstGeom prst="rect">
            <a:avLst/>
          </a:prstGeom>
        </p:spPr>
      </p:pic>
      <p:pic>
        <p:nvPicPr>
          <p:cNvPr id="4" name="Picture 4" descr="A picture containing text, map&#10;&#10;Description generated with very high confidence">
            <a:extLst>
              <a:ext uri="{FF2B5EF4-FFF2-40B4-BE49-F238E27FC236}">
                <a16:creationId xmlns:a16="http://schemas.microsoft.com/office/drawing/2014/main" id="{D63E0F4C-E417-4C01-B8F1-57259BAF74A1}"/>
              </a:ext>
            </a:extLst>
          </p:cNvPr>
          <p:cNvPicPr>
            <a:picLocks noChangeAspect="1"/>
          </p:cNvPicPr>
          <p:nvPr/>
        </p:nvPicPr>
        <p:blipFill>
          <a:blip r:embed="rId5"/>
          <a:stretch>
            <a:fillRect/>
          </a:stretch>
        </p:blipFill>
        <p:spPr>
          <a:xfrm>
            <a:off x="6326332" y="2672839"/>
            <a:ext cx="2743200" cy="2153093"/>
          </a:xfrm>
          <a:prstGeom prst="rect">
            <a:avLst/>
          </a:prstGeom>
        </p:spPr>
      </p:pic>
      <p:pic>
        <p:nvPicPr>
          <p:cNvPr id="6" name="Picture 6" descr="A close up of a map&#10;&#10;Description generated with high confidence">
            <a:extLst>
              <a:ext uri="{FF2B5EF4-FFF2-40B4-BE49-F238E27FC236}">
                <a16:creationId xmlns:a16="http://schemas.microsoft.com/office/drawing/2014/main" id="{4DFA4B82-90D9-48F4-90AB-3FA03CE4D5BA}"/>
              </a:ext>
            </a:extLst>
          </p:cNvPr>
          <p:cNvPicPr>
            <a:picLocks noChangeAspect="1"/>
          </p:cNvPicPr>
          <p:nvPr/>
        </p:nvPicPr>
        <p:blipFill>
          <a:blip r:embed="rId6"/>
          <a:stretch>
            <a:fillRect/>
          </a:stretch>
        </p:blipFill>
        <p:spPr>
          <a:xfrm>
            <a:off x="4936314" y="748145"/>
            <a:ext cx="1453462" cy="4114800"/>
          </a:xfrm>
          <a:prstGeom prst="rect">
            <a:avLst/>
          </a:prstGeom>
        </p:spPr>
      </p:pic>
      <p:sp>
        <p:nvSpPr>
          <p:cNvPr id="10" name="Google Shape;850;p65">
            <a:extLst>
              <a:ext uri="{FF2B5EF4-FFF2-40B4-BE49-F238E27FC236}">
                <a16:creationId xmlns:a16="http://schemas.microsoft.com/office/drawing/2014/main" id="{C631A0BE-B80F-4162-A9A4-F85AF88AA37C}"/>
              </a:ext>
            </a:extLst>
          </p:cNvPr>
          <p:cNvSpPr txBox="1"/>
          <p:nvPr/>
        </p:nvSpPr>
        <p:spPr>
          <a:xfrm>
            <a:off x="4740747" y="4822828"/>
            <a:ext cx="1838523" cy="2747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000" dirty="0"/>
              <a:t>(McCaul and Weisman </a:t>
            </a:r>
            <a:r>
              <a:rPr lang="en" sz="1000"/>
              <a:t>1996)</a:t>
            </a:r>
            <a:endParaRPr lang="en-US"/>
          </a:p>
        </p:txBody>
      </p:sp>
    </p:spTree>
    <p:extLst>
      <p:ext uri="{BB962C8B-B14F-4D97-AF65-F5344CB8AC3E}">
        <p14:creationId xmlns:p14="http://schemas.microsoft.com/office/powerpoint/2010/main" val="20255801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7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121" name="Google Shape;1121;p77"/>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122" name="Google Shape;1122;p7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Motivation</a:t>
            </a:r>
            <a:endParaRPr sz="2100" b="0" strike="noStrike">
              <a:solidFill>
                <a:srgbClr val="FFFFFF"/>
              </a:solidFill>
              <a:latin typeface="Arial"/>
              <a:ea typeface="Arial"/>
              <a:cs typeface="Arial"/>
              <a:sym typeface="Arial"/>
            </a:endParaRPr>
          </a:p>
        </p:txBody>
      </p:sp>
      <p:sp>
        <p:nvSpPr>
          <p:cNvPr id="1123" name="Google Shape;1123;p7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124" name="Google Shape;1124;p7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125" name="Google Shape;1125;p7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126" name="Google Shape;1126;p7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127" name="Google Shape;1127;p77"/>
          <p:cNvSpPr/>
          <p:nvPr/>
        </p:nvSpPr>
        <p:spPr>
          <a:xfrm>
            <a:off x="2302700" y="2370925"/>
            <a:ext cx="4672200" cy="681600"/>
          </a:xfrm>
          <a:prstGeom prst="rect">
            <a:avLst/>
          </a:prstGeom>
          <a:noFill/>
          <a:ln>
            <a:noFill/>
          </a:ln>
        </p:spPr>
        <p:txBody>
          <a:bodyPr spcFirstLastPara="1" wrap="square" lIns="67500" tIns="33750" rIns="67500" bIns="33750" anchor="ctr" anchorCtr="0">
            <a:noAutofit/>
          </a:bodyPr>
          <a:lstStyle/>
          <a:p>
            <a:pPr marL="0" lvl="0" indent="0" algn="ctr" rtl="0">
              <a:spcBef>
                <a:spcPts val="0"/>
              </a:spcBef>
              <a:spcAft>
                <a:spcPts val="0"/>
              </a:spcAft>
              <a:buClr>
                <a:schemeClr val="dk1"/>
              </a:buClr>
              <a:buFont typeface="Arial"/>
              <a:buNone/>
            </a:pPr>
            <a:r>
              <a:rPr lang="en" sz="2700" b="1">
                <a:solidFill>
                  <a:schemeClr val="dk1"/>
                </a:solidFill>
                <a:latin typeface="Calibri"/>
                <a:ea typeface="Calibri"/>
                <a:cs typeface="Calibri"/>
                <a:sym typeface="Calibri"/>
              </a:rPr>
              <a:t>Thank You For Your Attention</a:t>
            </a:r>
            <a:endParaRPr sz="2700" b="1">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78"/>
          <p:cNvSpPr/>
          <p:nvPr/>
        </p:nvSpPr>
        <p:spPr>
          <a:xfrm>
            <a:off x="228600" y="118025"/>
            <a:ext cx="4672200" cy="681600"/>
          </a:xfrm>
          <a:prstGeom prst="rect">
            <a:avLst/>
          </a:prstGeom>
          <a:noFill/>
          <a:ln>
            <a:noFill/>
          </a:ln>
        </p:spPr>
        <p:txBody>
          <a:bodyPr spcFirstLastPara="1" wrap="square" lIns="67500" tIns="33750" rIns="67500" bIns="33750" anchor="ctr" anchorCtr="0">
            <a:noAutofit/>
          </a:bodyPr>
          <a:lstStyle/>
          <a:p>
            <a:pPr marL="0" lvl="0" indent="0" algn="l" rtl="0">
              <a:spcBef>
                <a:spcPts val="0"/>
              </a:spcBef>
              <a:spcAft>
                <a:spcPts val="0"/>
              </a:spcAft>
              <a:buClr>
                <a:schemeClr val="dk1"/>
              </a:buClr>
              <a:buFont typeface="Arial"/>
              <a:buNone/>
            </a:pPr>
            <a:r>
              <a:rPr lang="en" sz="2700" b="1">
                <a:solidFill>
                  <a:schemeClr val="dk1"/>
                </a:solidFill>
                <a:latin typeface="Calibri"/>
                <a:ea typeface="Calibri"/>
                <a:cs typeface="Calibri"/>
                <a:sym typeface="Calibri"/>
              </a:rPr>
              <a:t>Big Thanks To...</a:t>
            </a:r>
            <a:endParaRPr sz="2700" b="1">
              <a:solidFill>
                <a:schemeClr val="dk1"/>
              </a:solidFill>
              <a:latin typeface="Calibri"/>
              <a:ea typeface="Calibri"/>
              <a:cs typeface="Calibri"/>
              <a:sym typeface="Calibri"/>
            </a:endParaRPr>
          </a:p>
        </p:txBody>
      </p:sp>
      <p:sp>
        <p:nvSpPr>
          <p:cNvPr id="1133" name="Google Shape;1133;p78"/>
          <p:cNvSpPr txBox="1"/>
          <p:nvPr/>
        </p:nvSpPr>
        <p:spPr>
          <a:xfrm>
            <a:off x="119855" y="700703"/>
            <a:ext cx="4425600" cy="3678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b="1"/>
              <a:t>My Family</a:t>
            </a:r>
            <a:endParaRPr b="1"/>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en" b="1"/>
              <a:t>My Boyfriend (Adam)</a:t>
            </a:r>
            <a:endParaRPr b="1"/>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b="1"/>
              <a:t>My Academic Mom- Kristen Corbosiero</a:t>
            </a:r>
            <a:endParaRPr b="1"/>
          </a:p>
          <a:p>
            <a:pPr marL="457200" lvl="0" indent="-317500" algn="l" rtl="0">
              <a:spcBef>
                <a:spcPts val="0"/>
              </a:spcBef>
              <a:spcAft>
                <a:spcPts val="0"/>
              </a:spcAft>
              <a:buSzPts val="1400"/>
              <a:buChar char="●"/>
            </a:pPr>
            <a:r>
              <a:rPr lang="en" b="1"/>
              <a:t>My Academic Dad- Brian Tang</a:t>
            </a:r>
            <a:endParaRPr b="1"/>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en" b="1"/>
              <a:t>Tropical Dynasty</a:t>
            </a:r>
            <a:endParaRPr b="1"/>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en" b="1"/>
              <a:t>DAES Office and Computing Staff</a:t>
            </a:r>
            <a:endParaRPr b="1"/>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en" b="1"/>
              <a:t>My Office Mates in ES 330</a:t>
            </a:r>
            <a:endParaRPr b="1"/>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en" b="1"/>
              <a:t>All my other friends at UAlbany</a:t>
            </a:r>
            <a:endParaRPr b="1"/>
          </a:p>
        </p:txBody>
      </p:sp>
      <p:pic>
        <p:nvPicPr>
          <p:cNvPr id="1134" name="Google Shape;1134;p78"/>
          <p:cNvPicPr preferRelativeResize="0"/>
          <p:nvPr/>
        </p:nvPicPr>
        <p:blipFill>
          <a:blip r:embed="rId3">
            <a:alphaModFix/>
          </a:blip>
          <a:stretch>
            <a:fillRect/>
          </a:stretch>
        </p:blipFill>
        <p:spPr>
          <a:xfrm>
            <a:off x="7331050" y="0"/>
            <a:ext cx="1824351" cy="1824351"/>
          </a:xfrm>
          <a:prstGeom prst="rect">
            <a:avLst/>
          </a:prstGeom>
          <a:noFill/>
          <a:ln>
            <a:noFill/>
          </a:ln>
        </p:spPr>
      </p:pic>
      <p:pic>
        <p:nvPicPr>
          <p:cNvPr id="1135" name="Google Shape;1135;p78"/>
          <p:cNvPicPr preferRelativeResize="0"/>
          <p:nvPr/>
        </p:nvPicPr>
        <p:blipFill>
          <a:blip r:embed="rId4">
            <a:alphaModFix/>
          </a:blip>
          <a:stretch>
            <a:fillRect/>
          </a:stretch>
        </p:blipFill>
        <p:spPr>
          <a:xfrm>
            <a:off x="3681575" y="3058472"/>
            <a:ext cx="2717124" cy="2085025"/>
          </a:xfrm>
          <a:prstGeom prst="rect">
            <a:avLst/>
          </a:prstGeom>
          <a:noFill/>
          <a:ln>
            <a:noFill/>
          </a:ln>
        </p:spPr>
      </p:pic>
      <p:pic>
        <p:nvPicPr>
          <p:cNvPr id="1136" name="Google Shape;1136;p78"/>
          <p:cNvPicPr preferRelativeResize="0"/>
          <p:nvPr/>
        </p:nvPicPr>
        <p:blipFill rotWithShape="1">
          <a:blip r:embed="rId5">
            <a:alphaModFix/>
          </a:blip>
          <a:srcRect t="10806" b="44259"/>
          <a:stretch/>
        </p:blipFill>
        <p:spPr>
          <a:xfrm>
            <a:off x="3968850" y="118025"/>
            <a:ext cx="1769576" cy="1445700"/>
          </a:xfrm>
          <a:prstGeom prst="rect">
            <a:avLst/>
          </a:prstGeom>
          <a:noFill/>
          <a:ln>
            <a:noFill/>
          </a:ln>
        </p:spPr>
      </p:pic>
      <p:pic>
        <p:nvPicPr>
          <p:cNvPr id="1137" name="Google Shape;1137;p78"/>
          <p:cNvPicPr preferRelativeResize="0"/>
          <p:nvPr/>
        </p:nvPicPr>
        <p:blipFill>
          <a:blip r:embed="rId6">
            <a:alphaModFix/>
          </a:blip>
          <a:stretch>
            <a:fillRect/>
          </a:stretch>
        </p:blipFill>
        <p:spPr>
          <a:xfrm>
            <a:off x="4093050" y="1541012"/>
            <a:ext cx="2589824" cy="1942376"/>
          </a:xfrm>
          <a:prstGeom prst="rect">
            <a:avLst/>
          </a:prstGeom>
          <a:noFill/>
          <a:ln>
            <a:noFill/>
          </a:ln>
        </p:spPr>
      </p:pic>
      <p:pic>
        <p:nvPicPr>
          <p:cNvPr id="1138" name="Google Shape;1138;p78"/>
          <p:cNvPicPr preferRelativeResize="0"/>
          <p:nvPr/>
        </p:nvPicPr>
        <p:blipFill>
          <a:blip r:embed="rId7">
            <a:alphaModFix/>
          </a:blip>
          <a:stretch>
            <a:fillRect/>
          </a:stretch>
        </p:blipFill>
        <p:spPr>
          <a:xfrm>
            <a:off x="6398700" y="3201112"/>
            <a:ext cx="2589826" cy="1942388"/>
          </a:xfrm>
          <a:prstGeom prst="rect">
            <a:avLst/>
          </a:prstGeom>
          <a:noFill/>
          <a:ln>
            <a:noFill/>
          </a:ln>
        </p:spPr>
      </p:pic>
      <p:pic>
        <p:nvPicPr>
          <p:cNvPr id="1139" name="Google Shape;1139;p78"/>
          <p:cNvPicPr preferRelativeResize="0"/>
          <p:nvPr/>
        </p:nvPicPr>
        <p:blipFill rotWithShape="1">
          <a:blip r:embed="rId8">
            <a:alphaModFix/>
          </a:blip>
          <a:srcRect t="6536" r="7045" b="21953"/>
          <a:stretch/>
        </p:blipFill>
        <p:spPr>
          <a:xfrm>
            <a:off x="5398650" y="0"/>
            <a:ext cx="2006450" cy="2055209"/>
          </a:xfrm>
          <a:prstGeom prst="rect">
            <a:avLst/>
          </a:prstGeom>
          <a:noFill/>
          <a:ln>
            <a:noFill/>
          </a:ln>
        </p:spPr>
      </p:pic>
      <p:pic>
        <p:nvPicPr>
          <p:cNvPr id="1140" name="Google Shape;1140;p78"/>
          <p:cNvPicPr preferRelativeResize="0"/>
          <p:nvPr/>
        </p:nvPicPr>
        <p:blipFill>
          <a:blip r:embed="rId9">
            <a:alphaModFix/>
          </a:blip>
          <a:stretch>
            <a:fillRect/>
          </a:stretch>
        </p:blipFill>
        <p:spPr>
          <a:xfrm>
            <a:off x="6623336" y="1824359"/>
            <a:ext cx="2140554" cy="160497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7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146" name="Google Shape;1146;p79"/>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147" name="Google Shape;1147;p7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Motivation</a:t>
            </a:r>
            <a:endParaRPr sz="2100" b="0" strike="noStrike">
              <a:solidFill>
                <a:srgbClr val="FFFFFF"/>
              </a:solidFill>
              <a:latin typeface="Arial"/>
              <a:ea typeface="Arial"/>
              <a:cs typeface="Arial"/>
              <a:sym typeface="Arial"/>
            </a:endParaRPr>
          </a:p>
        </p:txBody>
      </p:sp>
      <p:sp>
        <p:nvSpPr>
          <p:cNvPr id="1148" name="Google Shape;1148;p7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149" name="Google Shape;1149;p7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150" name="Google Shape;1150;p7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151" name="Google Shape;1151;p7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152" name="Google Shape;1152;p79"/>
          <p:cNvSpPr/>
          <p:nvPr/>
        </p:nvSpPr>
        <p:spPr>
          <a:xfrm>
            <a:off x="2302700" y="2370925"/>
            <a:ext cx="4672200" cy="681600"/>
          </a:xfrm>
          <a:prstGeom prst="rect">
            <a:avLst/>
          </a:prstGeom>
          <a:noFill/>
          <a:ln>
            <a:noFill/>
          </a:ln>
        </p:spPr>
        <p:txBody>
          <a:bodyPr spcFirstLastPara="1" wrap="square" lIns="67500" tIns="33750" rIns="67500" bIns="33750" anchor="ctr" anchorCtr="0">
            <a:noAutofit/>
          </a:bodyPr>
          <a:lstStyle/>
          <a:p>
            <a:pPr marL="0" lvl="0" indent="0" algn="ctr" rtl="0">
              <a:spcBef>
                <a:spcPts val="0"/>
              </a:spcBef>
              <a:spcAft>
                <a:spcPts val="0"/>
              </a:spcAft>
              <a:buClr>
                <a:schemeClr val="dk1"/>
              </a:buClr>
              <a:buFont typeface="Arial"/>
              <a:buNone/>
            </a:pPr>
            <a:r>
              <a:rPr lang="en" sz="2700" b="1">
                <a:solidFill>
                  <a:schemeClr val="dk1"/>
                </a:solidFill>
                <a:latin typeface="Calibri"/>
                <a:ea typeface="Calibri"/>
                <a:cs typeface="Calibri"/>
                <a:sym typeface="Calibri"/>
              </a:rPr>
              <a:t>Extra Materials</a:t>
            </a:r>
            <a:endParaRPr sz="2700" b="1">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8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158" name="Google Shape;1158;p80"/>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159" name="Google Shape;1159;p8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Motivation</a:t>
            </a:r>
            <a:endParaRPr sz="2100" b="0" strike="noStrike">
              <a:solidFill>
                <a:srgbClr val="FFFFFF"/>
              </a:solidFill>
              <a:latin typeface="Arial"/>
              <a:ea typeface="Arial"/>
              <a:cs typeface="Arial"/>
              <a:sym typeface="Arial"/>
            </a:endParaRPr>
          </a:p>
        </p:txBody>
      </p:sp>
      <p:sp>
        <p:nvSpPr>
          <p:cNvPr id="1160" name="Google Shape;1160;p8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161" name="Google Shape;1161;p8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162" name="Google Shape;1162;p8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163" name="Google Shape;1163;p8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1164" name="Google Shape;1164;p80"/>
          <p:cNvPicPr preferRelativeResize="0"/>
          <p:nvPr/>
        </p:nvPicPr>
        <p:blipFill>
          <a:blip r:embed="rId4">
            <a:alphaModFix/>
          </a:blip>
          <a:stretch>
            <a:fillRect/>
          </a:stretch>
        </p:blipFill>
        <p:spPr>
          <a:xfrm>
            <a:off x="1765675" y="882450"/>
            <a:ext cx="5746275" cy="3470750"/>
          </a:xfrm>
          <a:prstGeom prst="rect">
            <a:avLst/>
          </a:prstGeom>
          <a:noFill/>
          <a:ln>
            <a:noFill/>
          </a:ln>
        </p:spPr>
      </p:pic>
      <p:sp>
        <p:nvSpPr>
          <p:cNvPr id="1165" name="Google Shape;1165;p80"/>
          <p:cNvSpPr txBox="1"/>
          <p:nvPr/>
        </p:nvSpPr>
        <p:spPr>
          <a:xfrm>
            <a:off x="1765663" y="4353188"/>
            <a:ext cx="3159900" cy="27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a:t>
            </a:r>
            <a:r>
              <a:rPr lang="en" sz="800">
                <a:highlight>
                  <a:srgbClr val="FFFFFF"/>
                </a:highlight>
              </a:rPr>
              <a:t>Schwartz</a:t>
            </a:r>
            <a:r>
              <a:rPr lang="en" sz="800"/>
              <a:t> et al. 2015)</a:t>
            </a:r>
            <a:endParaRPr sz="8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8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171" name="Google Shape;1171;p81"/>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172" name="Google Shape;1172;p8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Motivation</a:t>
            </a:r>
            <a:endParaRPr sz="2100" b="0" strike="noStrike">
              <a:solidFill>
                <a:srgbClr val="FFFFFF"/>
              </a:solidFill>
              <a:latin typeface="Arial"/>
              <a:ea typeface="Arial"/>
              <a:cs typeface="Arial"/>
              <a:sym typeface="Arial"/>
            </a:endParaRPr>
          </a:p>
        </p:txBody>
      </p:sp>
      <p:sp>
        <p:nvSpPr>
          <p:cNvPr id="1173" name="Google Shape;1173;p8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174" name="Google Shape;1174;p8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1175" name="Google Shape;1175;p8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1176" name="Google Shape;1176;p8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graphicFrame>
        <p:nvGraphicFramePr>
          <p:cNvPr id="1177" name="Google Shape;1177;p81"/>
          <p:cNvGraphicFramePr/>
          <p:nvPr/>
        </p:nvGraphicFramePr>
        <p:xfrm>
          <a:off x="555963" y="769205"/>
          <a:ext cx="8165675" cy="4165640"/>
        </p:xfrm>
        <a:graphic>
          <a:graphicData uri="http://schemas.openxmlformats.org/drawingml/2006/table">
            <a:tbl>
              <a:tblPr>
                <a:noFill/>
                <a:tableStyleId>{EDC75E19-F943-4F77-B2B7-CDFB084B2742}</a:tableStyleId>
              </a:tblPr>
              <a:tblGrid>
                <a:gridCol w="3298525">
                  <a:extLst>
                    <a:ext uri="{9D8B030D-6E8A-4147-A177-3AD203B41FA5}">
                      <a16:colId xmlns:a16="http://schemas.microsoft.com/office/drawing/2014/main" val="20000"/>
                    </a:ext>
                  </a:extLst>
                </a:gridCol>
                <a:gridCol w="1951825">
                  <a:extLst>
                    <a:ext uri="{9D8B030D-6E8A-4147-A177-3AD203B41FA5}">
                      <a16:colId xmlns:a16="http://schemas.microsoft.com/office/drawing/2014/main" val="20001"/>
                    </a:ext>
                  </a:extLst>
                </a:gridCol>
                <a:gridCol w="1981900">
                  <a:extLst>
                    <a:ext uri="{9D8B030D-6E8A-4147-A177-3AD203B41FA5}">
                      <a16:colId xmlns:a16="http://schemas.microsoft.com/office/drawing/2014/main" val="20002"/>
                    </a:ext>
                  </a:extLst>
                </a:gridCol>
                <a:gridCol w="933425">
                  <a:extLst>
                    <a:ext uri="{9D8B030D-6E8A-4147-A177-3AD203B41FA5}">
                      <a16:colId xmlns:a16="http://schemas.microsoft.com/office/drawing/2014/main" val="20003"/>
                    </a:ext>
                  </a:extLst>
                </a:gridCol>
              </a:tblGrid>
              <a:tr h="1036800">
                <a:tc>
                  <a:txBody>
                    <a:bodyPr/>
                    <a:lstStyle/>
                    <a:p>
                      <a:pPr marL="0" lvl="0" indent="0" algn="l" rtl="0">
                        <a:spcBef>
                          <a:spcPts val="0"/>
                        </a:spcBef>
                        <a:spcAft>
                          <a:spcPts val="0"/>
                        </a:spcAft>
                        <a:buNone/>
                      </a:pPr>
                      <a:r>
                        <a:rPr lang="en" sz="1200" b="1"/>
                        <a:t>NCAR Ensemble</a:t>
                      </a:r>
                      <a:endParaRPr sz="1200" b="1"/>
                    </a:p>
                  </a:txBody>
                  <a:tcPr marL="91425" marR="91425" marT="91425" marB="91425" anchor="ctr">
                    <a:solidFill>
                      <a:srgbClr val="FFFFFF"/>
                    </a:solidFill>
                  </a:tcPr>
                </a:tc>
                <a:tc>
                  <a:txBody>
                    <a:bodyPr/>
                    <a:lstStyle/>
                    <a:p>
                      <a:pPr marL="0" lvl="0" indent="0" algn="ctr" rtl="0">
                        <a:spcBef>
                          <a:spcPts val="0"/>
                        </a:spcBef>
                        <a:spcAft>
                          <a:spcPts val="0"/>
                        </a:spcAft>
                        <a:buNone/>
                      </a:pPr>
                      <a:r>
                        <a:rPr lang="en" sz="1200" b="1"/>
                        <a:t>Model Reflectivity (dBz)</a:t>
                      </a:r>
                      <a:endParaRPr sz="1200" b="1"/>
                    </a:p>
                  </a:txBody>
                  <a:tcPr marL="91425" marR="91425" marT="91425" marB="91425" anchor="ctr">
                    <a:solidFill>
                      <a:srgbClr val="FFFFFF"/>
                    </a:solidFill>
                  </a:tcPr>
                </a:tc>
                <a:tc>
                  <a:txBody>
                    <a:bodyPr/>
                    <a:lstStyle/>
                    <a:p>
                      <a:pPr marL="0" lvl="0" indent="0" algn="ctr" rtl="0">
                        <a:spcBef>
                          <a:spcPts val="0"/>
                        </a:spcBef>
                        <a:spcAft>
                          <a:spcPts val="0"/>
                        </a:spcAft>
                        <a:buNone/>
                      </a:pPr>
                      <a:r>
                        <a:rPr lang="en" sz="1200" b="1"/>
                        <a:t>Maximum Updraft Helicity (m^2/s^2)</a:t>
                      </a:r>
                      <a:endParaRPr sz="1200" b="1"/>
                    </a:p>
                  </a:txBody>
                  <a:tcPr marL="91425" marR="91425" marT="91425" marB="91425" anchor="ctr">
                    <a:solidFill>
                      <a:srgbClr val="FFFFFF"/>
                    </a:solidFill>
                  </a:tcPr>
                </a:tc>
                <a:tc>
                  <a:txBody>
                    <a:bodyPr/>
                    <a:lstStyle/>
                    <a:p>
                      <a:pPr marL="0" lvl="0" indent="0" algn="ctr" rtl="0">
                        <a:spcBef>
                          <a:spcPts val="0"/>
                        </a:spcBef>
                        <a:spcAft>
                          <a:spcPts val="0"/>
                        </a:spcAft>
                        <a:buNone/>
                      </a:pPr>
                      <a:r>
                        <a:rPr lang="en" sz="1200" b="1"/>
                        <a:t>Hourly Maximum Updraft Velocity (m/s)</a:t>
                      </a:r>
                      <a:endParaRPr sz="1200" b="1"/>
                    </a:p>
                  </a:txBody>
                  <a:tcPr marL="91425" marR="91425" marT="91425" marB="91425" anchor="ctr">
                    <a:solidFill>
                      <a:srgbClr val="FFFFFF"/>
                    </a:solidFill>
                  </a:tcPr>
                </a:tc>
                <a:extLst>
                  <a:ext uri="{0D108BD9-81ED-4DB2-BD59-A6C34878D82A}">
                    <a16:rowId xmlns:a16="http://schemas.microsoft.com/office/drawing/2014/main" val="10000"/>
                  </a:ext>
                </a:extLst>
              </a:tr>
              <a:tr h="584225">
                <a:tc>
                  <a:txBody>
                    <a:bodyPr/>
                    <a:lstStyle/>
                    <a:p>
                      <a:pPr marL="0" lvl="0" indent="0" algn="l" rtl="0">
                        <a:spcBef>
                          <a:spcPts val="0"/>
                        </a:spcBef>
                        <a:spcAft>
                          <a:spcPts val="0"/>
                        </a:spcAft>
                        <a:buNone/>
                      </a:pPr>
                      <a:r>
                        <a:rPr lang="en" sz="1200"/>
                        <a:t>Hurricane Harvey (2017)</a:t>
                      </a:r>
                      <a:endParaRPr sz="1200"/>
                    </a:p>
                  </a:txBody>
                  <a:tcPr marL="91425" marR="91425" marT="91425" marB="91425" anchor="ctr">
                    <a:solidFill>
                      <a:srgbClr val="FFFFFF"/>
                    </a:solidFill>
                  </a:tcPr>
                </a:tc>
                <a:tc>
                  <a:txBody>
                    <a:bodyPr/>
                    <a:lstStyle/>
                    <a:p>
                      <a:pPr marL="0" lvl="0" indent="0" algn="ctr" rtl="0">
                        <a:spcBef>
                          <a:spcPts val="0"/>
                        </a:spcBef>
                        <a:spcAft>
                          <a:spcPts val="0"/>
                        </a:spcAft>
                        <a:buNone/>
                      </a:pPr>
                      <a:r>
                        <a:rPr lang="en" sz="1200"/>
                        <a:t>50.6 </a:t>
                      </a:r>
                      <a:r>
                        <a:rPr lang="en" sz="1200">
                          <a:solidFill>
                            <a:srgbClr val="000000"/>
                          </a:solidFill>
                        </a:rPr>
                        <a:t>(99.9th Percentile)</a:t>
                      </a:r>
                      <a:endParaRPr sz="1200"/>
                    </a:p>
                  </a:txBody>
                  <a:tcPr marL="91425" marR="91425" marT="91425" marB="91425" anchor="ctr">
                    <a:solidFill>
                      <a:srgbClr val="FFFFFF"/>
                    </a:solidFill>
                  </a:tcPr>
                </a:tc>
                <a:tc>
                  <a:txBody>
                    <a:bodyPr/>
                    <a:lstStyle/>
                    <a:p>
                      <a:pPr marL="0" lvl="0" indent="0" algn="ctr" rtl="0">
                        <a:spcBef>
                          <a:spcPts val="0"/>
                        </a:spcBef>
                        <a:spcAft>
                          <a:spcPts val="0"/>
                        </a:spcAft>
                        <a:buNone/>
                      </a:pPr>
                      <a:r>
                        <a:rPr lang="en" sz="1200"/>
                        <a:t>29.5 (99.9th Percentile)</a:t>
                      </a:r>
                      <a:endParaRPr sz="1200"/>
                    </a:p>
                    <a:p>
                      <a:pPr marL="0" lvl="0" indent="0" algn="ctr" rtl="0">
                        <a:spcBef>
                          <a:spcPts val="0"/>
                        </a:spcBef>
                        <a:spcAft>
                          <a:spcPts val="0"/>
                        </a:spcAft>
                        <a:buNone/>
                      </a:pPr>
                      <a:r>
                        <a:rPr lang="en" sz="1200"/>
                        <a:t>7.38 (5th Percentile)</a:t>
                      </a:r>
                      <a:endParaRPr sz="1200"/>
                    </a:p>
                  </a:txBody>
                  <a:tcPr marL="91425" marR="91425" marT="91425" marB="91425" anchor="ctr">
                    <a:solidFill>
                      <a:srgbClr val="FFFFFF"/>
                    </a:solidFill>
                  </a:tcPr>
                </a:tc>
                <a:tc>
                  <a:txBody>
                    <a:bodyPr/>
                    <a:lstStyle/>
                    <a:p>
                      <a:pPr marL="0" lvl="0" indent="0" algn="ctr" rtl="0">
                        <a:spcBef>
                          <a:spcPts val="0"/>
                        </a:spcBef>
                        <a:spcAft>
                          <a:spcPts val="0"/>
                        </a:spcAft>
                        <a:buNone/>
                      </a:pPr>
                      <a:r>
                        <a:rPr lang="en" sz="1200"/>
                        <a:t>14.79</a:t>
                      </a:r>
                      <a:endParaRPr sz="1200"/>
                    </a:p>
                  </a:txBody>
                  <a:tcPr marL="91425" marR="91425" marT="91425" marB="91425" anchor="ctr">
                    <a:solidFill>
                      <a:srgbClr val="FFFFFF"/>
                    </a:solidFill>
                  </a:tcPr>
                </a:tc>
                <a:extLst>
                  <a:ext uri="{0D108BD9-81ED-4DB2-BD59-A6C34878D82A}">
                    <a16:rowId xmlns:a16="http://schemas.microsoft.com/office/drawing/2014/main" val="10001"/>
                  </a:ext>
                </a:extLst>
              </a:tr>
              <a:tr h="584225">
                <a:tc>
                  <a:txBody>
                    <a:bodyPr/>
                    <a:lstStyle/>
                    <a:p>
                      <a:pPr marL="0" lvl="0" indent="0" algn="l" rtl="0">
                        <a:spcBef>
                          <a:spcPts val="0"/>
                        </a:spcBef>
                        <a:spcAft>
                          <a:spcPts val="0"/>
                        </a:spcAft>
                        <a:buNone/>
                      </a:pPr>
                      <a:r>
                        <a:rPr lang="en" sz="1200"/>
                        <a:t>Hurricane Irma (2017)</a:t>
                      </a:r>
                      <a:endParaRPr sz="1200"/>
                    </a:p>
                  </a:txBody>
                  <a:tcPr marL="91425" marR="91425" marT="91425" marB="91425" anchor="ctr">
                    <a:solidFill>
                      <a:srgbClr val="FFFFFF"/>
                    </a:solidFill>
                  </a:tcPr>
                </a:tc>
                <a:tc>
                  <a:txBody>
                    <a:bodyPr/>
                    <a:lstStyle/>
                    <a:p>
                      <a:pPr marL="0" lvl="0" indent="0" algn="ctr" rtl="0">
                        <a:spcBef>
                          <a:spcPts val="0"/>
                        </a:spcBef>
                        <a:spcAft>
                          <a:spcPts val="0"/>
                        </a:spcAft>
                        <a:buNone/>
                      </a:pPr>
                      <a:r>
                        <a:rPr lang="en" sz="1200"/>
                        <a:t>49.49 </a:t>
                      </a:r>
                      <a:r>
                        <a:rPr lang="en" sz="1200">
                          <a:solidFill>
                            <a:srgbClr val="000000"/>
                          </a:solidFill>
                        </a:rPr>
                        <a:t>(99.9th Percentile)</a:t>
                      </a:r>
                      <a:endParaRPr sz="1200"/>
                    </a:p>
                  </a:txBody>
                  <a:tcPr marL="91425" marR="91425" marT="91425" marB="91425" anchor="ctr">
                    <a:solidFill>
                      <a:srgbClr val="FFFFFF"/>
                    </a:solidFill>
                  </a:tcPr>
                </a:tc>
                <a:tc>
                  <a:txBody>
                    <a:bodyPr/>
                    <a:lstStyle/>
                    <a:p>
                      <a:pPr marL="0" lvl="0" indent="0" algn="ctr" rtl="0">
                        <a:spcBef>
                          <a:spcPts val="0"/>
                        </a:spcBef>
                        <a:spcAft>
                          <a:spcPts val="0"/>
                        </a:spcAft>
                        <a:buClr>
                          <a:srgbClr val="000000"/>
                        </a:buClr>
                        <a:buSzPts val="1100"/>
                        <a:buFont typeface="Arial"/>
                        <a:buNone/>
                      </a:pPr>
                      <a:r>
                        <a:rPr lang="en" sz="1200">
                          <a:solidFill>
                            <a:srgbClr val="000000"/>
                          </a:solidFill>
                        </a:rPr>
                        <a:t>33.9 (99.9th Percentile)</a:t>
                      </a:r>
                      <a:endParaRPr sz="1200">
                        <a:solidFill>
                          <a:srgbClr val="000000"/>
                        </a:solidFill>
                      </a:endParaRPr>
                    </a:p>
                    <a:p>
                      <a:pPr marL="0" lvl="0" indent="0" algn="ctr" rtl="0">
                        <a:spcBef>
                          <a:spcPts val="0"/>
                        </a:spcBef>
                        <a:spcAft>
                          <a:spcPts val="0"/>
                        </a:spcAft>
                        <a:buClr>
                          <a:srgbClr val="000000"/>
                        </a:buClr>
                        <a:buSzPts val="1100"/>
                        <a:buFont typeface="Arial"/>
                        <a:buNone/>
                      </a:pPr>
                      <a:r>
                        <a:rPr lang="en" sz="1200">
                          <a:solidFill>
                            <a:srgbClr val="000000"/>
                          </a:solidFill>
                        </a:rPr>
                        <a:t>8.48 (5th Percentile)</a:t>
                      </a:r>
                      <a:endParaRPr sz="1200"/>
                    </a:p>
                  </a:txBody>
                  <a:tcPr marL="91425" marR="91425" marT="91425" marB="91425" anchor="ctr">
                    <a:solidFill>
                      <a:srgbClr val="FFFFFF"/>
                    </a:solidFill>
                  </a:tcPr>
                </a:tc>
                <a:tc>
                  <a:txBody>
                    <a:bodyPr/>
                    <a:lstStyle/>
                    <a:p>
                      <a:pPr marL="0" lvl="0" indent="0" algn="ctr" rtl="0">
                        <a:spcBef>
                          <a:spcPts val="0"/>
                        </a:spcBef>
                        <a:spcAft>
                          <a:spcPts val="0"/>
                        </a:spcAft>
                        <a:buNone/>
                      </a:pPr>
                      <a:r>
                        <a:rPr lang="en" sz="1200"/>
                        <a:t>12.32</a:t>
                      </a:r>
                      <a:endParaRPr sz="1200"/>
                    </a:p>
                  </a:txBody>
                  <a:tcPr marL="91425" marR="91425" marT="91425" marB="91425" anchor="ctr">
                    <a:solidFill>
                      <a:srgbClr val="FFFFFF"/>
                    </a:solidFill>
                  </a:tcPr>
                </a:tc>
                <a:extLst>
                  <a:ext uri="{0D108BD9-81ED-4DB2-BD59-A6C34878D82A}">
                    <a16:rowId xmlns:a16="http://schemas.microsoft.com/office/drawing/2014/main" val="10002"/>
                  </a:ext>
                </a:extLst>
              </a:tr>
              <a:tr h="676975">
                <a:tc>
                  <a:txBody>
                    <a:bodyPr/>
                    <a:lstStyle/>
                    <a:p>
                      <a:pPr marL="0" lvl="0" indent="0" algn="l" rtl="0">
                        <a:spcBef>
                          <a:spcPts val="0"/>
                        </a:spcBef>
                        <a:spcAft>
                          <a:spcPts val="0"/>
                        </a:spcAft>
                        <a:buNone/>
                      </a:pPr>
                      <a:r>
                        <a:rPr lang="en" sz="1200" b="1"/>
                        <a:t>Observations</a:t>
                      </a:r>
                      <a:endParaRPr sz="1200" b="1"/>
                    </a:p>
                  </a:txBody>
                  <a:tcPr marL="91425" marR="91425" marT="91425" marB="91425" anchor="ctr">
                    <a:lnB w="9525" cap="flat" cmpd="sng">
                      <a:solidFill>
                        <a:srgbClr val="B7B7B7"/>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200" b="1"/>
                        <a:t>Level II Base Reflectivity (dBz)</a:t>
                      </a:r>
                      <a:endParaRPr sz="1200" b="1"/>
                    </a:p>
                  </a:txBody>
                  <a:tcPr marL="91425" marR="91425" marT="91425" marB="91425" anchor="ctr">
                    <a:solidFill>
                      <a:srgbClr val="FFFFFF"/>
                    </a:solidFill>
                  </a:tcPr>
                </a:tc>
                <a:tc>
                  <a:txBody>
                    <a:bodyPr/>
                    <a:lstStyle/>
                    <a:p>
                      <a:pPr marL="0" lvl="0" indent="0" algn="ctr" rtl="0">
                        <a:spcBef>
                          <a:spcPts val="0"/>
                        </a:spcBef>
                        <a:spcAft>
                          <a:spcPts val="0"/>
                        </a:spcAft>
                        <a:buNone/>
                      </a:pPr>
                      <a:r>
                        <a:rPr lang="en" sz="1200" b="1"/>
                        <a:t>Gradients in Level II Base Radial Velocity </a:t>
                      </a:r>
                      <a:r>
                        <a:rPr lang="en" sz="1200" b="1">
                          <a:solidFill>
                            <a:srgbClr val="000000"/>
                          </a:solidFill>
                        </a:rPr>
                        <a:t>(1/s)</a:t>
                      </a:r>
                      <a:endParaRPr sz="1200" b="1"/>
                    </a:p>
                  </a:txBody>
                  <a:tcPr marL="91425" marR="91425" marT="91425" marB="91425" anchor="ctr">
                    <a:solidFill>
                      <a:srgbClr val="FFFFFF"/>
                    </a:solidFill>
                  </a:tcPr>
                </a:tc>
                <a:tc>
                  <a:txBody>
                    <a:bodyPr/>
                    <a:lstStyle/>
                    <a:p>
                      <a:pPr marL="0" lvl="0" indent="0" algn="ctr" rtl="0">
                        <a:spcBef>
                          <a:spcPts val="0"/>
                        </a:spcBef>
                        <a:spcAft>
                          <a:spcPts val="0"/>
                        </a:spcAft>
                        <a:buNone/>
                      </a:pPr>
                      <a:endParaRPr sz="1200" b="1"/>
                    </a:p>
                  </a:txBody>
                  <a:tcPr marL="91425" marR="91425" marT="91425" marB="91425" anchor="ctr">
                    <a:solidFill>
                      <a:srgbClr val="FFFFFF"/>
                    </a:solidFill>
                  </a:tcPr>
                </a:tc>
                <a:extLst>
                  <a:ext uri="{0D108BD9-81ED-4DB2-BD59-A6C34878D82A}">
                    <a16:rowId xmlns:a16="http://schemas.microsoft.com/office/drawing/2014/main" val="10003"/>
                  </a:ext>
                </a:extLst>
              </a:tr>
              <a:tr h="584225">
                <a:tc>
                  <a:txBody>
                    <a:bodyPr/>
                    <a:lstStyle/>
                    <a:p>
                      <a:pPr marL="0" lvl="0" indent="0" algn="l" rtl="0">
                        <a:spcBef>
                          <a:spcPts val="0"/>
                        </a:spcBef>
                        <a:spcAft>
                          <a:spcPts val="0"/>
                        </a:spcAft>
                        <a:buNone/>
                      </a:pPr>
                      <a:r>
                        <a:rPr lang="en" sz="1200"/>
                        <a:t>Hurricane Harvey (2017)</a:t>
                      </a:r>
                      <a:endParaRPr sz="1200"/>
                    </a:p>
                  </a:txBody>
                  <a:tcPr marL="91425" marR="91425" marT="91425" marB="91425"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200"/>
                        <a:t>49 </a:t>
                      </a:r>
                      <a:r>
                        <a:rPr lang="en" sz="1200">
                          <a:solidFill>
                            <a:srgbClr val="000000"/>
                          </a:solidFill>
                        </a:rPr>
                        <a:t>(99.95th Percentile)</a:t>
                      </a:r>
                      <a:endParaRPr sz="1200"/>
                    </a:p>
                  </a:txBody>
                  <a:tcPr marL="91425" marR="91425" marT="91425" marB="91425" anchor="ctr">
                    <a:lnL w="9525" cap="flat" cmpd="sng">
                      <a:solidFill>
                        <a:srgbClr val="B7B7B7"/>
                      </a:solidFill>
                      <a:prstDash val="solid"/>
                      <a:round/>
                      <a:headEnd type="none" w="sm" len="sm"/>
                      <a:tailEnd type="none" w="sm" len="sm"/>
                    </a:lnL>
                    <a:solidFill>
                      <a:srgbClr val="FFFFFF"/>
                    </a:solidFill>
                  </a:tcPr>
                </a:tc>
                <a:tc>
                  <a:txBody>
                    <a:bodyPr/>
                    <a:lstStyle/>
                    <a:p>
                      <a:pPr marL="0" lvl="0" indent="0" algn="ctr" rtl="0">
                        <a:spcBef>
                          <a:spcPts val="0"/>
                        </a:spcBef>
                        <a:spcAft>
                          <a:spcPts val="0"/>
                        </a:spcAft>
                        <a:buNone/>
                      </a:pPr>
                      <a:r>
                        <a:rPr lang="en" sz="1200">
                          <a:solidFill>
                            <a:srgbClr val="000000"/>
                          </a:solidFill>
                        </a:rPr>
                        <a:t>40.5 (99.9th Percentile)</a:t>
                      </a:r>
                      <a:endParaRPr sz="1200">
                        <a:solidFill>
                          <a:srgbClr val="000000"/>
                        </a:solidFill>
                      </a:endParaRPr>
                    </a:p>
                    <a:p>
                      <a:pPr marL="0" lvl="0" indent="0" algn="ctr" rtl="0">
                        <a:spcBef>
                          <a:spcPts val="0"/>
                        </a:spcBef>
                        <a:spcAft>
                          <a:spcPts val="0"/>
                        </a:spcAft>
                        <a:buClr>
                          <a:srgbClr val="000000"/>
                        </a:buClr>
                        <a:buSzPts val="1100"/>
                        <a:buFont typeface="Arial"/>
                        <a:buNone/>
                      </a:pPr>
                      <a:r>
                        <a:rPr lang="en" sz="1200">
                          <a:solidFill>
                            <a:srgbClr val="000000"/>
                          </a:solidFill>
                        </a:rPr>
                        <a:t>9.1 (5th Percentile)</a:t>
                      </a:r>
                      <a:endParaRPr sz="1200">
                        <a:solidFill>
                          <a:srgbClr val="000000"/>
                        </a:solidFill>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 sz="1200"/>
                        <a:t>-</a:t>
                      </a:r>
                      <a:endParaRPr sz="1200"/>
                    </a:p>
                  </a:txBody>
                  <a:tcPr marL="91425" marR="91425" marT="91425" marB="91425" anchor="ctr">
                    <a:solidFill>
                      <a:srgbClr val="FFFFFF"/>
                    </a:solidFill>
                  </a:tcPr>
                </a:tc>
                <a:extLst>
                  <a:ext uri="{0D108BD9-81ED-4DB2-BD59-A6C34878D82A}">
                    <a16:rowId xmlns:a16="http://schemas.microsoft.com/office/drawing/2014/main" val="10004"/>
                  </a:ext>
                </a:extLst>
              </a:tr>
              <a:tr h="584225">
                <a:tc>
                  <a:txBody>
                    <a:bodyPr/>
                    <a:lstStyle/>
                    <a:p>
                      <a:pPr marL="0" lvl="0" indent="0" algn="l" rtl="0">
                        <a:spcBef>
                          <a:spcPts val="0"/>
                        </a:spcBef>
                        <a:spcAft>
                          <a:spcPts val="0"/>
                        </a:spcAft>
                        <a:buNone/>
                      </a:pPr>
                      <a:r>
                        <a:rPr lang="en" sz="1200"/>
                        <a:t>Hurricane Irma (2017)</a:t>
                      </a:r>
                      <a:endParaRPr sz="1200"/>
                    </a:p>
                  </a:txBody>
                  <a:tcPr marL="91425" marR="91425" marT="91425" marB="91425"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200"/>
                        <a:t>41.5 </a:t>
                      </a:r>
                      <a:r>
                        <a:rPr lang="en" sz="1200">
                          <a:solidFill>
                            <a:srgbClr val="000000"/>
                          </a:solidFill>
                        </a:rPr>
                        <a:t>(99.95th Percentile)</a:t>
                      </a:r>
                      <a:endParaRPr sz="1200"/>
                    </a:p>
                  </a:txBody>
                  <a:tcPr marL="91425" marR="91425" marT="91425" marB="91425" anchor="ctr">
                    <a:lnL w="9525" cap="flat" cmpd="sng">
                      <a:solidFill>
                        <a:srgbClr val="B7B7B7"/>
                      </a:solidFill>
                      <a:prstDash val="solid"/>
                      <a:round/>
                      <a:headEnd type="none" w="sm" len="sm"/>
                      <a:tailEnd type="none" w="sm" len="sm"/>
                    </a:lnL>
                    <a:solidFill>
                      <a:srgbClr val="FFFFFF"/>
                    </a:solidFill>
                  </a:tcPr>
                </a:tc>
                <a:tc>
                  <a:txBody>
                    <a:bodyPr/>
                    <a:lstStyle/>
                    <a:p>
                      <a:pPr marL="0" lvl="0" indent="0" algn="ctr" rtl="0">
                        <a:spcBef>
                          <a:spcPts val="0"/>
                        </a:spcBef>
                        <a:spcAft>
                          <a:spcPts val="0"/>
                        </a:spcAft>
                        <a:buNone/>
                      </a:pPr>
                      <a:r>
                        <a:rPr lang="en" sz="1200">
                          <a:solidFill>
                            <a:srgbClr val="000000"/>
                          </a:solidFill>
                        </a:rPr>
                        <a:t>42.5 (99.9th Percentile)</a:t>
                      </a:r>
                      <a:endParaRPr sz="1200">
                        <a:solidFill>
                          <a:srgbClr val="000000"/>
                        </a:solidFill>
                      </a:endParaRPr>
                    </a:p>
                    <a:p>
                      <a:pPr marL="0" lvl="0" indent="0" algn="ctr" rtl="0">
                        <a:spcBef>
                          <a:spcPts val="0"/>
                        </a:spcBef>
                        <a:spcAft>
                          <a:spcPts val="0"/>
                        </a:spcAft>
                        <a:buClr>
                          <a:srgbClr val="000000"/>
                        </a:buClr>
                        <a:buSzPts val="1100"/>
                        <a:buFont typeface="Arial"/>
                        <a:buNone/>
                      </a:pPr>
                      <a:r>
                        <a:rPr lang="en" sz="1200">
                          <a:solidFill>
                            <a:srgbClr val="000000"/>
                          </a:solidFill>
                        </a:rPr>
                        <a:t>10.3 (5th Percentile)</a:t>
                      </a:r>
                      <a:endParaRPr sz="1200">
                        <a:solidFill>
                          <a:srgbClr val="000000"/>
                        </a:solidFill>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 sz="1200"/>
                        <a:t>-</a:t>
                      </a:r>
                      <a:endParaRPr sz="1200"/>
                    </a:p>
                  </a:txBody>
                  <a:tcPr marL="91425" marR="91425" marT="91425" marB="91425" anchor="ctr">
                    <a:solidFill>
                      <a:srgbClr val="FFFFFF"/>
                    </a:solidFill>
                  </a:tcPr>
                </a:tc>
                <a:extLst>
                  <a:ext uri="{0D108BD9-81ED-4DB2-BD59-A6C34878D82A}">
                    <a16:rowId xmlns:a16="http://schemas.microsoft.com/office/drawing/2014/main" val="10005"/>
                  </a:ext>
                </a:extLst>
              </a:tr>
            </a:tbl>
          </a:graphicData>
        </a:graphic>
      </p:graphicFrame>
      <p:sp>
        <p:nvSpPr>
          <p:cNvPr id="1178" name="Google Shape;1178;p81"/>
          <p:cNvSpPr txBox="1"/>
          <p:nvPr/>
        </p:nvSpPr>
        <p:spPr>
          <a:xfrm rot="-5400000">
            <a:off x="-940687" y="2697250"/>
            <a:ext cx="2543700" cy="294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Thresholds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pic>
        <p:nvPicPr>
          <p:cNvPr id="1183" name="Google Shape;1183;p82"/>
          <p:cNvPicPr preferRelativeResize="0"/>
          <p:nvPr/>
        </p:nvPicPr>
        <p:blipFill rotWithShape="1">
          <a:blip r:embed="rId3">
            <a:alphaModFix/>
          </a:blip>
          <a:srcRect l="9243" t="5258" r="11138"/>
          <a:stretch/>
        </p:blipFill>
        <p:spPr>
          <a:xfrm>
            <a:off x="979025" y="344325"/>
            <a:ext cx="7185950" cy="4799175"/>
          </a:xfrm>
          <a:prstGeom prst="rect">
            <a:avLst/>
          </a:prstGeom>
          <a:noFill/>
          <a:ln>
            <a:noFill/>
          </a:ln>
        </p:spPr>
      </p:pic>
      <p:sp>
        <p:nvSpPr>
          <p:cNvPr id="1184" name="Google Shape;1184;p82"/>
          <p:cNvSpPr txBox="1"/>
          <p:nvPr/>
        </p:nvSpPr>
        <p:spPr>
          <a:xfrm>
            <a:off x="570425" y="-76200"/>
            <a:ext cx="8482800" cy="82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Harvey Tornado Reports (00Z 2017-08-26 through 12Z 2017-08-27)</a:t>
            </a:r>
            <a:endParaRPr sz="1800" b="1"/>
          </a:p>
        </p:txBody>
      </p:sp>
      <p:sp>
        <p:nvSpPr>
          <p:cNvPr id="1185" name="Google Shape;1185;p82"/>
          <p:cNvSpPr txBox="1"/>
          <p:nvPr/>
        </p:nvSpPr>
        <p:spPr>
          <a:xfrm>
            <a:off x="6439775" y="4324875"/>
            <a:ext cx="952500" cy="5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N=52</a:t>
            </a:r>
            <a:endParaRPr sz="24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18" name="Google Shape;218;p33"/>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219" name="Google Shape;219;p3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Motivation</a:t>
            </a:r>
            <a:endParaRPr sz="2100" b="1" strike="noStrike">
              <a:solidFill>
                <a:srgbClr val="FFE599"/>
              </a:solidFill>
            </a:endParaRPr>
          </a:p>
        </p:txBody>
      </p:sp>
      <p:sp>
        <p:nvSpPr>
          <p:cNvPr id="220" name="Google Shape;220;p3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221" name="Google Shape;221;p3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222" name="Google Shape;222;p3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223" name="Google Shape;223;p3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dirty="0">
                <a:solidFill>
                  <a:srgbClr val="FFFFFF"/>
                </a:solidFill>
                <a:latin typeface="Calibri"/>
                <a:ea typeface="Calibri"/>
                <a:cs typeface="Calibri"/>
                <a:sym typeface="Calibri"/>
              </a:rPr>
              <a:t>Introduction</a:t>
            </a:r>
            <a:endParaRPr sz="2100" strike="noStrike" dirty="0">
              <a:solidFill>
                <a:srgbClr val="FFFFFF"/>
              </a:solidFill>
            </a:endParaRPr>
          </a:p>
        </p:txBody>
      </p:sp>
      <p:pic>
        <p:nvPicPr>
          <p:cNvPr id="224" name="Google Shape;224;p33"/>
          <p:cNvPicPr preferRelativeResize="0"/>
          <p:nvPr/>
        </p:nvPicPr>
        <p:blipFill>
          <a:blip r:embed="rId4">
            <a:alphaModFix/>
          </a:blip>
          <a:stretch>
            <a:fillRect/>
          </a:stretch>
        </p:blipFill>
        <p:spPr>
          <a:xfrm>
            <a:off x="0" y="945732"/>
            <a:ext cx="5362549" cy="3757777"/>
          </a:xfrm>
          <a:prstGeom prst="rect">
            <a:avLst/>
          </a:prstGeom>
          <a:noFill/>
          <a:ln>
            <a:noFill/>
          </a:ln>
        </p:spPr>
      </p:pic>
      <p:sp>
        <p:nvSpPr>
          <p:cNvPr id="225" name="Google Shape;225;p33"/>
          <p:cNvSpPr txBox="1"/>
          <p:nvPr/>
        </p:nvSpPr>
        <p:spPr>
          <a:xfrm>
            <a:off x="228674" y="4453234"/>
            <a:ext cx="1582200" cy="59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000000"/>
                </a:solidFill>
              </a:rPr>
              <a:t>(Martinaitis 2017) </a:t>
            </a:r>
            <a:endParaRPr sz="800"/>
          </a:p>
        </p:txBody>
      </p:sp>
      <p:sp>
        <p:nvSpPr>
          <p:cNvPr id="226" name="Google Shape;226;p33"/>
          <p:cNvSpPr txBox="1"/>
          <p:nvPr/>
        </p:nvSpPr>
        <p:spPr>
          <a:xfrm>
            <a:off x="5123875" y="870832"/>
            <a:ext cx="3779100" cy="3133404"/>
          </a:xfrm>
          <a:prstGeom prst="rect">
            <a:avLst/>
          </a:prstGeom>
          <a:noFill/>
          <a:ln>
            <a:noFill/>
          </a:ln>
        </p:spPr>
        <p:txBody>
          <a:bodyPr spcFirstLastPara="1" wrap="square" lIns="91425" tIns="91425" rIns="91425" bIns="91425" anchor="t" anchorCtr="0">
            <a:noAutofit/>
          </a:bodyPr>
          <a:lstStyle/>
          <a:p>
            <a:pPr marL="457200" indent="-317500">
              <a:buClr>
                <a:schemeClr val="dk1"/>
              </a:buClr>
              <a:buSzPts val="1400"/>
              <a:buChar char="●"/>
            </a:pPr>
            <a:r>
              <a:rPr lang="en" b="1" dirty="0">
                <a:solidFill>
                  <a:schemeClr val="dk1"/>
                </a:solidFill>
              </a:rPr>
              <a:t>North Atlantic TCs from 2008 to 2013</a:t>
            </a:r>
            <a:r>
              <a:rPr lang="en" dirty="0">
                <a:solidFill>
                  <a:schemeClr val="dk1"/>
                </a:solidFill>
              </a:rPr>
              <a:t> </a:t>
            </a:r>
            <a:r>
              <a:rPr lang="en">
                <a:solidFill>
                  <a:schemeClr val="dk1"/>
                </a:solidFill>
              </a:rPr>
              <a:t>produced an average tornado warning False </a:t>
            </a:r>
            <a:r>
              <a:rPr lang="en" dirty="0">
                <a:solidFill>
                  <a:schemeClr val="dk1"/>
                </a:solidFill>
              </a:rPr>
              <a:t>Alarm Ratio (FAR) of </a:t>
            </a:r>
            <a:r>
              <a:rPr lang="en" b="1" dirty="0">
                <a:solidFill>
                  <a:srgbClr val="FF0000"/>
                </a:solidFill>
              </a:rPr>
              <a:t>0.858</a:t>
            </a:r>
            <a:r>
              <a:rPr lang="en" dirty="0">
                <a:solidFill>
                  <a:schemeClr val="tx1"/>
                </a:solidFill>
              </a:rPr>
              <a:t>.</a:t>
            </a:r>
            <a:endParaRPr lang="en-US" dirty="0">
              <a:solidFill>
                <a:schemeClr val="tx1"/>
              </a:solidFill>
            </a:endParaRPr>
          </a:p>
          <a:p>
            <a:pPr marL="457200" indent="-317500">
              <a:buClr>
                <a:schemeClr val="dk1"/>
              </a:buClr>
              <a:buSzPts val="1400"/>
              <a:buChar char="●"/>
            </a:pPr>
            <a:endParaRPr lang="en" dirty="0">
              <a:solidFill>
                <a:schemeClr val="tx1"/>
              </a:solidFill>
            </a:endParaRPr>
          </a:p>
          <a:p>
            <a:pPr marL="457200" indent="-317500">
              <a:buClr>
                <a:schemeClr val="dk1"/>
              </a:buClr>
              <a:buSzPts val="1400"/>
              <a:buChar char="●"/>
            </a:pPr>
            <a:endParaRPr lang="en" dirty="0">
              <a:solidFill>
                <a:schemeClr val="tx1"/>
              </a:solidFill>
            </a:endParaRPr>
          </a:p>
        </p:txBody>
      </p:sp>
      <p:sp>
        <p:nvSpPr>
          <p:cNvPr id="2" name="TextBox 1">
            <a:extLst>
              <a:ext uri="{FF2B5EF4-FFF2-40B4-BE49-F238E27FC236}">
                <a16:creationId xmlns:a16="http://schemas.microsoft.com/office/drawing/2014/main" id="{0F2F517F-F9A6-4BDC-AB71-3B0FC76F4390}"/>
              </a:ext>
            </a:extLst>
          </p:cNvPr>
          <p:cNvSpPr txBox="1"/>
          <p:nvPr/>
        </p:nvSpPr>
        <p:spPr>
          <a:xfrm>
            <a:off x="1087580" y="697922"/>
            <a:ext cx="3349334" cy="338554"/>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Tornado False Alarm Ratio</a:t>
            </a:r>
            <a:endParaRPr lang="en-US" dirty="0"/>
          </a:p>
        </p:txBody>
      </p:sp>
      <p:cxnSp>
        <p:nvCxnSpPr>
          <p:cNvPr id="3" name="Connector: Curved 2">
            <a:extLst>
              <a:ext uri="{FF2B5EF4-FFF2-40B4-BE49-F238E27FC236}">
                <a16:creationId xmlns:a16="http://schemas.microsoft.com/office/drawing/2014/main" id="{B83A8424-EF30-4042-A2ED-808A2239D49F}"/>
              </a:ext>
            </a:extLst>
          </p:cNvPr>
          <p:cNvCxnSpPr/>
          <p:nvPr/>
        </p:nvCxnSpPr>
        <p:spPr>
          <a:xfrm flipH="1">
            <a:off x="4786744" y="1066799"/>
            <a:ext cx="548987" cy="741218"/>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FA3C33D-D305-403A-A16D-B598952D8CC5}"/>
              </a:ext>
            </a:extLst>
          </p:cNvPr>
          <p:cNvCxnSpPr>
            <a:cxnSpLocks/>
          </p:cNvCxnSpPr>
          <p:nvPr/>
        </p:nvCxnSpPr>
        <p:spPr>
          <a:xfrm>
            <a:off x="1023503" y="1768184"/>
            <a:ext cx="3697431" cy="0"/>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grpSp>
        <p:nvGrpSpPr>
          <p:cNvPr id="1190" name="Google Shape;1190;p83"/>
          <p:cNvGrpSpPr/>
          <p:nvPr/>
        </p:nvGrpSpPr>
        <p:grpSpPr>
          <a:xfrm>
            <a:off x="866825" y="4"/>
            <a:ext cx="7410349" cy="5143581"/>
            <a:chOff x="866825" y="242050"/>
            <a:chExt cx="7410349" cy="4901450"/>
          </a:xfrm>
        </p:grpSpPr>
        <p:pic>
          <p:nvPicPr>
            <p:cNvPr id="1191" name="Google Shape;1191;p83"/>
            <p:cNvPicPr preferRelativeResize="0"/>
            <p:nvPr/>
          </p:nvPicPr>
          <p:blipFill rotWithShape="1">
            <a:blip r:embed="rId3">
              <a:alphaModFix/>
            </a:blip>
            <a:srcRect l="12613" t="5071" r="12620" b="-949"/>
            <a:stretch/>
          </p:blipFill>
          <p:spPr>
            <a:xfrm>
              <a:off x="914400" y="504275"/>
              <a:ext cx="7315200" cy="4639225"/>
            </a:xfrm>
            <a:prstGeom prst="rect">
              <a:avLst/>
            </a:prstGeom>
            <a:noFill/>
            <a:ln>
              <a:noFill/>
            </a:ln>
          </p:spPr>
        </p:pic>
        <p:pic>
          <p:nvPicPr>
            <p:cNvPr id="1192" name="Google Shape;1192;p83"/>
            <p:cNvPicPr preferRelativeResize="0"/>
            <p:nvPr/>
          </p:nvPicPr>
          <p:blipFill rotWithShape="1">
            <a:blip r:embed="rId3">
              <a:alphaModFix/>
            </a:blip>
            <a:srcRect b="94901"/>
            <a:stretch/>
          </p:blipFill>
          <p:spPr>
            <a:xfrm>
              <a:off x="866825" y="242050"/>
              <a:ext cx="7410349" cy="262225"/>
            </a:xfrm>
            <a:prstGeom prst="rect">
              <a:avLst/>
            </a:prstGeom>
            <a:noFill/>
            <a:ln>
              <a:noFill/>
            </a:ln>
          </p:spPr>
        </p:pic>
      </p:grpSp>
      <p:sp>
        <p:nvSpPr>
          <p:cNvPr id="1193" name="Google Shape;1193;p83"/>
          <p:cNvSpPr txBox="1"/>
          <p:nvPr/>
        </p:nvSpPr>
        <p:spPr>
          <a:xfrm>
            <a:off x="6723550" y="4336700"/>
            <a:ext cx="952500" cy="5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N=18</a:t>
            </a:r>
            <a:endParaRPr sz="2400" b="1"/>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8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199" name="Google Shape;1199;p84"/>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200" name="Google Shape;1200;p8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201" name="Google Shape;1201;p8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202" name="Google Shape;1202;p8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203" name="Google Shape;1203;p8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204" name="Google Shape;1204;p8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205" name="Google Shape;1205;p84"/>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 (2017):</a:t>
            </a:r>
            <a:endParaRPr sz="1800"/>
          </a:p>
        </p:txBody>
      </p:sp>
      <p:pic>
        <p:nvPicPr>
          <p:cNvPr id="1206" name="Google Shape;1206;p84"/>
          <p:cNvPicPr preferRelativeResize="0"/>
          <p:nvPr/>
        </p:nvPicPr>
        <p:blipFill rotWithShape="1">
          <a:blip r:embed="rId4">
            <a:alphaModFix/>
          </a:blip>
          <a:srcRect l="4995" t="4161" r="5004" b="4170"/>
          <a:stretch/>
        </p:blipFill>
        <p:spPr>
          <a:xfrm>
            <a:off x="4182025" y="1131800"/>
            <a:ext cx="4389120" cy="3561550"/>
          </a:xfrm>
          <a:prstGeom prst="rect">
            <a:avLst/>
          </a:prstGeom>
          <a:noFill/>
          <a:ln>
            <a:noFill/>
          </a:ln>
        </p:spPr>
      </p:pic>
      <p:pic>
        <p:nvPicPr>
          <p:cNvPr id="1207" name="Google Shape;1207;p84"/>
          <p:cNvPicPr preferRelativeResize="0"/>
          <p:nvPr/>
        </p:nvPicPr>
        <p:blipFill rotWithShape="1">
          <a:blip r:embed="rId5">
            <a:alphaModFix/>
          </a:blip>
          <a:srcRect l="7359" t="6826" r="7359" b="4174"/>
          <a:stretch/>
        </p:blipFill>
        <p:spPr>
          <a:xfrm>
            <a:off x="65600" y="1208375"/>
            <a:ext cx="4271076" cy="3474726"/>
          </a:xfrm>
          <a:prstGeom prst="rect">
            <a:avLst/>
          </a:prstGeom>
          <a:noFill/>
          <a:ln>
            <a:noFill/>
          </a:ln>
        </p:spPr>
      </p:pic>
      <p:sp>
        <p:nvSpPr>
          <p:cNvPr id="1208" name="Google Shape;1208;p84"/>
          <p:cNvSpPr txBox="1"/>
          <p:nvPr/>
        </p:nvSpPr>
        <p:spPr>
          <a:xfrm>
            <a:off x="4428188" y="66399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 (2017):</a:t>
            </a:r>
            <a:endParaRPr sz="1800"/>
          </a:p>
        </p:txBody>
      </p:sp>
      <p:pic>
        <p:nvPicPr>
          <p:cNvPr id="1209" name="Google Shape;1209;p84"/>
          <p:cNvPicPr preferRelativeResize="0"/>
          <p:nvPr/>
        </p:nvPicPr>
        <p:blipFill rotWithShape="1">
          <a:blip r:embed="rId6">
            <a:alphaModFix/>
          </a:blip>
          <a:srcRect l="77129" t="11547" r="14802" b="9470"/>
          <a:stretch/>
        </p:blipFill>
        <p:spPr>
          <a:xfrm>
            <a:off x="8404750" y="1084150"/>
            <a:ext cx="461349" cy="3723174"/>
          </a:xfrm>
          <a:prstGeom prst="rect">
            <a:avLst/>
          </a:prstGeom>
          <a:noFill/>
          <a:ln>
            <a:noFill/>
          </a:ln>
        </p:spPr>
      </p:pic>
      <p:sp>
        <p:nvSpPr>
          <p:cNvPr id="1210" name="Google Shape;1210;p84"/>
          <p:cNvSpPr txBox="1"/>
          <p:nvPr/>
        </p:nvSpPr>
        <p:spPr>
          <a:xfrm>
            <a:off x="8259600" y="616800"/>
            <a:ext cx="8844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High Similarity</a:t>
            </a:r>
            <a:endParaRPr sz="1200"/>
          </a:p>
        </p:txBody>
      </p:sp>
      <p:sp>
        <p:nvSpPr>
          <p:cNvPr id="1211" name="Google Shape;1211;p84"/>
          <p:cNvSpPr txBox="1"/>
          <p:nvPr/>
        </p:nvSpPr>
        <p:spPr>
          <a:xfrm>
            <a:off x="8259600" y="4632013"/>
            <a:ext cx="8844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Low Similarity</a:t>
            </a:r>
            <a:endParaRPr sz="1200"/>
          </a:p>
        </p:txBody>
      </p:sp>
      <p:sp>
        <p:nvSpPr>
          <p:cNvPr id="1212" name="Google Shape;1212;p84"/>
          <p:cNvSpPr txBox="1"/>
          <p:nvPr/>
        </p:nvSpPr>
        <p:spPr>
          <a:xfrm>
            <a:off x="402450" y="1113875"/>
            <a:ext cx="3681000" cy="284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Radial Average SSIM 9/11/2017 06 UTC</a:t>
            </a:r>
            <a:endParaRPr/>
          </a:p>
        </p:txBody>
      </p:sp>
      <p:sp>
        <p:nvSpPr>
          <p:cNvPr id="1213" name="Google Shape;1213;p84"/>
          <p:cNvSpPr txBox="1"/>
          <p:nvPr/>
        </p:nvSpPr>
        <p:spPr>
          <a:xfrm>
            <a:off x="4572000" y="1131800"/>
            <a:ext cx="3681000" cy="284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Radial Average SSIM 8/26/2017 12 UTC</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8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219" name="Google Shape;1219;p85"/>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220" name="Google Shape;1220;p8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221" name="Google Shape;1221;p8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222" name="Google Shape;1222;p8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223" name="Google Shape;1223;p8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224" name="Google Shape;1224;p8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225" name="Google Shape;1225;p85"/>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 (2017):</a:t>
            </a:r>
            <a:endParaRPr sz="1800"/>
          </a:p>
        </p:txBody>
      </p:sp>
      <p:pic>
        <p:nvPicPr>
          <p:cNvPr id="1226" name="Google Shape;1226;p85"/>
          <p:cNvPicPr preferRelativeResize="0"/>
          <p:nvPr/>
        </p:nvPicPr>
        <p:blipFill rotWithShape="1">
          <a:blip r:embed="rId4">
            <a:alphaModFix/>
          </a:blip>
          <a:srcRect l="4995" t="4161" r="5004" b="4170"/>
          <a:stretch/>
        </p:blipFill>
        <p:spPr>
          <a:xfrm>
            <a:off x="4182025" y="1131800"/>
            <a:ext cx="4389120" cy="3561550"/>
          </a:xfrm>
          <a:prstGeom prst="rect">
            <a:avLst/>
          </a:prstGeom>
          <a:noFill/>
          <a:ln>
            <a:noFill/>
          </a:ln>
        </p:spPr>
      </p:pic>
      <p:pic>
        <p:nvPicPr>
          <p:cNvPr id="1227" name="Google Shape;1227;p85"/>
          <p:cNvPicPr preferRelativeResize="0"/>
          <p:nvPr/>
        </p:nvPicPr>
        <p:blipFill rotWithShape="1">
          <a:blip r:embed="rId5">
            <a:alphaModFix/>
          </a:blip>
          <a:srcRect l="7359" t="6826" r="7359" b="4174"/>
          <a:stretch/>
        </p:blipFill>
        <p:spPr>
          <a:xfrm>
            <a:off x="65600" y="1208375"/>
            <a:ext cx="4271076" cy="3474726"/>
          </a:xfrm>
          <a:prstGeom prst="rect">
            <a:avLst/>
          </a:prstGeom>
          <a:noFill/>
          <a:ln>
            <a:noFill/>
          </a:ln>
        </p:spPr>
      </p:pic>
      <p:sp>
        <p:nvSpPr>
          <p:cNvPr id="1228" name="Google Shape;1228;p85"/>
          <p:cNvSpPr txBox="1"/>
          <p:nvPr/>
        </p:nvSpPr>
        <p:spPr>
          <a:xfrm>
            <a:off x="4428188" y="66399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 (2017):</a:t>
            </a:r>
            <a:endParaRPr sz="1800"/>
          </a:p>
        </p:txBody>
      </p:sp>
      <p:pic>
        <p:nvPicPr>
          <p:cNvPr id="1229" name="Google Shape;1229;p85"/>
          <p:cNvPicPr preferRelativeResize="0"/>
          <p:nvPr/>
        </p:nvPicPr>
        <p:blipFill rotWithShape="1">
          <a:blip r:embed="rId6">
            <a:alphaModFix/>
          </a:blip>
          <a:srcRect l="77129" t="11547" r="14802" b="9470"/>
          <a:stretch/>
        </p:blipFill>
        <p:spPr>
          <a:xfrm>
            <a:off x="8404750" y="1084150"/>
            <a:ext cx="461349" cy="3723174"/>
          </a:xfrm>
          <a:prstGeom prst="rect">
            <a:avLst/>
          </a:prstGeom>
          <a:noFill/>
          <a:ln>
            <a:noFill/>
          </a:ln>
        </p:spPr>
      </p:pic>
      <p:sp>
        <p:nvSpPr>
          <p:cNvPr id="1230" name="Google Shape;1230;p85"/>
          <p:cNvSpPr txBox="1"/>
          <p:nvPr/>
        </p:nvSpPr>
        <p:spPr>
          <a:xfrm>
            <a:off x="8259600" y="616800"/>
            <a:ext cx="8844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High Similarity</a:t>
            </a:r>
            <a:endParaRPr sz="1200"/>
          </a:p>
        </p:txBody>
      </p:sp>
      <p:sp>
        <p:nvSpPr>
          <p:cNvPr id="1231" name="Google Shape;1231;p85"/>
          <p:cNvSpPr txBox="1"/>
          <p:nvPr/>
        </p:nvSpPr>
        <p:spPr>
          <a:xfrm>
            <a:off x="8259600" y="4632013"/>
            <a:ext cx="8844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Low Similarity</a:t>
            </a:r>
            <a:endParaRPr sz="1200"/>
          </a:p>
        </p:txBody>
      </p:sp>
      <p:sp>
        <p:nvSpPr>
          <p:cNvPr id="1232" name="Google Shape;1232;p85"/>
          <p:cNvSpPr txBox="1"/>
          <p:nvPr/>
        </p:nvSpPr>
        <p:spPr>
          <a:xfrm>
            <a:off x="402450" y="1113875"/>
            <a:ext cx="3681000" cy="284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Radial Average SSIM 9/11/2017 06 UTC</a:t>
            </a:r>
            <a:endParaRPr/>
          </a:p>
        </p:txBody>
      </p:sp>
      <p:sp>
        <p:nvSpPr>
          <p:cNvPr id="1233" name="Google Shape;1233;p85"/>
          <p:cNvSpPr txBox="1"/>
          <p:nvPr/>
        </p:nvSpPr>
        <p:spPr>
          <a:xfrm>
            <a:off x="4572000" y="1131800"/>
            <a:ext cx="3681000" cy="284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Radial Average SSIM 8/26/2017 12 UTC</a:t>
            </a:r>
            <a:endParaRPr/>
          </a:p>
        </p:txBody>
      </p:sp>
      <p:cxnSp>
        <p:nvCxnSpPr>
          <p:cNvPr id="1234" name="Google Shape;1234;p85"/>
          <p:cNvCxnSpPr/>
          <p:nvPr/>
        </p:nvCxnSpPr>
        <p:spPr>
          <a:xfrm rot="10800000" flipH="1">
            <a:off x="775450" y="2169300"/>
            <a:ext cx="1551000" cy="873600"/>
          </a:xfrm>
          <a:prstGeom prst="straightConnector1">
            <a:avLst/>
          </a:prstGeom>
          <a:noFill/>
          <a:ln w="38100" cap="flat" cmpd="sng">
            <a:solidFill>
              <a:srgbClr val="000000"/>
            </a:solidFill>
            <a:prstDash val="solid"/>
            <a:round/>
            <a:headEnd type="none" w="med" len="med"/>
            <a:tailEnd type="triangle" w="med" len="med"/>
          </a:ln>
        </p:spPr>
      </p:cxnSp>
      <p:cxnSp>
        <p:nvCxnSpPr>
          <p:cNvPr id="1235" name="Google Shape;1235;p85"/>
          <p:cNvCxnSpPr/>
          <p:nvPr/>
        </p:nvCxnSpPr>
        <p:spPr>
          <a:xfrm rot="10800000" flipH="1">
            <a:off x="4854025" y="1931500"/>
            <a:ext cx="1551000" cy="873600"/>
          </a:xfrm>
          <a:prstGeom prst="straightConnector1">
            <a:avLst/>
          </a:prstGeom>
          <a:noFill/>
          <a:ln w="38100" cap="flat" cmpd="sng">
            <a:solidFill>
              <a:srgbClr val="000000"/>
            </a:solidFill>
            <a:prstDash val="solid"/>
            <a:round/>
            <a:headEnd type="none" w="med" len="med"/>
            <a:tailEnd type="triangle" w="med" len="med"/>
          </a:ln>
        </p:spPr>
      </p:cxnSp>
      <p:cxnSp>
        <p:nvCxnSpPr>
          <p:cNvPr id="1236" name="Google Shape;1236;p85"/>
          <p:cNvCxnSpPr/>
          <p:nvPr/>
        </p:nvCxnSpPr>
        <p:spPr>
          <a:xfrm>
            <a:off x="3229400" y="3504250"/>
            <a:ext cx="520200" cy="0"/>
          </a:xfrm>
          <a:prstGeom prst="straightConnector1">
            <a:avLst/>
          </a:prstGeom>
          <a:noFill/>
          <a:ln w="28575" cap="flat" cmpd="sng">
            <a:solidFill>
              <a:srgbClr val="000000"/>
            </a:solidFill>
            <a:prstDash val="solid"/>
            <a:round/>
            <a:headEnd type="none" w="med" len="med"/>
            <a:tailEnd type="triangle" w="med" len="med"/>
          </a:ln>
        </p:spPr>
      </p:cxnSp>
      <p:cxnSp>
        <p:nvCxnSpPr>
          <p:cNvPr id="1237" name="Google Shape;1237;p85"/>
          <p:cNvCxnSpPr/>
          <p:nvPr/>
        </p:nvCxnSpPr>
        <p:spPr>
          <a:xfrm>
            <a:off x="7386675" y="3504250"/>
            <a:ext cx="520200" cy="0"/>
          </a:xfrm>
          <a:prstGeom prst="straightConnector1">
            <a:avLst/>
          </a:prstGeom>
          <a:noFill/>
          <a:ln w="28575" cap="flat" cmpd="sng">
            <a:solidFill>
              <a:srgbClr val="000000"/>
            </a:solidFill>
            <a:prstDash val="solid"/>
            <a:round/>
            <a:headEnd type="none" w="med" len="med"/>
            <a:tailEnd type="triangle" w="med" len="med"/>
          </a:ln>
        </p:spPr>
      </p:cxn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8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243" name="Google Shape;1243;p86"/>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244" name="Google Shape;1244;p8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245" name="Google Shape;1245;p8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246" name="Google Shape;1246;p8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247" name="Google Shape;1247;p8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248" name="Google Shape;1248;p8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249" name="Google Shape;1249;p86"/>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 (2017):</a:t>
            </a:r>
            <a:endParaRPr sz="1800"/>
          </a:p>
        </p:txBody>
      </p:sp>
      <p:pic>
        <p:nvPicPr>
          <p:cNvPr id="1250" name="Google Shape;1250;p86"/>
          <p:cNvPicPr preferRelativeResize="0"/>
          <p:nvPr/>
        </p:nvPicPr>
        <p:blipFill rotWithShape="1">
          <a:blip r:embed="rId4">
            <a:alphaModFix/>
          </a:blip>
          <a:srcRect l="4995" t="4161" r="5004" b="4170"/>
          <a:stretch/>
        </p:blipFill>
        <p:spPr>
          <a:xfrm>
            <a:off x="4182025" y="1131800"/>
            <a:ext cx="4389120" cy="3561550"/>
          </a:xfrm>
          <a:prstGeom prst="rect">
            <a:avLst/>
          </a:prstGeom>
          <a:noFill/>
          <a:ln>
            <a:noFill/>
          </a:ln>
        </p:spPr>
      </p:pic>
      <p:pic>
        <p:nvPicPr>
          <p:cNvPr id="1251" name="Google Shape;1251;p86"/>
          <p:cNvPicPr preferRelativeResize="0"/>
          <p:nvPr/>
        </p:nvPicPr>
        <p:blipFill rotWithShape="1">
          <a:blip r:embed="rId5">
            <a:alphaModFix/>
          </a:blip>
          <a:srcRect l="7359" t="6826" r="7359" b="4174"/>
          <a:stretch/>
        </p:blipFill>
        <p:spPr>
          <a:xfrm>
            <a:off x="65600" y="1208375"/>
            <a:ext cx="4271076" cy="3474726"/>
          </a:xfrm>
          <a:prstGeom prst="rect">
            <a:avLst/>
          </a:prstGeom>
          <a:noFill/>
          <a:ln>
            <a:noFill/>
          </a:ln>
        </p:spPr>
      </p:pic>
      <p:sp>
        <p:nvSpPr>
          <p:cNvPr id="1252" name="Google Shape;1252;p86"/>
          <p:cNvSpPr txBox="1"/>
          <p:nvPr/>
        </p:nvSpPr>
        <p:spPr>
          <a:xfrm>
            <a:off x="4428188" y="66399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 (2017):</a:t>
            </a:r>
            <a:endParaRPr sz="1800"/>
          </a:p>
        </p:txBody>
      </p:sp>
      <p:pic>
        <p:nvPicPr>
          <p:cNvPr id="1253" name="Google Shape;1253;p86"/>
          <p:cNvPicPr preferRelativeResize="0"/>
          <p:nvPr/>
        </p:nvPicPr>
        <p:blipFill rotWithShape="1">
          <a:blip r:embed="rId6">
            <a:alphaModFix/>
          </a:blip>
          <a:srcRect l="77129" t="11547" r="14802" b="9470"/>
          <a:stretch/>
        </p:blipFill>
        <p:spPr>
          <a:xfrm>
            <a:off x="8404750" y="1084150"/>
            <a:ext cx="461349" cy="3723174"/>
          </a:xfrm>
          <a:prstGeom prst="rect">
            <a:avLst/>
          </a:prstGeom>
          <a:noFill/>
          <a:ln>
            <a:noFill/>
          </a:ln>
        </p:spPr>
      </p:pic>
      <p:sp>
        <p:nvSpPr>
          <p:cNvPr id="1254" name="Google Shape;1254;p86"/>
          <p:cNvSpPr txBox="1"/>
          <p:nvPr/>
        </p:nvSpPr>
        <p:spPr>
          <a:xfrm>
            <a:off x="8259600" y="616800"/>
            <a:ext cx="8844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High Similarity</a:t>
            </a:r>
            <a:endParaRPr sz="1200"/>
          </a:p>
        </p:txBody>
      </p:sp>
      <p:sp>
        <p:nvSpPr>
          <p:cNvPr id="1255" name="Google Shape;1255;p86"/>
          <p:cNvSpPr txBox="1"/>
          <p:nvPr/>
        </p:nvSpPr>
        <p:spPr>
          <a:xfrm>
            <a:off x="8259600" y="4632013"/>
            <a:ext cx="8844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Low Similarity</a:t>
            </a:r>
            <a:endParaRPr sz="1200"/>
          </a:p>
        </p:txBody>
      </p:sp>
      <p:sp>
        <p:nvSpPr>
          <p:cNvPr id="1256" name="Google Shape;1256;p86"/>
          <p:cNvSpPr txBox="1"/>
          <p:nvPr/>
        </p:nvSpPr>
        <p:spPr>
          <a:xfrm>
            <a:off x="402450" y="1113875"/>
            <a:ext cx="3681000" cy="284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Radial Average SSIM 9/11/2017 06 UTC</a:t>
            </a:r>
            <a:endParaRPr/>
          </a:p>
        </p:txBody>
      </p:sp>
      <p:sp>
        <p:nvSpPr>
          <p:cNvPr id="1257" name="Google Shape;1257;p86"/>
          <p:cNvSpPr txBox="1"/>
          <p:nvPr/>
        </p:nvSpPr>
        <p:spPr>
          <a:xfrm>
            <a:off x="4572000" y="1131800"/>
            <a:ext cx="3681000" cy="284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Radial Average SSIM 8/26/2017 12 UTC</a:t>
            </a:r>
            <a:endParaRPr/>
          </a:p>
        </p:txBody>
      </p:sp>
      <p:cxnSp>
        <p:nvCxnSpPr>
          <p:cNvPr id="1258" name="Google Shape;1258;p86"/>
          <p:cNvCxnSpPr/>
          <p:nvPr/>
        </p:nvCxnSpPr>
        <p:spPr>
          <a:xfrm>
            <a:off x="1001225" y="2768075"/>
            <a:ext cx="9900" cy="696900"/>
          </a:xfrm>
          <a:prstGeom prst="straightConnector1">
            <a:avLst/>
          </a:prstGeom>
          <a:noFill/>
          <a:ln w="28575" cap="flat" cmpd="sng">
            <a:solidFill>
              <a:srgbClr val="000000"/>
            </a:solidFill>
            <a:prstDash val="solid"/>
            <a:round/>
            <a:headEnd type="none" w="med" len="med"/>
            <a:tailEnd type="triangle" w="med" len="med"/>
          </a:ln>
        </p:spPr>
      </p:cxnSp>
      <p:cxnSp>
        <p:nvCxnSpPr>
          <p:cNvPr id="1259" name="Google Shape;1259;p86"/>
          <p:cNvCxnSpPr/>
          <p:nvPr/>
        </p:nvCxnSpPr>
        <p:spPr>
          <a:xfrm rot="10800000">
            <a:off x="5294150" y="3362025"/>
            <a:ext cx="4500" cy="495600"/>
          </a:xfrm>
          <a:prstGeom prst="straightConnector1">
            <a:avLst/>
          </a:prstGeom>
          <a:noFill/>
          <a:ln w="28575" cap="flat" cmpd="sng">
            <a:solidFill>
              <a:srgbClr val="000000"/>
            </a:solidFill>
            <a:prstDash val="solid"/>
            <a:round/>
            <a:headEnd type="none" w="med" len="med"/>
            <a:tailEnd type="triangle" w="med" len="med"/>
          </a:ln>
        </p:spPr>
      </p:cxnSp>
      <p:cxnSp>
        <p:nvCxnSpPr>
          <p:cNvPr id="1260" name="Google Shape;1260;p86"/>
          <p:cNvCxnSpPr/>
          <p:nvPr/>
        </p:nvCxnSpPr>
        <p:spPr>
          <a:xfrm>
            <a:off x="5161625" y="2597288"/>
            <a:ext cx="9900" cy="696900"/>
          </a:xfrm>
          <a:prstGeom prst="straightConnector1">
            <a:avLst/>
          </a:prstGeom>
          <a:noFill/>
          <a:ln w="28575" cap="flat" cmpd="sng">
            <a:solidFill>
              <a:srgbClr val="000000"/>
            </a:solidFill>
            <a:prstDash val="solid"/>
            <a:round/>
            <a:headEnd type="none" w="med" len="med"/>
            <a:tailEnd type="triangle" w="med" len="med"/>
          </a:ln>
        </p:spPr>
      </p:cxnSp>
      <p:cxnSp>
        <p:nvCxnSpPr>
          <p:cNvPr id="1261" name="Google Shape;1261;p86"/>
          <p:cNvCxnSpPr/>
          <p:nvPr/>
        </p:nvCxnSpPr>
        <p:spPr>
          <a:xfrm rot="10800000">
            <a:off x="1196300" y="3464975"/>
            <a:ext cx="4500" cy="495600"/>
          </a:xfrm>
          <a:prstGeom prst="straightConnector1">
            <a:avLst/>
          </a:prstGeom>
          <a:noFill/>
          <a:ln w="28575" cap="flat" cmpd="sng">
            <a:solidFill>
              <a:srgbClr val="000000"/>
            </a:solidFill>
            <a:prstDash val="solid"/>
            <a:round/>
            <a:headEnd type="none" w="med" len="med"/>
            <a:tailEnd type="triangle" w="med" len="med"/>
          </a:ln>
        </p:spPr>
      </p:cxn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pic>
        <p:nvPicPr>
          <p:cNvPr id="1266" name="Google Shape;1266;p87"/>
          <p:cNvPicPr preferRelativeResize="0"/>
          <p:nvPr/>
        </p:nvPicPr>
        <p:blipFill>
          <a:blip r:embed="rId3">
            <a:alphaModFix/>
          </a:blip>
          <a:stretch>
            <a:fillRect/>
          </a:stretch>
        </p:blipFill>
        <p:spPr>
          <a:xfrm>
            <a:off x="315849" y="7075"/>
            <a:ext cx="3694175" cy="2569464"/>
          </a:xfrm>
          <a:prstGeom prst="rect">
            <a:avLst/>
          </a:prstGeom>
          <a:noFill/>
          <a:ln>
            <a:noFill/>
          </a:ln>
        </p:spPr>
      </p:pic>
      <p:pic>
        <p:nvPicPr>
          <p:cNvPr id="1267" name="Google Shape;1267;p87"/>
          <p:cNvPicPr preferRelativeResize="0"/>
          <p:nvPr/>
        </p:nvPicPr>
        <p:blipFill>
          <a:blip r:embed="rId4">
            <a:alphaModFix/>
          </a:blip>
          <a:stretch>
            <a:fillRect/>
          </a:stretch>
        </p:blipFill>
        <p:spPr>
          <a:xfrm>
            <a:off x="2874263" y="7075"/>
            <a:ext cx="3694175" cy="2569464"/>
          </a:xfrm>
          <a:prstGeom prst="rect">
            <a:avLst/>
          </a:prstGeom>
          <a:noFill/>
          <a:ln>
            <a:noFill/>
          </a:ln>
        </p:spPr>
      </p:pic>
      <p:pic>
        <p:nvPicPr>
          <p:cNvPr id="1268" name="Google Shape;1268;p87"/>
          <p:cNvPicPr preferRelativeResize="0"/>
          <p:nvPr/>
        </p:nvPicPr>
        <p:blipFill>
          <a:blip r:embed="rId5">
            <a:alphaModFix/>
          </a:blip>
          <a:stretch>
            <a:fillRect/>
          </a:stretch>
        </p:blipFill>
        <p:spPr>
          <a:xfrm>
            <a:off x="5468087" y="7075"/>
            <a:ext cx="3694175" cy="2569464"/>
          </a:xfrm>
          <a:prstGeom prst="rect">
            <a:avLst/>
          </a:prstGeom>
          <a:noFill/>
          <a:ln>
            <a:noFill/>
          </a:ln>
        </p:spPr>
      </p:pic>
      <p:grpSp>
        <p:nvGrpSpPr>
          <p:cNvPr id="1269" name="Google Shape;1269;p87"/>
          <p:cNvGrpSpPr/>
          <p:nvPr/>
        </p:nvGrpSpPr>
        <p:grpSpPr>
          <a:xfrm>
            <a:off x="6" y="257736"/>
            <a:ext cx="7699919" cy="1967700"/>
            <a:chOff x="6" y="257736"/>
            <a:chExt cx="7699919" cy="1967700"/>
          </a:xfrm>
        </p:grpSpPr>
        <p:sp>
          <p:nvSpPr>
            <p:cNvPr id="1270" name="Google Shape;1270;p87"/>
            <p:cNvSpPr txBox="1"/>
            <p:nvPr/>
          </p:nvSpPr>
          <p:spPr>
            <a:xfrm rot="-5400000">
              <a:off x="-786744" y="1044486"/>
              <a:ext cx="1967700" cy="39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Ensemble</a:t>
              </a:r>
              <a:endParaRPr/>
            </a:p>
          </p:txBody>
        </p:sp>
        <p:sp>
          <p:nvSpPr>
            <p:cNvPr id="1271" name="Google Shape;1271;p87"/>
            <p:cNvSpPr/>
            <p:nvPr/>
          </p:nvSpPr>
          <p:spPr>
            <a:xfrm>
              <a:off x="1612475" y="1015163"/>
              <a:ext cx="137100" cy="137100"/>
            </a:xfrm>
            <a:prstGeom prst="star5">
              <a:avLst>
                <a:gd name="adj" fmla="val 19098"/>
                <a:gd name="hf" fmla="val 105146"/>
                <a:gd name="vf" fmla="val 11055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7"/>
            <p:cNvSpPr/>
            <p:nvPr/>
          </p:nvSpPr>
          <p:spPr>
            <a:xfrm>
              <a:off x="1657850" y="462788"/>
              <a:ext cx="137100" cy="137100"/>
            </a:xfrm>
            <a:prstGeom prst="star5">
              <a:avLst>
                <a:gd name="adj" fmla="val 19098"/>
                <a:gd name="hf" fmla="val 105146"/>
                <a:gd name="vf" fmla="val 11055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7"/>
            <p:cNvSpPr/>
            <p:nvPr/>
          </p:nvSpPr>
          <p:spPr>
            <a:xfrm>
              <a:off x="4978175" y="1152250"/>
              <a:ext cx="137100" cy="137100"/>
            </a:xfrm>
            <a:prstGeom prst="star5">
              <a:avLst>
                <a:gd name="adj" fmla="val 19098"/>
                <a:gd name="hf" fmla="val 105146"/>
                <a:gd name="vf" fmla="val 11055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87"/>
            <p:cNvSpPr/>
            <p:nvPr/>
          </p:nvSpPr>
          <p:spPr>
            <a:xfrm>
              <a:off x="7562825" y="1173025"/>
              <a:ext cx="137100" cy="137100"/>
            </a:xfrm>
            <a:prstGeom prst="star5">
              <a:avLst>
                <a:gd name="adj" fmla="val 19098"/>
                <a:gd name="hf" fmla="val 105146"/>
                <a:gd name="vf" fmla="val 11055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7"/>
            <p:cNvSpPr/>
            <p:nvPr/>
          </p:nvSpPr>
          <p:spPr>
            <a:xfrm>
              <a:off x="4425550" y="1200888"/>
              <a:ext cx="137100" cy="137100"/>
            </a:xfrm>
            <a:prstGeom prst="star5">
              <a:avLst>
                <a:gd name="adj" fmla="val 19098"/>
                <a:gd name="hf" fmla="val 105146"/>
                <a:gd name="vf" fmla="val 11055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7"/>
            <p:cNvSpPr/>
            <p:nvPr/>
          </p:nvSpPr>
          <p:spPr>
            <a:xfrm>
              <a:off x="7025650" y="1200888"/>
              <a:ext cx="137100" cy="137100"/>
            </a:xfrm>
            <a:prstGeom prst="star5">
              <a:avLst>
                <a:gd name="adj" fmla="val 19098"/>
                <a:gd name="hf" fmla="val 105146"/>
                <a:gd name="vf" fmla="val 11055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87"/>
          <p:cNvGrpSpPr/>
          <p:nvPr/>
        </p:nvGrpSpPr>
        <p:grpSpPr>
          <a:xfrm>
            <a:off x="6" y="2567175"/>
            <a:ext cx="9162281" cy="2583179"/>
            <a:chOff x="6" y="2567175"/>
            <a:chExt cx="9162281" cy="2583179"/>
          </a:xfrm>
        </p:grpSpPr>
        <p:pic>
          <p:nvPicPr>
            <p:cNvPr id="1278" name="Google Shape;1278;p87"/>
            <p:cNvPicPr preferRelativeResize="0"/>
            <p:nvPr/>
          </p:nvPicPr>
          <p:blipFill>
            <a:blip r:embed="rId6">
              <a:alphaModFix/>
            </a:blip>
            <a:stretch>
              <a:fillRect/>
            </a:stretch>
          </p:blipFill>
          <p:spPr>
            <a:xfrm>
              <a:off x="292600" y="2571746"/>
              <a:ext cx="3694175" cy="2578608"/>
            </a:xfrm>
            <a:prstGeom prst="rect">
              <a:avLst/>
            </a:prstGeom>
            <a:noFill/>
            <a:ln>
              <a:noFill/>
            </a:ln>
          </p:spPr>
        </p:pic>
        <p:pic>
          <p:nvPicPr>
            <p:cNvPr id="1279" name="Google Shape;1279;p87"/>
            <p:cNvPicPr preferRelativeResize="0"/>
            <p:nvPr/>
          </p:nvPicPr>
          <p:blipFill>
            <a:blip r:embed="rId7">
              <a:alphaModFix/>
            </a:blip>
            <a:stretch>
              <a:fillRect/>
            </a:stretch>
          </p:blipFill>
          <p:spPr>
            <a:xfrm>
              <a:off x="2880350" y="2567175"/>
              <a:ext cx="3694175" cy="2569464"/>
            </a:xfrm>
            <a:prstGeom prst="rect">
              <a:avLst/>
            </a:prstGeom>
            <a:noFill/>
            <a:ln>
              <a:noFill/>
            </a:ln>
          </p:spPr>
        </p:pic>
        <p:pic>
          <p:nvPicPr>
            <p:cNvPr id="1280" name="Google Shape;1280;p87"/>
            <p:cNvPicPr preferRelativeResize="0"/>
            <p:nvPr/>
          </p:nvPicPr>
          <p:blipFill>
            <a:blip r:embed="rId8">
              <a:alphaModFix/>
            </a:blip>
            <a:stretch>
              <a:fillRect/>
            </a:stretch>
          </p:blipFill>
          <p:spPr>
            <a:xfrm>
              <a:off x="5468112" y="2567175"/>
              <a:ext cx="3694175" cy="2569464"/>
            </a:xfrm>
            <a:prstGeom prst="rect">
              <a:avLst/>
            </a:prstGeom>
            <a:noFill/>
            <a:ln>
              <a:noFill/>
            </a:ln>
          </p:spPr>
        </p:pic>
        <p:sp>
          <p:nvSpPr>
            <p:cNvPr id="1281" name="Google Shape;1281;p87"/>
            <p:cNvSpPr txBox="1"/>
            <p:nvPr/>
          </p:nvSpPr>
          <p:spPr>
            <a:xfrm rot="-5400000">
              <a:off x="-786744" y="3657936"/>
              <a:ext cx="1967700" cy="39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Observations</a:t>
              </a:r>
              <a:endParaRPr/>
            </a:p>
          </p:txBody>
        </p:sp>
        <p:sp>
          <p:nvSpPr>
            <p:cNvPr id="1282" name="Google Shape;1282;p87"/>
            <p:cNvSpPr/>
            <p:nvPr/>
          </p:nvSpPr>
          <p:spPr>
            <a:xfrm>
              <a:off x="7444025" y="3603038"/>
              <a:ext cx="137100" cy="137100"/>
            </a:xfrm>
            <a:prstGeom prst="star5">
              <a:avLst>
                <a:gd name="adj" fmla="val 19098"/>
                <a:gd name="hf" fmla="val 105146"/>
                <a:gd name="vf" fmla="val 11055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87"/>
            <p:cNvSpPr/>
            <p:nvPr/>
          </p:nvSpPr>
          <p:spPr>
            <a:xfrm>
              <a:off x="4880575" y="3575988"/>
              <a:ext cx="137100" cy="137100"/>
            </a:xfrm>
            <a:prstGeom prst="star5">
              <a:avLst>
                <a:gd name="adj" fmla="val 19098"/>
                <a:gd name="hf" fmla="val 105146"/>
                <a:gd name="vf" fmla="val 11055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87"/>
            <p:cNvSpPr/>
            <p:nvPr/>
          </p:nvSpPr>
          <p:spPr>
            <a:xfrm>
              <a:off x="1431500" y="3097688"/>
              <a:ext cx="137100" cy="137100"/>
            </a:xfrm>
            <a:prstGeom prst="star5">
              <a:avLst>
                <a:gd name="adj" fmla="val 19098"/>
                <a:gd name="hf" fmla="val 105146"/>
                <a:gd name="vf" fmla="val 11055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87"/>
            <p:cNvSpPr/>
            <p:nvPr/>
          </p:nvSpPr>
          <p:spPr>
            <a:xfrm>
              <a:off x="7044700" y="3465938"/>
              <a:ext cx="137100" cy="137100"/>
            </a:xfrm>
            <a:prstGeom prst="star5">
              <a:avLst>
                <a:gd name="adj" fmla="val 19098"/>
                <a:gd name="hf" fmla="val 105146"/>
                <a:gd name="vf" fmla="val 11055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87"/>
            <p:cNvSpPr/>
            <p:nvPr/>
          </p:nvSpPr>
          <p:spPr>
            <a:xfrm>
              <a:off x="4462075" y="3452963"/>
              <a:ext cx="137100" cy="137100"/>
            </a:xfrm>
            <a:prstGeom prst="star5">
              <a:avLst>
                <a:gd name="adj" fmla="val 19098"/>
                <a:gd name="hf" fmla="val 105146"/>
                <a:gd name="vf" fmla="val 11055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87"/>
            <p:cNvSpPr/>
            <p:nvPr/>
          </p:nvSpPr>
          <p:spPr>
            <a:xfrm>
              <a:off x="1346100" y="3465938"/>
              <a:ext cx="137100" cy="137100"/>
            </a:xfrm>
            <a:prstGeom prst="star5">
              <a:avLst>
                <a:gd name="adj" fmla="val 19098"/>
                <a:gd name="hf" fmla="val 105146"/>
                <a:gd name="vf" fmla="val 11055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8" name="Google Shape;1288;p87"/>
          <p:cNvSpPr txBox="1"/>
          <p:nvPr/>
        </p:nvSpPr>
        <p:spPr>
          <a:xfrm>
            <a:off x="0" y="112050"/>
            <a:ext cx="818100" cy="26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Harvey</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grpSp>
        <p:nvGrpSpPr>
          <p:cNvPr id="1293" name="Google Shape;1293;p88"/>
          <p:cNvGrpSpPr/>
          <p:nvPr/>
        </p:nvGrpSpPr>
        <p:grpSpPr>
          <a:xfrm>
            <a:off x="6" y="33088"/>
            <a:ext cx="9162281" cy="2569464"/>
            <a:chOff x="6" y="33088"/>
            <a:chExt cx="9162281" cy="2569464"/>
          </a:xfrm>
        </p:grpSpPr>
        <p:sp>
          <p:nvSpPr>
            <p:cNvPr id="1294" name="Google Shape;1294;p88"/>
            <p:cNvSpPr txBox="1"/>
            <p:nvPr/>
          </p:nvSpPr>
          <p:spPr>
            <a:xfrm rot="-5400000">
              <a:off x="-786744" y="1051349"/>
              <a:ext cx="1967700" cy="39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Ensemble</a:t>
              </a:r>
              <a:endParaRPr/>
            </a:p>
          </p:txBody>
        </p:sp>
        <p:grpSp>
          <p:nvGrpSpPr>
            <p:cNvPr id="1295" name="Google Shape;1295;p88"/>
            <p:cNvGrpSpPr/>
            <p:nvPr/>
          </p:nvGrpSpPr>
          <p:grpSpPr>
            <a:xfrm>
              <a:off x="302536" y="33088"/>
              <a:ext cx="8859751" cy="2569464"/>
              <a:chOff x="302536" y="33088"/>
              <a:chExt cx="8859751" cy="2569464"/>
            </a:xfrm>
          </p:grpSpPr>
          <p:pic>
            <p:nvPicPr>
              <p:cNvPr id="1296" name="Google Shape;1296;p88"/>
              <p:cNvPicPr preferRelativeResize="0"/>
              <p:nvPr/>
            </p:nvPicPr>
            <p:blipFill>
              <a:blip r:embed="rId3">
                <a:alphaModFix/>
              </a:blip>
              <a:stretch>
                <a:fillRect/>
              </a:stretch>
            </p:blipFill>
            <p:spPr>
              <a:xfrm>
                <a:off x="302536" y="33088"/>
                <a:ext cx="3694175" cy="2569464"/>
              </a:xfrm>
              <a:prstGeom prst="rect">
                <a:avLst/>
              </a:prstGeom>
              <a:noFill/>
              <a:ln>
                <a:noFill/>
              </a:ln>
            </p:spPr>
          </p:pic>
          <p:sp>
            <p:nvSpPr>
              <p:cNvPr id="1297" name="Google Shape;1297;p88"/>
              <p:cNvSpPr/>
              <p:nvPr/>
            </p:nvSpPr>
            <p:spPr>
              <a:xfrm>
                <a:off x="1684000" y="824600"/>
                <a:ext cx="137100" cy="137100"/>
              </a:xfrm>
              <a:prstGeom prst="star5">
                <a:avLst>
                  <a:gd name="adj" fmla="val 19098"/>
                  <a:gd name="hf" fmla="val 105146"/>
                  <a:gd name="vf" fmla="val 11055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88"/>
              <p:cNvSpPr/>
              <p:nvPr/>
            </p:nvSpPr>
            <p:spPr>
              <a:xfrm>
                <a:off x="1951775" y="1249275"/>
                <a:ext cx="137100" cy="137100"/>
              </a:xfrm>
              <a:prstGeom prst="star5">
                <a:avLst>
                  <a:gd name="adj" fmla="val 19098"/>
                  <a:gd name="hf" fmla="val 105146"/>
                  <a:gd name="vf" fmla="val 11055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9" name="Google Shape;1299;p88"/>
              <p:cNvPicPr preferRelativeResize="0"/>
              <p:nvPr/>
            </p:nvPicPr>
            <p:blipFill>
              <a:blip r:embed="rId4">
                <a:alphaModFix/>
              </a:blip>
              <a:stretch>
                <a:fillRect/>
              </a:stretch>
            </p:blipFill>
            <p:spPr>
              <a:xfrm>
                <a:off x="2879088" y="33088"/>
                <a:ext cx="3694175" cy="2569464"/>
              </a:xfrm>
              <a:prstGeom prst="rect">
                <a:avLst/>
              </a:prstGeom>
              <a:noFill/>
              <a:ln>
                <a:noFill/>
              </a:ln>
            </p:spPr>
          </p:pic>
          <p:pic>
            <p:nvPicPr>
              <p:cNvPr id="1300" name="Google Shape;1300;p88"/>
              <p:cNvPicPr preferRelativeResize="0"/>
              <p:nvPr/>
            </p:nvPicPr>
            <p:blipFill>
              <a:blip r:embed="rId5">
                <a:alphaModFix/>
              </a:blip>
              <a:stretch>
                <a:fillRect/>
              </a:stretch>
            </p:blipFill>
            <p:spPr>
              <a:xfrm>
                <a:off x="5468112" y="33088"/>
                <a:ext cx="3694175" cy="2569464"/>
              </a:xfrm>
              <a:prstGeom prst="rect">
                <a:avLst/>
              </a:prstGeom>
              <a:noFill/>
              <a:ln>
                <a:noFill/>
              </a:ln>
            </p:spPr>
          </p:pic>
          <p:sp>
            <p:nvSpPr>
              <p:cNvPr id="1301" name="Google Shape;1301;p88"/>
              <p:cNvSpPr/>
              <p:nvPr/>
            </p:nvSpPr>
            <p:spPr>
              <a:xfrm>
                <a:off x="6985775" y="1510275"/>
                <a:ext cx="137100" cy="137100"/>
              </a:xfrm>
              <a:prstGeom prst="star5">
                <a:avLst>
                  <a:gd name="adj" fmla="val 19098"/>
                  <a:gd name="hf" fmla="val 105146"/>
                  <a:gd name="vf" fmla="val 11055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88"/>
              <p:cNvSpPr/>
              <p:nvPr/>
            </p:nvSpPr>
            <p:spPr>
              <a:xfrm>
                <a:off x="4434900" y="1510275"/>
                <a:ext cx="137100" cy="137100"/>
              </a:xfrm>
              <a:prstGeom prst="star5">
                <a:avLst>
                  <a:gd name="adj" fmla="val 19098"/>
                  <a:gd name="hf" fmla="val 105146"/>
                  <a:gd name="vf" fmla="val 110557"/>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88"/>
              <p:cNvSpPr/>
              <p:nvPr/>
            </p:nvSpPr>
            <p:spPr>
              <a:xfrm>
                <a:off x="4571988" y="961700"/>
                <a:ext cx="137100" cy="137100"/>
              </a:xfrm>
              <a:prstGeom prst="star5">
                <a:avLst>
                  <a:gd name="adj" fmla="val 19098"/>
                  <a:gd name="hf" fmla="val 105146"/>
                  <a:gd name="vf" fmla="val 11055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88"/>
              <p:cNvSpPr/>
              <p:nvPr/>
            </p:nvSpPr>
            <p:spPr>
              <a:xfrm>
                <a:off x="7122875" y="961700"/>
                <a:ext cx="137100" cy="137100"/>
              </a:xfrm>
              <a:prstGeom prst="star5">
                <a:avLst>
                  <a:gd name="adj" fmla="val 19098"/>
                  <a:gd name="hf" fmla="val 105146"/>
                  <a:gd name="vf" fmla="val 110557"/>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05" name="Google Shape;1305;p88"/>
          <p:cNvSpPr txBox="1"/>
          <p:nvPr/>
        </p:nvSpPr>
        <p:spPr>
          <a:xfrm>
            <a:off x="0" y="112050"/>
            <a:ext cx="582600" cy="26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Irma</a:t>
            </a:r>
            <a:endParaRPr/>
          </a:p>
        </p:txBody>
      </p:sp>
      <p:grpSp>
        <p:nvGrpSpPr>
          <p:cNvPr id="1306" name="Google Shape;1306;p88"/>
          <p:cNvGrpSpPr/>
          <p:nvPr/>
        </p:nvGrpSpPr>
        <p:grpSpPr>
          <a:xfrm>
            <a:off x="619" y="2602550"/>
            <a:ext cx="9142763" cy="2571751"/>
            <a:chOff x="619" y="2602550"/>
            <a:chExt cx="9142763" cy="2571751"/>
          </a:xfrm>
        </p:grpSpPr>
        <p:grpSp>
          <p:nvGrpSpPr>
            <p:cNvPr id="1307" name="Google Shape;1307;p88"/>
            <p:cNvGrpSpPr/>
            <p:nvPr/>
          </p:nvGrpSpPr>
          <p:grpSpPr>
            <a:xfrm>
              <a:off x="619" y="2602550"/>
              <a:ext cx="9142763" cy="2571751"/>
              <a:chOff x="6" y="2571750"/>
              <a:chExt cx="9142763" cy="2571751"/>
            </a:xfrm>
          </p:grpSpPr>
          <p:grpSp>
            <p:nvGrpSpPr>
              <p:cNvPr id="1308" name="Google Shape;1308;p88"/>
              <p:cNvGrpSpPr/>
              <p:nvPr/>
            </p:nvGrpSpPr>
            <p:grpSpPr>
              <a:xfrm>
                <a:off x="297593" y="2571750"/>
                <a:ext cx="8845176" cy="2571751"/>
                <a:chOff x="2025" y="2743200"/>
                <a:chExt cx="9140412" cy="2743201"/>
              </a:xfrm>
            </p:grpSpPr>
            <p:pic>
              <p:nvPicPr>
                <p:cNvPr id="1309" name="Google Shape;1309;p88"/>
                <p:cNvPicPr preferRelativeResize="0"/>
                <p:nvPr/>
              </p:nvPicPr>
              <p:blipFill>
                <a:blip r:embed="rId6">
                  <a:alphaModFix/>
                </a:blip>
                <a:stretch>
                  <a:fillRect/>
                </a:stretch>
              </p:blipFill>
              <p:spPr>
                <a:xfrm>
                  <a:off x="2025" y="2743200"/>
                  <a:ext cx="3813049" cy="2743201"/>
                </a:xfrm>
                <a:prstGeom prst="rect">
                  <a:avLst/>
                </a:prstGeom>
                <a:noFill/>
                <a:ln>
                  <a:noFill/>
                </a:ln>
              </p:spPr>
            </p:pic>
            <p:pic>
              <p:nvPicPr>
                <p:cNvPr id="1310" name="Google Shape;1310;p88"/>
                <p:cNvPicPr preferRelativeResize="0"/>
                <p:nvPr/>
              </p:nvPicPr>
              <p:blipFill>
                <a:blip r:embed="rId7">
                  <a:alphaModFix/>
                </a:blip>
                <a:stretch>
                  <a:fillRect/>
                </a:stretch>
              </p:blipFill>
              <p:spPr>
                <a:xfrm>
                  <a:off x="2674550" y="2743200"/>
                  <a:ext cx="3813049" cy="2743201"/>
                </a:xfrm>
                <a:prstGeom prst="rect">
                  <a:avLst/>
                </a:prstGeom>
                <a:noFill/>
                <a:ln>
                  <a:noFill/>
                </a:ln>
              </p:spPr>
            </p:pic>
            <p:pic>
              <p:nvPicPr>
                <p:cNvPr id="1311" name="Google Shape;1311;p88"/>
                <p:cNvPicPr preferRelativeResize="0"/>
                <p:nvPr/>
              </p:nvPicPr>
              <p:blipFill>
                <a:blip r:embed="rId8">
                  <a:alphaModFix/>
                </a:blip>
                <a:stretch>
                  <a:fillRect/>
                </a:stretch>
              </p:blipFill>
              <p:spPr>
                <a:xfrm>
                  <a:off x="5329388" y="2743200"/>
                  <a:ext cx="3813049" cy="2743201"/>
                </a:xfrm>
                <a:prstGeom prst="rect">
                  <a:avLst/>
                </a:prstGeom>
                <a:noFill/>
                <a:ln>
                  <a:noFill/>
                </a:ln>
              </p:spPr>
            </p:pic>
          </p:grpSp>
          <p:sp>
            <p:nvSpPr>
              <p:cNvPr id="1312" name="Google Shape;1312;p88"/>
              <p:cNvSpPr txBox="1"/>
              <p:nvPr/>
            </p:nvSpPr>
            <p:spPr>
              <a:xfrm rot="-5400000">
                <a:off x="-786744" y="3664799"/>
                <a:ext cx="1967700" cy="39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Observations</a:t>
                </a:r>
                <a:endParaRPr/>
              </a:p>
            </p:txBody>
          </p:sp>
        </p:grpSp>
        <p:sp>
          <p:nvSpPr>
            <p:cNvPr id="1313" name="Google Shape;1313;p88"/>
            <p:cNvSpPr/>
            <p:nvPr/>
          </p:nvSpPr>
          <p:spPr>
            <a:xfrm>
              <a:off x="2565400" y="3906150"/>
              <a:ext cx="137100" cy="137100"/>
            </a:xfrm>
            <a:prstGeom prst="star5">
              <a:avLst>
                <a:gd name="adj" fmla="val 19098"/>
                <a:gd name="hf" fmla="val 105146"/>
                <a:gd name="vf" fmla="val 110557"/>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88"/>
            <p:cNvSpPr/>
            <p:nvPr/>
          </p:nvSpPr>
          <p:spPr>
            <a:xfrm>
              <a:off x="4964013" y="4358925"/>
              <a:ext cx="137100" cy="137100"/>
            </a:xfrm>
            <a:prstGeom prst="star5">
              <a:avLst>
                <a:gd name="adj" fmla="val 19098"/>
                <a:gd name="hf" fmla="val 105146"/>
                <a:gd name="vf" fmla="val 110557"/>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88"/>
            <p:cNvSpPr/>
            <p:nvPr/>
          </p:nvSpPr>
          <p:spPr>
            <a:xfrm>
              <a:off x="7191350" y="3555800"/>
              <a:ext cx="137100" cy="137100"/>
            </a:xfrm>
            <a:prstGeom prst="star5">
              <a:avLst>
                <a:gd name="adj" fmla="val 19098"/>
                <a:gd name="hf" fmla="val 105146"/>
                <a:gd name="vf" fmla="val 110557"/>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88"/>
            <p:cNvSpPr/>
            <p:nvPr/>
          </p:nvSpPr>
          <p:spPr>
            <a:xfrm>
              <a:off x="6828175" y="3450450"/>
              <a:ext cx="137100" cy="137100"/>
            </a:xfrm>
            <a:prstGeom prst="star5">
              <a:avLst>
                <a:gd name="adj" fmla="val 19098"/>
                <a:gd name="hf" fmla="val 105146"/>
                <a:gd name="vf" fmla="val 110557"/>
              </a:avLst>
            </a:prstGeom>
            <a:solidFill>
              <a:srgbClr val="FFE5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88"/>
            <p:cNvSpPr/>
            <p:nvPr/>
          </p:nvSpPr>
          <p:spPr>
            <a:xfrm>
              <a:off x="4239150" y="3450450"/>
              <a:ext cx="137100" cy="137100"/>
            </a:xfrm>
            <a:prstGeom prst="star5">
              <a:avLst>
                <a:gd name="adj" fmla="val 19098"/>
                <a:gd name="hf" fmla="val 105146"/>
                <a:gd name="vf" fmla="val 110557"/>
              </a:avLst>
            </a:prstGeom>
            <a:solidFill>
              <a:srgbClr val="FFE5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88"/>
            <p:cNvSpPr/>
            <p:nvPr/>
          </p:nvSpPr>
          <p:spPr>
            <a:xfrm>
              <a:off x="1489750" y="3466550"/>
              <a:ext cx="137100" cy="137100"/>
            </a:xfrm>
            <a:prstGeom prst="star5">
              <a:avLst>
                <a:gd name="adj" fmla="val 19098"/>
                <a:gd name="hf" fmla="val 105146"/>
                <a:gd name="vf" fmla="val 110557"/>
              </a:avLst>
            </a:prstGeom>
            <a:solidFill>
              <a:srgbClr val="FFE5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37" name="Google Shape;437;p45"/>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438" name="Google Shape;438;p4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439" name="Google Shape;439;p4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440" name="Google Shape;440;p4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441" name="Google Shape;441;p4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442" name="Google Shape;442;p4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443" name="Google Shape;443;p45"/>
          <p:cNvPicPr preferRelativeResize="0"/>
          <p:nvPr/>
        </p:nvPicPr>
        <p:blipFill rotWithShape="1">
          <a:blip r:embed="rId4">
            <a:alphaModFix/>
          </a:blip>
          <a:srcRect l="13208" t="11493" r="14138" b="8634"/>
          <a:stretch/>
        </p:blipFill>
        <p:spPr>
          <a:xfrm>
            <a:off x="0" y="1218550"/>
            <a:ext cx="4407300" cy="3913549"/>
          </a:xfrm>
          <a:prstGeom prst="rect">
            <a:avLst/>
          </a:prstGeom>
          <a:noFill/>
          <a:ln>
            <a:noFill/>
          </a:ln>
        </p:spPr>
      </p:pic>
      <p:sp>
        <p:nvSpPr>
          <p:cNvPr id="444" name="Google Shape;444;p45"/>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 (2017):</a:t>
            </a:r>
            <a:endParaRPr sz="1800"/>
          </a:p>
        </p:txBody>
      </p:sp>
      <p:cxnSp>
        <p:nvCxnSpPr>
          <p:cNvPr id="445" name="Google Shape;445;p45"/>
          <p:cNvCxnSpPr/>
          <p:nvPr/>
        </p:nvCxnSpPr>
        <p:spPr>
          <a:xfrm>
            <a:off x="274853" y="4110187"/>
            <a:ext cx="4103100" cy="2700"/>
          </a:xfrm>
          <a:prstGeom prst="straightConnector1">
            <a:avLst/>
          </a:prstGeom>
          <a:noFill/>
          <a:ln w="76200" cap="flat" cmpd="sng">
            <a:solidFill>
              <a:srgbClr val="FF0000"/>
            </a:solidFill>
            <a:prstDash val="dot"/>
            <a:round/>
            <a:headEnd type="none" w="med" len="med"/>
            <a:tailEnd type="none" w="med" len="med"/>
          </a:ln>
        </p:spPr>
      </p:cxnSp>
      <p:grpSp>
        <p:nvGrpSpPr>
          <p:cNvPr id="446" name="Google Shape;446;p45"/>
          <p:cNvGrpSpPr/>
          <p:nvPr/>
        </p:nvGrpSpPr>
        <p:grpSpPr>
          <a:xfrm>
            <a:off x="368574" y="811788"/>
            <a:ext cx="8775426" cy="4320313"/>
            <a:chOff x="368574" y="811788"/>
            <a:chExt cx="8775426" cy="4320313"/>
          </a:xfrm>
        </p:grpSpPr>
        <p:sp>
          <p:nvSpPr>
            <p:cNvPr id="447" name="Google Shape;447;p45"/>
            <p:cNvSpPr txBox="1"/>
            <p:nvPr/>
          </p:nvSpPr>
          <p:spPr>
            <a:xfrm>
              <a:off x="368574" y="811788"/>
              <a:ext cx="8540444" cy="67911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Irma Tracks and Intensity (2017-09-10 1200Z through 2017-09-12 1200Z)</a:t>
              </a:r>
              <a:endParaRPr b="1"/>
            </a:p>
          </p:txBody>
        </p:sp>
        <p:pic>
          <p:nvPicPr>
            <p:cNvPr id="448" name="Google Shape;448;p45"/>
            <p:cNvPicPr preferRelativeResize="0"/>
            <p:nvPr/>
          </p:nvPicPr>
          <p:blipFill rotWithShape="1">
            <a:blip r:embed="rId5">
              <a:alphaModFix/>
            </a:blip>
            <a:srcRect l="7524" t="9614" r="7260" b="6485"/>
            <a:stretch/>
          </p:blipFill>
          <p:spPr>
            <a:xfrm>
              <a:off x="4442825" y="1126718"/>
              <a:ext cx="4701176" cy="4005383"/>
            </a:xfrm>
            <a:prstGeom prst="rect">
              <a:avLst/>
            </a:prstGeom>
            <a:noFill/>
            <a:ln>
              <a:noFill/>
            </a:ln>
          </p:spPr>
        </p:pic>
      </p:grpSp>
      <p:sp>
        <p:nvSpPr>
          <p:cNvPr id="449" name="Google Shape;449;p45"/>
          <p:cNvSpPr/>
          <p:nvPr/>
        </p:nvSpPr>
        <p:spPr>
          <a:xfrm>
            <a:off x="6520475" y="1084150"/>
            <a:ext cx="739500" cy="13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55" name="Google Shape;455;p46"/>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456" name="Google Shape;456;p4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457" name="Google Shape;457;p4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458" name="Google Shape;458;p4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459" name="Google Shape;459;p4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460" name="Google Shape;460;p4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461" name="Google Shape;461;p46"/>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 (2017):</a:t>
            </a:r>
            <a:endParaRPr sz="1800"/>
          </a:p>
        </p:txBody>
      </p:sp>
      <p:sp>
        <p:nvSpPr>
          <p:cNvPr id="462" name="Google Shape;462;p46"/>
          <p:cNvSpPr txBox="1"/>
          <p:nvPr/>
        </p:nvSpPr>
        <p:spPr>
          <a:xfrm>
            <a:off x="0" y="1282375"/>
            <a:ext cx="2542200" cy="3861000"/>
          </a:xfrm>
          <a:prstGeom prst="rect">
            <a:avLst/>
          </a:prstGeom>
          <a:noFill/>
          <a:ln>
            <a:noFill/>
          </a:ln>
        </p:spPr>
        <p:txBody>
          <a:bodyPr spcFirstLastPara="1" wrap="square" lIns="68575" tIns="68575" rIns="68575" bIns="68575" anchor="t" anchorCtr="0">
            <a:noAutofit/>
          </a:bodyPr>
          <a:lstStyle/>
          <a:p>
            <a:pPr marL="457200" indent="-317500">
              <a:buSzPts val="1400"/>
              <a:buChar char="●"/>
            </a:pPr>
            <a:r>
              <a:rPr lang="en" dirty="0"/>
              <a:t>SSIM- Generally decreases steadily over </a:t>
            </a:r>
            <a:r>
              <a:rPr lang="en"/>
              <a:t>time as</a:t>
            </a:r>
            <a:r>
              <a:rPr lang="en" dirty="0"/>
              <a:t> vertical wind </a:t>
            </a:r>
            <a:r>
              <a:rPr lang="en"/>
              <a:t>shear displaces convection and reflectivity. </a:t>
            </a:r>
            <a:endParaRPr/>
          </a:p>
          <a:p>
            <a:pPr marL="457200" marR="0" lvl="0" indent="0" algn="l" rtl="0">
              <a:lnSpc>
                <a:spcPct val="100000"/>
              </a:lnSpc>
              <a:spcBef>
                <a:spcPts val="0"/>
              </a:spcBef>
              <a:spcAft>
                <a:spcPts val="0"/>
              </a:spcAft>
              <a:buNone/>
            </a:pPr>
            <a:endParaRPr/>
          </a:p>
          <a:p>
            <a:pPr marL="457200" marR="0" lvl="0" indent="-317500" algn="l" rtl="0">
              <a:lnSpc>
                <a:spcPct val="100000"/>
              </a:lnSpc>
              <a:spcBef>
                <a:spcPts val="0"/>
              </a:spcBef>
              <a:spcAft>
                <a:spcPts val="0"/>
              </a:spcAft>
              <a:buSzPts val="1400"/>
              <a:buChar char="●"/>
            </a:pPr>
            <a:r>
              <a:rPr lang="en" dirty="0"/>
              <a:t>The initialization on 0000 UTC 11 September has higher SSIM across all forecast hours which it overlaps with the 0000 UTC 10 September run.</a:t>
            </a:r>
            <a:endParaRPr dirty="0"/>
          </a:p>
          <a:p>
            <a:pPr marL="457200" marR="0" lvl="0" indent="0" algn="l" rtl="0">
              <a:lnSpc>
                <a:spcPct val="100000"/>
              </a:lnSpc>
              <a:spcBef>
                <a:spcPts val="0"/>
              </a:spcBef>
              <a:spcAft>
                <a:spcPts val="0"/>
              </a:spcAft>
              <a:buNone/>
            </a:pPr>
            <a:endParaRPr/>
          </a:p>
          <a:p>
            <a:pPr marL="0" marR="0" lvl="0" indent="0" algn="l" rtl="0">
              <a:lnSpc>
                <a:spcPct val="100000"/>
              </a:lnSpc>
              <a:spcBef>
                <a:spcPts val="0"/>
              </a:spcBef>
              <a:spcAft>
                <a:spcPts val="0"/>
              </a:spcAft>
              <a:buNone/>
            </a:pPr>
            <a:endParaRPr/>
          </a:p>
        </p:txBody>
      </p:sp>
      <p:pic>
        <p:nvPicPr>
          <p:cNvPr id="463" name="Google Shape;463;p46"/>
          <p:cNvPicPr preferRelativeResize="0"/>
          <p:nvPr/>
        </p:nvPicPr>
        <p:blipFill>
          <a:blip r:embed="rId4">
            <a:alphaModFix/>
          </a:blip>
          <a:stretch>
            <a:fillRect/>
          </a:stretch>
        </p:blipFill>
        <p:spPr>
          <a:xfrm>
            <a:off x="2709175" y="2833178"/>
            <a:ext cx="6434825" cy="1600197"/>
          </a:xfrm>
          <a:prstGeom prst="rect">
            <a:avLst/>
          </a:prstGeom>
          <a:noFill/>
          <a:ln>
            <a:noFill/>
          </a:ln>
        </p:spPr>
      </p:pic>
      <p:pic>
        <p:nvPicPr>
          <p:cNvPr id="464" name="Google Shape;464;p46"/>
          <p:cNvPicPr preferRelativeResize="0"/>
          <p:nvPr/>
        </p:nvPicPr>
        <p:blipFill>
          <a:blip r:embed="rId5">
            <a:alphaModFix/>
          </a:blip>
          <a:stretch>
            <a:fillRect/>
          </a:stretch>
        </p:blipFill>
        <p:spPr>
          <a:xfrm>
            <a:off x="2709175" y="1130900"/>
            <a:ext cx="6434824" cy="1600197"/>
          </a:xfrm>
          <a:prstGeom prst="rect">
            <a:avLst/>
          </a:prstGeom>
          <a:noFill/>
          <a:ln>
            <a:noFill/>
          </a:ln>
        </p:spPr>
      </p:pic>
      <p:sp>
        <p:nvSpPr>
          <p:cNvPr id="465" name="Google Shape;465;p46"/>
          <p:cNvSpPr txBox="1"/>
          <p:nvPr/>
        </p:nvSpPr>
        <p:spPr>
          <a:xfrm>
            <a:off x="2709175" y="893250"/>
            <a:ext cx="4209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a:t>
            </a:r>
            <a:endParaRPr/>
          </a:p>
        </p:txBody>
      </p:sp>
      <p:sp>
        <p:nvSpPr>
          <p:cNvPr id="466" name="Google Shape;466;p46"/>
          <p:cNvSpPr txBox="1"/>
          <p:nvPr/>
        </p:nvSpPr>
        <p:spPr>
          <a:xfrm>
            <a:off x="2709175" y="2665250"/>
            <a:ext cx="4209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b)</a:t>
            </a:r>
            <a:endParaRPr/>
          </a:p>
        </p:txBody>
      </p:sp>
      <p:sp>
        <p:nvSpPr>
          <p:cNvPr id="467" name="Google Shape;467;p46"/>
          <p:cNvSpPr txBox="1"/>
          <p:nvPr/>
        </p:nvSpPr>
        <p:spPr>
          <a:xfrm>
            <a:off x="5979450" y="4424425"/>
            <a:ext cx="31647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Initialized at 0000 UTC 10 September (Solid)</a:t>
            </a:r>
            <a:endParaRPr sz="1100"/>
          </a:p>
        </p:txBody>
      </p:sp>
      <p:sp>
        <p:nvSpPr>
          <p:cNvPr id="468" name="Google Shape;468;p46"/>
          <p:cNvSpPr txBox="1"/>
          <p:nvPr/>
        </p:nvSpPr>
        <p:spPr>
          <a:xfrm>
            <a:off x="5979450" y="4576825"/>
            <a:ext cx="31647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Initialized at 0000 UTC 11 September (Dashed)</a:t>
            </a:r>
            <a:endParaRPr sz="11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7"/>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74" name="Google Shape;474;p47"/>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475" name="Google Shape;475;p47"/>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476" name="Google Shape;476;p47"/>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477" name="Google Shape;477;p47"/>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478" name="Google Shape;478;p47"/>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479" name="Google Shape;479;p47"/>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480" name="Google Shape;480;p47"/>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 (2017):</a:t>
            </a:r>
            <a:endParaRPr sz="1800"/>
          </a:p>
        </p:txBody>
      </p:sp>
      <p:sp>
        <p:nvSpPr>
          <p:cNvPr id="481" name="Google Shape;481;p47"/>
          <p:cNvSpPr txBox="1"/>
          <p:nvPr/>
        </p:nvSpPr>
        <p:spPr>
          <a:xfrm>
            <a:off x="0" y="1282375"/>
            <a:ext cx="2542200" cy="3861000"/>
          </a:xfrm>
          <a:prstGeom prst="rect">
            <a:avLst/>
          </a:prstGeom>
          <a:noFill/>
          <a:ln>
            <a:noFill/>
          </a:ln>
        </p:spPr>
        <p:txBody>
          <a:bodyPr spcFirstLastPara="1" wrap="square" lIns="68575" tIns="68575" rIns="68575" bIns="68575" anchor="t" anchorCtr="0">
            <a:noAutofit/>
          </a:bodyPr>
          <a:lstStyle/>
          <a:p>
            <a:pPr marL="457200" marR="0" lvl="0" indent="-317500" algn="l" rtl="0">
              <a:lnSpc>
                <a:spcPct val="100000"/>
              </a:lnSpc>
              <a:spcBef>
                <a:spcPts val="0"/>
              </a:spcBef>
              <a:spcAft>
                <a:spcPts val="0"/>
              </a:spcAft>
              <a:buSzPts val="1400"/>
              <a:buChar char="●"/>
            </a:pPr>
            <a:r>
              <a:rPr lang="en"/>
              <a:t>Area ratio- Less than one showing that the model is producing a larger storm than in radar observations. Again generally decreasing steadily over time as seen in the SSIM. </a:t>
            </a:r>
            <a:endParaRPr/>
          </a:p>
        </p:txBody>
      </p:sp>
      <p:pic>
        <p:nvPicPr>
          <p:cNvPr id="482" name="Google Shape;482;p47"/>
          <p:cNvPicPr preferRelativeResize="0"/>
          <p:nvPr/>
        </p:nvPicPr>
        <p:blipFill>
          <a:blip r:embed="rId4">
            <a:alphaModFix/>
          </a:blip>
          <a:stretch>
            <a:fillRect/>
          </a:stretch>
        </p:blipFill>
        <p:spPr>
          <a:xfrm>
            <a:off x="2709175" y="2833178"/>
            <a:ext cx="6434825" cy="1600197"/>
          </a:xfrm>
          <a:prstGeom prst="rect">
            <a:avLst/>
          </a:prstGeom>
          <a:noFill/>
          <a:ln>
            <a:noFill/>
          </a:ln>
        </p:spPr>
      </p:pic>
      <p:pic>
        <p:nvPicPr>
          <p:cNvPr id="483" name="Google Shape;483;p47"/>
          <p:cNvPicPr preferRelativeResize="0"/>
          <p:nvPr/>
        </p:nvPicPr>
        <p:blipFill>
          <a:blip r:embed="rId5">
            <a:alphaModFix/>
          </a:blip>
          <a:stretch>
            <a:fillRect/>
          </a:stretch>
        </p:blipFill>
        <p:spPr>
          <a:xfrm>
            <a:off x="2709175" y="1130900"/>
            <a:ext cx="6434824" cy="1600197"/>
          </a:xfrm>
          <a:prstGeom prst="rect">
            <a:avLst/>
          </a:prstGeom>
          <a:noFill/>
          <a:ln>
            <a:noFill/>
          </a:ln>
        </p:spPr>
      </p:pic>
      <p:sp>
        <p:nvSpPr>
          <p:cNvPr id="484" name="Google Shape;484;p47"/>
          <p:cNvSpPr txBox="1"/>
          <p:nvPr/>
        </p:nvSpPr>
        <p:spPr>
          <a:xfrm>
            <a:off x="2709175" y="893250"/>
            <a:ext cx="4209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a:t>
            </a:r>
            <a:endParaRPr/>
          </a:p>
        </p:txBody>
      </p:sp>
      <p:sp>
        <p:nvSpPr>
          <p:cNvPr id="485" name="Google Shape;485;p47"/>
          <p:cNvSpPr txBox="1"/>
          <p:nvPr/>
        </p:nvSpPr>
        <p:spPr>
          <a:xfrm>
            <a:off x="2709175" y="2665250"/>
            <a:ext cx="4209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b)</a:t>
            </a:r>
            <a:endParaRPr/>
          </a:p>
        </p:txBody>
      </p:sp>
      <p:sp>
        <p:nvSpPr>
          <p:cNvPr id="486" name="Google Shape;486;p47"/>
          <p:cNvSpPr txBox="1"/>
          <p:nvPr/>
        </p:nvSpPr>
        <p:spPr>
          <a:xfrm>
            <a:off x="5979450" y="4424425"/>
            <a:ext cx="31647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Initialized at 0000 UTC 10 September (Solid)</a:t>
            </a:r>
            <a:endParaRPr sz="1100"/>
          </a:p>
        </p:txBody>
      </p:sp>
      <p:sp>
        <p:nvSpPr>
          <p:cNvPr id="487" name="Google Shape;487;p47"/>
          <p:cNvSpPr txBox="1"/>
          <p:nvPr/>
        </p:nvSpPr>
        <p:spPr>
          <a:xfrm>
            <a:off x="5979450" y="4576825"/>
            <a:ext cx="3164700" cy="3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Initialized at 0000 UTC 11 September (Dashed)</a:t>
            </a:r>
            <a:endParaRPr sz="11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8"/>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93" name="Google Shape;493;p48"/>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494" name="Google Shape;494;p48"/>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495" name="Google Shape;495;p48"/>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496" name="Google Shape;496;p48"/>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497" name="Google Shape;497;p48"/>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498" name="Google Shape;498;p48"/>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499" name="Google Shape;499;p48"/>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 (2017):</a:t>
            </a:r>
            <a:endParaRPr sz="1800"/>
          </a:p>
        </p:txBody>
      </p:sp>
      <p:grpSp>
        <p:nvGrpSpPr>
          <p:cNvPr id="500" name="Google Shape;500;p48"/>
          <p:cNvGrpSpPr/>
          <p:nvPr/>
        </p:nvGrpSpPr>
        <p:grpSpPr>
          <a:xfrm>
            <a:off x="2286043" y="1084138"/>
            <a:ext cx="6857958" cy="3657600"/>
            <a:chOff x="14350" y="1235050"/>
            <a:chExt cx="7455923" cy="3657600"/>
          </a:xfrm>
        </p:grpSpPr>
        <p:pic>
          <p:nvPicPr>
            <p:cNvPr id="501" name="Google Shape;501;p48"/>
            <p:cNvPicPr preferRelativeResize="0"/>
            <p:nvPr/>
          </p:nvPicPr>
          <p:blipFill>
            <a:blip r:embed="rId4">
              <a:alphaModFix/>
            </a:blip>
            <a:stretch>
              <a:fillRect/>
            </a:stretch>
          </p:blipFill>
          <p:spPr>
            <a:xfrm>
              <a:off x="14350" y="1235050"/>
              <a:ext cx="3657600" cy="3657600"/>
            </a:xfrm>
            <a:prstGeom prst="rect">
              <a:avLst/>
            </a:prstGeom>
            <a:noFill/>
            <a:ln>
              <a:noFill/>
            </a:ln>
          </p:spPr>
        </p:pic>
        <p:pic>
          <p:nvPicPr>
            <p:cNvPr id="502" name="Google Shape;502;p48"/>
            <p:cNvPicPr preferRelativeResize="0"/>
            <p:nvPr/>
          </p:nvPicPr>
          <p:blipFill>
            <a:blip r:embed="rId5">
              <a:alphaModFix/>
            </a:blip>
            <a:stretch>
              <a:fillRect/>
            </a:stretch>
          </p:blipFill>
          <p:spPr>
            <a:xfrm>
              <a:off x="3812673" y="1235050"/>
              <a:ext cx="3657600" cy="3657600"/>
            </a:xfrm>
            <a:prstGeom prst="rect">
              <a:avLst/>
            </a:prstGeom>
            <a:noFill/>
            <a:ln>
              <a:noFill/>
            </a:ln>
          </p:spPr>
        </p:pic>
      </p:grpSp>
      <p:sp>
        <p:nvSpPr>
          <p:cNvPr id="503" name="Google Shape;503;p48"/>
          <p:cNvSpPr txBox="1"/>
          <p:nvPr/>
        </p:nvSpPr>
        <p:spPr>
          <a:xfrm>
            <a:off x="0" y="1282375"/>
            <a:ext cx="2346613" cy="3438600"/>
          </a:xfrm>
          <a:prstGeom prst="rect">
            <a:avLst/>
          </a:prstGeom>
          <a:noFill/>
          <a:ln>
            <a:noFill/>
          </a:ln>
        </p:spPr>
        <p:txBody>
          <a:bodyPr spcFirstLastPara="1" wrap="square" lIns="68575" tIns="68575" rIns="68575" bIns="68575" anchor="t" anchorCtr="0">
            <a:noAutofit/>
          </a:bodyPr>
          <a:lstStyle/>
          <a:p>
            <a:pPr marL="342900" marR="0" lvl="0" indent="-234950" algn="l" rtl="0">
              <a:lnSpc>
                <a:spcPct val="100000"/>
              </a:lnSpc>
              <a:spcBef>
                <a:spcPts val="0"/>
              </a:spcBef>
              <a:spcAft>
                <a:spcPts val="0"/>
              </a:spcAft>
              <a:buSzPts val="1100"/>
              <a:buChar char="●"/>
            </a:pPr>
            <a:r>
              <a:rPr lang="en" dirty="0"/>
              <a:t>Ensemble members 2 &amp; 5 exhibited very similar tracks and intensities </a:t>
            </a:r>
            <a:r>
              <a:rPr lang="en-US" dirty="0"/>
              <a:t>for the initialization at 0000 UTC 11 September</a:t>
            </a:r>
            <a:r>
              <a:rPr lang="en" dirty="0"/>
              <a:t>.</a:t>
            </a:r>
            <a:endParaRPr dirty="0"/>
          </a:p>
          <a:p>
            <a:pPr marL="342900" marR="0" lvl="0" indent="0" algn="l" rtl="0">
              <a:lnSpc>
                <a:spcPct val="100000"/>
              </a:lnSpc>
              <a:spcBef>
                <a:spcPts val="0"/>
              </a:spcBef>
              <a:spcAft>
                <a:spcPts val="0"/>
              </a:spcAft>
              <a:buNone/>
            </a:pPr>
            <a:endParaRPr dirty="0"/>
          </a:p>
          <a:p>
            <a:pPr marL="342900" indent="-234950">
              <a:buSzPts val="1100"/>
              <a:buChar char="●"/>
            </a:pPr>
            <a:r>
              <a:rPr lang="en" dirty="0"/>
              <a:t>Ensemble member 2 shows one distinct rainband </a:t>
            </a:r>
            <a:r>
              <a:rPr lang="en-US"/>
              <a:t>and </a:t>
            </a:r>
            <a:r>
              <a:rPr lang="en-US" dirty="0"/>
              <a:t>possible second </a:t>
            </a:r>
            <a:r>
              <a:rPr lang="en-US" err="1"/>
              <a:t>rainband</a:t>
            </a:r>
            <a:r>
              <a:rPr lang="en-US" dirty="0"/>
              <a:t> </a:t>
            </a:r>
            <a:r>
              <a:rPr lang="en-US"/>
              <a:t>forming radially inward</a:t>
            </a:r>
            <a:r>
              <a:rPr lang="en" dirty="0"/>
              <a:t>.</a:t>
            </a:r>
          </a:p>
          <a:p>
            <a:pPr marL="107950" marR="0" lvl="0" algn="l" rtl="0">
              <a:lnSpc>
                <a:spcPct val="100000"/>
              </a:lnSpc>
              <a:spcBef>
                <a:spcPts val="0"/>
              </a:spcBef>
              <a:spcAft>
                <a:spcPts val="0"/>
              </a:spcAft>
              <a:buSzPts val="1100"/>
            </a:pPr>
            <a:endParaRPr lang="en" dirty="0"/>
          </a:p>
          <a:p>
            <a:pPr marL="342900" marR="0" lvl="0" indent="-234950" algn="l" rtl="0">
              <a:lnSpc>
                <a:spcPct val="100000"/>
              </a:lnSpc>
              <a:spcBef>
                <a:spcPts val="0"/>
              </a:spcBef>
              <a:spcAft>
                <a:spcPts val="0"/>
              </a:spcAft>
              <a:buSzPts val="1100"/>
              <a:buChar char="●"/>
            </a:pPr>
            <a:r>
              <a:rPr lang="en" dirty="0"/>
              <a:t>Member 5 shows many </a:t>
            </a:r>
            <a:r>
              <a:rPr lang="en-US" dirty="0"/>
              <a:t>distinct </a:t>
            </a:r>
            <a:r>
              <a:rPr lang="en" dirty="0"/>
              <a:t>rainband</a:t>
            </a:r>
            <a:r>
              <a:rPr lang="en-US" dirty="0"/>
              <a:t>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18" name="Google Shape;218;p33"/>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219" name="Google Shape;219;p3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Motivation</a:t>
            </a:r>
            <a:endParaRPr sz="2100" b="1" strike="noStrike">
              <a:solidFill>
                <a:srgbClr val="FFE599"/>
              </a:solidFill>
            </a:endParaRPr>
          </a:p>
        </p:txBody>
      </p:sp>
      <p:sp>
        <p:nvSpPr>
          <p:cNvPr id="220" name="Google Shape;220;p3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221" name="Google Shape;221;p3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222" name="Google Shape;222;p3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223" name="Google Shape;223;p3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dirty="0">
                <a:solidFill>
                  <a:srgbClr val="FFFFFF"/>
                </a:solidFill>
                <a:latin typeface="Calibri"/>
                <a:ea typeface="Calibri"/>
                <a:cs typeface="Calibri"/>
                <a:sym typeface="Calibri"/>
              </a:rPr>
              <a:t>Introduction</a:t>
            </a:r>
            <a:endParaRPr sz="2100" strike="noStrike" dirty="0">
              <a:solidFill>
                <a:srgbClr val="FFFFFF"/>
              </a:solidFill>
            </a:endParaRPr>
          </a:p>
        </p:txBody>
      </p:sp>
      <p:pic>
        <p:nvPicPr>
          <p:cNvPr id="224" name="Google Shape;224;p33"/>
          <p:cNvPicPr preferRelativeResize="0"/>
          <p:nvPr/>
        </p:nvPicPr>
        <p:blipFill>
          <a:blip r:embed="rId4">
            <a:alphaModFix/>
          </a:blip>
          <a:stretch>
            <a:fillRect/>
          </a:stretch>
        </p:blipFill>
        <p:spPr>
          <a:xfrm>
            <a:off x="0" y="945732"/>
            <a:ext cx="5362549" cy="3757777"/>
          </a:xfrm>
          <a:prstGeom prst="rect">
            <a:avLst/>
          </a:prstGeom>
          <a:noFill/>
          <a:ln>
            <a:noFill/>
          </a:ln>
        </p:spPr>
      </p:pic>
      <p:sp>
        <p:nvSpPr>
          <p:cNvPr id="225" name="Google Shape;225;p33"/>
          <p:cNvSpPr txBox="1"/>
          <p:nvPr/>
        </p:nvSpPr>
        <p:spPr>
          <a:xfrm>
            <a:off x="228674" y="4453234"/>
            <a:ext cx="1582200" cy="59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000000"/>
                </a:solidFill>
              </a:rPr>
              <a:t>(Martinaitis 2017) </a:t>
            </a:r>
            <a:endParaRPr sz="800"/>
          </a:p>
        </p:txBody>
      </p:sp>
      <p:sp>
        <p:nvSpPr>
          <p:cNvPr id="226" name="Google Shape;226;p33"/>
          <p:cNvSpPr txBox="1"/>
          <p:nvPr/>
        </p:nvSpPr>
        <p:spPr>
          <a:xfrm>
            <a:off x="5123875" y="870832"/>
            <a:ext cx="3779100" cy="3133404"/>
          </a:xfrm>
          <a:prstGeom prst="rect">
            <a:avLst/>
          </a:prstGeom>
          <a:noFill/>
          <a:ln>
            <a:noFill/>
          </a:ln>
        </p:spPr>
        <p:txBody>
          <a:bodyPr spcFirstLastPara="1" wrap="square" lIns="91425" tIns="91425" rIns="91425" bIns="91425" anchor="t" anchorCtr="0">
            <a:noAutofit/>
          </a:bodyPr>
          <a:lstStyle/>
          <a:p>
            <a:pPr marL="457200" indent="-317500">
              <a:buClr>
                <a:schemeClr val="dk1"/>
              </a:buClr>
              <a:buSzPts val="1400"/>
              <a:buChar char="●"/>
            </a:pPr>
            <a:r>
              <a:rPr lang="en" b="1" dirty="0">
                <a:solidFill>
                  <a:schemeClr val="dk1"/>
                </a:solidFill>
              </a:rPr>
              <a:t>North Atlantic TCs from 2008 to 2013</a:t>
            </a:r>
            <a:r>
              <a:rPr lang="en" dirty="0">
                <a:solidFill>
                  <a:schemeClr val="dk1"/>
                </a:solidFill>
              </a:rPr>
              <a:t> </a:t>
            </a:r>
            <a:r>
              <a:rPr lang="en">
                <a:solidFill>
                  <a:schemeClr val="dk1"/>
                </a:solidFill>
              </a:rPr>
              <a:t>produced an average tornado warning False </a:t>
            </a:r>
            <a:r>
              <a:rPr lang="en" dirty="0">
                <a:solidFill>
                  <a:schemeClr val="dk1"/>
                </a:solidFill>
              </a:rPr>
              <a:t>Alarm Ratio (FAR) of </a:t>
            </a:r>
            <a:r>
              <a:rPr lang="en" b="1" dirty="0">
                <a:solidFill>
                  <a:srgbClr val="FF0000"/>
                </a:solidFill>
              </a:rPr>
              <a:t>0.858</a:t>
            </a:r>
            <a:r>
              <a:rPr lang="en" dirty="0">
                <a:solidFill>
                  <a:schemeClr val="tx1"/>
                </a:solidFill>
              </a:rPr>
              <a:t>.</a:t>
            </a:r>
            <a:endParaRPr lang="en-US" dirty="0">
              <a:solidFill>
                <a:schemeClr val="tx1"/>
              </a:solidFill>
            </a:endParaRPr>
          </a:p>
          <a:p>
            <a:pPr marL="457200" indent="-317500">
              <a:buClr>
                <a:schemeClr val="dk1"/>
              </a:buClr>
              <a:buSzPts val="1400"/>
              <a:buChar char="●"/>
            </a:pPr>
            <a:endParaRPr lang="en" dirty="0">
              <a:solidFill>
                <a:schemeClr val="tx1"/>
              </a:solidFill>
            </a:endParaRPr>
          </a:p>
          <a:p>
            <a:pPr marL="457200" indent="-317500">
              <a:buClr>
                <a:schemeClr val="dk1"/>
              </a:buClr>
              <a:buSzPts val="1400"/>
              <a:buChar char="●"/>
            </a:pPr>
            <a:r>
              <a:rPr lang="en" dirty="0">
                <a:solidFill>
                  <a:schemeClr val="dk1"/>
                </a:solidFill>
              </a:rPr>
              <a:t>Above the threshold of acceptable FAR from the NWS Government Performance Requirements Act (GPRA) of </a:t>
            </a:r>
            <a:r>
              <a:rPr lang="en" b="1" dirty="0">
                <a:solidFill>
                  <a:schemeClr val="tx1"/>
                </a:solidFill>
              </a:rPr>
              <a:t>0.72</a:t>
            </a:r>
            <a:r>
              <a:rPr lang="en" dirty="0">
                <a:solidFill>
                  <a:schemeClr val="tx1"/>
                </a:solidFill>
              </a:rPr>
              <a:t>.</a:t>
            </a:r>
            <a:endParaRPr>
              <a:solidFill>
                <a:schemeClr val="tx1"/>
              </a:solidFill>
            </a:endParaRPr>
          </a:p>
          <a:p>
            <a:pPr marL="457200" lvl="0" indent="0" algn="l" rtl="0">
              <a:spcBef>
                <a:spcPts val="0"/>
              </a:spcBef>
              <a:spcAft>
                <a:spcPts val="0"/>
              </a:spcAft>
              <a:buNone/>
            </a:pPr>
            <a:endParaRPr>
              <a:solidFill>
                <a:schemeClr val="dk1"/>
              </a:solidFill>
            </a:endParaRPr>
          </a:p>
          <a:p>
            <a:pPr marL="457200">
              <a:buClr>
                <a:schemeClr val="dk1"/>
              </a:buClr>
              <a:buSzPts val="1400"/>
            </a:pPr>
            <a:endParaRPr lang="en" dirty="0">
              <a:solidFill>
                <a:schemeClr val="dk1"/>
              </a:solidFill>
            </a:endParaRPr>
          </a:p>
          <a:p>
            <a:pPr marL="457200" lvl="0" indent="-317500" rtl="0">
              <a:spcBef>
                <a:spcPts val="0"/>
              </a:spcBef>
              <a:spcAft>
                <a:spcPts val="0"/>
              </a:spcAft>
              <a:buClr>
                <a:schemeClr val="dk1"/>
              </a:buClr>
              <a:buSzPts val="1400"/>
              <a:buChar char="●"/>
            </a:pPr>
            <a:endParaRPr lang="en" dirty="0">
              <a:solidFill>
                <a:schemeClr val="dk1"/>
              </a:solidFill>
            </a:endParaRPr>
          </a:p>
        </p:txBody>
      </p:sp>
      <p:sp>
        <p:nvSpPr>
          <p:cNvPr id="2" name="TextBox 1">
            <a:extLst>
              <a:ext uri="{FF2B5EF4-FFF2-40B4-BE49-F238E27FC236}">
                <a16:creationId xmlns:a16="http://schemas.microsoft.com/office/drawing/2014/main" id="{0F2F517F-F9A6-4BDC-AB71-3B0FC76F4390}"/>
              </a:ext>
            </a:extLst>
          </p:cNvPr>
          <p:cNvSpPr txBox="1"/>
          <p:nvPr/>
        </p:nvSpPr>
        <p:spPr>
          <a:xfrm>
            <a:off x="1087580" y="697922"/>
            <a:ext cx="3349334" cy="338554"/>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Tornado False Alarm Ratio</a:t>
            </a:r>
            <a:endParaRPr lang="en-US" dirty="0"/>
          </a:p>
        </p:txBody>
      </p:sp>
      <p:cxnSp>
        <p:nvCxnSpPr>
          <p:cNvPr id="3" name="Connector: Curved 2">
            <a:extLst>
              <a:ext uri="{FF2B5EF4-FFF2-40B4-BE49-F238E27FC236}">
                <a16:creationId xmlns:a16="http://schemas.microsoft.com/office/drawing/2014/main" id="{B83A8424-EF30-4042-A2ED-808A2239D49F}"/>
              </a:ext>
            </a:extLst>
          </p:cNvPr>
          <p:cNvCxnSpPr/>
          <p:nvPr/>
        </p:nvCxnSpPr>
        <p:spPr>
          <a:xfrm flipH="1">
            <a:off x="4786744" y="1066799"/>
            <a:ext cx="548987" cy="741218"/>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00AB6094-2886-410C-82EC-A73131C2D6B0}"/>
              </a:ext>
            </a:extLst>
          </p:cNvPr>
          <p:cNvCxnSpPr>
            <a:cxnSpLocks/>
          </p:cNvCxnSpPr>
          <p:nvPr/>
        </p:nvCxnSpPr>
        <p:spPr>
          <a:xfrm flipH="1">
            <a:off x="4830039" y="1941366"/>
            <a:ext cx="497033" cy="490105"/>
          </a:xfrm>
          <a:prstGeom prst="curved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FA3C33D-D305-403A-A16D-B598952D8CC5}"/>
              </a:ext>
            </a:extLst>
          </p:cNvPr>
          <p:cNvCxnSpPr>
            <a:cxnSpLocks/>
          </p:cNvCxnSpPr>
          <p:nvPr/>
        </p:nvCxnSpPr>
        <p:spPr>
          <a:xfrm>
            <a:off x="1023503" y="1768184"/>
            <a:ext cx="3697431" cy="0"/>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3413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9"/>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09" name="Google Shape;509;p49"/>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510" name="Google Shape;510;p49"/>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511" name="Google Shape;511;p49"/>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512" name="Google Shape;512;p49"/>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513" name="Google Shape;513;p49"/>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514" name="Google Shape;514;p49"/>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515" name="Google Shape;515;p49"/>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 (2017):</a:t>
            </a:r>
            <a:endParaRPr sz="1800"/>
          </a:p>
        </p:txBody>
      </p:sp>
      <p:pic>
        <p:nvPicPr>
          <p:cNvPr id="516" name="Google Shape;516;p49"/>
          <p:cNvPicPr preferRelativeResize="0"/>
          <p:nvPr/>
        </p:nvPicPr>
        <p:blipFill>
          <a:blip r:embed="rId4">
            <a:alphaModFix/>
          </a:blip>
          <a:stretch>
            <a:fillRect/>
          </a:stretch>
        </p:blipFill>
        <p:spPr>
          <a:xfrm>
            <a:off x="3310250" y="633826"/>
            <a:ext cx="4730975" cy="4500074"/>
          </a:xfrm>
          <a:prstGeom prst="rect">
            <a:avLst/>
          </a:prstGeom>
          <a:noFill/>
          <a:ln>
            <a:noFill/>
          </a:ln>
        </p:spPr>
      </p:pic>
      <p:sp>
        <p:nvSpPr>
          <p:cNvPr id="517" name="Google Shape;517;p49"/>
          <p:cNvSpPr txBox="1"/>
          <p:nvPr/>
        </p:nvSpPr>
        <p:spPr>
          <a:xfrm>
            <a:off x="0" y="1282375"/>
            <a:ext cx="3033000" cy="3438600"/>
          </a:xfrm>
          <a:prstGeom prst="rect">
            <a:avLst/>
          </a:prstGeom>
          <a:noFill/>
          <a:ln>
            <a:noFill/>
          </a:ln>
        </p:spPr>
        <p:txBody>
          <a:bodyPr spcFirstLastPara="1" wrap="square" lIns="68575" tIns="68575" rIns="68575" bIns="68575" anchor="t" anchorCtr="0">
            <a:noAutofit/>
          </a:bodyPr>
          <a:lstStyle/>
          <a:p>
            <a:pPr marL="342900" marR="0" lvl="0" indent="-234950" algn="l" rtl="0">
              <a:lnSpc>
                <a:spcPct val="100000"/>
              </a:lnSpc>
              <a:spcBef>
                <a:spcPts val="0"/>
              </a:spcBef>
              <a:spcAft>
                <a:spcPts val="0"/>
              </a:spcAft>
              <a:buSzPts val="1100"/>
              <a:buChar char="●"/>
            </a:pPr>
            <a:r>
              <a:rPr lang="en"/>
              <a:t>Ensemble members 2</a:t>
            </a:r>
            <a:endParaRPr/>
          </a:p>
          <a:p>
            <a:pPr marL="342900" marR="0" lvl="0" indent="0" algn="l" rtl="0">
              <a:lnSpc>
                <a:spcPct val="100000"/>
              </a:lnSpc>
              <a:spcBef>
                <a:spcPts val="0"/>
              </a:spcBef>
              <a:spcAft>
                <a:spcPts val="0"/>
              </a:spcAft>
              <a:buNone/>
            </a:pPr>
            <a:endParaRPr/>
          </a:p>
          <a:p>
            <a:pPr marL="342900" marR="0" lvl="0" indent="-234950" algn="l" rtl="0">
              <a:lnSpc>
                <a:spcPct val="100000"/>
              </a:lnSpc>
              <a:spcBef>
                <a:spcPts val="0"/>
              </a:spcBef>
              <a:spcAft>
                <a:spcPts val="0"/>
              </a:spcAft>
              <a:buSzPts val="1100"/>
              <a:buChar char="●"/>
            </a:pPr>
            <a:r>
              <a:rPr lang="en"/>
              <a:t>Take a vertical cross section across the rainband (black line)</a:t>
            </a:r>
            <a:endParaRPr/>
          </a:p>
        </p:txBody>
      </p:sp>
      <p:cxnSp>
        <p:nvCxnSpPr>
          <p:cNvPr id="518" name="Google Shape;518;p49"/>
          <p:cNvCxnSpPr/>
          <p:nvPr/>
        </p:nvCxnSpPr>
        <p:spPr>
          <a:xfrm>
            <a:off x="5977850" y="2993825"/>
            <a:ext cx="1060200" cy="0"/>
          </a:xfrm>
          <a:prstGeom prst="straightConnector1">
            <a:avLst/>
          </a:prstGeom>
          <a:noFill/>
          <a:ln w="38100" cap="flat" cmpd="sng">
            <a:solidFill>
              <a:srgbClr val="000000"/>
            </a:solidFill>
            <a:prstDash val="solid"/>
            <a:round/>
            <a:headEnd type="none" w="med" len="med"/>
            <a:tailEnd type="none" w="med" len="med"/>
          </a:ln>
        </p:spPr>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0"/>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24" name="Google Shape;524;p50"/>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525" name="Google Shape;525;p50"/>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526" name="Google Shape;526;p50"/>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527" name="Google Shape;527;p50"/>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528" name="Google Shape;528;p50"/>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529" name="Google Shape;529;p50"/>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530" name="Google Shape;530;p50"/>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 (2017):</a:t>
            </a:r>
            <a:endParaRPr sz="1800"/>
          </a:p>
        </p:txBody>
      </p:sp>
      <p:pic>
        <p:nvPicPr>
          <p:cNvPr id="531" name="Google Shape;531;p50"/>
          <p:cNvPicPr preferRelativeResize="0"/>
          <p:nvPr/>
        </p:nvPicPr>
        <p:blipFill>
          <a:blip r:embed="rId4">
            <a:alphaModFix/>
          </a:blip>
          <a:stretch>
            <a:fillRect/>
          </a:stretch>
        </p:blipFill>
        <p:spPr>
          <a:xfrm>
            <a:off x="359050" y="1184827"/>
            <a:ext cx="7084200" cy="3742723"/>
          </a:xfrm>
          <a:prstGeom prst="rect">
            <a:avLst/>
          </a:prstGeom>
          <a:noFill/>
          <a:ln>
            <a:noFill/>
          </a:ln>
        </p:spPr>
      </p:pic>
      <p:grpSp>
        <p:nvGrpSpPr>
          <p:cNvPr id="532" name="Google Shape;532;p50"/>
          <p:cNvGrpSpPr/>
          <p:nvPr/>
        </p:nvGrpSpPr>
        <p:grpSpPr>
          <a:xfrm>
            <a:off x="423029" y="965250"/>
            <a:ext cx="6863266" cy="3962304"/>
            <a:chOff x="639977" y="-55189"/>
            <a:chExt cx="8416022" cy="5121241"/>
          </a:xfrm>
        </p:grpSpPr>
        <p:sp>
          <p:nvSpPr>
            <p:cNvPr id="533" name="Google Shape;533;p50"/>
            <p:cNvSpPr/>
            <p:nvPr/>
          </p:nvSpPr>
          <p:spPr>
            <a:xfrm>
              <a:off x="8477599" y="3877452"/>
              <a:ext cx="578400" cy="11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0"/>
            <p:cNvSpPr txBox="1"/>
            <p:nvPr/>
          </p:nvSpPr>
          <p:spPr>
            <a:xfrm>
              <a:off x="639977" y="-55189"/>
              <a:ext cx="3586800" cy="2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Irma: Member 2 (2017-09-11 12:00:00)</a:t>
              </a:r>
              <a:endParaRPr sz="1200" b="1"/>
            </a:p>
          </p:txBody>
        </p:sp>
      </p:grpSp>
      <p:sp>
        <p:nvSpPr>
          <p:cNvPr id="535" name="Google Shape;535;p50"/>
          <p:cNvSpPr txBox="1"/>
          <p:nvPr/>
        </p:nvSpPr>
        <p:spPr>
          <a:xfrm rot="-5400000">
            <a:off x="-409800" y="2844525"/>
            <a:ext cx="1079700" cy="2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Height (m)</a:t>
            </a:r>
            <a:endParaRPr/>
          </a:p>
        </p:txBody>
      </p:sp>
      <p:sp>
        <p:nvSpPr>
          <p:cNvPr id="536" name="Google Shape;536;p50"/>
          <p:cNvSpPr txBox="1"/>
          <p:nvPr/>
        </p:nvSpPr>
        <p:spPr>
          <a:xfrm>
            <a:off x="2441350" y="4867550"/>
            <a:ext cx="1472100" cy="26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Radius (km)</a:t>
            </a:r>
            <a:r>
              <a:rPr lang="en" sz="1800"/>
              <a:t>→</a:t>
            </a:r>
            <a:r>
              <a:rPr lang="en"/>
              <a:t> </a:t>
            </a:r>
            <a:endParaRPr/>
          </a:p>
        </p:txBody>
      </p:sp>
      <p:pic>
        <p:nvPicPr>
          <p:cNvPr id="2" name="Picture 2">
            <a:extLst>
              <a:ext uri="{FF2B5EF4-FFF2-40B4-BE49-F238E27FC236}">
                <a16:creationId xmlns:a16="http://schemas.microsoft.com/office/drawing/2014/main" id="{653BE20E-3DD7-4AF2-84B4-ADC33591D927}"/>
              </a:ext>
            </a:extLst>
          </p:cNvPr>
          <p:cNvPicPr>
            <a:picLocks noChangeAspect="1"/>
          </p:cNvPicPr>
          <p:nvPr/>
        </p:nvPicPr>
        <p:blipFill>
          <a:blip r:embed="rId5"/>
          <a:stretch>
            <a:fillRect/>
          </a:stretch>
        </p:blipFill>
        <p:spPr>
          <a:xfrm>
            <a:off x="6177828" y="962458"/>
            <a:ext cx="459798" cy="274493"/>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2" name="Picture 2">
            <a:extLst>
              <a:ext uri="{FF2B5EF4-FFF2-40B4-BE49-F238E27FC236}">
                <a16:creationId xmlns:a16="http://schemas.microsoft.com/office/drawing/2014/main" id="{07A9D3CD-727B-4684-97D9-6C9DBE2A9348}"/>
              </a:ext>
            </a:extLst>
          </p:cNvPr>
          <p:cNvPicPr>
            <a:picLocks noChangeAspect="1"/>
          </p:cNvPicPr>
          <p:nvPr/>
        </p:nvPicPr>
        <p:blipFill>
          <a:blip r:embed="rId3"/>
          <a:stretch>
            <a:fillRect/>
          </a:stretch>
        </p:blipFill>
        <p:spPr>
          <a:xfrm>
            <a:off x="6177828" y="962458"/>
            <a:ext cx="459798" cy="274493"/>
          </a:xfrm>
          <a:prstGeom prst="rect">
            <a:avLst/>
          </a:prstGeom>
        </p:spPr>
      </p:pic>
      <p:sp>
        <p:nvSpPr>
          <p:cNvPr id="541" name="Google Shape;541;p51"/>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42" name="Google Shape;542;p51"/>
          <p:cNvPicPr preferRelativeResize="0"/>
          <p:nvPr/>
        </p:nvPicPr>
        <p:blipFill rotWithShape="1">
          <a:blip r:embed="rId4">
            <a:alphaModFix/>
          </a:blip>
          <a:srcRect/>
          <a:stretch/>
        </p:blipFill>
        <p:spPr>
          <a:xfrm>
            <a:off x="0" y="-47790"/>
            <a:ext cx="662328" cy="681612"/>
          </a:xfrm>
          <a:prstGeom prst="rect">
            <a:avLst/>
          </a:prstGeom>
          <a:noFill/>
          <a:ln>
            <a:noFill/>
          </a:ln>
        </p:spPr>
      </p:pic>
      <p:sp>
        <p:nvSpPr>
          <p:cNvPr id="543" name="Google Shape;543;p51"/>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544" name="Google Shape;544;p51"/>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545" name="Google Shape;545;p51"/>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546" name="Google Shape;546;p51"/>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547" name="Google Shape;547;p51"/>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548" name="Google Shape;548;p51"/>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 (2017):</a:t>
            </a:r>
            <a:endParaRPr sz="1800"/>
          </a:p>
        </p:txBody>
      </p:sp>
      <p:pic>
        <p:nvPicPr>
          <p:cNvPr id="549" name="Google Shape;549;p51"/>
          <p:cNvPicPr preferRelativeResize="0"/>
          <p:nvPr/>
        </p:nvPicPr>
        <p:blipFill>
          <a:blip r:embed="rId5">
            <a:alphaModFix/>
          </a:blip>
          <a:stretch>
            <a:fillRect/>
          </a:stretch>
        </p:blipFill>
        <p:spPr>
          <a:xfrm>
            <a:off x="359050" y="1184827"/>
            <a:ext cx="7084200" cy="3742723"/>
          </a:xfrm>
          <a:prstGeom prst="rect">
            <a:avLst/>
          </a:prstGeom>
          <a:noFill/>
          <a:ln>
            <a:noFill/>
          </a:ln>
        </p:spPr>
      </p:pic>
      <p:grpSp>
        <p:nvGrpSpPr>
          <p:cNvPr id="550" name="Google Shape;550;p51"/>
          <p:cNvGrpSpPr/>
          <p:nvPr/>
        </p:nvGrpSpPr>
        <p:grpSpPr>
          <a:xfrm>
            <a:off x="423029" y="965250"/>
            <a:ext cx="6840841" cy="3867679"/>
            <a:chOff x="639977" y="-55189"/>
            <a:chExt cx="8388524" cy="4998939"/>
          </a:xfrm>
        </p:grpSpPr>
        <p:sp>
          <p:nvSpPr>
            <p:cNvPr id="551" name="Google Shape;551;p51"/>
            <p:cNvSpPr/>
            <p:nvPr/>
          </p:nvSpPr>
          <p:spPr>
            <a:xfrm>
              <a:off x="8450101" y="3755150"/>
              <a:ext cx="578400" cy="118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1"/>
            <p:cNvSpPr txBox="1"/>
            <p:nvPr/>
          </p:nvSpPr>
          <p:spPr>
            <a:xfrm>
              <a:off x="639977" y="-55189"/>
              <a:ext cx="3586800" cy="2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Irma: Member 2 (2017-09-11 12:00:00)</a:t>
              </a:r>
              <a:endParaRPr sz="1200" b="1"/>
            </a:p>
          </p:txBody>
        </p:sp>
      </p:grpSp>
      <p:sp>
        <p:nvSpPr>
          <p:cNvPr id="553" name="Google Shape;553;p51"/>
          <p:cNvSpPr/>
          <p:nvPr/>
        </p:nvSpPr>
        <p:spPr>
          <a:xfrm>
            <a:off x="3496250" y="1734025"/>
            <a:ext cx="1525075" cy="2016303"/>
          </a:xfrm>
          <a:custGeom>
            <a:avLst/>
            <a:gdLst/>
            <a:ahLst/>
            <a:cxnLst/>
            <a:rect l="l" t="t" r="r" b="b"/>
            <a:pathLst>
              <a:path w="73604" h="61921" extrusionOk="0">
                <a:moveTo>
                  <a:pt x="67482" y="58920"/>
                </a:moveTo>
                <a:cubicBezTo>
                  <a:pt x="59193" y="58729"/>
                  <a:pt x="28458" y="66444"/>
                  <a:pt x="17745" y="57772"/>
                </a:cubicBezTo>
                <a:cubicBezTo>
                  <a:pt x="7033" y="49100"/>
                  <a:pt x="-6103" y="16516"/>
                  <a:pt x="3207" y="6887"/>
                </a:cubicBezTo>
                <a:cubicBezTo>
                  <a:pt x="12517" y="-2742"/>
                  <a:pt x="61871" y="1148"/>
                  <a:pt x="73604" y="0"/>
                </a:cubicBezTo>
              </a:path>
            </a:pathLst>
          </a:custGeom>
          <a:noFill/>
          <a:ln w="76200" cap="flat" cmpd="sng">
            <a:solidFill>
              <a:srgbClr val="FF0000"/>
            </a:solidFill>
            <a:prstDash val="solid"/>
            <a:round/>
            <a:headEnd type="none" w="med" len="med"/>
            <a:tailEnd type="triangle" w="med" len="med"/>
          </a:ln>
        </p:spPr>
      </p:sp>
      <p:sp>
        <p:nvSpPr>
          <p:cNvPr id="554" name="Google Shape;554;p51"/>
          <p:cNvSpPr/>
          <p:nvPr/>
        </p:nvSpPr>
        <p:spPr>
          <a:xfrm>
            <a:off x="2863750" y="3211226"/>
            <a:ext cx="260100" cy="303300"/>
          </a:xfrm>
          <a:prstGeom prst="ellipse">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1"/>
          <p:cNvSpPr txBox="1"/>
          <p:nvPr/>
        </p:nvSpPr>
        <p:spPr>
          <a:xfrm rot="-5400000">
            <a:off x="-409800" y="2844525"/>
            <a:ext cx="1079700" cy="2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Height (m)</a:t>
            </a:r>
            <a:endParaRPr/>
          </a:p>
        </p:txBody>
      </p:sp>
      <p:sp>
        <p:nvSpPr>
          <p:cNvPr id="556" name="Google Shape;556;p51"/>
          <p:cNvSpPr txBox="1"/>
          <p:nvPr/>
        </p:nvSpPr>
        <p:spPr>
          <a:xfrm>
            <a:off x="2441350" y="4867550"/>
            <a:ext cx="1472100" cy="26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Radius (km)</a:t>
            </a:r>
            <a:r>
              <a:rPr lang="en" sz="1800"/>
              <a:t>→</a:t>
            </a:r>
            <a:r>
              <a:rPr lang="en"/>
              <a:t> </a:t>
            </a:r>
            <a:endParaRPr/>
          </a:p>
        </p:txBody>
      </p:sp>
      <p:pic>
        <p:nvPicPr>
          <p:cNvPr id="557" name="Google Shape;557;p51"/>
          <p:cNvPicPr preferRelativeResize="0"/>
          <p:nvPr/>
        </p:nvPicPr>
        <p:blipFill>
          <a:blip r:embed="rId6">
            <a:alphaModFix/>
          </a:blip>
          <a:stretch>
            <a:fillRect/>
          </a:stretch>
        </p:blipFill>
        <p:spPr>
          <a:xfrm>
            <a:off x="5626824" y="838144"/>
            <a:ext cx="3585175" cy="36369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2"/>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63" name="Google Shape;563;p52"/>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564" name="Google Shape;564;p52"/>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565" name="Google Shape;565;p52"/>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566" name="Google Shape;566;p52"/>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567" name="Google Shape;567;p52"/>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568" name="Google Shape;568;p52"/>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569" name="Google Shape;569;p52"/>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 (2017):</a:t>
            </a:r>
            <a:endParaRPr sz="1800"/>
          </a:p>
        </p:txBody>
      </p:sp>
      <p:pic>
        <p:nvPicPr>
          <p:cNvPr id="570" name="Google Shape;570;p52"/>
          <p:cNvPicPr preferRelativeResize="0"/>
          <p:nvPr/>
        </p:nvPicPr>
        <p:blipFill>
          <a:blip r:embed="rId4">
            <a:alphaModFix/>
          </a:blip>
          <a:stretch>
            <a:fillRect/>
          </a:stretch>
        </p:blipFill>
        <p:spPr>
          <a:xfrm>
            <a:off x="76200" y="1008529"/>
            <a:ext cx="3017520" cy="4058763"/>
          </a:xfrm>
          <a:prstGeom prst="rect">
            <a:avLst/>
          </a:prstGeom>
          <a:noFill/>
          <a:ln>
            <a:noFill/>
          </a:ln>
        </p:spPr>
      </p:pic>
      <p:pic>
        <p:nvPicPr>
          <p:cNvPr id="571" name="Google Shape;571;p52"/>
          <p:cNvPicPr preferRelativeResize="0"/>
          <p:nvPr/>
        </p:nvPicPr>
        <p:blipFill>
          <a:blip r:embed="rId5">
            <a:alphaModFix/>
          </a:blip>
          <a:stretch>
            <a:fillRect/>
          </a:stretch>
        </p:blipFill>
        <p:spPr>
          <a:xfrm>
            <a:off x="2398350" y="1009715"/>
            <a:ext cx="3017520" cy="4056387"/>
          </a:xfrm>
          <a:prstGeom prst="rect">
            <a:avLst/>
          </a:prstGeom>
          <a:noFill/>
          <a:ln>
            <a:noFill/>
          </a:ln>
        </p:spPr>
      </p:pic>
      <p:sp>
        <p:nvSpPr>
          <p:cNvPr id="572" name="Google Shape;572;p52"/>
          <p:cNvSpPr txBox="1"/>
          <p:nvPr/>
        </p:nvSpPr>
        <p:spPr>
          <a:xfrm>
            <a:off x="5585225" y="1090025"/>
            <a:ext cx="3288300" cy="3438600"/>
          </a:xfrm>
          <a:prstGeom prst="rect">
            <a:avLst/>
          </a:prstGeom>
          <a:noFill/>
          <a:ln>
            <a:noFill/>
          </a:ln>
        </p:spPr>
        <p:txBody>
          <a:bodyPr spcFirstLastPara="1" wrap="square" lIns="68575" tIns="68575" rIns="68575" bIns="68575" anchor="t" anchorCtr="0">
            <a:noAutofit/>
          </a:bodyPr>
          <a:lstStyle/>
          <a:p>
            <a:pPr marL="342900" marR="0" lvl="0" indent="-234950" algn="l" rtl="0">
              <a:lnSpc>
                <a:spcPct val="100000"/>
              </a:lnSpc>
              <a:spcBef>
                <a:spcPts val="0"/>
              </a:spcBef>
              <a:spcAft>
                <a:spcPts val="0"/>
              </a:spcAft>
              <a:buSzPts val="1100"/>
              <a:buChar char="●"/>
            </a:pPr>
            <a:r>
              <a:rPr lang="en"/>
              <a:t>The different number of distinct rainbands seen in the model reflectivity is also seen in the PV analysis.</a:t>
            </a:r>
            <a:endParaRPr/>
          </a:p>
          <a:p>
            <a:pPr marL="342900" marR="0" lvl="0" indent="0" algn="l" rtl="0">
              <a:lnSpc>
                <a:spcPct val="100000"/>
              </a:lnSpc>
              <a:spcBef>
                <a:spcPts val="0"/>
              </a:spcBef>
              <a:spcAft>
                <a:spcPts val="0"/>
              </a:spcAft>
              <a:buNone/>
            </a:pPr>
            <a:endParaRPr/>
          </a:p>
          <a:p>
            <a:pPr marL="342900" marR="0" lvl="0" indent="-234950" algn="l" rtl="0">
              <a:lnSpc>
                <a:spcPct val="100000"/>
              </a:lnSpc>
              <a:spcBef>
                <a:spcPts val="0"/>
              </a:spcBef>
              <a:spcAft>
                <a:spcPts val="0"/>
              </a:spcAft>
              <a:buSzPts val="1100"/>
              <a:buChar char="●"/>
            </a:pPr>
            <a:r>
              <a:rPr lang="en"/>
              <a:t>The convective cells within the rainbands generate PV as a result of gradients in diabatic heating.</a:t>
            </a:r>
            <a:endParaRPr/>
          </a:p>
          <a:p>
            <a:pPr marL="342900" marR="0" lvl="0" indent="0" algn="l" rtl="0">
              <a:lnSpc>
                <a:spcPct val="100000"/>
              </a:lnSpc>
              <a:spcBef>
                <a:spcPts val="0"/>
              </a:spcBef>
              <a:spcAft>
                <a:spcPts val="0"/>
              </a:spcAft>
              <a:buNone/>
            </a:pPr>
            <a:endParaRPr/>
          </a:p>
          <a:p>
            <a:pPr marL="342900" marR="0" lvl="0" indent="-234950" algn="l" rtl="0">
              <a:lnSpc>
                <a:spcPct val="100000"/>
              </a:lnSpc>
              <a:spcBef>
                <a:spcPts val="0"/>
              </a:spcBef>
              <a:spcAft>
                <a:spcPts val="0"/>
              </a:spcAft>
              <a:buSzPts val="1100"/>
              <a:buChar char="●"/>
            </a:pPr>
            <a:r>
              <a:rPr lang="en"/>
              <a:t>More areal coverage of PV in ensemble member 5.</a:t>
            </a:r>
            <a:endParaRPr/>
          </a:p>
        </p:txBody>
      </p:sp>
      <p:cxnSp>
        <p:nvCxnSpPr>
          <p:cNvPr id="573" name="Google Shape;573;p52"/>
          <p:cNvCxnSpPr/>
          <p:nvPr/>
        </p:nvCxnSpPr>
        <p:spPr>
          <a:xfrm rot="10800000" flipH="1">
            <a:off x="2591075" y="3219550"/>
            <a:ext cx="294900" cy="393300"/>
          </a:xfrm>
          <a:prstGeom prst="straightConnector1">
            <a:avLst/>
          </a:prstGeom>
          <a:noFill/>
          <a:ln w="19050" cap="flat" cmpd="sng">
            <a:solidFill>
              <a:srgbClr val="000000"/>
            </a:solidFill>
            <a:prstDash val="solid"/>
            <a:round/>
            <a:headEnd type="none" w="med" len="med"/>
            <a:tailEnd type="triangle" w="med" len="med"/>
          </a:ln>
        </p:spPr>
      </p:cxnSp>
      <p:cxnSp>
        <p:nvCxnSpPr>
          <p:cNvPr id="574" name="Google Shape;574;p52"/>
          <p:cNvCxnSpPr/>
          <p:nvPr/>
        </p:nvCxnSpPr>
        <p:spPr>
          <a:xfrm rot="10800000" flipH="1">
            <a:off x="274850" y="3218688"/>
            <a:ext cx="294900" cy="39330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3"/>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80" name="Google Shape;580;p53"/>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581" name="Google Shape;581;p53"/>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582" name="Google Shape;582;p53"/>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583" name="Google Shape;583;p53"/>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584" name="Google Shape;584;p53"/>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585" name="Google Shape;585;p53"/>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586" name="Google Shape;586;p53"/>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 (2017):</a:t>
            </a:r>
            <a:endParaRPr sz="1800"/>
          </a:p>
        </p:txBody>
      </p:sp>
      <p:pic>
        <p:nvPicPr>
          <p:cNvPr id="587" name="Google Shape;587;p53"/>
          <p:cNvPicPr preferRelativeResize="0"/>
          <p:nvPr/>
        </p:nvPicPr>
        <p:blipFill>
          <a:blip r:embed="rId4">
            <a:alphaModFix/>
          </a:blip>
          <a:stretch>
            <a:fillRect/>
          </a:stretch>
        </p:blipFill>
        <p:spPr>
          <a:xfrm>
            <a:off x="76211" y="1007954"/>
            <a:ext cx="3017520" cy="4058763"/>
          </a:xfrm>
          <a:prstGeom prst="rect">
            <a:avLst/>
          </a:prstGeom>
          <a:noFill/>
          <a:ln>
            <a:noFill/>
          </a:ln>
        </p:spPr>
      </p:pic>
      <p:pic>
        <p:nvPicPr>
          <p:cNvPr id="588" name="Google Shape;588;p53"/>
          <p:cNvPicPr preferRelativeResize="0"/>
          <p:nvPr/>
        </p:nvPicPr>
        <p:blipFill>
          <a:blip r:embed="rId5">
            <a:alphaModFix/>
          </a:blip>
          <a:stretch>
            <a:fillRect/>
          </a:stretch>
        </p:blipFill>
        <p:spPr>
          <a:xfrm>
            <a:off x="2383786" y="1005048"/>
            <a:ext cx="3017520" cy="4056387"/>
          </a:xfrm>
          <a:prstGeom prst="rect">
            <a:avLst/>
          </a:prstGeom>
          <a:noFill/>
          <a:ln>
            <a:noFill/>
          </a:ln>
        </p:spPr>
      </p:pic>
      <p:sp>
        <p:nvSpPr>
          <p:cNvPr id="589" name="Google Shape;589;p53"/>
          <p:cNvSpPr txBox="1"/>
          <p:nvPr/>
        </p:nvSpPr>
        <p:spPr>
          <a:xfrm>
            <a:off x="5575375" y="1046636"/>
            <a:ext cx="3288300" cy="3973200"/>
          </a:xfrm>
          <a:prstGeom prst="rect">
            <a:avLst/>
          </a:prstGeom>
          <a:noFill/>
          <a:ln>
            <a:noFill/>
          </a:ln>
        </p:spPr>
        <p:txBody>
          <a:bodyPr spcFirstLastPara="1" wrap="square" lIns="68575" tIns="68575" rIns="68575" bIns="68575" anchor="t" anchorCtr="0">
            <a:noAutofit/>
          </a:bodyPr>
          <a:lstStyle/>
          <a:p>
            <a:pPr marL="342900" marR="0" lvl="0" indent="-234950" algn="l" rtl="0">
              <a:lnSpc>
                <a:spcPct val="100000"/>
              </a:lnSpc>
              <a:spcBef>
                <a:spcPts val="0"/>
              </a:spcBef>
              <a:spcAft>
                <a:spcPts val="0"/>
              </a:spcAft>
              <a:buSzPts val="1100"/>
              <a:buChar char="●"/>
            </a:pPr>
            <a:r>
              <a:rPr lang="en"/>
              <a:t>As described in Houze (2010) the inner-core is characterized by high relative humidity.</a:t>
            </a:r>
            <a:endParaRPr/>
          </a:p>
          <a:p>
            <a:pPr marL="342900" marR="0" lvl="0" indent="0" algn="l" rtl="0">
              <a:lnSpc>
                <a:spcPct val="100000"/>
              </a:lnSpc>
              <a:spcBef>
                <a:spcPts val="0"/>
              </a:spcBef>
              <a:spcAft>
                <a:spcPts val="0"/>
              </a:spcAft>
              <a:buNone/>
            </a:pPr>
            <a:endParaRPr/>
          </a:p>
          <a:p>
            <a:pPr marL="342900" marR="0" lvl="0" indent="-234950" algn="l" rtl="0">
              <a:lnSpc>
                <a:spcPct val="100000"/>
              </a:lnSpc>
              <a:spcBef>
                <a:spcPts val="0"/>
              </a:spcBef>
              <a:spcAft>
                <a:spcPts val="0"/>
              </a:spcAft>
              <a:buSzPts val="1100"/>
              <a:buChar char="●"/>
            </a:pPr>
            <a:r>
              <a:rPr lang="en"/>
              <a:t>In the outer rainband region areas of lower relative humidity in between the rainbands is apparent.</a:t>
            </a:r>
            <a:endParaRPr/>
          </a:p>
          <a:p>
            <a:pPr marL="342900" marR="0" lvl="0" indent="0" algn="l" rtl="0">
              <a:lnSpc>
                <a:spcPct val="100000"/>
              </a:lnSpc>
              <a:spcBef>
                <a:spcPts val="0"/>
              </a:spcBef>
              <a:spcAft>
                <a:spcPts val="0"/>
              </a:spcAft>
              <a:buNone/>
            </a:pPr>
            <a:endParaRPr/>
          </a:p>
          <a:p>
            <a:pPr marL="342900" marR="0" lvl="0" indent="-234950" algn="l" rtl="0">
              <a:lnSpc>
                <a:spcPct val="100000"/>
              </a:lnSpc>
              <a:spcBef>
                <a:spcPts val="0"/>
              </a:spcBef>
              <a:spcAft>
                <a:spcPts val="0"/>
              </a:spcAft>
              <a:buSzPts val="1100"/>
              <a:buChar char="●"/>
            </a:pPr>
            <a:r>
              <a:rPr lang="en"/>
              <a:t>Colocated with this dry air, especially to the southeast (upshear right) of the strom’s center, locally warmer potential temperature can be seen at 850 hPa.</a:t>
            </a:r>
            <a:endParaRPr/>
          </a:p>
          <a:p>
            <a:pPr marL="342900" marR="0" lvl="0" indent="0" algn="l" rtl="0">
              <a:lnSpc>
                <a:spcPct val="100000"/>
              </a:lnSpc>
              <a:spcBef>
                <a:spcPts val="0"/>
              </a:spcBef>
              <a:spcAft>
                <a:spcPts val="0"/>
              </a:spcAft>
              <a:buNone/>
            </a:pPr>
            <a:endParaRPr/>
          </a:p>
          <a:p>
            <a:pPr marL="342900" marR="0" lvl="0" indent="-234950" algn="l" rtl="0">
              <a:lnSpc>
                <a:spcPct val="100000"/>
              </a:lnSpc>
              <a:spcBef>
                <a:spcPts val="0"/>
              </a:spcBef>
              <a:spcAft>
                <a:spcPts val="0"/>
              </a:spcAft>
              <a:buSzPts val="1100"/>
              <a:buChar char="●"/>
            </a:pPr>
            <a:r>
              <a:rPr lang="en"/>
              <a:t>Possible evidence of weak baroclinic forcing, particularly upshear right. </a:t>
            </a:r>
            <a:endParaRPr/>
          </a:p>
        </p:txBody>
      </p:sp>
      <p:cxnSp>
        <p:nvCxnSpPr>
          <p:cNvPr id="590" name="Google Shape;590;p53"/>
          <p:cNvCxnSpPr/>
          <p:nvPr/>
        </p:nvCxnSpPr>
        <p:spPr>
          <a:xfrm rot="10800000" flipH="1">
            <a:off x="2591075" y="3219550"/>
            <a:ext cx="294900" cy="393300"/>
          </a:xfrm>
          <a:prstGeom prst="straightConnector1">
            <a:avLst/>
          </a:prstGeom>
          <a:noFill/>
          <a:ln w="19050" cap="flat" cmpd="sng">
            <a:solidFill>
              <a:srgbClr val="FFFFFF"/>
            </a:solidFill>
            <a:prstDash val="solid"/>
            <a:round/>
            <a:headEnd type="none" w="med" len="med"/>
            <a:tailEnd type="triangle" w="med" len="med"/>
          </a:ln>
        </p:spPr>
      </p:cxnSp>
      <p:cxnSp>
        <p:nvCxnSpPr>
          <p:cNvPr id="591" name="Google Shape;591;p53"/>
          <p:cNvCxnSpPr/>
          <p:nvPr/>
        </p:nvCxnSpPr>
        <p:spPr>
          <a:xfrm rot="10800000" flipH="1">
            <a:off x="274850" y="3218688"/>
            <a:ext cx="294900" cy="393300"/>
          </a:xfrm>
          <a:prstGeom prst="straightConnector1">
            <a:avLst/>
          </a:prstGeom>
          <a:noFill/>
          <a:ln w="19050" cap="flat" cmpd="sng">
            <a:solidFill>
              <a:srgbClr val="FFFFFF"/>
            </a:solidFill>
            <a:prstDash val="solid"/>
            <a:round/>
            <a:headEnd type="none" w="med" len="med"/>
            <a:tailEnd type="triangle" w="med" len="med"/>
          </a:ln>
        </p:spPr>
      </p:cxn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54"/>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97" name="Google Shape;597;p54"/>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598" name="Google Shape;598;p54"/>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599" name="Google Shape;599;p54"/>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600" name="Google Shape;600;p54"/>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601" name="Google Shape;601;p54"/>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602" name="Google Shape;602;p54"/>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603" name="Google Shape;603;p54"/>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 (2017):</a:t>
            </a:r>
            <a:endParaRPr sz="1800"/>
          </a:p>
        </p:txBody>
      </p:sp>
      <p:pic>
        <p:nvPicPr>
          <p:cNvPr id="604" name="Google Shape;604;p54"/>
          <p:cNvPicPr preferRelativeResize="0"/>
          <p:nvPr/>
        </p:nvPicPr>
        <p:blipFill>
          <a:blip r:embed="rId4">
            <a:alphaModFix/>
          </a:blip>
          <a:stretch>
            <a:fillRect/>
          </a:stretch>
        </p:blipFill>
        <p:spPr>
          <a:xfrm>
            <a:off x="76209" y="1007954"/>
            <a:ext cx="3017520" cy="4058763"/>
          </a:xfrm>
          <a:prstGeom prst="rect">
            <a:avLst/>
          </a:prstGeom>
          <a:noFill/>
          <a:ln>
            <a:noFill/>
          </a:ln>
        </p:spPr>
      </p:pic>
      <p:pic>
        <p:nvPicPr>
          <p:cNvPr id="605" name="Google Shape;605;p54"/>
          <p:cNvPicPr preferRelativeResize="0"/>
          <p:nvPr/>
        </p:nvPicPr>
        <p:blipFill>
          <a:blip r:embed="rId5">
            <a:alphaModFix/>
          </a:blip>
          <a:stretch>
            <a:fillRect/>
          </a:stretch>
        </p:blipFill>
        <p:spPr>
          <a:xfrm>
            <a:off x="2377061" y="1007951"/>
            <a:ext cx="3017519" cy="4056387"/>
          </a:xfrm>
          <a:prstGeom prst="rect">
            <a:avLst/>
          </a:prstGeom>
          <a:noFill/>
          <a:ln>
            <a:noFill/>
          </a:ln>
        </p:spPr>
      </p:pic>
      <p:sp>
        <p:nvSpPr>
          <p:cNvPr id="606" name="Google Shape;606;p54"/>
          <p:cNvSpPr txBox="1"/>
          <p:nvPr/>
        </p:nvSpPr>
        <p:spPr>
          <a:xfrm>
            <a:off x="5585225" y="1088136"/>
            <a:ext cx="3288300" cy="3438600"/>
          </a:xfrm>
          <a:prstGeom prst="rect">
            <a:avLst/>
          </a:prstGeom>
          <a:noFill/>
          <a:ln>
            <a:noFill/>
          </a:ln>
        </p:spPr>
        <p:txBody>
          <a:bodyPr spcFirstLastPara="1" wrap="square" lIns="68575" tIns="68575" rIns="68575" bIns="68575" anchor="t" anchorCtr="0">
            <a:noAutofit/>
          </a:bodyPr>
          <a:lstStyle/>
          <a:p>
            <a:pPr marL="342900" marR="0" lvl="0" indent="-234950" algn="l" rtl="0">
              <a:lnSpc>
                <a:spcPct val="100000"/>
              </a:lnSpc>
              <a:spcBef>
                <a:spcPts val="0"/>
              </a:spcBef>
              <a:spcAft>
                <a:spcPts val="0"/>
              </a:spcAft>
              <a:buSzPts val="1100"/>
              <a:buChar char="●"/>
            </a:pPr>
            <a:r>
              <a:rPr lang="en"/>
              <a:t>Surface based CAPE (SBCAPE) is generally concentrated upshear-right and downshear-right quadrants.</a:t>
            </a:r>
            <a:endParaRPr/>
          </a:p>
          <a:p>
            <a:pPr marL="342900" marR="0" lvl="0" indent="0" algn="l" rtl="0">
              <a:lnSpc>
                <a:spcPct val="100000"/>
              </a:lnSpc>
              <a:spcBef>
                <a:spcPts val="0"/>
              </a:spcBef>
              <a:spcAft>
                <a:spcPts val="0"/>
              </a:spcAft>
              <a:buNone/>
            </a:pPr>
            <a:endParaRPr/>
          </a:p>
          <a:p>
            <a:pPr marL="342900" marR="0" lvl="0" indent="-234950" algn="l" rtl="0">
              <a:lnSpc>
                <a:spcPct val="100000"/>
              </a:lnSpc>
              <a:spcBef>
                <a:spcPts val="0"/>
              </a:spcBef>
              <a:spcAft>
                <a:spcPts val="0"/>
              </a:spcAft>
              <a:buSzPts val="1100"/>
              <a:buChar char="●"/>
            </a:pPr>
            <a:r>
              <a:rPr lang="en"/>
              <a:t>Some cells have convergence of the 80-m winds along the radially outward side.</a:t>
            </a:r>
            <a:endParaRPr/>
          </a:p>
          <a:p>
            <a:pPr marL="342900" marR="0" lvl="0" indent="0" algn="l" rtl="0">
              <a:lnSpc>
                <a:spcPct val="100000"/>
              </a:lnSpc>
              <a:spcBef>
                <a:spcPts val="0"/>
              </a:spcBef>
              <a:spcAft>
                <a:spcPts val="0"/>
              </a:spcAft>
              <a:buNone/>
            </a:pPr>
            <a:endParaRPr/>
          </a:p>
          <a:p>
            <a:pPr marL="342900" marR="0" lvl="0" indent="0" algn="l" rtl="0">
              <a:lnSpc>
                <a:spcPct val="100000"/>
              </a:lnSpc>
              <a:spcBef>
                <a:spcPts val="0"/>
              </a:spcBef>
              <a:spcAft>
                <a:spcPts val="0"/>
              </a:spcAft>
              <a:buNone/>
            </a:pPr>
            <a:endParaRPr/>
          </a:p>
        </p:txBody>
      </p:sp>
      <p:cxnSp>
        <p:nvCxnSpPr>
          <p:cNvPr id="607" name="Google Shape;607;p54"/>
          <p:cNvCxnSpPr/>
          <p:nvPr/>
        </p:nvCxnSpPr>
        <p:spPr>
          <a:xfrm rot="10800000" flipH="1">
            <a:off x="2591075" y="3219550"/>
            <a:ext cx="294900" cy="393300"/>
          </a:xfrm>
          <a:prstGeom prst="straightConnector1">
            <a:avLst/>
          </a:prstGeom>
          <a:noFill/>
          <a:ln w="19050" cap="flat" cmpd="sng">
            <a:solidFill>
              <a:srgbClr val="000000"/>
            </a:solidFill>
            <a:prstDash val="solid"/>
            <a:round/>
            <a:headEnd type="none" w="med" len="med"/>
            <a:tailEnd type="triangle" w="med" len="med"/>
          </a:ln>
        </p:spPr>
      </p:cxnSp>
      <p:cxnSp>
        <p:nvCxnSpPr>
          <p:cNvPr id="608" name="Google Shape;608;p54"/>
          <p:cNvCxnSpPr/>
          <p:nvPr/>
        </p:nvCxnSpPr>
        <p:spPr>
          <a:xfrm rot="10800000" flipH="1">
            <a:off x="274850" y="3218688"/>
            <a:ext cx="294900" cy="39330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5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614" name="Google Shape;614;p55"/>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615" name="Google Shape;615;p5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616" name="Google Shape;616;p5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617" name="Google Shape;617;p5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618" name="Google Shape;618;p5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619" name="Google Shape;619;p5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620" name="Google Shape;620;p55"/>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 (2017):</a:t>
            </a:r>
            <a:endParaRPr sz="1800"/>
          </a:p>
        </p:txBody>
      </p:sp>
      <p:sp>
        <p:nvSpPr>
          <p:cNvPr id="621" name="Google Shape;621;p55"/>
          <p:cNvSpPr/>
          <p:nvPr/>
        </p:nvSpPr>
        <p:spPr>
          <a:xfrm>
            <a:off x="6814610" y="4007935"/>
            <a:ext cx="471685" cy="91962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2" name="Google Shape;622;p55"/>
          <p:cNvGrpSpPr/>
          <p:nvPr/>
        </p:nvGrpSpPr>
        <p:grpSpPr>
          <a:xfrm>
            <a:off x="9144" y="1042416"/>
            <a:ext cx="9125670" cy="2523788"/>
            <a:chOff x="7" y="0"/>
            <a:chExt cx="9143958" cy="1975104"/>
          </a:xfrm>
        </p:grpSpPr>
        <p:pic>
          <p:nvPicPr>
            <p:cNvPr id="623" name="Google Shape;623;p55"/>
            <p:cNvPicPr preferRelativeResize="0"/>
            <p:nvPr/>
          </p:nvPicPr>
          <p:blipFill>
            <a:blip r:embed="rId4">
              <a:alphaModFix/>
            </a:blip>
            <a:stretch>
              <a:fillRect/>
            </a:stretch>
          </p:blipFill>
          <p:spPr>
            <a:xfrm>
              <a:off x="3063232" y="0"/>
              <a:ext cx="3017519" cy="1975103"/>
            </a:xfrm>
            <a:prstGeom prst="rect">
              <a:avLst/>
            </a:prstGeom>
            <a:noFill/>
            <a:ln>
              <a:noFill/>
            </a:ln>
          </p:spPr>
        </p:pic>
        <p:pic>
          <p:nvPicPr>
            <p:cNvPr id="624" name="Google Shape;624;p55"/>
            <p:cNvPicPr preferRelativeResize="0"/>
            <p:nvPr/>
          </p:nvPicPr>
          <p:blipFill>
            <a:blip r:embed="rId5">
              <a:alphaModFix/>
            </a:blip>
            <a:stretch>
              <a:fillRect/>
            </a:stretch>
          </p:blipFill>
          <p:spPr>
            <a:xfrm>
              <a:off x="6126445" y="0"/>
              <a:ext cx="3017519" cy="1975104"/>
            </a:xfrm>
            <a:prstGeom prst="rect">
              <a:avLst/>
            </a:prstGeom>
            <a:noFill/>
            <a:ln>
              <a:noFill/>
            </a:ln>
          </p:spPr>
        </p:pic>
        <p:pic>
          <p:nvPicPr>
            <p:cNvPr id="625" name="Google Shape;625;p55"/>
            <p:cNvPicPr preferRelativeResize="0"/>
            <p:nvPr/>
          </p:nvPicPr>
          <p:blipFill>
            <a:blip r:embed="rId6">
              <a:alphaModFix/>
            </a:blip>
            <a:stretch>
              <a:fillRect/>
            </a:stretch>
          </p:blipFill>
          <p:spPr>
            <a:xfrm>
              <a:off x="7" y="0"/>
              <a:ext cx="3017519" cy="1975103"/>
            </a:xfrm>
            <a:prstGeom prst="rect">
              <a:avLst/>
            </a:prstGeom>
            <a:noFill/>
            <a:ln>
              <a:noFill/>
            </a:ln>
          </p:spPr>
        </p:pic>
        <p:grpSp>
          <p:nvGrpSpPr>
            <p:cNvPr id="626" name="Google Shape;626;p55"/>
            <p:cNvGrpSpPr/>
            <p:nvPr/>
          </p:nvGrpSpPr>
          <p:grpSpPr>
            <a:xfrm>
              <a:off x="235325" y="1413281"/>
              <a:ext cx="8881123" cy="12948"/>
              <a:chOff x="235325" y="1841826"/>
              <a:chExt cx="8881123" cy="11100"/>
            </a:xfrm>
          </p:grpSpPr>
          <p:cxnSp>
            <p:nvCxnSpPr>
              <p:cNvPr id="627" name="Google Shape;627;p55"/>
              <p:cNvCxnSpPr/>
              <p:nvPr/>
            </p:nvCxnSpPr>
            <p:spPr>
              <a:xfrm>
                <a:off x="235325" y="1841826"/>
                <a:ext cx="2788800" cy="11100"/>
              </a:xfrm>
              <a:prstGeom prst="straightConnector1">
                <a:avLst/>
              </a:prstGeom>
              <a:noFill/>
              <a:ln w="19050" cap="flat" cmpd="sng">
                <a:solidFill>
                  <a:srgbClr val="000000"/>
                </a:solidFill>
                <a:prstDash val="solid"/>
                <a:round/>
                <a:headEnd type="none" w="med" len="med"/>
                <a:tailEnd type="none" w="med" len="med"/>
              </a:ln>
            </p:spPr>
          </p:cxnSp>
          <p:cxnSp>
            <p:nvCxnSpPr>
              <p:cNvPr id="628" name="Google Shape;628;p55"/>
              <p:cNvCxnSpPr/>
              <p:nvPr/>
            </p:nvCxnSpPr>
            <p:spPr>
              <a:xfrm>
                <a:off x="3278850" y="1841826"/>
                <a:ext cx="2788800" cy="11100"/>
              </a:xfrm>
              <a:prstGeom prst="straightConnector1">
                <a:avLst/>
              </a:prstGeom>
              <a:noFill/>
              <a:ln w="19050" cap="flat" cmpd="sng">
                <a:solidFill>
                  <a:srgbClr val="000000"/>
                </a:solidFill>
                <a:prstDash val="solid"/>
                <a:round/>
                <a:headEnd type="none" w="med" len="med"/>
                <a:tailEnd type="none" w="med" len="med"/>
              </a:ln>
            </p:spPr>
          </p:cxnSp>
          <p:cxnSp>
            <p:nvCxnSpPr>
              <p:cNvPr id="629" name="Google Shape;629;p55"/>
              <p:cNvCxnSpPr/>
              <p:nvPr/>
            </p:nvCxnSpPr>
            <p:spPr>
              <a:xfrm>
                <a:off x="6327648" y="1841826"/>
                <a:ext cx="2788800" cy="11100"/>
              </a:xfrm>
              <a:prstGeom prst="straightConnector1">
                <a:avLst/>
              </a:prstGeom>
              <a:noFill/>
              <a:ln w="19050" cap="flat" cmpd="sng">
                <a:solidFill>
                  <a:srgbClr val="000000"/>
                </a:solidFill>
                <a:prstDash val="solid"/>
                <a:round/>
                <a:headEnd type="none" w="med" len="med"/>
                <a:tailEnd type="none" w="med" len="med"/>
              </a:ln>
            </p:spPr>
          </p:cxnSp>
        </p:grpSp>
      </p:grpSp>
      <p:sp>
        <p:nvSpPr>
          <p:cNvPr id="630" name="Google Shape;630;p55"/>
          <p:cNvSpPr txBox="1"/>
          <p:nvPr/>
        </p:nvSpPr>
        <p:spPr>
          <a:xfrm>
            <a:off x="3110100" y="604000"/>
            <a:ext cx="2923800" cy="3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Most Unstable CAPE (MUCAPE)</a:t>
            </a:r>
            <a:endParaRPr/>
          </a:p>
        </p:txBody>
      </p:sp>
      <p:sp>
        <p:nvSpPr>
          <p:cNvPr id="631" name="Google Shape;631;p55"/>
          <p:cNvSpPr txBox="1"/>
          <p:nvPr/>
        </p:nvSpPr>
        <p:spPr>
          <a:xfrm>
            <a:off x="608600" y="3763250"/>
            <a:ext cx="7737000" cy="1164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The NCAR Ensemble did a good job representing the values of MUCAPE for the various sounding locations near Irma. In most cases the observed value of MUCAPE falls within the range represented by the 10 ensemble members.</a:t>
            </a:r>
            <a:endParaRPr/>
          </a:p>
          <a:p>
            <a:pPr marL="457200" lvl="0" indent="-317500" algn="l" rtl="0">
              <a:spcBef>
                <a:spcPts val="0"/>
              </a:spcBef>
              <a:spcAft>
                <a:spcPts val="0"/>
              </a:spcAft>
              <a:buSzPts val="1400"/>
              <a:buChar char="●"/>
            </a:pPr>
            <a:r>
              <a:rPr lang="en"/>
              <a:t>In the midlatitudes typically supercell environment have MUCAPE &gt;= 1000 </a:t>
            </a:r>
            <a:r>
              <a:rPr lang="en">
                <a:solidFill>
                  <a:schemeClr val="dk1"/>
                </a:solidFill>
                <a:highlight>
                  <a:schemeClr val="lt1"/>
                </a:highlight>
              </a:rPr>
              <a:t>J kg</a:t>
            </a:r>
            <a:r>
              <a:rPr lang="en" baseline="30000">
                <a:solidFill>
                  <a:schemeClr val="dk1"/>
                </a:solidFill>
                <a:highlight>
                  <a:schemeClr val="lt1"/>
                </a:highlight>
              </a:rPr>
              <a:t>-1</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5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637" name="Google Shape;637;p56"/>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638" name="Google Shape;638;p5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639" name="Google Shape;639;p5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640" name="Google Shape;640;p5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641" name="Google Shape;641;p5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642" name="Google Shape;642;p5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643" name="Google Shape;643;p56"/>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Irma (2017):</a:t>
            </a:r>
            <a:endParaRPr sz="1800"/>
          </a:p>
        </p:txBody>
      </p:sp>
      <p:sp>
        <p:nvSpPr>
          <p:cNvPr id="644" name="Google Shape;644;p56"/>
          <p:cNvSpPr/>
          <p:nvPr/>
        </p:nvSpPr>
        <p:spPr>
          <a:xfrm>
            <a:off x="6747797" y="1896335"/>
            <a:ext cx="471600" cy="91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5" name="Google Shape;645;p56"/>
          <p:cNvGrpSpPr/>
          <p:nvPr/>
        </p:nvGrpSpPr>
        <p:grpSpPr>
          <a:xfrm>
            <a:off x="9144" y="1042416"/>
            <a:ext cx="9125720" cy="2523788"/>
            <a:chOff x="7" y="2082050"/>
            <a:chExt cx="9144008" cy="1975104"/>
          </a:xfrm>
        </p:grpSpPr>
        <p:pic>
          <p:nvPicPr>
            <p:cNvPr id="646" name="Google Shape;646;p56"/>
            <p:cNvPicPr preferRelativeResize="0"/>
            <p:nvPr/>
          </p:nvPicPr>
          <p:blipFill>
            <a:blip r:embed="rId4">
              <a:alphaModFix/>
            </a:blip>
            <a:stretch>
              <a:fillRect/>
            </a:stretch>
          </p:blipFill>
          <p:spPr>
            <a:xfrm>
              <a:off x="7" y="2082050"/>
              <a:ext cx="3017519" cy="1975103"/>
            </a:xfrm>
            <a:prstGeom prst="rect">
              <a:avLst/>
            </a:prstGeom>
            <a:noFill/>
            <a:ln>
              <a:noFill/>
            </a:ln>
          </p:spPr>
        </p:pic>
        <p:pic>
          <p:nvPicPr>
            <p:cNvPr id="647" name="Google Shape;647;p56"/>
            <p:cNvPicPr preferRelativeResize="0"/>
            <p:nvPr/>
          </p:nvPicPr>
          <p:blipFill>
            <a:blip r:embed="rId5">
              <a:alphaModFix/>
            </a:blip>
            <a:stretch>
              <a:fillRect/>
            </a:stretch>
          </p:blipFill>
          <p:spPr>
            <a:xfrm>
              <a:off x="3063244" y="2082050"/>
              <a:ext cx="3017519" cy="1975103"/>
            </a:xfrm>
            <a:prstGeom prst="rect">
              <a:avLst/>
            </a:prstGeom>
            <a:noFill/>
            <a:ln>
              <a:noFill/>
            </a:ln>
          </p:spPr>
        </p:pic>
        <p:pic>
          <p:nvPicPr>
            <p:cNvPr id="648" name="Google Shape;648;p56"/>
            <p:cNvPicPr preferRelativeResize="0"/>
            <p:nvPr/>
          </p:nvPicPr>
          <p:blipFill>
            <a:blip r:embed="rId6">
              <a:alphaModFix/>
            </a:blip>
            <a:stretch>
              <a:fillRect/>
            </a:stretch>
          </p:blipFill>
          <p:spPr>
            <a:xfrm>
              <a:off x="6126495" y="2082050"/>
              <a:ext cx="3017519" cy="1975104"/>
            </a:xfrm>
            <a:prstGeom prst="rect">
              <a:avLst/>
            </a:prstGeom>
            <a:noFill/>
            <a:ln>
              <a:noFill/>
            </a:ln>
          </p:spPr>
        </p:pic>
        <p:grpSp>
          <p:nvGrpSpPr>
            <p:cNvPr id="649" name="Google Shape;649;p56"/>
            <p:cNvGrpSpPr/>
            <p:nvPr/>
          </p:nvGrpSpPr>
          <p:grpSpPr>
            <a:xfrm>
              <a:off x="235325" y="3656674"/>
              <a:ext cx="8881125" cy="12948"/>
              <a:chOff x="235325" y="3765009"/>
              <a:chExt cx="8881125" cy="11100"/>
            </a:xfrm>
          </p:grpSpPr>
          <p:cxnSp>
            <p:nvCxnSpPr>
              <p:cNvPr id="650" name="Google Shape;650;p56"/>
              <p:cNvCxnSpPr/>
              <p:nvPr/>
            </p:nvCxnSpPr>
            <p:spPr>
              <a:xfrm>
                <a:off x="235325" y="3765009"/>
                <a:ext cx="2788800" cy="11100"/>
              </a:xfrm>
              <a:prstGeom prst="straightConnector1">
                <a:avLst/>
              </a:prstGeom>
              <a:noFill/>
              <a:ln w="19050" cap="flat" cmpd="sng">
                <a:solidFill>
                  <a:srgbClr val="000000"/>
                </a:solidFill>
                <a:prstDash val="solid"/>
                <a:round/>
                <a:headEnd type="none" w="med" len="med"/>
                <a:tailEnd type="none" w="med" len="med"/>
              </a:ln>
            </p:spPr>
          </p:cxnSp>
          <p:cxnSp>
            <p:nvCxnSpPr>
              <p:cNvPr id="651" name="Google Shape;651;p56"/>
              <p:cNvCxnSpPr/>
              <p:nvPr/>
            </p:nvCxnSpPr>
            <p:spPr>
              <a:xfrm>
                <a:off x="3278850" y="3765009"/>
                <a:ext cx="2788800" cy="11100"/>
              </a:xfrm>
              <a:prstGeom prst="straightConnector1">
                <a:avLst/>
              </a:prstGeom>
              <a:noFill/>
              <a:ln w="19050" cap="flat" cmpd="sng">
                <a:solidFill>
                  <a:srgbClr val="000000"/>
                </a:solidFill>
                <a:prstDash val="solid"/>
                <a:round/>
                <a:headEnd type="none" w="med" len="med"/>
                <a:tailEnd type="none" w="med" len="med"/>
              </a:ln>
            </p:spPr>
          </p:cxnSp>
          <p:cxnSp>
            <p:nvCxnSpPr>
              <p:cNvPr id="652" name="Google Shape;652;p56"/>
              <p:cNvCxnSpPr/>
              <p:nvPr/>
            </p:nvCxnSpPr>
            <p:spPr>
              <a:xfrm>
                <a:off x="6327650" y="3765009"/>
                <a:ext cx="2788800" cy="11100"/>
              </a:xfrm>
              <a:prstGeom prst="straightConnector1">
                <a:avLst/>
              </a:prstGeom>
              <a:noFill/>
              <a:ln w="19050" cap="flat" cmpd="sng">
                <a:solidFill>
                  <a:srgbClr val="000000"/>
                </a:solidFill>
                <a:prstDash val="solid"/>
                <a:round/>
                <a:headEnd type="none" w="med" len="med"/>
                <a:tailEnd type="none" w="med" len="med"/>
              </a:ln>
            </p:spPr>
          </p:cxnSp>
        </p:grpSp>
      </p:grpSp>
      <p:sp>
        <p:nvSpPr>
          <p:cNvPr id="653" name="Google Shape;653;p56"/>
          <p:cNvSpPr txBox="1"/>
          <p:nvPr/>
        </p:nvSpPr>
        <p:spPr>
          <a:xfrm>
            <a:off x="3218100" y="635963"/>
            <a:ext cx="2707800" cy="3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Storm Relative Helicity (SRH)</a:t>
            </a:r>
            <a:endParaRPr/>
          </a:p>
        </p:txBody>
      </p:sp>
      <p:sp>
        <p:nvSpPr>
          <p:cNvPr id="654" name="Google Shape;654;p56"/>
          <p:cNvSpPr txBox="1"/>
          <p:nvPr/>
        </p:nvSpPr>
        <p:spPr>
          <a:xfrm>
            <a:off x="343550" y="3655150"/>
            <a:ext cx="8433600" cy="1077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The NCAR Ensemble also did a good job representing the values of SRH for the various sounding locations near Irma. In most cases the observed value of SRH fall within the range represented by the 10 ensemble members. Many locations also exceed the </a:t>
            </a:r>
            <a:r>
              <a:rPr lang="en" dirty="0">
                <a:solidFill>
                  <a:schemeClr val="dk1"/>
                </a:solidFill>
              </a:rPr>
              <a:t>250 </a:t>
            </a:r>
            <a:r>
              <a:rPr lang="en" dirty="0">
                <a:solidFill>
                  <a:schemeClr val="dk1"/>
                </a:solidFill>
                <a:highlight>
                  <a:schemeClr val="lt1"/>
                </a:highlight>
              </a:rPr>
              <a:t>m</a:t>
            </a:r>
            <a:r>
              <a:rPr lang="en" baseline="30000" dirty="0">
                <a:solidFill>
                  <a:schemeClr val="dk1"/>
                </a:solidFill>
                <a:highlight>
                  <a:schemeClr val="lt1"/>
                </a:highlight>
              </a:rPr>
              <a:t>2</a:t>
            </a:r>
            <a:r>
              <a:rPr lang="en" dirty="0">
                <a:solidFill>
                  <a:schemeClr val="dk1"/>
                </a:solidFill>
                <a:highlight>
                  <a:schemeClr val="lt1"/>
                </a:highlight>
              </a:rPr>
              <a:t> s</a:t>
            </a:r>
            <a:r>
              <a:rPr lang="en" baseline="30000" dirty="0">
                <a:solidFill>
                  <a:schemeClr val="dk1"/>
                </a:solidFill>
                <a:highlight>
                  <a:schemeClr val="lt1"/>
                </a:highlight>
              </a:rPr>
              <a:t>-2</a:t>
            </a:r>
            <a:r>
              <a:rPr lang="en" dirty="0"/>
              <a:t> SRH defined by the SPC to be favorable for the formation of supercells.</a:t>
            </a:r>
            <a:endParaRPr dirty="0"/>
          </a:p>
          <a:p>
            <a:pPr marL="457200" indent="-317500">
              <a:buSzPts val="1400"/>
              <a:buChar char="●"/>
            </a:pPr>
            <a:r>
              <a:rPr lang="en">
                <a:solidFill>
                  <a:schemeClr val="dk1"/>
                </a:solidFill>
              </a:rPr>
              <a:t>In the midlatitudes typically supercell environment have  0</a:t>
            </a:r>
            <a:r>
              <a:rPr lang="en"/>
              <a:t>–</a:t>
            </a:r>
            <a:r>
              <a:rPr lang="en">
                <a:solidFill>
                  <a:schemeClr val="dk1"/>
                </a:solidFill>
              </a:rPr>
              <a:t>3-km SRH &gt;= 250 </a:t>
            </a:r>
            <a:r>
              <a:rPr lang="en" dirty="0">
                <a:solidFill>
                  <a:schemeClr val="dk1"/>
                </a:solidFill>
                <a:highlight>
                  <a:schemeClr val="lt1"/>
                </a:highlight>
              </a:rPr>
              <a:t>m</a:t>
            </a:r>
            <a:r>
              <a:rPr lang="en" baseline="30000" dirty="0">
                <a:solidFill>
                  <a:schemeClr val="dk1"/>
                </a:solidFill>
                <a:highlight>
                  <a:schemeClr val="lt1"/>
                </a:highlight>
              </a:rPr>
              <a:t>2</a:t>
            </a:r>
            <a:r>
              <a:rPr lang="en" dirty="0">
                <a:solidFill>
                  <a:schemeClr val="dk1"/>
                </a:solidFill>
                <a:highlight>
                  <a:schemeClr val="lt1"/>
                </a:highlight>
              </a:rPr>
              <a:t> s</a:t>
            </a:r>
            <a:r>
              <a:rPr lang="en" baseline="30000" dirty="0">
                <a:solidFill>
                  <a:schemeClr val="dk1"/>
                </a:solidFill>
                <a:highlight>
                  <a:schemeClr val="lt1"/>
                </a:highlight>
              </a:rPr>
              <a:t>-2</a:t>
            </a:r>
            <a:endParaRPr dirty="0">
              <a:solidFill>
                <a:schemeClr val="dk1"/>
              </a:solidFill>
            </a:endParaRPr>
          </a:p>
          <a:p>
            <a:pPr marL="457200" lvl="0" indent="0" algn="l" rtl="0">
              <a:spcBef>
                <a:spcPts val="0"/>
              </a:spcBef>
              <a:spcAft>
                <a:spcPts val="0"/>
              </a:spcAft>
              <a:buNone/>
            </a:pPr>
            <a:endParaRPr>
              <a:solidFill>
                <a:schemeClr val="dk1"/>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96"/>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50" name="Google Shape;1450;p96"/>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1451" name="Google Shape;1451;p96"/>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1452" name="Google Shape;1452;p96"/>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1453" name="Google Shape;1453;p96"/>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strike="noStrike">
                <a:solidFill>
                  <a:srgbClr val="FFFFFF"/>
                </a:solidFill>
                <a:latin typeface="Calibri"/>
                <a:ea typeface="Calibri"/>
                <a:cs typeface="Calibri"/>
                <a:sym typeface="Calibri"/>
              </a:rPr>
              <a:t>Methodology</a:t>
            </a:r>
            <a:endParaRPr sz="2100" b="0" strike="noStrike">
              <a:solidFill>
                <a:srgbClr val="FFFFFF"/>
              </a:solidFill>
              <a:latin typeface="Arial"/>
              <a:ea typeface="Arial"/>
              <a:cs typeface="Arial"/>
              <a:sym typeface="Arial"/>
            </a:endParaRPr>
          </a:p>
        </p:txBody>
      </p:sp>
      <p:sp>
        <p:nvSpPr>
          <p:cNvPr id="1454" name="Google Shape;1454;p96"/>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599"/>
                </a:solidFill>
                <a:latin typeface="Calibri"/>
                <a:ea typeface="Calibri"/>
                <a:cs typeface="Calibri"/>
                <a:sym typeface="Calibri"/>
              </a:rPr>
              <a:t>Results</a:t>
            </a:r>
            <a:endParaRPr sz="2100" b="1" strike="noStrike">
              <a:solidFill>
                <a:srgbClr val="FFE599"/>
              </a:solidFill>
            </a:endParaRPr>
          </a:p>
        </p:txBody>
      </p:sp>
      <p:sp>
        <p:nvSpPr>
          <p:cNvPr id="1455" name="Google Shape;1455;p96"/>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sp>
        <p:nvSpPr>
          <p:cNvPr id="1456" name="Google Shape;1456;p96"/>
          <p:cNvSpPr txBox="1"/>
          <p:nvPr/>
        </p:nvSpPr>
        <p:spPr>
          <a:xfrm>
            <a:off x="274838" y="5873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Harvey</a:t>
            </a:r>
            <a:r>
              <a:rPr lang="en" sz="1800">
                <a:solidFill>
                  <a:schemeClr val="dk1"/>
                </a:solidFill>
              </a:rPr>
              <a:t> (2017)</a:t>
            </a:r>
            <a:r>
              <a:rPr lang="en" sz="1800"/>
              <a:t>:</a:t>
            </a:r>
            <a:endParaRPr sz="1800"/>
          </a:p>
        </p:txBody>
      </p:sp>
      <p:pic>
        <p:nvPicPr>
          <p:cNvPr id="1457" name="Google Shape;1457;p96"/>
          <p:cNvPicPr preferRelativeResize="0"/>
          <p:nvPr/>
        </p:nvPicPr>
        <p:blipFill>
          <a:blip r:embed="rId4">
            <a:alphaModFix/>
          </a:blip>
          <a:stretch>
            <a:fillRect/>
          </a:stretch>
        </p:blipFill>
        <p:spPr>
          <a:xfrm>
            <a:off x="155448" y="941832"/>
            <a:ext cx="2862930" cy="4118201"/>
          </a:xfrm>
          <a:prstGeom prst="rect">
            <a:avLst/>
          </a:prstGeom>
          <a:noFill/>
          <a:ln>
            <a:noFill/>
          </a:ln>
        </p:spPr>
      </p:pic>
      <p:pic>
        <p:nvPicPr>
          <p:cNvPr id="1458" name="Google Shape;1458;p96"/>
          <p:cNvPicPr preferRelativeResize="0"/>
          <p:nvPr/>
        </p:nvPicPr>
        <p:blipFill>
          <a:blip r:embed="rId5">
            <a:alphaModFix/>
          </a:blip>
          <a:stretch>
            <a:fillRect/>
          </a:stretch>
        </p:blipFill>
        <p:spPr>
          <a:xfrm>
            <a:off x="2516013" y="941832"/>
            <a:ext cx="2858964" cy="4116134"/>
          </a:xfrm>
          <a:prstGeom prst="rect">
            <a:avLst/>
          </a:prstGeom>
          <a:noFill/>
          <a:ln>
            <a:noFill/>
          </a:ln>
        </p:spPr>
      </p:pic>
      <p:sp>
        <p:nvSpPr>
          <p:cNvPr id="1459" name="Google Shape;1459;p96"/>
          <p:cNvSpPr txBox="1"/>
          <p:nvPr/>
        </p:nvSpPr>
        <p:spPr>
          <a:xfrm>
            <a:off x="5585225" y="1088136"/>
            <a:ext cx="3288300" cy="3438600"/>
          </a:xfrm>
          <a:prstGeom prst="rect">
            <a:avLst/>
          </a:prstGeom>
          <a:noFill/>
          <a:ln>
            <a:noFill/>
          </a:ln>
        </p:spPr>
        <p:txBody>
          <a:bodyPr spcFirstLastPara="1" wrap="square" lIns="68575" tIns="68575" rIns="68575" bIns="68575" anchor="t" anchorCtr="0">
            <a:noAutofit/>
          </a:bodyPr>
          <a:lstStyle/>
          <a:p>
            <a:pPr marL="342900" lvl="0" indent="-234950" algn="l" rtl="0">
              <a:spcBef>
                <a:spcPts val="0"/>
              </a:spcBef>
              <a:spcAft>
                <a:spcPts val="0"/>
              </a:spcAft>
              <a:buClr>
                <a:schemeClr val="dk1"/>
              </a:buClr>
              <a:buSzPts val="1100"/>
              <a:buChar char="●"/>
            </a:pPr>
            <a:r>
              <a:rPr lang="en">
                <a:solidFill>
                  <a:schemeClr val="dk1"/>
                </a:solidFill>
              </a:rPr>
              <a:t>The different number of distinct rainbands seen in the model reflectivity is also seen in the PV analysis, just as in Irma (2017).</a:t>
            </a:r>
            <a:endParaRPr>
              <a:solidFill>
                <a:schemeClr val="dk1"/>
              </a:solidFill>
            </a:endParaRPr>
          </a:p>
          <a:p>
            <a:pPr marL="342900" lvl="0" indent="0" algn="l" rtl="0">
              <a:spcBef>
                <a:spcPts val="0"/>
              </a:spcBef>
              <a:spcAft>
                <a:spcPts val="0"/>
              </a:spcAft>
              <a:buNone/>
            </a:pPr>
            <a:endParaRPr>
              <a:solidFill>
                <a:schemeClr val="dk1"/>
              </a:solidFill>
            </a:endParaRPr>
          </a:p>
          <a:p>
            <a:pPr marL="342900" lvl="0" indent="-234950" algn="l" rtl="0">
              <a:spcBef>
                <a:spcPts val="0"/>
              </a:spcBef>
              <a:spcAft>
                <a:spcPts val="0"/>
              </a:spcAft>
              <a:buClr>
                <a:schemeClr val="dk1"/>
              </a:buClr>
              <a:buSzPts val="1100"/>
              <a:buChar char="●"/>
            </a:pPr>
            <a:r>
              <a:rPr lang="en">
                <a:solidFill>
                  <a:schemeClr val="dk1"/>
                </a:solidFill>
              </a:rPr>
              <a:t>The convective cells within the rainbands generate PV as a result of diabatic heating.</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In the multi-band ensemble member PV maxima extend further north and radially outward.</a:t>
            </a:r>
            <a:endParaRPr>
              <a:solidFill>
                <a:schemeClr val="dk1"/>
              </a:solidFill>
            </a:endParaRPr>
          </a:p>
        </p:txBody>
      </p:sp>
      <p:cxnSp>
        <p:nvCxnSpPr>
          <p:cNvPr id="1460" name="Google Shape;1460;p96"/>
          <p:cNvCxnSpPr/>
          <p:nvPr/>
        </p:nvCxnSpPr>
        <p:spPr>
          <a:xfrm rot="10800000" flipH="1">
            <a:off x="2756350" y="3552350"/>
            <a:ext cx="448500" cy="124500"/>
          </a:xfrm>
          <a:prstGeom prst="straightConnector1">
            <a:avLst/>
          </a:prstGeom>
          <a:noFill/>
          <a:ln w="19050" cap="flat" cmpd="sng">
            <a:solidFill>
              <a:srgbClr val="000000"/>
            </a:solidFill>
            <a:prstDash val="solid"/>
            <a:round/>
            <a:headEnd type="none" w="med" len="med"/>
            <a:tailEnd type="triangle" w="med" len="med"/>
          </a:ln>
        </p:spPr>
      </p:cxnSp>
      <p:cxnSp>
        <p:nvCxnSpPr>
          <p:cNvPr id="1461" name="Google Shape;1461;p96"/>
          <p:cNvCxnSpPr/>
          <p:nvPr/>
        </p:nvCxnSpPr>
        <p:spPr>
          <a:xfrm rot="10800000" flipH="1">
            <a:off x="274850" y="3552350"/>
            <a:ext cx="448500" cy="12450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65"/>
          <p:cNvSpPr/>
          <p:nvPr/>
        </p:nvSpPr>
        <p:spPr>
          <a:xfrm>
            <a:off x="65610" y="-29700"/>
            <a:ext cx="9146400" cy="646500"/>
          </a:xfrm>
          <a:prstGeom prst="rect">
            <a:avLst/>
          </a:prstGeom>
          <a:solidFill>
            <a:srgbClr val="7030A0"/>
          </a:solidFill>
          <a:ln w="25550" cap="flat" cmpd="sng">
            <a:solidFill>
              <a:srgbClr val="7030A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841" name="Google Shape;841;p65"/>
          <p:cNvPicPr preferRelativeResize="0"/>
          <p:nvPr/>
        </p:nvPicPr>
        <p:blipFill rotWithShape="1">
          <a:blip r:embed="rId3">
            <a:alphaModFix/>
          </a:blip>
          <a:srcRect/>
          <a:stretch/>
        </p:blipFill>
        <p:spPr>
          <a:xfrm>
            <a:off x="0" y="-47790"/>
            <a:ext cx="662328" cy="681612"/>
          </a:xfrm>
          <a:prstGeom prst="rect">
            <a:avLst/>
          </a:prstGeom>
          <a:noFill/>
          <a:ln>
            <a:noFill/>
          </a:ln>
        </p:spPr>
      </p:pic>
      <p:sp>
        <p:nvSpPr>
          <p:cNvPr id="842" name="Google Shape;842;p65"/>
          <p:cNvSpPr/>
          <p:nvPr/>
        </p:nvSpPr>
        <p:spPr>
          <a:xfrm>
            <a:off x="48924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Motivation</a:t>
            </a:r>
            <a:endParaRPr sz="2100" b="0" strike="noStrike">
              <a:solidFill>
                <a:srgbClr val="000000"/>
              </a:solidFill>
              <a:latin typeface="Arial"/>
              <a:ea typeface="Arial"/>
              <a:cs typeface="Arial"/>
              <a:sym typeface="Arial"/>
            </a:endParaRPr>
          </a:p>
        </p:txBody>
      </p:sp>
      <p:sp>
        <p:nvSpPr>
          <p:cNvPr id="843" name="Google Shape;843;p65"/>
          <p:cNvSpPr/>
          <p:nvPr/>
        </p:nvSpPr>
        <p:spPr>
          <a:xfrm>
            <a:off x="6694110" y="7803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Conclusion</a:t>
            </a:r>
            <a:endParaRPr sz="2100" b="0" strike="noStrike">
              <a:solidFill>
                <a:srgbClr val="000000"/>
              </a:solidFill>
              <a:latin typeface="Arial"/>
              <a:ea typeface="Arial"/>
              <a:cs typeface="Arial"/>
              <a:sym typeface="Arial"/>
            </a:endParaRPr>
          </a:p>
        </p:txBody>
      </p:sp>
      <p:sp>
        <p:nvSpPr>
          <p:cNvPr id="844" name="Google Shape;844;p65"/>
          <p:cNvSpPr/>
          <p:nvPr/>
        </p:nvSpPr>
        <p:spPr>
          <a:xfrm>
            <a:off x="3812670" y="6966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1" strike="noStrike">
                <a:solidFill>
                  <a:srgbClr val="FFE699"/>
                </a:solidFill>
                <a:latin typeface="Calibri"/>
                <a:ea typeface="Calibri"/>
                <a:cs typeface="Calibri"/>
                <a:sym typeface="Calibri"/>
              </a:rPr>
              <a:t>Methodology</a:t>
            </a:r>
            <a:endParaRPr sz="2100" b="0" strike="noStrike">
              <a:solidFill>
                <a:srgbClr val="000000"/>
              </a:solidFill>
              <a:latin typeface="Arial"/>
              <a:ea typeface="Arial"/>
              <a:cs typeface="Arial"/>
              <a:sym typeface="Arial"/>
            </a:endParaRPr>
          </a:p>
        </p:txBody>
      </p:sp>
      <p:sp>
        <p:nvSpPr>
          <p:cNvPr id="845" name="Google Shape;845;p65"/>
          <p:cNvSpPr/>
          <p:nvPr/>
        </p:nvSpPr>
        <p:spPr>
          <a:xfrm>
            <a:off x="5294160" y="8802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Results</a:t>
            </a:r>
            <a:endParaRPr sz="2100" b="0" strike="noStrike">
              <a:solidFill>
                <a:srgbClr val="000000"/>
              </a:solidFill>
              <a:latin typeface="Arial"/>
              <a:ea typeface="Arial"/>
              <a:cs typeface="Arial"/>
              <a:sym typeface="Arial"/>
            </a:endParaRPr>
          </a:p>
        </p:txBody>
      </p:sp>
      <p:sp>
        <p:nvSpPr>
          <p:cNvPr id="846" name="Google Shape;846;p65"/>
          <p:cNvSpPr/>
          <p:nvPr/>
        </p:nvSpPr>
        <p:spPr>
          <a:xfrm>
            <a:off x="2146230" y="73170"/>
            <a:ext cx="2707800" cy="387300"/>
          </a:xfrm>
          <a:prstGeom prst="rect">
            <a:avLst/>
          </a:prstGeom>
          <a:noFill/>
          <a:ln>
            <a:noFill/>
          </a:ln>
        </p:spPr>
        <p:txBody>
          <a:bodyPr spcFirstLastPara="1" wrap="square" lIns="67500" tIns="33750" rIns="67500" bIns="33750" anchor="t" anchorCtr="0">
            <a:noAutofit/>
          </a:bodyPr>
          <a:lstStyle/>
          <a:p>
            <a:pPr marL="0" marR="0" lvl="0" indent="0" algn="ctr" rtl="0">
              <a:lnSpc>
                <a:spcPct val="100000"/>
              </a:lnSpc>
              <a:spcBef>
                <a:spcPts val="0"/>
              </a:spcBef>
              <a:spcAft>
                <a:spcPts val="0"/>
              </a:spcAft>
              <a:buNone/>
            </a:pPr>
            <a:r>
              <a:rPr lang="en" sz="2100" b="0" strike="noStrike">
                <a:solidFill>
                  <a:srgbClr val="FFFFFF"/>
                </a:solidFill>
                <a:latin typeface="Calibri"/>
                <a:ea typeface="Calibri"/>
                <a:cs typeface="Calibri"/>
                <a:sym typeface="Calibri"/>
              </a:rPr>
              <a:t>Introduction</a:t>
            </a:r>
            <a:endParaRPr sz="2100" b="0" strike="noStrike">
              <a:solidFill>
                <a:srgbClr val="000000"/>
              </a:solidFill>
              <a:latin typeface="Arial"/>
              <a:ea typeface="Arial"/>
              <a:cs typeface="Arial"/>
              <a:sym typeface="Arial"/>
            </a:endParaRPr>
          </a:p>
        </p:txBody>
      </p:sp>
      <p:pic>
        <p:nvPicPr>
          <p:cNvPr id="847" name="Google Shape;847;p65"/>
          <p:cNvPicPr preferRelativeResize="0"/>
          <p:nvPr/>
        </p:nvPicPr>
        <p:blipFill>
          <a:blip r:embed="rId4">
            <a:alphaModFix/>
          </a:blip>
          <a:stretch>
            <a:fillRect/>
          </a:stretch>
        </p:blipFill>
        <p:spPr>
          <a:xfrm>
            <a:off x="4854020" y="1154201"/>
            <a:ext cx="1051925" cy="1143647"/>
          </a:xfrm>
          <a:prstGeom prst="rect">
            <a:avLst/>
          </a:prstGeom>
          <a:noFill/>
          <a:ln>
            <a:noFill/>
          </a:ln>
        </p:spPr>
      </p:pic>
      <p:sp>
        <p:nvSpPr>
          <p:cNvPr id="848" name="Google Shape;848;p65"/>
          <p:cNvSpPr txBox="1"/>
          <p:nvPr/>
        </p:nvSpPr>
        <p:spPr>
          <a:xfrm>
            <a:off x="274838" y="663544"/>
            <a:ext cx="3221400" cy="420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800"/>
              <a:t>How cell type is determined:</a:t>
            </a:r>
            <a:endParaRPr sz="1800"/>
          </a:p>
        </p:txBody>
      </p:sp>
      <p:sp>
        <p:nvSpPr>
          <p:cNvPr id="849" name="Google Shape;849;p65"/>
          <p:cNvSpPr txBox="1"/>
          <p:nvPr/>
        </p:nvSpPr>
        <p:spPr>
          <a:xfrm>
            <a:off x="5400545" y="766899"/>
            <a:ext cx="1971000" cy="3873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800" b="1"/>
              <a:t>Model</a:t>
            </a:r>
            <a:endParaRPr sz="1800" b="1"/>
          </a:p>
        </p:txBody>
      </p:sp>
      <p:sp>
        <p:nvSpPr>
          <p:cNvPr id="850" name="Google Shape;850;p65"/>
          <p:cNvSpPr txBox="1"/>
          <p:nvPr/>
        </p:nvSpPr>
        <p:spPr>
          <a:xfrm>
            <a:off x="6030950" y="1532375"/>
            <a:ext cx="26265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Reflectivity &gt; 99.9th percentile</a:t>
            </a:r>
            <a:endParaRPr/>
          </a:p>
        </p:txBody>
      </p:sp>
      <p:cxnSp>
        <p:nvCxnSpPr>
          <p:cNvPr id="851" name="Google Shape;851;p65"/>
          <p:cNvCxnSpPr/>
          <p:nvPr/>
        </p:nvCxnSpPr>
        <p:spPr>
          <a:xfrm flipH="1">
            <a:off x="5014475" y="2571750"/>
            <a:ext cx="304200" cy="618300"/>
          </a:xfrm>
          <a:prstGeom prst="straightConnector1">
            <a:avLst/>
          </a:prstGeom>
          <a:noFill/>
          <a:ln w="38100" cap="flat" cmpd="sng">
            <a:solidFill>
              <a:srgbClr val="000000"/>
            </a:solidFill>
            <a:prstDash val="solid"/>
            <a:round/>
            <a:headEnd type="none" w="med" len="med"/>
            <a:tailEnd type="triangle" w="med" len="med"/>
          </a:ln>
        </p:spPr>
      </p:cxnSp>
      <p:cxnSp>
        <p:nvCxnSpPr>
          <p:cNvPr id="852" name="Google Shape;852;p65"/>
          <p:cNvCxnSpPr/>
          <p:nvPr/>
        </p:nvCxnSpPr>
        <p:spPr>
          <a:xfrm>
            <a:off x="7137950" y="2439200"/>
            <a:ext cx="412500" cy="628200"/>
          </a:xfrm>
          <a:prstGeom prst="straightConnector1">
            <a:avLst/>
          </a:prstGeom>
          <a:noFill/>
          <a:ln w="38100" cap="flat" cmpd="sng">
            <a:solidFill>
              <a:srgbClr val="000000"/>
            </a:solidFill>
            <a:prstDash val="solid"/>
            <a:round/>
            <a:headEnd type="none" w="med" len="med"/>
            <a:tailEnd type="triangle" w="med" len="med"/>
          </a:ln>
        </p:spPr>
      </p:cxnSp>
      <p:sp>
        <p:nvSpPr>
          <p:cNvPr id="853" name="Google Shape;853;p65"/>
          <p:cNvSpPr txBox="1"/>
          <p:nvPr/>
        </p:nvSpPr>
        <p:spPr>
          <a:xfrm>
            <a:off x="3305025" y="3327475"/>
            <a:ext cx="3144300" cy="38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UH &gt; 99.9th percentile</a:t>
            </a:r>
            <a:endParaRPr/>
          </a:p>
        </p:txBody>
      </p:sp>
      <p:sp>
        <p:nvSpPr>
          <p:cNvPr id="854" name="Google Shape;854;p65"/>
          <p:cNvSpPr txBox="1"/>
          <p:nvPr/>
        </p:nvSpPr>
        <p:spPr>
          <a:xfrm>
            <a:off x="5981300" y="3140575"/>
            <a:ext cx="3144300" cy="76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UH &lt; 5th percentile</a:t>
            </a:r>
            <a:endParaRPr/>
          </a:p>
          <a:p>
            <a:pPr marL="0" lvl="0" indent="0" algn="ctr" rtl="0">
              <a:spcBef>
                <a:spcPts val="0"/>
              </a:spcBef>
              <a:spcAft>
                <a:spcPts val="0"/>
              </a:spcAft>
              <a:buNone/>
            </a:pPr>
            <a:r>
              <a:rPr lang="en"/>
              <a:t>and</a:t>
            </a:r>
            <a:endParaRPr/>
          </a:p>
          <a:p>
            <a:pPr marL="0" lvl="0" indent="0" algn="ctr" rtl="0">
              <a:spcBef>
                <a:spcPts val="0"/>
              </a:spcBef>
              <a:spcAft>
                <a:spcPts val="0"/>
              </a:spcAft>
              <a:buNone/>
            </a:pPr>
            <a:r>
              <a:rPr lang="en"/>
              <a:t>MHU&gt; 99.9th percentile</a:t>
            </a:r>
            <a:endParaRPr/>
          </a:p>
        </p:txBody>
      </p:sp>
      <p:sp>
        <p:nvSpPr>
          <p:cNvPr id="855" name="Google Shape;855;p65"/>
          <p:cNvSpPr txBox="1"/>
          <p:nvPr/>
        </p:nvSpPr>
        <p:spPr>
          <a:xfrm>
            <a:off x="22300" y="1034000"/>
            <a:ext cx="3641700" cy="3153000"/>
          </a:xfrm>
          <a:prstGeom prst="rect">
            <a:avLst/>
          </a:prstGeom>
          <a:noFill/>
          <a:ln>
            <a:noFill/>
          </a:ln>
        </p:spPr>
        <p:txBody>
          <a:bodyPr spcFirstLastPara="1" wrap="square" lIns="68575" tIns="68575" rIns="68575" bIns="68575" anchor="t" anchorCtr="0">
            <a:noAutofit/>
          </a:bodyPr>
          <a:lstStyle/>
          <a:p>
            <a:pPr marL="342900" marR="0" lvl="0" indent="-234950" algn="l" rtl="0">
              <a:lnSpc>
                <a:spcPct val="100000"/>
              </a:lnSpc>
              <a:spcBef>
                <a:spcPts val="0"/>
              </a:spcBef>
              <a:spcAft>
                <a:spcPts val="0"/>
              </a:spcAft>
              <a:buSzPts val="1100"/>
              <a:buChar char="●"/>
            </a:pPr>
            <a:r>
              <a:rPr lang="en"/>
              <a:t>Cells are first</a:t>
            </a:r>
            <a:r>
              <a:rPr lang="en" b="1"/>
              <a:t> identified</a:t>
            </a:r>
            <a:r>
              <a:rPr lang="en"/>
              <a:t> using </a:t>
            </a:r>
            <a:r>
              <a:rPr lang="en" b="1"/>
              <a:t>model reflectivity exceeding 99.9th percentile</a:t>
            </a:r>
            <a:r>
              <a:rPr lang="en"/>
              <a:t>.</a:t>
            </a:r>
            <a:endParaRPr/>
          </a:p>
          <a:p>
            <a:pPr marL="342900" marR="0" lvl="0" indent="0" algn="l" rtl="0">
              <a:lnSpc>
                <a:spcPct val="100000"/>
              </a:lnSpc>
              <a:spcBef>
                <a:spcPts val="0"/>
              </a:spcBef>
              <a:spcAft>
                <a:spcPts val="0"/>
              </a:spcAft>
              <a:buNone/>
            </a:pPr>
            <a:endParaRPr/>
          </a:p>
          <a:p>
            <a:pPr marL="342900" marR="0" lvl="0" indent="-234950" algn="l" rtl="0">
              <a:lnSpc>
                <a:spcPct val="100000"/>
              </a:lnSpc>
              <a:spcBef>
                <a:spcPts val="0"/>
              </a:spcBef>
              <a:spcAft>
                <a:spcPts val="0"/>
              </a:spcAft>
              <a:buSzPts val="1100"/>
              <a:buChar char="●"/>
            </a:pPr>
            <a:r>
              <a:rPr lang="en"/>
              <a:t>Cells are then considered </a:t>
            </a:r>
            <a:r>
              <a:rPr lang="en" b="1"/>
              <a:t>rotating</a:t>
            </a:r>
            <a:r>
              <a:rPr lang="en"/>
              <a:t> if the </a:t>
            </a:r>
            <a:r>
              <a:rPr lang="en" b="1"/>
              <a:t>updraft helicity (UH) exceeds the 99.9th percentile.</a:t>
            </a:r>
            <a:endParaRPr b="1"/>
          </a:p>
          <a:p>
            <a:pPr marL="342900" marR="0" lvl="0" indent="0" algn="l" rtl="0">
              <a:lnSpc>
                <a:spcPct val="100000"/>
              </a:lnSpc>
              <a:spcBef>
                <a:spcPts val="0"/>
              </a:spcBef>
              <a:spcAft>
                <a:spcPts val="0"/>
              </a:spcAft>
              <a:buNone/>
            </a:pPr>
            <a:endParaRPr b="1"/>
          </a:p>
          <a:p>
            <a:pPr marL="342900" marR="0" lvl="0" indent="-234950" algn="l" rtl="0">
              <a:lnSpc>
                <a:spcPct val="100000"/>
              </a:lnSpc>
              <a:spcBef>
                <a:spcPts val="0"/>
              </a:spcBef>
              <a:spcAft>
                <a:spcPts val="0"/>
              </a:spcAft>
              <a:buSzPts val="1100"/>
              <a:buChar char="●"/>
            </a:pPr>
            <a:r>
              <a:rPr lang="en"/>
              <a:t>Cells were considered </a:t>
            </a:r>
            <a:r>
              <a:rPr lang="en" b="1"/>
              <a:t>non-rotating</a:t>
            </a:r>
            <a:r>
              <a:rPr lang="en"/>
              <a:t> if the </a:t>
            </a:r>
            <a:r>
              <a:rPr lang="en" b="1"/>
              <a:t>UH did not exceed the 5th percentile</a:t>
            </a:r>
            <a:r>
              <a:rPr lang="en"/>
              <a:t> and the </a:t>
            </a:r>
            <a:r>
              <a:rPr lang="en" b="1"/>
              <a:t>maximum hourly updraft (MHU) exceeds the 99.9th percentile.</a:t>
            </a:r>
            <a:endParaRPr b="1"/>
          </a:p>
        </p:txBody>
      </p:sp>
      <p:cxnSp>
        <p:nvCxnSpPr>
          <p:cNvPr id="856" name="Google Shape;856;p65"/>
          <p:cNvCxnSpPr/>
          <p:nvPr/>
        </p:nvCxnSpPr>
        <p:spPr>
          <a:xfrm flipH="1">
            <a:off x="4874175" y="3857650"/>
            <a:ext cx="6000" cy="436200"/>
          </a:xfrm>
          <a:prstGeom prst="straightConnector1">
            <a:avLst/>
          </a:prstGeom>
          <a:noFill/>
          <a:ln w="38100" cap="flat" cmpd="sng">
            <a:solidFill>
              <a:srgbClr val="000000"/>
            </a:solidFill>
            <a:prstDash val="solid"/>
            <a:round/>
            <a:headEnd type="none" w="med" len="med"/>
            <a:tailEnd type="triangle" w="med" len="med"/>
          </a:ln>
        </p:spPr>
      </p:cxnSp>
      <p:cxnSp>
        <p:nvCxnSpPr>
          <p:cNvPr id="857" name="Google Shape;857;p65"/>
          <p:cNvCxnSpPr/>
          <p:nvPr/>
        </p:nvCxnSpPr>
        <p:spPr>
          <a:xfrm flipH="1">
            <a:off x="7550450" y="3857650"/>
            <a:ext cx="6000" cy="436200"/>
          </a:xfrm>
          <a:prstGeom prst="straightConnector1">
            <a:avLst/>
          </a:prstGeom>
          <a:noFill/>
          <a:ln w="38100" cap="flat" cmpd="sng">
            <a:solidFill>
              <a:srgbClr val="000000"/>
            </a:solidFill>
            <a:prstDash val="solid"/>
            <a:round/>
            <a:headEnd type="none" w="med" len="med"/>
            <a:tailEnd type="triangle" w="med" len="med"/>
          </a:ln>
        </p:spPr>
      </p:cxnSp>
      <p:sp>
        <p:nvSpPr>
          <p:cNvPr id="858" name="Google Shape;858;p65"/>
          <p:cNvSpPr/>
          <p:nvPr/>
        </p:nvSpPr>
        <p:spPr>
          <a:xfrm>
            <a:off x="6611150" y="4352400"/>
            <a:ext cx="1884600" cy="76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Non-Rotating Cells</a:t>
            </a:r>
            <a:endParaRPr b="1"/>
          </a:p>
        </p:txBody>
      </p:sp>
      <p:sp>
        <p:nvSpPr>
          <p:cNvPr id="859" name="Google Shape;859;p65"/>
          <p:cNvSpPr/>
          <p:nvPr/>
        </p:nvSpPr>
        <p:spPr>
          <a:xfrm>
            <a:off x="3934875" y="4352400"/>
            <a:ext cx="1884600" cy="76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Rotating Cells</a:t>
            </a:r>
            <a:endParaRPr b="1"/>
          </a:p>
        </p:txBody>
      </p:sp>
      <p:sp>
        <p:nvSpPr>
          <p:cNvPr id="860" name="Google Shape;860;p65"/>
          <p:cNvSpPr txBox="1"/>
          <p:nvPr/>
        </p:nvSpPr>
        <p:spPr>
          <a:xfrm>
            <a:off x="201850" y="4018975"/>
            <a:ext cx="3282600" cy="8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**All percentiles are based on values across all hours and ensemble members.**</a:t>
            </a:r>
            <a:endParaRPr b="1"/>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3929</Words>
  <Application>Microsoft Office PowerPoint</Application>
  <PresentationFormat>On-screen Show (16:9)</PresentationFormat>
  <Paragraphs>1078</Paragraphs>
  <Slides>104</Slides>
  <Notes>104</Notes>
  <HiddenSlides>0</HiddenSlides>
  <MMClips>0</MMClips>
  <ScaleCrop>false</ScaleCrop>
  <HeadingPairs>
    <vt:vector size="4" baseType="variant">
      <vt:variant>
        <vt:lpstr>Theme</vt:lpstr>
      </vt:variant>
      <vt:variant>
        <vt:i4>2</vt:i4>
      </vt:variant>
      <vt:variant>
        <vt:lpstr>Slide Titles</vt:lpstr>
      </vt:variant>
      <vt:variant>
        <vt:i4>104</vt:i4>
      </vt:variant>
    </vt:vector>
  </HeadingPairs>
  <TitlesOfParts>
    <vt:vector size="106" baseType="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Card, Dylan</cp:lastModifiedBy>
  <cp:revision>1390</cp:revision>
  <dcterms:modified xsi:type="dcterms:W3CDTF">2019-11-01T14:19:07Z</dcterms:modified>
</cp:coreProperties>
</file>