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1"/>
  </p:notesMasterIdLst>
  <p:sldIdLst>
    <p:sldId id="256" r:id="rId2"/>
    <p:sldId id="257" r:id="rId3"/>
    <p:sldId id="258" r:id="rId4"/>
    <p:sldId id="273" r:id="rId5"/>
    <p:sldId id="260" r:id="rId6"/>
    <p:sldId id="261" r:id="rId7"/>
    <p:sldId id="262" r:id="rId8"/>
    <p:sldId id="263" r:id="rId9"/>
    <p:sldId id="264" r:id="rId10"/>
    <p:sldId id="265" r:id="rId11"/>
    <p:sldId id="266" r:id="rId12"/>
    <p:sldId id="267" r:id="rId13"/>
    <p:sldId id="268" r:id="rId14"/>
    <p:sldId id="269" r:id="rId15"/>
    <p:sldId id="270" r:id="rId16"/>
    <p:sldId id="275" r:id="rId17"/>
    <p:sldId id="271" r:id="rId18"/>
    <p:sldId id="272" r:id="rId19"/>
    <p:sldId id="276" r:id="rId20"/>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00"/>
    <a:srgbClr val="CD0000"/>
    <a:srgbClr val="FF2B00"/>
    <a:srgbClr val="FF6800"/>
    <a:srgbClr val="FFE600"/>
    <a:srgbClr val="CEFF29"/>
    <a:srgbClr val="97FF60"/>
    <a:srgbClr val="60FF97"/>
    <a:srgbClr val="29FFCE"/>
    <a:srgbClr val="00D5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C0A19F45-E436-476F-806A-2215FE8FAA22}">
  <a:tblStyle styleId="{C0A19F45-E436-476F-806A-2215FE8FAA22}" styleName="Table_0"/>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94" autoAdjust="0"/>
    <p:restoredTop sz="94660"/>
  </p:normalViewPr>
  <p:slideViewPr>
    <p:cSldViewPr snapToGrid="0">
      <p:cViewPr varScale="1">
        <p:scale>
          <a:sx n="76" d="100"/>
          <a:sy n="76" d="100"/>
        </p:scale>
        <p:origin x="483" y="6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Shape 81"/>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82" name="Shape 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Shape 192"/>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93" name="Shape 19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Shape 198"/>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99" name="Shape 1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209" name="Shape 20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Shape 214"/>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215" name="Shape 2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Shape 221"/>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222" name="Shape 22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Shape 2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0" name="Shape 23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Shape 2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0" name="Shape 23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5236574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Shape 23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236" name="Shape 23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Shape 240"/>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241" name="Shape 2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Shape 96"/>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97" name="Shape 9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Shape 104"/>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05" name="Shape 10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Shape 104"/>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05" name="Shape 10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701175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Shape 12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26" name="Shape 12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43" name="Shape 14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Shape 151"/>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52" name="Shape 15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Shape 163"/>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64" name="Shape 1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Shape 179"/>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80" name="Shape 1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1"/>
        <p:cNvGrpSpPr/>
        <p:nvPr/>
      </p:nvGrpSpPr>
      <p:grpSpPr>
        <a:xfrm>
          <a:off x="0" y="0"/>
          <a:ext cx="0" cy="0"/>
          <a:chOff x="0" y="0"/>
          <a:chExt cx="0" cy="0"/>
        </a:xfrm>
      </p:grpSpPr>
      <p:sp>
        <p:nvSpPr>
          <p:cNvPr id="12" name="Shape 12"/>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3" name="Shape 13"/>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3"/>
        <p:cNvGrpSpPr/>
        <p:nvPr/>
      </p:nvGrpSpPr>
      <p:grpSpPr>
        <a:xfrm>
          <a:off x="0" y="0"/>
          <a:ext cx="0" cy="0"/>
          <a:chOff x="0" y="0"/>
          <a:chExt cx="0" cy="0"/>
        </a:xfrm>
      </p:grpSpPr>
      <p:sp>
        <p:nvSpPr>
          <p:cNvPr id="34" name="Shape 34"/>
          <p:cNvSpPr txBox="1">
            <a:spLocks noGrp="1"/>
          </p:cNvSpPr>
          <p:nvPr>
            <p:ph type="title"/>
          </p:nvPr>
        </p:nvSpPr>
        <p:spPr>
          <a:xfrm>
            <a:off x="838200" y="365125"/>
            <a:ext cx="10515599"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5" name="Shape 35"/>
          <p:cNvSpPr txBox="1">
            <a:spLocks noGrp="1"/>
          </p:cNvSpPr>
          <p:nvPr>
            <p:ph type="body" idx="1"/>
          </p:nvPr>
        </p:nvSpPr>
        <p:spPr>
          <a:xfrm>
            <a:off x="838200" y="1825625"/>
            <a:ext cx="5181600" cy="4351338"/>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 name="Shape 36"/>
          <p:cNvSpPr txBox="1">
            <a:spLocks noGrp="1"/>
          </p:cNvSpPr>
          <p:nvPr>
            <p:ph type="body" idx="2"/>
          </p:nvPr>
        </p:nvSpPr>
        <p:spPr>
          <a:xfrm>
            <a:off x="6172200" y="1825625"/>
            <a:ext cx="5181600" cy="4351338"/>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8" name="Shape 38"/>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9" name="Shape 39"/>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0"/>
        <p:cNvGrpSpPr/>
        <p:nvPr/>
      </p:nvGrpSpPr>
      <p:grpSpPr>
        <a:xfrm>
          <a:off x="0" y="0"/>
          <a:ext cx="0" cy="0"/>
          <a:chOff x="0" y="0"/>
          <a:chExt cx="0" cy="0"/>
        </a:xfrm>
      </p:grpSpPr>
      <p:sp>
        <p:nvSpPr>
          <p:cNvPr id="41" name="Shape 41"/>
          <p:cNvSpPr txBox="1">
            <a:spLocks noGrp="1"/>
          </p:cNvSpPr>
          <p:nvPr>
            <p:ph type="title"/>
          </p:nvPr>
        </p:nvSpPr>
        <p:spPr>
          <a:xfrm>
            <a:off x="839787" y="365125"/>
            <a:ext cx="10515599"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2" name="Shape 42"/>
          <p:cNvSpPr txBox="1">
            <a:spLocks noGrp="1"/>
          </p:cNvSpPr>
          <p:nvPr>
            <p:ph type="body" idx="1"/>
          </p:nvPr>
        </p:nvSpPr>
        <p:spPr>
          <a:xfrm>
            <a:off x="839787" y="1681163"/>
            <a:ext cx="5157787" cy="823912"/>
          </a:xfrm>
          <a:prstGeom prst="rect">
            <a:avLst/>
          </a:prstGeom>
          <a:noFill/>
          <a:ln>
            <a:noFill/>
          </a:ln>
        </p:spPr>
        <p:txBody>
          <a:bodyPr lIns="91425" tIns="91425" rIns="91425" bIns="91425" anchor="b" anchorCtr="0"/>
          <a:lstStyle>
            <a:lvl1pPr marL="0" marR="0" lvl="0" indent="0" algn="l" rtl="0">
              <a:lnSpc>
                <a:spcPct val="90000"/>
              </a:lnSpc>
              <a:spcBef>
                <a:spcPts val="100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3" name="Shape 43"/>
          <p:cNvSpPr txBox="1">
            <a:spLocks noGrp="1"/>
          </p:cNvSpPr>
          <p:nvPr>
            <p:ph type="body" idx="2"/>
          </p:nvPr>
        </p:nvSpPr>
        <p:spPr>
          <a:xfrm>
            <a:off x="839787" y="2505075"/>
            <a:ext cx="5157787" cy="3684588"/>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4" name="Shape 44"/>
          <p:cNvSpPr txBox="1">
            <a:spLocks noGrp="1"/>
          </p:cNvSpPr>
          <p:nvPr>
            <p:ph type="body" idx="3"/>
          </p:nvPr>
        </p:nvSpPr>
        <p:spPr>
          <a:xfrm>
            <a:off x="6172200" y="1681163"/>
            <a:ext cx="5183187" cy="823912"/>
          </a:xfrm>
          <a:prstGeom prst="rect">
            <a:avLst/>
          </a:prstGeom>
          <a:noFill/>
          <a:ln>
            <a:noFill/>
          </a:ln>
        </p:spPr>
        <p:txBody>
          <a:bodyPr lIns="91425" tIns="91425" rIns="91425" bIns="91425" anchor="b" anchorCtr="0"/>
          <a:lstStyle>
            <a:lvl1pPr marL="0" marR="0" lvl="0" indent="0" algn="l" rtl="0">
              <a:lnSpc>
                <a:spcPct val="90000"/>
              </a:lnSpc>
              <a:spcBef>
                <a:spcPts val="100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5" name="Shape 45"/>
          <p:cNvSpPr txBox="1">
            <a:spLocks noGrp="1"/>
          </p:cNvSpPr>
          <p:nvPr>
            <p:ph type="body" idx="4"/>
          </p:nvPr>
        </p:nvSpPr>
        <p:spPr>
          <a:xfrm>
            <a:off x="6172200" y="2505075"/>
            <a:ext cx="5183187" cy="3684588"/>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6" name="Shape 46"/>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7" name="Shape 47"/>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8" name="Shape 48"/>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838200" y="365125"/>
            <a:ext cx="10515599"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1" name="Shape 51"/>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2" name="Shape 52"/>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3" name="Shape 53"/>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4"/>
        <p:cNvGrpSpPr/>
        <p:nvPr/>
      </p:nvGrpSpPr>
      <p:grpSpPr>
        <a:xfrm>
          <a:off x="0" y="0"/>
          <a:ext cx="0" cy="0"/>
          <a:chOff x="0" y="0"/>
          <a:chExt cx="0" cy="0"/>
        </a:xfrm>
      </p:grpSpPr>
      <p:sp>
        <p:nvSpPr>
          <p:cNvPr id="55" name="Shape 55"/>
          <p:cNvSpPr txBox="1">
            <a:spLocks noGrp="1"/>
          </p:cNvSpPr>
          <p:nvPr>
            <p:ph type="title"/>
          </p:nvPr>
        </p:nvSpPr>
        <p:spPr>
          <a:xfrm>
            <a:off x="839787" y="457200"/>
            <a:ext cx="3932237" cy="1600199"/>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dk1"/>
              </a:buClr>
              <a:buFont typeface="Calibri"/>
              <a:buNone/>
              <a:defRPr sz="32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6" name="Shape 56"/>
          <p:cNvSpPr txBox="1">
            <a:spLocks noGrp="1"/>
          </p:cNvSpPr>
          <p:nvPr>
            <p:ph type="body" idx="1"/>
          </p:nvPr>
        </p:nvSpPr>
        <p:spPr>
          <a:xfrm>
            <a:off x="5183187" y="987425"/>
            <a:ext cx="6172199" cy="4873624"/>
          </a:xfrm>
          <a:prstGeom prst="rect">
            <a:avLst/>
          </a:prstGeom>
          <a:noFill/>
          <a:ln>
            <a:noFill/>
          </a:ln>
        </p:spPr>
        <p:txBody>
          <a:bodyPr lIns="91425" tIns="91425" rIns="91425" bIns="91425" anchor="t" anchorCtr="0"/>
          <a:lstStyle>
            <a:lvl1pPr marL="228600" marR="0" lvl="0" indent="-25400" algn="l" rtl="0">
              <a:lnSpc>
                <a:spcPct val="90000"/>
              </a:lnSpc>
              <a:spcBef>
                <a:spcPts val="100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685800" marR="0" lvl="1" indent="-50800" algn="l" rtl="0">
              <a:lnSpc>
                <a:spcPct val="90000"/>
              </a:lnSpc>
              <a:spcBef>
                <a:spcPts val="5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7" name="Shape 57"/>
          <p:cNvSpPr txBox="1">
            <a:spLocks noGrp="1"/>
          </p:cNvSpPr>
          <p:nvPr>
            <p:ph type="body" idx="2"/>
          </p:nvPr>
        </p:nvSpPr>
        <p:spPr>
          <a:xfrm>
            <a:off x="839787" y="2057400"/>
            <a:ext cx="3932237" cy="3811588"/>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16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14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12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58" name="Shape 58"/>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9" name="Shape 59"/>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0" name="Shape 60"/>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839787" y="457200"/>
            <a:ext cx="3932237" cy="1600199"/>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dk1"/>
              </a:buClr>
              <a:buFont typeface="Calibri"/>
              <a:buNone/>
              <a:defRPr sz="32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3" name="Shape 63"/>
          <p:cNvSpPr>
            <a:spLocks noGrp="1"/>
          </p:cNvSpPr>
          <p:nvPr>
            <p:ph type="pic" idx="2"/>
          </p:nvPr>
        </p:nvSpPr>
        <p:spPr>
          <a:xfrm>
            <a:off x="5183187" y="987425"/>
            <a:ext cx="6172199" cy="4873624"/>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32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28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24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body" idx="1"/>
          </p:nvPr>
        </p:nvSpPr>
        <p:spPr>
          <a:xfrm>
            <a:off x="839787" y="2057400"/>
            <a:ext cx="3932237" cy="3811588"/>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16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14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12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65" name="Shape 65"/>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6" name="Shape 66"/>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7" name="Shape 67"/>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68"/>
        <p:cNvGrpSpPr/>
        <p:nvPr/>
      </p:nvGrpSpPr>
      <p:grpSpPr>
        <a:xfrm>
          <a:off x="0" y="0"/>
          <a:ext cx="0" cy="0"/>
          <a:chOff x="0" y="0"/>
          <a:chExt cx="0" cy="0"/>
        </a:xfrm>
      </p:grpSpPr>
      <p:sp>
        <p:nvSpPr>
          <p:cNvPr id="69" name="Shape 69"/>
          <p:cNvSpPr txBox="1">
            <a:spLocks noGrp="1"/>
          </p:cNvSpPr>
          <p:nvPr>
            <p:ph type="title"/>
          </p:nvPr>
        </p:nvSpPr>
        <p:spPr>
          <a:xfrm>
            <a:off x="838200" y="365125"/>
            <a:ext cx="10515599"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0" name="Shape 70"/>
          <p:cNvSpPr txBox="1">
            <a:spLocks noGrp="1"/>
          </p:cNvSpPr>
          <p:nvPr>
            <p:ph type="body" idx="1"/>
          </p:nvPr>
        </p:nvSpPr>
        <p:spPr>
          <a:xfrm rot="5400000">
            <a:off x="3920331" y="-1256505"/>
            <a:ext cx="4351338" cy="10515599"/>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2" name="Shape 72"/>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3" name="Shape 73"/>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4"/>
        <p:cNvGrpSpPr/>
        <p:nvPr/>
      </p:nvGrpSpPr>
      <p:grpSpPr>
        <a:xfrm>
          <a:off x="0" y="0"/>
          <a:ext cx="0" cy="0"/>
          <a:chOff x="0" y="0"/>
          <a:chExt cx="0" cy="0"/>
        </a:xfrm>
      </p:grpSpPr>
      <p:sp>
        <p:nvSpPr>
          <p:cNvPr id="75" name="Shape 75"/>
          <p:cNvSpPr txBox="1">
            <a:spLocks noGrp="1"/>
          </p:cNvSpPr>
          <p:nvPr>
            <p:ph type="title"/>
          </p:nvPr>
        </p:nvSpPr>
        <p:spPr>
          <a:xfrm rot="5400000">
            <a:off x="7133431" y="1956594"/>
            <a:ext cx="5811838" cy="2628899"/>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6" name="Shape 76"/>
          <p:cNvSpPr txBox="1">
            <a:spLocks noGrp="1"/>
          </p:cNvSpPr>
          <p:nvPr>
            <p:ph type="body" idx="1"/>
          </p:nvPr>
        </p:nvSpPr>
        <p:spPr>
          <a:xfrm rot="5400000">
            <a:off x="1799431" y="-596105"/>
            <a:ext cx="5811838" cy="7734299"/>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8" name="Shape 78"/>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9" name="Shape 79"/>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838200" y="365125"/>
            <a:ext cx="10515599"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 name="Shape 7"/>
          <p:cNvSpPr txBox="1">
            <a:spLocks noGrp="1"/>
          </p:cNvSpPr>
          <p:nvPr>
            <p:ph type="body" idx="1"/>
          </p:nvPr>
        </p:nvSpPr>
        <p:spPr>
          <a:xfrm>
            <a:off x="838200" y="1825625"/>
            <a:ext cx="10515599" cy="4351338"/>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9" name="Shape 9"/>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0" name="Shape 10"/>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 id="2147483652" r:id="rId2"/>
    <p:sldLayoutId id="2147483653" r:id="rId3"/>
    <p:sldLayoutId id="2147483654" r:id="rId4"/>
    <p:sldLayoutId id="2147483655" r:id="rId5"/>
    <p:sldLayoutId id="2147483656" r:id="rId6"/>
    <p:sldLayoutId id="2147483657" r:id="rId7"/>
    <p:sldLayoutId id="2147483658"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jp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31.gif"/><Relationship Id="rId3" Type="http://schemas.openxmlformats.org/officeDocument/2006/relationships/image" Target="../media/image26.gif"/><Relationship Id="rId7" Type="http://schemas.openxmlformats.org/officeDocument/2006/relationships/image" Target="../media/image30.gif"/><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9.gif"/><Relationship Id="rId5" Type="http://schemas.openxmlformats.org/officeDocument/2006/relationships/image" Target="../media/image28.gif"/><Relationship Id="rId4" Type="http://schemas.openxmlformats.org/officeDocument/2006/relationships/image" Target="../media/image27.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grpSp>
        <p:nvGrpSpPr>
          <p:cNvPr id="84" name="Shape 84"/>
          <p:cNvGrpSpPr/>
          <p:nvPr/>
        </p:nvGrpSpPr>
        <p:grpSpPr>
          <a:xfrm>
            <a:off x="1031489" y="869796"/>
            <a:ext cx="5352585" cy="5471093"/>
            <a:chOff x="1455235" y="892099"/>
            <a:chExt cx="5352585" cy="5471093"/>
          </a:xfrm>
        </p:grpSpPr>
        <p:grpSp>
          <p:nvGrpSpPr>
            <p:cNvPr id="85" name="Shape 85"/>
            <p:cNvGrpSpPr/>
            <p:nvPr/>
          </p:nvGrpSpPr>
          <p:grpSpPr>
            <a:xfrm>
              <a:off x="1455235" y="892099"/>
              <a:ext cx="5352585" cy="4577575"/>
              <a:chOff x="1137425" y="1031489"/>
              <a:chExt cx="5352585" cy="4577575"/>
            </a:xfrm>
          </p:grpSpPr>
          <p:grpSp>
            <p:nvGrpSpPr>
              <p:cNvPr id="86" name="Shape 86"/>
              <p:cNvGrpSpPr/>
              <p:nvPr/>
            </p:nvGrpSpPr>
            <p:grpSpPr>
              <a:xfrm>
                <a:off x="1137425" y="1031489"/>
                <a:ext cx="5352585" cy="4577575"/>
                <a:chOff x="2425390" y="724830"/>
                <a:chExt cx="5352585" cy="4577575"/>
              </a:xfrm>
            </p:grpSpPr>
            <p:grpSp>
              <p:nvGrpSpPr>
                <p:cNvPr id="87" name="Shape 87"/>
                <p:cNvGrpSpPr/>
                <p:nvPr/>
              </p:nvGrpSpPr>
              <p:grpSpPr>
                <a:xfrm>
                  <a:off x="2425390" y="724830"/>
                  <a:ext cx="5352585" cy="4577575"/>
                  <a:chOff x="2759927" y="579864"/>
                  <a:chExt cx="5352585" cy="4577575"/>
                </a:xfrm>
              </p:grpSpPr>
              <p:pic>
                <p:nvPicPr>
                  <p:cNvPr id="88" name="Shape 88"/>
                  <p:cNvPicPr preferRelativeResize="0"/>
                  <p:nvPr/>
                </p:nvPicPr>
                <p:blipFill rotWithShape="1">
                  <a:blip r:embed="rId3">
                    <a:alphaModFix/>
                  </a:blip>
                  <a:srcRect l="26139" t="1425" r="-86" b="13344"/>
                  <a:stretch/>
                </p:blipFill>
                <p:spPr>
                  <a:xfrm>
                    <a:off x="2759927" y="579864"/>
                    <a:ext cx="5352585" cy="4577575"/>
                  </a:xfrm>
                  <a:prstGeom prst="rect">
                    <a:avLst/>
                  </a:prstGeom>
                  <a:noFill/>
                  <a:ln>
                    <a:noFill/>
                  </a:ln>
                </p:spPr>
              </p:pic>
              <p:sp>
                <p:nvSpPr>
                  <p:cNvPr id="89" name="Shape 89"/>
                  <p:cNvSpPr/>
                  <p:nvPr/>
                </p:nvSpPr>
                <p:spPr>
                  <a:xfrm>
                    <a:off x="4315357" y="1655957"/>
                    <a:ext cx="2029684" cy="646331"/>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800" b="0" i="0" u="none" strike="noStrike" cap="none" dirty="0">
                        <a:solidFill>
                          <a:schemeClr val="lt1"/>
                        </a:solidFill>
                        <a:latin typeface="Calibri"/>
                        <a:ea typeface="Calibri"/>
                        <a:cs typeface="Calibri"/>
                        <a:sym typeface="Calibri"/>
                      </a:rPr>
                      <a:t>Adirondack </a:t>
                    </a:r>
                  </a:p>
                  <a:p>
                    <a:pPr marL="0" marR="0" lvl="0" indent="0" algn="ctr" rtl="0">
                      <a:spcBef>
                        <a:spcPts val="0"/>
                      </a:spcBef>
                      <a:buSzPct val="25000"/>
                      <a:buNone/>
                    </a:pPr>
                    <a:r>
                      <a:rPr lang="en-US" sz="1800" b="0" i="0" u="none" strike="noStrike" cap="none" dirty="0">
                        <a:solidFill>
                          <a:schemeClr val="lt1"/>
                        </a:solidFill>
                        <a:latin typeface="Calibri"/>
                        <a:ea typeface="Calibri"/>
                        <a:cs typeface="Calibri"/>
                        <a:sym typeface="Calibri"/>
                      </a:rPr>
                      <a:t>Mountains</a:t>
                    </a:r>
                  </a:p>
                </p:txBody>
              </p:sp>
              <p:sp>
                <p:nvSpPr>
                  <p:cNvPr id="90" name="Shape 90"/>
                  <p:cNvSpPr/>
                  <p:nvPr/>
                </p:nvSpPr>
                <p:spPr>
                  <a:xfrm>
                    <a:off x="3732258" y="3165741"/>
                    <a:ext cx="2029684" cy="646331"/>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800" b="0" i="0" u="none" strike="noStrike" cap="none">
                        <a:solidFill>
                          <a:schemeClr val="lt1"/>
                        </a:solidFill>
                        <a:latin typeface="Calibri"/>
                        <a:ea typeface="Calibri"/>
                        <a:cs typeface="Calibri"/>
                        <a:sym typeface="Calibri"/>
                      </a:rPr>
                      <a:t>Catskill </a:t>
                    </a:r>
                  </a:p>
                  <a:p>
                    <a:pPr marL="0" marR="0" lvl="0" indent="0" algn="ctr" rtl="0">
                      <a:spcBef>
                        <a:spcPts val="0"/>
                      </a:spcBef>
                      <a:buSzPct val="25000"/>
                      <a:buNone/>
                    </a:pPr>
                    <a:r>
                      <a:rPr lang="en-US" sz="1800" b="0" i="0" u="none" strike="noStrike" cap="none">
                        <a:solidFill>
                          <a:schemeClr val="lt1"/>
                        </a:solidFill>
                        <a:latin typeface="Calibri"/>
                        <a:ea typeface="Calibri"/>
                        <a:cs typeface="Calibri"/>
                        <a:sym typeface="Calibri"/>
                      </a:rPr>
                      <a:t>Mountains</a:t>
                    </a:r>
                  </a:p>
                </p:txBody>
              </p:sp>
            </p:grpSp>
            <p:sp>
              <p:nvSpPr>
                <p:cNvPr id="91" name="Shape 91"/>
                <p:cNvSpPr/>
                <p:nvPr/>
              </p:nvSpPr>
              <p:spPr>
                <a:xfrm rot="724458">
                  <a:off x="3525755" y="2708801"/>
                  <a:ext cx="1703812" cy="380785"/>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800" b="0" i="0" u="none" strike="noStrike" cap="none" dirty="0">
                      <a:solidFill>
                        <a:schemeClr val="lt1"/>
                      </a:solidFill>
                      <a:latin typeface="Calibri"/>
                      <a:ea typeface="Calibri"/>
                      <a:cs typeface="Calibri"/>
                      <a:sym typeface="Calibri"/>
                    </a:rPr>
                    <a:t>Mohawk Valley</a:t>
                  </a:r>
                </a:p>
              </p:txBody>
            </p:sp>
            <p:sp>
              <p:nvSpPr>
                <p:cNvPr id="92" name="Shape 92"/>
                <p:cNvSpPr/>
                <p:nvPr/>
              </p:nvSpPr>
              <p:spPr>
                <a:xfrm rot="5955109">
                  <a:off x="4663974" y="3751054"/>
                  <a:ext cx="1512082" cy="369331"/>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800" b="0" i="0" u="none" strike="noStrike" cap="none" dirty="0">
                      <a:solidFill>
                        <a:schemeClr val="lt1"/>
                      </a:solidFill>
                      <a:latin typeface="Calibri"/>
                      <a:ea typeface="Calibri"/>
                      <a:cs typeface="Calibri"/>
                      <a:sym typeface="Calibri"/>
                    </a:rPr>
                    <a:t>Hudson Valley</a:t>
                  </a:r>
                </a:p>
              </p:txBody>
            </p:sp>
          </p:grpSp>
          <p:sp>
            <p:nvSpPr>
              <p:cNvPr id="93" name="Shape 93"/>
              <p:cNvSpPr/>
              <p:nvPr/>
            </p:nvSpPr>
            <p:spPr>
              <a:xfrm rot="5400000">
                <a:off x="3686084" y="1929614"/>
                <a:ext cx="1791003" cy="369332"/>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800" b="0" i="0" u="none" strike="noStrike" cap="none">
                    <a:solidFill>
                      <a:schemeClr val="lt1"/>
                    </a:solidFill>
                    <a:latin typeface="Calibri"/>
                    <a:ea typeface="Calibri"/>
                    <a:cs typeface="Calibri"/>
                    <a:sym typeface="Calibri"/>
                  </a:rPr>
                  <a:t>Champlain Valley</a:t>
                </a:r>
              </a:p>
            </p:txBody>
          </p:sp>
        </p:grpSp>
        <p:sp>
          <p:nvSpPr>
            <p:cNvPr id="94" name="Shape 94"/>
            <p:cNvSpPr/>
            <p:nvPr/>
          </p:nvSpPr>
          <p:spPr>
            <a:xfrm>
              <a:off x="1713916" y="5439862"/>
              <a:ext cx="4953000" cy="923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1" i="0" u="none" strike="noStrike" cap="none" dirty="0">
                  <a:solidFill>
                    <a:schemeClr val="dk1"/>
                  </a:solidFill>
                  <a:latin typeface="Calibri"/>
                  <a:ea typeface="Calibri"/>
                  <a:cs typeface="Calibri"/>
                  <a:sym typeface="Calibri"/>
                </a:rPr>
                <a:t>F</a:t>
              </a:r>
              <a:r>
                <a:rPr lang="en-US" sz="1800" b="1" i="0" u="none" strike="noStrike" cap="small" dirty="0">
                  <a:solidFill>
                    <a:schemeClr val="dk1"/>
                  </a:solidFill>
                  <a:latin typeface="Calibri"/>
                  <a:ea typeface="Calibri"/>
                  <a:cs typeface="Calibri"/>
                  <a:sym typeface="Calibri"/>
                </a:rPr>
                <a:t>ig</a:t>
              </a:r>
              <a:r>
                <a:rPr lang="en-US" sz="1800" b="1" i="0" u="none" strike="noStrike" cap="none" dirty="0">
                  <a:solidFill>
                    <a:schemeClr val="dk1"/>
                  </a:solidFill>
                  <a:latin typeface="Calibri"/>
                  <a:ea typeface="Calibri"/>
                  <a:cs typeface="Calibri"/>
                  <a:sym typeface="Calibri"/>
                </a:rPr>
                <a:t>. 1.</a:t>
              </a:r>
              <a:r>
                <a:rPr lang="en-US" sz="1800" b="0" i="0" u="none" strike="noStrike" cap="none" dirty="0">
                  <a:solidFill>
                    <a:schemeClr val="dk1"/>
                  </a:solidFill>
                  <a:latin typeface="Calibri"/>
                  <a:ea typeface="Calibri"/>
                  <a:cs typeface="Calibri"/>
                  <a:sym typeface="Calibri"/>
                </a:rPr>
                <a:t> Topographic depiction of Eastern New York The black dot represents the location of Albany, New York. Courtesy of Johns Hopkins University (http://fermi.jhuapl.edu/states/states.html)</a:t>
              </a:r>
            </a:p>
          </p:txBody>
        </p:sp>
      </p:grpSp>
      <p:sp>
        <p:nvSpPr>
          <p:cNvPr id="13" name="Shape 89"/>
          <p:cNvSpPr/>
          <p:nvPr/>
        </p:nvSpPr>
        <p:spPr>
          <a:xfrm>
            <a:off x="3990995" y="2700467"/>
            <a:ext cx="2029684" cy="646331"/>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800" b="0" i="0" u="none" strike="noStrike" cap="none" dirty="0">
                <a:solidFill>
                  <a:schemeClr val="lt1"/>
                </a:solidFill>
                <a:latin typeface="Calibri"/>
                <a:ea typeface="Calibri"/>
                <a:cs typeface="Calibri"/>
                <a:sym typeface="Calibri"/>
              </a:rPr>
              <a:t>Green </a:t>
            </a:r>
          </a:p>
          <a:p>
            <a:pPr marL="0" marR="0" lvl="0" indent="0" algn="ctr" rtl="0">
              <a:spcBef>
                <a:spcPts val="0"/>
              </a:spcBef>
              <a:buSzPct val="25000"/>
              <a:buNone/>
            </a:pPr>
            <a:r>
              <a:rPr lang="en-US" sz="1800" b="0" i="0" u="none" strike="noStrike" cap="none" dirty="0">
                <a:solidFill>
                  <a:schemeClr val="lt1"/>
                </a:solidFill>
                <a:latin typeface="Calibri"/>
                <a:ea typeface="Calibri"/>
                <a:cs typeface="Calibri"/>
                <a:sym typeface="Calibri"/>
              </a:rPr>
              <a:t>Mountains</a:t>
            </a:r>
          </a:p>
        </p:txBody>
      </p:sp>
      <p:sp>
        <p:nvSpPr>
          <p:cNvPr id="14" name="Shape 89"/>
          <p:cNvSpPr/>
          <p:nvPr/>
        </p:nvSpPr>
        <p:spPr>
          <a:xfrm>
            <a:off x="3841851" y="3434354"/>
            <a:ext cx="2029684" cy="646331"/>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800" b="0" i="0" u="none" strike="noStrike" cap="none" dirty="0">
                <a:solidFill>
                  <a:schemeClr val="lt1"/>
                </a:solidFill>
                <a:latin typeface="Calibri"/>
                <a:ea typeface="Calibri"/>
                <a:cs typeface="Calibri"/>
                <a:sym typeface="Calibri"/>
              </a:rPr>
              <a:t>Berkshire </a:t>
            </a:r>
          </a:p>
          <a:p>
            <a:pPr marL="0" marR="0" lvl="0" indent="0" algn="ctr" rtl="0">
              <a:spcBef>
                <a:spcPts val="0"/>
              </a:spcBef>
              <a:buSzPct val="25000"/>
              <a:buNone/>
            </a:pPr>
            <a:r>
              <a:rPr lang="en-US" sz="1800" b="0" i="0" u="none" strike="noStrike" cap="none" dirty="0">
                <a:solidFill>
                  <a:schemeClr val="lt1"/>
                </a:solidFill>
                <a:latin typeface="Calibri"/>
                <a:ea typeface="Calibri"/>
                <a:cs typeface="Calibri"/>
                <a:sym typeface="Calibri"/>
              </a:rPr>
              <a:t>Mountains</a:t>
            </a:r>
          </a:p>
        </p:txBody>
      </p:sp>
      <p:sp>
        <p:nvSpPr>
          <p:cNvPr id="2" name="Oval 1">
            <a:extLst>
              <a:ext uri="{FF2B5EF4-FFF2-40B4-BE49-F238E27FC236}">
                <a16:creationId xmlns:a16="http://schemas.microsoft.com/office/drawing/2014/main" id="{0FC22FB3-CFD5-4341-B010-CB96E98980E7}"/>
              </a:ext>
            </a:extLst>
          </p:cNvPr>
          <p:cNvSpPr/>
          <p:nvPr/>
        </p:nvSpPr>
        <p:spPr>
          <a:xfrm>
            <a:off x="4026114" y="3255959"/>
            <a:ext cx="106189" cy="9766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Shape 195"/>
          <p:cNvSpPr txBox="1"/>
          <p:nvPr/>
        </p:nvSpPr>
        <p:spPr>
          <a:xfrm>
            <a:off x="2418080" y="5591908"/>
            <a:ext cx="775207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1">
                <a:solidFill>
                  <a:schemeClr val="dk1"/>
                </a:solidFill>
                <a:latin typeface="Calibri"/>
                <a:ea typeface="Calibri"/>
                <a:cs typeface="Calibri"/>
                <a:sym typeface="Calibri"/>
              </a:rPr>
              <a:t>F</a:t>
            </a:r>
            <a:r>
              <a:rPr lang="en-US" sz="1800" b="1" cap="small">
                <a:solidFill>
                  <a:schemeClr val="dk1"/>
                </a:solidFill>
                <a:latin typeface="Calibri"/>
                <a:ea typeface="Calibri"/>
                <a:cs typeface="Calibri"/>
                <a:sym typeface="Calibri"/>
              </a:rPr>
              <a:t>ig</a:t>
            </a:r>
            <a:r>
              <a:rPr lang="en-US" sz="1800" b="1">
                <a:solidFill>
                  <a:schemeClr val="dk1"/>
                </a:solidFill>
                <a:latin typeface="Calibri"/>
                <a:ea typeface="Calibri"/>
                <a:cs typeface="Calibri"/>
                <a:sym typeface="Calibri"/>
              </a:rPr>
              <a:t>. 9.</a:t>
            </a:r>
            <a:r>
              <a:rPr lang="en-US" sz="1800">
                <a:solidFill>
                  <a:schemeClr val="dk1"/>
                </a:solidFill>
                <a:latin typeface="Calibri"/>
                <a:ea typeface="Calibri"/>
                <a:cs typeface="Calibri"/>
                <a:sym typeface="Calibri"/>
              </a:rPr>
              <a:t> Mean sea level pressure (hPa, shaded) for 1200 UTC 2 January 2008.</a:t>
            </a:r>
          </a:p>
        </p:txBody>
      </p:sp>
      <p:pic>
        <p:nvPicPr>
          <p:cNvPr id="3" name="Picture 2" descr="A close up of a map&#10;&#10;Description generated with high confidence">
            <a:extLst>
              <a:ext uri="{FF2B5EF4-FFF2-40B4-BE49-F238E27FC236}">
                <a16:creationId xmlns:a16="http://schemas.microsoft.com/office/drawing/2014/main" id="{48E0B7EB-1BB1-4294-AEEA-3A5AE4EE7C81}"/>
              </a:ext>
            </a:extLst>
          </p:cNvPr>
          <p:cNvPicPr>
            <a:picLocks noChangeAspect="1"/>
          </p:cNvPicPr>
          <p:nvPr/>
        </p:nvPicPr>
        <p:blipFill>
          <a:blip r:embed="rId3"/>
          <a:stretch>
            <a:fillRect/>
          </a:stretch>
        </p:blipFill>
        <p:spPr>
          <a:xfrm>
            <a:off x="1899960" y="543969"/>
            <a:ext cx="7776935" cy="5121072"/>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grpSp>
        <p:nvGrpSpPr>
          <p:cNvPr id="16" name="Group 15">
            <a:extLst>
              <a:ext uri="{FF2B5EF4-FFF2-40B4-BE49-F238E27FC236}">
                <a16:creationId xmlns:a16="http://schemas.microsoft.com/office/drawing/2014/main" id="{8ECD2B0A-9169-4247-A989-1ADF222EF260}"/>
              </a:ext>
            </a:extLst>
          </p:cNvPr>
          <p:cNvGrpSpPr/>
          <p:nvPr/>
        </p:nvGrpSpPr>
        <p:grpSpPr>
          <a:xfrm>
            <a:off x="0" y="434898"/>
            <a:ext cx="11910708" cy="6035700"/>
            <a:chOff x="0" y="434898"/>
            <a:chExt cx="11910708" cy="6035700"/>
          </a:xfrm>
        </p:grpSpPr>
        <p:pic>
          <p:nvPicPr>
            <p:cNvPr id="3" name="Picture 2" descr="A close up of a logo&#10;&#10;Description generated with high confidence">
              <a:extLst>
                <a:ext uri="{FF2B5EF4-FFF2-40B4-BE49-F238E27FC236}">
                  <a16:creationId xmlns:a16="http://schemas.microsoft.com/office/drawing/2014/main" id="{937FABE2-0EE9-42FF-810C-E5ACC868235C}"/>
                </a:ext>
              </a:extLst>
            </p:cNvPr>
            <p:cNvPicPr>
              <a:picLocks noChangeAspect="1"/>
            </p:cNvPicPr>
            <p:nvPr/>
          </p:nvPicPr>
          <p:blipFill>
            <a:blip r:embed="rId3"/>
            <a:stretch>
              <a:fillRect/>
            </a:stretch>
          </p:blipFill>
          <p:spPr>
            <a:xfrm>
              <a:off x="0" y="434898"/>
              <a:ext cx="7496035" cy="6035700"/>
            </a:xfrm>
            <a:prstGeom prst="rect">
              <a:avLst/>
            </a:prstGeom>
          </p:spPr>
        </p:pic>
        <p:sp>
          <p:nvSpPr>
            <p:cNvPr id="201" name="Shape 201"/>
            <p:cNvSpPr txBox="1"/>
            <p:nvPr/>
          </p:nvSpPr>
          <p:spPr>
            <a:xfrm>
              <a:off x="7690400" y="2384259"/>
              <a:ext cx="4220308" cy="1754325"/>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1" dirty="0">
                  <a:solidFill>
                    <a:schemeClr val="dk1"/>
                  </a:solidFill>
                  <a:latin typeface="Calibri"/>
                  <a:ea typeface="Calibri"/>
                  <a:cs typeface="Calibri"/>
                  <a:sym typeface="Calibri"/>
                </a:rPr>
                <a:t>F</a:t>
              </a:r>
              <a:r>
                <a:rPr lang="en-US" sz="1800" b="1" cap="small" dirty="0">
                  <a:solidFill>
                    <a:schemeClr val="dk1"/>
                  </a:solidFill>
                  <a:latin typeface="Calibri"/>
                  <a:ea typeface="Calibri"/>
                  <a:cs typeface="Calibri"/>
                  <a:sym typeface="Calibri"/>
                </a:rPr>
                <a:t>ig</a:t>
              </a:r>
              <a:r>
                <a:rPr lang="en-US" sz="1800" b="1" dirty="0">
                  <a:solidFill>
                    <a:schemeClr val="dk1"/>
                  </a:solidFill>
                  <a:latin typeface="Calibri"/>
                  <a:ea typeface="Calibri"/>
                  <a:cs typeface="Calibri"/>
                  <a:sym typeface="Calibri"/>
                </a:rPr>
                <a:t>. 10. </a:t>
              </a:r>
              <a:r>
                <a:rPr lang="en-US" sz="1800" dirty="0">
                  <a:solidFill>
                    <a:schemeClr val="dk1"/>
                  </a:solidFill>
                  <a:latin typeface="Calibri"/>
                  <a:ea typeface="Calibri"/>
                  <a:cs typeface="Calibri"/>
                  <a:sym typeface="Calibri"/>
                </a:rPr>
                <a:t>850-hPa heights (dam, contours), winds (</a:t>
              </a:r>
              <a:r>
                <a:rPr lang="en-US" sz="1800" dirty="0" err="1">
                  <a:solidFill>
                    <a:schemeClr val="dk1"/>
                  </a:solidFill>
                  <a:latin typeface="Calibri"/>
                  <a:ea typeface="Calibri"/>
                  <a:cs typeface="Calibri"/>
                  <a:sym typeface="Calibri"/>
                </a:rPr>
                <a:t>kt</a:t>
              </a:r>
              <a:r>
                <a:rPr lang="en-US" sz="1800" dirty="0">
                  <a:solidFill>
                    <a:schemeClr val="dk1"/>
                  </a:solidFill>
                  <a:latin typeface="Calibri"/>
                  <a:ea typeface="Calibri"/>
                  <a:cs typeface="Calibri"/>
                  <a:sym typeface="Calibri"/>
                </a:rPr>
                <a:t>, barbs; pennant, full barb, and half barb denote 50, 10, and 5 </a:t>
              </a:r>
              <a:r>
                <a:rPr lang="en-US" sz="1800" dirty="0" err="1">
                  <a:solidFill>
                    <a:schemeClr val="dk1"/>
                  </a:solidFill>
                  <a:latin typeface="Calibri"/>
                  <a:ea typeface="Calibri"/>
                  <a:cs typeface="Calibri"/>
                  <a:sym typeface="Calibri"/>
                </a:rPr>
                <a:t>kt</a:t>
              </a:r>
              <a:r>
                <a:rPr lang="en-US" sz="1800" dirty="0">
                  <a:solidFill>
                    <a:schemeClr val="dk1"/>
                  </a:solidFill>
                  <a:latin typeface="Calibri"/>
                  <a:ea typeface="Calibri"/>
                  <a:cs typeface="Calibri"/>
                  <a:sym typeface="Calibri"/>
                </a:rPr>
                <a:t>, respectively), and 850-hPa temperature advection (</a:t>
              </a:r>
              <a:r>
                <a:rPr lang="en-US" sz="1800" i="1" dirty="0">
                  <a:solidFill>
                    <a:schemeClr val="dk1"/>
                  </a:solidFill>
                  <a:latin typeface="Calibri"/>
                  <a:ea typeface="Calibri"/>
                  <a:cs typeface="Calibri"/>
                  <a:sym typeface="Calibri"/>
                </a:rPr>
                <a:t>°</a:t>
              </a:r>
              <a:r>
                <a:rPr lang="en-US" sz="1800" dirty="0">
                  <a:solidFill>
                    <a:schemeClr val="dk1"/>
                  </a:solidFill>
                  <a:latin typeface="Calibri"/>
                  <a:ea typeface="Calibri"/>
                  <a:cs typeface="Calibri"/>
                  <a:sym typeface="Calibri"/>
                </a:rPr>
                <a:t>C h</a:t>
              </a:r>
              <a:r>
                <a:rPr lang="en-US" sz="1800" baseline="30000" dirty="0">
                  <a:solidFill>
                    <a:schemeClr val="dk1"/>
                  </a:solidFill>
                  <a:latin typeface="Calibri"/>
                  <a:ea typeface="Calibri"/>
                  <a:cs typeface="Calibri"/>
                  <a:sym typeface="Calibri"/>
                </a:rPr>
                <a:t>-1</a:t>
              </a:r>
              <a:r>
                <a:rPr lang="en-US" sz="1800" dirty="0">
                  <a:solidFill>
                    <a:schemeClr val="dk1"/>
                  </a:solidFill>
                  <a:latin typeface="Calibri"/>
                  <a:ea typeface="Calibri"/>
                  <a:cs typeface="Calibri"/>
                  <a:sym typeface="Calibri"/>
                </a:rPr>
                <a:t> , shaded) for 1200 UTC 2 January 2008. </a:t>
              </a:r>
            </a:p>
          </p:txBody>
        </p:sp>
        <p:cxnSp>
          <p:nvCxnSpPr>
            <p:cNvPr id="204" name="Shape 204"/>
            <p:cNvCxnSpPr>
              <a:cxnSpLocks/>
            </p:cNvCxnSpPr>
            <p:nvPr/>
          </p:nvCxnSpPr>
          <p:spPr>
            <a:xfrm>
              <a:off x="3111190" y="3261421"/>
              <a:ext cx="1304692" cy="2889968"/>
            </a:xfrm>
            <a:prstGeom prst="straightConnector1">
              <a:avLst/>
            </a:prstGeom>
            <a:noFill/>
            <a:ln w="28575" cap="flat" cmpd="sng">
              <a:solidFill>
                <a:srgbClr val="000000"/>
              </a:solidFill>
              <a:prstDash val="solid"/>
              <a:round/>
              <a:headEnd type="none" w="lg" len="lg"/>
              <a:tailEnd type="none" w="lg" len="lg"/>
            </a:ln>
          </p:spPr>
        </p:cxnSp>
        <p:cxnSp>
          <p:nvCxnSpPr>
            <p:cNvPr id="205" name="Shape 205"/>
            <p:cNvCxnSpPr>
              <a:cxnSpLocks/>
            </p:cNvCxnSpPr>
            <p:nvPr/>
          </p:nvCxnSpPr>
          <p:spPr>
            <a:xfrm>
              <a:off x="4131527" y="2319454"/>
              <a:ext cx="2216924" cy="1997051"/>
            </a:xfrm>
            <a:prstGeom prst="straightConnector1">
              <a:avLst/>
            </a:prstGeom>
            <a:noFill/>
            <a:ln w="28575" cap="flat" cmpd="sng">
              <a:solidFill>
                <a:srgbClr val="000000"/>
              </a:solidFill>
              <a:prstDash val="solid"/>
              <a:round/>
              <a:headEnd type="none" w="lg" len="lg"/>
              <a:tailEnd type="none" w="lg" len="lg"/>
            </a:ln>
          </p:spPr>
        </p:cxnSp>
        <p:cxnSp>
          <p:nvCxnSpPr>
            <p:cNvPr id="206" name="Shape 206"/>
            <p:cNvCxnSpPr>
              <a:cxnSpLocks/>
            </p:cNvCxnSpPr>
            <p:nvPr/>
          </p:nvCxnSpPr>
          <p:spPr>
            <a:xfrm>
              <a:off x="3166946" y="2453625"/>
              <a:ext cx="1248936" cy="1862880"/>
            </a:xfrm>
            <a:prstGeom prst="straightConnector1">
              <a:avLst/>
            </a:prstGeom>
            <a:noFill/>
            <a:ln w="28575" cap="flat" cmpd="sng">
              <a:solidFill>
                <a:srgbClr val="000000"/>
              </a:solidFill>
              <a:prstDash val="solid"/>
              <a:round/>
              <a:headEnd type="none" w="lg" len="lg"/>
              <a:tailEnd type="none" w="lg" len="lg"/>
            </a:ln>
          </p:spPr>
        </p:cxnSp>
        <p:pic>
          <p:nvPicPr>
            <p:cNvPr id="10" name="Picture 9" descr="A close up of a logo&#10;&#10;Description generated with high confidence">
              <a:extLst>
                <a:ext uri="{FF2B5EF4-FFF2-40B4-BE49-F238E27FC236}">
                  <a16:creationId xmlns:a16="http://schemas.microsoft.com/office/drawing/2014/main" id="{40BA605C-B164-471F-A8C4-67DDC2EB0BAD}"/>
                </a:ext>
              </a:extLst>
            </p:cNvPr>
            <p:cNvPicPr>
              <a:picLocks noChangeAspect="1"/>
            </p:cNvPicPr>
            <p:nvPr/>
          </p:nvPicPr>
          <p:blipFill rotWithShape="1">
            <a:blip r:embed="rId3"/>
            <a:srcRect l="41183" t="30922" r="44759" b="52179"/>
            <a:stretch/>
          </p:blipFill>
          <p:spPr>
            <a:xfrm>
              <a:off x="4415882" y="4316505"/>
              <a:ext cx="1895708" cy="1834884"/>
            </a:xfrm>
            <a:prstGeom prst="rect">
              <a:avLst/>
            </a:prstGeom>
            <a:ln w="57150">
              <a:solidFill>
                <a:schemeClr val="tx1"/>
              </a:solidFill>
            </a:ln>
          </p:spPr>
        </p:pic>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grpSp>
        <p:nvGrpSpPr>
          <p:cNvPr id="5" name="Group 4">
            <a:extLst>
              <a:ext uri="{FF2B5EF4-FFF2-40B4-BE49-F238E27FC236}">
                <a16:creationId xmlns:a16="http://schemas.microsoft.com/office/drawing/2014/main" id="{45DCB62F-DCE3-443F-8973-8B6157367DBF}"/>
              </a:ext>
            </a:extLst>
          </p:cNvPr>
          <p:cNvGrpSpPr/>
          <p:nvPr/>
        </p:nvGrpSpPr>
        <p:grpSpPr>
          <a:xfrm>
            <a:off x="240621" y="1026908"/>
            <a:ext cx="11103082" cy="5412920"/>
            <a:chOff x="240621" y="1026908"/>
            <a:chExt cx="11103082" cy="5412920"/>
          </a:xfrm>
        </p:grpSpPr>
        <p:sp>
          <p:nvSpPr>
            <p:cNvPr id="211" name="Shape 211"/>
            <p:cNvSpPr txBox="1"/>
            <p:nvPr/>
          </p:nvSpPr>
          <p:spPr>
            <a:xfrm>
              <a:off x="7079434" y="2511266"/>
              <a:ext cx="4264269" cy="1754327"/>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1">
                  <a:solidFill>
                    <a:schemeClr val="dk1"/>
                  </a:solidFill>
                  <a:latin typeface="Calibri"/>
                  <a:ea typeface="Calibri"/>
                  <a:cs typeface="Calibri"/>
                  <a:sym typeface="Calibri"/>
                </a:rPr>
                <a:t>F</a:t>
              </a:r>
              <a:r>
                <a:rPr lang="en-US" sz="1800" b="1" cap="small">
                  <a:solidFill>
                    <a:schemeClr val="dk1"/>
                  </a:solidFill>
                  <a:latin typeface="Calibri"/>
                  <a:ea typeface="Calibri"/>
                  <a:cs typeface="Calibri"/>
                  <a:sym typeface="Calibri"/>
                </a:rPr>
                <a:t>ig</a:t>
              </a:r>
              <a:r>
                <a:rPr lang="en-US" sz="1800" b="1">
                  <a:solidFill>
                    <a:schemeClr val="dk1"/>
                  </a:solidFill>
                  <a:latin typeface="Calibri"/>
                  <a:ea typeface="Calibri"/>
                  <a:cs typeface="Calibri"/>
                  <a:sym typeface="Calibri"/>
                </a:rPr>
                <a:t>. 11.</a:t>
              </a:r>
              <a:r>
                <a:rPr lang="en-US" sz="1800">
                  <a:solidFill>
                    <a:schemeClr val="dk1"/>
                  </a:solidFill>
                  <a:latin typeface="Calibri"/>
                  <a:ea typeface="Calibri"/>
                  <a:cs typeface="Calibri"/>
                  <a:sym typeface="Calibri"/>
                </a:rPr>
                <a:t> 500-hPa heights (dam, contours), 700-300 hPa thickness (dam, dashed), winds (kt, barbs; pennant, full barb, and half barb denote 50, 10, and 5 kt, respectively), and 500-hPa relative vorticity (x 10</a:t>
              </a:r>
              <a:r>
                <a:rPr lang="en-US" sz="1800" baseline="30000">
                  <a:solidFill>
                    <a:schemeClr val="dk1"/>
                  </a:solidFill>
                  <a:latin typeface="Calibri"/>
                  <a:ea typeface="Calibri"/>
                  <a:cs typeface="Calibri"/>
                  <a:sym typeface="Calibri"/>
                </a:rPr>
                <a:t>-5</a:t>
              </a:r>
              <a:r>
                <a:rPr lang="en-US" sz="1800">
                  <a:solidFill>
                    <a:schemeClr val="dk1"/>
                  </a:solidFill>
                  <a:latin typeface="Calibri"/>
                  <a:ea typeface="Calibri"/>
                  <a:cs typeface="Calibri"/>
                  <a:sym typeface="Calibri"/>
                </a:rPr>
                <a:t> s</a:t>
              </a:r>
              <a:r>
                <a:rPr lang="en-US" sz="1800" baseline="30000">
                  <a:solidFill>
                    <a:schemeClr val="dk1"/>
                  </a:solidFill>
                  <a:latin typeface="Calibri"/>
                  <a:ea typeface="Calibri"/>
                  <a:cs typeface="Calibri"/>
                  <a:sym typeface="Calibri"/>
                </a:rPr>
                <a:t>-1</a:t>
              </a:r>
              <a:r>
                <a:rPr lang="en-US" sz="1800">
                  <a:solidFill>
                    <a:schemeClr val="dk1"/>
                  </a:solidFill>
                  <a:latin typeface="Calibri"/>
                  <a:ea typeface="Calibri"/>
                  <a:cs typeface="Calibri"/>
                  <a:sym typeface="Calibri"/>
                </a:rPr>
                <a:t>, shaded) for 1200 UTC 2 January 2008.</a:t>
              </a:r>
            </a:p>
          </p:txBody>
        </p:sp>
        <p:pic>
          <p:nvPicPr>
            <p:cNvPr id="4" name="Picture 3" descr="A close up of a map&#10;&#10;Description generated with high confidence">
              <a:extLst>
                <a:ext uri="{FF2B5EF4-FFF2-40B4-BE49-F238E27FC236}">
                  <a16:creationId xmlns:a16="http://schemas.microsoft.com/office/drawing/2014/main" id="{8D54CD8E-8156-4E0F-BA0F-AD861CA89577}"/>
                </a:ext>
              </a:extLst>
            </p:cNvPr>
            <p:cNvPicPr>
              <a:picLocks noChangeAspect="1"/>
            </p:cNvPicPr>
            <p:nvPr/>
          </p:nvPicPr>
          <p:blipFill>
            <a:blip r:embed="rId3"/>
            <a:stretch>
              <a:fillRect/>
            </a:stretch>
          </p:blipFill>
          <p:spPr>
            <a:xfrm>
              <a:off x="240621" y="1026908"/>
              <a:ext cx="6505868" cy="5412920"/>
            </a:xfrm>
            <a:prstGeom prst="rect">
              <a:avLst/>
            </a:prstGeom>
          </p:spPr>
        </p:pic>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grpSp>
        <p:nvGrpSpPr>
          <p:cNvPr id="6" name="Group 5">
            <a:extLst>
              <a:ext uri="{FF2B5EF4-FFF2-40B4-BE49-F238E27FC236}">
                <a16:creationId xmlns:a16="http://schemas.microsoft.com/office/drawing/2014/main" id="{B9592822-DC3F-4923-8631-710AAE77C3C2}"/>
              </a:ext>
            </a:extLst>
          </p:cNvPr>
          <p:cNvGrpSpPr/>
          <p:nvPr/>
        </p:nvGrpSpPr>
        <p:grpSpPr>
          <a:xfrm>
            <a:off x="1984928" y="1041014"/>
            <a:ext cx="8104985" cy="4742622"/>
            <a:chOff x="1984928" y="1041014"/>
            <a:chExt cx="8104985" cy="4742622"/>
          </a:xfrm>
        </p:grpSpPr>
        <p:grpSp>
          <p:nvGrpSpPr>
            <p:cNvPr id="5" name="Group 4">
              <a:extLst>
                <a:ext uri="{FF2B5EF4-FFF2-40B4-BE49-F238E27FC236}">
                  <a16:creationId xmlns:a16="http://schemas.microsoft.com/office/drawing/2014/main" id="{6622B0AE-DFB5-4E68-81DC-4B41578B4735}"/>
                </a:ext>
              </a:extLst>
            </p:cNvPr>
            <p:cNvGrpSpPr/>
            <p:nvPr/>
          </p:nvGrpSpPr>
          <p:grpSpPr>
            <a:xfrm>
              <a:off x="2872137" y="1068573"/>
              <a:ext cx="7217776" cy="4715063"/>
              <a:chOff x="2611639" y="1079205"/>
              <a:chExt cx="7217776" cy="4715063"/>
            </a:xfrm>
          </p:grpSpPr>
          <p:sp>
            <p:nvSpPr>
              <p:cNvPr id="217" name="Shape 217"/>
              <p:cNvSpPr txBox="1"/>
              <p:nvPr/>
            </p:nvSpPr>
            <p:spPr>
              <a:xfrm>
                <a:off x="2611639" y="4870939"/>
                <a:ext cx="6746239" cy="923329"/>
              </a:xfrm>
              <a:prstGeom prst="rect">
                <a:avLst/>
              </a:prstGeom>
              <a:noFill/>
              <a:ln>
                <a:noFill/>
              </a:ln>
            </p:spPr>
            <p:txBody>
              <a:bodyPr lIns="91425" tIns="45700" rIns="91425" bIns="45700" anchor="t" anchorCtr="0">
                <a:noAutofit/>
              </a:bodyPr>
              <a:lstStyle/>
              <a:p>
                <a:pPr lvl="0">
                  <a:buSzPct val="25000"/>
                </a:pPr>
                <a:r>
                  <a:rPr lang="en-US" sz="1800" b="1" dirty="0">
                    <a:solidFill>
                      <a:schemeClr val="dk1"/>
                    </a:solidFill>
                    <a:latin typeface="Calibri"/>
                    <a:ea typeface="Calibri"/>
                    <a:cs typeface="Calibri"/>
                    <a:sym typeface="Calibri"/>
                  </a:rPr>
                  <a:t>F</a:t>
                </a:r>
                <a:r>
                  <a:rPr lang="en-US" sz="1800" b="1" cap="small" dirty="0">
                    <a:solidFill>
                      <a:schemeClr val="dk1"/>
                    </a:solidFill>
                    <a:latin typeface="Calibri"/>
                    <a:ea typeface="Calibri"/>
                    <a:cs typeface="Calibri"/>
                    <a:sym typeface="Calibri"/>
                  </a:rPr>
                  <a:t>ig</a:t>
                </a:r>
                <a:r>
                  <a:rPr lang="en-US" sz="1800" b="1" dirty="0">
                    <a:solidFill>
                      <a:schemeClr val="dk1"/>
                    </a:solidFill>
                    <a:latin typeface="Calibri"/>
                    <a:ea typeface="Calibri"/>
                    <a:cs typeface="Calibri"/>
                    <a:sym typeface="Calibri"/>
                  </a:rPr>
                  <a:t>. 12.</a:t>
                </a:r>
                <a:r>
                  <a:rPr lang="en-US" sz="1800" dirty="0">
                    <a:solidFill>
                      <a:schemeClr val="dk1"/>
                    </a:solidFill>
                    <a:latin typeface="Calibri"/>
                    <a:ea typeface="Calibri"/>
                    <a:cs typeface="Calibri"/>
                    <a:sym typeface="Calibri"/>
                  </a:rPr>
                  <a:t>  300-hPa heights (dam, black contours), divergence (s</a:t>
                </a:r>
                <a:r>
                  <a:rPr lang="en-US" sz="1800" baseline="30000" dirty="0">
                    <a:solidFill>
                      <a:schemeClr val="dk1"/>
                    </a:solidFill>
                    <a:latin typeface="Calibri"/>
                    <a:ea typeface="Calibri"/>
                    <a:cs typeface="Calibri"/>
                    <a:sym typeface="Calibri"/>
                  </a:rPr>
                  <a:t>-1</a:t>
                </a:r>
                <a:r>
                  <a:rPr lang="en-US" sz="1800" dirty="0">
                    <a:solidFill>
                      <a:schemeClr val="dk1"/>
                    </a:solidFill>
                    <a:latin typeface="Calibri"/>
                    <a:ea typeface="Calibri"/>
                    <a:cs typeface="Calibri"/>
                    <a:sym typeface="Calibri"/>
                  </a:rPr>
                  <a:t>, green contours), ( winds (</a:t>
                </a:r>
                <a:r>
                  <a:rPr lang="en-US" sz="1800" dirty="0" err="1">
                    <a:solidFill>
                      <a:schemeClr val="dk1"/>
                    </a:solidFill>
                    <a:latin typeface="Calibri"/>
                    <a:ea typeface="Calibri"/>
                    <a:cs typeface="Calibri"/>
                    <a:sym typeface="Calibri"/>
                  </a:rPr>
                  <a:t>kt</a:t>
                </a:r>
                <a:r>
                  <a:rPr lang="en-US" sz="1800" dirty="0">
                    <a:solidFill>
                      <a:schemeClr val="dk1"/>
                    </a:solidFill>
                    <a:latin typeface="Calibri"/>
                    <a:ea typeface="Calibri"/>
                    <a:cs typeface="Calibri"/>
                    <a:sym typeface="Calibri"/>
                  </a:rPr>
                  <a:t>, barbs; pennant, full barb, and half barb denote 50, 10, and 5 </a:t>
                </a:r>
                <a:r>
                  <a:rPr lang="en-US" sz="1800" dirty="0" err="1">
                    <a:solidFill>
                      <a:schemeClr val="dk1"/>
                    </a:solidFill>
                    <a:latin typeface="Calibri"/>
                    <a:ea typeface="Calibri"/>
                    <a:cs typeface="Calibri"/>
                    <a:sym typeface="Calibri"/>
                  </a:rPr>
                  <a:t>kt</a:t>
                </a:r>
                <a:r>
                  <a:rPr lang="en-US" sz="1800" dirty="0">
                    <a:solidFill>
                      <a:schemeClr val="dk1"/>
                    </a:solidFill>
                    <a:latin typeface="Calibri"/>
                    <a:ea typeface="Calibri"/>
                    <a:cs typeface="Calibri"/>
                    <a:sym typeface="Calibri"/>
                  </a:rPr>
                  <a:t>, respectively), and 300-hPa </a:t>
                </a:r>
                <a:r>
                  <a:rPr lang="en-US" sz="1800" dirty="0" err="1">
                    <a:solidFill>
                      <a:schemeClr val="dk1"/>
                    </a:solidFill>
                    <a:latin typeface="Calibri"/>
                    <a:ea typeface="Calibri"/>
                    <a:cs typeface="Calibri"/>
                    <a:sym typeface="Calibri"/>
                  </a:rPr>
                  <a:t>isotachs</a:t>
                </a:r>
                <a:r>
                  <a:rPr lang="en-US" sz="1800" dirty="0">
                    <a:solidFill>
                      <a:schemeClr val="dk1"/>
                    </a:solidFill>
                    <a:latin typeface="Calibri"/>
                    <a:ea typeface="Calibri"/>
                    <a:cs typeface="Calibri"/>
                    <a:sym typeface="Calibri"/>
                  </a:rPr>
                  <a:t> (</a:t>
                </a:r>
                <a:r>
                  <a:rPr lang="en-US" sz="1800" dirty="0" err="1">
                    <a:solidFill>
                      <a:schemeClr val="dk1"/>
                    </a:solidFill>
                    <a:latin typeface="Calibri"/>
                    <a:ea typeface="Calibri"/>
                    <a:cs typeface="Calibri"/>
                    <a:sym typeface="Calibri"/>
                  </a:rPr>
                  <a:t>kt</a:t>
                </a:r>
                <a:r>
                  <a:rPr lang="en-US" sz="1800" dirty="0">
                    <a:solidFill>
                      <a:schemeClr val="dk1"/>
                    </a:solidFill>
                    <a:latin typeface="Calibri"/>
                    <a:ea typeface="Calibri"/>
                    <a:cs typeface="Calibri"/>
                    <a:sym typeface="Calibri"/>
                  </a:rPr>
                  <a:t>, shaded) for 1200 UTC 2 January 2008.</a:t>
                </a:r>
              </a:p>
            </p:txBody>
          </p:sp>
          <p:pic>
            <p:nvPicPr>
              <p:cNvPr id="3" name="Picture 2">
                <a:extLst>
                  <a:ext uri="{FF2B5EF4-FFF2-40B4-BE49-F238E27FC236}">
                    <a16:creationId xmlns:a16="http://schemas.microsoft.com/office/drawing/2014/main" id="{7F246196-2594-4787-A02D-462E7FFB67FD}"/>
                  </a:ext>
                </a:extLst>
              </p:cNvPr>
              <p:cNvPicPr>
                <a:picLocks noChangeAspect="1"/>
              </p:cNvPicPr>
              <p:nvPr/>
            </p:nvPicPr>
            <p:blipFill rotWithShape="1">
              <a:blip r:embed="rId3"/>
              <a:srcRect l="89240" t="228" b="1"/>
              <a:stretch/>
            </p:blipFill>
            <p:spPr>
              <a:xfrm>
                <a:off x="9239693" y="1079205"/>
                <a:ext cx="589722" cy="3603879"/>
              </a:xfrm>
              <a:prstGeom prst="rect">
                <a:avLst/>
              </a:prstGeom>
            </p:spPr>
          </p:pic>
        </p:grpSp>
        <p:pic>
          <p:nvPicPr>
            <p:cNvPr id="4" name="Picture 3" descr="A close up of a logo&#10;&#10;Description generated with high confidence">
              <a:extLst>
                <a:ext uri="{FF2B5EF4-FFF2-40B4-BE49-F238E27FC236}">
                  <a16:creationId xmlns:a16="http://schemas.microsoft.com/office/drawing/2014/main" id="{482049C4-49B3-410D-A288-8E9D46A1EC98}"/>
                </a:ext>
              </a:extLst>
            </p:cNvPr>
            <p:cNvPicPr>
              <a:picLocks noChangeAspect="1"/>
            </p:cNvPicPr>
            <p:nvPr/>
          </p:nvPicPr>
          <p:blipFill rotWithShape="1">
            <a:blip r:embed="rId4"/>
            <a:srcRect t="16681" r="12037" b="14639"/>
            <a:stretch/>
          </p:blipFill>
          <p:spPr>
            <a:xfrm>
              <a:off x="1984928" y="1041014"/>
              <a:ext cx="7415550" cy="3819293"/>
            </a:xfrm>
            <a:prstGeom prst="rect">
              <a:avLst/>
            </a:prstGeom>
          </p:spPr>
        </p:pic>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grpSp>
        <p:nvGrpSpPr>
          <p:cNvPr id="224" name="Shape 224"/>
          <p:cNvGrpSpPr/>
          <p:nvPr/>
        </p:nvGrpSpPr>
        <p:grpSpPr>
          <a:xfrm>
            <a:off x="398585" y="362160"/>
            <a:ext cx="6109322" cy="6237513"/>
            <a:chOff x="2555355" y="562487"/>
            <a:chExt cx="5578710" cy="5958055"/>
          </a:xfrm>
        </p:grpSpPr>
        <p:pic>
          <p:nvPicPr>
            <p:cNvPr id="225" name="Shape 225"/>
            <p:cNvPicPr preferRelativeResize="0"/>
            <p:nvPr/>
          </p:nvPicPr>
          <p:blipFill rotWithShape="1">
            <a:blip r:embed="rId3">
              <a:alphaModFix/>
            </a:blip>
            <a:srcRect r="7279"/>
            <a:stretch/>
          </p:blipFill>
          <p:spPr>
            <a:xfrm>
              <a:off x="2555355" y="562487"/>
              <a:ext cx="5578710" cy="5678434"/>
            </a:xfrm>
            <a:prstGeom prst="rect">
              <a:avLst/>
            </a:prstGeom>
            <a:noFill/>
            <a:ln>
              <a:noFill/>
            </a:ln>
          </p:spPr>
        </p:pic>
        <p:pic>
          <p:nvPicPr>
            <p:cNvPr id="226" name="Shape 226"/>
            <p:cNvPicPr preferRelativeResize="0"/>
            <p:nvPr/>
          </p:nvPicPr>
          <p:blipFill rotWithShape="1">
            <a:blip r:embed="rId4">
              <a:alphaModFix/>
            </a:blip>
            <a:srcRect l="1611" r="87675"/>
            <a:stretch/>
          </p:blipFill>
          <p:spPr>
            <a:xfrm>
              <a:off x="7193288" y="805543"/>
              <a:ext cx="653143" cy="5714999"/>
            </a:xfrm>
            <a:prstGeom prst="rect">
              <a:avLst/>
            </a:prstGeom>
            <a:noFill/>
            <a:ln>
              <a:noFill/>
            </a:ln>
          </p:spPr>
        </p:pic>
      </p:grpSp>
      <p:sp>
        <p:nvSpPr>
          <p:cNvPr id="227" name="Shape 227"/>
          <p:cNvSpPr txBox="1"/>
          <p:nvPr/>
        </p:nvSpPr>
        <p:spPr>
          <a:xfrm>
            <a:off x="7177128" y="2987165"/>
            <a:ext cx="3866009" cy="923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1">
                <a:solidFill>
                  <a:schemeClr val="dk1"/>
                </a:solidFill>
                <a:latin typeface="Calibri"/>
                <a:ea typeface="Calibri"/>
                <a:cs typeface="Calibri"/>
                <a:sym typeface="Calibri"/>
              </a:rPr>
              <a:t>F</a:t>
            </a:r>
            <a:r>
              <a:rPr lang="en-US" sz="1800" b="1" cap="small">
                <a:solidFill>
                  <a:schemeClr val="dk1"/>
                </a:solidFill>
                <a:latin typeface="Calibri"/>
                <a:ea typeface="Calibri"/>
                <a:cs typeface="Calibri"/>
                <a:sym typeface="Calibri"/>
              </a:rPr>
              <a:t>ig</a:t>
            </a:r>
            <a:r>
              <a:rPr lang="en-US" sz="1800" b="1">
                <a:solidFill>
                  <a:schemeClr val="dk1"/>
                </a:solidFill>
                <a:latin typeface="Calibri"/>
                <a:ea typeface="Calibri"/>
                <a:cs typeface="Calibri"/>
                <a:sym typeface="Calibri"/>
              </a:rPr>
              <a:t>. 13.</a:t>
            </a:r>
            <a:r>
              <a:rPr lang="en-US" sz="1800">
                <a:solidFill>
                  <a:schemeClr val="dk1"/>
                </a:solidFill>
                <a:latin typeface="Calibri"/>
                <a:ea typeface="Calibri"/>
                <a:cs typeface="Calibri"/>
                <a:sym typeface="Calibri"/>
              </a:rPr>
              <a:t> Same as Fig. 7, except for the observed KALB sounding at 1200 UTC 2 January 2008.</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Shape 232"/>
          <p:cNvSpPr txBox="1"/>
          <p:nvPr/>
        </p:nvSpPr>
        <p:spPr>
          <a:xfrm>
            <a:off x="342056" y="44310"/>
            <a:ext cx="6849257" cy="6769371"/>
          </a:xfrm>
          <a:prstGeom prst="rect">
            <a:avLst/>
          </a:prstGeom>
          <a:noFill/>
          <a:ln w="38100" cap="flat" cmpd="sng">
            <a:solidFill>
              <a:srgbClr val="000000"/>
            </a:solidFill>
            <a:prstDash val="solid"/>
            <a:round/>
            <a:headEnd type="none" w="med" len="med"/>
            <a:tailEnd type="none" w="med" len="med"/>
          </a:ln>
        </p:spPr>
        <p:txBody>
          <a:bodyPr lIns="91425" tIns="91425" rIns="91425" bIns="91425" anchor="t" anchorCtr="0">
            <a:noAutofit/>
          </a:bodyPr>
          <a:lstStyle/>
          <a:p>
            <a:pPr lvl="0" rtl="0">
              <a:lnSpc>
                <a:spcPct val="115000"/>
              </a:lnSpc>
              <a:spcBef>
                <a:spcPts val="0"/>
              </a:spcBef>
              <a:buClr>
                <a:schemeClr val="dk1"/>
              </a:buClr>
              <a:buSzPct val="61111"/>
              <a:buFont typeface="Arial"/>
              <a:buNone/>
            </a:pPr>
            <a:r>
              <a:rPr lang="en-US" sz="1800" dirty="0">
                <a:solidFill>
                  <a:schemeClr val="dk1"/>
                </a:solidFill>
              </a:rPr>
              <a:t>Warm-MHC:</a:t>
            </a:r>
          </a:p>
          <a:p>
            <a:pPr marL="457200" lvl="0" indent="-342900" rtl="0">
              <a:lnSpc>
                <a:spcPct val="115000"/>
              </a:lnSpc>
              <a:spcBef>
                <a:spcPts val="0"/>
              </a:spcBef>
              <a:buClr>
                <a:schemeClr val="dk1"/>
              </a:buClr>
              <a:buSzPct val="100000"/>
              <a:buChar char="❏"/>
            </a:pPr>
            <a:r>
              <a:rPr lang="en-US" sz="1800" dirty="0">
                <a:solidFill>
                  <a:schemeClr val="dk1"/>
                </a:solidFill>
              </a:rPr>
              <a:t>Surface cyclone located in southern Quebec inducing geostrophic southwesterly flow over New York</a:t>
            </a:r>
          </a:p>
          <a:p>
            <a:pPr marL="457200" lvl="0" indent="-342900" rtl="0">
              <a:lnSpc>
                <a:spcPct val="115000"/>
              </a:lnSpc>
              <a:spcBef>
                <a:spcPts val="0"/>
              </a:spcBef>
              <a:buClr>
                <a:schemeClr val="dk1"/>
              </a:buClr>
              <a:buSzPct val="100000"/>
              <a:buChar char="❏"/>
            </a:pPr>
            <a:r>
              <a:rPr lang="en-US" sz="1800" dirty="0">
                <a:solidFill>
                  <a:schemeClr val="dk1"/>
                </a:solidFill>
              </a:rPr>
              <a:t>South-southwesterly wind from 6 to 12 knots at KALB</a:t>
            </a:r>
          </a:p>
          <a:p>
            <a:pPr marL="457200" lvl="0" indent="-342900" rtl="0">
              <a:lnSpc>
                <a:spcPct val="115000"/>
              </a:lnSpc>
              <a:spcBef>
                <a:spcPts val="0"/>
              </a:spcBef>
              <a:buClr>
                <a:schemeClr val="dk1"/>
              </a:buClr>
              <a:buSzPct val="100000"/>
              <a:buChar char="❏"/>
            </a:pPr>
            <a:r>
              <a:rPr lang="en-US" sz="1800" dirty="0">
                <a:solidFill>
                  <a:schemeClr val="dk1"/>
                </a:solidFill>
              </a:rPr>
              <a:t>Low-level warm air advection in the Eastern region of New York ahead of the approaching cold front</a:t>
            </a:r>
          </a:p>
          <a:p>
            <a:pPr marL="457200" lvl="0" indent="-342900" rtl="0">
              <a:lnSpc>
                <a:spcPct val="115000"/>
              </a:lnSpc>
              <a:spcBef>
                <a:spcPts val="0"/>
              </a:spcBef>
              <a:buClr>
                <a:schemeClr val="dk1"/>
              </a:buClr>
              <a:buSzPct val="100000"/>
              <a:buChar char="❏"/>
            </a:pPr>
            <a:r>
              <a:rPr lang="en-US" sz="1800" dirty="0">
                <a:solidFill>
                  <a:schemeClr val="dk1"/>
                </a:solidFill>
              </a:rPr>
              <a:t>Low-level surface convergence</a:t>
            </a:r>
          </a:p>
          <a:p>
            <a:pPr marL="457200" lvl="0" indent="-342900" rtl="0">
              <a:lnSpc>
                <a:spcPct val="115000"/>
              </a:lnSpc>
              <a:spcBef>
                <a:spcPts val="0"/>
              </a:spcBef>
              <a:buClr>
                <a:schemeClr val="dk1"/>
              </a:buClr>
              <a:buSzPct val="100000"/>
              <a:buChar char="❏"/>
            </a:pPr>
            <a:r>
              <a:rPr lang="en-US" sz="1800" dirty="0">
                <a:solidFill>
                  <a:schemeClr val="dk1"/>
                </a:solidFill>
              </a:rPr>
              <a:t>Moist surface, steep mid-level lapse rates and deep layer CAPE</a:t>
            </a:r>
          </a:p>
          <a:p>
            <a:pPr marL="457200" lvl="0" indent="-342900" rtl="0">
              <a:lnSpc>
                <a:spcPct val="115000"/>
              </a:lnSpc>
              <a:spcBef>
                <a:spcPts val="0"/>
              </a:spcBef>
              <a:buClr>
                <a:schemeClr val="dk1"/>
              </a:buClr>
              <a:buSzPct val="100000"/>
              <a:buChar char="❏"/>
            </a:pPr>
            <a:r>
              <a:rPr lang="en-US" sz="1800" dirty="0">
                <a:solidFill>
                  <a:schemeClr val="dk1"/>
                </a:solidFill>
              </a:rPr>
              <a:t>Mid-Level cyclonic vorticity advection </a:t>
            </a:r>
          </a:p>
          <a:p>
            <a:pPr lvl="0" rtl="0">
              <a:lnSpc>
                <a:spcPct val="115000"/>
              </a:lnSpc>
              <a:spcBef>
                <a:spcPts val="0"/>
              </a:spcBef>
              <a:buNone/>
            </a:pPr>
            <a:endParaRPr sz="1800" dirty="0">
              <a:solidFill>
                <a:schemeClr val="dk1"/>
              </a:solidFill>
            </a:endParaRPr>
          </a:p>
          <a:p>
            <a:pPr lvl="0" rtl="0">
              <a:lnSpc>
                <a:spcPct val="115000"/>
              </a:lnSpc>
              <a:spcBef>
                <a:spcPts val="0"/>
              </a:spcBef>
              <a:buClr>
                <a:schemeClr val="dk1"/>
              </a:buClr>
              <a:buFont typeface="Arial"/>
              <a:buNone/>
            </a:pPr>
            <a:endParaRPr sz="1800" dirty="0">
              <a:solidFill>
                <a:schemeClr val="dk1"/>
              </a:solidFill>
            </a:endParaRPr>
          </a:p>
          <a:p>
            <a:pPr lvl="0" rtl="0">
              <a:lnSpc>
                <a:spcPct val="115000"/>
              </a:lnSpc>
              <a:spcBef>
                <a:spcPts val="0"/>
              </a:spcBef>
              <a:buClr>
                <a:schemeClr val="dk1"/>
              </a:buClr>
              <a:buSzPct val="61111"/>
              <a:buFont typeface="Arial"/>
              <a:buNone/>
            </a:pPr>
            <a:r>
              <a:rPr lang="en-US" sz="1800" dirty="0">
                <a:solidFill>
                  <a:schemeClr val="dk1"/>
                </a:solidFill>
              </a:rPr>
              <a:t>Cold-MHC:</a:t>
            </a:r>
          </a:p>
          <a:p>
            <a:pPr marL="457200" lvl="0" indent="-342900" rtl="0">
              <a:lnSpc>
                <a:spcPct val="115000"/>
              </a:lnSpc>
              <a:spcBef>
                <a:spcPts val="0"/>
              </a:spcBef>
              <a:buClr>
                <a:schemeClr val="dk1"/>
              </a:buClr>
              <a:buSzPct val="100000"/>
              <a:buChar char="❏"/>
            </a:pPr>
            <a:r>
              <a:rPr lang="en-US" sz="1800" dirty="0">
                <a:solidFill>
                  <a:schemeClr val="dk1"/>
                </a:solidFill>
              </a:rPr>
              <a:t>Surface cyclone located just east of Cape Cod inducing geostrophic north/northwesterly flow over New York </a:t>
            </a:r>
          </a:p>
          <a:p>
            <a:pPr marL="457200" lvl="0" indent="-342900" rtl="0">
              <a:lnSpc>
                <a:spcPct val="115000"/>
              </a:lnSpc>
              <a:spcBef>
                <a:spcPts val="0"/>
              </a:spcBef>
              <a:buClr>
                <a:schemeClr val="dk1"/>
              </a:buClr>
              <a:buSzPct val="100000"/>
              <a:buChar char="❏"/>
            </a:pPr>
            <a:r>
              <a:rPr lang="en-US" sz="1800" dirty="0">
                <a:solidFill>
                  <a:schemeClr val="dk1"/>
                </a:solidFill>
              </a:rPr>
              <a:t>Northerly wind from 0 to 13 knots at KALB</a:t>
            </a:r>
          </a:p>
          <a:p>
            <a:pPr marL="457200" lvl="0" indent="-342900" rtl="0">
              <a:lnSpc>
                <a:spcPct val="115000"/>
              </a:lnSpc>
              <a:spcBef>
                <a:spcPts val="0"/>
              </a:spcBef>
              <a:buClr>
                <a:schemeClr val="dk1"/>
              </a:buClr>
              <a:buSzPct val="100000"/>
              <a:buChar char="❏"/>
            </a:pPr>
            <a:r>
              <a:rPr lang="en-US" sz="1800" dirty="0">
                <a:solidFill>
                  <a:schemeClr val="dk1"/>
                </a:solidFill>
              </a:rPr>
              <a:t>Low-level warm air advection</a:t>
            </a:r>
          </a:p>
          <a:p>
            <a:pPr marL="457200" lvl="0" indent="-342900" rtl="0">
              <a:lnSpc>
                <a:spcPct val="115000"/>
              </a:lnSpc>
              <a:spcBef>
                <a:spcPts val="0"/>
              </a:spcBef>
              <a:buClr>
                <a:schemeClr val="dk1"/>
              </a:buClr>
              <a:buSzPct val="100000"/>
              <a:buChar char="❏"/>
            </a:pPr>
            <a:r>
              <a:rPr lang="en-US" sz="1800" dirty="0">
                <a:solidFill>
                  <a:schemeClr val="dk1"/>
                </a:solidFill>
              </a:rPr>
              <a:t>Low-level surface convergence</a:t>
            </a:r>
          </a:p>
          <a:p>
            <a:pPr marL="457200" lvl="0" indent="-342900" rtl="0">
              <a:lnSpc>
                <a:spcPct val="115000"/>
              </a:lnSpc>
              <a:spcBef>
                <a:spcPts val="0"/>
              </a:spcBef>
              <a:buClr>
                <a:schemeClr val="dk1"/>
              </a:buClr>
              <a:buSzPct val="100000"/>
              <a:buChar char="❏"/>
            </a:pPr>
            <a:r>
              <a:rPr lang="en-US" sz="1800" dirty="0">
                <a:solidFill>
                  <a:schemeClr val="dk1"/>
                </a:solidFill>
              </a:rPr>
              <a:t>Saturated boundary layer</a:t>
            </a:r>
          </a:p>
          <a:p>
            <a:pPr marL="457200" lvl="0" indent="-342900" rtl="0">
              <a:lnSpc>
                <a:spcPct val="115000"/>
              </a:lnSpc>
              <a:spcBef>
                <a:spcPts val="0"/>
              </a:spcBef>
              <a:buClr>
                <a:schemeClr val="dk1"/>
              </a:buClr>
              <a:buSzPct val="100000"/>
              <a:buChar char="❏"/>
            </a:pPr>
            <a:r>
              <a:rPr lang="en-US" sz="1800" dirty="0">
                <a:solidFill>
                  <a:schemeClr val="dk1"/>
                </a:solidFill>
              </a:rPr>
              <a:t>Mid-level anticyclonic vorticity advection</a:t>
            </a:r>
          </a:p>
        </p:txBody>
      </p:sp>
      <p:sp>
        <p:nvSpPr>
          <p:cNvPr id="233" name="Shape 233"/>
          <p:cNvSpPr txBox="1"/>
          <p:nvPr/>
        </p:nvSpPr>
        <p:spPr>
          <a:xfrm>
            <a:off x="7400250" y="2926946"/>
            <a:ext cx="4264200" cy="10041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1">
                <a:solidFill>
                  <a:schemeClr val="dk1"/>
                </a:solidFill>
                <a:latin typeface="Calibri"/>
                <a:ea typeface="Calibri"/>
                <a:cs typeface="Calibri"/>
                <a:sym typeface="Calibri"/>
              </a:rPr>
              <a:t>F</a:t>
            </a:r>
            <a:r>
              <a:rPr lang="en-US" sz="1800" b="1" cap="small">
                <a:solidFill>
                  <a:schemeClr val="dk1"/>
                </a:solidFill>
                <a:latin typeface="Calibri"/>
                <a:ea typeface="Calibri"/>
                <a:cs typeface="Calibri"/>
                <a:sym typeface="Calibri"/>
              </a:rPr>
              <a:t>ig</a:t>
            </a:r>
            <a:r>
              <a:rPr lang="en-US" sz="1800" b="1">
                <a:solidFill>
                  <a:schemeClr val="dk1"/>
                </a:solidFill>
                <a:latin typeface="Calibri"/>
                <a:ea typeface="Calibri"/>
                <a:cs typeface="Calibri"/>
                <a:sym typeface="Calibri"/>
              </a:rPr>
              <a:t>. 14.</a:t>
            </a:r>
            <a:r>
              <a:rPr lang="en-US" sz="1800">
                <a:solidFill>
                  <a:schemeClr val="dk1"/>
                </a:solidFill>
                <a:latin typeface="Calibri"/>
                <a:ea typeface="Calibri"/>
                <a:cs typeface="Calibri"/>
                <a:sym typeface="Calibri"/>
              </a:rPr>
              <a:t> Checklist for forecasters to help determine if Mohawk-Hudson Convergence is probable.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3" name="Shape 233"/>
          <p:cNvSpPr txBox="1"/>
          <p:nvPr/>
        </p:nvSpPr>
        <p:spPr>
          <a:xfrm>
            <a:off x="7985040" y="3139596"/>
            <a:ext cx="3413061" cy="1645055"/>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1" dirty="0">
                <a:solidFill>
                  <a:schemeClr val="dk1"/>
                </a:solidFill>
                <a:latin typeface="Calibri"/>
                <a:ea typeface="Calibri"/>
                <a:cs typeface="Calibri"/>
                <a:sym typeface="Calibri"/>
              </a:rPr>
              <a:t>F</a:t>
            </a:r>
            <a:r>
              <a:rPr lang="en-US" sz="1800" b="1" cap="small" dirty="0">
                <a:solidFill>
                  <a:schemeClr val="dk1"/>
                </a:solidFill>
                <a:latin typeface="Calibri"/>
                <a:ea typeface="Calibri"/>
                <a:cs typeface="Calibri"/>
                <a:sym typeface="Calibri"/>
              </a:rPr>
              <a:t>ig</a:t>
            </a:r>
            <a:r>
              <a:rPr lang="en-US" sz="1800" b="1" dirty="0">
                <a:solidFill>
                  <a:schemeClr val="dk1"/>
                </a:solidFill>
                <a:latin typeface="Calibri"/>
                <a:ea typeface="Calibri"/>
                <a:cs typeface="Calibri"/>
                <a:sym typeface="Calibri"/>
              </a:rPr>
              <a:t>. 15.</a:t>
            </a:r>
            <a:r>
              <a:rPr lang="en-US" sz="1800" dirty="0">
                <a:solidFill>
                  <a:schemeClr val="dk1"/>
                </a:solidFill>
                <a:latin typeface="Calibri"/>
                <a:ea typeface="Calibri"/>
                <a:cs typeface="Calibri"/>
                <a:sym typeface="Calibri"/>
              </a:rPr>
              <a:t> Surface wind observations (arrows) derived surface convergence (shaded) for the 9 February 2017 case of </a:t>
            </a:r>
            <a:r>
              <a:rPr lang="en-US" sz="1800" i="1" dirty="0">
                <a:solidFill>
                  <a:schemeClr val="dk1"/>
                </a:solidFill>
                <a:latin typeface="Calibri"/>
                <a:ea typeface="Calibri"/>
                <a:cs typeface="Calibri"/>
                <a:sym typeface="Calibri"/>
              </a:rPr>
              <a:t>enhanced </a:t>
            </a:r>
            <a:r>
              <a:rPr lang="en-US" sz="1800" dirty="0">
                <a:solidFill>
                  <a:schemeClr val="dk1"/>
                </a:solidFill>
                <a:latin typeface="Calibri"/>
                <a:ea typeface="Calibri"/>
                <a:cs typeface="Calibri"/>
                <a:sym typeface="Calibri"/>
              </a:rPr>
              <a:t>cold-MHC</a:t>
            </a:r>
          </a:p>
        </p:txBody>
      </p:sp>
      <p:pic>
        <p:nvPicPr>
          <p:cNvPr id="2" name="Picture 1">
            <a:extLst>
              <a:ext uri="{FF2B5EF4-FFF2-40B4-BE49-F238E27FC236}">
                <a16:creationId xmlns:a16="http://schemas.microsoft.com/office/drawing/2014/main" id="{8EAEB91B-0442-460A-B23B-CA426F5A2858}"/>
              </a:ext>
            </a:extLst>
          </p:cNvPr>
          <p:cNvPicPr>
            <a:picLocks noChangeAspect="1"/>
          </p:cNvPicPr>
          <p:nvPr/>
        </p:nvPicPr>
        <p:blipFill>
          <a:blip r:embed="rId3"/>
          <a:stretch>
            <a:fillRect/>
          </a:stretch>
        </p:blipFill>
        <p:spPr>
          <a:xfrm>
            <a:off x="-587572" y="637953"/>
            <a:ext cx="8650502" cy="5755119"/>
          </a:xfrm>
          <a:prstGeom prst="rect">
            <a:avLst/>
          </a:prstGeom>
        </p:spPr>
      </p:pic>
    </p:spTree>
    <p:extLst>
      <p:ext uri="{BB962C8B-B14F-4D97-AF65-F5344CB8AC3E}">
        <p14:creationId xmlns:p14="http://schemas.microsoft.com/office/powerpoint/2010/main" val="20942779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Shape 238"/>
          <p:cNvSpPr txBox="1"/>
          <p:nvPr/>
        </p:nvSpPr>
        <p:spPr>
          <a:xfrm>
            <a:off x="1665515" y="1894115"/>
            <a:ext cx="5529942" cy="584774"/>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3200">
                <a:solidFill>
                  <a:schemeClr val="dk1"/>
                </a:solidFill>
                <a:latin typeface="Calibri"/>
                <a:ea typeface="Calibri"/>
                <a:cs typeface="Calibri"/>
                <a:sym typeface="Calibri"/>
              </a:rPr>
              <a:t>EXTRA FIGURES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grpSp>
        <p:nvGrpSpPr>
          <p:cNvPr id="243" name="Shape 243"/>
          <p:cNvGrpSpPr/>
          <p:nvPr/>
        </p:nvGrpSpPr>
        <p:grpSpPr>
          <a:xfrm>
            <a:off x="6096104" y="196521"/>
            <a:ext cx="6016764" cy="5678434"/>
            <a:chOff x="6175235" y="456431"/>
            <a:chExt cx="6016764" cy="5678434"/>
          </a:xfrm>
        </p:grpSpPr>
        <p:pic>
          <p:nvPicPr>
            <p:cNvPr id="244" name="Shape 244"/>
            <p:cNvPicPr preferRelativeResize="0"/>
            <p:nvPr/>
          </p:nvPicPr>
          <p:blipFill rotWithShape="1">
            <a:blip r:embed="rId3">
              <a:alphaModFix/>
            </a:blip>
            <a:srcRect/>
            <a:stretch/>
          </p:blipFill>
          <p:spPr>
            <a:xfrm>
              <a:off x="6175235" y="456431"/>
              <a:ext cx="6016764" cy="5678434"/>
            </a:xfrm>
            <a:prstGeom prst="rect">
              <a:avLst/>
            </a:prstGeom>
            <a:noFill/>
            <a:ln>
              <a:noFill/>
            </a:ln>
          </p:spPr>
        </p:pic>
        <p:pic>
          <p:nvPicPr>
            <p:cNvPr id="245" name="Shape 245"/>
            <p:cNvPicPr preferRelativeResize="0"/>
            <p:nvPr/>
          </p:nvPicPr>
          <p:blipFill rotWithShape="1">
            <a:blip r:embed="rId4">
              <a:alphaModFix/>
            </a:blip>
            <a:srcRect/>
            <a:stretch/>
          </p:blipFill>
          <p:spPr>
            <a:xfrm>
              <a:off x="10601271" y="739139"/>
              <a:ext cx="807789" cy="5021579"/>
            </a:xfrm>
            <a:prstGeom prst="rect">
              <a:avLst/>
            </a:prstGeom>
            <a:noFill/>
            <a:ln>
              <a:noFill/>
            </a:ln>
          </p:spPr>
        </p:pic>
      </p:grpSp>
      <p:sp>
        <p:nvSpPr>
          <p:cNvPr id="246" name="Shape 246"/>
          <p:cNvSpPr txBox="1"/>
          <p:nvPr/>
        </p:nvSpPr>
        <p:spPr>
          <a:xfrm>
            <a:off x="6438398" y="5554151"/>
            <a:ext cx="5674471" cy="95410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400" b="1">
                <a:solidFill>
                  <a:schemeClr val="dk1"/>
                </a:solidFill>
                <a:latin typeface="Calibri"/>
                <a:ea typeface="Calibri"/>
                <a:cs typeface="Calibri"/>
                <a:sym typeface="Calibri"/>
              </a:rPr>
              <a:t>F</a:t>
            </a:r>
            <a:r>
              <a:rPr lang="en-US" sz="1400" b="1" cap="small">
                <a:solidFill>
                  <a:schemeClr val="dk1"/>
                </a:solidFill>
                <a:latin typeface="Calibri"/>
                <a:ea typeface="Calibri"/>
                <a:cs typeface="Calibri"/>
                <a:sym typeface="Calibri"/>
              </a:rPr>
              <a:t>ig</a:t>
            </a:r>
            <a:r>
              <a:rPr lang="en-US" sz="1400" b="1">
                <a:solidFill>
                  <a:schemeClr val="dk1"/>
                </a:solidFill>
                <a:latin typeface="Calibri"/>
                <a:ea typeface="Calibri"/>
                <a:cs typeface="Calibri"/>
                <a:sym typeface="Calibri"/>
              </a:rPr>
              <a:t>. 14.</a:t>
            </a:r>
            <a:r>
              <a:rPr lang="en-US" sz="1400">
                <a:solidFill>
                  <a:schemeClr val="dk1"/>
                </a:solidFill>
                <a:latin typeface="Calibri"/>
                <a:ea typeface="Calibri"/>
                <a:cs typeface="Calibri"/>
                <a:sym typeface="Calibri"/>
              </a:rPr>
              <a:t> Composite sounding of warm cases in skew-T-</a:t>
            </a:r>
            <a:r>
              <a:rPr lang="en-US" sz="1400" i="1">
                <a:solidFill>
                  <a:schemeClr val="dk1"/>
                </a:solidFill>
                <a:latin typeface="Calibri"/>
                <a:ea typeface="Calibri"/>
                <a:cs typeface="Calibri"/>
                <a:sym typeface="Calibri"/>
              </a:rPr>
              <a:t>log</a:t>
            </a:r>
            <a:r>
              <a:rPr lang="en-US" sz="1400">
                <a:solidFill>
                  <a:schemeClr val="dk1"/>
                </a:solidFill>
                <a:latin typeface="Calibri"/>
                <a:ea typeface="Calibri"/>
                <a:cs typeface="Calibri"/>
                <a:sym typeface="Calibri"/>
              </a:rPr>
              <a:t>p format. Plotted with Rapid Update Cycle (RUC) and Rapid Refresh (RAP) data nearest to the maxima of each case. Wind barbs on the right. Full pennant, barb, and half barb denote wind speeds of 50, 10, and 5 knots respectively.</a:t>
            </a:r>
          </a:p>
        </p:txBody>
      </p:sp>
      <p:grpSp>
        <p:nvGrpSpPr>
          <p:cNvPr id="247" name="Shape 247"/>
          <p:cNvGrpSpPr/>
          <p:nvPr/>
        </p:nvGrpSpPr>
        <p:grpSpPr>
          <a:xfrm>
            <a:off x="306837" y="150803"/>
            <a:ext cx="6016764" cy="5678434"/>
            <a:chOff x="5607357" y="1736931"/>
            <a:chExt cx="6016764" cy="5678434"/>
          </a:xfrm>
        </p:grpSpPr>
        <p:pic>
          <p:nvPicPr>
            <p:cNvPr id="248" name="Shape 248"/>
            <p:cNvPicPr preferRelativeResize="0"/>
            <p:nvPr/>
          </p:nvPicPr>
          <p:blipFill rotWithShape="1">
            <a:blip r:embed="rId5">
              <a:alphaModFix/>
            </a:blip>
            <a:srcRect/>
            <a:stretch/>
          </p:blipFill>
          <p:spPr>
            <a:xfrm>
              <a:off x="5607357" y="1736931"/>
              <a:ext cx="6016764" cy="5678434"/>
            </a:xfrm>
            <a:prstGeom prst="rect">
              <a:avLst/>
            </a:prstGeom>
            <a:noFill/>
            <a:ln>
              <a:noFill/>
            </a:ln>
          </p:spPr>
        </p:pic>
        <p:pic>
          <p:nvPicPr>
            <p:cNvPr id="249" name="Shape 249"/>
            <p:cNvPicPr preferRelativeResize="0"/>
            <p:nvPr/>
          </p:nvPicPr>
          <p:blipFill rotWithShape="1">
            <a:blip r:embed="rId6">
              <a:alphaModFix/>
            </a:blip>
            <a:srcRect/>
            <a:stretch/>
          </p:blipFill>
          <p:spPr>
            <a:xfrm>
              <a:off x="9827217" y="2002116"/>
              <a:ext cx="754444" cy="4983481"/>
            </a:xfrm>
            <a:prstGeom prst="rect">
              <a:avLst/>
            </a:prstGeom>
            <a:noFill/>
            <a:ln>
              <a:noFill/>
            </a:ln>
          </p:spPr>
        </p:pic>
      </p:grpSp>
      <p:sp>
        <p:nvSpPr>
          <p:cNvPr id="250" name="Shape 250"/>
          <p:cNvSpPr txBox="1"/>
          <p:nvPr/>
        </p:nvSpPr>
        <p:spPr>
          <a:xfrm>
            <a:off x="763927" y="5522737"/>
            <a:ext cx="5674471" cy="95410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400" b="1" dirty="0">
                <a:solidFill>
                  <a:schemeClr val="dk1"/>
                </a:solidFill>
                <a:latin typeface="Calibri"/>
                <a:ea typeface="Calibri"/>
                <a:cs typeface="Calibri"/>
                <a:sym typeface="Calibri"/>
              </a:rPr>
              <a:t>F</a:t>
            </a:r>
            <a:r>
              <a:rPr lang="en-US" sz="1400" b="1" cap="small" dirty="0">
                <a:solidFill>
                  <a:schemeClr val="dk1"/>
                </a:solidFill>
                <a:latin typeface="Calibri"/>
                <a:ea typeface="Calibri"/>
                <a:cs typeface="Calibri"/>
                <a:sym typeface="Calibri"/>
              </a:rPr>
              <a:t>ig</a:t>
            </a:r>
            <a:r>
              <a:rPr lang="en-US" sz="1400" b="1" dirty="0">
                <a:solidFill>
                  <a:schemeClr val="dk1"/>
                </a:solidFill>
                <a:latin typeface="Calibri"/>
                <a:ea typeface="Calibri"/>
                <a:cs typeface="Calibri"/>
                <a:sym typeface="Calibri"/>
              </a:rPr>
              <a:t>. 12.</a:t>
            </a:r>
            <a:r>
              <a:rPr lang="en-US" sz="1400" dirty="0">
                <a:solidFill>
                  <a:schemeClr val="dk1"/>
                </a:solidFill>
                <a:latin typeface="Calibri"/>
                <a:ea typeface="Calibri"/>
                <a:cs typeface="Calibri"/>
                <a:sym typeface="Calibri"/>
              </a:rPr>
              <a:t> Composite sounding of cold cases in skew-T-</a:t>
            </a:r>
            <a:r>
              <a:rPr lang="en-US" sz="1400" i="1" dirty="0" err="1">
                <a:solidFill>
                  <a:schemeClr val="dk1"/>
                </a:solidFill>
                <a:latin typeface="Calibri"/>
                <a:ea typeface="Calibri"/>
                <a:cs typeface="Calibri"/>
                <a:sym typeface="Calibri"/>
              </a:rPr>
              <a:t>log</a:t>
            </a:r>
            <a:r>
              <a:rPr lang="en-US" sz="1400" dirty="0" err="1">
                <a:solidFill>
                  <a:schemeClr val="dk1"/>
                </a:solidFill>
                <a:latin typeface="Calibri"/>
                <a:ea typeface="Calibri"/>
                <a:cs typeface="Calibri"/>
                <a:sym typeface="Calibri"/>
              </a:rPr>
              <a:t>p</a:t>
            </a:r>
            <a:r>
              <a:rPr lang="en-US" sz="1400" dirty="0">
                <a:solidFill>
                  <a:schemeClr val="dk1"/>
                </a:solidFill>
                <a:latin typeface="Calibri"/>
                <a:ea typeface="Calibri"/>
                <a:cs typeface="Calibri"/>
                <a:sym typeface="Calibri"/>
              </a:rPr>
              <a:t> format. Plotted with Rapid Update Cycle (RUC) and Rapid Refresh (RAP) data nearest to the maxima of each case. Wind barbs on the right. Full pennant, barb, and half barb denote wind speeds of 50, 10, and 5 knots respectively.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8FA20E2-E58F-4B00-8799-6672ED8E308D}"/>
              </a:ext>
            </a:extLst>
          </p:cNvPr>
          <p:cNvPicPr>
            <a:picLocks noChangeAspect="1"/>
          </p:cNvPicPr>
          <p:nvPr/>
        </p:nvPicPr>
        <p:blipFill>
          <a:blip r:embed="rId2"/>
          <a:stretch>
            <a:fillRect/>
          </a:stretch>
        </p:blipFill>
        <p:spPr>
          <a:xfrm>
            <a:off x="123299" y="597526"/>
            <a:ext cx="7988312" cy="5626729"/>
          </a:xfrm>
          <a:prstGeom prst="rect">
            <a:avLst/>
          </a:prstGeom>
        </p:spPr>
      </p:pic>
      <p:sp>
        <p:nvSpPr>
          <p:cNvPr id="7" name="Shape 250">
            <a:extLst>
              <a:ext uri="{FF2B5EF4-FFF2-40B4-BE49-F238E27FC236}">
                <a16:creationId xmlns:a16="http://schemas.microsoft.com/office/drawing/2014/main" id="{18CA7F36-0590-4A41-9D6F-54DEC19CB384}"/>
              </a:ext>
            </a:extLst>
          </p:cNvPr>
          <p:cNvSpPr txBox="1"/>
          <p:nvPr/>
        </p:nvSpPr>
        <p:spPr>
          <a:xfrm>
            <a:off x="8627659" y="2293821"/>
            <a:ext cx="3106286" cy="2529995"/>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dirty="0">
                <a:solidFill>
                  <a:schemeClr val="dk1"/>
                </a:solidFill>
                <a:latin typeface="Calibri"/>
                <a:ea typeface="Calibri"/>
                <a:cs typeface="Calibri"/>
                <a:sym typeface="Calibri"/>
              </a:rPr>
              <a:t>Vertical motion cross section across MHC Case. Dashed line represents the location of KALB.</a:t>
            </a:r>
            <a:endParaRPr lang="en-US" sz="14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342282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graphicFrame>
        <p:nvGraphicFramePr>
          <p:cNvPr id="99" name="Shape 99"/>
          <p:cNvGraphicFramePr/>
          <p:nvPr/>
        </p:nvGraphicFramePr>
        <p:xfrm>
          <a:off x="1167159" y="695454"/>
          <a:ext cx="4999450" cy="4450625"/>
        </p:xfrm>
        <a:graphic>
          <a:graphicData uri="http://schemas.openxmlformats.org/drawingml/2006/table">
            <a:tbl>
              <a:tblPr>
                <a:noFill/>
                <a:tableStyleId>{C0A19F45-E436-476F-806A-2215FE8FAA22}</a:tableStyleId>
              </a:tblPr>
              <a:tblGrid>
                <a:gridCol w="1041550">
                  <a:extLst>
                    <a:ext uri="{9D8B030D-6E8A-4147-A177-3AD203B41FA5}">
                      <a16:colId xmlns:a16="http://schemas.microsoft.com/office/drawing/2014/main" val="20000"/>
                    </a:ext>
                  </a:extLst>
                </a:gridCol>
                <a:gridCol w="1041550">
                  <a:extLst>
                    <a:ext uri="{9D8B030D-6E8A-4147-A177-3AD203B41FA5}">
                      <a16:colId xmlns:a16="http://schemas.microsoft.com/office/drawing/2014/main" val="20001"/>
                    </a:ext>
                  </a:extLst>
                </a:gridCol>
                <a:gridCol w="1458175">
                  <a:extLst>
                    <a:ext uri="{9D8B030D-6E8A-4147-A177-3AD203B41FA5}">
                      <a16:colId xmlns:a16="http://schemas.microsoft.com/office/drawing/2014/main" val="20002"/>
                    </a:ext>
                  </a:extLst>
                </a:gridCol>
                <a:gridCol w="1458175">
                  <a:extLst>
                    <a:ext uri="{9D8B030D-6E8A-4147-A177-3AD203B41FA5}">
                      <a16:colId xmlns:a16="http://schemas.microsoft.com/office/drawing/2014/main" val="20003"/>
                    </a:ext>
                  </a:extLst>
                </a:gridCol>
              </a:tblGrid>
              <a:tr h="202300">
                <a:tc gridSpan="4">
                  <a:txBody>
                    <a:bodyPr/>
                    <a:lstStyle/>
                    <a:p>
                      <a:pPr marL="0" marR="0" lvl="0" indent="0" algn="l" rtl="0">
                        <a:lnSpc>
                          <a:spcPct val="107000"/>
                        </a:lnSpc>
                        <a:spcBef>
                          <a:spcPts val="0"/>
                        </a:spcBef>
                        <a:spcAft>
                          <a:spcPts val="0"/>
                        </a:spcAft>
                        <a:buSzPct val="25000"/>
                        <a:buNone/>
                      </a:pPr>
                      <a:r>
                        <a:rPr lang="en-US" sz="1100" u="none" strike="noStrike" cap="none">
                          <a:latin typeface="Calibri"/>
                          <a:ea typeface="Calibri"/>
                          <a:cs typeface="Calibri"/>
                          <a:sym typeface="Calibri"/>
                        </a:rPr>
                        <a:t>Pure Warm Season MHC Events (n=19)</a:t>
                      </a:r>
                    </a:p>
                  </a:txBody>
                  <a:tcPr marL="68575" marR="68575"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04625">
                <a:tc>
                  <a:txBody>
                    <a:bodyPr/>
                    <a:lstStyle/>
                    <a:p>
                      <a:pPr marL="0" marR="0" lvl="0" indent="0" algn="ctr" rtl="0">
                        <a:lnSpc>
                          <a:spcPct val="107000"/>
                        </a:lnSpc>
                        <a:spcBef>
                          <a:spcPts val="0"/>
                        </a:spcBef>
                        <a:spcAft>
                          <a:spcPts val="0"/>
                        </a:spcAft>
                        <a:buSzPct val="25000"/>
                        <a:buNone/>
                      </a:pPr>
                      <a:r>
                        <a:rPr lang="en-US" sz="1100" u="none" strike="noStrike" cap="none">
                          <a:latin typeface="Calibri"/>
                          <a:ea typeface="Calibri"/>
                          <a:cs typeface="Calibri"/>
                          <a:sym typeface="Calibri"/>
                        </a:rPr>
                        <a:t>Year</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SzPct val="25000"/>
                        <a:buNone/>
                      </a:pPr>
                      <a:r>
                        <a:rPr lang="en-US" sz="1100" u="none" strike="noStrike" cap="none">
                          <a:latin typeface="Calibri"/>
                          <a:ea typeface="Calibri"/>
                          <a:cs typeface="Calibri"/>
                          <a:sym typeface="Calibri"/>
                        </a:rPr>
                        <a:t>Month</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SzPct val="25000"/>
                        <a:buNone/>
                      </a:pPr>
                      <a:r>
                        <a:rPr lang="en-US" sz="1100" u="none" strike="noStrike" cap="none">
                          <a:latin typeface="Calibri"/>
                          <a:ea typeface="Calibri"/>
                          <a:cs typeface="Calibri"/>
                          <a:sym typeface="Calibri"/>
                        </a:rPr>
                        <a:t>Day</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SzPct val="25000"/>
                        <a:buNone/>
                      </a:pPr>
                      <a:r>
                        <a:rPr lang="en-US" sz="1100" u="none" strike="noStrike" cap="none">
                          <a:latin typeface="Calibri"/>
                          <a:ea typeface="Calibri"/>
                          <a:cs typeface="Calibri"/>
                          <a:sym typeface="Calibri"/>
                        </a:rPr>
                        <a:t>Time of Maximum</a:t>
                      </a:r>
                    </a:p>
                    <a:p>
                      <a:pPr marL="0" marR="0" lvl="0" indent="0" algn="ctr" rtl="0">
                        <a:lnSpc>
                          <a:spcPct val="107000"/>
                        </a:lnSpc>
                        <a:spcBef>
                          <a:spcPts val="0"/>
                        </a:spcBef>
                        <a:spcAft>
                          <a:spcPts val="0"/>
                        </a:spcAft>
                        <a:buSzPct val="25000"/>
                        <a:buNone/>
                      </a:pPr>
                      <a:r>
                        <a:rPr lang="en-US" sz="1100" u="none" strike="noStrike" cap="none">
                          <a:latin typeface="Calibri"/>
                          <a:ea typeface="Calibri"/>
                          <a:cs typeface="Calibri"/>
                          <a:sym typeface="Calibri"/>
                        </a:rPr>
                        <a:t>Reflectivity (UTC)</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02300">
                <a:tc rowSpan="2">
                  <a:txBody>
                    <a:bodyPr/>
                    <a:lstStyle/>
                    <a:p>
                      <a:pPr marL="0" marR="0" lvl="0" indent="0" algn="ctr" rtl="0">
                        <a:lnSpc>
                          <a:spcPct val="107000"/>
                        </a:lnSpc>
                        <a:spcBef>
                          <a:spcPts val="0"/>
                        </a:spcBef>
                        <a:spcAft>
                          <a:spcPts val="0"/>
                        </a:spcAft>
                        <a:buSzPct val="25000"/>
                        <a:buNone/>
                      </a:pPr>
                      <a:r>
                        <a:rPr lang="en-US" sz="1100" u="none" strike="noStrike" cap="none">
                          <a:latin typeface="Calibri"/>
                          <a:ea typeface="Calibri"/>
                          <a:cs typeface="Calibri"/>
                          <a:sym typeface="Calibri"/>
                        </a:rPr>
                        <a:t>2003</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SzPct val="25000"/>
                        <a:buNone/>
                      </a:pPr>
                      <a:r>
                        <a:rPr lang="en-US" sz="1100" u="none" strike="noStrike" cap="none">
                          <a:latin typeface="Calibri"/>
                          <a:ea typeface="Calibri"/>
                          <a:cs typeface="Calibri"/>
                          <a:sym typeface="Calibri"/>
                        </a:rPr>
                        <a:t>7</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SzPct val="25000"/>
                        <a:buNone/>
                      </a:pPr>
                      <a:r>
                        <a:rPr lang="en-US" sz="1100" u="none" strike="noStrike" cap="none">
                          <a:latin typeface="Calibri"/>
                          <a:ea typeface="Calibri"/>
                          <a:cs typeface="Calibri"/>
                          <a:sym typeface="Calibri"/>
                        </a:rPr>
                        <a:t>24</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SzPct val="25000"/>
                        <a:buNone/>
                      </a:pPr>
                      <a:r>
                        <a:rPr lang="en-US" sz="1100" u="none" strike="noStrike" cap="none">
                          <a:latin typeface="Calibri"/>
                          <a:ea typeface="Calibri"/>
                          <a:cs typeface="Calibri"/>
                          <a:sym typeface="Calibri"/>
                        </a:rPr>
                        <a:t>18</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02300">
                <a:tc vMerge="1">
                  <a:txBody>
                    <a:bodyPr/>
                    <a:lstStyle/>
                    <a:p>
                      <a:endParaRPr lang="en-US"/>
                    </a:p>
                  </a:txBody>
                  <a:tcPr/>
                </a:tc>
                <a:tc>
                  <a:txBody>
                    <a:bodyPr/>
                    <a:lstStyle/>
                    <a:p>
                      <a:pPr marL="0" marR="0" lvl="0" indent="0" algn="ctr" rtl="0">
                        <a:lnSpc>
                          <a:spcPct val="107000"/>
                        </a:lnSpc>
                        <a:spcBef>
                          <a:spcPts val="0"/>
                        </a:spcBef>
                        <a:spcAft>
                          <a:spcPts val="0"/>
                        </a:spcAft>
                        <a:buSzPct val="25000"/>
                        <a:buNone/>
                      </a:pPr>
                      <a:r>
                        <a:rPr lang="en-US" sz="1100" u="none" strike="noStrike" cap="none">
                          <a:latin typeface="Calibri"/>
                          <a:ea typeface="Calibri"/>
                          <a:cs typeface="Calibri"/>
                          <a:sym typeface="Calibri"/>
                        </a:rPr>
                        <a:t>8</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SzPct val="25000"/>
                        <a:buNone/>
                      </a:pPr>
                      <a:r>
                        <a:rPr lang="en-US" sz="1100" u="none" strike="noStrike" cap="none">
                          <a:latin typeface="Calibri"/>
                          <a:ea typeface="Calibri"/>
                          <a:cs typeface="Calibri"/>
                          <a:sym typeface="Calibri"/>
                        </a:rPr>
                        <a:t>17</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SzPct val="25000"/>
                        <a:buNone/>
                      </a:pPr>
                      <a:r>
                        <a:rPr lang="en-US" sz="1100" u="none" strike="noStrike" cap="none">
                          <a:latin typeface="Calibri"/>
                          <a:ea typeface="Calibri"/>
                          <a:cs typeface="Calibri"/>
                          <a:sym typeface="Calibri"/>
                        </a:rPr>
                        <a:t>18</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02300">
                <a:tc rowSpan="2">
                  <a:txBody>
                    <a:bodyPr/>
                    <a:lstStyle/>
                    <a:p>
                      <a:pPr marL="0" marR="0" lvl="0" indent="0" algn="ctr" rtl="0">
                        <a:lnSpc>
                          <a:spcPct val="107000"/>
                        </a:lnSpc>
                        <a:spcBef>
                          <a:spcPts val="0"/>
                        </a:spcBef>
                        <a:spcAft>
                          <a:spcPts val="0"/>
                        </a:spcAft>
                        <a:buSzPct val="25000"/>
                        <a:buNone/>
                      </a:pPr>
                      <a:r>
                        <a:rPr lang="en-US" sz="1100" u="none" strike="noStrike" cap="none">
                          <a:latin typeface="Calibri"/>
                          <a:ea typeface="Calibri"/>
                          <a:cs typeface="Calibri"/>
                          <a:sym typeface="Calibri"/>
                        </a:rPr>
                        <a:t>2004</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SzPct val="25000"/>
                        <a:buNone/>
                      </a:pPr>
                      <a:r>
                        <a:rPr lang="en-US" sz="1100" u="none" strike="noStrike" cap="none">
                          <a:latin typeface="Calibri"/>
                          <a:ea typeface="Calibri"/>
                          <a:cs typeface="Calibri"/>
                          <a:sym typeface="Calibri"/>
                        </a:rPr>
                        <a:t>5</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SzPct val="25000"/>
                        <a:buNone/>
                      </a:pPr>
                      <a:r>
                        <a:rPr lang="en-US" sz="1100" u="none" strike="noStrike" cap="none">
                          <a:latin typeface="Calibri"/>
                          <a:ea typeface="Calibri"/>
                          <a:cs typeface="Calibri"/>
                          <a:sym typeface="Calibri"/>
                        </a:rPr>
                        <a:t>15</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SzPct val="25000"/>
                        <a:buNone/>
                      </a:pPr>
                      <a:r>
                        <a:rPr lang="en-US" sz="1100" u="none" strike="noStrike" cap="none">
                          <a:latin typeface="Calibri"/>
                          <a:ea typeface="Calibri"/>
                          <a:cs typeface="Calibri"/>
                          <a:sym typeface="Calibri"/>
                        </a:rPr>
                        <a:t>18</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02300">
                <a:tc vMerge="1">
                  <a:txBody>
                    <a:bodyPr/>
                    <a:lstStyle/>
                    <a:p>
                      <a:endParaRPr lang="en-US"/>
                    </a:p>
                  </a:txBody>
                  <a:tcPr/>
                </a:tc>
                <a:tc>
                  <a:txBody>
                    <a:bodyPr/>
                    <a:lstStyle/>
                    <a:p>
                      <a:pPr marL="0" marR="0" lvl="0" indent="0" algn="ctr" rtl="0">
                        <a:lnSpc>
                          <a:spcPct val="107000"/>
                        </a:lnSpc>
                        <a:spcBef>
                          <a:spcPts val="0"/>
                        </a:spcBef>
                        <a:spcAft>
                          <a:spcPts val="0"/>
                        </a:spcAft>
                        <a:buSzPct val="25000"/>
                        <a:buNone/>
                      </a:pPr>
                      <a:r>
                        <a:rPr lang="en-US" sz="1100" u="none" strike="noStrike" cap="none">
                          <a:latin typeface="Calibri"/>
                          <a:ea typeface="Calibri"/>
                          <a:cs typeface="Calibri"/>
                          <a:sym typeface="Calibri"/>
                        </a:rPr>
                        <a:t>8</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SzPct val="25000"/>
                        <a:buNone/>
                      </a:pPr>
                      <a:r>
                        <a:rPr lang="en-US" sz="1100" u="none" strike="noStrike" cap="none">
                          <a:latin typeface="Calibri"/>
                          <a:ea typeface="Calibri"/>
                          <a:cs typeface="Calibri"/>
                          <a:sym typeface="Calibri"/>
                        </a:rPr>
                        <a:t>4</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SzPct val="25000"/>
                        <a:buNone/>
                      </a:pPr>
                      <a:r>
                        <a:rPr lang="en-US" sz="1100" u="none" strike="noStrike" cap="none">
                          <a:latin typeface="Calibri"/>
                          <a:ea typeface="Calibri"/>
                          <a:cs typeface="Calibri"/>
                          <a:sym typeface="Calibri"/>
                        </a:rPr>
                        <a:t>00</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02300">
                <a:tc rowSpan="2">
                  <a:txBody>
                    <a:bodyPr/>
                    <a:lstStyle/>
                    <a:p>
                      <a:pPr marL="0" marR="0" lvl="0" indent="0" algn="ctr" rtl="0">
                        <a:lnSpc>
                          <a:spcPct val="107000"/>
                        </a:lnSpc>
                        <a:spcBef>
                          <a:spcPts val="0"/>
                        </a:spcBef>
                        <a:spcAft>
                          <a:spcPts val="0"/>
                        </a:spcAft>
                        <a:buSzPct val="25000"/>
                        <a:buNone/>
                      </a:pPr>
                      <a:r>
                        <a:rPr lang="en-US" sz="1100" u="none" strike="noStrike" cap="none">
                          <a:latin typeface="Calibri"/>
                          <a:ea typeface="Calibri"/>
                          <a:cs typeface="Calibri"/>
                          <a:sym typeface="Calibri"/>
                        </a:rPr>
                        <a:t>2005</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SzPct val="25000"/>
                        <a:buNone/>
                      </a:pPr>
                      <a:r>
                        <a:rPr lang="en-US" sz="1100" u="none" strike="noStrike" cap="none">
                          <a:latin typeface="Calibri"/>
                          <a:ea typeface="Calibri"/>
                          <a:cs typeface="Calibri"/>
                          <a:sym typeface="Calibri"/>
                        </a:rPr>
                        <a:t>6</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SzPct val="25000"/>
                        <a:buNone/>
                      </a:pPr>
                      <a:r>
                        <a:rPr lang="en-US" sz="1100" u="none" strike="noStrike" cap="none">
                          <a:latin typeface="Calibri"/>
                          <a:ea typeface="Calibri"/>
                          <a:cs typeface="Calibri"/>
                          <a:sym typeface="Calibri"/>
                        </a:rPr>
                        <a:t>29</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SzPct val="25000"/>
                        <a:buNone/>
                      </a:pPr>
                      <a:r>
                        <a:rPr lang="en-US" sz="1100" u="none" strike="noStrike" cap="none">
                          <a:latin typeface="Calibri"/>
                          <a:ea typeface="Calibri"/>
                          <a:cs typeface="Calibri"/>
                          <a:sym typeface="Calibri"/>
                        </a:rPr>
                        <a:t>18</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02300">
                <a:tc vMerge="1">
                  <a:txBody>
                    <a:bodyPr/>
                    <a:lstStyle/>
                    <a:p>
                      <a:endParaRPr lang="en-US"/>
                    </a:p>
                  </a:txBody>
                  <a:tcPr/>
                </a:tc>
                <a:tc>
                  <a:txBody>
                    <a:bodyPr/>
                    <a:lstStyle/>
                    <a:p>
                      <a:pPr marL="0" marR="0" lvl="0" indent="0" algn="ctr" rtl="0">
                        <a:lnSpc>
                          <a:spcPct val="107000"/>
                        </a:lnSpc>
                        <a:spcBef>
                          <a:spcPts val="0"/>
                        </a:spcBef>
                        <a:spcAft>
                          <a:spcPts val="0"/>
                        </a:spcAft>
                        <a:buSzPct val="25000"/>
                        <a:buNone/>
                      </a:pPr>
                      <a:r>
                        <a:rPr lang="en-US" sz="1100" u="none" strike="noStrike" cap="none">
                          <a:latin typeface="Calibri"/>
                          <a:ea typeface="Calibri"/>
                          <a:cs typeface="Calibri"/>
                          <a:sym typeface="Calibri"/>
                        </a:rPr>
                        <a:t>8</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SzPct val="25000"/>
                        <a:buNone/>
                      </a:pPr>
                      <a:r>
                        <a:rPr lang="en-US" sz="1100" u="none" strike="noStrike" cap="none">
                          <a:latin typeface="Calibri"/>
                          <a:ea typeface="Calibri"/>
                          <a:cs typeface="Calibri"/>
                          <a:sym typeface="Calibri"/>
                        </a:rPr>
                        <a:t>1</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SzPct val="25000"/>
                        <a:buNone/>
                      </a:pPr>
                      <a:r>
                        <a:rPr lang="en-US" sz="1100" u="none" strike="noStrike" cap="none">
                          <a:latin typeface="Calibri"/>
                          <a:ea typeface="Calibri"/>
                          <a:cs typeface="Calibri"/>
                          <a:sym typeface="Calibri"/>
                        </a:rPr>
                        <a:t>18</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02300">
                <a:tc rowSpan="4">
                  <a:txBody>
                    <a:bodyPr/>
                    <a:lstStyle/>
                    <a:p>
                      <a:pPr marL="0" marR="0" lvl="0" indent="0" algn="ctr" rtl="0">
                        <a:lnSpc>
                          <a:spcPct val="107000"/>
                        </a:lnSpc>
                        <a:spcBef>
                          <a:spcPts val="0"/>
                        </a:spcBef>
                        <a:spcAft>
                          <a:spcPts val="0"/>
                        </a:spcAft>
                        <a:buSzPct val="25000"/>
                        <a:buNone/>
                      </a:pPr>
                      <a:r>
                        <a:rPr lang="en-US" sz="1100" u="none" strike="noStrike" cap="none">
                          <a:latin typeface="Calibri"/>
                          <a:ea typeface="Calibri"/>
                          <a:cs typeface="Calibri"/>
                          <a:sym typeface="Calibri"/>
                        </a:rPr>
                        <a:t>2006</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rowSpan="3">
                  <a:txBody>
                    <a:bodyPr/>
                    <a:lstStyle/>
                    <a:p>
                      <a:pPr marL="0" marR="0" lvl="0" indent="0" algn="ctr" rtl="0">
                        <a:lnSpc>
                          <a:spcPct val="107000"/>
                        </a:lnSpc>
                        <a:spcBef>
                          <a:spcPts val="0"/>
                        </a:spcBef>
                        <a:spcAft>
                          <a:spcPts val="0"/>
                        </a:spcAft>
                        <a:buSzPct val="25000"/>
                        <a:buNone/>
                      </a:pPr>
                      <a:r>
                        <a:rPr lang="en-US" sz="1100" u="none" strike="noStrike" cap="none">
                          <a:latin typeface="Calibri"/>
                          <a:ea typeface="Calibri"/>
                          <a:cs typeface="Calibri"/>
                          <a:sym typeface="Calibri"/>
                        </a:rPr>
                        <a:t>6</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SzPct val="25000"/>
                        <a:buNone/>
                      </a:pPr>
                      <a:r>
                        <a:rPr lang="en-US" sz="1100" u="none" strike="noStrike" cap="none">
                          <a:latin typeface="Calibri"/>
                          <a:ea typeface="Calibri"/>
                          <a:cs typeface="Calibri"/>
                          <a:sym typeface="Calibri"/>
                        </a:rPr>
                        <a:t>1</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SzPct val="25000"/>
                        <a:buNone/>
                      </a:pPr>
                      <a:r>
                        <a:rPr lang="en-US" sz="1100" u="none" strike="noStrike" cap="none">
                          <a:latin typeface="Calibri"/>
                          <a:ea typeface="Calibri"/>
                          <a:cs typeface="Calibri"/>
                          <a:sym typeface="Calibri"/>
                        </a:rPr>
                        <a:t>18</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02300">
                <a:tc vMerge="1">
                  <a:txBody>
                    <a:bodyPr/>
                    <a:lstStyle/>
                    <a:p>
                      <a:endParaRPr lang="en-US"/>
                    </a:p>
                  </a:txBody>
                  <a:tcPr/>
                </a:tc>
                <a:tc vMerge="1">
                  <a:txBody>
                    <a:bodyPr/>
                    <a:lstStyle/>
                    <a:p>
                      <a:endParaRPr lang="en-US"/>
                    </a:p>
                  </a:txBody>
                  <a:tcPr/>
                </a:tc>
                <a:tc>
                  <a:txBody>
                    <a:bodyPr/>
                    <a:lstStyle/>
                    <a:p>
                      <a:pPr marL="0" marR="0" lvl="0" indent="0" algn="ctr" rtl="0">
                        <a:lnSpc>
                          <a:spcPct val="107000"/>
                        </a:lnSpc>
                        <a:spcBef>
                          <a:spcPts val="0"/>
                        </a:spcBef>
                        <a:spcAft>
                          <a:spcPts val="0"/>
                        </a:spcAft>
                        <a:buSzPct val="25000"/>
                        <a:buNone/>
                      </a:pPr>
                      <a:r>
                        <a:rPr lang="en-US" sz="1100" u="none" strike="noStrike" cap="none">
                          <a:latin typeface="Calibri"/>
                          <a:ea typeface="Calibri"/>
                          <a:cs typeface="Calibri"/>
                          <a:sym typeface="Calibri"/>
                        </a:rPr>
                        <a:t>19</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SzPct val="25000"/>
                        <a:buNone/>
                      </a:pPr>
                      <a:r>
                        <a:rPr lang="en-US" sz="1100" u="none" strike="noStrike" cap="none">
                          <a:latin typeface="Calibri"/>
                          <a:ea typeface="Calibri"/>
                          <a:cs typeface="Calibri"/>
                          <a:sym typeface="Calibri"/>
                        </a:rPr>
                        <a:t>18</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02300">
                <a:tc vMerge="1">
                  <a:txBody>
                    <a:bodyPr/>
                    <a:lstStyle/>
                    <a:p>
                      <a:endParaRPr lang="en-US"/>
                    </a:p>
                  </a:txBody>
                  <a:tcPr/>
                </a:tc>
                <a:tc vMerge="1">
                  <a:txBody>
                    <a:bodyPr/>
                    <a:lstStyle/>
                    <a:p>
                      <a:endParaRPr lang="en-US"/>
                    </a:p>
                  </a:txBody>
                  <a:tcPr/>
                </a:tc>
                <a:tc>
                  <a:txBody>
                    <a:bodyPr/>
                    <a:lstStyle/>
                    <a:p>
                      <a:pPr marL="0" marR="0" lvl="0" indent="0" algn="ctr" rtl="0">
                        <a:lnSpc>
                          <a:spcPct val="107000"/>
                        </a:lnSpc>
                        <a:spcBef>
                          <a:spcPts val="0"/>
                        </a:spcBef>
                        <a:spcAft>
                          <a:spcPts val="0"/>
                        </a:spcAft>
                        <a:buSzPct val="25000"/>
                        <a:buNone/>
                      </a:pPr>
                      <a:r>
                        <a:rPr lang="en-US" sz="1100" u="none" strike="noStrike" cap="none">
                          <a:latin typeface="Calibri"/>
                          <a:ea typeface="Calibri"/>
                          <a:cs typeface="Calibri"/>
                          <a:sym typeface="Calibri"/>
                        </a:rPr>
                        <a:t>29</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SzPct val="25000"/>
                        <a:buNone/>
                      </a:pPr>
                      <a:r>
                        <a:rPr lang="en-US" sz="1100" u="none" strike="noStrike" cap="none">
                          <a:latin typeface="Calibri"/>
                          <a:ea typeface="Calibri"/>
                          <a:cs typeface="Calibri"/>
                          <a:sym typeface="Calibri"/>
                        </a:rPr>
                        <a:t>18</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02300">
                <a:tc vMerge="1">
                  <a:txBody>
                    <a:bodyPr/>
                    <a:lstStyle/>
                    <a:p>
                      <a:endParaRPr lang="en-US"/>
                    </a:p>
                  </a:txBody>
                  <a:tcPr/>
                </a:tc>
                <a:tc>
                  <a:txBody>
                    <a:bodyPr/>
                    <a:lstStyle/>
                    <a:p>
                      <a:pPr marL="0" marR="0" lvl="0" indent="0" algn="ctr" rtl="0">
                        <a:lnSpc>
                          <a:spcPct val="107000"/>
                        </a:lnSpc>
                        <a:spcBef>
                          <a:spcPts val="0"/>
                        </a:spcBef>
                        <a:spcAft>
                          <a:spcPts val="0"/>
                        </a:spcAft>
                        <a:buSzPct val="25000"/>
                        <a:buNone/>
                      </a:pPr>
                      <a:r>
                        <a:rPr lang="en-US" sz="1100" u="none" strike="noStrike" cap="none">
                          <a:latin typeface="Calibri"/>
                          <a:ea typeface="Calibri"/>
                          <a:cs typeface="Calibri"/>
                          <a:sym typeface="Calibri"/>
                        </a:rPr>
                        <a:t>9</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SzPct val="25000"/>
                        <a:buNone/>
                      </a:pPr>
                      <a:r>
                        <a:rPr lang="en-US" sz="1100" u="none" strike="noStrike" cap="none">
                          <a:latin typeface="Calibri"/>
                          <a:ea typeface="Calibri"/>
                          <a:cs typeface="Calibri"/>
                          <a:sym typeface="Calibri"/>
                        </a:rPr>
                        <a:t>9</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SzPct val="25000"/>
                        <a:buNone/>
                      </a:pPr>
                      <a:r>
                        <a:rPr lang="en-US" sz="1100" u="none" strike="noStrike" cap="none">
                          <a:latin typeface="Calibri"/>
                          <a:ea typeface="Calibri"/>
                          <a:cs typeface="Calibri"/>
                          <a:sym typeface="Calibri"/>
                        </a:rPr>
                        <a:t>18</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202300">
                <a:tc>
                  <a:txBody>
                    <a:bodyPr/>
                    <a:lstStyle/>
                    <a:p>
                      <a:pPr marL="0" marR="0" lvl="0" indent="0" algn="ctr" rtl="0">
                        <a:lnSpc>
                          <a:spcPct val="107000"/>
                        </a:lnSpc>
                        <a:spcBef>
                          <a:spcPts val="0"/>
                        </a:spcBef>
                        <a:spcAft>
                          <a:spcPts val="0"/>
                        </a:spcAft>
                        <a:buSzPct val="25000"/>
                        <a:buNone/>
                      </a:pPr>
                      <a:r>
                        <a:rPr lang="en-US" sz="1100" u="none" strike="noStrike" cap="none">
                          <a:latin typeface="Calibri"/>
                          <a:ea typeface="Calibri"/>
                          <a:cs typeface="Calibri"/>
                          <a:sym typeface="Calibri"/>
                        </a:rPr>
                        <a:t>2010</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SzPct val="25000"/>
                        <a:buNone/>
                      </a:pPr>
                      <a:r>
                        <a:rPr lang="en-US" sz="1100" u="none" strike="noStrike" cap="none">
                          <a:latin typeface="Calibri"/>
                          <a:ea typeface="Calibri"/>
                          <a:cs typeface="Calibri"/>
                          <a:sym typeface="Calibri"/>
                        </a:rPr>
                        <a:t>7</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SzPct val="25000"/>
                        <a:buNone/>
                      </a:pPr>
                      <a:r>
                        <a:rPr lang="en-US" sz="1100" u="none" strike="noStrike" cap="none">
                          <a:latin typeface="Calibri"/>
                          <a:ea typeface="Calibri"/>
                          <a:cs typeface="Calibri"/>
                          <a:sym typeface="Calibri"/>
                        </a:rPr>
                        <a:t>21</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SzPct val="25000"/>
                        <a:buNone/>
                      </a:pPr>
                      <a:r>
                        <a:rPr lang="en-US" sz="1100" u="none" strike="noStrike" cap="none">
                          <a:latin typeface="Calibri"/>
                          <a:ea typeface="Calibri"/>
                          <a:cs typeface="Calibri"/>
                          <a:sym typeface="Calibri"/>
                        </a:rPr>
                        <a:t>18</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202300">
                <a:tc rowSpan="5">
                  <a:txBody>
                    <a:bodyPr/>
                    <a:lstStyle/>
                    <a:p>
                      <a:pPr marL="0" marR="0" lvl="0" indent="0" algn="ctr" rtl="0">
                        <a:lnSpc>
                          <a:spcPct val="107000"/>
                        </a:lnSpc>
                        <a:spcBef>
                          <a:spcPts val="0"/>
                        </a:spcBef>
                        <a:spcAft>
                          <a:spcPts val="0"/>
                        </a:spcAft>
                        <a:buSzPct val="25000"/>
                        <a:buNone/>
                      </a:pPr>
                      <a:r>
                        <a:rPr lang="en-US" sz="1100" u="none" strike="noStrike" cap="none">
                          <a:latin typeface="Calibri"/>
                          <a:ea typeface="Calibri"/>
                          <a:cs typeface="Calibri"/>
                          <a:sym typeface="Calibri"/>
                        </a:rPr>
                        <a:t>2011</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rowSpan="3">
                  <a:txBody>
                    <a:bodyPr/>
                    <a:lstStyle/>
                    <a:p>
                      <a:pPr marL="0" marR="0" lvl="0" indent="0" algn="ctr" rtl="0">
                        <a:lnSpc>
                          <a:spcPct val="107000"/>
                        </a:lnSpc>
                        <a:spcBef>
                          <a:spcPts val="0"/>
                        </a:spcBef>
                        <a:spcAft>
                          <a:spcPts val="0"/>
                        </a:spcAft>
                        <a:buSzPct val="25000"/>
                        <a:buNone/>
                      </a:pPr>
                      <a:r>
                        <a:rPr lang="en-US" sz="1100" u="none" strike="noStrike" cap="none">
                          <a:latin typeface="Calibri"/>
                          <a:ea typeface="Calibri"/>
                          <a:cs typeface="Calibri"/>
                          <a:sym typeface="Calibri"/>
                        </a:rPr>
                        <a:t>6</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SzPct val="25000"/>
                        <a:buNone/>
                      </a:pPr>
                      <a:r>
                        <a:rPr lang="en-US" sz="1100" u="none" strike="noStrike" cap="none">
                          <a:latin typeface="Calibri"/>
                          <a:ea typeface="Calibri"/>
                          <a:cs typeface="Calibri"/>
                          <a:sym typeface="Calibri"/>
                        </a:rPr>
                        <a:t>1</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SzPct val="25000"/>
                        <a:buNone/>
                      </a:pPr>
                      <a:r>
                        <a:rPr lang="en-US" sz="1100" u="none" strike="noStrike" cap="none">
                          <a:latin typeface="Calibri"/>
                          <a:ea typeface="Calibri"/>
                          <a:cs typeface="Calibri"/>
                          <a:sym typeface="Calibri"/>
                        </a:rPr>
                        <a:t>18</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202300">
                <a:tc vMerge="1">
                  <a:txBody>
                    <a:bodyPr/>
                    <a:lstStyle/>
                    <a:p>
                      <a:endParaRPr lang="en-US"/>
                    </a:p>
                  </a:txBody>
                  <a:tcPr/>
                </a:tc>
                <a:tc vMerge="1">
                  <a:txBody>
                    <a:bodyPr/>
                    <a:lstStyle/>
                    <a:p>
                      <a:endParaRPr lang="en-US"/>
                    </a:p>
                  </a:txBody>
                  <a:tcPr/>
                </a:tc>
                <a:tc>
                  <a:txBody>
                    <a:bodyPr/>
                    <a:lstStyle/>
                    <a:p>
                      <a:pPr marL="0" marR="0" lvl="0" indent="0" algn="ctr" rtl="0">
                        <a:lnSpc>
                          <a:spcPct val="107000"/>
                        </a:lnSpc>
                        <a:spcBef>
                          <a:spcPts val="0"/>
                        </a:spcBef>
                        <a:spcAft>
                          <a:spcPts val="0"/>
                        </a:spcAft>
                        <a:buSzPct val="25000"/>
                        <a:buNone/>
                      </a:pPr>
                      <a:r>
                        <a:rPr lang="en-US" sz="1100" u="none" strike="noStrike" cap="none">
                          <a:latin typeface="Calibri"/>
                          <a:ea typeface="Calibri"/>
                          <a:cs typeface="Calibri"/>
                          <a:sym typeface="Calibri"/>
                        </a:rPr>
                        <a:t>8</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SzPct val="25000"/>
                        <a:buNone/>
                      </a:pPr>
                      <a:r>
                        <a:rPr lang="en-US" sz="1100" u="none" strike="noStrike" cap="none">
                          <a:latin typeface="Calibri"/>
                          <a:ea typeface="Calibri"/>
                          <a:cs typeface="Calibri"/>
                          <a:sym typeface="Calibri"/>
                        </a:rPr>
                        <a:t>18</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202300">
                <a:tc vMerge="1">
                  <a:txBody>
                    <a:bodyPr/>
                    <a:lstStyle/>
                    <a:p>
                      <a:endParaRPr lang="en-US"/>
                    </a:p>
                  </a:txBody>
                  <a:tcPr/>
                </a:tc>
                <a:tc vMerge="1">
                  <a:txBody>
                    <a:bodyPr/>
                    <a:lstStyle/>
                    <a:p>
                      <a:endParaRPr lang="en-US"/>
                    </a:p>
                  </a:txBody>
                  <a:tcPr/>
                </a:tc>
                <a:tc>
                  <a:txBody>
                    <a:bodyPr/>
                    <a:lstStyle/>
                    <a:p>
                      <a:pPr marL="0" marR="0" lvl="0" indent="0" algn="ctr" rtl="0">
                        <a:lnSpc>
                          <a:spcPct val="107000"/>
                        </a:lnSpc>
                        <a:spcBef>
                          <a:spcPts val="0"/>
                        </a:spcBef>
                        <a:spcAft>
                          <a:spcPts val="0"/>
                        </a:spcAft>
                        <a:buSzPct val="25000"/>
                        <a:buNone/>
                      </a:pPr>
                      <a:r>
                        <a:rPr lang="en-US" sz="1100" u="none" strike="noStrike" cap="none">
                          <a:latin typeface="Calibri"/>
                          <a:ea typeface="Calibri"/>
                          <a:cs typeface="Calibri"/>
                          <a:sym typeface="Calibri"/>
                        </a:rPr>
                        <a:t>25</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SzPct val="25000"/>
                        <a:buNone/>
                      </a:pPr>
                      <a:r>
                        <a:rPr lang="en-US" sz="1100" u="none" strike="noStrike" cap="none">
                          <a:latin typeface="Calibri"/>
                          <a:ea typeface="Calibri"/>
                          <a:cs typeface="Calibri"/>
                          <a:sym typeface="Calibri"/>
                        </a:rPr>
                        <a:t>18</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r h="202300">
                <a:tc vMerge="1">
                  <a:txBody>
                    <a:bodyPr/>
                    <a:lstStyle/>
                    <a:p>
                      <a:endParaRPr lang="en-US"/>
                    </a:p>
                  </a:txBody>
                  <a:tcPr/>
                </a:tc>
                <a:tc>
                  <a:txBody>
                    <a:bodyPr/>
                    <a:lstStyle/>
                    <a:p>
                      <a:pPr marL="0" marR="0" lvl="0" indent="0" algn="ctr" rtl="0">
                        <a:lnSpc>
                          <a:spcPct val="107000"/>
                        </a:lnSpc>
                        <a:spcBef>
                          <a:spcPts val="0"/>
                        </a:spcBef>
                        <a:spcAft>
                          <a:spcPts val="0"/>
                        </a:spcAft>
                        <a:buSzPct val="25000"/>
                        <a:buNone/>
                      </a:pPr>
                      <a:r>
                        <a:rPr lang="en-US" sz="1100" u="none" strike="noStrike" cap="none">
                          <a:latin typeface="Calibri"/>
                          <a:ea typeface="Calibri"/>
                          <a:cs typeface="Calibri"/>
                          <a:sym typeface="Calibri"/>
                        </a:rPr>
                        <a:t>7</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SzPct val="25000"/>
                        <a:buNone/>
                      </a:pPr>
                      <a:r>
                        <a:rPr lang="en-US" sz="1100" u="none" strike="noStrike" cap="none">
                          <a:latin typeface="Calibri"/>
                          <a:ea typeface="Calibri"/>
                          <a:cs typeface="Calibri"/>
                          <a:sym typeface="Calibri"/>
                        </a:rPr>
                        <a:t>13</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SzPct val="25000"/>
                        <a:buNone/>
                      </a:pPr>
                      <a:r>
                        <a:rPr lang="en-US" sz="1100" u="none" strike="noStrike" cap="none">
                          <a:latin typeface="Calibri"/>
                          <a:ea typeface="Calibri"/>
                          <a:cs typeface="Calibri"/>
                          <a:sym typeface="Calibri"/>
                        </a:rPr>
                        <a:t>18</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r h="202300">
                <a:tc vMerge="1">
                  <a:txBody>
                    <a:bodyPr/>
                    <a:lstStyle/>
                    <a:p>
                      <a:endParaRPr lang="en-US"/>
                    </a:p>
                  </a:txBody>
                  <a:tcPr/>
                </a:tc>
                <a:tc>
                  <a:txBody>
                    <a:bodyPr/>
                    <a:lstStyle/>
                    <a:p>
                      <a:pPr marL="0" marR="0" lvl="0" indent="0" algn="ctr" rtl="0">
                        <a:lnSpc>
                          <a:spcPct val="107000"/>
                        </a:lnSpc>
                        <a:spcBef>
                          <a:spcPts val="0"/>
                        </a:spcBef>
                        <a:spcAft>
                          <a:spcPts val="0"/>
                        </a:spcAft>
                        <a:buSzPct val="25000"/>
                        <a:buNone/>
                      </a:pPr>
                      <a:r>
                        <a:rPr lang="en-US" sz="1100" u="none" strike="noStrike" cap="none">
                          <a:latin typeface="Calibri"/>
                          <a:ea typeface="Calibri"/>
                          <a:cs typeface="Calibri"/>
                          <a:sym typeface="Calibri"/>
                        </a:rPr>
                        <a:t>9</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SzPct val="25000"/>
                        <a:buNone/>
                      </a:pPr>
                      <a:r>
                        <a:rPr lang="en-US" sz="1100" u="none" strike="noStrike" cap="none">
                          <a:latin typeface="Calibri"/>
                          <a:ea typeface="Calibri"/>
                          <a:cs typeface="Calibri"/>
                          <a:sym typeface="Calibri"/>
                        </a:rPr>
                        <a:t>4</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SzPct val="25000"/>
                        <a:buNone/>
                      </a:pPr>
                      <a:r>
                        <a:rPr lang="en-US" sz="1100" u="none" strike="noStrike" cap="none">
                          <a:latin typeface="Calibri"/>
                          <a:ea typeface="Calibri"/>
                          <a:cs typeface="Calibri"/>
                          <a:sym typeface="Calibri"/>
                        </a:rPr>
                        <a:t>18</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17"/>
                  </a:ext>
                </a:extLst>
              </a:tr>
              <a:tr h="202300">
                <a:tc rowSpan="2">
                  <a:txBody>
                    <a:bodyPr/>
                    <a:lstStyle/>
                    <a:p>
                      <a:pPr marL="0" marR="0" lvl="0" indent="0" algn="ctr" rtl="0">
                        <a:lnSpc>
                          <a:spcPct val="107000"/>
                        </a:lnSpc>
                        <a:spcBef>
                          <a:spcPts val="0"/>
                        </a:spcBef>
                        <a:spcAft>
                          <a:spcPts val="0"/>
                        </a:spcAft>
                        <a:buSzPct val="25000"/>
                        <a:buNone/>
                      </a:pPr>
                      <a:r>
                        <a:rPr lang="en-US" sz="1100" u="none" strike="noStrike" cap="none">
                          <a:latin typeface="Calibri"/>
                          <a:ea typeface="Calibri"/>
                          <a:cs typeface="Calibri"/>
                          <a:sym typeface="Calibri"/>
                        </a:rPr>
                        <a:t>2012</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SzPct val="25000"/>
                        <a:buNone/>
                      </a:pPr>
                      <a:r>
                        <a:rPr lang="en-US" sz="1100" u="none" strike="noStrike" cap="none">
                          <a:latin typeface="Calibri"/>
                          <a:ea typeface="Calibri"/>
                          <a:cs typeface="Calibri"/>
                          <a:sym typeface="Calibri"/>
                        </a:rPr>
                        <a:t>5</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SzPct val="25000"/>
                        <a:buNone/>
                      </a:pPr>
                      <a:r>
                        <a:rPr lang="en-US" sz="1100" u="none" strike="noStrike" cap="none">
                          <a:latin typeface="Calibri"/>
                          <a:ea typeface="Calibri"/>
                          <a:cs typeface="Calibri"/>
                          <a:sym typeface="Calibri"/>
                        </a:rPr>
                        <a:t>29</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SzPct val="25000"/>
                        <a:buNone/>
                      </a:pPr>
                      <a:r>
                        <a:rPr lang="en-US" sz="1100" u="none" strike="noStrike" cap="none">
                          <a:latin typeface="Calibri"/>
                          <a:ea typeface="Calibri"/>
                          <a:cs typeface="Calibri"/>
                          <a:sym typeface="Calibri"/>
                        </a:rPr>
                        <a:t>18</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18"/>
                  </a:ext>
                </a:extLst>
              </a:tr>
              <a:tr h="202300">
                <a:tc vMerge="1">
                  <a:txBody>
                    <a:bodyPr/>
                    <a:lstStyle/>
                    <a:p>
                      <a:endParaRPr lang="en-US"/>
                    </a:p>
                  </a:txBody>
                  <a:tcPr/>
                </a:tc>
                <a:tc>
                  <a:txBody>
                    <a:bodyPr/>
                    <a:lstStyle/>
                    <a:p>
                      <a:pPr marL="0" marR="0" lvl="0" indent="0" algn="ctr" rtl="0">
                        <a:lnSpc>
                          <a:spcPct val="107000"/>
                        </a:lnSpc>
                        <a:spcBef>
                          <a:spcPts val="0"/>
                        </a:spcBef>
                        <a:spcAft>
                          <a:spcPts val="0"/>
                        </a:spcAft>
                        <a:buSzPct val="25000"/>
                        <a:buNone/>
                      </a:pPr>
                      <a:r>
                        <a:rPr lang="en-US" sz="1100" u="none" strike="noStrike" cap="none">
                          <a:latin typeface="Calibri"/>
                          <a:ea typeface="Calibri"/>
                          <a:cs typeface="Calibri"/>
                          <a:sym typeface="Calibri"/>
                        </a:rPr>
                        <a:t>7</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SzPct val="25000"/>
                        <a:buNone/>
                      </a:pPr>
                      <a:r>
                        <a:rPr lang="en-US" sz="1100" u="none" strike="noStrike" cap="none">
                          <a:latin typeface="Calibri"/>
                          <a:ea typeface="Calibri"/>
                          <a:cs typeface="Calibri"/>
                          <a:sym typeface="Calibri"/>
                        </a:rPr>
                        <a:t>23</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SzPct val="25000"/>
                        <a:buNone/>
                      </a:pPr>
                      <a:r>
                        <a:rPr lang="en-US" sz="1100" u="none" strike="noStrike" cap="none">
                          <a:latin typeface="Calibri"/>
                          <a:ea typeface="Calibri"/>
                          <a:cs typeface="Calibri"/>
                          <a:sym typeface="Calibri"/>
                        </a:rPr>
                        <a:t>18</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19"/>
                  </a:ext>
                </a:extLst>
              </a:tr>
              <a:tr h="202300">
                <a:tc>
                  <a:txBody>
                    <a:bodyPr/>
                    <a:lstStyle/>
                    <a:p>
                      <a:pPr marL="0" marR="0" lvl="0" indent="0" algn="ctr" rtl="0">
                        <a:lnSpc>
                          <a:spcPct val="107000"/>
                        </a:lnSpc>
                        <a:spcBef>
                          <a:spcPts val="0"/>
                        </a:spcBef>
                        <a:spcAft>
                          <a:spcPts val="0"/>
                        </a:spcAft>
                        <a:buSzPct val="25000"/>
                        <a:buNone/>
                      </a:pPr>
                      <a:r>
                        <a:rPr lang="en-US" sz="1100" u="none" strike="noStrike" cap="none">
                          <a:latin typeface="Calibri"/>
                          <a:ea typeface="Calibri"/>
                          <a:cs typeface="Calibri"/>
                          <a:sym typeface="Calibri"/>
                        </a:rPr>
                        <a:t>2014</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SzPct val="25000"/>
                        <a:buNone/>
                      </a:pPr>
                      <a:r>
                        <a:rPr lang="en-US" sz="1100" u="none" strike="noStrike" cap="none">
                          <a:latin typeface="Calibri"/>
                          <a:ea typeface="Calibri"/>
                          <a:cs typeface="Calibri"/>
                          <a:sym typeface="Calibri"/>
                        </a:rPr>
                        <a:t>8</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SzPct val="25000"/>
                        <a:buNone/>
                      </a:pPr>
                      <a:r>
                        <a:rPr lang="en-US" sz="1100" u="none" strike="noStrike" cap="none">
                          <a:latin typeface="Calibri"/>
                          <a:ea typeface="Calibri"/>
                          <a:cs typeface="Calibri"/>
                          <a:sym typeface="Calibri"/>
                        </a:rPr>
                        <a:t>5</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SzPct val="25000"/>
                        <a:buNone/>
                      </a:pPr>
                      <a:r>
                        <a:rPr lang="en-US" sz="1100" u="none" strike="noStrike" cap="none">
                          <a:latin typeface="Calibri"/>
                          <a:ea typeface="Calibri"/>
                          <a:cs typeface="Calibri"/>
                          <a:sym typeface="Calibri"/>
                        </a:rPr>
                        <a:t>18</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20"/>
                  </a:ext>
                </a:extLst>
              </a:tr>
            </a:tbl>
          </a:graphicData>
        </a:graphic>
      </p:graphicFrame>
      <p:graphicFrame>
        <p:nvGraphicFramePr>
          <p:cNvPr id="100" name="Shape 100"/>
          <p:cNvGraphicFramePr/>
          <p:nvPr/>
        </p:nvGraphicFramePr>
        <p:xfrm>
          <a:off x="6166623" y="735979"/>
          <a:ext cx="4999450" cy="3241313"/>
        </p:xfrm>
        <a:graphic>
          <a:graphicData uri="http://schemas.openxmlformats.org/drawingml/2006/table">
            <a:tbl>
              <a:tblPr>
                <a:noFill/>
                <a:tableStyleId>{C0A19F45-E436-476F-806A-2215FE8FAA22}</a:tableStyleId>
              </a:tblPr>
              <a:tblGrid>
                <a:gridCol w="1041550">
                  <a:extLst>
                    <a:ext uri="{9D8B030D-6E8A-4147-A177-3AD203B41FA5}">
                      <a16:colId xmlns:a16="http://schemas.microsoft.com/office/drawing/2014/main" val="20000"/>
                    </a:ext>
                  </a:extLst>
                </a:gridCol>
                <a:gridCol w="1041550">
                  <a:extLst>
                    <a:ext uri="{9D8B030D-6E8A-4147-A177-3AD203B41FA5}">
                      <a16:colId xmlns:a16="http://schemas.microsoft.com/office/drawing/2014/main" val="20001"/>
                    </a:ext>
                  </a:extLst>
                </a:gridCol>
                <a:gridCol w="1458175">
                  <a:extLst>
                    <a:ext uri="{9D8B030D-6E8A-4147-A177-3AD203B41FA5}">
                      <a16:colId xmlns:a16="http://schemas.microsoft.com/office/drawing/2014/main" val="20002"/>
                    </a:ext>
                  </a:extLst>
                </a:gridCol>
                <a:gridCol w="1458175">
                  <a:extLst>
                    <a:ext uri="{9D8B030D-6E8A-4147-A177-3AD203B41FA5}">
                      <a16:colId xmlns:a16="http://schemas.microsoft.com/office/drawing/2014/main" val="20003"/>
                    </a:ext>
                  </a:extLst>
                </a:gridCol>
              </a:tblGrid>
              <a:tr h="160650">
                <a:tc gridSpan="4">
                  <a:txBody>
                    <a:bodyPr/>
                    <a:lstStyle/>
                    <a:p>
                      <a:pPr marL="0" marR="0" lvl="0" indent="0" algn="l" rtl="0">
                        <a:lnSpc>
                          <a:spcPct val="107000"/>
                        </a:lnSpc>
                        <a:spcBef>
                          <a:spcPts val="0"/>
                        </a:spcBef>
                        <a:spcAft>
                          <a:spcPts val="0"/>
                        </a:spcAft>
                        <a:buSzPct val="25000"/>
                        <a:buNone/>
                      </a:pPr>
                      <a:r>
                        <a:rPr lang="en-US" sz="1100" u="none" strike="noStrike" cap="none">
                          <a:latin typeface="Calibri"/>
                          <a:ea typeface="Calibri"/>
                          <a:cs typeface="Calibri"/>
                          <a:sym typeface="Calibri"/>
                        </a:rPr>
                        <a:t>Pure Cold Season MHC Events (n=12)</a:t>
                      </a:r>
                    </a:p>
                  </a:txBody>
                  <a:tcPr marL="68575" marR="68575"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02325">
                <a:tc>
                  <a:txBody>
                    <a:bodyPr/>
                    <a:lstStyle/>
                    <a:p>
                      <a:pPr marL="0" marR="0" lvl="0" indent="0" algn="ctr" rtl="0">
                        <a:lnSpc>
                          <a:spcPct val="107000"/>
                        </a:lnSpc>
                        <a:spcBef>
                          <a:spcPts val="0"/>
                        </a:spcBef>
                        <a:spcAft>
                          <a:spcPts val="0"/>
                        </a:spcAft>
                        <a:buSzPct val="25000"/>
                        <a:buNone/>
                      </a:pPr>
                      <a:r>
                        <a:rPr lang="en-US" sz="1100" u="none" strike="noStrike" cap="none">
                          <a:latin typeface="Calibri"/>
                          <a:ea typeface="Calibri"/>
                          <a:cs typeface="Calibri"/>
                          <a:sym typeface="Calibri"/>
                        </a:rPr>
                        <a:t>Year</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SzPct val="25000"/>
                        <a:buNone/>
                      </a:pPr>
                      <a:r>
                        <a:rPr lang="en-US" sz="1100" u="none" strike="noStrike" cap="none">
                          <a:latin typeface="Calibri"/>
                          <a:ea typeface="Calibri"/>
                          <a:cs typeface="Calibri"/>
                          <a:sym typeface="Calibri"/>
                        </a:rPr>
                        <a:t>Month</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SzPct val="25000"/>
                        <a:buNone/>
                      </a:pPr>
                      <a:r>
                        <a:rPr lang="en-US" sz="1100" u="none" strike="noStrike" cap="none">
                          <a:latin typeface="Calibri"/>
                          <a:ea typeface="Calibri"/>
                          <a:cs typeface="Calibri"/>
                          <a:sym typeface="Calibri"/>
                        </a:rPr>
                        <a:t>Day</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SzPct val="25000"/>
                        <a:buNone/>
                      </a:pPr>
                      <a:r>
                        <a:rPr lang="en-US" sz="1100" u="none" strike="noStrike" cap="none">
                          <a:latin typeface="Calibri"/>
                          <a:ea typeface="Calibri"/>
                          <a:cs typeface="Calibri"/>
                          <a:sym typeface="Calibri"/>
                        </a:rPr>
                        <a:t>Time of Maximum</a:t>
                      </a:r>
                    </a:p>
                    <a:p>
                      <a:pPr marL="0" marR="0" lvl="0" indent="0" algn="ctr" rtl="0">
                        <a:lnSpc>
                          <a:spcPct val="107000"/>
                        </a:lnSpc>
                        <a:spcBef>
                          <a:spcPts val="0"/>
                        </a:spcBef>
                        <a:spcAft>
                          <a:spcPts val="0"/>
                        </a:spcAft>
                        <a:buSzPct val="25000"/>
                        <a:buNone/>
                      </a:pPr>
                      <a:r>
                        <a:rPr lang="en-US" sz="1100" u="none" strike="noStrike" cap="none">
                          <a:latin typeface="Calibri"/>
                          <a:ea typeface="Calibri"/>
                          <a:cs typeface="Calibri"/>
                          <a:sym typeface="Calibri"/>
                        </a:rPr>
                        <a:t>Reflectivity (UTC)</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01175">
                <a:tc rowSpan="2">
                  <a:txBody>
                    <a:bodyPr/>
                    <a:lstStyle/>
                    <a:p>
                      <a:pPr marL="0" marR="0" lvl="0" indent="0" algn="ctr" rtl="0">
                        <a:lnSpc>
                          <a:spcPct val="107000"/>
                        </a:lnSpc>
                        <a:spcBef>
                          <a:spcPts val="0"/>
                        </a:spcBef>
                        <a:spcAft>
                          <a:spcPts val="0"/>
                        </a:spcAft>
                        <a:buSzPct val="25000"/>
                        <a:buNone/>
                      </a:pPr>
                      <a:r>
                        <a:rPr lang="en-US" sz="1100" u="none" strike="noStrike" cap="none">
                          <a:latin typeface="Calibri"/>
                          <a:ea typeface="Calibri"/>
                          <a:cs typeface="Calibri"/>
                          <a:sym typeface="Calibri"/>
                        </a:rPr>
                        <a:t>2002</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SzPct val="25000"/>
                        <a:buNone/>
                      </a:pPr>
                      <a:r>
                        <a:rPr lang="en-US" sz="1100" u="none" strike="noStrike" cap="none">
                          <a:latin typeface="Calibri"/>
                          <a:ea typeface="Calibri"/>
                          <a:cs typeface="Calibri"/>
                          <a:sym typeface="Calibri"/>
                        </a:rPr>
                        <a:t>11</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SzPct val="25000"/>
                        <a:buNone/>
                      </a:pPr>
                      <a:r>
                        <a:rPr lang="en-US" sz="1100" u="none" strike="noStrike" cap="none">
                          <a:latin typeface="Calibri"/>
                          <a:ea typeface="Calibri"/>
                          <a:cs typeface="Calibri"/>
                          <a:sym typeface="Calibri"/>
                        </a:rPr>
                        <a:t>27</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SzPct val="25000"/>
                        <a:buNone/>
                      </a:pPr>
                      <a:r>
                        <a:rPr lang="en-US" sz="1100" u="none" strike="noStrike" cap="none">
                          <a:latin typeface="Calibri"/>
                          <a:ea typeface="Calibri"/>
                          <a:cs typeface="Calibri"/>
                          <a:sym typeface="Calibri"/>
                        </a:rPr>
                        <a:t>18</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01175">
                <a:tc vMerge="1">
                  <a:txBody>
                    <a:bodyPr/>
                    <a:lstStyle/>
                    <a:p>
                      <a:endParaRPr lang="en-US"/>
                    </a:p>
                  </a:txBody>
                  <a:tcPr/>
                </a:tc>
                <a:tc>
                  <a:txBody>
                    <a:bodyPr/>
                    <a:lstStyle/>
                    <a:p>
                      <a:pPr marL="0" marR="0" lvl="0" indent="0" algn="ctr" rtl="0">
                        <a:lnSpc>
                          <a:spcPct val="107000"/>
                        </a:lnSpc>
                        <a:spcBef>
                          <a:spcPts val="0"/>
                        </a:spcBef>
                        <a:spcAft>
                          <a:spcPts val="0"/>
                        </a:spcAft>
                        <a:buSzPct val="25000"/>
                        <a:buNone/>
                      </a:pPr>
                      <a:r>
                        <a:rPr lang="en-US" sz="1100" u="none" strike="noStrike" cap="none">
                          <a:latin typeface="Calibri"/>
                          <a:ea typeface="Calibri"/>
                          <a:cs typeface="Calibri"/>
                          <a:sym typeface="Calibri"/>
                        </a:rPr>
                        <a:t>12</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SzPct val="25000"/>
                        <a:buNone/>
                      </a:pPr>
                      <a:r>
                        <a:rPr lang="en-US" sz="1100" u="none" strike="noStrike" cap="none">
                          <a:latin typeface="Calibri"/>
                          <a:ea typeface="Calibri"/>
                          <a:cs typeface="Calibri"/>
                          <a:sym typeface="Calibri"/>
                        </a:rPr>
                        <a:t>16</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SzPct val="25000"/>
                        <a:buNone/>
                      </a:pPr>
                      <a:r>
                        <a:rPr lang="en-US" sz="1100" u="none" strike="noStrike" cap="none">
                          <a:latin typeface="Calibri"/>
                          <a:ea typeface="Calibri"/>
                          <a:cs typeface="Calibri"/>
                          <a:sym typeface="Calibri"/>
                        </a:rPr>
                        <a:t>00</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01175">
                <a:tc>
                  <a:txBody>
                    <a:bodyPr/>
                    <a:lstStyle/>
                    <a:p>
                      <a:pPr marL="0" marR="0" lvl="0" indent="0" algn="ctr" rtl="0">
                        <a:lnSpc>
                          <a:spcPct val="107000"/>
                        </a:lnSpc>
                        <a:spcBef>
                          <a:spcPts val="0"/>
                        </a:spcBef>
                        <a:spcAft>
                          <a:spcPts val="0"/>
                        </a:spcAft>
                        <a:buSzPct val="25000"/>
                        <a:buNone/>
                      </a:pPr>
                      <a:r>
                        <a:rPr lang="en-US" sz="1100" u="none" strike="noStrike" cap="none">
                          <a:latin typeface="Calibri"/>
                          <a:ea typeface="Calibri"/>
                          <a:cs typeface="Calibri"/>
                          <a:sym typeface="Calibri"/>
                        </a:rPr>
                        <a:t>2003</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SzPct val="25000"/>
                        <a:buNone/>
                      </a:pPr>
                      <a:r>
                        <a:rPr lang="en-US" sz="1100" u="none" strike="noStrike" cap="none">
                          <a:latin typeface="Calibri"/>
                          <a:ea typeface="Calibri"/>
                          <a:cs typeface="Calibri"/>
                          <a:sym typeface="Calibri"/>
                        </a:rPr>
                        <a:t>1</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SzPct val="25000"/>
                        <a:buNone/>
                      </a:pPr>
                      <a:r>
                        <a:rPr lang="en-US" sz="1100" u="none" strike="noStrike" cap="none">
                          <a:latin typeface="Calibri"/>
                          <a:ea typeface="Calibri"/>
                          <a:cs typeface="Calibri"/>
                          <a:sym typeface="Calibri"/>
                        </a:rPr>
                        <a:t>24</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SzPct val="25000"/>
                        <a:buNone/>
                      </a:pPr>
                      <a:r>
                        <a:rPr lang="en-US" sz="1100" u="none" strike="noStrike" cap="none">
                          <a:latin typeface="Calibri"/>
                          <a:ea typeface="Calibri"/>
                          <a:cs typeface="Calibri"/>
                          <a:sym typeface="Calibri"/>
                        </a:rPr>
                        <a:t>00</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01175">
                <a:tc>
                  <a:txBody>
                    <a:bodyPr/>
                    <a:lstStyle/>
                    <a:p>
                      <a:pPr marL="0" marR="0" lvl="0" indent="0" algn="ctr" rtl="0">
                        <a:lnSpc>
                          <a:spcPct val="107000"/>
                        </a:lnSpc>
                        <a:spcBef>
                          <a:spcPts val="0"/>
                        </a:spcBef>
                        <a:spcAft>
                          <a:spcPts val="0"/>
                        </a:spcAft>
                        <a:buSzPct val="25000"/>
                        <a:buNone/>
                      </a:pPr>
                      <a:r>
                        <a:rPr lang="en-US" sz="1100" u="none" strike="noStrike" cap="none">
                          <a:latin typeface="Calibri"/>
                          <a:ea typeface="Calibri"/>
                          <a:cs typeface="Calibri"/>
                          <a:sym typeface="Calibri"/>
                        </a:rPr>
                        <a:t>2005</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SzPct val="25000"/>
                        <a:buNone/>
                      </a:pPr>
                      <a:r>
                        <a:rPr lang="en-US" sz="1100" u="none" strike="noStrike" cap="none">
                          <a:latin typeface="Calibri"/>
                          <a:ea typeface="Calibri"/>
                          <a:cs typeface="Calibri"/>
                          <a:sym typeface="Calibri"/>
                        </a:rPr>
                        <a:t>1</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SzPct val="25000"/>
                        <a:buNone/>
                      </a:pPr>
                      <a:r>
                        <a:rPr lang="en-US" sz="1100" u="none" strike="noStrike" cap="none">
                          <a:latin typeface="Calibri"/>
                          <a:ea typeface="Calibri"/>
                          <a:cs typeface="Calibri"/>
                          <a:sym typeface="Calibri"/>
                        </a:rPr>
                        <a:t>17</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SzPct val="25000"/>
                        <a:buNone/>
                      </a:pPr>
                      <a:r>
                        <a:rPr lang="en-US" sz="1100" u="none" strike="noStrike" cap="none">
                          <a:latin typeface="Calibri"/>
                          <a:ea typeface="Calibri"/>
                          <a:cs typeface="Calibri"/>
                          <a:sym typeface="Calibri"/>
                        </a:rPr>
                        <a:t>12</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01175">
                <a:tc rowSpan="2">
                  <a:txBody>
                    <a:bodyPr/>
                    <a:lstStyle/>
                    <a:p>
                      <a:pPr marL="0" marR="0" lvl="0" indent="0" algn="ctr" rtl="0">
                        <a:lnSpc>
                          <a:spcPct val="107000"/>
                        </a:lnSpc>
                        <a:spcBef>
                          <a:spcPts val="0"/>
                        </a:spcBef>
                        <a:spcAft>
                          <a:spcPts val="0"/>
                        </a:spcAft>
                        <a:buSzPct val="25000"/>
                        <a:buNone/>
                      </a:pPr>
                      <a:r>
                        <a:rPr lang="en-US" sz="1100" u="none" strike="noStrike" cap="none">
                          <a:latin typeface="Calibri"/>
                          <a:ea typeface="Calibri"/>
                          <a:cs typeface="Calibri"/>
                          <a:sym typeface="Calibri"/>
                        </a:rPr>
                        <a:t>2007</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SzPct val="25000"/>
                        <a:buNone/>
                      </a:pPr>
                      <a:r>
                        <a:rPr lang="en-US" sz="1100" u="none" strike="noStrike" cap="none">
                          <a:latin typeface="Calibri"/>
                          <a:ea typeface="Calibri"/>
                          <a:cs typeface="Calibri"/>
                          <a:sym typeface="Calibri"/>
                        </a:rPr>
                        <a:t>1</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SzPct val="25000"/>
                        <a:buNone/>
                      </a:pPr>
                      <a:r>
                        <a:rPr lang="en-US" sz="1100" u="none" strike="noStrike" cap="none">
                          <a:latin typeface="Calibri"/>
                          <a:ea typeface="Calibri"/>
                          <a:cs typeface="Calibri"/>
                          <a:sym typeface="Calibri"/>
                        </a:rPr>
                        <a:t>29</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SzPct val="25000"/>
                        <a:buNone/>
                      </a:pPr>
                      <a:r>
                        <a:rPr lang="en-US" sz="1100" u="none" strike="noStrike" cap="none">
                          <a:latin typeface="Calibri"/>
                          <a:ea typeface="Calibri"/>
                          <a:cs typeface="Calibri"/>
                          <a:sym typeface="Calibri"/>
                        </a:rPr>
                        <a:t>06</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01175">
                <a:tc vMerge="1">
                  <a:txBody>
                    <a:bodyPr/>
                    <a:lstStyle/>
                    <a:p>
                      <a:endParaRPr lang="en-US"/>
                    </a:p>
                  </a:txBody>
                  <a:tcPr/>
                </a:tc>
                <a:tc>
                  <a:txBody>
                    <a:bodyPr/>
                    <a:lstStyle/>
                    <a:p>
                      <a:pPr marL="0" marR="0" lvl="0" indent="0" algn="ctr" rtl="0">
                        <a:lnSpc>
                          <a:spcPct val="107000"/>
                        </a:lnSpc>
                        <a:spcBef>
                          <a:spcPts val="0"/>
                        </a:spcBef>
                        <a:spcAft>
                          <a:spcPts val="0"/>
                        </a:spcAft>
                        <a:buSzPct val="25000"/>
                        <a:buNone/>
                      </a:pPr>
                      <a:r>
                        <a:rPr lang="en-US" sz="1100" u="none" strike="noStrike" cap="none">
                          <a:latin typeface="Calibri"/>
                          <a:ea typeface="Calibri"/>
                          <a:cs typeface="Calibri"/>
                          <a:sym typeface="Calibri"/>
                        </a:rPr>
                        <a:t>2</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SzPct val="25000"/>
                        <a:buNone/>
                      </a:pPr>
                      <a:r>
                        <a:rPr lang="en-US" sz="1100" u="none" strike="noStrike" cap="none">
                          <a:latin typeface="Calibri"/>
                          <a:ea typeface="Calibri"/>
                          <a:cs typeface="Calibri"/>
                          <a:sym typeface="Calibri"/>
                        </a:rPr>
                        <a:t>23</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SzPct val="25000"/>
                        <a:buNone/>
                      </a:pPr>
                      <a:r>
                        <a:rPr lang="en-US" sz="1100" u="none" strike="noStrike" cap="none">
                          <a:latin typeface="Calibri"/>
                          <a:ea typeface="Calibri"/>
                          <a:cs typeface="Calibri"/>
                          <a:sym typeface="Calibri"/>
                        </a:rPr>
                        <a:t>06</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01175">
                <a:tc rowSpan="3">
                  <a:txBody>
                    <a:bodyPr/>
                    <a:lstStyle/>
                    <a:p>
                      <a:pPr marL="0" marR="0" lvl="0" indent="0" algn="ctr" rtl="0">
                        <a:lnSpc>
                          <a:spcPct val="107000"/>
                        </a:lnSpc>
                        <a:spcBef>
                          <a:spcPts val="0"/>
                        </a:spcBef>
                        <a:spcAft>
                          <a:spcPts val="0"/>
                        </a:spcAft>
                        <a:buSzPct val="25000"/>
                        <a:buNone/>
                      </a:pPr>
                      <a:r>
                        <a:rPr lang="en-US" sz="1100" u="none" strike="noStrike" cap="none">
                          <a:latin typeface="Calibri"/>
                          <a:ea typeface="Calibri"/>
                          <a:cs typeface="Calibri"/>
                          <a:sym typeface="Calibri"/>
                        </a:rPr>
                        <a:t>2008</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SzPct val="25000"/>
                        <a:buNone/>
                      </a:pPr>
                      <a:r>
                        <a:rPr lang="en-US" sz="1100" u="none" strike="noStrike" cap="none">
                          <a:latin typeface="Calibri"/>
                          <a:ea typeface="Calibri"/>
                          <a:cs typeface="Calibri"/>
                          <a:sym typeface="Calibri"/>
                        </a:rPr>
                        <a:t>1</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SzPct val="25000"/>
                        <a:buNone/>
                      </a:pPr>
                      <a:r>
                        <a:rPr lang="en-US" sz="1100" u="none" strike="noStrike" cap="none">
                          <a:latin typeface="Calibri"/>
                          <a:ea typeface="Calibri"/>
                          <a:cs typeface="Calibri"/>
                          <a:sym typeface="Calibri"/>
                        </a:rPr>
                        <a:t>2</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SzPct val="25000"/>
                        <a:buNone/>
                      </a:pPr>
                      <a:r>
                        <a:rPr lang="en-US" sz="1100" u="none" strike="noStrike" cap="none">
                          <a:latin typeface="Calibri"/>
                          <a:ea typeface="Calibri"/>
                          <a:cs typeface="Calibri"/>
                          <a:sym typeface="Calibri"/>
                        </a:rPr>
                        <a:t>12</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01175">
                <a:tc vMerge="1">
                  <a:txBody>
                    <a:bodyPr/>
                    <a:lstStyle/>
                    <a:p>
                      <a:endParaRPr lang="en-US"/>
                    </a:p>
                  </a:txBody>
                  <a:tcPr/>
                </a:tc>
                <a:tc rowSpan="2">
                  <a:txBody>
                    <a:bodyPr/>
                    <a:lstStyle/>
                    <a:p>
                      <a:pPr marL="0" marR="0" lvl="0" indent="0" algn="ctr" rtl="0">
                        <a:lnSpc>
                          <a:spcPct val="107000"/>
                        </a:lnSpc>
                        <a:spcBef>
                          <a:spcPts val="0"/>
                        </a:spcBef>
                        <a:spcAft>
                          <a:spcPts val="0"/>
                        </a:spcAft>
                        <a:buSzPct val="25000"/>
                        <a:buNone/>
                      </a:pPr>
                      <a:r>
                        <a:rPr lang="en-US" sz="1100" u="none" strike="noStrike" cap="none">
                          <a:latin typeface="Calibri"/>
                          <a:ea typeface="Calibri"/>
                          <a:cs typeface="Calibri"/>
                          <a:sym typeface="Calibri"/>
                        </a:rPr>
                        <a:t>12</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SzPct val="25000"/>
                        <a:buNone/>
                      </a:pPr>
                      <a:r>
                        <a:rPr lang="en-US" sz="1100" u="none" strike="noStrike" cap="none">
                          <a:latin typeface="Calibri"/>
                          <a:ea typeface="Calibri"/>
                          <a:cs typeface="Calibri"/>
                          <a:sym typeface="Calibri"/>
                        </a:rPr>
                        <a:t>19</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SzPct val="25000"/>
                        <a:buNone/>
                      </a:pPr>
                      <a:r>
                        <a:rPr lang="en-US" sz="1100" u="none" strike="noStrike" cap="none">
                          <a:latin typeface="Calibri"/>
                          <a:ea typeface="Calibri"/>
                          <a:cs typeface="Calibri"/>
                          <a:sym typeface="Calibri"/>
                        </a:rPr>
                        <a:t>12</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01175">
                <a:tc vMerge="1">
                  <a:txBody>
                    <a:bodyPr/>
                    <a:lstStyle/>
                    <a:p>
                      <a:endParaRPr lang="en-US"/>
                    </a:p>
                  </a:txBody>
                  <a:tcPr/>
                </a:tc>
                <a:tc vMerge="1">
                  <a:txBody>
                    <a:bodyPr/>
                    <a:lstStyle/>
                    <a:p>
                      <a:endParaRPr lang="en-US"/>
                    </a:p>
                  </a:txBody>
                  <a:tcPr/>
                </a:tc>
                <a:tc>
                  <a:txBody>
                    <a:bodyPr/>
                    <a:lstStyle/>
                    <a:p>
                      <a:pPr marL="0" marR="0" lvl="0" indent="0" algn="ctr" rtl="0">
                        <a:lnSpc>
                          <a:spcPct val="107000"/>
                        </a:lnSpc>
                        <a:spcBef>
                          <a:spcPts val="0"/>
                        </a:spcBef>
                        <a:spcAft>
                          <a:spcPts val="0"/>
                        </a:spcAft>
                        <a:buSzPct val="25000"/>
                        <a:buNone/>
                      </a:pPr>
                      <a:r>
                        <a:rPr lang="en-US" sz="1100" u="none" strike="noStrike" cap="none">
                          <a:latin typeface="Calibri"/>
                          <a:ea typeface="Calibri"/>
                          <a:cs typeface="Calibri"/>
                          <a:sym typeface="Calibri"/>
                        </a:rPr>
                        <a:t>31</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SzPct val="25000"/>
                        <a:buNone/>
                      </a:pPr>
                      <a:r>
                        <a:rPr lang="en-US" sz="1100" u="none" strike="noStrike" cap="none">
                          <a:latin typeface="Calibri"/>
                          <a:ea typeface="Calibri"/>
                          <a:cs typeface="Calibri"/>
                          <a:sym typeface="Calibri"/>
                        </a:rPr>
                        <a:t>18</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01175">
                <a:tc rowSpan="2">
                  <a:txBody>
                    <a:bodyPr/>
                    <a:lstStyle/>
                    <a:p>
                      <a:pPr marL="0" marR="0" lvl="0" indent="0" algn="ctr" rtl="0">
                        <a:lnSpc>
                          <a:spcPct val="107000"/>
                        </a:lnSpc>
                        <a:spcBef>
                          <a:spcPts val="0"/>
                        </a:spcBef>
                        <a:spcAft>
                          <a:spcPts val="0"/>
                        </a:spcAft>
                        <a:buSzPct val="25000"/>
                        <a:buNone/>
                      </a:pPr>
                      <a:r>
                        <a:rPr lang="en-US" sz="1100" u="none" strike="noStrike" cap="none">
                          <a:latin typeface="Calibri"/>
                          <a:ea typeface="Calibri"/>
                          <a:cs typeface="Calibri"/>
                          <a:sym typeface="Calibri"/>
                        </a:rPr>
                        <a:t>2011</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SzPct val="25000"/>
                        <a:buNone/>
                      </a:pPr>
                      <a:r>
                        <a:rPr lang="en-US" sz="1100" u="none" strike="noStrike" cap="none">
                          <a:latin typeface="Calibri"/>
                          <a:ea typeface="Calibri"/>
                          <a:cs typeface="Calibri"/>
                          <a:sym typeface="Calibri"/>
                        </a:rPr>
                        <a:t>1</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SzPct val="25000"/>
                        <a:buNone/>
                      </a:pPr>
                      <a:r>
                        <a:rPr lang="en-US" sz="1100" u="none" strike="noStrike" cap="none">
                          <a:latin typeface="Calibri"/>
                          <a:ea typeface="Calibri"/>
                          <a:cs typeface="Calibri"/>
                          <a:sym typeface="Calibri"/>
                        </a:rPr>
                        <a:t>12</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SzPct val="25000"/>
                        <a:buNone/>
                      </a:pPr>
                      <a:r>
                        <a:rPr lang="en-US" sz="1100" u="none" strike="noStrike" cap="none">
                          <a:latin typeface="Calibri"/>
                          <a:ea typeface="Calibri"/>
                          <a:cs typeface="Calibri"/>
                          <a:sym typeface="Calibri"/>
                        </a:rPr>
                        <a:t>18</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201175">
                <a:tc vMerge="1">
                  <a:txBody>
                    <a:bodyPr/>
                    <a:lstStyle/>
                    <a:p>
                      <a:endParaRPr lang="en-US"/>
                    </a:p>
                  </a:txBody>
                  <a:tcPr/>
                </a:tc>
                <a:tc>
                  <a:txBody>
                    <a:bodyPr/>
                    <a:lstStyle/>
                    <a:p>
                      <a:pPr marL="0" marR="0" lvl="0" indent="0" algn="ctr" rtl="0">
                        <a:lnSpc>
                          <a:spcPct val="107000"/>
                        </a:lnSpc>
                        <a:spcBef>
                          <a:spcPts val="0"/>
                        </a:spcBef>
                        <a:spcAft>
                          <a:spcPts val="0"/>
                        </a:spcAft>
                        <a:buSzPct val="25000"/>
                        <a:buNone/>
                      </a:pPr>
                      <a:r>
                        <a:rPr lang="en-US" sz="1100" u="none" strike="noStrike" cap="none">
                          <a:latin typeface="Calibri"/>
                          <a:ea typeface="Calibri"/>
                          <a:cs typeface="Calibri"/>
                          <a:sym typeface="Calibri"/>
                        </a:rPr>
                        <a:t>10</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SzPct val="25000"/>
                        <a:buNone/>
                      </a:pPr>
                      <a:r>
                        <a:rPr lang="en-US" sz="1100" u="none" strike="noStrike" cap="none">
                          <a:latin typeface="Calibri"/>
                          <a:ea typeface="Calibri"/>
                          <a:cs typeface="Calibri"/>
                          <a:sym typeface="Calibri"/>
                        </a:rPr>
                        <a:t>30</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SzPct val="25000"/>
                        <a:buNone/>
                      </a:pPr>
                      <a:r>
                        <a:rPr lang="en-US" sz="1100" u="none" strike="noStrike" cap="none">
                          <a:latin typeface="Calibri"/>
                          <a:ea typeface="Calibri"/>
                          <a:cs typeface="Calibri"/>
                          <a:sym typeface="Calibri"/>
                        </a:rPr>
                        <a:t>06</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446675">
                <a:tc>
                  <a:txBody>
                    <a:bodyPr/>
                    <a:lstStyle/>
                    <a:p>
                      <a:pPr marL="0" marR="0" lvl="0" indent="0" algn="ctr" rtl="0">
                        <a:lnSpc>
                          <a:spcPct val="107000"/>
                        </a:lnSpc>
                        <a:spcBef>
                          <a:spcPts val="0"/>
                        </a:spcBef>
                        <a:spcAft>
                          <a:spcPts val="0"/>
                        </a:spcAft>
                        <a:buSzPct val="25000"/>
                        <a:buNone/>
                      </a:pPr>
                      <a:r>
                        <a:rPr lang="en-US" sz="1100" u="none" strike="noStrike" cap="none">
                          <a:latin typeface="Calibri"/>
                          <a:ea typeface="Calibri"/>
                          <a:cs typeface="Calibri"/>
                          <a:sym typeface="Calibri"/>
                        </a:rPr>
                        <a:t>2013</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SzPct val="25000"/>
                        <a:buNone/>
                      </a:pPr>
                      <a:r>
                        <a:rPr lang="en-US" sz="1100" u="none" strike="noStrike" cap="none">
                          <a:latin typeface="Calibri"/>
                          <a:ea typeface="Calibri"/>
                          <a:cs typeface="Calibri"/>
                          <a:sym typeface="Calibri"/>
                        </a:rPr>
                        <a:t>9</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SzPct val="25000"/>
                        <a:buNone/>
                      </a:pPr>
                      <a:r>
                        <a:rPr lang="en-US" sz="1100" u="none" strike="noStrike" cap="none">
                          <a:latin typeface="Calibri"/>
                          <a:ea typeface="Calibri"/>
                          <a:cs typeface="Calibri"/>
                          <a:sym typeface="Calibri"/>
                        </a:rPr>
                        <a:t>13</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SzPct val="25000"/>
                        <a:buNone/>
                      </a:pPr>
                      <a:r>
                        <a:rPr lang="en-US" sz="1100" u="none" strike="noStrike" cap="none">
                          <a:latin typeface="Calibri"/>
                          <a:ea typeface="Calibri"/>
                          <a:cs typeface="Calibri"/>
                          <a:sym typeface="Calibri"/>
                        </a:rPr>
                        <a:t>18</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bl>
          </a:graphicData>
        </a:graphic>
      </p:graphicFrame>
      <p:sp>
        <p:nvSpPr>
          <p:cNvPr id="101" name="Shape 101"/>
          <p:cNvSpPr/>
          <p:nvPr/>
        </p:nvSpPr>
        <p:spPr>
          <a:xfrm>
            <a:off x="1250794" y="5146294"/>
            <a:ext cx="4915830"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1">
                <a:solidFill>
                  <a:schemeClr val="dk1"/>
                </a:solidFill>
                <a:latin typeface="Calibri"/>
                <a:ea typeface="Calibri"/>
                <a:cs typeface="Calibri"/>
                <a:sym typeface="Calibri"/>
              </a:rPr>
              <a:t>Table. 1.</a:t>
            </a:r>
            <a:r>
              <a:rPr lang="en-US" sz="1800">
                <a:solidFill>
                  <a:schemeClr val="dk1"/>
                </a:solidFill>
                <a:latin typeface="Calibri"/>
                <a:ea typeface="Calibri"/>
                <a:cs typeface="Calibri"/>
                <a:sym typeface="Calibri"/>
              </a:rPr>
              <a:t> Dates and time of maximum reflectivity for Pure Warm MHC Cases</a:t>
            </a:r>
          </a:p>
        </p:txBody>
      </p:sp>
      <p:sp>
        <p:nvSpPr>
          <p:cNvPr id="102" name="Shape 102"/>
          <p:cNvSpPr/>
          <p:nvPr/>
        </p:nvSpPr>
        <p:spPr>
          <a:xfrm>
            <a:off x="6315305" y="3958421"/>
            <a:ext cx="4915830"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1">
                <a:solidFill>
                  <a:schemeClr val="dk1"/>
                </a:solidFill>
                <a:latin typeface="Calibri"/>
                <a:ea typeface="Calibri"/>
                <a:cs typeface="Calibri"/>
                <a:sym typeface="Calibri"/>
              </a:rPr>
              <a:t>Table. 2.</a:t>
            </a:r>
            <a:r>
              <a:rPr lang="en-US" sz="1800">
                <a:solidFill>
                  <a:schemeClr val="dk1"/>
                </a:solidFill>
                <a:latin typeface="Calibri"/>
                <a:ea typeface="Calibri"/>
                <a:cs typeface="Calibri"/>
                <a:sym typeface="Calibri"/>
              </a:rPr>
              <a:t> Dates and time of maximum reflectivity for Pure Cold MHC Cases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grpSp>
        <p:nvGrpSpPr>
          <p:cNvPr id="21" name="Group 20">
            <a:extLst>
              <a:ext uri="{FF2B5EF4-FFF2-40B4-BE49-F238E27FC236}">
                <a16:creationId xmlns:a16="http://schemas.microsoft.com/office/drawing/2014/main" id="{010C5579-14F0-412E-A8C0-821A7A804C1F}"/>
              </a:ext>
            </a:extLst>
          </p:cNvPr>
          <p:cNvGrpSpPr/>
          <p:nvPr/>
        </p:nvGrpSpPr>
        <p:grpSpPr>
          <a:xfrm>
            <a:off x="-2631104" y="-713434"/>
            <a:ext cx="17535258" cy="7367647"/>
            <a:chOff x="-278968" y="-1000191"/>
            <a:chExt cx="17535258" cy="7367647"/>
          </a:xfrm>
        </p:grpSpPr>
        <p:grpSp>
          <p:nvGrpSpPr>
            <p:cNvPr id="20" name="Group 19">
              <a:extLst>
                <a:ext uri="{FF2B5EF4-FFF2-40B4-BE49-F238E27FC236}">
                  <a16:creationId xmlns:a16="http://schemas.microsoft.com/office/drawing/2014/main" id="{4D5D133E-BFC7-45A9-B407-13CC8EF25C9C}"/>
                </a:ext>
              </a:extLst>
            </p:cNvPr>
            <p:cNvGrpSpPr/>
            <p:nvPr/>
          </p:nvGrpSpPr>
          <p:grpSpPr>
            <a:xfrm>
              <a:off x="-278968" y="-1000191"/>
              <a:ext cx="16785172" cy="7367647"/>
              <a:chOff x="-6696701" y="-830857"/>
              <a:chExt cx="16785172" cy="7367647"/>
            </a:xfrm>
          </p:grpSpPr>
          <p:grpSp>
            <p:nvGrpSpPr>
              <p:cNvPr id="18" name="Group 17">
                <a:extLst>
                  <a:ext uri="{FF2B5EF4-FFF2-40B4-BE49-F238E27FC236}">
                    <a16:creationId xmlns:a16="http://schemas.microsoft.com/office/drawing/2014/main" id="{B01C6E66-29B0-42EE-AB20-8F042F891784}"/>
                  </a:ext>
                </a:extLst>
              </p:cNvPr>
              <p:cNvGrpSpPr/>
              <p:nvPr/>
            </p:nvGrpSpPr>
            <p:grpSpPr>
              <a:xfrm>
                <a:off x="-6696701" y="-830857"/>
                <a:ext cx="16785172" cy="7367647"/>
                <a:chOff x="0" y="-966323"/>
                <a:chExt cx="16785172" cy="7367647"/>
              </a:xfrm>
            </p:grpSpPr>
            <p:pic>
              <p:nvPicPr>
                <p:cNvPr id="89" name="Shape 88">
                  <a:extLst>
                    <a:ext uri="{FF2B5EF4-FFF2-40B4-BE49-F238E27FC236}">
                      <a16:creationId xmlns:a16="http://schemas.microsoft.com/office/drawing/2014/main" id="{12CADC89-F76C-49C6-AE6A-851909BAC942}"/>
                    </a:ext>
                  </a:extLst>
                </p:cNvPr>
                <p:cNvPicPr preferRelativeResize="0"/>
                <p:nvPr/>
              </p:nvPicPr>
              <p:blipFill rotWithShape="1">
                <a:blip r:embed="rId3">
                  <a:alphaModFix/>
                </a:blip>
                <a:srcRect l="26139" t="1425" r="-86" b="13344"/>
                <a:stretch/>
              </p:blipFill>
              <p:spPr>
                <a:xfrm>
                  <a:off x="9310356" y="-955181"/>
                  <a:ext cx="7474816" cy="5370987"/>
                </a:xfrm>
                <a:prstGeom prst="rect">
                  <a:avLst/>
                </a:prstGeom>
                <a:noFill/>
                <a:ln>
                  <a:noFill/>
                </a:ln>
              </p:spPr>
            </p:pic>
            <p:grpSp>
              <p:nvGrpSpPr>
                <p:cNvPr id="16" name="Group 15">
                  <a:extLst>
                    <a:ext uri="{FF2B5EF4-FFF2-40B4-BE49-F238E27FC236}">
                      <a16:creationId xmlns:a16="http://schemas.microsoft.com/office/drawing/2014/main" id="{2051B720-33E2-437F-A41C-7E04258100BD}"/>
                    </a:ext>
                  </a:extLst>
                </p:cNvPr>
                <p:cNvGrpSpPr/>
                <p:nvPr/>
              </p:nvGrpSpPr>
              <p:grpSpPr>
                <a:xfrm>
                  <a:off x="0" y="-966323"/>
                  <a:ext cx="13833447" cy="7367647"/>
                  <a:chOff x="-159597" y="-1846856"/>
                  <a:chExt cx="13833447" cy="7367647"/>
                </a:xfrm>
              </p:grpSpPr>
              <p:pic>
                <p:nvPicPr>
                  <p:cNvPr id="74" name="Shape 88">
                    <a:extLst>
                      <a:ext uri="{FF2B5EF4-FFF2-40B4-BE49-F238E27FC236}">
                        <a16:creationId xmlns:a16="http://schemas.microsoft.com/office/drawing/2014/main" id="{E66365C1-40A2-419B-9806-1D5768CF6CA2}"/>
                      </a:ext>
                    </a:extLst>
                  </p:cNvPr>
                  <p:cNvPicPr preferRelativeResize="0"/>
                  <p:nvPr/>
                </p:nvPicPr>
                <p:blipFill rotWithShape="1">
                  <a:blip r:embed="rId3">
                    <a:alphaModFix/>
                  </a:blip>
                  <a:srcRect l="26139" t="1425" r="-86" b="13344"/>
                  <a:stretch/>
                </p:blipFill>
                <p:spPr>
                  <a:xfrm>
                    <a:off x="278091" y="-1846856"/>
                    <a:ext cx="7474816" cy="5370987"/>
                  </a:xfrm>
                  <a:prstGeom prst="rect">
                    <a:avLst/>
                  </a:prstGeom>
                  <a:noFill/>
                  <a:ln>
                    <a:noFill/>
                  </a:ln>
                </p:spPr>
              </p:pic>
              <p:grpSp>
                <p:nvGrpSpPr>
                  <p:cNvPr id="124" name="Group 123">
                    <a:extLst>
                      <a:ext uri="{FF2B5EF4-FFF2-40B4-BE49-F238E27FC236}">
                        <a16:creationId xmlns:a16="http://schemas.microsoft.com/office/drawing/2014/main" id="{6DC66130-45B2-4FA7-BBBD-8D55FAC54AEC}"/>
                      </a:ext>
                    </a:extLst>
                  </p:cNvPr>
                  <p:cNvGrpSpPr/>
                  <p:nvPr/>
                </p:nvGrpSpPr>
                <p:grpSpPr>
                  <a:xfrm>
                    <a:off x="-159597" y="-1840083"/>
                    <a:ext cx="13833447" cy="7360874"/>
                    <a:chOff x="-559569" y="456982"/>
                    <a:chExt cx="10641084" cy="6375188"/>
                  </a:xfrm>
                </p:grpSpPr>
                <p:grpSp>
                  <p:nvGrpSpPr>
                    <p:cNvPr id="113" name="Group 112">
                      <a:extLst>
                        <a:ext uri="{FF2B5EF4-FFF2-40B4-BE49-F238E27FC236}">
                          <a16:creationId xmlns:a16="http://schemas.microsoft.com/office/drawing/2014/main" id="{2FB2FADE-3683-4F81-B0E5-E8640DD057EB}"/>
                        </a:ext>
                      </a:extLst>
                    </p:cNvPr>
                    <p:cNvGrpSpPr/>
                    <p:nvPr/>
                  </p:nvGrpSpPr>
                  <p:grpSpPr>
                    <a:xfrm>
                      <a:off x="-559569" y="456982"/>
                      <a:ext cx="10641084" cy="6375188"/>
                      <a:chOff x="-559569" y="456982"/>
                      <a:chExt cx="10641084" cy="6375188"/>
                    </a:xfrm>
                  </p:grpSpPr>
                  <p:grpSp>
                    <p:nvGrpSpPr>
                      <p:cNvPr id="88" name="Group 87">
                        <a:extLst>
                          <a:ext uri="{FF2B5EF4-FFF2-40B4-BE49-F238E27FC236}">
                            <a16:creationId xmlns:a16="http://schemas.microsoft.com/office/drawing/2014/main" id="{4F410A5A-7321-427C-8104-31C76EE3CCF4}"/>
                          </a:ext>
                        </a:extLst>
                      </p:cNvPr>
                      <p:cNvGrpSpPr/>
                      <p:nvPr/>
                    </p:nvGrpSpPr>
                    <p:grpSpPr>
                      <a:xfrm>
                        <a:off x="-559569" y="456982"/>
                        <a:ext cx="10641084" cy="6375188"/>
                        <a:chOff x="-559569" y="456982"/>
                        <a:chExt cx="10641084" cy="6375188"/>
                      </a:xfrm>
                    </p:grpSpPr>
                    <p:grpSp>
                      <p:nvGrpSpPr>
                        <p:cNvPr id="82" name="Group 81">
                          <a:extLst>
                            <a:ext uri="{FF2B5EF4-FFF2-40B4-BE49-F238E27FC236}">
                              <a16:creationId xmlns:a16="http://schemas.microsoft.com/office/drawing/2014/main" id="{36F31B0C-E5FA-4A1D-AEF0-169BD5418B18}"/>
                            </a:ext>
                          </a:extLst>
                        </p:cNvPr>
                        <p:cNvGrpSpPr/>
                        <p:nvPr/>
                      </p:nvGrpSpPr>
                      <p:grpSpPr>
                        <a:xfrm>
                          <a:off x="-559569" y="456982"/>
                          <a:ext cx="10641084" cy="6375188"/>
                          <a:chOff x="-559569" y="456982"/>
                          <a:chExt cx="10641084" cy="6375188"/>
                        </a:xfrm>
                      </p:grpSpPr>
                      <p:grpSp>
                        <p:nvGrpSpPr>
                          <p:cNvPr id="68" name="Group 67">
                            <a:extLst>
                              <a:ext uri="{FF2B5EF4-FFF2-40B4-BE49-F238E27FC236}">
                                <a16:creationId xmlns:a16="http://schemas.microsoft.com/office/drawing/2014/main" id="{8E9BA8E7-CF3C-4C23-AC8A-53263BEC542A}"/>
                              </a:ext>
                            </a:extLst>
                          </p:cNvPr>
                          <p:cNvGrpSpPr/>
                          <p:nvPr/>
                        </p:nvGrpSpPr>
                        <p:grpSpPr>
                          <a:xfrm>
                            <a:off x="-559569" y="456982"/>
                            <a:ext cx="10641084" cy="6375188"/>
                            <a:chOff x="-559569" y="456982"/>
                            <a:chExt cx="10641084" cy="6375188"/>
                          </a:xfrm>
                        </p:grpSpPr>
                        <p:sp>
                          <p:nvSpPr>
                            <p:cNvPr id="107" name="Shape 107"/>
                            <p:cNvSpPr txBox="1"/>
                            <p:nvPr/>
                          </p:nvSpPr>
                          <p:spPr>
                            <a:xfrm>
                              <a:off x="3305080" y="5757947"/>
                              <a:ext cx="6776435" cy="1074223"/>
                            </a:xfrm>
                            <a:prstGeom prst="rect">
                              <a:avLst/>
                            </a:prstGeom>
                            <a:noFill/>
                            <a:ln>
                              <a:noFill/>
                            </a:ln>
                          </p:spPr>
                          <p:txBody>
                            <a:bodyPr lIns="91425" tIns="45700" rIns="91425" bIns="45700" anchor="t" anchorCtr="0">
                              <a:noAutofit/>
                            </a:bodyPr>
                            <a:lstStyle/>
                            <a:p>
                              <a:pPr lvl="0">
                                <a:buSzPct val="25000"/>
                              </a:pPr>
                              <a:r>
                                <a:rPr lang="en-US" sz="1800" b="1" dirty="0">
                                  <a:solidFill>
                                    <a:schemeClr val="dk1"/>
                                  </a:solidFill>
                                  <a:latin typeface="Calibri"/>
                                  <a:ea typeface="Calibri"/>
                                  <a:cs typeface="Calibri"/>
                                  <a:sym typeface="Calibri"/>
                                </a:rPr>
                                <a:t>F</a:t>
                              </a:r>
                              <a:r>
                                <a:rPr lang="en-US" sz="1800" b="1" cap="small" dirty="0">
                                  <a:solidFill>
                                    <a:schemeClr val="dk1"/>
                                  </a:solidFill>
                                  <a:latin typeface="Calibri"/>
                                  <a:ea typeface="Calibri"/>
                                  <a:cs typeface="Calibri"/>
                                  <a:sym typeface="Calibri"/>
                                </a:rPr>
                                <a:t>ig</a:t>
                              </a:r>
                              <a:r>
                                <a:rPr lang="en-US" sz="1800" b="1" dirty="0">
                                  <a:solidFill>
                                    <a:schemeClr val="dk1"/>
                                  </a:solidFill>
                                  <a:latin typeface="Calibri"/>
                                  <a:ea typeface="Calibri"/>
                                  <a:cs typeface="Calibri"/>
                                  <a:sym typeface="Calibri"/>
                                </a:rPr>
                                <a:t>. 2.</a:t>
                              </a:r>
                              <a:r>
                                <a:rPr lang="en-US" sz="1800" dirty="0">
                                  <a:solidFill>
                                    <a:schemeClr val="dk1"/>
                                  </a:solidFill>
                                  <a:latin typeface="Calibri"/>
                                  <a:ea typeface="Calibri"/>
                                  <a:cs typeface="Calibri"/>
                                  <a:sym typeface="Calibri"/>
                                </a:rPr>
                                <a:t> Wind rose of cases created from the automated surface observation systems (ASOS) data. Shaded bars represent the wind magnitude and the radial units show the percentage of occurrence for each wind direction. a) warm and b) cold MHC cases.</a:t>
                              </a:r>
                            </a:p>
                          </p:txBody>
                        </p:sp>
                        <p:grpSp>
                          <p:nvGrpSpPr>
                            <p:cNvPr id="57" name="Group 56">
                              <a:extLst>
                                <a:ext uri="{FF2B5EF4-FFF2-40B4-BE49-F238E27FC236}">
                                  <a16:creationId xmlns:a16="http://schemas.microsoft.com/office/drawing/2014/main" id="{436440FF-E1BB-4315-947E-FE2FB7D78C7B}"/>
                                </a:ext>
                              </a:extLst>
                            </p:cNvPr>
                            <p:cNvGrpSpPr/>
                            <p:nvPr/>
                          </p:nvGrpSpPr>
                          <p:grpSpPr>
                            <a:xfrm>
                              <a:off x="-559569" y="456982"/>
                              <a:ext cx="7352154" cy="4691696"/>
                              <a:chOff x="-559569" y="456982"/>
                              <a:chExt cx="7352154" cy="4691696"/>
                            </a:xfrm>
                          </p:grpSpPr>
                          <p:grpSp>
                            <p:nvGrpSpPr>
                              <p:cNvPr id="33" name="Group 32">
                                <a:extLst>
                                  <a:ext uri="{FF2B5EF4-FFF2-40B4-BE49-F238E27FC236}">
                                    <a16:creationId xmlns:a16="http://schemas.microsoft.com/office/drawing/2014/main" id="{77AD4E82-5C94-40F6-B670-DE785AC1EA14}"/>
                                  </a:ext>
                                </a:extLst>
                              </p:cNvPr>
                              <p:cNvGrpSpPr/>
                              <p:nvPr/>
                            </p:nvGrpSpPr>
                            <p:grpSpPr>
                              <a:xfrm>
                                <a:off x="-559569" y="475326"/>
                                <a:ext cx="7352154" cy="3926892"/>
                                <a:chOff x="-537266" y="470949"/>
                                <a:chExt cx="7352154" cy="3926892"/>
                              </a:xfrm>
                            </p:grpSpPr>
                            <p:grpSp>
                              <p:nvGrpSpPr>
                                <p:cNvPr id="5" name="Group 4">
                                  <a:extLst>
                                    <a:ext uri="{FF2B5EF4-FFF2-40B4-BE49-F238E27FC236}">
                                      <a16:creationId xmlns:a16="http://schemas.microsoft.com/office/drawing/2014/main" id="{FDF7D3A4-A6CB-476E-AEB9-B62F21BD8104}"/>
                                    </a:ext>
                                  </a:extLst>
                                </p:cNvPr>
                                <p:cNvGrpSpPr/>
                                <p:nvPr/>
                              </p:nvGrpSpPr>
                              <p:grpSpPr>
                                <a:xfrm>
                                  <a:off x="-537266" y="470949"/>
                                  <a:ext cx="7352154" cy="457655"/>
                                  <a:chOff x="625242" y="516899"/>
                                  <a:chExt cx="6992588" cy="419827"/>
                                </a:xfrm>
                              </p:grpSpPr>
                              <p:sp>
                                <p:nvSpPr>
                                  <p:cNvPr id="111" name="Shape 111"/>
                                  <p:cNvSpPr/>
                                  <p:nvPr/>
                                </p:nvSpPr>
                                <p:spPr>
                                  <a:xfrm>
                                    <a:off x="625242" y="516900"/>
                                    <a:ext cx="510647" cy="419826"/>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en-US" sz="1800" b="1" dirty="0">
                                        <a:solidFill>
                                          <a:schemeClr val="dk1"/>
                                        </a:solidFill>
                                        <a:latin typeface="Calibri"/>
                                        <a:ea typeface="Calibri"/>
                                        <a:cs typeface="Calibri"/>
                                        <a:sym typeface="Calibri"/>
                                      </a:rPr>
                                      <a:t>a)</a:t>
                                    </a:r>
                                  </a:p>
                                </p:txBody>
                              </p:sp>
                              <p:sp>
                                <p:nvSpPr>
                                  <p:cNvPr id="112" name="Shape 112"/>
                                  <p:cNvSpPr/>
                                  <p:nvPr/>
                                </p:nvSpPr>
                                <p:spPr>
                                  <a:xfrm>
                                    <a:off x="7107183" y="516899"/>
                                    <a:ext cx="510647" cy="419826"/>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en-US" sz="1800" b="1" dirty="0">
                                        <a:solidFill>
                                          <a:schemeClr val="dk1"/>
                                        </a:solidFill>
                                        <a:latin typeface="Calibri"/>
                                        <a:ea typeface="Calibri"/>
                                        <a:cs typeface="Calibri"/>
                                        <a:sym typeface="Calibri"/>
                                      </a:rPr>
                                      <a:t>b)</a:t>
                                    </a:r>
                                  </a:p>
                                </p:txBody>
                              </p:sp>
                            </p:grpSp>
                            <p:cxnSp>
                              <p:nvCxnSpPr>
                                <p:cNvPr id="25" name="Straight Connector 24">
                                  <a:extLst>
                                    <a:ext uri="{FF2B5EF4-FFF2-40B4-BE49-F238E27FC236}">
                                      <a16:creationId xmlns:a16="http://schemas.microsoft.com/office/drawing/2014/main" id="{56AA014A-3330-4C2A-B2AB-E66BFC00A538}"/>
                                    </a:ext>
                                  </a:extLst>
                                </p:cNvPr>
                                <p:cNvCxnSpPr>
                                  <a:cxnSpLocks/>
                                  <a:endCxn id="83" idx="1"/>
                                </p:cNvCxnSpPr>
                                <p:nvPr/>
                              </p:nvCxnSpPr>
                              <p:spPr>
                                <a:xfrm>
                                  <a:off x="1343093" y="1949195"/>
                                  <a:ext cx="576945" cy="62166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53F79FD-C28D-4824-8F4C-54C46E874B4D}"/>
                                    </a:ext>
                                  </a:extLst>
                                </p:cNvPr>
                                <p:cNvCxnSpPr>
                                  <a:cxnSpLocks/>
                                </p:cNvCxnSpPr>
                                <p:nvPr/>
                              </p:nvCxnSpPr>
                              <p:spPr>
                                <a:xfrm flipV="1">
                                  <a:off x="1385999" y="2753609"/>
                                  <a:ext cx="658002" cy="85775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AE9011E-4E74-4435-817A-525C356252A3}"/>
                                    </a:ext>
                                  </a:extLst>
                                </p:cNvPr>
                                <p:cNvCxnSpPr>
                                  <a:cxnSpLocks/>
                                  <a:stCxn id="102" idx="7"/>
                                </p:cNvCxnSpPr>
                                <p:nvPr/>
                              </p:nvCxnSpPr>
                              <p:spPr>
                                <a:xfrm flipV="1">
                                  <a:off x="3451879" y="1311213"/>
                                  <a:ext cx="1014940" cy="110005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645B09FF-5237-44E9-AC15-C6AAA309D606}"/>
                                    </a:ext>
                                  </a:extLst>
                                </p:cNvPr>
                                <p:cNvCxnSpPr>
                                  <a:cxnSpLocks/>
                                </p:cNvCxnSpPr>
                                <p:nvPr/>
                              </p:nvCxnSpPr>
                              <p:spPr>
                                <a:xfrm flipV="1">
                                  <a:off x="3282481" y="2654567"/>
                                  <a:ext cx="1249337" cy="31482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4E9DE049-A09B-4409-95BF-FE65EE6E192A}"/>
                                    </a:ext>
                                  </a:extLst>
                                </p:cNvPr>
                                <p:cNvCxnSpPr>
                                  <a:cxnSpLocks/>
                                </p:cNvCxnSpPr>
                                <p:nvPr/>
                              </p:nvCxnSpPr>
                              <p:spPr>
                                <a:xfrm>
                                  <a:off x="3178767" y="3818395"/>
                                  <a:ext cx="1330740" cy="57944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61" name="Picture 60" descr="A close up of a logo&#10;&#10;Description generated with high confidence">
                                <a:extLst>
                                  <a:ext uri="{FF2B5EF4-FFF2-40B4-BE49-F238E27FC236}">
                                    <a16:creationId xmlns:a16="http://schemas.microsoft.com/office/drawing/2014/main" id="{AD4340C5-B1C0-46CD-9A3A-9C49FFF5A8AA}"/>
                                  </a:ext>
                                </a:extLst>
                              </p:cNvPr>
                              <p:cNvPicPr>
                                <a:picLocks noChangeAspect="1"/>
                              </p:cNvPicPr>
                              <p:nvPr/>
                            </p:nvPicPr>
                            <p:blipFill>
                              <a:blip r:embed="rId4"/>
                              <a:stretch>
                                <a:fillRect/>
                              </a:stretch>
                            </p:blipFill>
                            <p:spPr>
                              <a:xfrm>
                                <a:off x="4437704" y="460003"/>
                                <a:ext cx="1595034" cy="1585297"/>
                              </a:xfrm>
                              <a:prstGeom prst="rect">
                                <a:avLst/>
                              </a:prstGeom>
                              <a:ln>
                                <a:solidFill>
                                  <a:schemeClr val="tx1"/>
                                </a:solidFill>
                              </a:ln>
                            </p:spPr>
                          </p:pic>
                          <p:pic>
                            <p:nvPicPr>
                              <p:cNvPr id="62" name="Picture 61" descr="A close up of a map&#10;&#10;Description generated with high confidence">
                                <a:extLst>
                                  <a:ext uri="{FF2B5EF4-FFF2-40B4-BE49-F238E27FC236}">
                                    <a16:creationId xmlns:a16="http://schemas.microsoft.com/office/drawing/2014/main" id="{EE569368-AE00-4B66-8819-D8AC172A019D}"/>
                                  </a:ext>
                                </a:extLst>
                              </p:cNvPr>
                              <p:cNvPicPr>
                                <a:picLocks noChangeAspect="1"/>
                              </p:cNvPicPr>
                              <p:nvPr/>
                            </p:nvPicPr>
                            <p:blipFill>
                              <a:blip r:embed="rId5"/>
                              <a:stretch>
                                <a:fillRect/>
                              </a:stretch>
                            </p:blipFill>
                            <p:spPr>
                              <a:xfrm>
                                <a:off x="4437704" y="3639751"/>
                                <a:ext cx="1579915" cy="1508927"/>
                              </a:xfrm>
                              <a:prstGeom prst="rect">
                                <a:avLst/>
                              </a:prstGeom>
                              <a:ln>
                                <a:solidFill>
                                  <a:schemeClr val="tx1"/>
                                </a:solidFill>
                              </a:ln>
                            </p:spPr>
                          </p:pic>
                          <p:pic>
                            <p:nvPicPr>
                              <p:cNvPr id="63" name="Picture 62" descr="A close up of a logo&#10;&#10;Description generated with high confidence">
                                <a:extLst>
                                  <a:ext uri="{FF2B5EF4-FFF2-40B4-BE49-F238E27FC236}">
                                    <a16:creationId xmlns:a16="http://schemas.microsoft.com/office/drawing/2014/main" id="{ADFB91E7-0B5D-41A0-AB72-84680DC5F74E}"/>
                                  </a:ext>
                                </a:extLst>
                              </p:cNvPr>
                              <p:cNvPicPr>
                                <a:picLocks noChangeAspect="1"/>
                              </p:cNvPicPr>
                              <p:nvPr/>
                            </p:nvPicPr>
                            <p:blipFill>
                              <a:blip r:embed="rId6"/>
                              <a:stretch>
                                <a:fillRect/>
                              </a:stretch>
                            </p:blipFill>
                            <p:spPr>
                              <a:xfrm>
                                <a:off x="4427755" y="2048790"/>
                                <a:ext cx="1588373" cy="1578678"/>
                              </a:xfrm>
                              <a:prstGeom prst="rect">
                                <a:avLst/>
                              </a:prstGeom>
                              <a:ln>
                                <a:solidFill>
                                  <a:schemeClr val="tx1"/>
                                </a:solidFill>
                              </a:ln>
                            </p:spPr>
                          </p:pic>
                          <p:pic>
                            <p:nvPicPr>
                              <p:cNvPr id="64" name="Picture 63" descr="A close up of a logo&#10;&#10;Description generated with high confidence">
                                <a:extLst>
                                  <a:ext uri="{FF2B5EF4-FFF2-40B4-BE49-F238E27FC236}">
                                    <a16:creationId xmlns:a16="http://schemas.microsoft.com/office/drawing/2014/main" id="{7C8514B0-BA1D-4B01-A0E4-3C19B69A0E46}"/>
                                  </a:ext>
                                </a:extLst>
                              </p:cNvPr>
                              <p:cNvPicPr>
                                <a:picLocks noChangeAspect="1"/>
                              </p:cNvPicPr>
                              <p:nvPr/>
                            </p:nvPicPr>
                            <p:blipFill>
                              <a:blip r:embed="rId7"/>
                              <a:stretch>
                                <a:fillRect/>
                              </a:stretch>
                            </p:blipFill>
                            <p:spPr>
                              <a:xfrm>
                                <a:off x="-222887" y="3578551"/>
                                <a:ext cx="1587870" cy="1570127"/>
                              </a:xfrm>
                              <a:prstGeom prst="rect">
                                <a:avLst/>
                              </a:prstGeom>
                              <a:ln>
                                <a:solidFill>
                                  <a:schemeClr val="tx1"/>
                                </a:solidFill>
                              </a:ln>
                            </p:spPr>
                          </p:pic>
                          <p:pic>
                            <p:nvPicPr>
                              <p:cNvPr id="65" name="Picture 64" descr="A close up of a logo&#10;&#10;Description generated with high confidence">
                                <a:extLst>
                                  <a:ext uri="{FF2B5EF4-FFF2-40B4-BE49-F238E27FC236}">
                                    <a16:creationId xmlns:a16="http://schemas.microsoft.com/office/drawing/2014/main" id="{1FE3278D-05AF-495C-A17B-E24345C11FA8}"/>
                                  </a:ext>
                                </a:extLst>
                              </p:cNvPr>
                              <p:cNvPicPr>
                                <a:picLocks noChangeAspect="1"/>
                              </p:cNvPicPr>
                              <p:nvPr/>
                            </p:nvPicPr>
                            <p:blipFill>
                              <a:blip r:embed="rId8"/>
                              <a:stretch>
                                <a:fillRect/>
                              </a:stretch>
                            </p:blipFill>
                            <p:spPr>
                              <a:xfrm>
                                <a:off x="-219404" y="456982"/>
                                <a:ext cx="1575221" cy="1557620"/>
                              </a:xfrm>
                              <a:prstGeom prst="rect">
                                <a:avLst/>
                              </a:prstGeom>
                              <a:ln>
                                <a:solidFill>
                                  <a:schemeClr val="tx1"/>
                                </a:solidFill>
                              </a:ln>
                            </p:spPr>
                          </p:pic>
                        </p:grpSp>
                      </p:grpSp>
                      <p:sp>
                        <p:nvSpPr>
                          <p:cNvPr id="94" name="Rectangle 93">
                            <a:extLst>
                              <a:ext uri="{FF2B5EF4-FFF2-40B4-BE49-F238E27FC236}">
                                <a16:creationId xmlns:a16="http://schemas.microsoft.com/office/drawing/2014/main" id="{CCF28FFA-71E3-4918-A93E-0A8F4FB404F3}"/>
                              </a:ext>
                            </a:extLst>
                          </p:cNvPr>
                          <p:cNvSpPr/>
                          <p:nvPr/>
                        </p:nvSpPr>
                        <p:spPr>
                          <a:xfrm>
                            <a:off x="-189948" y="475327"/>
                            <a:ext cx="478523" cy="144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N=9</a:t>
                            </a:r>
                          </a:p>
                        </p:txBody>
                      </p:sp>
                      <p:sp>
                        <p:nvSpPr>
                          <p:cNvPr id="95" name="Rectangle 94">
                            <a:extLst>
                              <a:ext uri="{FF2B5EF4-FFF2-40B4-BE49-F238E27FC236}">
                                <a16:creationId xmlns:a16="http://schemas.microsoft.com/office/drawing/2014/main" id="{3BB02E17-4E68-43CD-8C80-6C96410BC771}"/>
                              </a:ext>
                            </a:extLst>
                          </p:cNvPr>
                          <p:cNvSpPr/>
                          <p:nvPr/>
                        </p:nvSpPr>
                        <p:spPr>
                          <a:xfrm>
                            <a:off x="4446438" y="2059004"/>
                            <a:ext cx="464591" cy="1351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N=17</a:t>
                            </a:r>
                          </a:p>
                        </p:txBody>
                      </p:sp>
                      <p:sp>
                        <p:nvSpPr>
                          <p:cNvPr id="96" name="Rectangle 95">
                            <a:extLst>
                              <a:ext uri="{FF2B5EF4-FFF2-40B4-BE49-F238E27FC236}">
                                <a16:creationId xmlns:a16="http://schemas.microsoft.com/office/drawing/2014/main" id="{ABF542D5-9A37-4965-AADC-0949FF8B6E99}"/>
                              </a:ext>
                            </a:extLst>
                          </p:cNvPr>
                          <p:cNvSpPr/>
                          <p:nvPr/>
                        </p:nvSpPr>
                        <p:spPr>
                          <a:xfrm>
                            <a:off x="4467976" y="476247"/>
                            <a:ext cx="481969" cy="1466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N=12</a:t>
                            </a:r>
                          </a:p>
                        </p:txBody>
                      </p:sp>
                      <p:sp>
                        <p:nvSpPr>
                          <p:cNvPr id="97" name="Rectangle 96">
                            <a:extLst>
                              <a:ext uri="{FF2B5EF4-FFF2-40B4-BE49-F238E27FC236}">
                                <a16:creationId xmlns:a16="http://schemas.microsoft.com/office/drawing/2014/main" id="{B067967E-CBFC-4993-9896-B2DD15D0AF1D}"/>
                              </a:ext>
                            </a:extLst>
                          </p:cNvPr>
                          <p:cNvSpPr/>
                          <p:nvPr/>
                        </p:nvSpPr>
                        <p:spPr>
                          <a:xfrm>
                            <a:off x="-116265" y="3615745"/>
                            <a:ext cx="485909" cy="916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N=5</a:t>
                            </a:r>
                          </a:p>
                        </p:txBody>
                      </p:sp>
                      <p:sp>
                        <p:nvSpPr>
                          <p:cNvPr id="98" name="Rectangle 97">
                            <a:extLst>
                              <a:ext uri="{FF2B5EF4-FFF2-40B4-BE49-F238E27FC236}">
                                <a16:creationId xmlns:a16="http://schemas.microsoft.com/office/drawing/2014/main" id="{23D5D8A3-4F64-4D57-9774-9B8D72D8F892}"/>
                              </a:ext>
                            </a:extLst>
                          </p:cNvPr>
                          <p:cNvSpPr/>
                          <p:nvPr/>
                        </p:nvSpPr>
                        <p:spPr>
                          <a:xfrm>
                            <a:off x="4473652" y="3684339"/>
                            <a:ext cx="480489" cy="107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N=13</a:t>
                            </a:r>
                          </a:p>
                        </p:txBody>
                      </p:sp>
                    </p:grpSp>
                    <p:sp>
                      <p:nvSpPr>
                        <p:cNvPr id="83" name="Oval 82">
                          <a:extLst>
                            <a:ext uri="{FF2B5EF4-FFF2-40B4-BE49-F238E27FC236}">
                              <a16:creationId xmlns:a16="http://schemas.microsoft.com/office/drawing/2014/main" id="{D7F3287F-9608-45C6-92B6-52284930B887}"/>
                            </a:ext>
                          </a:extLst>
                        </p:cNvPr>
                        <p:cNvSpPr/>
                        <p:nvPr/>
                      </p:nvSpPr>
                      <p:spPr>
                        <a:xfrm>
                          <a:off x="1879828" y="2556555"/>
                          <a:ext cx="122275" cy="12759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id="{217A7794-A945-43BF-AFD1-8D436659A5FD}"/>
                            </a:ext>
                          </a:extLst>
                        </p:cNvPr>
                        <p:cNvSpPr/>
                        <p:nvPr/>
                      </p:nvSpPr>
                      <p:spPr>
                        <a:xfrm>
                          <a:off x="1952388" y="2694191"/>
                          <a:ext cx="122275" cy="12759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a:extLst>
                            <a:ext uri="{FF2B5EF4-FFF2-40B4-BE49-F238E27FC236}">
                              <a16:creationId xmlns:a16="http://schemas.microsoft.com/office/drawing/2014/main" id="{90DD541A-28A9-40F2-ADC3-932B8F2B04C3}"/>
                            </a:ext>
                          </a:extLst>
                        </p:cNvPr>
                        <p:cNvSpPr/>
                        <p:nvPr/>
                      </p:nvSpPr>
                      <p:spPr>
                        <a:xfrm>
                          <a:off x="3325208" y="2396962"/>
                          <a:ext cx="122275" cy="12759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a:extLst>
                            <a:ext uri="{FF2B5EF4-FFF2-40B4-BE49-F238E27FC236}">
                              <a16:creationId xmlns:a16="http://schemas.microsoft.com/office/drawing/2014/main" id="{D45B2C8B-98DF-4F49-851D-466B86F6FF12}"/>
                            </a:ext>
                          </a:extLst>
                        </p:cNvPr>
                        <p:cNvSpPr/>
                        <p:nvPr/>
                      </p:nvSpPr>
                      <p:spPr>
                        <a:xfrm>
                          <a:off x="3034189" y="3745919"/>
                          <a:ext cx="122275" cy="12759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9" name="Star: 5 Points 98">
                        <a:extLst>
                          <a:ext uri="{FF2B5EF4-FFF2-40B4-BE49-F238E27FC236}">
                            <a16:creationId xmlns:a16="http://schemas.microsoft.com/office/drawing/2014/main" id="{236878F8-FAAD-4A2B-A27B-2A8615D68B03}"/>
                          </a:ext>
                        </a:extLst>
                      </p:cNvPr>
                      <p:cNvSpPr/>
                      <p:nvPr/>
                    </p:nvSpPr>
                    <p:spPr>
                      <a:xfrm>
                        <a:off x="3048762" y="2809090"/>
                        <a:ext cx="276446" cy="281762"/>
                      </a:xfrm>
                      <a:prstGeom prst="star5">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9" name="Rectangle 118">
                      <a:extLst>
                        <a:ext uri="{FF2B5EF4-FFF2-40B4-BE49-F238E27FC236}">
                          <a16:creationId xmlns:a16="http://schemas.microsoft.com/office/drawing/2014/main" id="{152A1D78-2875-4E6D-AFE9-F69BFAD36254}"/>
                        </a:ext>
                      </a:extLst>
                    </p:cNvPr>
                    <p:cNvSpPr/>
                    <p:nvPr/>
                  </p:nvSpPr>
                  <p:spPr>
                    <a:xfrm>
                      <a:off x="836904" y="1802692"/>
                      <a:ext cx="623281" cy="1806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KRME</a:t>
                      </a:r>
                    </a:p>
                  </p:txBody>
                </p:sp>
                <p:sp>
                  <p:nvSpPr>
                    <p:cNvPr id="120" name="Rectangle 119">
                      <a:extLst>
                        <a:ext uri="{FF2B5EF4-FFF2-40B4-BE49-F238E27FC236}">
                          <a16:creationId xmlns:a16="http://schemas.microsoft.com/office/drawing/2014/main" id="{B77487E8-C209-486F-B97C-F31CFFECB010}"/>
                        </a:ext>
                      </a:extLst>
                    </p:cNvPr>
                    <p:cNvSpPr/>
                    <p:nvPr/>
                  </p:nvSpPr>
                  <p:spPr>
                    <a:xfrm>
                      <a:off x="5517136" y="1843263"/>
                      <a:ext cx="623281" cy="1806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KGFL</a:t>
                      </a:r>
                    </a:p>
                  </p:txBody>
                </p:sp>
                <p:sp>
                  <p:nvSpPr>
                    <p:cNvPr id="121" name="Rectangle 120">
                      <a:extLst>
                        <a:ext uri="{FF2B5EF4-FFF2-40B4-BE49-F238E27FC236}">
                          <a16:creationId xmlns:a16="http://schemas.microsoft.com/office/drawing/2014/main" id="{2029E81F-1314-4443-AD61-7FB0A8AD95F8}"/>
                        </a:ext>
                      </a:extLst>
                    </p:cNvPr>
                    <p:cNvSpPr/>
                    <p:nvPr/>
                  </p:nvSpPr>
                  <p:spPr>
                    <a:xfrm>
                      <a:off x="5526956" y="3435067"/>
                      <a:ext cx="623281" cy="1806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KALB</a:t>
                      </a:r>
                    </a:p>
                  </p:txBody>
                </p:sp>
                <p:sp>
                  <p:nvSpPr>
                    <p:cNvPr id="122" name="Rectangle 121">
                      <a:extLst>
                        <a:ext uri="{FF2B5EF4-FFF2-40B4-BE49-F238E27FC236}">
                          <a16:creationId xmlns:a16="http://schemas.microsoft.com/office/drawing/2014/main" id="{A55AE1B8-2D23-4F00-B5D4-8D48514C108F}"/>
                        </a:ext>
                      </a:extLst>
                    </p:cNvPr>
                    <p:cNvSpPr/>
                    <p:nvPr/>
                  </p:nvSpPr>
                  <p:spPr>
                    <a:xfrm>
                      <a:off x="5513808" y="4948255"/>
                      <a:ext cx="623281" cy="1806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KPOU</a:t>
                      </a:r>
                    </a:p>
                  </p:txBody>
                </p:sp>
                <p:sp>
                  <p:nvSpPr>
                    <p:cNvPr id="123" name="Rectangle 122">
                      <a:extLst>
                        <a:ext uri="{FF2B5EF4-FFF2-40B4-BE49-F238E27FC236}">
                          <a16:creationId xmlns:a16="http://schemas.microsoft.com/office/drawing/2014/main" id="{3983EDD2-4862-4AC1-9889-5FC87B4D4BBF}"/>
                        </a:ext>
                      </a:extLst>
                    </p:cNvPr>
                    <p:cNvSpPr/>
                    <p:nvPr/>
                  </p:nvSpPr>
                  <p:spPr>
                    <a:xfrm>
                      <a:off x="864339" y="4912062"/>
                      <a:ext cx="623281" cy="1806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KUCA</a:t>
                      </a:r>
                    </a:p>
                  </p:txBody>
                </p:sp>
              </p:grpSp>
            </p:grpSp>
          </p:grpSp>
          <p:cxnSp>
            <p:nvCxnSpPr>
              <p:cNvPr id="162" name="Straight Connector 161">
                <a:extLst>
                  <a:ext uri="{FF2B5EF4-FFF2-40B4-BE49-F238E27FC236}">
                    <a16:creationId xmlns:a16="http://schemas.microsoft.com/office/drawing/2014/main" id="{D8891945-77B3-4031-B2F0-B63AF3299ED9}"/>
                  </a:ext>
                </a:extLst>
              </p:cNvPr>
              <p:cNvCxnSpPr>
                <a:cxnSpLocks/>
                <a:endCxn id="167" idx="1"/>
              </p:cNvCxnSpPr>
              <p:nvPr/>
            </p:nvCxnSpPr>
            <p:spPr>
              <a:xfrm>
                <a:off x="4530997" y="900228"/>
                <a:ext cx="750031" cy="71778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10E93EE6-9EED-4E47-BE8F-89C480E340F1}"/>
                  </a:ext>
                </a:extLst>
              </p:cNvPr>
              <p:cNvCxnSpPr>
                <a:cxnSpLocks/>
              </p:cNvCxnSpPr>
              <p:nvPr/>
            </p:nvCxnSpPr>
            <p:spPr>
              <a:xfrm flipV="1">
                <a:off x="4586775" y="1829014"/>
                <a:ext cx="855405" cy="99037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95824047-91FD-4701-807D-03B4379A5E0A}"/>
                  </a:ext>
                </a:extLst>
              </p:cNvPr>
              <p:cNvCxnSpPr>
                <a:cxnSpLocks/>
                <a:stCxn id="169" idx="7"/>
              </p:cNvCxnSpPr>
              <p:nvPr/>
            </p:nvCxnSpPr>
            <p:spPr>
              <a:xfrm flipV="1">
                <a:off x="7272426" y="163605"/>
                <a:ext cx="1319426" cy="127014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3526A236-5446-4DC5-B293-E408D9B867CC}"/>
                  </a:ext>
                </a:extLst>
              </p:cNvPr>
              <p:cNvCxnSpPr>
                <a:cxnSpLocks/>
              </p:cNvCxnSpPr>
              <p:nvPr/>
            </p:nvCxnSpPr>
            <p:spPr>
              <a:xfrm flipV="1">
                <a:off x="7052208" y="1714659"/>
                <a:ext cx="1624143" cy="36349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81358C53-B765-4826-9346-7D127A750E93}"/>
                  </a:ext>
                </a:extLst>
              </p:cNvPr>
              <p:cNvCxnSpPr>
                <a:cxnSpLocks/>
              </p:cNvCxnSpPr>
              <p:nvPr/>
            </p:nvCxnSpPr>
            <p:spPr>
              <a:xfrm>
                <a:off x="6917380" y="3058430"/>
                <a:ext cx="1729967" cy="66903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67" name="Oval 166">
                <a:extLst>
                  <a:ext uri="{FF2B5EF4-FFF2-40B4-BE49-F238E27FC236}">
                    <a16:creationId xmlns:a16="http://schemas.microsoft.com/office/drawing/2014/main" id="{1FB65D76-2BED-4CE0-A7D3-C14F772DC387}"/>
                  </a:ext>
                </a:extLst>
              </p:cNvPr>
              <p:cNvSpPr/>
              <p:nvPr/>
            </p:nvSpPr>
            <p:spPr>
              <a:xfrm>
                <a:off x="5257748" y="1596440"/>
                <a:ext cx="158958" cy="14731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Oval 167">
                <a:extLst>
                  <a:ext uri="{FF2B5EF4-FFF2-40B4-BE49-F238E27FC236}">
                    <a16:creationId xmlns:a16="http://schemas.microsoft.com/office/drawing/2014/main" id="{00262635-8FB4-47FF-8AFD-2EA61507939F}"/>
                  </a:ext>
                </a:extLst>
              </p:cNvPr>
              <p:cNvSpPr/>
              <p:nvPr/>
            </p:nvSpPr>
            <p:spPr>
              <a:xfrm>
                <a:off x="5352076" y="1755356"/>
                <a:ext cx="158958" cy="14731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Oval 168">
                <a:extLst>
                  <a:ext uri="{FF2B5EF4-FFF2-40B4-BE49-F238E27FC236}">
                    <a16:creationId xmlns:a16="http://schemas.microsoft.com/office/drawing/2014/main" id="{46D40693-F5A2-40FD-ABD6-C15C4F01B5DE}"/>
                  </a:ext>
                </a:extLst>
              </p:cNvPr>
              <p:cNvSpPr/>
              <p:nvPr/>
            </p:nvSpPr>
            <p:spPr>
              <a:xfrm>
                <a:off x="7136747" y="1412172"/>
                <a:ext cx="158958" cy="14731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Oval 169">
                <a:extLst>
                  <a:ext uri="{FF2B5EF4-FFF2-40B4-BE49-F238E27FC236}">
                    <a16:creationId xmlns:a16="http://schemas.microsoft.com/office/drawing/2014/main" id="{A062E8CA-898C-4A45-9116-A8A3B97AC974}"/>
                  </a:ext>
                </a:extLst>
              </p:cNvPr>
              <p:cNvSpPr/>
              <p:nvPr/>
            </p:nvSpPr>
            <p:spPr>
              <a:xfrm>
                <a:off x="6758421" y="2969695"/>
                <a:ext cx="158958" cy="14731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Star: 5 Points 170">
                <a:extLst>
                  <a:ext uri="{FF2B5EF4-FFF2-40B4-BE49-F238E27FC236}">
                    <a16:creationId xmlns:a16="http://schemas.microsoft.com/office/drawing/2014/main" id="{A5908158-F745-405F-B11E-3DC832B75406}"/>
                  </a:ext>
                </a:extLst>
              </p:cNvPr>
              <p:cNvSpPr/>
              <p:nvPr/>
            </p:nvSpPr>
            <p:spPr>
              <a:xfrm>
                <a:off x="6777366" y="1888020"/>
                <a:ext cx="359381" cy="325326"/>
              </a:xfrm>
              <a:prstGeom prst="star5">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72" name="Picture 171" descr="A close up of a logo&#10;&#10;Description generated with high confidence">
              <a:extLst>
                <a:ext uri="{FF2B5EF4-FFF2-40B4-BE49-F238E27FC236}">
                  <a16:creationId xmlns:a16="http://schemas.microsoft.com/office/drawing/2014/main" id="{D25A70E2-D1C2-4131-AFBF-029A9DE13F37}"/>
                </a:ext>
              </a:extLst>
            </p:cNvPr>
            <p:cNvPicPr>
              <a:picLocks noChangeAspect="1"/>
            </p:cNvPicPr>
            <p:nvPr/>
          </p:nvPicPr>
          <p:blipFill>
            <a:blip r:embed="rId9"/>
            <a:stretch>
              <a:fillRect/>
            </a:stretch>
          </p:blipFill>
          <p:spPr>
            <a:xfrm>
              <a:off x="15037612" y="817142"/>
              <a:ext cx="2055685" cy="1805380"/>
            </a:xfrm>
            <a:prstGeom prst="rect">
              <a:avLst/>
            </a:prstGeom>
            <a:ln>
              <a:solidFill>
                <a:schemeClr val="tx1"/>
              </a:solidFill>
            </a:ln>
          </p:spPr>
        </p:pic>
        <p:pic>
          <p:nvPicPr>
            <p:cNvPr id="173" name="Picture 172" descr="A picture containing map&#10;&#10;Description generated with high confidence">
              <a:extLst>
                <a:ext uri="{FF2B5EF4-FFF2-40B4-BE49-F238E27FC236}">
                  <a16:creationId xmlns:a16="http://schemas.microsoft.com/office/drawing/2014/main" id="{9A6B9778-BAF6-4D3D-A3DB-C8DB6689D77D}"/>
                </a:ext>
              </a:extLst>
            </p:cNvPr>
            <p:cNvPicPr>
              <a:picLocks noChangeAspect="1"/>
            </p:cNvPicPr>
            <p:nvPr/>
          </p:nvPicPr>
          <p:blipFill>
            <a:blip r:embed="rId10"/>
            <a:stretch>
              <a:fillRect/>
            </a:stretch>
          </p:blipFill>
          <p:spPr>
            <a:xfrm>
              <a:off x="15037612" y="-988239"/>
              <a:ext cx="2055685" cy="1805380"/>
            </a:xfrm>
            <a:prstGeom prst="rect">
              <a:avLst/>
            </a:prstGeom>
            <a:ln>
              <a:solidFill>
                <a:schemeClr val="tx1"/>
              </a:solidFill>
            </a:ln>
          </p:spPr>
        </p:pic>
        <p:pic>
          <p:nvPicPr>
            <p:cNvPr id="174" name="Picture 173" descr="A close up of a logo&#10;&#10;Description generated with very high confidence">
              <a:extLst>
                <a:ext uri="{FF2B5EF4-FFF2-40B4-BE49-F238E27FC236}">
                  <a16:creationId xmlns:a16="http://schemas.microsoft.com/office/drawing/2014/main" id="{86291652-7247-4387-A9CA-36EAE61578EC}"/>
                </a:ext>
              </a:extLst>
            </p:cNvPr>
            <p:cNvPicPr>
              <a:picLocks noChangeAspect="1"/>
            </p:cNvPicPr>
            <p:nvPr/>
          </p:nvPicPr>
          <p:blipFill>
            <a:blip r:embed="rId11"/>
            <a:stretch>
              <a:fillRect/>
            </a:stretch>
          </p:blipFill>
          <p:spPr>
            <a:xfrm>
              <a:off x="15037612" y="2622522"/>
              <a:ext cx="2055685" cy="1805380"/>
            </a:xfrm>
            <a:prstGeom prst="rect">
              <a:avLst/>
            </a:prstGeom>
            <a:ln>
              <a:solidFill>
                <a:schemeClr val="tx1"/>
              </a:solidFill>
            </a:ln>
          </p:spPr>
        </p:pic>
        <p:pic>
          <p:nvPicPr>
            <p:cNvPr id="175" name="Picture 174" descr="A close up of a logo&#10;&#10;Description generated with high confidence">
              <a:extLst>
                <a:ext uri="{FF2B5EF4-FFF2-40B4-BE49-F238E27FC236}">
                  <a16:creationId xmlns:a16="http://schemas.microsoft.com/office/drawing/2014/main" id="{6EB37475-C591-47BE-872A-A5E5FFD18223}"/>
                </a:ext>
              </a:extLst>
            </p:cNvPr>
            <p:cNvPicPr>
              <a:picLocks noChangeAspect="1"/>
            </p:cNvPicPr>
            <p:nvPr/>
          </p:nvPicPr>
          <p:blipFill>
            <a:blip r:embed="rId12"/>
            <a:stretch>
              <a:fillRect/>
            </a:stretch>
          </p:blipFill>
          <p:spPr>
            <a:xfrm>
              <a:off x="9041805" y="-984682"/>
              <a:ext cx="2055685" cy="1805380"/>
            </a:xfrm>
            <a:prstGeom prst="rect">
              <a:avLst/>
            </a:prstGeom>
            <a:ln>
              <a:solidFill>
                <a:schemeClr val="tx1"/>
              </a:solidFill>
            </a:ln>
          </p:spPr>
        </p:pic>
        <p:pic>
          <p:nvPicPr>
            <p:cNvPr id="176" name="Picture 175" descr="A close up of a logo&#10;&#10;Description generated with high confidence">
              <a:extLst>
                <a:ext uri="{FF2B5EF4-FFF2-40B4-BE49-F238E27FC236}">
                  <a16:creationId xmlns:a16="http://schemas.microsoft.com/office/drawing/2014/main" id="{F523DBD7-C583-4E86-9D0D-852E8FD1C3A6}"/>
                </a:ext>
              </a:extLst>
            </p:cNvPr>
            <p:cNvPicPr>
              <a:picLocks noChangeAspect="1"/>
            </p:cNvPicPr>
            <p:nvPr/>
          </p:nvPicPr>
          <p:blipFill>
            <a:blip r:embed="rId13"/>
            <a:stretch>
              <a:fillRect/>
            </a:stretch>
          </p:blipFill>
          <p:spPr>
            <a:xfrm>
              <a:off x="9041805" y="2569467"/>
              <a:ext cx="2055685" cy="1805380"/>
            </a:xfrm>
            <a:prstGeom prst="rect">
              <a:avLst/>
            </a:prstGeom>
            <a:ln>
              <a:solidFill>
                <a:schemeClr val="tx1"/>
              </a:solidFill>
            </a:ln>
          </p:spPr>
        </p:pic>
        <p:sp>
          <p:nvSpPr>
            <p:cNvPr id="177" name="Rectangle 176">
              <a:extLst>
                <a:ext uri="{FF2B5EF4-FFF2-40B4-BE49-F238E27FC236}">
                  <a16:creationId xmlns:a16="http://schemas.microsoft.com/office/drawing/2014/main" id="{647AC666-ADD9-46E2-9B56-B8A185B9DFAA}"/>
                </a:ext>
              </a:extLst>
            </p:cNvPr>
            <p:cNvSpPr/>
            <p:nvPr/>
          </p:nvSpPr>
          <p:spPr>
            <a:xfrm>
              <a:off x="9123804" y="-936170"/>
              <a:ext cx="580630" cy="145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N=5</a:t>
              </a:r>
            </a:p>
          </p:txBody>
        </p:sp>
        <p:sp>
          <p:nvSpPr>
            <p:cNvPr id="178" name="Rectangle 177">
              <a:extLst>
                <a:ext uri="{FF2B5EF4-FFF2-40B4-BE49-F238E27FC236}">
                  <a16:creationId xmlns:a16="http://schemas.microsoft.com/office/drawing/2014/main" id="{C5FAB77D-E69F-47C0-B6CA-386EDBBA2C86}"/>
                </a:ext>
              </a:extLst>
            </p:cNvPr>
            <p:cNvSpPr/>
            <p:nvPr/>
          </p:nvSpPr>
          <p:spPr>
            <a:xfrm>
              <a:off x="15110219" y="868857"/>
              <a:ext cx="598544" cy="16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N=12</a:t>
              </a:r>
            </a:p>
          </p:txBody>
        </p:sp>
        <p:sp>
          <p:nvSpPr>
            <p:cNvPr id="179" name="Rectangle 178">
              <a:extLst>
                <a:ext uri="{FF2B5EF4-FFF2-40B4-BE49-F238E27FC236}">
                  <a16:creationId xmlns:a16="http://schemas.microsoft.com/office/drawing/2014/main" id="{CF11D18C-D4B3-4006-B7E8-B25E07856F6A}"/>
                </a:ext>
              </a:extLst>
            </p:cNvPr>
            <p:cNvSpPr/>
            <p:nvPr/>
          </p:nvSpPr>
          <p:spPr>
            <a:xfrm>
              <a:off x="15083261" y="-934393"/>
              <a:ext cx="625503" cy="145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N=7</a:t>
              </a:r>
            </a:p>
          </p:txBody>
        </p:sp>
        <p:sp>
          <p:nvSpPr>
            <p:cNvPr id="180" name="Rectangle 179">
              <a:extLst>
                <a:ext uri="{FF2B5EF4-FFF2-40B4-BE49-F238E27FC236}">
                  <a16:creationId xmlns:a16="http://schemas.microsoft.com/office/drawing/2014/main" id="{1A85626A-4F14-42E7-A808-C88084D839A5}"/>
                </a:ext>
              </a:extLst>
            </p:cNvPr>
            <p:cNvSpPr/>
            <p:nvPr/>
          </p:nvSpPr>
          <p:spPr>
            <a:xfrm>
              <a:off x="9115507" y="2645349"/>
              <a:ext cx="527532" cy="1466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N=4</a:t>
              </a:r>
            </a:p>
          </p:txBody>
        </p:sp>
        <p:sp>
          <p:nvSpPr>
            <p:cNvPr id="181" name="Rectangle 180">
              <a:extLst>
                <a:ext uri="{FF2B5EF4-FFF2-40B4-BE49-F238E27FC236}">
                  <a16:creationId xmlns:a16="http://schemas.microsoft.com/office/drawing/2014/main" id="{E206928C-D44B-4465-B2ED-A905FE3C8EF7}"/>
                </a:ext>
              </a:extLst>
            </p:cNvPr>
            <p:cNvSpPr/>
            <p:nvPr/>
          </p:nvSpPr>
          <p:spPr>
            <a:xfrm>
              <a:off x="15086706" y="2670597"/>
              <a:ext cx="589583" cy="1214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N=7</a:t>
              </a:r>
            </a:p>
          </p:txBody>
        </p:sp>
        <p:sp>
          <p:nvSpPr>
            <p:cNvPr id="182" name="Rectangle 181">
              <a:extLst>
                <a:ext uri="{FF2B5EF4-FFF2-40B4-BE49-F238E27FC236}">
                  <a16:creationId xmlns:a16="http://schemas.microsoft.com/office/drawing/2014/main" id="{25D375AB-6C23-4DD5-97CE-E1964FFB5476}"/>
                </a:ext>
              </a:extLst>
            </p:cNvPr>
            <p:cNvSpPr/>
            <p:nvPr/>
          </p:nvSpPr>
          <p:spPr>
            <a:xfrm>
              <a:off x="10391534" y="592029"/>
              <a:ext cx="810268" cy="2086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KRME</a:t>
              </a:r>
            </a:p>
          </p:txBody>
        </p:sp>
        <p:sp>
          <p:nvSpPr>
            <p:cNvPr id="183" name="Rectangle 182">
              <a:extLst>
                <a:ext uri="{FF2B5EF4-FFF2-40B4-BE49-F238E27FC236}">
                  <a16:creationId xmlns:a16="http://schemas.microsoft.com/office/drawing/2014/main" id="{F1AD301F-EFE2-4085-9975-E2D184BB9DD1}"/>
                </a:ext>
              </a:extLst>
            </p:cNvPr>
            <p:cNvSpPr/>
            <p:nvPr/>
          </p:nvSpPr>
          <p:spPr>
            <a:xfrm>
              <a:off x="16445200" y="592030"/>
              <a:ext cx="810268" cy="2086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KGFL</a:t>
              </a:r>
            </a:p>
          </p:txBody>
        </p:sp>
        <p:sp>
          <p:nvSpPr>
            <p:cNvPr id="184" name="Rectangle 183">
              <a:extLst>
                <a:ext uri="{FF2B5EF4-FFF2-40B4-BE49-F238E27FC236}">
                  <a16:creationId xmlns:a16="http://schemas.microsoft.com/office/drawing/2014/main" id="{17CCF536-A86F-4327-8C73-0959AE543260}"/>
                </a:ext>
              </a:extLst>
            </p:cNvPr>
            <p:cNvSpPr/>
            <p:nvPr/>
          </p:nvSpPr>
          <p:spPr>
            <a:xfrm>
              <a:off x="16402176" y="2425697"/>
              <a:ext cx="810268" cy="2086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KALB</a:t>
              </a:r>
            </a:p>
          </p:txBody>
        </p:sp>
        <p:sp>
          <p:nvSpPr>
            <p:cNvPr id="185" name="Rectangle 184">
              <a:extLst>
                <a:ext uri="{FF2B5EF4-FFF2-40B4-BE49-F238E27FC236}">
                  <a16:creationId xmlns:a16="http://schemas.microsoft.com/office/drawing/2014/main" id="{ECEFE3D1-254F-415F-AF89-7AB0C25AE36C}"/>
                </a:ext>
              </a:extLst>
            </p:cNvPr>
            <p:cNvSpPr/>
            <p:nvPr/>
          </p:nvSpPr>
          <p:spPr>
            <a:xfrm>
              <a:off x="16446022" y="4212353"/>
              <a:ext cx="810268" cy="2086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KPOU</a:t>
              </a:r>
            </a:p>
          </p:txBody>
        </p:sp>
        <p:sp>
          <p:nvSpPr>
            <p:cNvPr id="186" name="Rectangle 185">
              <a:extLst>
                <a:ext uri="{FF2B5EF4-FFF2-40B4-BE49-F238E27FC236}">
                  <a16:creationId xmlns:a16="http://schemas.microsoft.com/office/drawing/2014/main" id="{DBCB4E58-05C4-46D1-AA6A-83A43401D1A2}"/>
                </a:ext>
              </a:extLst>
            </p:cNvPr>
            <p:cNvSpPr/>
            <p:nvPr/>
          </p:nvSpPr>
          <p:spPr>
            <a:xfrm>
              <a:off x="10391534" y="4108045"/>
              <a:ext cx="810268" cy="2086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KUCA</a:t>
              </a:r>
            </a:p>
          </p:txBody>
        </p:sp>
      </p:grpSp>
      <p:grpSp>
        <p:nvGrpSpPr>
          <p:cNvPr id="8" name="Group 7">
            <a:extLst>
              <a:ext uri="{FF2B5EF4-FFF2-40B4-BE49-F238E27FC236}">
                <a16:creationId xmlns:a16="http://schemas.microsoft.com/office/drawing/2014/main" id="{7C5664A7-E047-410A-8B6A-9F5EA67ECA6F}"/>
              </a:ext>
            </a:extLst>
          </p:cNvPr>
          <p:cNvGrpSpPr/>
          <p:nvPr/>
        </p:nvGrpSpPr>
        <p:grpSpPr>
          <a:xfrm>
            <a:off x="3353547" y="4938687"/>
            <a:ext cx="6357560" cy="362849"/>
            <a:chOff x="2502407" y="5076891"/>
            <a:chExt cx="6357560" cy="362849"/>
          </a:xfrm>
        </p:grpSpPr>
        <p:grpSp>
          <p:nvGrpSpPr>
            <p:cNvPr id="6" name="Group 5">
              <a:extLst>
                <a:ext uri="{FF2B5EF4-FFF2-40B4-BE49-F238E27FC236}">
                  <a16:creationId xmlns:a16="http://schemas.microsoft.com/office/drawing/2014/main" id="{8B1A40A5-3024-49FB-AAC0-50FDD017998E}"/>
                </a:ext>
              </a:extLst>
            </p:cNvPr>
            <p:cNvGrpSpPr/>
            <p:nvPr/>
          </p:nvGrpSpPr>
          <p:grpSpPr>
            <a:xfrm>
              <a:off x="2625956" y="5076891"/>
              <a:ext cx="5946344" cy="151364"/>
              <a:chOff x="2625956" y="5076891"/>
              <a:chExt cx="5946344" cy="151364"/>
            </a:xfrm>
          </p:grpSpPr>
          <p:sp>
            <p:nvSpPr>
              <p:cNvPr id="4" name="Rectangle 3">
                <a:extLst>
                  <a:ext uri="{FF2B5EF4-FFF2-40B4-BE49-F238E27FC236}">
                    <a16:creationId xmlns:a16="http://schemas.microsoft.com/office/drawing/2014/main" id="{A7F03F55-AC1A-4256-A174-F659D49AC23D}"/>
                  </a:ext>
                </a:extLst>
              </p:cNvPr>
              <p:cNvSpPr/>
              <p:nvPr/>
            </p:nvSpPr>
            <p:spPr>
              <a:xfrm>
                <a:off x="2625956" y="5078083"/>
                <a:ext cx="396816" cy="149525"/>
              </a:xfrm>
              <a:prstGeom prst="rect">
                <a:avLst/>
              </a:prstGeom>
              <a:solidFill>
                <a:srgbClr val="0000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8DC21B0F-7E3C-4A75-8AF4-B86D18115544}"/>
                  </a:ext>
                </a:extLst>
              </p:cNvPr>
              <p:cNvSpPr/>
              <p:nvPr/>
            </p:nvSpPr>
            <p:spPr>
              <a:xfrm>
                <a:off x="2989464" y="5078045"/>
                <a:ext cx="396816" cy="149525"/>
              </a:xfrm>
              <a:prstGeom prst="rect">
                <a:avLst/>
              </a:prstGeom>
              <a:solidFill>
                <a:srgbClr val="0000C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8AB777FA-1116-452B-A7B1-8CDA33972FEA}"/>
                  </a:ext>
                </a:extLst>
              </p:cNvPr>
              <p:cNvSpPr/>
              <p:nvPr/>
            </p:nvSpPr>
            <p:spPr>
              <a:xfrm>
                <a:off x="3390828" y="5078730"/>
                <a:ext cx="396816" cy="149525"/>
              </a:xfrm>
              <a:prstGeom prst="rect">
                <a:avLst/>
              </a:prstGeom>
              <a:solidFill>
                <a:srgbClr val="000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47E7BFEB-9E84-4FF1-BF1B-27EC651611A1}"/>
                  </a:ext>
                </a:extLst>
              </p:cNvPr>
              <p:cNvSpPr/>
              <p:nvPr/>
            </p:nvSpPr>
            <p:spPr>
              <a:xfrm>
                <a:off x="3792192" y="5077153"/>
                <a:ext cx="396816" cy="149525"/>
              </a:xfrm>
              <a:prstGeom prst="rect">
                <a:avLst/>
              </a:prstGeom>
              <a:solidFill>
                <a:srgbClr val="005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73546059-A4A7-4C3C-8D41-B5EA2356A052}"/>
                  </a:ext>
                </a:extLst>
              </p:cNvPr>
              <p:cNvSpPr/>
              <p:nvPr/>
            </p:nvSpPr>
            <p:spPr>
              <a:xfrm>
                <a:off x="4196674" y="5077153"/>
                <a:ext cx="396816" cy="149525"/>
              </a:xfrm>
              <a:prstGeom prst="rect">
                <a:avLst/>
              </a:prstGeom>
              <a:solidFill>
                <a:srgbClr val="0091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431207DA-FCE8-41D4-8B36-9BB75A7E4D0A}"/>
                  </a:ext>
                </a:extLst>
              </p:cNvPr>
              <p:cNvSpPr/>
              <p:nvPr/>
            </p:nvSpPr>
            <p:spPr>
              <a:xfrm>
                <a:off x="4608477" y="5077155"/>
                <a:ext cx="396816" cy="149525"/>
              </a:xfrm>
              <a:prstGeom prst="rect">
                <a:avLst/>
              </a:prstGeom>
              <a:solidFill>
                <a:srgbClr val="00D5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F300540D-CC71-4FC0-8257-64C3F59638A7}"/>
                  </a:ext>
                </a:extLst>
              </p:cNvPr>
              <p:cNvSpPr/>
              <p:nvPr/>
            </p:nvSpPr>
            <p:spPr>
              <a:xfrm>
                <a:off x="5005293" y="5077155"/>
                <a:ext cx="396816" cy="149525"/>
              </a:xfrm>
              <a:prstGeom prst="rect">
                <a:avLst/>
              </a:prstGeom>
              <a:solidFill>
                <a:srgbClr val="29FFC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2D53BCFC-0003-4D59-A4AD-30E9F2FDD9A0}"/>
                  </a:ext>
                </a:extLst>
              </p:cNvPr>
              <p:cNvSpPr/>
              <p:nvPr/>
            </p:nvSpPr>
            <p:spPr>
              <a:xfrm>
                <a:off x="5399336" y="5077154"/>
                <a:ext cx="396816" cy="149525"/>
              </a:xfrm>
              <a:prstGeom prst="rect">
                <a:avLst/>
              </a:prstGeom>
              <a:solidFill>
                <a:srgbClr val="60FF9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7E6E7C59-054D-48C5-B6CA-60F8152EAF48}"/>
                  </a:ext>
                </a:extLst>
              </p:cNvPr>
              <p:cNvSpPr/>
              <p:nvPr/>
            </p:nvSpPr>
            <p:spPr>
              <a:xfrm>
                <a:off x="5798924" y="5077154"/>
                <a:ext cx="396816" cy="149525"/>
              </a:xfrm>
              <a:prstGeom prst="rect">
                <a:avLst/>
              </a:prstGeom>
              <a:solidFill>
                <a:srgbClr val="97FF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2738843D-0121-49BE-B9E7-F6C2809B5F8D}"/>
                  </a:ext>
                </a:extLst>
              </p:cNvPr>
              <p:cNvSpPr/>
              <p:nvPr/>
            </p:nvSpPr>
            <p:spPr>
              <a:xfrm>
                <a:off x="6190195" y="5077153"/>
                <a:ext cx="396816" cy="149525"/>
              </a:xfrm>
              <a:prstGeom prst="rect">
                <a:avLst/>
              </a:prstGeom>
              <a:solidFill>
                <a:srgbClr val="CEFF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8E0709C9-DC02-4ABD-9D19-4B275B10744C}"/>
                  </a:ext>
                </a:extLst>
              </p:cNvPr>
              <p:cNvSpPr/>
              <p:nvPr/>
            </p:nvSpPr>
            <p:spPr>
              <a:xfrm>
                <a:off x="6588836" y="5076891"/>
                <a:ext cx="396816" cy="149525"/>
              </a:xfrm>
              <a:prstGeom prst="rect">
                <a:avLst/>
              </a:prstGeom>
              <a:solidFill>
                <a:srgbClr val="FFE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9B784F4D-E175-4D15-B4F3-700DC9510CCE}"/>
                  </a:ext>
                </a:extLst>
              </p:cNvPr>
              <p:cNvSpPr/>
              <p:nvPr/>
            </p:nvSpPr>
            <p:spPr>
              <a:xfrm>
                <a:off x="6985037" y="5076891"/>
                <a:ext cx="396816" cy="149525"/>
              </a:xfrm>
              <a:prstGeom prst="rect">
                <a:avLst/>
              </a:prstGeom>
              <a:solidFill>
                <a:srgbClr val="FF6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68D7B18B-AD9D-45DD-A5E3-3A8EC439AAB4}"/>
                  </a:ext>
                </a:extLst>
              </p:cNvPr>
              <p:cNvSpPr/>
              <p:nvPr/>
            </p:nvSpPr>
            <p:spPr>
              <a:xfrm>
                <a:off x="7381387" y="5076891"/>
                <a:ext cx="396816" cy="149525"/>
              </a:xfrm>
              <a:prstGeom prst="rect">
                <a:avLst/>
              </a:prstGeom>
              <a:solidFill>
                <a:srgbClr val="FF2B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827A44BA-ED69-444F-8C84-BB4B7F2B9C40}"/>
                  </a:ext>
                </a:extLst>
              </p:cNvPr>
              <p:cNvSpPr/>
              <p:nvPr/>
            </p:nvSpPr>
            <p:spPr>
              <a:xfrm>
                <a:off x="7779283" y="5076891"/>
                <a:ext cx="396816" cy="149525"/>
              </a:xfrm>
              <a:prstGeom prst="rect">
                <a:avLst/>
              </a:prstGeom>
              <a:solidFill>
                <a:srgbClr val="CD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7E7D77F0-6877-43DE-B44D-D4F892B6367E}"/>
                  </a:ext>
                </a:extLst>
              </p:cNvPr>
              <p:cNvSpPr/>
              <p:nvPr/>
            </p:nvSpPr>
            <p:spPr>
              <a:xfrm>
                <a:off x="8175484" y="5076891"/>
                <a:ext cx="396816" cy="149525"/>
              </a:xfrm>
              <a:prstGeom prst="rect">
                <a:avLst/>
              </a:prstGeom>
              <a:solidFill>
                <a:srgbClr val="8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6AF87947-F1CC-47DE-8064-6733E4843B1A}"/>
                </a:ext>
              </a:extLst>
            </p:cNvPr>
            <p:cNvSpPr txBox="1"/>
            <p:nvPr/>
          </p:nvSpPr>
          <p:spPr>
            <a:xfrm>
              <a:off x="2502407" y="5188792"/>
              <a:ext cx="363508" cy="246221"/>
            </a:xfrm>
            <a:prstGeom prst="rect">
              <a:avLst/>
            </a:prstGeom>
            <a:noFill/>
          </p:spPr>
          <p:txBody>
            <a:bodyPr wrap="square" rtlCol="0">
              <a:spAutoFit/>
            </a:bodyPr>
            <a:lstStyle/>
            <a:p>
              <a:r>
                <a:rPr lang="en-US" sz="1000" dirty="0"/>
                <a:t>0</a:t>
              </a:r>
            </a:p>
          </p:txBody>
        </p:sp>
        <p:sp>
          <p:nvSpPr>
            <p:cNvPr id="92" name="TextBox 91">
              <a:extLst>
                <a:ext uri="{FF2B5EF4-FFF2-40B4-BE49-F238E27FC236}">
                  <a16:creationId xmlns:a16="http://schemas.microsoft.com/office/drawing/2014/main" id="{9BE33CF3-EFBB-4762-83D0-EA141AF2C630}"/>
                </a:ext>
              </a:extLst>
            </p:cNvPr>
            <p:cNvSpPr txBox="1"/>
            <p:nvPr/>
          </p:nvSpPr>
          <p:spPr>
            <a:xfrm>
              <a:off x="2862220" y="5180660"/>
              <a:ext cx="363508" cy="246221"/>
            </a:xfrm>
            <a:prstGeom prst="rect">
              <a:avLst/>
            </a:prstGeom>
            <a:noFill/>
          </p:spPr>
          <p:txBody>
            <a:bodyPr wrap="square" rtlCol="0">
              <a:spAutoFit/>
            </a:bodyPr>
            <a:lstStyle/>
            <a:p>
              <a:r>
                <a:rPr lang="en-US" sz="1000" dirty="0"/>
                <a:t>1</a:t>
              </a:r>
            </a:p>
          </p:txBody>
        </p:sp>
        <p:sp>
          <p:nvSpPr>
            <p:cNvPr id="93" name="TextBox 92">
              <a:extLst>
                <a:ext uri="{FF2B5EF4-FFF2-40B4-BE49-F238E27FC236}">
                  <a16:creationId xmlns:a16="http://schemas.microsoft.com/office/drawing/2014/main" id="{0F4184D7-6A04-4783-87BE-8E4F30B745C7}"/>
                </a:ext>
              </a:extLst>
            </p:cNvPr>
            <p:cNvSpPr txBox="1"/>
            <p:nvPr/>
          </p:nvSpPr>
          <p:spPr>
            <a:xfrm>
              <a:off x="3272856" y="5193519"/>
              <a:ext cx="363508" cy="246221"/>
            </a:xfrm>
            <a:prstGeom prst="rect">
              <a:avLst/>
            </a:prstGeom>
            <a:noFill/>
          </p:spPr>
          <p:txBody>
            <a:bodyPr wrap="square" rtlCol="0">
              <a:spAutoFit/>
            </a:bodyPr>
            <a:lstStyle/>
            <a:p>
              <a:r>
                <a:rPr lang="en-US" sz="1000" dirty="0"/>
                <a:t>2</a:t>
              </a:r>
            </a:p>
          </p:txBody>
        </p:sp>
        <p:sp>
          <p:nvSpPr>
            <p:cNvPr id="100" name="TextBox 99">
              <a:extLst>
                <a:ext uri="{FF2B5EF4-FFF2-40B4-BE49-F238E27FC236}">
                  <a16:creationId xmlns:a16="http://schemas.microsoft.com/office/drawing/2014/main" id="{19DBDD34-85C9-431E-93BA-EDAA86ABA589}"/>
                </a:ext>
              </a:extLst>
            </p:cNvPr>
            <p:cNvSpPr txBox="1"/>
            <p:nvPr/>
          </p:nvSpPr>
          <p:spPr>
            <a:xfrm>
              <a:off x="3672508" y="5192877"/>
              <a:ext cx="363508" cy="246221"/>
            </a:xfrm>
            <a:prstGeom prst="rect">
              <a:avLst/>
            </a:prstGeom>
            <a:noFill/>
          </p:spPr>
          <p:txBody>
            <a:bodyPr wrap="square" rtlCol="0">
              <a:spAutoFit/>
            </a:bodyPr>
            <a:lstStyle/>
            <a:p>
              <a:r>
                <a:rPr lang="en-US" sz="1000" dirty="0"/>
                <a:t>3</a:t>
              </a:r>
            </a:p>
          </p:txBody>
        </p:sp>
        <p:sp>
          <p:nvSpPr>
            <p:cNvPr id="104" name="TextBox 103">
              <a:extLst>
                <a:ext uri="{FF2B5EF4-FFF2-40B4-BE49-F238E27FC236}">
                  <a16:creationId xmlns:a16="http://schemas.microsoft.com/office/drawing/2014/main" id="{0A86ADA6-EE86-4A88-A35F-B5A534AFEC48}"/>
                </a:ext>
              </a:extLst>
            </p:cNvPr>
            <p:cNvSpPr txBox="1"/>
            <p:nvPr/>
          </p:nvSpPr>
          <p:spPr>
            <a:xfrm>
              <a:off x="4475389" y="5193519"/>
              <a:ext cx="363508" cy="246221"/>
            </a:xfrm>
            <a:prstGeom prst="rect">
              <a:avLst/>
            </a:prstGeom>
            <a:noFill/>
          </p:spPr>
          <p:txBody>
            <a:bodyPr wrap="square" rtlCol="0">
              <a:spAutoFit/>
            </a:bodyPr>
            <a:lstStyle/>
            <a:p>
              <a:r>
                <a:rPr lang="en-US" sz="1000" dirty="0"/>
                <a:t>5</a:t>
              </a:r>
            </a:p>
          </p:txBody>
        </p:sp>
        <p:sp>
          <p:nvSpPr>
            <p:cNvPr id="105" name="TextBox 104">
              <a:extLst>
                <a:ext uri="{FF2B5EF4-FFF2-40B4-BE49-F238E27FC236}">
                  <a16:creationId xmlns:a16="http://schemas.microsoft.com/office/drawing/2014/main" id="{FAE8F450-A0CC-4B3D-87FC-176C1BBC589A}"/>
                </a:ext>
              </a:extLst>
            </p:cNvPr>
            <p:cNvSpPr txBox="1"/>
            <p:nvPr/>
          </p:nvSpPr>
          <p:spPr>
            <a:xfrm>
              <a:off x="4886458" y="5180660"/>
              <a:ext cx="363508" cy="246221"/>
            </a:xfrm>
            <a:prstGeom prst="rect">
              <a:avLst/>
            </a:prstGeom>
            <a:noFill/>
          </p:spPr>
          <p:txBody>
            <a:bodyPr wrap="square" rtlCol="0">
              <a:spAutoFit/>
            </a:bodyPr>
            <a:lstStyle/>
            <a:p>
              <a:r>
                <a:rPr lang="en-US" sz="1000" dirty="0"/>
                <a:t>6</a:t>
              </a:r>
            </a:p>
          </p:txBody>
        </p:sp>
        <p:sp>
          <p:nvSpPr>
            <p:cNvPr id="106" name="TextBox 105">
              <a:extLst>
                <a:ext uri="{FF2B5EF4-FFF2-40B4-BE49-F238E27FC236}">
                  <a16:creationId xmlns:a16="http://schemas.microsoft.com/office/drawing/2014/main" id="{7596E1E7-3BD1-4E0C-B89F-4E9E736D4BA1}"/>
                </a:ext>
              </a:extLst>
            </p:cNvPr>
            <p:cNvSpPr txBox="1"/>
            <p:nvPr/>
          </p:nvSpPr>
          <p:spPr>
            <a:xfrm>
              <a:off x="5278270" y="5180659"/>
              <a:ext cx="363508" cy="246221"/>
            </a:xfrm>
            <a:prstGeom prst="rect">
              <a:avLst/>
            </a:prstGeom>
            <a:noFill/>
          </p:spPr>
          <p:txBody>
            <a:bodyPr wrap="square" rtlCol="0">
              <a:spAutoFit/>
            </a:bodyPr>
            <a:lstStyle/>
            <a:p>
              <a:r>
                <a:rPr lang="en-US" sz="1000" dirty="0"/>
                <a:t>7</a:t>
              </a:r>
            </a:p>
          </p:txBody>
        </p:sp>
        <p:sp>
          <p:nvSpPr>
            <p:cNvPr id="108" name="TextBox 107">
              <a:extLst>
                <a:ext uri="{FF2B5EF4-FFF2-40B4-BE49-F238E27FC236}">
                  <a16:creationId xmlns:a16="http://schemas.microsoft.com/office/drawing/2014/main" id="{5C437687-2318-4232-AEE9-80B600ACCD39}"/>
                </a:ext>
              </a:extLst>
            </p:cNvPr>
            <p:cNvSpPr txBox="1"/>
            <p:nvPr/>
          </p:nvSpPr>
          <p:spPr>
            <a:xfrm>
              <a:off x="5669163" y="5181333"/>
              <a:ext cx="363508" cy="246221"/>
            </a:xfrm>
            <a:prstGeom prst="rect">
              <a:avLst/>
            </a:prstGeom>
            <a:noFill/>
          </p:spPr>
          <p:txBody>
            <a:bodyPr wrap="square" rtlCol="0">
              <a:spAutoFit/>
            </a:bodyPr>
            <a:lstStyle/>
            <a:p>
              <a:r>
                <a:rPr lang="en-US" sz="1000" dirty="0"/>
                <a:t>8</a:t>
              </a:r>
            </a:p>
          </p:txBody>
        </p:sp>
        <p:sp>
          <p:nvSpPr>
            <p:cNvPr id="109" name="TextBox 108">
              <a:extLst>
                <a:ext uri="{FF2B5EF4-FFF2-40B4-BE49-F238E27FC236}">
                  <a16:creationId xmlns:a16="http://schemas.microsoft.com/office/drawing/2014/main" id="{9E41FAA3-1D8C-4610-96C6-625309A5E2F7}"/>
                </a:ext>
              </a:extLst>
            </p:cNvPr>
            <p:cNvSpPr txBox="1"/>
            <p:nvPr/>
          </p:nvSpPr>
          <p:spPr>
            <a:xfrm>
              <a:off x="6068471" y="5174507"/>
              <a:ext cx="363508" cy="246221"/>
            </a:xfrm>
            <a:prstGeom prst="rect">
              <a:avLst/>
            </a:prstGeom>
            <a:noFill/>
          </p:spPr>
          <p:txBody>
            <a:bodyPr wrap="square" rtlCol="0">
              <a:spAutoFit/>
            </a:bodyPr>
            <a:lstStyle/>
            <a:p>
              <a:r>
                <a:rPr lang="en-US" sz="1000" dirty="0"/>
                <a:t>9</a:t>
              </a:r>
            </a:p>
          </p:txBody>
        </p:sp>
        <p:sp>
          <p:nvSpPr>
            <p:cNvPr id="110" name="TextBox 109">
              <a:extLst>
                <a:ext uri="{FF2B5EF4-FFF2-40B4-BE49-F238E27FC236}">
                  <a16:creationId xmlns:a16="http://schemas.microsoft.com/office/drawing/2014/main" id="{BA7C6CEB-7747-4543-BCDC-C0649A846780}"/>
                </a:ext>
              </a:extLst>
            </p:cNvPr>
            <p:cNvSpPr txBox="1"/>
            <p:nvPr/>
          </p:nvSpPr>
          <p:spPr>
            <a:xfrm>
              <a:off x="4064320" y="5187030"/>
              <a:ext cx="363508" cy="246221"/>
            </a:xfrm>
            <a:prstGeom prst="rect">
              <a:avLst/>
            </a:prstGeom>
            <a:noFill/>
          </p:spPr>
          <p:txBody>
            <a:bodyPr wrap="square" rtlCol="0">
              <a:spAutoFit/>
            </a:bodyPr>
            <a:lstStyle/>
            <a:p>
              <a:r>
                <a:rPr lang="en-US" sz="1000" dirty="0"/>
                <a:t>4</a:t>
              </a:r>
            </a:p>
          </p:txBody>
        </p:sp>
        <p:sp>
          <p:nvSpPr>
            <p:cNvPr id="114" name="TextBox 113">
              <a:extLst>
                <a:ext uri="{FF2B5EF4-FFF2-40B4-BE49-F238E27FC236}">
                  <a16:creationId xmlns:a16="http://schemas.microsoft.com/office/drawing/2014/main" id="{756FEAB0-1D8D-4E15-9A5B-5EAFBFB6E959}"/>
                </a:ext>
              </a:extLst>
            </p:cNvPr>
            <p:cNvSpPr txBox="1"/>
            <p:nvPr/>
          </p:nvSpPr>
          <p:spPr>
            <a:xfrm>
              <a:off x="6433059" y="5188792"/>
              <a:ext cx="363508" cy="246221"/>
            </a:xfrm>
            <a:prstGeom prst="rect">
              <a:avLst/>
            </a:prstGeom>
            <a:noFill/>
          </p:spPr>
          <p:txBody>
            <a:bodyPr wrap="square" rtlCol="0">
              <a:spAutoFit/>
            </a:bodyPr>
            <a:lstStyle/>
            <a:p>
              <a:r>
                <a:rPr lang="en-US" sz="1000" dirty="0"/>
                <a:t>10</a:t>
              </a:r>
            </a:p>
          </p:txBody>
        </p:sp>
        <p:sp>
          <p:nvSpPr>
            <p:cNvPr id="115" name="TextBox 114">
              <a:extLst>
                <a:ext uri="{FF2B5EF4-FFF2-40B4-BE49-F238E27FC236}">
                  <a16:creationId xmlns:a16="http://schemas.microsoft.com/office/drawing/2014/main" id="{24540096-DA74-4045-9EA6-F9DCF35BF427}"/>
                </a:ext>
              </a:extLst>
            </p:cNvPr>
            <p:cNvSpPr txBox="1"/>
            <p:nvPr/>
          </p:nvSpPr>
          <p:spPr>
            <a:xfrm>
              <a:off x="7216425" y="5181333"/>
              <a:ext cx="363508" cy="246221"/>
            </a:xfrm>
            <a:prstGeom prst="rect">
              <a:avLst/>
            </a:prstGeom>
            <a:noFill/>
          </p:spPr>
          <p:txBody>
            <a:bodyPr wrap="square" rtlCol="0">
              <a:spAutoFit/>
            </a:bodyPr>
            <a:lstStyle/>
            <a:p>
              <a:r>
                <a:rPr lang="en-US" sz="1000" dirty="0"/>
                <a:t>12</a:t>
              </a:r>
            </a:p>
          </p:txBody>
        </p:sp>
        <p:sp>
          <p:nvSpPr>
            <p:cNvPr id="116" name="TextBox 115">
              <a:extLst>
                <a:ext uri="{FF2B5EF4-FFF2-40B4-BE49-F238E27FC236}">
                  <a16:creationId xmlns:a16="http://schemas.microsoft.com/office/drawing/2014/main" id="{D5679DAF-022A-443C-B371-072ED7C0B556}"/>
                </a:ext>
              </a:extLst>
            </p:cNvPr>
            <p:cNvSpPr txBox="1"/>
            <p:nvPr/>
          </p:nvSpPr>
          <p:spPr>
            <a:xfrm>
              <a:off x="6824871" y="5188791"/>
              <a:ext cx="363508" cy="246221"/>
            </a:xfrm>
            <a:prstGeom prst="rect">
              <a:avLst/>
            </a:prstGeom>
            <a:noFill/>
          </p:spPr>
          <p:txBody>
            <a:bodyPr wrap="square" rtlCol="0">
              <a:spAutoFit/>
            </a:bodyPr>
            <a:lstStyle/>
            <a:p>
              <a:r>
                <a:rPr lang="en-US" sz="1000" dirty="0"/>
                <a:t>11</a:t>
              </a:r>
            </a:p>
          </p:txBody>
        </p:sp>
        <p:sp>
          <p:nvSpPr>
            <p:cNvPr id="117" name="TextBox 116">
              <a:extLst>
                <a:ext uri="{FF2B5EF4-FFF2-40B4-BE49-F238E27FC236}">
                  <a16:creationId xmlns:a16="http://schemas.microsoft.com/office/drawing/2014/main" id="{3E4ED344-9E69-4FD8-B81A-2B2C6AE396E4}"/>
                </a:ext>
              </a:extLst>
            </p:cNvPr>
            <p:cNvSpPr txBox="1"/>
            <p:nvPr/>
          </p:nvSpPr>
          <p:spPr>
            <a:xfrm>
              <a:off x="8009332" y="5178236"/>
              <a:ext cx="363508" cy="246221"/>
            </a:xfrm>
            <a:prstGeom prst="rect">
              <a:avLst/>
            </a:prstGeom>
            <a:noFill/>
          </p:spPr>
          <p:txBody>
            <a:bodyPr wrap="square" rtlCol="0">
              <a:spAutoFit/>
            </a:bodyPr>
            <a:lstStyle/>
            <a:p>
              <a:r>
                <a:rPr lang="en-US" sz="1000" dirty="0"/>
                <a:t>14</a:t>
              </a:r>
            </a:p>
          </p:txBody>
        </p:sp>
        <p:sp>
          <p:nvSpPr>
            <p:cNvPr id="118" name="TextBox 117">
              <a:extLst>
                <a:ext uri="{FF2B5EF4-FFF2-40B4-BE49-F238E27FC236}">
                  <a16:creationId xmlns:a16="http://schemas.microsoft.com/office/drawing/2014/main" id="{64F7968F-F76B-4984-AF39-6858B01921D6}"/>
                </a:ext>
              </a:extLst>
            </p:cNvPr>
            <p:cNvSpPr txBox="1"/>
            <p:nvPr/>
          </p:nvSpPr>
          <p:spPr>
            <a:xfrm>
              <a:off x="7633628" y="5174507"/>
              <a:ext cx="363508" cy="246221"/>
            </a:xfrm>
            <a:prstGeom prst="rect">
              <a:avLst/>
            </a:prstGeom>
            <a:noFill/>
          </p:spPr>
          <p:txBody>
            <a:bodyPr wrap="square" rtlCol="0">
              <a:spAutoFit/>
            </a:bodyPr>
            <a:lstStyle/>
            <a:p>
              <a:r>
                <a:rPr lang="en-US" sz="1000" dirty="0"/>
                <a:t>13</a:t>
              </a:r>
            </a:p>
          </p:txBody>
        </p:sp>
        <p:sp>
          <p:nvSpPr>
            <p:cNvPr id="125" name="TextBox 124">
              <a:extLst>
                <a:ext uri="{FF2B5EF4-FFF2-40B4-BE49-F238E27FC236}">
                  <a16:creationId xmlns:a16="http://schemas.microsoft.com/office/drawing/2014/main" id="{C43BBD4B-9684-4C42-B194-3798CA36A1AD}"/>
                </a:ext>
              </a:extLst>
            </p:cNvPr>
            <p:cNvSpPr txBox="1"/>
            <p:nvPr/>
          </p:nvSpPr>
          <p:spPr>
            <a:xfrm>
              <a:off x="8388252" y="5181333"/>
              <a:ext cx="471715" cy="246221"/>
            </a:xfrm>
            <a:prstGeom prst="rect">
              <a:avLst/>
            </a:prstGeom>
            <a:noFill/>
          </p:spPr>
          <p:txBody>
            <a:bodyPr wrap="square" rtlCol="0">
              <a:spAutoFit/>
            </a:bodyPr>
            <a:lstStyle/>
            <a:p>
              <a:r>
                <a:rPr lang="en-US" sz="1000" dirty="0"/>
                <a:t>&gt;15</a:t>
              </a: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Shape 107"/>
          <p:cNvSpPr txBox="1"/>
          <p:nvPr/>
        </p:nvSpPr>
        <p:spPr>
          <a:xfrm>
            <a:off x="7614334" y="3138853"/>
            <a:ext cx="4088227" cy="923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1" dirty="0">
                <a:solidFill>
                  <a:schemeClr val="dk1"/>
                </a:solidFill>
                <a:latin typeface="Calibri"/>
                <a:ea typeface="Calibri"/>
                <a:cs typeface="Calibri"/>
                <a:sym typeface="Calibri"/>
              </a:rPr>
              <a:t>F</a:t>
            </a:r>
            <a:r>
              <a:rPr lang="en-US" sz="1800" b="1" cap="small" dirty="0">
                <a:solidFill>
                  <a:schemeClr val="dk1"/>
                </a:solidFill>
                <a:latin typeface="Calibri"/>
                <a:ea typeface="Calibri"/>
                <a:cs typeface="Calibri"/>
                <a:sym typeface="Calibri"/>
              </a:rPr>
              <a:t>ig</a:t>
            </a:r>
            <a:r>
              <a:rPr lang="en-US" sz="1800" b="1" dirty="0">
                <a:solidFill>
                  <a:schemeClr val="dk1"/>
                </a:solidFill>
                <a:latin typeface="Calibri"/>
                <a:ea typeface="Calibri"/>
                <a:cs typeface="Calibri"/>
                <a:sym typeface="Calibri"/>
              </a:rPr>
              <a:t>. 3.</a:t>
            </a:r>
            <a:r>
              <a:rPr lang="en-US" sz="1800" dirty="0">
                <a:solidFill>
                  <a:schemeClr val="dk1"/>
                </a:solidFill>
                <a:latin typeface="Calibri"/>
                <a:ea typeface="Calibri"/>
                <a:cs typeface="Calibri"/>
                <a:sym typeface="Calibri"/>
              </a:rPr>
              <a:t> Composite mean sea level pressure (</a:t>
            </a:r>
            <a:r>
              <a:rPr lang="en-US" sz="1800" dirty="0" err="1">
                <a:solidFill>
                  <a:schemeClr val="dk1"/>
                </a:solidFill>
                <a:latin typeface="Calibri"/>
                <a:ea typeface="Calibri"/>
                <a:cs typeface="Calibri"/>
                <a:sym typeface="Calibri"/>
              </a:rPr>
              <a:t>hPa</a:t>
            </a:r>
            <a:r>
              <a:rPr lang="en-US" sz="1800" dirty="0">
                <a:solidFill>
                  <a:schemeClr val="dk1"/>
                </a:solidFill>
                <a:latin typeface="Calibri"/>
                <a:ea typeface="Calibri"/>
                <a:cs typeface="Calibri"/>
                <a:sym typeface="Calibri"/>
              </a:rPr>
              <a:t>, shaded) for a) warm and b) cold MHC cases.</a:t>
            </a:r>
          </a:p>
        </p:txBody>
      </p:sp>
      <p:grpSp>
        <p:nvGrpSpPr>
          <p:cNvPr id="108" name="Shape 108"/>
          <p:cNvGrpSpPr/>
          <p:nvPr/>
        </p:nvGrpSpPr>
        <p:grpSpPr>
          <a:xfrm>
            <a:off x="567202" y="211014"/>
            <a:ext cx="6501812" cy="6453602"/>
            <a:chOff x="549616" y="0"/>
            <a:chExt cx="6875583" cy="7060271"/>
          </a:xfrm>
        </p:grpSpPr>
        <p:pic>
          <p:nvPicPr>
            <p:cNvPr id="109" name="Shape 109"/>
            <p:cNvPicPr preferRelativeResize="0"/>
            <p:nvPr/>
          </p:nvPicPr>
          <p:blipFill rotWithShape="1">
            <a:blip r:embed="rId3">
              <a:alphaModFix/>
            </a:blip>
            <a:srcRect l="3991" t="13737" r="7196" b="9065"/>
            <a:stretch/>
          </p:blipFill>
          <p:spPr>
            <a:xfrm>
              <a:off x="650629" y="0"/>
              <a:ext cx="6603022" cy="3681640"/>
            </a:xfrm>
            <a:prstGeom prst="rect">
              <a:avLst/>
            </a:prstGeom>
            <a:noFill/>
            <a:ln>
              <a:noFill/>
            </a:ln>
          </p:spPr>
        </p:pic>
        <p:pic>
          <p:nvPicPr>
            <p:cNvPr id="110" name="Shape 110"/>
            <p:cNvPicPr preferRelativeResize="0"/>
            <p:nvPr/>
          </p:nvPicPr>
          <p:blipFill rotWithShape="1">
            <a:blip r:embed="rId4">
              <a:alphaModFix/>
            </a:blip>
            <a:srcRect l="2942" t="12637" r="5186" b="10303"/>
            <a:stretch/>
          </p:blipFill>
          <p:spPr>
            <a:xfrm>
              <a:off x="549616" y="3413705"/>
              <a:ext cx="6875583" cy="3646566"/>
            </a:xfrm>
            <a:prstGeom prst="rect">
              <a:avLst/>
            </a:prstGeom>
            <a:noFill/>
            <a:ln>
              <a:noFill/>
            </a:ln>
          </p:spPr>
        </p:pic>
      </p:grpSp>
      <p:sp>
        <p:nvSpPr>
          <p:cNvPr id="111" name="Shape 111"/>
          <p:cNvSpPr/>
          <p:nvPr/>
        </p:nvSpPr>
        <p:spPr>
          <a:xfrm>
            <a:off x="860258" y="326818"/>
            <a:ext cx="510647" cy="419826"/>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en-US" sz="1800" b="1" dirty="0">
                <a:solidFill>
                  <a:schemeClr val="dk1"/>
                </a:solidFill>
                <a:latin typeface="Calibri"/>
                <a:ea typeface="Calibri"/>
                <a:cs typeface="Calibri"/>
                <a:sym typeface="Calibri"/>
              </a:rPr>
              <a:t>a)</a:t>
            </a:r>
          </a:p>
        </p:txBody>
      </p:sp>
      <p:sp>
        <p:nvSpPr>
          <p:cNvPr id="112" name="Shape 112"/>
          <p:cNvSpPr/>
          <p:nvPr/>
        </p:nvSpPr>
        <p:spPr>
          <a:xfrm>
            <a:off x="839938" y="3496739"/>
            <a:ext cx="510647" cy="419826"/>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en-US" sz="1800" b="1">
                <a:solidFill>
                  <a:schemeClr val="dk1"/>
                </a:solidFill>
                <a:latin typeface="Calibri"/>
                <a:ea typeface="Calibri"/>
                <a:cs typeface="Calibri"/>
                <a:sym typeface="Calibri"/>
              </a:rPr>
              <a:t>b)</a:t>
            </a:r>
          </a:p>
        </p:txBody>
      </p:sp>
    </p:spTree>
    <p:extLst>
      <p:ext uri="{BB962C8B-B14F-4D97-AF65-F5344CB8AC3E}">
        <p14:creationId xmlns:p14="http://schemas.microsoft.com/office/powerpoint/2010/main" val="33415690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Shape 128"/>
          <p:cNvSpPr/>
          <p:nvPr/>
        </p:nvSpPr>
        <p:spPr>
          <a:xfrm>
            <a:off x="1248937" y="739414"/>
            <a:ext cx="510647" cy="419826"/>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en-US" sz="1800" b="1">
                <a:solidFill>
                  <a:schemeClr val="dk1"/>
                </a:solidFill>
                <a:latin typeface="Calibri"/>
                <a:ea typeface="Calibri"/>
                <a:cs typeface="Calibri"/>
                <a:sym typeface="Calibri"/>
              </a:rPr>
              <a:t>a)</a:t>
            </a:r>
          </a:p>
        </p:txBody>
      </p:sp>
      <p:sp>
        <p:nvSpPr>
          <p:cNvPr id="129" name="Shape 129"/>
          <p:cNvSpPr/>
          <p:nvPr/>
        </p:nvSpPr>
        <p:spPr>
          <a:xfrm>
            <a:off x="5950014" y="739412"/>
            <a:ext cx="510647" cy="419826"/>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en-US" sz="1800" b="1">
                <a:solidFill>
                  <a:schemeClr val="dk1"/>
                </a:solidFill>
                <a:latin typeface="Calibri"/>
                <a:ea typeface="Calibri"/>
                <a:cs typeface="Calibri"/>
                <a:sym typeface="Calibri"/>
              </a:rPr>
              <a:t>b)</a:t>
            </a:r>
          </a:p>
        </p:txBody>
      </p:sp>
      <p:grpSp>
        <p:nvGrpSpPr>
          <p:cNvPr id="130" name="Shape 130"/>
          <p:cNvGrpSpPr/>
          <p:nvPr/>
        </p:nvGrpSpPr>
        <p:grpSpPr>
          <a:xfrm>
            <a:off x="1248937" y="585440"/>
            <a:ext cx="10045804" cy="5709921"/>
            <a:chOff x="1248937" y="585440"/>
            <a:chExt cx="10045804" cy="5709921"/>
          </a:xfrm>
        </p:grpSpPr>
        <p:grpSp>
          <p:nvGrpSpPr>
            <p:cNvPr id="131" name="Shape 131"/>
            <p:cNvGrpSpPr/>
            <p:nvPr/>
          </p:nvGrpSpPr>
          <p:grpSpPr>
            <a:xfrm>
              <a:off x="1248937" y="585440"/>
              <a:ext cx="10045804" cy="5709921"/>
              <a:chOff x="1720076" y="1085733"/>
              <a:chExt cx="9011527" cy="5019032"/>
            </a:xfrm>
          </p:grpSpPr>
          <p:sp>
            <p:nvSpPr>
              <p:cNvPr id="132" name="Shape 132"/>
              <p:cNvSpPr txBox="1"/>
              <p:nvPr/>
            </p:nvSpPr>
            <p:spPr>
              <a:xfrm>
                <a:off x="3189449" y="5049673"/>
                <a:ext cx="5575425" cy="105509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1">
                    <a:solidFill>
                      <a:schemeClr val="dk1"/>
                    </a:solidFill>
                    <a:latin typeface="Calibri"/>
                    <a:ea typeface="Calibri"/>
                    <a:cs typeface="Calibri"/>
                    <a:sym typeface="Calibri"/>
                  </a:rPr>
                  <a:t>F</a:t>
                </a:r>
                <a:r>
                  <a:rPr lang="en-US" sz="1800" b="1" cap="small">
                    <a:solidFill>
                      <a:schemeClr val="dk1"/>
                    </a:solidFill>
                    <a:latin typeface="Calibri"/>
                    <a:ea typeface="Calibri"/>
                    <a:cs typeface="Calibri"/>
                    <a:sym typeface="Calibri"/>
                  </a:rPr>
                  <a:t>ig</a:t>
                </a:r>
                <a:r>
                  <a:rPr lang="en-US" sz="1800" b="1">
                    <a:solidFill>
                      <a:schemeClr val="dk1"/>
                    </a:solidFill>
                    <a:latin typeface="Calibri"/>
                    <a:ea typeface="Calibri"/>
                    <a:cs typeface="Calibri"/>
                    <a:sym typeface="Calibri"/>
                  </a:rPr>
                  <a:t>. 4. </a:t>
                </a:r>
                <a:r>
                  <a:rPr lang="en-US" sz="1800">
                    <a:solidFill>
                      <a:schemeClr val="dk1"/>
                    </a:solidFill>
                    <a:latin typeface="Calibri"/>
                    <a:ea typeface="Calibri"/>
                    <a:cs typeface="Calibri"/>
                    <a:sym typeface="Calibri"/>
                  </a:rPr>
                  <a:t>Composite 850-hPa heights (dam, contours), winds (kt, barbs; pennant, full barb, and half barb denote 50, 10, and 5 kt, respectively), and 850-hPa temperature advection (</a:t>
                </a:r>
                <a:r>
                  <a:rPr lang="en-US" sz="1800" i="1">
                    <a:solidFill>
                      <a:schemeClr val="dk1"/>
                    </a:solidFill>
                    <a:latin typeface="Calibri"/>
                    <a:ea typeface="Calibri"/>
                    <a:cs typeface="Calibri"/>
                    <a:sym typeface="Calibri"/>
                  </a:rPr>
                  <a:t>°</a:t>
                </a:r>
                <a:r>
                  <a:rPr lang="en-US" sz="1800">
                    <a:solidFill>
                      <a:schemeClr val="dk1"/>
                    </a:solidFill>
                    <a:latin typeface="Calibri"/>
                    <a:ea typeface="Calibri"/>
                    <a:cs typeface="Calibri"/>
                    <a:sym typeface="Calibri"/>
                  </a:rPr>
                  <a:t>C h</a:t>
                </a:r>
                <a:r>
                  <a:rPr lang="en-US" sz="1800" baseline="30000">
                    <a:solidFill>
                      <a:schemeClr val="dk1"/>
                    </a:solidFill>
                    <a:latin typeface="Calibri"/>
                    <a:ea typeface="Calibri"/>
                    <a:cs typeface="Calibri"/>
                    <a:sym typeface="Calibri"/>
                  </a:rPr>
                  <a:t>-1</a:t>
                </a:r>
                <a:r>
                  <a:rPr lang="en-US" sz="1800">
                    <a:solidFill>
                      <a:schemeClr val="dk1"/>
                    </a:solidFill>
                    <a:latin typeface="Calibri"/>
                    <a:ea typeface="Calibri"/>
                    <a:cs typeface="Calibri"/>
                    <a:sym typeface="Calibri"/>
                  </a:rPr>
                  <a:t> , shaded) for a) warm and b) cold MHC cases. </a:t>
                </a:r>
              </a:p>
            </p:txBody>
          </p:sp>
          <p:pic>
            <p:nvPicPr>
              <p:cNvPr id="133" name="Shape 133"/>
              <p:cNvPicPr preferRelativeResize="0"/>
              <p:nvPr/>
            </p:nvPicPr>
            <p:blipFill rotWithShape="1">
              <a:blip r:embed="rId3">
                <a:alphaModFix/>
              </a:blip>
              <a:srcRect l="17130" t="6666" r="13853" b="4594"/>
              <a:stretch/>
            </p:blipFill>
            <p:spPr>
              <a:xfrm>
                <a:off x="5893421" y="1091062"/>
                <a:ext cx="4838182" cy="3958611"/>
              </a:xfrm>
              <a:prstGeom prst="rect">
                <a:avLst/>
              </a:prstGeom>
              <a:noFill/>
              <a:ln>
                <a:noFill/>
              </a:ln>
            </p:spPr>
          </p:pic>
          <p:pic>
            <p:nvPicPr>
              <p:cNvPr id="134" name="Shape 134"/>
              <p:cNvPicPr preferRelativeResize="0"/>
              <p:nvPr/>
            </p:nvPicPr>
            <p:blipFill rotWithShape="1">
              <a:blip r:embed="rId4">
                <a:alphaModFix/>
              </a:blip>
              <a:srcRect l="18061" t="6513" r="22550" b="2926"/>
              <a:stretch/>
            </p:blipFill>
            <p:spPr>
              <a:xfrm>
                <a:off x="1720076" y="1085733"/>
                <a:ext cx="4173344" cy="4049647"/>
              </a:xfrm>
              <a:prstGeom prst="rect">
                <a:avLst/>
              </a:prstGeom>
              <a:noFill/>
              <a:ln>
                <a:noFill/>
              </a:ln>
            </p:spPr>
          </p:pic>
        </p:grpSp>
        <p:pic>
          <p:nvPicPr>
            <p:cNvPr id="135" name="Shape 135"/>
            <p:cNvPicPr preferRelativeResize="0"/>
            <p:nvPr/>
          </p:nvPicPr>
          <p:blipFill rotWithShape="1">
            <a:blip r:embed="rId3">
              <a:alphaModFix/>
            </a:blip>
            <a:srcRect l="47043" t="35624" r="45036" b="52071"/>
            <a:stretch/>
          </p:blipFill>
          <p:spPr>
            <a:xfrm>
              <a:off x="8971158" y="3418296"/>
              <a:ext cx="1371598" cy="1383953"/>
            </a:xfrm>
            <a:prstGeom prst="rect">
              <a:avLst/>
            </a:prstGeom>
            <a:noFill/>
            <a:ln w="28575" cap="sq" cmpd="sng">
              <a:solidFill>
                <a:srgbClr val="000000"/>
              </a:solidFill>
              <a:prstDash val="solid"/>
              <a:miter/>
              <a:headEnd type="none" w="med" len="med"/>
              <a:tailEnd type="none" w="med" len="med"/>
            </a:ln>
            <a:effectLst>
              <a:outerShdw blurRad="50799" dist="38100" dir="2700000" algn="tl" rotWithShape="0">
                <a:srgbClr val="000000">
                  <a:alpha val="42745"/>
                </a:srgbClr>
              </a:outerShdw>
            </a:effectLst>
          </p:spPr>
        </p:pic>
        <p:cxnSp>
          <p:nvCxnSpPr>
            <p:cNvPr id="136" name="Shape 136"/>
            <p:cNvCxnSpPr>
              <a:cxnSpLocks/>
            </p:cNvCxnSpPr>
            <p:nvPr/>
          </p:nvCxnSpPr>
          <p:spPr>
            <a:xfrm>
              <a:off x="8221650" y="2285563"/>
              <a:ext cx="749508" cy="1132733"/>
            </a:xfrm>
            <a:prstGeom prst="straightConnector1">
              <a:avLst/>
            </a:prstGeom>
            <a:noFill/>
            <a:ln w="28575" cap="flat" cmpd="sng">
              <a:solidFill>
                <a:schemeClr val="dk1"/>
              </a:solidFill>
              <a:prstDash val="solid"/>
              <a:miter/>
              <a:headEnd type="none" w="med" len="med"/>
              <a:tailEnd type="none" w="med" len="med"/>
            </a:ln>
          </p:spPr>
        </p:cxnSp>
        <p:cxnSp>
          <p:nvCxnSpPr>
            <p:cNvPr id="137" name="Shape 137"/>
            <p:cNvCxnSpPr>
              <a:cxnSpLocks/>
            </p:cNvCxnSpPr>
            <p:nvPr/>
          </p:nvCxnSpPr>
          <p:spPr>
            <a:xfrm>
              <a:off x="8263054" y="2720898"/>
              <a:ext cx="680316" cy="2081351"/>
            </a:xfrm>
            <a:prstGeom prst="straightConnector1">
              <a:avLst/>
            </a:prstGeom>
            <a:noFill/>
            <a:ln w="28575" cap="flat" cmpd="sng">
              <a:solidFill>
                <a:schemeClr val="dk1"/>
              </a:solidFill>
              <a:prstDash val="solid"/>
              <a:miter/>
              <a:headEnd type="none" w="med" len="med"/>
              <a:tailEnd type="none" w="med" len="med"/>
            </a:ln>
          </p:spPr>
        </p:cxnSp>
        <p:cxnSp>
          <p:nvCxnSpPr>
            <p:cNvPr id="138" name="Shape 138"/>
            <p:cNvCxnSpPr>
              <a:cxnSpLocks/>
            </p:cNvCxnSpPr>
            <p:nvPr/>
          </p:nvCxnSpPr>
          <p:spPr>
            <a:xfrm>
              <a:off x="8820627" y="2267301"/>
              <a:ext cx="1572310" cy="1195153"/>
            </a:xfrm>
            <a:prstGeom prst="straightConnector1">
              <a:avLst/>
            </a:prstGeom>
            <a:noFill/>
            <a:ln w="28575" cap="flat" cmpd="sng">
              <a:solidFill>
                <a:schemeClr val="dk1"/>
              </a:solidFill>
              <a:prstDash val="solid"/>
              <a:miter/>
              <a:headEnd type="none" w="med" len="med"/>
              <a:tailEnd type="none" w="med" len="med"/>
            </a:ln>
          </p:spPr>
        </p:cxnSp>
      </p:grpSp>
      <p:sp>
        <p:nvSpPr>
          <p:cNvPr id="139" name="Shape 139"/>
          <p:cNvSpPr/>
          <p:nvPr/>
        </p:nvSpPr>
        <p:spPr>
          <a:xfrm>
            <a:off x="1140005" y="739485"/>
            <a:ext cx="510599" cy="419700"/>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en-US" sz="1800" b="1">
                <a:solidFill>
                  <a:schemeClr val="dk1"/>
                </a:solidFill>
                <a:latin typeface="Calibri"/>
                <a:ea typeface="Calibri"/>
                <a:cs typeface="Calibri"/>
                <a:sym typeface="Calibri"/>
              </a:rPr>
              <a:t>a)</a:t>
            </a:r>
          </a:p>
        </p:txBody>
      </p:sp>
      <p:sp>
        <p:nvSpPr>
          <p:cNvPr id="140" name="Shape 140"/>
          <p:cNvSpPr/>
          <p:nvPr/>
        </p:nvSpPr>
        <p:spPr>
          <a:xfrm>
            <a:off x="5950055" y="739485"/>
            <a:ext cx="510600" cy="419700"/>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en-US" sz="1800" b="1">
                <a:solidFill>
                  <a:schemeClr val="dk1"/>
                </a:solidFill>
                <a:latin typeface="Calibri"/>
                <a:ea typeface="Calibri"/>
                <a:cs typeface="Calibri"/>
                <a:sym typeface="Calibri"/>
              </a:rPr>
              <a:t>b)</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grpSp>
        <p:nvGrpSpPr>
          <p:cNvPr id="6" name="Group 5">
            <a:extLst>
              <a:ext uri="{FF2B5EF4-FFF2-40B4-BE49-F238E27FC236}">
                <a16:creationId xmlns:a16="http://schemas.microsoft.com/office/drawing/2014/main" id="{9C851BCD-3CFC-4DF3-80CA-7A2903642E29}"/>
              </a:ext>
            </a:extLst>
          </p:cNvPr>
          <p:cNvGrpSpPr/>
          <p:nvPr/>
        </p:nvGrpSpPr>
        <p:grpSpPr>
          <a:xfrm>
            <a:off x="1137745" y="418173"/>
            <a:ext cx="9913114" cy="6088353"/>
            <a:chOff x="1137745" y="418173"/>
            <a:chExt cx="9913114" cy="6088353"/>
          </a:xfrm>
        </p:grpSpPr>
        <p:pic>
          <p:nvPicPr>
            <p:cNvPr id="5" name="Picture 4" descr="A close up of a map&#10;&#10;Description generated with high confidence">
              <a:extLst>
                <a:ext uri="{FF2B5EF4-FFF2-40B4-BE49-F238E27FC236}">
                  <a16:creationId xmlns:a16="http://schemas.microsoft.com/office/drawing/2014/main" id="{E1C12A55-9C38-44B0-8682-C45953CD7C4E}"/>
                </a:ext>
              </a:extLst>
            </p:cNvPr>
            <p:cNvPicPr>
              <a:picLocks noChangeAspect="1"/>
            </p:cNvPicPr>
            <p:nvPr/>
          </p:nvPicPr>
          <p:blipFill rotWithShape="1">
            <a:blip r:embed="rId3"/>
            <a:srcRect l="17906" t="7969" r="24097" b="5125"/>
            <a:stretch/>
          </p:blipFill>
          <p:spPr>
            <a:xfrm>
              <a:off x="1137745" y="484002"/>
              <a:ext cx="4409988" cy="4205272"/>
            </a:xfrm>
            <a:prstGeom prst="rect">
              <a:avLst/>
            </a:prstGeom>
          </p:spPr>
        </p:pic>
        <p:pic>
          <p:nvPicPr>
            <p:cNvPr id="3" name="Picture 2" descr="A picture containing text, map&#10;&#10;Description generated with very high confidence">
              <a:extLst>
                <a:ext uri="{FF2B5EF4-FFF2-40B4-BE49-F238E27FC236}">
                  <a16:creationId xmlns:a16="http://schemas.microsoft.com/office/drawing/2014/main" id="{720B8A37-04B2-49DF-93AC-EF0C7B2B2645}"/>
                </a:ext>
              </a:extLst>
            </p:cNvPr>
            <p:cNvPicPr>
              <a:picLocks noChangeAspect="1"/>
            </p:cNvPicPr>
            <p:nvPr/>
          </p:nvPicPr>
          <p:blipFill rotWithShape="1">
            <a:blip r:embed="rId4"/>
            <a:srcRect l="18431" t="6968" r="12256" b="4646"/>
            <a:stretch/>
          </p:blipFill>
          <p:spPr>
            <a:xfrm>
              <a:off x="5787483" y="418173"/>
              <a:ext cx="5263376" cy="4271100"/>
            </a:xfrm>
            <a:prstGeom prst="rect">
              <a:avLst/>
            </a:prstGeom>
          </p:spPr>
        </p:pic>
        <p:sp>
          <p:nvSpPr>
            <p:cNvPr id="147" name="Shape 147"/>
            <p:cNvSpPr txBox="1"/>
            <p:nvPr/>
          </p:nvSpPr>
          <p:spPr>
            <a:xfrm>
              <a:off x="3214697" y="5029198"/>
              <a:ext cx="5226287" cy="147732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1">
                  <a:solidFill>
                    <a:schemeClr val="dk1"/>
                  </a:solidFill>
                  <a:latin typeface="Calibri"/>
                  <a:ea typeface="Calibri"/>
                  <a:cs typeface="Calibri"/>
                  <a:sym typeface="Calibri"/>
                </a:rPr>
                <a:t>F</a:t>
              </a:r>
              <a:r>
                <a:rPr lang="en-US" sz="1800" b="1" cap="small">
                  <a:solidFill>
                    <a:schemeClr val="dk1"/>
                  </a:solidFill>
                  <a:latin typeface="Calibri"/>
                  <a:ea typeface="Calibri"/>
                  <a:cs typeface="Calibri"/>
                  <a:sym typeface="Calibri"/>
                </a:rPr>
                <a:t>ig</a:t>
              </a:r>
              <a:r>
                <a:rPr lang="en-US" sz="1800" b="1">
                  <a:solidFill>
                    <a:schemeClr val="dk1"/>
                  </a:solidFill>
                  <a:latin typeface="Calibri"/>
                  <a:ea typeface="Calibri"/>
                  <a:cs typeface="Calibri"/>
                  <a:sym typeface="Calibri"/>
                </a:rPr>
                <a:t>. 5.</a:t>
              </a:r>
              <a:r>
                <a:rPr lang="en-US" sz="1800">
                  <a:solidFill>
                    <a:schemeClr val="dk1"/>
                  </a:solidFill>
                  <a:latin typeface="Calibri"/>
                  <a:ea typeface="Calibri"/>
                  <a:cs typeface="Calibri"/>
                  <a:sym typeface="Calibri"/>
                </a:rPr>
                <a:t> Composite 500-hPa heights (dam, contours), 700-300 hPa thickness (dam, dashed), winds (kt, barbs; pennant, full barb, and half barb denote 50, 10, and 5 kt, respectively), and 500-hPa relative vorticity (x 10</a:t>
              </a:r>
              <a:r>
                <a:rPr lang="en-US" sz="1800" baseline="30000">
                  <a:solidFill>
                    <a:schemeClr val="dk1"/>
                  </a:solidFill>
                  <a:latin typeface="Calibri"/>
                  <a:ea typeface="Calibri"/>
                  <a:cs typeface="Calibri"/>
                  <a:sym typeface="Calibri"/>
                </a:rPr>
                <a:t>-5</a:t>
              </a:r>
              <a:r>
                <a:rPr lang="en-US" sz="1800">
                  <a:solidFill>
                    <a:schemeClr val="dk1"/>
                  </a:solidFill>
                  <a:latin typeface="Calibri"/>
                  <a:ea typeface="Calibri"/>
                  <a:cs typeface="Calibri"/>
                  <a:sym typeface="Calibri"/>
                </a:rPr>
                <a:t> s</a:t>
              </a:r>
              <a:r>
                <a:rPr lang="en-US" sz="1800" baseline="30000">
                  <a:solidFill>
                    <a:schemeClr val="dk1"/>
                  </a:solidFill>
                  <a:latin typeface="Calibri"/>
                  <a:ea typeface="Calibri"/>
                  <a:cs typeface="Calibri"/>
                  <a:sym typeface="Calibri"/>
                </a:rPr>
                <a:t>-1</a:t>
              </a:r>
              <a:r>
                <a:rPr lang="en-US" sz="1800">
                  <a:solidFill>
                    <a:schemeClr val="dk1"/>
                  </a:solidFill>
                  <a:latin typeface="Calibri"/>
                  <a:ea typeface="Calibri"/>
                  <a:cs typeface="Calibri"/>
                  <a:sym typeface="Calibri"/>
                </a:rPr>
                <a:t>, shaded) for a) warm and b) cold MHC cases.</a:t>
              </a:r>
            </a:p>
          </p:txBody>
        </p:sp>
      </p:grpSp>
      <p:sp>
        <p:nvSpPr>
          <p:cNvPr id="148" name="Shape 148"/>
          <p:cNvSpPr/>
          <p:nvPr/>
        </p:nvSpPr>
        <p:spPr>
          <a:xfrm>
            <a:off x="992780" y="500148"/>
            <a:ext cx="510600" cy="419700"/>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en-US" sz="1800" b="1">
                <a:solidFill>
                  <a:schemeClr val="dk1"/>
                </a:solidFill>
                <a:latin typeface="Calibri"/>
                <a:ea typeface="Calibri"/>
                <a:cs typeface="Calibri"/>
                <a:sym typeface="Calibri"/>
              </a:rPr>
              <a:t>a)</a:t>
            </a:r>
          </a:p>
        </p:txBody>
      </p:sp>
      <p:sp>
        <p:nvSpPr>
          <p:cNvPr id="149" name="Shape 149"/>
          <p:cNvSpPr/>
          <p:nvPr/>
        </p:nvSpPr>
        <p:spPr>
          <a:xfrm>
            <a:off x="5684455" y="500148"/>
            <a:ext cx="510600" cy="419700"/>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en-US" sz="1800" b="1">
                <a:solidFill>
                  <a:schemeClr val="dk1"/>
                </a:solidFill>
                <a:latin typeface="Calibri"/>
                <a:ea typeface="Calibri"/>
                <a:cs typeface="Calibri"/>
                <a:sym typeface="Calibri"/>
              </a:rPr>
              <a:t>b)</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grpSp>
        <p:nvGrpSpPr>
          <p:cNvPr id="10" name="Group 9">
            <a:extLst>
              <a:ext uri="{FF2B5EF4-FFF2-40B4-BE49-F238E27FC236}">
                <a16:creationId xmlns:a16="http://schemas.microsoft.com/office/drawing/2014/main" id="{42D792ED-7595-4AA8-9433-F9EA5547EE14}"/>
              </a:ext>
            </a:extLst>
          </p:cNvPr>
          <p:cNvGrpSpPr/>
          <p:nvPr/>
        </p:nvGrpSpPr>
        <p:grpSpPr>
          <a:xfrm>
            <a:off x="430994" y="471455"/>
            <a:ext cx="11384023" cy="6103378"/>
            <a:chOff x="430994" y="471455"/>
            <a:chExt cx="11384023" cy="6103378"/>
          </a:xfrm>
        </p:grpSpPr>
        <p:pic>
          <p:nvPicPr>
            <p:cNvPr id="4" name="Picture 3" descr="A close up of text on a white background&#10;&#10;Description generated with high confidence">
              <a:extLst>
                <a:ext uri="{FF2B5EF4-FFF2-40B4-BE49-F238E27FC236}">
                  <a16:creationId xmlns:a16="http://schemas.microsoft.com/office/drawing/2014/main" id="{BD00C6AF-F04B-43F2-90E9-DC337430ABA3}"/>
                </a:ext>
              </a:extLst>
            </p:cNvPr>
            <p:cNvPicPr>
              <a:picLocks noChangeAspect="1"/>
            </p:cNvPicPr>
            <p:nvPr/>
          </p:nvPicPr>
          <p:blipFill rotWithShape="1">
            <a:blip r:embed="rId3"/>
            <a:srcRect l="7454" t="23822" r="24163" b="19363"/>
            <a:stretch/>
          </p:blipFill>
          <p:spPr>
            <a:xfrm>
              <a:off x="707571" y="3597456"/>
              <a:ext cx="5631365" cy="2977377"/>
            </a:xfrm>
            <a:prstGeom prst="rect">
              <a:avLst/>
            </a:prstGeom>
          </p:spPr>
        </p:pic>
        <p:pic>
          <p:nvPicPr>
            <p:cNvPr id="7" name="Picture 6" descr="A close up of a map&#10;&#10;Description generated with very high confidence">
              <a:extLst>
                <a:ext uri="{FF2B5EF4-FFF2-40B4-BE49-F238E27FC236}">
                  <a16:creationId xmlns:a16="http://schemas.microsoft.com/office/drawing/2014/main" id="{7D889D4F-650F-44DE-8035-C25F1FDC62CF}"/>
                </a:ext>
              </a:extLst>
            </p:cNvPr>
            <p:cNvPicPr>
              <a:picLocks noChangeAspect="1"/>
            </p:cNvPicPr>
            <p:nvPr/>
          </p:nvPicPr>
          <p:blipFill rotWithShape="1">
            <a:blip r:embed="rId4"/>
            <a:srcRect l="7596" t="24577" r="24564" b="20098"/>
            <a:stretch/>
          </p:blipFill>
          <p:spPr>
            <a:xfrm>
              <a:off x="707571" y="471455"/>
              <a:ext cx="5586761" cy="2899317"/>
            </a:xfrm>
            <a:prstGeom prst="rect">
              <a:avLst/>
            </a:prstGeom>
          </p:spPr>
        </p:pic>
        <p:grpSp>
          <p:nvGrpSpPr>
            <p:cNvPr id="8" name="Group 7">
              <a:extLst>
                <a:ext uri="{FF2B5EF4-FFF2-40B4-BE49-F238E27FC236}">
                  <a16:creationId xmlns:a16="http://schemas.microsoft.com/office/drawing/2014/main" id="{BEC6CF2B-D11F-4E0F-8DE9-D341D41F7569}"/>
                </a:ext>
              </a:extLst>
            </p:cNvPr>
            <p:cNvGrpSpPr/>
            <p:nvPr/>
          </p:nvGrpSpPr>
          <p:grpSpPr>
            <a:xfrm>
              <a:off x="430994" y="471455"/>
              <a:ext cx="11384023" cy="5203129"/>
              <a:chOff x="486750" y="516060"/>
              <a:chExt cx="11384023" cy="5203129"/>
            </a:xfrm>
          </p:grpSpPr>
          <p:grpSp>
            <p:nvGrpSpPr>
              <p:cNvPr id="154" name="Shape 154"/>
              <p:cNvGrpSpPr/>
              <p:nvPr/>
            </p:nvGrpSpPr>
            <p:grpSpPr>
              <a:xfrm>
                <a:off x="6549369" y="1203509"/>
                <a:ext cx="5321404" cy="4515680"/>
                <a:chOff x="6549369" y="1203509"/>
                <a:chExt cx="5321404" cy="4515680"/>
              </a:xfrm>
            </p:grpSpPr>
            <p:sp>
              <p:nvSpPr>
                <p:cNvPr id="155" name="Shape 155"/>
                <p:cNvSpPr txBox="1"/>
                <p:nvPr/>
              </p:nvSpPr>
              <p:spPr>
                <a:xfrm>
                  <a:off x="7605642" y="2492725"/>
                  <a:ext cx="4265131" cy="2031325"/>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1" dirty="0">
                      <a:solidFill>
                        <a:schemeClr val="dk1"/>
                      </a:solidFill>
                      <a:latin typeface="Calibri"/>
                      <a:ea typeface="Calibri"/>
                      <a:cs typeface="Calibri"/>
                      <a:sym typeface="Calibri"/>
                    </a:rPr>
                    <a:t>F</a:t>
                  </a:r>
                  <a:r>
                    <a:rPr lang="en-US" sz="1800" b="1" cap="small" dirty="0">
                      <a:solidFill>
                        <a:schemeClr val="dk1"/>
                      </a:solidFill>
                      <a:latin typeface="Calibri"/>
                      <a:ea typeface="Calibri"/>
                      <a:cs typeface="Calibri"/>
                      <a:sym typeface="Calibri"/>
                    </a:rPr>
                    <a:t>ig</a:t>
                  </a:r>
                  <a:r>
                    <a:rPr lang="en-US" sz="1800" b="1" dirty="0">
                      <a:solidFill>
                        <a:schemeClr val="dk1"/>
                      </a:solidFill>
                      <a:latin typeface="Calibri"/>
                      <a:ea typeface="Calibri"/>
                      <a:cs typeface="Calibri"/>
                      <a:sym typeface="Calibri"/>
                    </a:rPr>
                    <a:t>. 6.</a:t>
                  </a:r>
                  <a:r>
                    <a:rPr lang="en-US" sz="1800" dirty="0">
                      <a:solidFill>
                        <a:schemeClr val="dk1"/>
                      </a:solidFill>
                      <a:latin typeface="Calibri"/>
                      <a:ea typeface="Calibri"/>
                      <a:cs typeface="Calibri"/>
                      <a:sym typeface="Calibri"/>
                    </a:rPr>
                    <a:t> Composite 300-hPa heights (dam, black contours), divergence (s</a:t>
                  </a:r>
                  <a:r>
                    <a:rPr lang="en-US" sz="1800" baseline="30000" dirty="0">
                      <a:solidFill>
                        <a:schemeClr val="dk1"/>
                      </a:solidFill>
                      <a:latin typeface="Calibri"/>
                      <a:ea typeface="Calibri"/>
                      <a:cs typeface="Calibri"/>
                      <a:sym typeface="Calibri"/>
                    </a:rPr>
                    <a:t>-1</a:t>
                  </a:r>
                  <a:r>
                    <a:rPr lang="en-US" sz="1800" dirty="0">
                      <a:solidFill>
                        <a:schemeClr val="dk1"/>
                      </a:solidFill>
                      <a:latin typeface="Calibri"/>
                      <a:ea typeface="Calibri"/>
                      <a:cs typeface="Calibri"/>
                      <a:sym typeface="Calibri"/>
                    </a:rPr>
                    <a:t>, green contours), winds (</a:t>
                  </a:r>
                  <a:r>
                    <a:rPr lang="en-US" sz="1800" dirty="0" err="1">
                      <a:solidFill>
                        <a:schemeClr val="dk1"/>
                      </a:solidFill>
                      <a:latin typeface="Calibri"/>
                      <a:ea typeface="Calibri"/>
                      <a:cs typeface="Calibri"/>
                      <a:sym typeface="Calibri"/>
                    </a:rPr>
                    <a:t>kt</a:t>
                  </a:r>
                  <a:r>
                    <a:rPr lang="en-US" sz="1800" dirty="0">
                      <a:solidFill>
                        <a:schemeClr val="dk1"/>
                      </a:solidFill>
                      <a:latin typeface="Calibri"/>
                      <a:ea typeface="Calibri"/>
                      <a:cs typeface="Calibri"/>
                      <a:sym typeface="Calibri"/>
                    </a:rPr>
                    <a:t>, barbs; pennant, full barb, and half barb denote 50, 10, and 5 </a:t>
                  </a:r>
                  <a:r>
                    <a:rPr lang="en-US" sz="1800" dirty="0" err="1">
                      <a:solidFill>
                        <a:schemeClr val="dk1"/>
                      </a:solidFill>
                      <a:latin typeface="Calibri"/>
                      <a:ea typeface="Calibri"/>
                      <a:cs typeface="Calibri"/>
                      <a:sym typeface="Calibri"/>
                    </a:rPr>
                    <a:t>kt</a:t>
                  </a:r>
                  <a:r>
                    <a:rPr lang="en-US" sz="1800" dirty="0">
                      <a:solidFill>
                        <a:schemeClr val="dk1"/>
                      </a:solidFill>
                      <a:latin typeface="Calibri"/>
                      <a:ea typeface="Calibri"/>
                      <a:cs typeface="Calibri"/>
                      <a:sym typeface="Calibri"/>
                    </a:rPr>
                    <a:t>, respectively), and 300-hPa </a:t>
                  </a:r>
                  <a:r>
                    <a:rPr lang="en-US" sz="1800" dirty="0" err="1">
                      <a:solidFill>
                        <a:schemeClr val="dk1"/>
                      </a:solidFill>
                      <a:latin typeface="Calibri"/>
                      <a:ea typeface="Calibri"/>
                      <a:cs typeface="Calibri"/>
                      <a:sym typeface="Calibri"/>
                    </a:rPr>
                    <a:t>isotachs</a:t>
                  </a:r>
                  <a:r>
                    <a:rPr lang="en-US" sz="1800" dirty="0">
                      <a:solidFill>
                        <a:schemeClr val="dk1"/>
                      </a:solidFill>
                      <a:latin typeface="Calibri"/>
                      <a:ea typeface="Calibri"/>
                      <a:cs typeface="Calibri"/>
                      <a:sym typeface="Calibri"/>
                    </a:rPr>
                    <a:t> (</a:t>
                  </a:r>
                  <a:r>
                    <a:rPr lang="en-US" sz="1800" dirty="0" err="1">
                      <a:solidFill>
                        <a:schemeClr val="dk1"/>
                      </a:solidFill>
                      <a:latin typeface="Calibri"/>
                      <a:ea typeface="Calibri"/>
                      <a:cs typeface="Calibri"/>
                      <a:sym typeface="Calibri"/>
                    </a:rPr>
                    <a:t>kt</a:t>
                  </a:r>
                  <a:r>
                    <a:rPr lang="en-US" sz="1800" dirty="0">
                      <a:solidFill>
                        <a:schemeClr val="dk1"/>
                      </a:solidFill>
                      <a:latin typeface="Calibri"/>
                      <a:ea typeface="Calibri"/>
                      <a:cs typeface="Calibri"/>
                      <a:sym typeface="Calibri"/>
                    </a:rPr>
                    <a:t>, shaded) for a) warm and b) cold MHC cases.</a:t>
                  </a:r>
                </a:p>
              </p:txBody>
            </p:sp>
            <p:pic>
              <p:nvPicPr>
                <p:cNvPr id="159" name="Shape 159"/>
                <p:cNvPicPr preferRelativeResize="0"/>
                <p:nvPr/>
              </p:nvPicPr>
              <p:blipFill rotWithShape="1">
                <a:blip r:embed="rId5">
                  <a:alphaModFix/>
                </a:blip>
                <a:srcRect l="76615" t="5539" r="13380" b="5903"/>
                <a:stretch/>
              </p:blipFill>
              <p:spPr>
                <a:xfrm>
                  <a:off x="6549369" y="1203509"/>
                  <a:ext cx="804010" cy="4515680"/>
                </a:xfrm>
                <a:prstGeom prst="rect">
                  <a:avLst/>
                </a:prstGeom>
                <a:noFill/>
                <a:ln>
                  <a:noFill/>
                </a:ln>
              </p:spPr>
            </p:pic>
          </p:grpSp>
          <p:sp>
            <p:nvSpPr>
              <p:cNvPr id="160" name="Shape 160"/>
              <p:cNvSpPr/>
              <p:nvPr/>
            </p:nvSpPr>
            <p:spPr>
              <a:xfrm>
                <a:off x="486750" y="3679669"/>
                <a:ext cx="510647" cy="419826"/>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en-US" sz="1800" b="1">
                    <a:solidFill>
                      <a:schemeClr val="dk1"/>
                    </a:solidFill>
                    <a:latin typeface="Calibri"/>
                    <a:ea typeface="Calibri"/>
                    <a:cs typeface="Calibri"/>
                    <a:sym typeface="Calibri"/>
                  </a:rPr>
                  <a:t>b)</a:t>
                </a:r>
              </a:p>
            </p:txBody>
          </p:sp>
          <p:sp>
            <p:nvSpPr>
              <p:cNvPr id="161" name="Shape 161"/>
              <p:cNvSpPr/>
              <p:nvPr/>
            </p:nvSpPr>
            <p:spPr>
              <a:xfrm>
                <a:off x="486750" y="516060"/>
                <a:ext cx="510647" cy="419826"/>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en-US" sz="1800" b="1">
                    <a:solidFill>
                      <a:schemeClr val="dk1"/>
                    </a:solidFill>
                    <a:latin typeface="Calibri"/>
                    <a:ea typeface="Calibri"/>
                    <a:cs typeface="Calibri"/>
                    <a:sym typeface="Calibri"/>
                  </a:rPr>
                  <a:t>a)</a:t>
                </a:r>
              </a:p>
            </p:txBody>
          </p:sp>
        </p:gr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Shape 166"/>
          <p:cNvSpPr txBox="1"/>
          <p:nvPr/>
        </p:nvSpPr>
        <p:spPr>
          <a:xfrm>
            <a:off x="2847105" y="5673823"/>
            <a:ext cx="6090067" cy="73866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400" b="1">
                <a:solidFill>
                  <a:schemeClr val="dk1"/>
                </a:solidFill>
                <a:latin typeface="Calibri"/>
                <a:ea typeface="Calibri"/>
                <a:cs typeface="Calibri"/>
                <a:sym typeface="Calibri"/>
              </a:rPr>
              <a:t>F</a:t>
            </a:r>
            <a:r>
              <a:rPr lang="en-US" sz="1400" b="1" cap="small">
                <a:solidFill>
                  <a:schemeClr val="dk1"/>
                </a:solidFill>
                <a:latin typeface="Calibri"/>
                <a:ea typeface="Calibri"/>
                <a:cs typeface="Calibri"/>
                <a:sym typeface="Calibri"/>
              </a:rPr>
              <a:t>ig</a:t>
            </a:r>
            <a:r>
              <a:rPr lang="en-US" sz="1400" b="1">
                <a:solidFill>
                  <a:schemeClr val="dk1"/>
                </a:solidFill>
                <a:latin typeface="Calibri"/>
                <a:ea typeface="Calibri"/>
                <a:cs typeface="Calibri"/>
                <a:sym typeface="Calibri"/>
              </a:rPr>
              <a:t>. 7.</a:t>
            </a:r>
            <a:r>
              <a:rPr lang="en-US" sz="1400">
                <a:solidFill>
                  <a:schemeClr val="dk1"/>
                </a:solidFill>
                <a:latin typeface="Calibri"/>
                <a:ea typeface="Calibri"/>
                <a:cs typeface="Calibri"/>
                <a:sym typeface="Calibri"/>
              </a:rPr>
              <a:t> Composite soundings for a) warm and b) cold MHC cases. Temperature (°C, red), dew point (°C, green), and winds (kt; full pennant, barb, and half barb denote wind speeds of 50, 10, and 5 kt, respectively).</a:t>
            </a:r>
          </a:p>
        </p:txBody>
      </p:sp>
      <p:grpSp>
        <p:nvGrpSpPr>
          <p:cNvPr id="167" name="Shape 167"/>
          <p:cNvGrpSpPr/>
          <p:nvPr/>
        </p:nvGrpSpPr>
        <p:grpSpPr>
          <a:xfrm>
            <a:off x="-48833" y="171291"/>
            <a:ext cx="11212841" cy="5502532"/>
            <a:chOff x="215724" y="-21873"/>
            <a:chExt cx="11212841" cy="5502532"/>
          </a:xfrm>
        </p:grpSpPr>
        <p:grpSp>
          <p:nvGrpSpPr>
            <p:cNvPr id="168" name="Shape 168"/>
            <p:cNvGrpSpPr/>
            <p:nvPr/>
          </p:nvGrpSpPr>
          <p:grpSpPr>
            <a:xfrm>
              <a:off x="215724" y="-21873"/>
              <a:ext cx="11212841" cy="5502532"/>
              <a:chOff x="215724" y="-21873"/>
              <a:chExt cx="11212841" cy="5502532"/>
            </a:xfrm>
          </p:grpSpPr>
          <p:grpSp>
            <p:nvGrpSpPr>
              <p:cNvPr id="169" name="Shape 169"/>
              <p:cNvGrpSpPr/>
              <p:nvPr/>
            </p:nvGrpSpPr>
            <p:grpSpPr>
              <a:xfrm>
                <a:off x="215724" y="-21873"/>
                <a:ext cx="11212841" cy="5502532"/>
                <a:chOff x="441166" y="25343"/>
                <a:chExt cx="11212841" cy="5502532"/>
              </a:xfrm>
            </p:grpSpPr>
            <p:grpSp>
              <p:nvGrpSpPr>
                <p:cNvPr id="170" name="Shape 170"/>
                <p:cNvGrpSpPr/>
                <p:nvPr/>
              </p:nvGrpSpPr>
              <p:grpSpPr>
                <a:xfrm>
                  <a:off x="441166" y="25343"/>
                  <a:ext cx="6016764" cy="5502532"/>
                  <a:chOff x="-5302325" y="434558"/>
                  <a:chExt cx="6016764" cy="5502532"/>
                </a:xfrm>
              </p:grpSpPr>
              <p:pic>
                <p:nvPicPr>
                  <p:cNvPr id="171" name="Shape 171"/>
                  <p:cNvPicPr preferRelativeResize="0"/>
                  <p:nvPr/>
                </p:nvPicPr>
                <p:blipFill rotWithShape="1">
                  <a:blip r:embed="rId3">
                    <a:alphaModFix/>
                  </a:blip>
                  <a:srcRect b="3096"/>
                  <a:stretch/>
                </p:blipFill>
                <p:spPr>
                  <a:xfrm>
                    <a:off x="-5302325" y="434558"/>
                    <a:ext cx="6016764" cy="5502532"/>
                  </a:xfrm>
                  <a:prstGeom prst="rect">
                    <a:avLst/>
                  </a:prstGeom>
                  <a:noFill/>
                  <a:ln>
                    <a:noFill/>
                  </a:ln>
                </p:spPr>
              </p:pic>
              <p:pic>
                <p:nvPicPr>
                  <p:cNvPr id="172" name="Shape 172"/>
                  <p:cNvPicPr preferRelativeResize="0"/>
                  <p:nvPr/>
                </p:nvPicPr>
                <p:blipFill rotWithShape="1">
                  <a:blip r:embed="rId4">
                    <a:alphaModFix/>
                  </a:blip>
                  <a:srcRect/>
                  <a:stretch/>
                </p:blipFill>
                <p:spPr>
                  <a:xfrm>
                    <a:off x="-758772" y="669283"/>
                    <a:ext cx="617272" cy="5128258"/>
                  </a:xfrm>
                  <a:prstGeom prst="rect">
                    <a:avLst/>
                  </a:prstGeom>
                  <a:noFill/>
                  <a:ln>
                    <a:noFill/>
                  </a:ln>
                </p:spPr>
              </p:pic>
            </p:grpSp>
            <p:grpSp>
              <p:nvGrpSpPr>
                <p:cNvPr id="173" name="Shape 173"/>
                <p:cNvGrpSpPr/>
                <p:nvPr/>
              </p:nvGrpSpPr>
              <p:grpSpPr>
                <a:xfrm>
                  <a:off x="6197007" y="285378"/>
                  <a:ext cx="5457000" cy="5242497"/>
                  <a:chOff x="5571894" y="465956"/>
                  <a:chExt cx="5306876" cy="5221235"/>
                </a:xfrm>
              </p:grpSpPr>
              <p:pic>
                <p:nvPicPr>
                  <p:cNvPr id="174" name="Shape 174"/>
                  <p:cNvPicPr preferRelativeResize="0"/>
                  <p:nvPr/>
                </p:nvPicPr>
                <p:blipFill rotWithShape="1">
                  <a:blip r:embed="rId5">
                    <a:alphaModFix/>
                  </a:blip>
                  <a:srcRect l="4529" t="4669" r="7267" b="3382"/>
                  <a:stretch/>
                </p:blipFill>
                <p:spPr>
                  <a:xfrm>
                    <a:off x="5571894" y="465956"/>
                    <a:ext cx="5306876" cy="5221235"/>
                  </a:xfrm>
                  <a:prstGeom prst="rect">
                    <a:avLst/>
                  </a:prstGeom>
                  <a:noFill/>
                  <a:ln>
                    <a:noFill/>
                  </a:ln>
                </p:spPr>
              </p:pic>
              <p:pic>
                <p:nvPicPr>
                  <p:cNvPr id="175" name="Shape 175"/>
                  <p:cNvPicPr preferRelativeResize="0"/>
                  <p:nvPr/>
                </p:nvPicPr>
                <p:blipFill rotWithShape="1">
                  <a:blip r:embed="rId6">
                    <a:alphaModFix/>
                  </a:blip>
                  <a:srcRect/>
                  <a:stretch/>
                </p:blipFill>
                <p:spPr>
                  <a:xfrm>
                    <a:off x="9375497" y="492335"/>
                    <a:ext cx="762066" cy="4994029"/>
                  </a:xfrm>
                  <a:prstGeom prst="rect">
                    <a:avLst/>
                  </a:prstGeom>
                  <a:noFill/>
                  <a:ln>
                    <a:noFill/>
                  </a:ln>
                </p:spPr>
              </p:pic>
            </p:grpSp>
          </p:grpSp>
          <p:sp>
            <p:nvSpPr>
              <p:cNvPr id="176" name="Shape 176"/>
              <p:cNvSpPr/>
              <p:nvPr/>
            </p:nvSpPr>
            <p:spPr>
              <a:xfrm>
                <a:off x="276037" y="306498"/>
                <a:ext cx="510647" cy="419826"/>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en-US" sz="1800" b="1">
                    <a:solidFill>
                      <a:schemeClr val="dk1"/>
                    </a:solidFill>
                    <a:latin typeface="Calibri"/>
                    <a:ea typeface="Calibri"/>
                    <a:cs typeface="Calibri"/>
                    <a:sym typeface="Calibri"/>
                  </a:rPr>
                  <a:t>a)</a:t>
                </a:r>
              </a:p>
            </p:txBody>
          </p:sp>
        </p:grpSp>
        <p:sp>
          <p:nvSpPr>
            <p:cNvPr id="177" name="Shape 177"/>
            <p:cNvSpPr/>
            <p:nvPr/>
          </p:nvSpPr>
          <p:spPr>
            <a:xfrm>
              <a:off x="5721839" y="306498"/>
              <a:ext cx="510647" cy="419826"/>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en-US" sz="1800" b="1">
                  <a:solidFill>
                    <a:schemeClr val="dk1"/>
                  </a:solidFill>
                  <a:latin typeface="Calibri"/>
                  <a:ea typeface="Calibri"/>
                  <a:cs typeface="Calibri"/>
                  <a:sym typeface="Calibri"/>
                </a:rPr>
                <a:t>b)</a:t>
              </a:r>
            </a:p>
          </p:txBody>
        </p:sp>
      </p:grpSp>
      <p:pic>
        <p:nvPicPr>
          <p:cNvPr id="14" name="Shape 175">
            <a:extLst>
              <a:ext uri="{FF2B5EF4-FFF2-40B4-BE49-F238E27FC236}">
                <a16:creationId xmlns:a16="http://schemas.microsoft.com/office/drawing/2014/main" id="{DC7FAB00-0A7E-46EE-95FC-BE924180679D}"/>
              </a:ext>
            </a:extLst>
          </p:cNvPr>
          <p:cNvPicPr preferRelativeResize="0"/>
          <p:nvPr/>
        </p:nvPicPr>
        <p:blipFill rotWithShape="1">
          <a:blip r:embed="rId7">
            <a:alphaModFix/>
          </a:blip>
          <a:srcRect l="-1" t="65643" r="-2960" b="3974"/>
          <a:stretch/>
        </p:blipFill>
        <p:spPr>
          <a:xfrm>
            <a:off x="11065014" y="2572279"/>
            <a:ext cx="1126986" cy="2695845"/>
          </a:xfrm>
          <a:prstGeom prst="rect">
            <a:avLst/>
          </a:prstGeom>
          <a:noFill/>
          <a:ln w="57150">
            <a:solidFill>
              <a:schemeClr val="tx1"/>
            </a:solid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grpSp>
        <p:nvGrpSpPr>
          <p:cNvPr id="2" name="Group 1">
            <a:extLst>
              <a:ext uri="{FF2B5EF4-FFF2-40B4-BE49-F238E27FC236}">
                <a16:creationId xmlns:a16="http://schemas.microsoft.com/office/drawing/2014/main" id="{21F11390-B1C5-48EA-85A9-2AF46DF228A0}"/>
              </a:ext>
            </a:extLst>
          </p:cNvPr>
          <p:cNvGrpSpPr/>
          <p:nvPr/>
        </p:nvGrpSpPr>
        <p:grpSpPr>
          <a:xfrm>
            <a:off x="253759" y="278571"/>
            <a:ext cx="11644483" cy="6638422"/>
            <a:chOff x="253759" y="278571"/>
            <a:chExt cx="11644483" cy="6638422"/>
          </a:xfrm>
        </p:grpSpPr>
        <p:grpSp>
          <p:nvGrpSpPr>
            <p:cNvPr id="18" name="Group 17">
              <a:extLst>
                <a:ext uri="{FF2B5EF4-FFF2-40B4-BE49-F238E27FC236}">
                  <a16:creationId xmlns:a16="http://schemas.microsoft.com/office/drawing/2014/main" id="{72269CEB-910C-4596-9018-50D3503D0B65}"/>
                </a:ext>
              </a:extLst>
            </p:cNvPr>
            <p:cNvGrpSpPr/>
            <p:nvPr/>
          </p:nvGrpSpPr>
          <p:grpSpPr>
            <a:xfrm>
              <a:off x="253759" y="278571"/>
              <a:ext cx="11644483" cy="5885565"/>
              <a:chOff x="406219" y="102566"/>
              <a:chExt cx="12300156" cy="6346172"/>
            </a:xfrm>
          </p:grpSpPr>
          <p:pic>
            <p:nvPicPr>
              <p:cNvPr id="19" name="Picture 18">
                <a:extLst>
                  <a:ext uri="{FF2B5EF4-FFF2-40B4-BE49-F238E27FC236}">
                    <a16:creationId xmlns:a16="http://schemas.microsoft.com/office/drawing/2014/main" id="{1D1ED1CC-03A4-4671-A28D-019D89DC8FDD}"/>
                  </a:ext>
                </a:extLst>
              </p:cNvPr>
              <p:cNvPicPr>
                <a:picLocks noChangeAspect="1"/>
              </p:cNvPicPr>
              <p:nvPr/>
            </p:nvPicPr>
            <p:blipFill>
              <a:blip r:embed="rId3"/>
              <a:stretch>
                <a:fillRect/>
              </a:stretch>
            </p:blipFill>
            <p:spPr>
              <a:xfrm>
                <a:off x="4506272" y="3277274"/>
                <a:ext cx="4100052" cy="3168221"/>
              </a:xfrm>
              <a:prstGeom prst="rect">
                <a:avLst/>
              </a:prstGeom>
              <a:ln>
                <a:solidFill>
                  <a:schemeClr val="tx1"/>
                </a:solidFill>
              </a:ln>
            </p:spPr>
          </p:pic>
          <p:pic>
            <p:nvPicPr>
              <p:cNvPr id="20" name="Picture 19">
                <a:extLst>
                  <a:ext uri="{FF2B5EF4-FFF2-40B4-BE49-F238E27FC236}">
                    <a16:creationId xmlns:a16="http://schemas.microsoft.com/office/drawing/2014/main" id="{B8765D4C-D508-4F60-8CA5-17D7B00699F1}"/>
                  </a:ext>
                </a:extLst>
              </p:cNvPr>
              <p:cNvPicPr>
                <a:picLocks noChangeAspect="1"/>
              </p:cNvPicPr>
              <p:nvPr/>
            </p:nvPicPr>
            <p:blipFill>
              <a:blip r:embed="rId4"/>
              <a:stretch>
                <a:fillRect/>
              </a:stretch>
            </p:blipFill>
            <p:spPr>
              <a:xfrm>
                <a:off x="8606323" y="3274031"/>
                <a:ext cx="4100052" cy="3168222"/>
              </a:xfrm>
              <a:prstGeom prst="rect">
                <a:avLst/>
              </a:prstGeom>
              <a:ln>
                <a:solidFill>
                  <a:schemeClr val="tx1"/>
                </a:solidFill>
              </a:ln>
            </p:spPr>
          </p:pic>
          <p:pic>
            <p:nvPicPr>
              <p:cNvPr id="21" name="Picture 20">
                <a:extLst>
                  <a:ext uri="{FF2B5EF4-FFF2-40B4-BE49-F238E27FC236}">
                    <a16:creationId xmlns:a16="http://schemas.microsoft.com/office/drawing/2014/main" id="{388EDC11-0A42-4A5B-ACF0-55467A0B1330}"/>
                  </a:ext>
                </a:extLst>
              </p:cNvPr>
              <p:cNvPicPr>
                <a:picLocks noChangeAspect="1"/>
              </p:cNvPicPr>
              <p:nvPr/>
            </p:nvPicPr>
            <p:blipFill>
              <a:blip r:embed="rId5"/>
              <a:stretch>
                <a:fillRect/>
              </a:stretch>
            </p:blipFill>
            <p:spPr>
              <a:xfrm>
                <a:off x="406219" y="105809"/>
                <a:ext cx="4100052" cy="3168222"/>
              </a:xfrm>
              <a:prstGeom prst="rect">
                <a:avLst/>
              </a:prstGeom>
              <a:ln>
                <a:solidFill>
                  <a:schemeClr val="tx1"/>
                </a:solidFill>
              </a:ln>
            </p:spPr>
          </p:pic>
          <p:pic>
            <p:nvPicPr>
              <p:cNvPr id="22" name="Picture 21">
                <a:extLst>
                  <a:ext uri="{FF2B5EF4-FFF2-40B4-BE49-F238E27FC236}">
                    <a16:creationId xmlns:a16="http://schemas.microsoft.com/office/drawing/2014/main" id="{ED647F32-EC1E-4141-A8A6-49CE2AB6BDF7}"/>
                  </a:ext>
                </a:extLst>
              </p:cNvPr>
              <p:cNvPicPr>
                <a:picLocks noChangeAspect="1"/>
              </p:cNvPicPr>
              <p:nvPr/>
            </p:nvPicPr>
            <p:blipFill>
              <a:blip r:embed="rId6"/>
              <a:stretch>
                <a:fillRect/>
              </a:stretch>
            </p:blipFill>
            <p:spPr>
              <a:xfrm>
                <a:off x="4506271" y="105809"/>
                <a:ext cx="4100052" cy="3168222"/>
              </a:xfrm>
              <a:prstGeom prst="rect">
                <a:avLst/>
              </a:prstGeom>
              <a:ln>
                <a:solidFill>
                  <a:schemeClr val="tx1"/>
                </a:solidFill>
              </a:ln>
            </p:spPr>
          </p:pic>
          <p:pic>
            <p:nvPicPr>
              <p:cNvPr id="23" name="Picture 22">
                <a:extLst>
                  <a:ext uri="{FF2B5EF4-FFF2-40B4-BE49-F238E27FC236}">
                    <a16:creationId xmlns:a16="http://schemas.microsoft.com/office/drawing/2014/main" id="{3D266979-71F5-47DB-994E-1ED563B6D185}"/>
                  </a:ext>
                </a:extLst>
              </p:cNvPr>
              <p:cNvPicPr>
                <a:picLocks noChangeAspect="1"/>
              </p:cNvPicPr>
              <p:nvPr/>
            </p:nvPicPr>
            <p:blipFill>
              <a:blip r:embed="rId7"/>
              <a:stretch>
                <a:fillRect/>
              </a:stretch>
            </p:blipFill>
            <p:spPr>
              <a:xfrm>
                <a:off x="8606323" y="102566"/>
                <a:ext cx="4100052" cy="3168222"/>
              </a:xfrm>
              <a:prstGeom prst="rect">
                <a:avLst/>
              </a:prstGeom>
              <a:ln>
                <a:solidFill>
                  <a:schemeClr val="tx1"/>
                </a:solidFill>
              </a:ln>
            </p:spPr>
          </p:pic>
          <p:pic>
            <p:nvPicPr>
              <p:cNvPr id="24" name="Picture 23">
                <a:extLst>
                  <a:ext uri="{FF2B5EF4-FFF2-40B4-BE49-F238E27FC236}">
                    <a16:creationId xmlns:a16="http://schemas.microsoft.com/office/drawing/2014/main" id="{F767D220-ED1C-4780-8A80-FFBC4D034B04}"/>
                  </a:ext>
                </a:extLst>
              </p:cNvPr>
              <p:cNvPicPr>
                <a:picLocks noChangeAspect="1"/>
              </p:cNvPicPr>
              <p:nvPr/>
            </p:nvPicPr>
            <p:blipFill>
              <a:blip r:embed="rId8"/>
              <a:stretch>
                <a:fillRect/>
              </a:stretch>
            </p:blipFill>
            <p:spPr>
              <a:xfrm>
                <a:off x="406219" y="3280516"/>
                <a:ext cx="4100052" cy="3168222"/>
              </a:xfrm>
              <a:prstGeom prst="rect">
                <a:avLst/>
              </a:prstGeom>
              <a:ln>
                <a:solidFill>
                  <a:schemeClr val="tx1"/>
                </a:solidFill>
              </a:ln>
            </p:spPr>
          </p:pic>
        </p:grpSp>
        <p:sp>
          <p:nvSpPr>
            <p:cNvPr id="184" name="Shape 184"/>
            <p:cNvSpPr/>
            <p:nvPr/>
          </p:nvSpPr>
          <p:spPr>
            <a:xfrm>
              <a:off x="2720751" y="6164136"/>
              <a:ext cx="7613892" cy="752857"/>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1">
                  <a:solidFill>
                    <a:schemeClr val="dk1"/>
                  </a:solidFill>
                  <a:latin typeface="Calibri"/>
                  <a:ea typeface="Calibri"/>
                  <a:cs typeface="Calibri"/>
                  <a:sym typeface="Calibri"/>
                </a:rPr>
                <a:t>F</a:t>
              </a:r>
              <a:r>
                <a:rPr lang="en-US" sz="1800" b="1" cap="small">
                  <a:solidFill>
                    <a:schemeClr val="dk1"/>
                  </a:solidFill>
                  <a:latin typeface="Calibri"/>
                  <a:ea typeface="Calibri"/>
                  <a:cs typeface="Calibri"/>
                  <a:sym typeface="Calibri"/>
                </a:rPr>
                <a:t>ig</a:t>
              </a:r>
              <a:r>
                <a:rPr lang="en-US" sz="1800" b="1">
                  <a:solidFill>
                    <a:schemeClr val="dk1"/>
                  </a:solidFill>
                  <a:latin typeface="Calibri"/>
                  <a:ea typeface="Calibri"/>
                  <a:cs typeface="Calibri"/>
                  <a:sym typeface="Calibri"/>
                </a:rPr>
                <a:t>. 8.</a:t>
              </a:r>
              <a:r>
                <a:rPr lang="en-US" sz="1800">
                  <a:solidFill>
                    <a:schemeClr val="dk1"/>
                  </a:solidFill>
                  <a:latin typeface="Calibri"/>
                  <a:ea typeface="Calibri"/>
                  <a:cs typeface="Calibri"/>
                  <a:sym typeface="Calibri"/>
                </a:rPr>
                <a:t> Surface observations with radar overlay during the MHC Event 02 January 2008. Cohoes, NY is labeled in the red dot.</a:t>
              </a:r>
            </a:p>
          </p:txBody>
        </p:sp>
      </p:grpSp>
      <p:sp>
        <p:nvSpPr>
          <p:cNvPr id="185" name="Shape 185"/>
          <p:cNvSpPr/>
          <p:nvPr/>
        </p:nvSpPr>
        <p:spPr>
          <a:xfrm>
            <a:off x="2216494" y="1385925"/>
            <a:ext cx="40800" cy="42900"/>
          </a:xfrm>
          <a:prstGeom prst="ellipse">
            <a:avLst/>
          </a:prstGeom>
          <a:solidFill>
            <a:srgbClr val="FF0000"/>
          </a:solidFill>
          <a:ln w="9525" cap="flat" cmpd="sng">
            <a:solidFill>
              <a:srgbClr val="FF0000"/>
            </a:solidFill>
            <a:prstDash val="solid"/>
            <a:round/>
            <a:headEnd type="none" w="med" len="med"/>
            <a:tailEnd type="none" w="med" len="med"/>
          </a:ln>
        </p:spPr>
        <p:txBody>
          <a:bodyPr lIns="91425" tIns="91425" rIns="91425" bIns="91425" anchor="t" anchorCtr="0">
            <a:noAutofit/>
          </a:bodyPr>
          <a:lstStyle/>
          <a:p>
            <a:pPr lvl="0">
              <a:spcBef>
                <a:spcPts val="0"/>
              </a:spcBef>
              <a:buNone/>
            </a:pPr>
            <a:endParaRPr/>
          </a:p>
        </p:txBody>
      </p:sp>
      <p:sp>
        <p:nvSpPr>
          <p:cNvPr id="186" name="Shape 186"/>
          <p:cNvSpPr/>
          <p:nvPr/>
        </p:nvSpPr>
        <p:spPr>
          <a:xfrm>
            <a:off x="6013212" y="1428825"/>
            <a:ext cx="40800" cy="42900"/>
          </a:xfrm>
          <a:prstGeom prst="ellipse">
            <a:avLst/>
          </a:prstGeom>
          <a:solidFill>
            <a:srgbClr val="FF0000"/>
          </a:solidFill>
          <a:ln w="9525" cap="flat" cmpd="sng">
            <a:solidFill>
              <a:srgbClr val="FF0000"/>
            </a:solidFill>
            <a:prstDash val="solid"/>
            <a:round/>
            <a:headEnd type="none" w="med" len="med"/>
            <a:tailEnd type="none" w="med" len="med"/>
          </a:ln>
        </p:spPr>
        <p:txBody>
          <a:bodyPr lIns="91425" tIns="91425" rIns="91425" bIns="91425" anchor="t" anchorCtr="0">
            <a:noAutofit/>
          </a:bodyPr>
          <a:lstStyle/>
          <a:p>
            <a:pPr lvl="0">
              <a:spcBef>
                <a:spcPts val="0"/>
              </a:spcBef>
              <a:buNone/>
            </a:pPr>
            <a:endParaRPr/>
          </a:p>
        </p:txBody>
      </p:sp>
      <p:sp>
        <p:nvSpPr>
          <p:cNvPr id="187" name="Shape 187"/>
          <p:cNvSpPr/>
          <p:nvPr/>
        </p:nvSpPr>
        <p:spPr>
          <a:xfrm>
            <a:off x="9957495" y="1385925"/>
            <a:ext cx="40800" cy="42900"/>
          </a:xfrm>
          <a:prstGeom prst="ellipse">
            <a:avLst/>
          </a:prstGeom>
          <a:solidFill>
            <a:srgbClr val="FF0000"/>
          </a:solidFill>
          <a:ln w="9525" cap="flat" cmpd="sng">
            <a:solidFill>
              <a:srgbClr val="FF0000"/>
            </a:solidFill>
            <a:prstDash val="solid"/>
            <a:round/>
            <a:headEnd type="none" w="med" len="med"/>
            <a:tailEnd type="none" w="med" len="med"/>
          </a:ln>
        </p:spPr>
        <p:txBody>
          <a:bodyPr lIns="91425" tIns="91425" rIns="91425" bIns="91425" anchor="t" anchorCtr="0">
            <a:noAutofit/>
          </a:bodyPr>
          <a:lstStyle/>
          <a:p>
            <a:pPr lvl="0">
              <a:spcBef>
                <a:spcPts val="0"/>
              </a:spcBef>
              <a:buNone/>
            </a:pPr>
            <a:endParaRPr/>
          </a:p>
        </p:txBody>
      </p:sp>
      <p:sp>
        <p:nvSpPr>
          <p:cNvPr id="188" name="Shape 188"/>
          <p:cNvSpPr/>
          <p:nvPr/>
        </p:nvSpPr>
        <p:spPr>
          <a:xfrm>
            <a:off x="9937095" y="4345647"/>
            <a:ext cx="40800" cy="42900"/>
          </a:xfrm>
          <a:prstGeom prst="ellipse">
            <a:avLst/>
          </a:prstGeom>
          <a:solidFill>
            <a:srgbClr val="FF0000"/>
          </a:solidFill>
          <a:ln w="9525" cap="flat" cmpd="sng">
            <a:solidFill>
              <a:srgbClr val="FF0000"/>
            </a:solidFill>
            <a:prstDash val="solid"/>
            <a:round/>
            <a:headEnd type="none" w="med" len="med"/>
            <a:tailEnd type="none" w="med" len="med"/>
          </a:ln>
        </p:spPr>
        <p:txBody>
          <a:bodyPr lIns="91425" tIns="91425" rIns="91425" bIns="91425" anchor="t" anchorCtr="0">
            <a:noAutofit/>
          </a:bodyPr>
          <a:lstStyle/>
          <a:p>
            <a:pPr lvl="0">
              <a:spcBef>
                <a:spcPts val="0"/>
              </a:spcBef>
              <a:buNone/>
            </a:pPr>
            <a:endParaRPr/>
          </a:p>
        </p:txBody>
      </p:sp>
      <p:sp>
        <p:nvSpPr>
          <p:cNvPr id="189" name="Shape 189"/>
          <p:cNvSpPr/>
          <p:nvPr/>
        </p:nvSpPr>
        <p:spPr>
          <a:xfrm>
            <a:off x="6014801" y="4377628"/>
            <a:ext cx="40800" cy="42900"/>
          </a:xfrm>
          <a:prstGeom prst="ellipse">
            <a:avLst/>
          </a:prstGeom>
          <a:solidFill>
            <a:srgbClr val="FF0000"/>
          </a:solidFill>
          <a:ln w="9525" cap="flat" cmpd="sng">
            <a:solidFill>
              <a:srgbClr val="FF0000"/>
            </a:solidFill>
            <a:prstDash val="solid"/>
            <a:round/>
            <a:headEnd type="none" w="med" len="med"/>
            <a:tailEnd type="none" w="med" len="med"/>
          </a:ln>
        </p:spPr>
        <p:txBody>
          <a:bodyPr lIns="91425" tIns="91425" rIns="91425" bIns="91425" anchor="t" anchorCtr="0">
            <a:noAutofit/>
          </a:bodyPr>
          <a:lstStyle/>
          <a:p>
            <a:pPr lvl="0">
              <a:spcBef>
                <a:spcPts val="0"/>
              </a:spcBef>
              <a:buNone/>
            </a:pPr>
            <a:endParaRPr/>
          </a:p>
        </p:txBody>
      </p:sp>
      <p:sp>
        <p:nvSpPr>
          <p:cNvPr id="190" name="Shape 190"/>
          <p:cNvSpPr/>
          <p:nvPr/>
        </p:nvSpPr>
        <p:spPr>
          <a:xfrm>
            <a:off x="2212283" y="4356178"/>
            <a:ext cx="40800" cy="42900"/>
          </a:xfrm>
          <a:prstGeom prst="ellipse">
            <a:avLst/>
          </a:prstGeom>
          <a:solidFill>
            <a:srgbClr val="FF0000"/>
          </a:solidFill>
          <a:ln w="9525" cap="flat" cmpd="sng">
            <a:solidFill>
              <a:srgbClr val="FF0000"/>
            </a:solidFill>
            <a:prstDash val="solid"/>
            <a:round/>
            <a:headEnd type="none" w="med" len="med"/>
            <a:tailEnd type="none" w="med" len="med"/>
          </a:ln>
        </p:spPr>
        <p:txBody>
          <a:bodyPr lIns="91425" tIns="91425" rIns="91425" bIns="91425" anchor="t" anchorCtr="0">
            <a:noAutofit/>
          </a:bodyPr>
          <a:lstStyle/>
          <a:p>
            <a:pPr lvl="0">
              <a:spcBef>
                <a:spcPts val="0"/>
              </a:spcBef>
              <a:buNone/>
            </a:pPr>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1888</TotalTime>
  <Words>540</Words>
  <Application>Microsoft Office PowerPoint</Application>
  <PresentationFormat>Widescreen</PresentationFormat>
  <Paragraphs>213</Paragraphs>
  <Slides>19</Slides>
  <Notes>18</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19</vt:i4>
      </vt:variant>
    </vt:vector>
  </HeadingPairs>
  <TitlesOfParts>
    <vt:vector size="22"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Dylan Card</dc:creator>
  <cp:lastModifiedBy>Dylan Card</cp:lastModifiedBy>
  <cp:revision>75</cp:revision>
  <dcterms:modified xsi:type="dcterms:W3CDTF">2017-08-16T17:54:22Z</dcterms:modified>
</cp:coreProperties>
</file>