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67"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838080" y="1825560"/>
            <a:ext cx="687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838080" y="4097160"/>
            <a:ext cx="687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83808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87372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87372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83808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838080" y="18255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861480" y="18255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4" name="PlaceHolder 4"/>
          <p:cNvSpPr>
            <a:spLocks noGrp="1"/>
          </p:cNvSpPr>
          <p:nvPr>
            <p:ph type="body"/>
          </p:nvPr>
        </p:nvSpPr>
        <p:spPr>
          <a:xfrm>
            <a:off x="884880" y="18255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5" name="PlaceHolder 5"/>
          <p:cNvSpPr>
            <a:spLocks noGrp="1"/>
          </p:cNvSpPr>
          <p:nvPr>
            <p:ph type="body"/>
          </p:nvPr>
        </p:nvSpPr>
        <p:spPr>
          <a:xfrm>
            <a:off x="884880" y="40971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6" name="PlaceHolder 6"/>
          <p:cNvSpPr>
            <a:spLocks noGrp="1"/>
          </p:cNvSpPr>
          <p:nvPr>
            <p:ph type="body"/>
          </p:nvPr>
        </p:nvSpPr>
        <p:spPr>
          <a:xfrm>
            <a:off x="861480" y="40971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37" name="PlaceHolder 7"/>
          <p:cNvSpPr>
            <a:spLocks noGrp="1"/>
          </p:cNvSpPr>
          <p:nvPr>
            <p:ph type="body"/>
          </p:nvPr>
        </p:nvSpPr>
        <p:spPr>
          <a:xfrm>
            <a:off x="838080" y="40971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42" name="PlaceHolder 2"/>
          <p:cNvSpPr>
            <a:spLocks noGrp="1"/>
          </p:cNvSpPr>
          <p:nvPr>
            <p:ph type="subTitle"/>
          </p:nvPr>
        </p:nvSpPr>
        <p:spPr>
          <a:xfrm>
            <a:off x="838080" y="153360"/>
            <a:ext cx="68760" cy="76932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44" name="PlaceHolder 2"/>
          <p:cNvSpPr>
            <a:spLocks noGrp="1"/>
          </p:cNvSpPr>
          <p:nvPr>
            <p:ph type="body"/>
          </p:nvPr>
        </p:nvSpPr>
        <p:spPr>
          <a:xfrm>
            <a:off x="838080" y="1825560"/>
            <a:ext cx="6876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46" name="PlaceHolder 2"/>
          <p:cNvSpPr>
            <a:spLocks noGrp="1"/>
          </p:cNvSpPr>
          <p:nvPr>
            <p:ph type="body"/>
          </p:nvPr>
        </p:nvSpPr>
        <p:spPr>
          <a:xfrm>
            <a:off x="83808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47" name="PlaceHolder 3"/>
          <p:cNvSpPr>
            <a:spLocks noGrp="1"/>
          </p:cNvSpPr>
          <p:nvPr>
            <p:ph type="body"/>
          </p:nvPr>
        </p:nvSpPr>
        <p:spPr>
          <a:xfrm>
            <a:off x="87372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838080" y="365040"/>
            <a:ext cx="10513080" cy="61340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1" name="PlaceHolder 2"/>
          <p:cNvSpPr>
            <a:spLocks noGrp="1"/>
          </p:cNvSpPr>
          <p:nvPr>
            <p:ph type="body"/>
          </p:nvPr>
        </p:nvSpPr>
        <p:spPr>
          <a:xfrm>
            <a:off x="83808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52" name="PlaceHolder 3"/>
          <p:cNvSpPr>
            <a:spLocks noGrp="1"/>
          </p:cNvSpPr>
          <p:nvPr>
            <p:ph type="body"/>
          </p:nvPr>
        </p:nvSpPr>
        <p:spPr>
          <a:xfrm>
            <a:off x="83808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53" name="PlaceHolder 4"/>
          <p:cNvSpPr>
            <a:spLocks noGrp="1"/>
          </p:cNvSpPr>
          <p:nvPr>
            <p:ph type="body"/>
          </p:nvPr>
        </p:nvSpPr>
        <p:spPr>
          <a:xfrm>
            <a:off x="87372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838080" y="153360"/>
            <a:ext cx="68760" cy="76932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5" name="PlaceHolder 2"/>
          <p:cNvSpPr>
            <a:spLocks noGrp="1"/>
          </p:cNvSpPr>
          <p:nvPr>
            <p:ph type="body"/>
          </p:nvPr>
        </p:nvSpPr>
        <p:spPr>
          <a:xfrm>
            <a:off x="83808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56" name="PlaceHolder 3"/>
          <p:cNvSpPr>
            <a:spLocks noGrp="1"/>
          </p:cNvSpPr>
          <p:nvPr>
            <p:ph type="body"/>
          </p:nvPr>
        </p:nvSpPr>
        <p:spPr>
          <a:xfrm>
            <a:off x="87372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57" name="PlaceHolder 4"/>
          <p:cNvSpPr>
            <a:spLocks noGrp="1"/>
          </p:cNvSpPr>
          <p:nvPr>
            <p:ph type="body"/>
          </p:nvPr>
        </p:nvSpPr>
        <p:spPr>
          <a:xfrm>
            <a:off x="87372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9" name="PlaceHolder 2"/>
          <p:cNvSpPr>
            <a:spLocks noGrp="1"/>
          </p:cNvSpPr>
          <p:nvPr>
            <p:ph type="body"/>
          </p:nvPr>
        </p:nvSpPr>
        <p:spPr>
          <a:xfrm>
            <a:off x="83808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60" name="PlaceHolder 3"/>
          <p:cNvSpPr>
            <a:spLocks noGrp="1"/>
          </p:cNvSpPr>
          <p:nvPr>
            <p:ph type="body"/>
          </p:nvPr>
        </p:nvSpPr>
        <p:spPr>
          <a:xfrm>
            <a:off x="87372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61" name="PlaceHolder 4"/>
          <p:cNvSpPr>
            <a:spLocks noGrp="1"/>
          </p:cNvSpPr>
          <p:nvPr>
            <p:ph type="body"/>
          </p:nvPr>
        </p:nvSpPr>
        <p:spPr>
          <a:xfrm>
            <a:off x="838080" y="4097160"/>
            <a:ext cx="687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63" name="PlaceHolder 2"/>
          <p:cNvSpPr>
            <a:spLocks noGrp="1"/>
          </p:cNvSpPr>
          <p:nvPr>
            <p:ph type="body"/>
          </p:nvPr>
        </p:nvSpPr>
        <p:spPr>
          <a:xfrm>
            <a:off x="838080" y="1825560"/>
            <a:ext cx="687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64" name="PlaceHolder 3"/>
          <p:cNvSpPr>
            <a:spLocks noGrp="1"/>
          </p:cNvSpPr>
          <p:nvPr>
            <p:ph type="body"/>
          </p:nvPr>
        </p:nvSpPr>
        <p:spPr>
          <a:xfrm>
            <a:off x="838080" y="4097160"/>
            <a:ext cx="687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66" name="PlaceHolder 2"/>
          <p:cNvSpPr>
            <a:spLocks noGrp="1"/>
          </p:cNvSpPr>
          <p:nvPr>
            <p:ph type="body"/>
          </p:nvPr>
        </p:nvSpPr>
        <p:spPr>
          <a:xfrm>
            <a:off x="83808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67" name="PlaceHolder 3"/>
          <p:cNvSpPr>
            <a:spLocks noGrp="1"/>
          </p:cNvSpPr>
          <p:nvPr>
            <p:ph type="body"/>
          </p:nvPr>
        </p:nvSpPr>
        <p:spPr>
          <a:xfrm>
            <a:off x="87372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68" name="PlaceHolder 4"/>
          <p:cNvSpPr>
            <a:spLocks noGrp="1"/>
          </p:cNvSpPr>
          <p:nvPr>
            <p:ph type="body"/>
          </p:nvPr>
        </p:nvSpPr>
        <p:spPr>
          <a:xfrm>
            <a:off x="87372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69" name="PlaceHolder 5"/>
          <p:cNvSpPr>
            <a:spLocks noGrp="1"/>
          </p:cNvSpPr>
          <p:nvPr>
            <p:ph type="body"/>
          </p:nvPr>
        </p:nvSpPr>
        <p:spPr>
          <a:xfrm>
            <a:off x="83808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71" name="PlaceHolder 2"/>
          <p:cNvSpPr>
            <a:spLocks noGrp="1"/>
          </p:cNvSpPr>
          <p:nvPr>
            <p:ph type="body"/>
          </p:nvPr>
        </p:nvSpPr>
        <p:spPr>
          <a:xfrm>
            <a:off x="838080" y="18255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72" name="PlaceHolder 3"/>
          <p:cNvSpPr>
            <a:spLocks noGrp="1"/>
          </p:cNvSpPr>
          <p:nvPr>
            <p:ph type="body"/>
          </p:nvPr>
        </p:nvSpPr>
        <p:spPr>
          <a:xfrm>
            <a:off x="861480" y="18255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73" name="PlaceHolder 4"/>
          <p:cNvSpPr>
            <a:spLocks noGrp="1"/>
          </p:cNvSpPr>
          <p:nvPr>
            <p:ph type="body"/>
          </p:nvPr>
        </p:nvSpPr>
        <p:spPr>
          <a:xfrm>
            <a:off x="884880" y="18255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74" name="PlaceHolder 5"/>
          <p:cNvSpPr>
            <a:spLocks noGrp="1"/>
          </p:cNvSpPr>
          <p:nvPr>
            <p:ph type="body"/>
          </p:nvPr>
        </p:nvSpPr>
        <p:spPr>
          <a:xfrm>
            <a:off x="884880" y="40971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75" name="PlaceHolder 6"/>
          <p:cNvSpPr>
            <a:spLocks noGrp="1"/>
          </p:cNvSpPr>
          <p:nvPr>
            <p:ph type="body"/>
          </p:nvPr>
        </p:nvSpPr>
        <p:spPr>
          <a:xfrm>
            <a:off x="861480" y="40971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76" name="PlaceHolder 7"/>
          <p:cNvSpPr>
            <a:spLocks noGrp="1"/>
          </p:cNvSpPr>
          <p:nvPr>
            <p:ph type="body"/>
          </p:nvPr>
        </p:nvSpPr>
        <p:spPr>
          <a:xfrm>
            <a:off x="838080" y="4097160"/>
            <a:ext cx="219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838080" y="1825560"/>
            <a:ext cx="6876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83808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87372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838080" y="365040"/>
            <a:ext cx="10513080" cy="61340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83808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83808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87372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838080" y="1825560"/>
            <a:ext cx="33480" cy="434880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87372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873720" y="40971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838080" y="365040"/>
            <a:ext cx="10513080" cy="13230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83808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873720" y="1825560"/>
            <a:ext cx="3348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838080" y="4097160"/>
            <a:ext cx="68760" cy="2074320"/>
          </a:xfrm>
          <a:prstGeom prst="rect">
            <a:avLst/>
          </a:prstGeom>
        </p:spPr>
        <p:txBody>
          <a:bodyPr lIns="0" tIns="0" rIns="0" bIns="0">
            <a:normAutofit/>
          </a:bodyPr>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r>
              <a:rPr lang="en-US" sz="1800" b="0" strike="noStrike" spc="-1">
                <a:solidFill>
                  <a:srgbClr val="000000"/>
                </a:solidFill>
                <a:uFill>
                  <a:solidFill>
                    <a:srgbClr val="FFFFFF"/>
                  </a:solidFill>
                </a:uFill>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8080" y="365040"/>
            <a:ext cx="10513080" cy="1323000"/>
          </a:xfrm>
          <a:prstGeom prst="rect">
            <a:avLst/>
          </a:prstGeom>
        </p:spPr>
        <p:txBody>
          <a:bodyPr lIns="0" tIns="0" rIns="0" bIns="0" anchor="ctr"/>
          <a:lstStyle/>
          <a:p>
            <a:r>
              <a:rPr lang="en-US" sz="4400" b="0" strike="noStrike" spc="-1">
                <a:solidFill>
                  <a:srgbClr val="000000"/>
                </a:solidFill>
                <a:uFill>
                  <a:solidFill>
                    <a:srgbClr val="FFFFFF"/>
                  </a:solidFill>
                </a:uFill>
                <a:latin typeface="Arial"/>
              </a:rPr>
              <a:t>Click to edit the title text format</a:t>
            </a:r>
          </a:p>
        </p:txBody>
      </p:sp>
      <p:sp>
        <p:nvSpPr>
          <p:cNvPr id="39" name="PlaceHolder 2"/>
          <p:cNvSpPr>
            <a:spLocks noGrp="1"/>
          </p:cNvSpPr>
          <p:nvPr>
            <p:ph type="body"/>
          </p:nvPr>
        </p:nvSpPr>
        <p:spPr>
          <a:xfrm>
            <a:off x="838080" y="1825560"/>
            <a:ext cx="68760" cy="43488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Seventh Outline Level</a:t>
            </a:r>
          </a:p>
        </p:txBody>
      </p:sp>
      <p:sp>
        <p:nvSpPr>
          <p:cNvPr id="40" name="PlaceHolder 3"/>
          <p:cNvSpPr>
            <a:spLocks noGrp="1"/>
          </p:cNvSpPr>
          <p:nvPr>
            <p:ph type="body"/>
          </p:nvPr>
        </p:nvSpPr>
        <p:spPr>
          <a:xfrm>
            <a:off x="911160" y="1825560"/>
            <a:ext cx="68760" cy="43488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gif"/><Relationship Id="rId7" Type="http://schemas.openxmlformats.org/officeDocument/2006/relationships/image" Target="../media/image31.gif"/><Relationship Id="rId2" Type="http://schemas.openxmlformats.org/officeDocument/2006/relationships/image" Target="../media/image26.gif"/><Relationship Id="rId1" Type="http://schemas.openxmlformats.org/officeDocument/2006/relationships/slideLayout" Target="../slideLayouts/slideLayout1.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6"/>
          <p:cNvSpPr/>
          <p:nvPr/>
        </p:nvSpPr>
        <p:spPr>
          <a:xfrm>
            <a:off x="1290240" y="5417640"/>
            <a:ext cx="4950360" cy="92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1.</a:t>
            </a:r>
            <a:r>
              <a:rPr lang="en-US" sz="1800" b="0" strike="noStrike" spc="-1">
                <a:solidFill>
                  <a:srgbClr val="000000"/>
                </a:solidFill>
                <a:uFill>
                  <a:solidFill>
                    <a:srgbClr val="FFFFFF"/>
                  </a:solidFill>
                </a:uFill>
                <a:latin typeface="Calibri"/>
                <a:ea typeface="Calibri"/>
              </a:rPr>
              <a:t> Topographic depiction of eastern New York. The black dot represents the location of Albany, New York. Courtesy of Johns Hopkins University (http://fermi.jhuapl.edu/states/states.html).</a:t>
            </a:r>
            <a:endParaRPr lang="en-US" sz="1800" b="0" strike="noStrike" spc="-1">
              <a:solidFill>
                <a:srgbClr val="000000"/>
              </a:solidFill>
              <a:uFill>
                <a:solidFill>
                  <a:srgbClr val="FFFFFF"/>
                </a:solidFill>
              </a:uFill>
              <a:latin typeface="Arial"/>
            </a:endParaRPr>
          </a:p>
        </p:txBody>
      </p:sp>
      <p:grpSp>
        <p:nvGrpSpPr>
          <p:cNvPr id="2" name="Group 1">
            <a:extLst>
              <a:ext uri="{FF2B5EF4-FFF2-40B4-BE49-F238E27FC236}">
                <a16:creationId xmlns:a16="http://schemas.microsoft.com/office/drawing/2014/main" id="{234644A3-ACEB-4FCF-BB34-53BEA8A1F0B8}"/>
              </a:ext>
            </a:extLst>
          </p:cNvPr>
          <p:cNvGrpSpPr/>
          <p:nvPr/>
        </p:nvGrpSpPr>
        <p:grpSpPr>
          <a:xfrm>
            <a:off x="1031400" y="869760"/>
            <a:ext cx="5349960" cy="4574880"/>
            <a:chOff x="1031400" y="869760"/>
            <a:chExt cx="5349960" cy="4574880"/>
          </a:xfrm>
        </p:grpSpPr>
        <p:pic>
          <p:nvPicPr>
            <p:cNvPr id="77" name="Shape 88"/>
            <p:cNvPicPr/>
            <p:nvPr/>
          </p:nvPicPr>
          <p:blipFill>
            <a:blip r:embed="rId2"/>
            <a:srcRect l="26140" t="1427" r="-86" b="13341"/>
            <a:stretch/>
          </p:blipFill>
          <p:spPr>
            <a:xfrm>
              <a:off x="1031400" y="869760"/>
              <a:ext cx="5349960" cy="4574880"/>
            </a:xfrm>
            <a:prstGeom prst="rect">
              <a:avLst/>
            </a:prstGeom>
            <a:ln>
              <a:noFill/>
            </a:ln>
          </p:spPr>
        </p:pic>
        <p:sp>
          <p:nvSpPr>
            <p:cNvPr id="78" name="CustomShape 1"/>
            <p:cNvSpPr/>
            <p:nvPr/>
          </p:nvSpPr>
          <p:spPr>
            <a:xfrm>
              <a:off x="2586960" y="1945800"/>
              <a:ext cx="2027160" cy="64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dirty="0">
                  <a:solidFill>
                    <a:srgbClr val="FFFFFF"/>
                  </a:solidFill>
                  <a:uFill>
                    <a:solidFill>
                      <a:srgbClr val="FFFFFF"/>
                    </a:solidFill>
                  </a:uFill>
                  <a:latin typeface="Calibri"/>
                  <a:ea typeface="Calibri"/>
                </a:rPr>
                <a:t>Adirondack </a:t>
              </a:r>
              <a:endParaRPr lang="en-US" sz="1800" b="0" strike="noStrike" spc="-1" dirty="0">
                <a:solidFill>
                  <a:srgbClr val="000000"/>
                </a:solidFill>
                <a:uFill>
                  <a:solidFill>
                    <a:srgbClr val="FFFFFF"/>
                  </a:solidFill>
                </a:uFill>
                <a:latin typeface="Arial"/>
              </a:endParaRPr>
            </a:p>
            <a:p>
              <a:pPr algn="ctr">
                <a:lnSpc>
                  <a:spcPct val="100000"/>
                </a:lnSpc>
              </a:pPr>
              <a:r>
                <a:rPr lang="en-US" sz="1800" b="0" strike="noStrike" spc="-1" dirty="0">
                  <a:solidFill>
                    <a:srgbClr val="FFFFFF"/>
                  </a:solidFill>
                  <a:uFill>
                    <a:solidFill>
                      <a:srgbClr val="FFFFFF"/>
                    </a:solidFill>
                  </a:uFill>
                  <a:latin typeface="Calibri"/>
                  <a:ea typeface="Calibri"/>
                </a:rPr>
                <a:t>Mountains</a:t>
              </a:r>
              <a:endParaRPr lang="en-US" sz="1800" b="0" strike="noStrike" spc="-1" dirty="0">
                <a:solidFill>
                  <a:srgbClr val="000000"/>
                </a:solidFill>
                <a:uFill>
                  <a:solidFill>
                    <a:srgbClr val="FFFFFF"/>
                  </a:solidFill>
                </a:uFill>
                <a:latin typeface="Arial"/>
              </a:endParaRPr>
            </a:p>
          </p:txBody>
        </p:sp>
        <p:sp>
          <p:nvSpPr>
            <p:cNvPr id="79" name="CustomShape 2"/>
            <p:cNvSpPr/>
            <p:nvPr/>
          </p:nvSpPr>
          <p:spPr>
            <a:xfrm>
              <a:off x="2003760" y="3455640"/>
              <a:ext cx="2027160" cy="64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FFFFFF"/>
                  </a:solidFill>
                  <a:uFill>
                    <a:solidFill>
                      <a:srgbClr val="FFFFFF"/>
                    </a:solidFill>
                  </a:uFill>
                  <a:latin typeface="Calibri"/>
                  <a:ea typeface="Calibri"/>
                </a:rPr>
                <a:t>Catskill </a:t>
              </a: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FFFFFF"/>
                  </a:solidFill>
                  <a:uFill>
                    <a:solidFill>
                      <a:srgbClr val="FFFFFF"/>
                    </a:solidFill>
                  </a:uFill>
                  <a:latin typeface="Calibri"/>
                  <a:ea typeface="Calibri"/>
                </a:rPr>
                <a:t>Mountains</a:t>
              </a:r>
              <a:endParaRPr lang="en-US" sz="1800" b="0" strike="noStrike" spc="-1">
                <a:solidFill>
                  <a:srgbClr val="000000"/>
                </a:solidFill>
                <a:uFill>
                  <a:solidFill>
                    <a:srgbClr val="FFFFFF"/>
                  </a:solidFill>
                </a:uFill>
                <a:latin typeface="Arial"/>
              </a:endParaRPr>
            </a:p>
          </p:txBody>
        </p:sp>
        <p:sp>
          <p:nvSpPr>
            <p:cNvPr id="80" name="CustomShape 3"/>
            <p:cNvSpPr/>
            <p:nvPr/>
          </p:nvSpPr>
          <p:spPr>
            <a:xfrm rot="724200">
              <a:off x="2130840" y="2851560"/>
              <a:ext cx="1701360" cy="37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FFFFFF"/>
                  </a:solidFill>
                  <a:uFill>
                    <a:solidFill>
                      <a:srgbClr val="FFFFFF"/>
                    </a:solidFill>
                  </a:uFill>
                  <a:latin typeface="Calibri"/>
                  <a:ea typeface="Calibri"/>
                </a:rPr>
                <a:t>Mohawk Valley</a:t>
              </a:r>
              <a:endParaRPr lang="en-US" sz="1800" b="0" strike="noStrike" spc="-1">
                <a:solidFill>
                  <a:srgbClr val="000000"/>
                </a:solidFill>
                <a:uFill>
                  <a:solidFill>
                    <a:srgbClr val="FFFFFF"/>
                  </a:solidFill>
                </a:uFill>
                <a:latin typeface="Arial"/>
              </a:endParaRPr>
            </a:p>
          </p:txBody>
        </p:sp>
        <p:sp>
          <p:nvSpPr>
            <p:cNvPr id="81" name="CustomShape 4"/>
            <p:cNvSpPr/>
            <p:nvPr/>
          </p:nvSpPr>
          <p:spPr>
            <a:xfrm rot="5955000">
              <a:off x="3272400" y="3894840"/>
              <a:ext cx="1509480" cy="36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FFFFFF"/>
                  </a:solidFill>
                  <a:uFill>
                    <a:solidFill>
                      <a:srgbClr val="FFFFFF"/>
                    </a:solidFill>
                  </a:uFill>
                  <a:latin typeface="Calibri"/>
                  <a:ea typeface="Calibri"/>
                </a:rPr>
                <a:t>Hudson Valley</a:t>
              </a:r>
              <a:endParaRPr lang="en-US" sz="1800" b="0" strike="noStrike" spc="-1">
                <a:solidFill>
                  <a:srgbClr val="000000"/>
                </a:solidFill>
                <a:uFill>
                  <a:solidFill>
                    <a:srgbClr val="FFFFFF"/>
                  </a:solidFill>
                </a:uFill>
                <a:latin typeface="Arial"/>
              </a:endParaRPr>
            </a:p>
          </p:txBody>
        </p:sp>
        <p:sp>
          <p:nvSpPr>
            <p:cNvPr id="82" name="CustomShape 5"/>
            <p:cNvSpPr/>
            <p:nvPr/>
          </p:nvSpPr>
          <p:spPr>
            <a:xfrm rot="5400000">
              <a:off x="3582360" y="1767600"/>
              <a:ext cx="1788480" cy="36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FFFFFF"/>
                  </a:solidFill>
                  <a:uFill>
                    <a:solidFill>
                      <a:srgbClr val="FFFFFF"/>
                    </a:solidFill>
                  </a:uFill>
                  <a:latin typeface="Calibri"/>
                  <a:ea typeface="Calibri"/>
                </a:rPr>
                <a:t>Champlain Valley</a:t>
              </a:r>
              <a:endParaRPr lang="en-US" sz="1800" b="0" strike="noStrike" spc="-1">
                <a:solidFill>
                  <a:srgbClr val="000000"/>
                </a:solidFill>
                <a:uFill>
                  <a:solidFill>
                    <a:srgbClr val="FFFFFF"/>
                  </a:solidFill>
                </a:uFill>
                <a:latin typeface="Arial"/>
              </a:endParaRPr>
            </a:p>
          </p:txBody>
        </p:sp>
        <p:sp>
          <p:nvSpPr>
            <p:cNvPr id="84" name="CustomShape 7"/>
            <p:cNvSpPr/>
            <p:nvPr/>
          </p:nvSpPr>
          <p:spPr>
            <a:xfrm>
              <a:off x="3990960" y="2700360"/>
              <a:ext cx="2027160" cy="64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FFFFFF"/>
                  </a:solidFill>
                  <a:uFill>
                    <a:solidFill>
                      <a:srgbClr val="FFFFFF"/>
                    </a:solidFill>
                  </a:uFill>
                  <a:latin typeface="Calibri"/>
                  <a:ea typeface="Calibri"/>
                </a:rPr>
                <a:t>Green </a:t>
              </a: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FFFFFF"/>
                  </a:solidFill>
                  <a:uFill>
                    <a:solidFill>
                      <a:srgbClr val="FFFFFF"/>
                    </a:solidFill>
                  </a:uFill>
                  <a:latin typeface="Calibri"/>
                  <a:ea typeface="Calibri"/>
                </a:rPr>
                <a:t>Mountains</a:t>
              </a:r>
              <a:endParaRPr lang="en-US" sz="1800" b="0" strike="noStrike" spc="-1">
                <a:solidFill>
                  <a:srgbClr val="000000"/>
                </a:solidFill>
                <a:uFill>
                  <a:solidFill>
                    <a:srgbClr val="FFFFFF"/>
                  </a:solidFill>
                </a:uFill>
                <a:latin typeface="Arial"/>
              </a:endParaRPr>
            </a:p>
          </p:txBody>
        </p:sp>
        <p:sp>
          <p:nvSpPr>
            <p:cNvPr id="85" name="CustomShape 8"/>
            <p:cNvSpPr/>
            <p:nvPr/>
          </p:nvSpPr>
          <p:spPr>
            <a:xfrm>
              <a:off x="3841920" y="3434400"/>
              <a:ext cx="2027160" cy="64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FFFFFF"/>
                  </a:solidFill>
                  <a:uFill>
                    <a:solidFill>
                      <a:srgbClr val="FFFFFF"/>
                    </a:solidFill>
                  </a:uFill>
                  <a:latin typeface="Calibri"/>
                  <a:ea typeface="Calibri"/>
                </a:rPr>
                <a:t>Berkshire </a:t>
              </a: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FFFFFF"/>
                  </a:solidFill>
                  <a:uFill>
                    <a:solidFill>
                      <a:srgbClr val="FFFFFF"/>
                    </a:solidFill>
                  </a:uFill>
                  <a:latin typeface="Calibri"/>
                  <a:ea typeface="Calibri"/>
                </a:rPr>
                <a:t>Mountains</a:t>
              </a:r>
              <a:endParaRPr lang="en-US" sz="1800" b="0" strike="noStrike" spc="-1">
                <a:solidFill>
                  <a:srgbClr val="000000"/>
                </a:solidFill>
                <a:uFill>
                  <a:solidFill>
                    <a:srgbClr val="FFFFFF"/>
                  </a:solidFill>
                </a:uFill>
                <a:latin typeface="Arial"/>
              </a:endParaRPr>
            </a:p>
          </p:txBody>
        </p:sp>
        <p:sp>
          <p:nvSpPr>
            <p:cNvPr id="86" name="CustomShape 9"/>
            <p:cNvSpPr/>
            <p:nvPr/>
          </p:nvSpPr>
          <p:spPr>
            <a:xfrm>
              <a:off x="4026240" y="3255840"/>
              <a:ext cx="103680" cy="9504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CustomShape 1"/>
          <p:cNvSpPr/>
          <p:nvPr/>
        </p:nvSpPr>
        <p:spPr>
          <a:xfrm>
            <a:off x="7223760" y="2103120"/>
            <a:ext cx="2944080" cy="385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9.</a:t>
            </a:r>
            <a:r>
              <a:rPr lang="en-US" sz="1800" b="0" strike="noStrike" spc="-1">
                <a:solidFill>
                  <a:srgbClr val="000000"/>
                </a:solidFill>
                <a:uFill>
                  <a:solidFill>
                    <a:srgbClr val="FFFFFF"/>
                  </a:solidFill>
                </a:uFill>
                <a:latin typeface="Calibri"/>
                <a:ea typeface="Calibri"/>
              </a:rPr>
              <a:t> Mean sea level pressure (hPa) at a) 1800 UTC 21 July 2010 1200 UTC and b) 2 January 2008 .</a:t>
            </a:r>
            <a:endParaRPr lang="en-US" sz="1800" b="0" strike="noStrike" spc="-1">
              <a:solidFill>
                <a:srgbClr val="000000"/>
              </a:solidFill>
              <a:uFill>
                <a:solidFill>
                  <a:srgbClr val="FFFFFF"/>
                </a:solidFill>
              </a:uFill>
              <a:latin typeface="Arial"/>
            </a:endParaRPr>
          </a:p>
        </p:txBody>
      </p:sp>
      <p:pic>
        <p:nvPicPr>
          <p:cNvPr id="232" name="Picture 2"/>
          <p:cNvPicPr/>
          <p:nvPr/>
        </p:nvPicPr>
        <p:blipFill>
          <a:blip r:embed="rId2"/>
          <a:stretch/>
        </p:blipFill>
        <p:spPr>
          <a:xfrm>
            <a:off x="429120" y="3566160"/>
            <a:ext cx="6125400" cy="3199320"/>
          </a:xfrm>
          <a:prstGeom prst="rect">
            <a:avLst/>
          </a:prstGeom>
          <a:ln>
            <a:noFill/>
          </a:ln>
        </p:spPr>
      </p:pic>
      <p:pic>
        <p:nvPicPr>
          <p:cNvPr id="233" name="Picture 232"/>
          <p:cNvPicPr/>
          <p:nvPr/>
        </p:nvPicPr>
        <p:blipFill>
          <a:blip r:embed="rId3"/>
          <a:stretch/>
        </p:blipFill>
        <p:spPr>
          <a:xfrm>
            <a:off x="429120" y="0"/>
            <a:ext cx="6125400" cy="3565080"/>
          </a:xfrm>
          <a:prstGeom prst="rect">
            <a:avLst/>
          </a:prstGeom>
          <a:ln>
            <a:noFill/>
          </a:ln>
        </p:spPr>
      </p:pic>
      <p:sp>
        <p:nvSpPr>
          <p:cNvPr id="235" name="CustomShape 3"/>
          <p:cNvSpPr/>
          <p:nvPr/>
        </p:nvSpPr>
        <p:spPr>
          <a:xfrm>
            <a:off x="274320" y="43560"/>
            <a:ext cx="547560" cy="595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a)</a:t>
            </a:r>
            <a:endParaRPr lang="en-US" sz="1800" b="0" strike="noStrike" spc="-1">
              <a:solidFill>
                <a:srgbClr val="000000"/>
              </a:solidFill>
              <a:uFill>
                <a:solidFill>
                  <a:srgbClr val="FFFFFF"/>
                </a:solidFill>
              </a:uFill>
              <a:latin typeface="Arial"/>
            </a:endParaRPr>
          </a:p>
        </p:txBody>
      </p:sp>
      <p:sp>
        <p:nvSpPr>
          <p:cNvPr id="236" name="CustomShape 4"/>
          <p:cNvSpPr/>
          <p:nvPr/>
        </p:nvSpPr>
        <p:spPr>
          <a:xfrm>
            <a:off x="274320" y="3609720"/>
            <a:ext cx="547560" cy="595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b)</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CustomShape 1"/>
          <p:cNvSpPr/>
          <p:nvPr/>
        </p:nvSpPr>
        <p:spPr>
          <a:xfrm>
            <a:off x="3305160" y="5211000"/>
            <a:ext cx="5243040" cy="108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10. </a:t>
            </a:r>
            <a:r>
              <a:rPr lang="en-US" sz="1800" b="0" strike="noStrike" spc="-1">
                <a:solidFill>
                  <a:srgbClr val="000000"/>
                </a:solidFill>
                <a:uFill>
                  <a:solidFill>
                    <a:srgbClr val="FFFFFF"/>
                  </a:solidFill>
                </a:uFill>
                <a:latin typeface="Calibri"/>
                <a:ea typeface="Calibri"/>
              </a:rPr>
              <a:t>850-hPa heights (dam, contours), winds (kt, barbs; pennant, full barb, and half barb denote 50, 10, and 5 kt, respectively), and 850-hPa temperature advection (</a:t>
            </a:r>
            <a:r>
              <a:rPr lang="en-US" sz="1800" b="0" i="1" strike="noStrike" spc="-1">
                <a:solidFill>
                  <a:srgbClr val="000000"/>
                </a:solidFill>
                <a:uFill>
                  <a:solidFill>
                    <a:srgbClr val="FFFFFF"/>
                  </a:solidFill>
                </a:uFill>
                <a:latin typeface="Calibri"/>
                <a:ea typeface="Calibri"/>
              </a:rPr>
              <a:t>°</a:t>
            </a:r>
            <a:r>
              <a:rPr lang="en-US" sz="1800" b="0" strike="noStrike" spc="-1">
                <a:solidFill>
                  <a:srgbClr val="000000"/>
                </a:solidFill>
                <a:uFill>
                  <a:solidFill>
                    <a:srgbClr val="FFFFFF"/>
                  </a:solidFill>
                </a:uFill>
                <a:latin typeface="Calibri"/>
                <a:ea typeface="Calibri"/>
              </a:rPr>
              <a:t>C h</a:t>
            </a:r>
            <a:r>
              <a:rPr lang="en-US" sz="1800" b="0" strike="noStrike" spc="-1" baseline="30000">
                <a:solidFill>
                  <a:srgbClr val="000000"/>
                </a:solidFill>
                <a:uFill>
                  <a:solidFill>
                    <a:srgbClr val="FFFFFF"/>
                  </a:solidFill>
                </a:uFill>
                <a:latin typeface="Calibri"/>
                <a:ea typeface="Calibri"/>
              </a:rPr>
              <a:t>-1</a:t>
            </a:r>
            <a:r>
              <a:rPr lang="en-US" sz="1800" b="0" strike="noStrike" spc="-1">
                <a:solidFill>
                  <a:srgbClr val="000000"/>
                </a:solidFill>
                <a:uFill>
                  <a:solidFill>
                    <a:srgbClr val="FFFFFF"/>
                  </a:solidFill>
                </a:uFill>
                <a:latin typeface="Calibri"/>
                <a:ea typeface="Calibri"/>
              </a:rPr>
              <a:t> , shaded) at a) 1800 UTC 21 July 2010 and b)1200 UTC 2 January 2008. </a:t>
            </a:r>
            <a:endParaRPr lang="en-US" sz="1800" b="0" strike="noStrike" spc="-1">
              <a:solidFill>
                <a:srgbClr val="000000"/>
              </a:solidFill>
              <a:uFill>
                <a:solidFill>
                  <a:srgbClr val="FFFFFF"/>
                </a:solidFill>
              </a:uFill>
              <a:latin typeface="Arial"/>
            </a:endParaRPr>
          </a:p>
        </p:txBody>
      </p:sp>
      <p:sp>
        <p:nvSpPr>
          <p:cNvPr id="239" name="CustomShape 2"/>
          <p:cNvSpPr/>
          <p:nvPr/>
        </p:nvSpPr>
        <p:spPr>
          <a:xfrm>
            <a:off x="8005680" y="2764440"/>
            <a:ext cx="952920" cy="1968840"/>
          </a:xfrm>
          <a:custGeom>
            <a:avLst/>
            <a:gdLst/>
            <a:ahLst/>
            <a:cxnLst/>
            <a:rect l="l" t="t" r="r" b="b"/>
            <a:pathLst>
              <a:path w="21600" h="21600">
                <a:moveTo>
                  <a:pt x="0" y="0"/>
                </a:moveTo>
                <a:lnTo>
                  <a:pt x="21600" y="21600"/>
                </a:lnTo>
              </a:path>
            </a:pathLst>
          </a:custGeom>
          <a:noFill/>
          <a:ln w="28440">
            <a:noFill/>
          </a:ln>
        </p:spPr>
        <p:style>
          <a:lnRef idx="0">
            <a:scrgbClr r="0" g="0" b="0"/>
          </a:lnRef>
          <a:fillRef idx="0">
            <a:scrgbClr r="0" g="0" b="0"/>
          </a:fillRef>
          <a:effectRef idx="0">
            <a:scrgbClr r="0" g="0" b="0"/>
          </a:effectRef>
          <a:fontRef idx="minor"/>
        </p:style>
      </p:sp>
      <p:sp>
        <p:nvSpPr>
          <p:cNvPr id="240" name="CustomShape 3"/>
          <p:cNvSpPr/>
          <p:nvPr/>
        </p:nvSpPr>
        <p:spPr>
          <a:xfrm>
            <a:off x="8752680" y="2121840"/>
            <a:ext cx="1620720" cy="1359720"/>
          </a:xfrm>
          <a:custGeom>
            <a:avLst/>
            <a:gdLst/>
            <a:ahLst/>
            <a:cxnLst/>
            <a:rect l="l" t="t" r="r" b="b"/>
            <a:pathLst>
              <a:path w="21600" h="21600">
                <a:moveTo>
                  <a:pt x="0" y="0"/>
                </a:moveTo>
                <a:lnTo>
                  <a:pt x="21600" y="21600"/>
                </a:lnTo>
              </a:path>
            </a:pathLst>
          </a:custGeom>
          <a:noFill/>
          <a:ln w="28440">
            <a:noFill/>
          </a:ln>
        </p:spPr>
        <p:style>
          <a:lnRef idx="0">
            <a:scrgbClr r="0" g="0" b="0"/>
          </a:lnRef>
          <a:fillRef idx="0">
            <a:scrgbClr r="0" g="0" b="0"/>
          </a:fillRef>
          <a:effectRef idx="0">
            <a:scrgbClr r="0" g="0" b="0"/>
          </a:effectRef>
          <a:fontRef idx="minor"/>
        </p:style>
      </p:sp>
      <p:sp>
        <p:nvSpPr>
          <p:cNvPr id="241" name="CustomShape 4"/>
          <p:cNvSpPr/>
          <p:nvPr/>
        </p:nvSpPr>
        <p:spPr>
          <a:xfrm>
            <a:off x="8046720" y="2213640"/>
            <a:ext cx="912240" cy="1268280"/>
          </a:xfrm>
          <a:custGeom>
            <a:avLst/>
            <a:gdLst/>
            <a:ahLst/>
            <a:cxnLst/>
            <a:rect l="l" t="t" r="r" b="b"/>
            <a:pathLst>
              <a:path w="21600" h="21600">
                <a:moveTo>
                  <a:pt x="0" y="0"/>
                </a:moveTo>
                <a:lnTo>
                  <a:pt x="21600" y="21600"/>
                </a:lnTo>
              </a:path>
            </a:pathLst>
          </a:custGeom>
          <a:noFill/>
          <a:ln w="28440">
            <a:noFill/>
          </a:ln>
        </p:spPr>
        <p:style>
          <a:lnRef idx="0">
            <a:scrgbClr r="0" g="0" b="0"/>
          </a:lnRef>
          <a:fillRef idx="0">
            <a:scrgbClr r="0" g="0" b="0"/>
          </a:fillRef>
          <a:effectRef idx="0">
            <a:scrgbClr r="0" g="0" b="0"/>
          </a:effectRef>
          <a:fontRef idx="minor"/>
        </p:style>
      </p:sp>
      <p:grpSp>
        <p:nvGrpSpPr>
          <p:cNvPr id="2" name="Group 1">
            <a:extLst>
              <a:ext uri="{FF2B5EF4-FFF2-40B4-BE49-F238E27FC236}">
                <a16:creationId xmlns:a16="http://schemas.microsoft.com/office/drawing/2014/main" id="{47A972EB-4AA9-4E2D-9708-302C39D00A8C}"/>
              </a:ext>
            </a:extLst>
          </p:cNvPr>
          <p:cNvGrpSpPr/>
          <p:nvPr/>
        </p:nvGrpSpPr>
        <p:grpSpPr>
          <a:xfrm>
            <a:off x="5805540" y="862200"/>
            <a:ext cx="5485320" cy="4113720"/>
            <a:chOff x="5805540" y="862200"/>
            <a:chExt cx="5485320" cy="4113720"/>
          </a:xfrm>
        </p:grpSpPr>
        <p:pic>
          <p:nvPicPr>
            <p:cNvPr id="238" name="Picture 2"/>
            <p:cNvPicPr/>
            <p:nvPr/>
          </p:nvPicPr>
          <p:blipFill>
            <a:blip r:embed="rId2"/>
            <a:stretch/>
          </p:blipFill>
          <p:spPr>
            <a:xfrm>
              <a:off x="5805540" y="862200"/>
              <a:ext cx="5485320" cy="4113720"/>
            </a:xfrm>
            <a:prstGeom prst="rect">
              <a:avLst/>
            </a:prstGeom>
            <a:ln>
              <a:noFill/>
            </a:ln>
          </p:spPr>
        </p:pic>
        <p:pic>
          <p:nvPicPr>
            <p:cNvPr id="242" name="Picture 9"/>
            <p:cNvPicPr/>
            <p:nvPr/>
          </p:nvPicPr>
          <p:blipFill>
            <a:blip r:embed="rId2"/>
            <a:srcRect l="41184" t="30921" r="44759" b="52179"/>
            <a:stretch/>
          </p:blipFill>
          <p:spPr>
            <a:xfrm>
              <a:off x="8960760" y="3483720"/>
              <a:ext cx="1385640" cy="1249200"/>
            </a:xfrm>
            <a:prstGeom prst="rect">
              <a:avLst/>
            </a:prstGeom>
            <a:ln w="57240">
              <a:solidFill>
                <a:schemeClr val="tx1"/>
              </a:solidFill>
              <a:round/>
            </a:ln>
          </p:spPr>
        </p:pic>
      </p:grpSp>
      <p:pic>
        <p:nvPicPr>
          <p:cNvPr id="243" name="Picture 2"/>
          <p:cNvPicPr/>
          <p:nvPr/>
        </p:nvPicPr>
        <p:blipFill>
          <a:blip r:embed="rId3"/>
          <a:srcRect t="591" r="12934"/>
          <a:stretch/>
        </p:blipFill>
        <p:spPr>
          <a:xfrm>
            <a:off x="1023120" y="862200"/>
            <a:ext cx="4775760" cy="4089600"/>
          </a:xfrm>
          <a:prstGeom prst="rect">
            <a:avLst/>
          </a:prstGeom>
          <a:ln>
            <a:noFill/>
          </a:ln>
        </p:spPr>
      </p:pic>
      <p:sp>
        <p:nvSpPr>
          <p:cNvPr id="244" name="CustomShape 5"/>
          <p:cNvSpPr/>
          <p:nvPr/>
        </p:nvSpPr>
        <p:spPr>
          <a:xfrm>
            <a:off x="5708520" y="81072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sp>
        <p:nvSpPr>
          <p:cNvPr id="245" name="CustomShape 6"/>
          <p:cNvSpPr/>
          <p:nvPr/>
        </p:nvSpPr>
        <p:spPr>
          <a:xfrm>
            <a:off x="901800" y="81072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CustomShape 1"/>
          <p:cNvSpPr/>
          <p:nvPr/>
        </p:nvSpPr>
        <p:spPr>
          <a:xfrm>
            <a:off x="3841200" y="5303520"/>
            <a:ext cx="5576040" cy="137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11.</a:t>
            </a:r>
            <a:r>
              <a:rPr lang="en-US" sz="1800" b="0" strike="noStrike" spc="-1">
                <a:solidFill>
                  <a:srgbClr val="000000"/>
                </a:solidFill>
                <a:uFill>
                  <a:solidFill>
                    <a:srgbClr val="FFFFFF"/>
                  </a:solidFill>
                </a:uFill>
                <a:latin typeface="Calibri"/>
                <a:ea typeface="Calibri"/>
              </a:rPr>
              <a:t> 500-hPa heights (dam, contours), 700-300 hPa thickness (dam, dashed), winds (kt, barbs; pennant, full barb, and half barb denote 50, 10, and 5 kt, respectively), and 500-hPa relative vorticity (x 10</a:t>
            </a:r>
            <a:r>
              <a:rPr lang="en-US" sz="1800" b="0" strike="noStrike" spc="-1" baseline="30000">
                <a:solidFill>
                  <a:srgbClr val="000000"/>
                </a:solidFill>
                <a:uFill>
                  <a:solidFill>
                    <a:srgbClr val="FFFFFF"/>
                  </a:solidFill>
                </a:uFill>
                <a:latin typeface="Calibri"/>
                <a:ea typeface="Calibri"/>
              </a:rPr>
              <a:t>-5</a:t>
            </a:r>
            <a:r>
              <a:rPr lang="en-US" sz="1800" b="0" strike="noStrike" spc="-1">
                <a:solidFill>
                  <a:srgbClr val="000000"/>
                </a:solidFill>
                <a:uFill>
                  <a:solidFill>
                    <a:srgbClr val="FFFFFF"/>
                  </a:solidFill>
                </a:uFill>
                <a:latin typeface="Calibri"/>
                <a:ea typeface="Calibri"/>
              </a:rPr>
              <a:t> s</a:t>
            </a:r>
            <a:r>
              <a:rPr lang="en-US" sz="1800" b="0" strike="noStrike" spc="-1" baseline="30000">
                <a:solidFill>
                  <a:srgbClr val="000000"/>
                </a:solidFill>
                <a:uFill>
                  <a:solidFill>
                    <a:srgbClr val="FFFFFF"/>
                  </a:solidFill>
                </a:uFill>
                <a:latin typeface="Calibri"/>
                <a:ea typeface="Calibri"/>
              </a:rPr>
              <a:t>-1</a:t>
            </a:r>
            <a:r>
              <a:rPr lang="en-US" sz="1800" b="0" strike="noStrike" spc="-1">
                <a:solidFill>
                  <a:srgbClr val="000000"/>
                </a:solidFill>
                <a:uFill>
                  <a:solidFill>
                    <a:srgbClr val="FFFFFF"/>
                  </a:solidFill>
                </a:uFill>
                <a:latin typeface="Calibri"/>
                <a:ea typeface="Calibri"/>
              </a:rPr>
              <a:t>, shaded) at a) 1800 UTC 21 July 2010 and b)1200 UTC 2 January 2008.</a:t>
            </a:r>
            <a:endParaRPr lang="en-US" sz="1800" b="0" strike="noStrike" spc="-1">
              <a:solidFill>
                <a:srgbClr val="000000"/>
              </a:solidFill>
              <a:uFill>
                <a:solidFill>
                  <a:srgbClr val="FFFFFF"/>
                </a:solidFill>
              </a:uFill>
              <a:latin typeface="Arial"/>
            </a:endParaRPr>
          </a:p>
        </p:txBody>
      </p:sp>
      <p:pic>
        <p:nvPicPr>
          <p:cNvPr id="247" name="Picture 243"/>
          <p:cNvPicPr/>
          <p:nvPr/>
        </p:nvPicPr>
        <p:blipFill>
          <a:blip r:embed="rId2"/>
          <a:stretch/>
        </p:blipFill>
        <p:spPr>
          <a:xfrm>
            <a:off x="6400800" y="731520"/>
            <a:ext cx="5177520" cy="4296600"/>
          </a:xfrm>
          <a:prstGeom prst="rect">
            <a:avLst/>
          </a:prstGeom>
          <a:ln>
            <a:noFill/>
          </a:ln>
        </p:spPr>
      </p:pic>
      <p:pic>
        <p:nvPicPr>
          <p:cNvPr id="248" name="Picture 244"/>
          <p:cNvPicPr/>
          <p:nvPr/>
        </p:nvPicPr>
        <p:blipFill>
          <a:blip r:embed="rId3"/>
          <a:srcRect r="8130"/>
          <a:stretch/>
        </p:blipFill>
        <p:spPr>
          <a:xfrm>
            <a:off x="1645920" y="731520"/>
            <a:ext cx="4753440" cy="4296600"/>
          </a:xfrm>
          <a:prstGeom prst="rect">
            <a:avLst/>
          </a:prstGeom>
          <a:ln>
            <a:noFill/>
          </a:ln>
        </p:spPr>
      </p:pic>
      <p:sp>
        <p:nvSpPr>
          <p:cNvPr id="249" name="CustomShape 2"/>
          <p:cNvSpPr/>
          <p:nvPr/>
        </p:nvSpPr>
        <p:spPr>
          <a:xfrm>
            <a:off x="6309360" y="77040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sp>
        <p:nvSpPr>
          <p:cNvPr id="250" name="CustomShape 3"/>
          <p:cNvSpPr/>
          <p:nvPr/>
        </p:nvSpPr>
        <p:spPr>
          <a:xfrm>
            <a:off x="1502640" y="77040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CustomShape 1"/>
          <p:cNvSpPr/>
          <p:nvPr/>
        </p:nvSpPr>
        <p:spPr>
          <a:xfrm>
            <a:off x="7352640" y="2286000"/>
            <a:ext cx="3984840" cy="25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12.</a:t>
            </a:r>
            <a:r>
              <a:rPr lang="en-US" sz="1800" b="0" strike="noStrike" spc="-1">
                <a:solidFill>
                  <a:srgbClr val="000000"/>
                </a:solidFill>
                <a:uFill>
                  <a:solidFill>
                    <a:srgbClr val="FFFFFF"/>
                  </a:solidFill>
                </a:uFill>
                <a:latin typeface="Calibri"/>
                <a:ea typeface="Calibri"/>
              </a:rPr>
              <a:t>  300-hPa heights (dam, black contours), divergence (x 10</a:t>
            </a:r>
            <a:r>
              <a:rPr lang="en-US" sz="1800" b="0" strike="noStrike" spc="-1" baseline="30000">
                <a:solidFill>
                  <a:srgbClr val="000000"/>
                </a:solidFill>
                <a:uFill>
                  <a:solidFill>
                    <a:srgbClr val="FFFFFF"/>
                  </a:solidFill>
                </a:uFill>
                <a:latin typeface="Calibri"/>
                <a:ea typeface="Calibri"/>
              </a:rPr>
              <a:t>-5</a:t>
            </a:r>
            <a:r>
              <a:rPr lang="en-US" sz="1800" b="0" strike="noStrike" spc="-1">
                <a:solidFill>
                  <a:srgbClr val="000000"/>
                </a:solidFill>
                <a:uFill>
                  <a:solidFill>
                    <a:srgbClr val="FFFFFF"/>
                  </a:solidFill>
                </a:uFill>
                <a:latin typeface="Calibri"/>
                <a:ea typeface="Calibri"/>
              </a:rPr>
              <a:t> s</a:t>
            </a:r>
            <a:r>
              <a:rPr lang="en-US" sz="1800" b="0" strike="noStrike" spc="-1" baseline="30000">
                <a:solidFill>
                  <a:srgbClr val="000000"/>
                </a:solidFill>
                <a:uFill>
                  <a:solidFill>
                    <a:srgbClr val="FFFFFF"/>
                  </a:solidFill>
                </a:uFill>
                <a:latin typeface="Calibri"/>
                <a:ea typeface="Calibri"/>
              </a:rPr>
              <a:t>-1</a:t>
            </a:r>
            <a:r>
              <a:rPr lang="en-US" sz="1800" b="0" strike="noStrike" spc="-1">
                <a:solidFill>
                  <a:srgbClr val="000000"/>
                </a:solidFill>
                <a:uFill>
                  <a:solidFill>
                    <a:srgbClr val="FFFFFF"/>
                  </a:solidFill>
                </a:uFill>
                <a:latin typeface="Calibri"/>
                <a:ea typeface="Calibri"/>
              </a:rPr>
              <a:t>, green contours), ( winds (kt, barbs; pennant, full barb, and half barb denote 50, 10, and 5 kt, respectively), and 300-hPa isotachs (kt, shaded) at a) 1800 UTC 21 July 2010 and b)1200 UTC 2 January 2008.</a:t>
            </a:r>
            <a:endParaRPr lang="en-US" sz="1800" b="0" strike="noStrike" spc="-1">
              <a:solidFill>
                <a:srgbClr val="000000"/>
              </a:solidFill>
              <a:uFill>
                <a:solidFill>
                  <a:srgbClr val="FFFFFF"/>
                </a:solidFill>
              </a:uFill>
              <a:latin typeface="Arial"/>
            </a:endParaRPr>
          </a:p>
        </p:txBody>
      </p:sp>
      <p:pic>
        <p:nvPicPr>
          <p:cNvPr id="252" name="Picture 248"/>
          <p:cNvPicPr/>
          <p:nvPr/>
        </p:nvPicPr>
        <p:blipFill>
          <a:blip r:embed="rId2"/>
          <a:srcRect t="16812" r="11730" b="15185"/>
          <a:stretch/>
        </p:blipFill>
        <p:spPr>
          <a:xfrm>
            <a:off x="822960" y="3246120"/>
            <a:ext cx="5668200" cy="2970720"/>
          </a:xfrm>
          <a:prstGeom prst="rect">
            <a:avLst/>
          </a:prstGeom>
          <a:ln>
            <a:noFill/>
          </a:ln>
        </p:spPr>
      </p:pic>
      <p:pic>
        <p:nvPicPr>
          <p:cNvPr id="253" name="Picture 249"/>
          <p:cNvPicPr/>
          <p:nvPr/>
        </p:nvPicPr>
        <p:blipFill>
          <a:blip r:embed="rId2"/>
          <a:srcRect l="87939"/>
          <a:stretch/>
        </p:blipFill>
        <p:spPr>
          <a:xfrm>
            <a:off x="6531840" y="1280160"/>
            <a:ext cx="782280" cy="4204080"/>
          </a:xfrm>
          <a:prstGeom prst="rect">
            <a:avLst/>
          </a:prstGeom>
          <a:ln>
            <a:noFill/>
          </a:ln>
        </p:spPr>
      </p:pic>
      <p:pic>
        <p:nvPicPr>
          <p:cNvPr id="254" name="Picture 250"/>
          <p:cNvPicPr/>
          <p:nvPr/>
        </p:nvPicPr>
        <p:blipFill>
          <a:blip r:embed="rId3"/>
          <a:srcRect t="20319" r="12591" b="19678"/>
          <a:stretch/>
        </p:blipFill>
        <p:spPr>
          <a:xfrm>
            <a:off x="822960" y="182880"/>
            <a:ext cx="5668200" cy="2970720"/>
          </a:xfrm>
          <a:prstGeom prst="rect">
            <a:avLst/>
          </a:prstGeom>
          <a:ln>
            <a:noFill/>
          </a:ln>
        </p:spPr>
      </p:pic>
      <p:sp>
        <p:nvSpPr>
          <p:cNvPr id="255" name="CustomShape 2"/>
          <p:cNvSpPr/>
          <p:nvPr/>
        </p:nvSpPr>
        <p:spPr>
          <a:xfrm>
            <a:off x="731520" y="31320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sp>
        <p:nvSpPr>
          <p:cNvPr id="256" name="CustomShape 3"/>
          <p:cNvSpPr/>
          <p:nvPr/>
        </p:nvSpPr>
        <p:spPr>
          <a:xfrm>
            <a:off x="731520" y="333072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37FAC5-8815-4F57-92CE-F95FC237281B}"/>
              </a:ext>
            </a:extLst>
          </p:cNvPr>
          <p:cNvGrpSpPr/>
          <p:nvPr/>
        </p:nvGrpSpPr>
        <p:grpSpPr>
          <a:xfrm>
            <a:off x="6492240" y="731520"/>
            <a:ext cx="4754880" cy="4489200"/>
            <a:chOff x="6492240" y="731520"/>
            <a:chExt cx="4754880" cy="4489200"/>
          </a:xfrm>
        </p:grpSpPr>
        <p:pic>
          <p:nvPicPr>
            <p:cNvPr id="257" name="Picture 1"/>
            <p:cNvPicPr/>
            <p:nvPr/>
          </p:nvPicPr>
          <p:blipFill>
            <a:blip r:embed="rId2"/>
            <a:stretch/>
          </p:blipFill>
          <p:spPr>
            <a:xfrm>
              <a:off x="6492240" y="731520"/>
              <a:ext cx="4754880" cy="4489200"/>
            </a:xfrm>
            <a:prstGeom prst="rect">
              <a:avLst/>
            </a:prstGeom>
            <a:ln>
              <a:noFill/>
            </a:ln>
          </p:spPr>
        </p:pic>
        <p:pic>
          <p:nvPicPr>
            <p:cNvPr id="258" name="Picture 3"/>
            <p:cNvPicPr/>
            <p:nvPr/>
          </p:nvPicPr>
          <p:blipFill>
            <a:blip r:embed="rId3"/>
            <a:srcRect l="44193" t="33735" r="18724" b="20136"/>
            <a:stretch/>
          </p:blipFill>
          <p:spPr>
            <a:xfrm>
              <a:off x="9599760" y="2176920"/>
              <a:ext cx="831600" cy="2580480"/>
            </a:xfrm>
            <a:prstGeom prst="rect">
              <a:avLst/>
            </a:prstGeom>
            <a:ln>
              <a:noFill/>
            </a:ln>
          </p:spPr>
        </p:pic>
      </p:grpSp>
      <p:grpSp>
        <p:nvGrpSpPr>
          <p:cNvPr id="2" name="Group 1">
            <a:extLst>
              <a:ext uri="{FF2B5EF4-FFF2-40B4-BE49-F238E27FC236}">
                <a16:creationId xmlns:a16="http://schemas.microsoft.com/office/drawing/2014/main" id="{1769C86A-4742-4305-81A3-6FA1656D2A5E}"/>
              </a:ext>
            </a:extLst>
          </p:cNvPr>
          <p:cNvGrpSpPr/>
          <p:nvPr/>
        </p:nvGrpSpPr>
        <p:grpSpPr>
          <a:xfrm>
            <a:off x="1554480" y="720000"/>
            <a:ext cx="4754880" cy="4480560"/>
            <a:chOff x="1554480" y="720000"/>
            <a:chExt cx="4754880" cy="4480560"/>
          </a:xfrm>
        </p:grpSpPr>
        <p:pic>
          <p:nvPicPr>
            <p:cNvPr id="259" name="Picture 2"/>
            <p:cNvPicPr/>
            <p:nvPr/>
          </p:nvPicPr>
          <p:blipFill>
            <a:blip r:embed="rId4"/>
            <a:srcRect r="7419"/>
            <a:stretch/>
          </p:blipFill>
          <p:spPr>
            <a:xfrm>
              <a:off x="1554480" y="720000"/>
              <a:ext cx="4754880" cy="4480560"/>
            </a:xfrm>
            <a:prstGeom prst="rect">
              <a:avLst/>
            </a:prstGeom>
            <a:ln>
              <a:noFill/>
            </a:ln>
          </p:spPr>
        </p:pic>
        <p:pic>
          <p:nvPicPr>
            <p:cNvPr id="260" name="Picture 4"/>
            <p:cNvPicPr/>
            <p:nvPr/>
          </p:nvPicPr>
          <p:blipFill>
            <a:blip r:embed="rId5"/>
            <a:srcRect l="51106" t="30863" r="15672" b="12876"/>
            <a:stretch/>
          </p:blipFill>
          <p:spPr>
            <a:xfrm>
              <a:off x="5319720" y="1975680"/>
              <a:ext cx="755640" cy="3146040"/>
            </a:xfrm>
            <a:prstGeom prst="rect">
              <a:avLst/>
            </a:prstGeom>
            <a:ln>
              <a:noFill/>
            </a:ln>
          </p:spPr>
        </p:pic>
      </p:grpSp>
      <p:sp>
        <p:nvSpPr>
          <p:cNvPr id="261" name="CustomShape 1"/>
          <p:cNvSpPr/>
          <p:nvPr/>
        </p:nvSpPr>
        <p:spPr>
          <a:xfrm>
            <a:off x="3978720" y="5200560"/>
            <a:ext cx="3863520" cy="92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13.</a:t>
            </a:r>
            <a:r>
              <a:rPr lang="en-US" sz="1800" b="0" strike="noStrike" spc="-1">
                <a:solidFill>
                  <a:srgbClr val="000000"/>
                </a:solidFill>
                <a:uFill>
                  <a:solidFill>
                    <a:srgbClr val="FFFFFF"/>
                  </a:solidFill>
                </a:uFill>
                <a:latin typeface="Calibri"/>
                <a:ea typeface="Calibri"/>
              </a:rPr>
              <a:t> Same as Fig. 7, except for the observed KALB sounding at 1200 UTC 21 July 2010 and b) 1200 UTC 2 January 2008.</a:t>
            </a:r>
            <a:endParaRPr lang="en-US" sz="1800" b="0" strike="noStrike" spc="-1">
              <a:solidFill>
                <a:srgbClr val="000000"/>
              </a:solidFill>
              <a:uFill>
                <a:solidFill>
                  <a:srgbClr val="FFFFFF"/>
                </a:solidFill>
              </a:uFill>
              <a:latin typeface="Arial"/>
            </a:endParaRPr>
          </a:p>
        </p:txBody>
      </p:sp>
      <p:sp>
        <p:nvSpPr>
          <p:cNvPr id="262" name="CustomShape 2"/>
          <p:cNvSpPr/>
          <p:nvPr/>
        </p:nvSpPr>
        <p:spPr>
          <a:xfrm>
            <a:off x="6309360" y="77040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sp>
        <p:nvSpPr>
          <p:cNvPr id="263" name="CustomShape 3"/>
          <p:cNvSpPr/>
          <p:nvPr/>
        </p:nvSpPr>
        <p:spPr>
          <a:xfrm>
            <a:off x="1502640" y="77040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ustomShape 1"/>
          <p:cNvSpPr/>
          <p:nvPr/>
        </p:nvSpPr>
        <p:spPr>
          <a:xfrm>
            <a:off x="342000" y="44280"/>
            <a:ext cx="6846840" cy="6563160"/>
          </a:xfrm>
          <a:prstGeom prst="rect">
            <a:avLst/>
          </a:prstGeom>
          <a:noFill/>
          <a:ln w="38160">
            <a:noFill/>
          </a:ln>
        </p:spPr>
        <p:style>
          <a:lnRef idx="0">
            <a:scrgbClr r="0" g="0" b="0"/>
          </a:lnRef>
          <a:fillRef idx="0">
            <a:scrgbClr r="0" g="0" b="0"/>
          </a:fillRef>
          <a:effectRef idx="0">
            <a:scrgbClr r="0" g="0" b="0"/>
          </a:effectRef>
          <a:fontRef idx="minor"/>
        </p:style>
        <p:txBody>
          <a:bodyPr lIns="90000" tIns="91440" rIns="90000" bIns="91440"/>
          <a:lstStyle/>
          <a:p>
            <a:pPr>
              <a:lnSpc>
                <a:spcPct val="115000"/>
              </a:lnSpc>
            </a:pPr>
            <a:r>
              <a:rPr lang="en-US" sz="1800" b="0" strike="noStrike" spc="-1">
                <a:solidFill>
                  <a:srgbClr val="000000"/>
                </a:solidFill>
                <a:uFill>
                  <a:solidFill>
                    <a:srgbClr val="FFFFFF"/>
                  </a:solidFill>
                </a:uFill>
                <a:latin typeface="Arial"/>
                <a:ea typeface="Arial"/>
              </a:rPr>
              <a:t>Warm-MHC:</a:t>
            </a:r>
            <a:endParaRPr lang="en-US" sz="1800" b="0" strike="noStrike" spc="-1">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a:solidFill>
                  <a:srgbClr val="000000"/>
                </a:solidFill>
                <a:uFill>
                  <a:solidFill>
                    <a:srgbClr val="FFFFFF"/>
                  </a:solidFill>
                </a:uFill>
                <a:latin typeface="Arial"/>
                <a:ea typeface="Arial"/>
              </a:rPr>
              <a:t>Broad, weak, surface cyclone located in southern Quebec or Western New York inducing geostrophic southwesterly flow over New York</a:t>
            </a:r>
            <a:endParaRPr lang="en-US" sz="1800" b="0" strike="noStrike" spc="-1">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a:solidFill>
                  <a:srgbClr val="000000"/>
                </a:solidFill>
                <a:uFill>
                  <a:solidFill>
                    <a:srgbClr val="FFFFFF"/>
                  </a:solidFill>
                </a:uFill>
                <a:latin typeface="Arial"/>
                <a:ea typeface="Arial"/>
              </a:rPr>
              <a:t>South-southwesterly wind at 6 to 12 kt at KALB</a:t>
            </a:r>
            <a:endParaRPr lang="en-US" sz="1800" b="0" strike="noStrike" spc="-1">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a:solidFill>
                  <a:srgbClr val="000000"/>
                </a:solidFill>
                <a:uFill>
                  <a:solidFill>
                    <a:srgbClr val="FFFFFF"/>
                  </a:solidFill>
                </a:uFill>
                <a:latin typeface="Arial"/>
                <a:ea typeface="Arial"/>
              </a:rPr>
              <a:t>Low-level warm air advection in the Eastern region of New York ahead of the approaching cold front or prefrontal trough</a:t>
            </a:r>
            <a:endParaRPr lang="en-US" sz="1800" b="0" strike="noStrike" spc="-1">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a:solidFill>
                  <a:srgbClr val="000000"/>
                </a:solidFill>
                <a:uFill>
                  <a:solidFill>
                    <a:srgbClr val="FFFFFF"/>
                  </a:solidFill>
                </a:uFill>
                <a:latin typeface="Arial"/>
                <a:ea typeface="Arial"/>
              </a:rPr>
              <a:t>Low-level surface convergence at the junction of the Mohawk and Hudson River valleys</a:t>
            </a:r>
            <a:endParaRPr lang="en-US" sz="1800" b="0" strike="noStrike" spc="-1">
              <a:solidFill>
                <a:srgbClr val="000000"/>
              </a:solidFill>
              <a:uFill>
                <a:solidFill>
                  <a:srgbClr val="FFFFFF"/>
                </a:solidFill>
              </a:uFill>
              <a:latin typeface="Arial"/>
            </a:endParaRPr>
          </a:p>
          <a:p>
            <a:pPr>
              <a:lnSpc>
                <a:spcPct val="115000"/>
              </a:lnSpc>
            </a:pPr>
            <a:endParaRPr lang="en-US" sz="1800" b="0" strike="noStrike" spc="-1">
              <a:solidFill>
                <a:srgbClr val="000000"/>
              </a:solidFill>
              <a:uFill>
                <a:solidFill>
                  <a:srgbClr val="FFFFFF"/>
                </a:solidFill>
              </a:uFill>
              <a:latin typeface="Arial"/>
            </a:endParaRPr>
          </a:p>
          <a:p>
            <a:pPr>
              <a:lnSpc>
                <a:spcPct val="115000"/>
              </a:lnSpc>
            </a:pPr>
            <a:r>
              <a:rPr lang="en-US" sz="1800" b="0" strike="noStrike" spc="-1">
                <a:solidFill>
                  <a:srgbClr val="000000"/>
                </a:solidFill>
                <a:uFill>
                  <a:solidFill>
                    <a:srgbClr val="FFFFFF"/>
                  </a:solidFill>
                </a:uFill>
                <a:latin typeface="Arial"/>
                <a:ea typeface="Arial"/>
              </a:rPr>
              <a:t>Cold-MHC:</a:t>
            </a:r>
            <a:endParaRPr lang="en-US" sz="1800" b="0" strike="noStrike" spc="-1">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a:solidFill>
                  <a:srgbClr val="000000"/>
                </a:solidFill>
                <a:uFill>
                  <a:solidFill>
                    <a:srgbClr val="FFFFFF"/>
                  </a:solidFill>
                </a:uFill>
                <a:latin typeface="Arial"/>
                <a:ea typeface="Arial"/>
              </a:rPr>
              <a:t>Surface cyclone located just east of Cape Cod inducing geostrophic north-northwesterly flow over New York </a:t>
            </a:r>
            <a:endParaRPr lang="en-US" sz="1800" b="0" strike="noStrike" spc="-1">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a:solidFill>
                  <a:srgbClr val="000000"/>
                </a:solidFill>
                <a:uFill>
                  <a:solidFill>
                    <a:srgbClr val="FFFFFF"/>
                  </a:solidFill>
                </a:uFill>
                <a:latin typeface="Arial"/>
                <a:ea typeface="Arial"/>
              </a:rPr>
              <a:t>Northerly wind from 1 to 13 kt at KALB</a:t>
            </a:r>
            <a:endParaRPr lang="en-US" sz="1800" b="0" strike="noStrike" spc="-1">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a:solidFill>
                  <a:srgbClr val="000000"/>
                </a:solidFill>
                <a:uFill>
                  <a:solidFill>
                    <a:srgbClr val="FFFFFF"/>
                  </a:solidFill>
                </a:uFill>
                <a:latin typeface="Arial"/>
                <a:ea typeface="Arial"/>
              </a:rPr>
              <a:t>Low-level warm air advection, possibly a result of down-slope flow off the Adirondack Mountains</a:t>
            </a:r>
            <a:endParaRPr lang="en-US" sz="1800" b="0" strike="noStrike" spc="-1">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a:solidFill>
                  <a:srgbClr val="000000"/>
                </a:solidFill>
                <a:uFill>
                  <a:solidFill>
                    <a:srgbClr val="FFFFFF"/>
                  </a:solidFill>
                </a:uFill>
                <a:latin typeface="Arial"/>
                <a:ea typeface="Arial"/>
              </a:rPr>
              <a:t>Low-level surface convergence at the junction of the Mohawk and Hudson River valleys</a:t>
            </a:r>
            <a:endParaRPr lang="en-US" sz="1800" b="0" strike="noStrike" spc="-1">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a:solidFill>
                  <a:srgbClr val="000000"/>
                </a:solidFill>
                <a:uFill>
                  <a:solidFill>
                    <a:srgbClr val="FFFFFF"/>
                  </a:solidFill>
                </a:uFill>
                <a:latin typeface="Arial"/>
                <a:ea typeface="Arial"/>
              </a:rPr>
              <a:t>Saturated boundary layer</a:t>
            </a:r>
            <a:endParaRPr lang="en-US" sz="1800" b="0" strike="noStrike" spc="-1">
              <a:solidFill>
                <a:srgbClr val="000000"/>
              </a:solidFill>
              <a:uFill>
                <a:solidFill>
                  <a:srgbClr val="FFFFFF"/>
                </a:solidFill>
              </a:uFill>
              <a:latin typeface="Arial"/>
            </a:endParaRPr>
          </a:p>
          <a:p>
            <a:pPr marL="457200" indent="-340560">
              <a:lnSpc>
                <a:spcPct val="115000"/>
              </a:lnSpc>
              <a:buClr>
                <a:srgbClr val="000000"/>
              </a:buClr>
              <a:buFont typeface="Arial"/>
              <a:buChar char="❏"/>
            </a:pPr>
            <a:r>
              <a:rPr lang="en-US" sz="1800" b="0" strike="noStrike" spc="-1">
                <a:solidFill>
                  <a:srgbClr val="000000"/>
                </a:solidFill>
                <a:uFill>
                  <a:solidFill>
                    <a:srgbClr val="FFFFFF"/>
                  </a:solidFill>
                </a:uFill>
                <a:latin typeface="Arial"/>
                <a:ea typeface="Arial"/>
              </a:rPr>
              <a:t>Mid-level anticyclonic vorticity advection</a:t>
            </a:r>
            <a:endParaRPr lang="en-US" sz="1800" b="0" strike="noStrike" spc="-1">
              <a:solidFill>
                <a:srgbClr val="000000"/>
              </a:solidFill>
              <a:uFill>
                <a:solidFill>
                  <a:srgbClr val="FFFFFF"/>
                </a:solidFill>
              </a:uFill>
              <a:latin typeface="Arial"/>
            </a:endParaRPr>
          </a:p>
        </p:txBody>
      </p:sp>
      <p:sp>
        <p:nvSpPr>
          <p:cNvPr id="265" name="CustomShape 2"/>
          <p:cNvSpPr/>
          <p:nvPr/>
        </p:nvSpPr>
        <p:spPr>
          <a:xfrm>
            <a:off x="7400160" y="2926800"/>
            <a:ext cx="4261680" cy="100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14.</a:t>
            </a:r>
            <a:r>
              <a:rPr lang="en-US" sz="1800" b="0" strike="noStrike" spc="-1">
                <a:solidFill>
                  <a:srgbClr val="000000"/>
                </a:solidFill>
                <a:uFill>
                  <a:solidFill>
                    <a:srgbClr val="FFFFFF"/>
                  </a:solidFill>
                </a:uFill>
                <a:latin typeface="Calibri"/>
                <a:ea typeface="Calibri"/>
              </a:rPr>
              <a:t> Checklist for forecasters to help determine if the synoptic-scale conditions favorable for Mohawk–Hudson convergence are present. </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ustomShape 1"/>
          <p:cNvSpPr/>
          <p:nvPr/>
        </p:nvSpPr>
        <p:spPr>
          <a:xfrm>
            <a:off x="9242442" y="1977577"/>
            <a:ext cx="2193120" cy="292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000000"/>
                </a:solidFill>
                <a:uFill>
                  <a:solidFill>
                    <a:srgbClr val="FFFFFF"/>
                  </a:solidFill>
                </a:uFill>
                <a:latin typeface="Calibri"/>
                <a:ea typeface="Calibri"/>
              </a:rPr>
              <a:t>F</a:t>
            </a:r>
            <a:r>
              <a:rPr lang="en-US" sz="1800" b="1" strike="noStrike" cap="small" spc="-1" dirty="0">
                <a:solidFill>
                  <a:srgbClr val="000000"/>
                </a:solidFill>
                <a:uFill>
                  <a:solidFill>
                    <a:srgbClr val="FFFFFF"/>
                  </a:solidFill>
                </a:uFill>
                <a:latin typeface="Calibri"/>
                <a:ea typeface="Calibri"/>
              </a:rPr>
              <a:t>ig</a:t>
            </a:r>
            <a:r>
              <a:rPr lang="en-US" sz="1800" b="1" strike="noStrike" spc="-1" dirty="0">
                <a:solidFill>
                  <a:srgbClr val="000000"/>
                </a:solidFill>
                <a:uFill>
                  <a:solidFill>
                    <a:srgbClr val="FFFFFF"/>
                  </a:solidFill>
                </a:uFill>
                <a:latin typeface="Calibri"/>
                <a:ea typeface="Calibri"/>
              </a:rPr>
              <a:t>. 15.</a:t>
            </a:r>
            <a:r>
              <a:rPr lang="en-US" sz="1800" b="0" strike="noStrike" spc="-1" dirty="0">
                <a:solidFill>
                  <a:srgbClr val="000000"/>
                </a:solidFill>
                <a:uFill>
                  <a:solidFill>
                    <a:srgbClr val="FFFFFF"/>
                  </a:solidFill>
                </a:uFill>
                <a:latin typeface="Calibri"/>
                <a:ea typeface="Calibri"/>
              </a:rPr>
              <a:t> Surface wind observations (arrows), derived surface convergence (shaded), and three hour pressure change (contoured) (left) and radar with surface observations (right) for the 9 February 2017 case of enhanced</a:t>
            </a:r>
            <a:r>
              <a:rPr lang="en-US" sz="1800" b="0" i="1" strike="noStrike" spc="-1" dirty="0">
                <a:solidFill>
                  <a:srgbClr val="000000"/>
                </a:solidFill>
                <a:uFill>
                  <a:solidFill>
                    <a:srgbClr val="FFFFFF"/>
                  </a:solidFill>
                </a:uFill>
                <a:latin typeface="Calibri"/>
                <a:ea typeface="Calibri"/>
              </a:rPr>
              <a:t> </a:t>
            </a:r>
            <a:r>
              <a:rPr lang="en-US" sz="1800" b="0" strike="noStrike" spc="-1" dirty="0">
                <a:solidFill>
                  <a:srgbClr val="000000"/>
                </a:solidFill>
                <a:uFill>
                  <a:solidFill>
                    <a:srgbClr val="FFFFFF"/>
                  </a:solidFill>
                </a:uFill>
                <a:latin typeface="Calibri"/>
                <a:ea typeface="Calibri"/>
              </a:rPr>
              <a:t>cold-MHC. </a:t>
            </a:r>
            <a:endParaRPr lang="en-US" sz="1800" b="0" strike="noStrike" spc="-1" dirty="0">
              <a:solidFill>
                <a:srgbClr val="000000"/>
              </a:solidFill>
              <a:uFill>
                <a:solidFill>
                  <a:srgbClr val="FFFFFF"/>
                </a:solidFill>
              </a:uFill>
              <a:latin typeface="Arial"/>
            </a:endParaRPr>
          </a:p>
        </p:txBody>
      </p:sp>
      <p:grpSp>
        <p:nvGrpSpPr>
          <p:cNvPr id="2" name="Group 1">
            <a:extLst>
              <a:ext uri="{FF2B5EF4-FFF2-40B4-BE49-F238E27FC236}">
                <a16:creationId xmlns:a16="http://schemas.microsoft.com/office/drawing/2014/main" id="{6B3249A7-7EBC-443F-B5A6-E9C24F637D48}"/>
              </a:ext>
            </a:extLst>
          </p:cNvPr>
          <p:cNvGrpSpPr/>
          <p:nvPr/>
        </p:nvGrpSpPr>
        <p:grpSpPr>
          <a:xfrm>
            <a:off x="1309657" y="141584"/>
            <a:ext cx="7197213" cy="6655982"/>
            <a:chOff x="1463040" y="0"/>
            <a:chExt cx="8319240" cy="7953840"/>
          </a:xfrm>
        </p:grpSpPr>
        <p:pic>
          <p:nvPicPr>
            <p:cNvPr id="267" name="Picture 1"/>
            <p:cNvPicPr/>
            <p:nvPr/>
          </p:nvPicPr>
          <p:blipFill>
            <a:blip r:embed="rId2"/>
            <a:stretch/>
          </p:blipFill>
          <p:spPr>
            <a:xfrm>
              <a:off x="1463040" y="2578680"/>
              <a:ext cx="4113360" cy="2723400"/>
            </a:xfrm>
            <a:prstGeom prst="rect">
              <a:avLst/>
            </a:prstGeom>
            <a:ln>
              <a:noFill/>
            </a:ln>
          </p:spPr>
        </p:pic>
        <p:pic>
          <p:nvPicPr>
            <p:cNvPr id="268" name="Picture 260"/>
            <p:cNvPicPr/>
            <p:nvPr/>
          </p:nvPicPr>
          <p:blipFill>
            <a:blip r:embed="rId3"/>
            <a:stretch/>
          </p:blipFill>
          <p:spPr>
            <a:xfrm>
              <a:off x="1463040" y="0"/>
              <a:ext cx="4113360" cy="2723400"/>
            </a:xfrm>
            <a:prstGeom prst="rect">
              <a:avLst/>
            </a:prstGeom>
            <a:ln>
              <a:noFill/>
            </a:ln>
          </p:spPr>
        </p:pic>
        <p:pic>
          <p:nvPicPr>
            <p:cNvPr id="269" name="Picture 261"/>
            <p:cNvPicPr/>
            <p:nvPr/>
          </p:nvPicPr>
          <p:blipFill>
            <a:blip r:embed="rId4"/>
            <a:srcRect t="15677" r="5"/>
            <a:stretch/>
          </p:blipFill>
          <p:spPr>
            <a:xfrm>
              <a:off x="5577840" y="0"/>
              <a:ext cx="4113360" cy="2723400"/>
            </a:xfrm>
            <a:prstGeom prst="rect">
              <a:avLst/>
            </a:prstGeom>
            <a:ln>
              <a:noFill/>
            </a:ln>
          </p:spPr>
        </p:pic>
        <p:pic>
          <p:nvPicPr>
            <p:cNvPr id="270" name="Picture 262"/>
            <p:cNvPicPr/>
            <p:nvPr/>
          </p:nvPicPr>
          <p:blipFill>
            <a:blip r:embed="rId5"/>
            <a:srcRect t="14087" r="-2212"/>
            <a:stretch/>
          </p:blipFill>
          <p:spPr>
            <a:xfrm>
              <a:off x="5577840" y="2578680"/>
              <a:ext cx="4204440" cy="2723400"/>
            </a:xfrm>
            <a:prstGeom prst="rect">
              <a:avLst/>
            </a:prstGeom>
            <a:ln>
              <a:noFill/>
            </a:ln>
          </p:spPr>
        </p:pic>
        <p:pic>
          <p:nvPicPr>
            <p:cNvPr id="271" name="Picture 263"/>
            <p:cNvPicPr/>
            <p:nvPr/>
          </p:nvPicPr>
          <p:blipFill>
            <a:blip r:embed="rId6"/>
            <a:stretch/>
          </p:blipFill>
          <p:spPr>
            <a:xfrm>
              <a:off x="1463040" y="5230440"/>
              <a:ext cx="4113360" cy="2723400"/>
            </a:xfrm>
            <a:prstGeom prst="rect">
              <a:avLst/>
            </a:prstGeom>
            <a:ln>
              <a:noFill/>
            </a:ln>
          </p:spPr>
        </p:pic>
        <p:pic>
          <p:nvPicPr>
            <p:cNvPr id="272" name="Picture 264"/>
            <p:cNvPicPr/>
            <p:nvPr/>
          </p:nvPicPr>
          <p:blipFill>
            <a:blip r:embed="rId7"/>
            <a:srcRect t="15372" r="-398"/>
            <a:stretch/>
          </p:blipFill>
          <p:spPr>
            <a:xfrm>
              <a:off x="5577840" y="5230440"/>
              <a:ext cx="4113360" cy="2723400"/>
            </a:xfrm>
            <a:prstGeom prst="rect">
              <a:avLst/>
            </a:prstGeom>
            <a:ln>
              <a:noFill/>
            </a:ln>
          </p:spPr>
        </p:pic>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ustomShape 1"/>
          <p:cNvSpPr/>
          <p:nvPr/>
        </p:nvSpPr>
        <p:spPr>
          <a:xfrm>
            <a:off x="1665360" y="1893960"/>
            <a:ext cx="5527440" cy="58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0" strike="noStrike" spc="-1">
                <a:solidFill>
                  <a:srgbClr val="000000"/>
                </a:solidFill>
                <a:uFill>
                  <a:solidFill>
                    <a:srgbClr val="FFFFFF"/>
                  </a:solidFill>
                </a:uFill>
                <a:latin typeface="Calibri"/>
                <a:ea typeface="Calibri"/>
              </a:rPr>
              <a:t>EXTRA FIGURES</a:t>
            </a:r>
            <a:endParaRPr lang="en-US" sz="32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Shape 244"/>
          <p:cNvPicPr/>
          <p:nvPr/>
        </p:nvPicPr>
        <p:blipFill>
          <a:blip r:embed="rId2"/>
          <a:stretch/>
        </p:blipFill>
        <p:spPr>
          <a:xfrm>
            <a:off x="6096240" y="196560"/>
            <a:ext cx="6014160" cy="5675760"/>
          </a:xfrm>
          <a:prstGeom prst="rect">
            <a:avLst/>
          </a:prstGeom>
          <a:ln>
            <a:noFill/>
          </a:ln>
        </p:spPr>
      </p:pic>
      <p:pic>
        <p:nvPicPr>
          <p:cNvPr id="275" name="Shape 245"/>
          <p:cNvPicPr/>
          <p:nvPr/>
        </p:nvPicPr>
        <p:blipFill>
          <a:blip r:embed="rId3"/>
          <a:stretch/>
        </p:blipFill>
        <p:spPr>
          <a:xfrm>
            <a:off x="10522080" y="479160"/>
            <a:ext cx="805320" cy="5019120"/>
          </a:xfrm>
          <a:prstGeom prst="rect">
            <a:avLst/>
          </a:prstGeom>
          <a:ln>
            <a:noFill/>
          </a:ln>
        </p:spPr>
      </p:pic>
      <p:sp>
        <p:nvSpPr>
          <p:cNvPr id="276" name="CustomShape 1"/>
          <p:cNvSpPr/>
          <p:nvPr/>
        </p:nvSpPr>
        <p:spPr>
          <a:xfrm>
            <a:off x="6438240" y="5554080"/>
            <a:ext cx="5671800" cy="95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1" strike="noStrike" spc="-1">
                <a:solidFill>
                  <a:srgbClr val="000000"/>
                </a:solidFill>
                <a:uFill>
                  <a:solidFill>
                    <a:srgbClr val="FFFFFF"/>
                  </a:solidFill>
                </a:uFill>
                <a:latin typeface="Calibri"/>
                <a:ea typeface="Calibri"/>
              </a:rPr>
              <a:t>F</a:t>
            </a:r>
            <a:r>
              <a:rPr lang="en-US" sz="1400" b="1" strike="noStrike" cap="small" spc="-1">
                <a:solidFill>
                  <a:srgbClr val="000000"/>
                </a:solidFill>
                <a:uFill>
                  <a:solidFill>
                    <a:srgbClr val="FFFFFF"/>
                  </a:solidFill>
                </a:uFill>
                <a:latin typeface="Calibri"/>
                <a:ea typeface="Calibri"/>
              </a:rPr>
              <a:t>ig</a:t>
            </a:r>
            <a:r>
              <a:rPr lang="en-US" sz="1400" b="1" strike="noStrike" spc="-1">
                <a:solidFill>
                  <a:srgbClr val="000000"/>
                </a:solidFill>
                <a:uFill>
                  <a:solidFill>
                    <a:srgbClr val="FFFFFF"/>
                  </a:solidFill>
                </a:uFill>
                <a:latin typeface="Calibri"/>
                <a:ea typeface="Calibri"/>
              </a:rPr>
              <a:t>. 14.</a:t>
            </a:r>
            <a:r>
              <a:rPr lang="en-US" sz="1400" b="0" strike="noStrike" spc="-1">
                <a:solidFill>
                  <a:srgbClr val="000000"/>
                </a:solidFill>
                <a:uFill>
                  <a:solidFill>
                    <a:srgbClr val="FFFFFF"/>
                  </a:solidFill>
                </a:uFill>
                <a:latin typeface="Calibri"/>
                <a:ea typeface="Calibri"/>
              </a:rPr>
              <a:t> Composite sounding of warm cases in skew-T-</a:t>
            </a:r>
            <a:r>
              <a:rPr lang="en-US" sz="1400" b="0" i="1" strike="noStrike" spc="-1">
                <a:solidFill>
                  <a:srgbClr val="000000"/>
                </a:solidFill>
                <a:uFill>
                  <a:solidFill>
                    <a:srgbClr val="FFFFFF"/>
                  </a:solidFill>
                </a:uFill>
                <a:latin typeface="Calibri"/>
                <a:ea typeface="Calibri"/>
              </a:rPr>
              <a:t>log</a:t>
            </a:r>
            <a:r>
              <a:rPr lang="en-US" sz="1400" b="0" strike="noStrike" spc="-1">
                <a:solidFill>
                  <a:srgbClr val="000000"/>
                </a:solidFill>
                <a:uFill>
                  <a:solidFill>
                    <a:srgbClr val="FFFFFF"/>
                  </a:solidFill>
                </a:uFill>
                <a:latin typeface="Calibri"/>
                <a:ea typeface="Calibri"/>
              </a:rPr>
              <a:t>p format. Plotted with Rapid Update Cycle (RUC) and Rapid Refresh (RAP) data nearest to the maxima of each case. Wind barbs on the right. Full pennant, barb, and half barb denote wind speeds of 50, 10, and 5 knots respectively.</a:t>
            </a:r>
            <a:endParaRPr lang="en-US" sz="1400" b="0" strike="noStrike" spc="-1">
              <a:solidFill>
                <a:srgbClr val="000000"/>
              </a:solidFill>
              <a:uFill>
                <a:solidFill>
                  <a:srgbClr val="FFFFFF"/>
                </a:solidFill>
              </a:uFill>
              <a:latin typeface="Arial"/>
            </a:endParaRPr>
          </a:p>
        </p:txBody>
      </p:sp>
      <p:pic>
        <p:nvPicPr>
          <p:cNvPr id="277" name="Shape 248"/>
          <p:cNvPicPr/>
          <p:nvPr/>
        </p:nvPicPr>
        <p:blipFill>
          <a:blip r:embed="rId4"/>
          <a:stretch/>
        </p:blipFill>
        <p:spPr>
          <a:xfrm>
            <a:off x="306720" y="150840"/>
            <a:ext cx="6014160" cy="5675760"/>
          </a:xfrm>
          <a:prstGeom prst="rect">
            <a:avLst/>
          </a:prstGeom>
          <a:ln>
            <a:noFill/>
          </a:ln>
        </p:spPr>
      </p:pic>
      <p:pic>
        <p:nvPicPr>
          <p:cNvPr id="278" name="Shape 249"/>
          <p:cNvPicPr/>
          <p:nvPr/>
        </p:nvPicPr>
        <p:blipFill>
          <a:blip r:embed="rId5"/>
          <a:stretch/>
        </p:blipFill>
        <p:spPr>
          <a:xfrm>
            <a:off x="4526640" y="416160"/>
            <a:ext cx="752040" cy="4980960"/>
          </a:xfrm>
          <a:prstGeom prst="rect">
            <a:avLst/>
          </a:prstGeom>
          <a:ln>
            <a:noFill/>
          </a:ln>
        </p:spPr>
      </p:pic>
      <p:sp>
        <p:nvSpPr>
          <p:cNvPr id="279" name="CustomShape 2"/>
          <p:cNvSpPr/>
          <p:nvPr/>
        </p:nvSpPr>
        <p:spPr>
          <a:xfrm>
            <a:off x="763920" y="5522760"/>
            <a:ext cx="5671800" cy="95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1" strike="noStrike" spc="-1">
                <a:solidFill>
                  <a:srgbClr val="000000"/>
                </a:solidFill>
                <a:uFill>
                  <a:solidFill>
                    <a:srgbClr val="FFFFFF"/>
                  </a:solidFill>
                </a:uFill>
                <a:latin typeface="Calibri"/>
                <a:ea typeface="Calibri"/>
              </a:rPr>
              <a:t>F</a:t>
            </a:r>
            <a:r>
              <a:rPr lang="en-US" sz="1400" b="1" strike="noStrike" cap="small" spc="-1">
                <a:solidFill>
                  <a:srgbClr val="000000"/>
                </a:solidFill>
                <a:uFill>
                  <a:solidFill>
                    <a:srgbClr val="FFFFFF"/>
                  </a:solidFill>
                </a:uFill>
                <a:latin typeface="Calibri"/>
                <a:ea typeface="Calibri"/>
              </a:rPr>
              <a:t>ig</a:t>
            </a:r>
            <a:r>
              <a:rPr lang="en-US" sz="1400" b="1" strike="noStrike" spc="-1">
                <a:solidFill>
                  <a:srgbClr val="000000"/>
                </a:solidFill>
                <a:uFill>
                  <a:solidFill>
                    <a:srgbClr val="FFFFFF"/>
                  </a:solidFill>
                </a:uFill>
                <a:latin typeface="Calibri"/>
                <a:ea typeface="Calibri"/>
              </a:rPr>
              <a:t>. 12.</a:t>
            </a:r>
            <a:r>
              <a:rPr lang="en-US" sz="1400" b="0" strike="noStrike" spc="-1">
                <a:solidFill>
                  <a:srgbClr val="000000"/>
                </a:solidFill>
                <a:uFill>
                  <a:solidFill>
                    <a:srgbClr val="FFFFFF"/>
                  </a:solidFill>
                </a:uFill>
                <a:latin typeface="Calibri"/>
                <a:ea typeface="Calibri"/>
              </a:rPr>
              <a:t> Composite sounding of cold cases in skew-T-</a:t>
            </a:r>
            <a:r>
              <a:rPr lang="en-US" sz="1400" b="0" i="1" strike="noStrike" spc="-1">
                <a:solidFill>
                  <a:srgbClr val="000000"/>
                </a:solidFill>
                <a:uFill>
                  <a:solidFill>
                    <a:srgbClr val="FFFFFF"/>
                  </a:solidFill>
                </a:uFill>
                <a:latin typeface="Calibri"/>
                <a:ea typeface="Calibri"/>
              </a:rPr>
              <a:t>log</a:t>
            </a:r>
            <a:r>
              <a:rPr lang="en-US" sz="1400" b="0" strike="noStrike" spc="-1">
                <a:solidFill>
                  <a:srgbClr val="000000"/>
                </a:solidFill>
                <a:uFill>
                  <a:solidFill>
                    <a:srgbClr val="FFFFFF"/>
                  </a:solidFill>
                </a:uFill>
                <a:latin typeface="Calibri"/>
                <a:ea typeface="Calibri"/>
              </a:rPr>
              <a:t>p format. Plotted with Rapid Update Cycle (RUC) and Rapid Refresh (RAP) data nearest to the maxima of each case. Wind barbs on the right. Full pennant, barb, and half barb denote wind speeds of 50, 10, and 5 knots respectively.</a:t>
            </a:r>
            <a:endParaRPr lang="en-US" sz="14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Picture 5"/>
          <p:cNvPicPr/>
          <p:nvPr/>
        </p:nvPicPr>
        <p:blipFill>
          <a:blip r:embed="rId2"/>
          <a:stretch/>
        </p:blipFill>
        <p:spPr>
          <a:xfrm>
            <a:off x="123120" y="597600"/>
            <a:ext cx="7985880" cy="5624280"/>
          </a:xfrm>
          <a:prstGeom prst="rect">
            <a:avLst/>
          </a:prstGeom>
          <a:ln>
            <a:noFill/>
          </a:ln>
        </p:spPr>
      </p:pic>
      <p:sp>
        <p:nvSpPr>
          <p:cNvPr id="281" name="CustomShape 1"/>
          <p:cNvSpPr/>
          <p:nvPr/>
        </p:nvSpPr>
        <p:spPr>
          <a:xfrm>
            <a:off x="8627760" y="2293920"/>
            <a:ext cx="3103920" cy="252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0" strike="noStrike" spc="-1">
                <a:solidFill>
                  <a:srgbClr val="000000"/>
                </a:solidFill>
                <a:uFill>
                  <a:solidFill>
                    <a:srgbClr val="FFFFFF"/>
                  </a:solidFill>
                </a:uFill>
                <a:latin typeface="Calibri"/>
                <a:ea typeface="Calibri"/>
              </a:rPr>
              <a:t>Vertical motion cross section across MHC Case. Dashed line represents the location of KALB.</a:t>
            </a:r>
            <a:endParaRPr lang="en-US" sz="14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Table 1"/>
          <p:cNvGraphicFramePr/>
          <p:nvPr>
            <p:extLst>
              <p:ext uri="{D42A27DB-BD31-4B8C-83A1-F6EECF244321}">
                <p14:modId xmlns:p14="http://schemas.microsoft.com/office/powerpoint/2010/main" val="2192988161"/>
              </p:ext>
            </p:extLst>
          </p:nvPr>
        </p:nvGraphicFramePr>
        <p:xfrm>
          <a:off x="1104840" y="158576"/>
          <a:ext cx="4998960" cy="5677418"/>
        </p:xfrm>
        <a:graphic>
          <a:graphicData uri="http://schemas.openxmlformats.org/drawingml/2006/table">
            <a:tbl>
              <a:tblPr/>
              <a:tblGrid>
                <a:gridCol w="1041480">
                  <a:extLst>
                    <a:ext uri="{9D8B030D-6E8A-4147-A177-3AD203B41FA5}">
                      <a16:colId xmlns:a16="http://schemas.microsoft.com/office/drawing/2014/main" val="20000"/>
                    </a:ext>
                  </a:extLst>
                </a:gridCol>
                <a:gridCol w="1041480">
                  <a:extLst>
                    <a:ext uri="{9D8B030D-6E8A-4147-A177-3AD203B41FA5}">
                      <a16:colId xmlns:a16="http://schemas.microsoft.com/office/drawing/2014/main" val="20001"/>
                    </a:ext>
                  </a:extLst>
                </a:gridCol>
                <a:gridCol w="1458000">
                  <a:extLst>
                    <a:ext uri="{9D8B030D-6E8A-4147-A177-3AD203B41FA5}">
                      <a16:colId xmlns:a16="http://schemas.microsoft.com/office/drawing/2014/main" val="20002"/>
                    </a:ext>
                  </a:extLst>
                </a:gridCol>
                <a:gridCol w="1458000">
                  <a:extLst>
                    <a:ext uri="{9D8B030D-6E8A-4147-A177-3AD203B41FA5}">
                      <a16:colId xmlns:a16="http://schemas.microsoft.com/office/drawing/2014/main" val="20003"/>
                    </a:ext>
                  </a:extLst>
                </a:gridCol>
              </a:tblGrid>
              <a:tr h="231840">
                <a:tc gridSpan="4">
                  <a:txBody>
                    <a:bodyPr/>
                    <a:lstStyle/>
                    <a:p>
                      <a:pPr>
                        <a:lnSpc>
                          <a:spcPct val="107000"/>
                        </a:lnSpc>
                      </a:pPr>
                      <a:r>
                        <a:rPr lang="en-US" sz="1100" b="0" strike="noStrike" spc="-1" dirty="0">
                          <a:solidFill>
                            <a:srgbClr val="000000"/>
                          </a:solidFill>
                          <a:uFill>
                            <a:solidFill>
                              <a:srgbClr val="FFFFFF"/>
                            </a:solidFill>
                          </a:uFill>
                          <a:latin typeface="Calibri"/>
                          <a:ea typeface="Calibri"/>
                        </a:rPr>
                        <a:t>Pure Warm Season MHC Events (n=19)</a:t>
                      </a:r>
                      <a:endParaRPr lang="en-US" sz="11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en-US"/>
                    </a:p>
                  </a:txBody>
                  <a:tcPr>
                    <a:solidFill>
                      <a:srgbClr val="729FCF"/>
                    </a:solidFill>
                  </a:tcPr>
                </a:tc>
                <a:tc hMerge="1">
                  <a:txBody>
                    <a:bodyPr/>
                    <a:lstStyle/>
                    <a:p>
                      <a:endParaRPr lang="en-US"/>
                    </a:p>
                  </a:txBody>
                  <a:tcPr>
                    <a:solidFill>
                      <a:srgbClr val="729FCF"/>
                    </a:solidFill>
                  </a:tcPr>
                </a:tc>
                <a:tc hMerge="1">
                  <a:txBody>
                    <a:bodyPr/>
                    <a:lstStyle/>
                    <a:p>
                      <a:endParaRPr lang="en-US"/>
                    </a:p>
                  </a:txBody>
                  <a:tcPr>
                    <a:solidFill>
                      <a:srgbClr val="729FCF"/>
                    </a:solidFill>
                  </a:tcPr>
                </a:tc>
                <a:extLst>
                  <a:ext uri="{0D108BD9-81ED-4DB2-BD59-A6C34878D82A}">
                    <a16:rowId xmlns:a16="http://schemas.microsoft.com/office/drawing/2014/main" val="10000"/>
                  </a:ext>
                </a:extLst>
              </a:tr>
              <a:tr h="381600">
                <a:tc>
                  <a:txBody>
                    <a:bodyPr/>
                    <a:lstStyle/>
                    <a:p>
                      <a:pPr algn="ctr">
                        <a:lnSpc>
                          <a:spcPct val="107000"/>
                        </a:lnSpc>
                      </a:pPr>
                      <a:r>
                        <a:rPr lang="en-US" sz="1100" b="0" strike="noStrike" spc="-1">
                          <a:solidFill>
                            <a:srgbClr val="000000"/>
                          </a:solidFill>
                          <a:uFill>
                            <a:solidFill>
                              <a:srgbClr val="FFFFFF"/>
                            </a:solidFill>
                          </a:uFill>
                          <a:latin typeface="Calibri"/>
                          <a:ea typeface="Calibri"/>
                        </a:rPr>
                        <a:t>Year</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Month</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Day</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Time of maximum</a:t>
                      </a:r>
                      <a:endParaRPr lang="en-US" sz="1100" b="0" strike="noStrike" spc="-1">
                        <a:solidFill>
                          <a:srgbClr val="000000"/>
                        </a:solidFill>
                        <a:uFill>
                          <a:solidFill>
                            <a:srgbClr val="FFFFFF"/>
                          </a:solidFill>
                        </a:uFill>
                        <a:latin typeface="Arial"/>
                      </a:endParaRPr>
                    </a:p>
                    <a:p>
                      <a:pPr algn="ctr">
                        <a:lnSpc>
                          <a:spcPct val="107000"/>
                        </a:lnSpc>
                      </a:pPr>
                      <a:r>
                        <a:rPr lang="en-US" sz="1100" b="0" strike="noStrike" spc="-1">
                          <a:solidFill>
                            <a:srgbClr val="000000"/>
                          </a:solidFill>
                          <a:uFill>
                            <a:solidFill>
                              <a:srgbClr val="FFFFFF"/>
                            </a:solidFill>
                          </a:uFill>
                          <a:latin typeface="Calibri"/>
                          <a:ea typeface="Calibri"/>
                        </a:rPr>
                        <a:t>reflectivity (UTC)</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231840">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2003</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24</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231840">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2004</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5</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15</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4</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00</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5"/>
                  </a:ext>
                </a:extLst>
              </a:tr>
              <a:tr h="231840">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2005</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6"/>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7"/>
                  </a:ext>
                </a:extLst>
              </a:tr>
              <a:tr h="231840">
                <a:tc rowSpan="4">
                  <a:txBody>
                    <a:bodyPr/>
                    <a:lstStyle/>
                    <a:p>
                      <a:pPr algn="ctr">
                        <a:lnSpc>
                          <a:spcPct val="107000"/>
                        </a:lnSpc>
                      </a:pPr>
                      <a:r>
                        <a:rPr lang="en-US" sz="1100" b="0" strike="noStrike" spc="-1">
                          <a:solidFill>
                            <a:srgbClr val="000000"/>
                          </a:solidFill>
                          <a:uFill>
                            <a:solidFill>
                              <a:srgbClr val="FFFFFF"/>
                            </a:solidFill>
                          </a:uFill>
                          <a:latin typeface="Calibri"/>
                          <a:ea typeface="Calibri"/>
                        </a:rPr>
                        <a:t>2006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rowSpan="3">
                  <a:txBody>
                    <a:bodyPr/>
                    <a:lstStyle/>
                    <a:p>
                      <a:pPr algn="ctr">
                        <a:lnSpc>
                          <a:spcPct val="107000"/>
                        </a:lnSpc>
                      </a:pPr>
                      <a:r>
                        <a:rPr lang="en-US" sz="1100" b="0" strike="noStrike" spc="-1">
                          <a:solidFill>
                            <a:srgbClr val="000000"/>
                          </a:solidFill>
                          <a:uFill>
                            <a:solidFill>
                              <a:srgbClr val="FFFFFF"/>
                            </a:solidFill>
                          </a:uFill>
                          <a:latin typeface="Calibri"/>
                          <a:ea typeface="Calibri"/>
                        </a:rPr>
                        <a:t>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8"/>
                  </a:ext>
                </a:extLst>
              </a:tr>
              <a:tr h="231840">
                <a:tc vMerge="1">
                  <a:txBody>
                    <a:bodyPr/>
                    <a:lstStyle/>
                    <a:p>
                      <a:endParaRPr lang="en-US"/>
                    </a:p>
                  </a:txBody>
                  <a:tcPr>
                    <a:solidFill>
                      <a:srgbClr val="729FCF"/>
                    </a:solidFill>
                  </a:tcPr>
                </a:tc>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9"/>
                  </a:ext>
                </a:extLst>
              </a:tr>
              <a:tr h="231840">
                <a:tc vMerge="1">
                  <a:txBody>
                    <a:bodyPr/>
                    <a:lstStyle/>
                    <a:p>
                      <a:endParaRPr lang="en-US"/>
                    </a:p>
                  </a:txBody>
                  <a:tcPr>
                    <a:solidFill>
                      <a:srgbClr val="729FCF"/>
                    </a:solidFill>
                  </a:tcPr>
                </a:tc>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0"/>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1"/>
                  </a:ext>
                </a:extLst>
              </a:tr>
              <a:tr h="231840">
                <a:tc>
                  <a:txBody>
                    <a:bodyPr/>
                    <a:lstStyle/>
                    <a:p>
                      <a:pPr algn="ctr">
                        <a:lnSpc>
                          <a:spcPct val="107000"/>
                        </a:lnSpc>
                      </a:pPr>
                      <a:r>
                        <a:rPr lang="en-US" sz="1100" b="0" strike="noStrike" spc="-1">
                          <a:solidFill>
                            <a:srgbClr val="000000"/>
                          </a:solidFill>
                          <a:uFill>
                            <a:solidFill>
                              <a:srgbClr val="FFFFFF"/>
                            </a:solidFill>
                          </a:uFill>
                          <a:latin typeface="Calibri"/>
                          <a:ea typeface="Calibri"/>
                        </a:rPr>
                        <a:t>2010</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2"/>
                  </a:ext>
                </a:extLst>
              </a:tr>
              <a:tr h="231840">
                <a:tc rowSpan="5">
                  <a:txBody>
                    <a:bodyPr/>
                    <a:lstStyle/>
                    <a:p>
                      <a:pPr algn="ctr">
                        <a:lnSpc>
                          <a:spcPct val="107000"/>
                        </a:lnSpc>
                      </a:pPr>
                      <a:r>
                        <a:rPr lang="en-US" sz="1100" b="0" strike="noStrike" spc="-1">
                          <a:solidFill>
                            <a:srgbClr val="000000"/>
                          </a:solidFill>
                          <a:uFill>
                            <a:solidFill>
                              <a:srgbClr val="FFFFFF"/>
                            </a:solidFill>
                          </a:uFill>
                          <a:latin typeface="Calibri"/>
                          <a:ea typeface="Calibri"/>
                        </a:rPr>
                        <a:t>2011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rowSpan="3">
                  <a:txBody>
                    <a:bodyPr/>
                    <a:lstStyle/>
                    <a:p>
                      <a:pPr algn="ctr">
                        <a:lnSpc>
                          <a:spcPct val="107000"/>
                        </a:lnSpc>
                      </a:pPr>
                      <a:r>
                        <a:rPr lang="en-US" sz="1100" b="0" strike="noStrike" spc="-1">
                          <a:solidFill>
                            <a:srgbClr val="000000"/>
                          </a:solidFill>
                          <a:uFill>
                            <a:solidFill>
                              <a:srgbClr val="FFFFFF"/>
                            </a:solidFill>
                          </a:uFill>
                          <a:latin typeface="Calibri"/>
                          <a:ea typeface="Calibri"/>
                        </a:rPr>
                        <a:t>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3"/>
                  </a:ext>
                </a:extLst>
              </a:tr>
              <a:tr h="231840">
                <a:tc vMerge="1">
                  <a:txBody>
                    <a:bodyPr/>
                    <a:lstStyle/>
                    <a:p>
                      <a:endParaRPr lang="en-US"/>
                    </a:p>
                  </a:txBody>
                  <a:tcPr>
                    <a:solidFill>
                      <a:srgbClr val="729FCF"/>
                    </a:solidFill>
                  </a:tcPr>
                </a:tc>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4"/>
                  </a:ext>
                </a:extLst>
              </a:tr>
              <a:tr h="231840">
                <a:tc vMerge="1">
                  <a:txBody>
                    <a:bodyPr/>
                    <a:lstStyle/>
                    <a:p>
                      <a:endParaRPr lang="en-US"/>
                    </a:p>
                  </a:txBody>
                  <a:tcPr>
                    <a:solidFill>
                      <a:srgbClr val="729FCF"/>
                    </a:solidFill>
                  </a:tcPr>
                </a:tc>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25</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5"/>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13</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6"/>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4</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7"/>
                  </a:ext>
                </a:extLst>
              </a:tr>
              <a:tr h="231840">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2012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5</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8"/>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23</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9"/>
                  </a:ext>
                </a:extLst>
              </a:tr>
              <a:tr h="231840">
                <a:tc>
                  <a:txBody>
                    <a:bodyPr/>
                    <a:lstStyle/>
                    <a:p>
                      <a:pPr algn="ctr">
                        <a:lnSpc>
                          <a:spcPct val="107000"/>
                        </a:lnSpc>
                      </a:pPr>
                      <a:r>
                        <a:rPr lang="en-US" sz="1100" b="0" strike="noStrike" spc="-1">
                          <a:solidFill>
                            <a:srgbClr val="000000"/>
                          </a:solidFill>
                          <a:uFill>
                            <a:solidFill>
                              <a:srgbClr val="FFFFFF"/>
                            </a:solidFill>
                          </a:uFill>
                          <a:latin typeface="Calibri"/>
                          <a:ea typeface="Calibri"/>
                        </a:rPr>
                        <a:t>2014</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5</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dirty="0">
                          <a:solidFill>
                            <a:srgbClr val="000000"/>
                          </a:solidFill>
                          <a:uFill>
                            <a:solidFill>
                              <a:srgbClr val="FFFFFF"/>
                            </a:solidFill>
                          </a:uFill>
                          <a:latin typeface="Calibri"/>
                          <a:ea typeface="Calibri"/>
                        </a:rPr>
                        <a:t>18</a:t>
                      </a:r>
                      <a:endParaRPr lang="en-US" sz="11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20"/>
                  </a:ext>
                </a:extLst>
              </a:tr>
            </a:tbl>
          </a:graphicData>
        </a:graphic>
      </p:graphicFrame>
      <p:graphicFrame>
        <p:nvGraphicFramePr>
          <p:cNvPr id="88" name="Table 2"/>
          <p:cNvGraphicFramePr/>
          <p:nvPr>
            <p:extLst>
              <p:ext uri="{D42A27DB-BD31-4B8C-83A1-F6EECF244321}">
                <p14:modId xmlns:p14="http://schemas.microsoft.com/office/powerpoint/2010/main" val="4184919279"/>
              </p:ext>
            </p:extLst>
          </p:nvPr>
        </p:nvGraphicFramePr>
        <p:xfrm>
          <a:off x="6229800" y="149631"/>
          <a:ext cx="4998960" cy="3844741"/>
        </p:xfrm>
        <a:graphic>
          <a:graphicData uri="http://schemas.openxmlformats.org/drawingml/2006/table">
            <a:tbl>
              <a:tblPr/>
              <a:tblGrid>
                <a:gridCol w="1041480">
                  <a:extLst>
                    <a:ext uri="{9D8B030D-6E8A-4147-A177-3AD203B41FA5}">
                      <a16:colId xmlns:a16="http://schemas.microsoft.com/office/drawing/2014/main" val="20000"/>
                    </a:ext>
                  </a:extLst>
                </a:gridCol>
                <a:gridCol w="1041480">
                  <a:extLst>
                    <a:ext uri="{9D8B030D-6E8A-4147-A177-3AD203B41FA5}">
                      <a16:colId xmlns:a16="http://schemas.microsoft.com/office/drawing/2014/main" val="20001"/>
                    </a:ext>
                  </a:extLst>
                </a:gridCol>
                <a:gridCol w="1458000">
                  <a:extLst>
                    <a:ext uri="{9D8B030D-6E8A-4147-A177-3AD203B41FA5}">
                      <a16:colId xmlns:a16="http://schemas.microsoft.com/office/drawing/2014/main" val="20002"/>
                    </a:ext>
                  </a:extLst>
                </a:gridCol>
                <a:gridCol w="1458000">
                  <a:extLst>
                    <a:ext uri="{9D8B030D-6E8A-4147-A177-3AD203B41FA5}">
                      <a16:colId xmlns:a16="http://schemas.microsoft.com/office/drawing/2014/main" val="20003"/>
                    </a:ext>
                  </a:extLst>
                </a:gridCol>
              </a:tblGrid>
              <a:tr h="231840">
                <a:tc gridSpan="4">
                  <a:txBody>
                    <a:bodyPr/>
                    <a:lstStyle/>
                    <a:p>
                      <a:pPr>
                        <a:lnSpc>
                          <a:spcPct val="107000"/>
                        </a:lnSpc>
                      </a:pPr>
                      <a:r>
                        <a:rPr lang="en-US" sz="1100" b="0" strike="noStrike" spc="-1">
                          <a:solidFill>
                            <a:srgbClr val="000000"/>
                          </a:solidFill>
                          <a:uFill>
                            <a:solidFill>
                              <a:srgbClr val="FFFFFF"/>
                            </a:solidFill>
                          </a:uFill>
                          <a:latin typeface="Calibri"/>
                          <a:ea typeface="Calibri"/>
                        </a:rPr>
                        <a:t>Pure Cold Season MHC Events (n=12)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en-US"/>
                    </a:p>
                  </a:txBody>
                  <a:tcPr>
                    <a:solidFill>
                      <a:srgbClr val="729FCF"/>
                    </a:solidFill>
                  </a:tcPr>
                </a:tc>
                <a:tc hMerge="1">
                  <a:txBody>
                    <a:bodyPr/>
                    <a:lstStyle/>
                    <a:p>
                      <a:endParaRPr lang="en-US"/>
                    </a:p>
                  </a:txBody>
                  <a:tcPr>
                    <a:solidFill>
                      <a:srgbClr val="729FCF"/>
                    </a:solidFill>
                  </a:tcPr>
                </a:tc>
                <a:tc hMerge="1">
                  <a:txBody>
                    <a:bodyPr/>
                    <a:lstStyle/>
                    <a:p>
                      <a:endParaRPr lang="en-US"/>
                    </a:p>
                  </a:txBody>
                  <a:tcPr>
                    <a:solidFill>
                      <a:srgbClr val="729FCF"/>
                    </a:solidFill>
                  </a:tcPr>
                </a:tc>
                <a:extLst>
                  <a:ext uri="{0D108BD9-81ED-4DB2-BD59-A6C34878D82A}">
                    <a16:rowId xmlns:a16="http://schemas.microsoft.com/office/drawing/2014/main" val="10000"/>
                  </a:ext>
                </a:extLst>
              </a:tr>
              <a:tr h="381600">
                <a:tc>
                  <a:txBody>
                    <a:bodyPr/>
                    <a:lstStyle/>
                    <a:p>
                      <a:pPr algn="ctr">
                        <a:lnSpc>
                          <a:spcPct val="107000"/>
                        </a:lnSpc>
                      </a:pPr>
                      <a:r>
                        <a:rPr lang="en-US" sz="1100" b="0" strike="noStrike" spc="-1">
                          <a:solidFill>
                            <a:srgbClr val="000000"/>
                          </a:solidFill>
                          <a:uFill>
                            <a:solidFill>
                              <a:srgbClr val="FFFFFF"/>
                            </a:solidFill>
                          </a:uFill>
                          <a:latin typeface="Calibri"/>
                          <a:ea typeface="Calibri"/>
                        </a:rPr>
                        <a:t>Year</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Month</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Day</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Time of maximum</a:t>
                      </a:r>
                      <a:endParaRPr lang="en-US" sz="1100" b="0" strike="noStrike" spc="-1">
                        <a:solidFill>
                          <a:srgbClr val="000000"/>
                        </a:solidFill>
                        <a:uFill>
                          <a:solidFill>
                            <a:srgbClr val="FFFFFF"/>
                          </a:solidFill>
                        </a:uFill>
                        <a:latin typeface="Arial"/>
                      </a:endParaRPr>
                    </a:p>
                    <a:p>
                      <a:pPr algn="ctr">
                        <a:lnSpc>
                          <a:spcPct val="107000"/>
                        </a:lnSpc>
                      </a:pPr>
                      <a:r>
                        <a:rPr lang="en-US" sz="1100" b="0" strike="noStrike" spc="-1">
                          <a:solidFill>
                            <a:srgbClr val="000000"/>
                          </a:solidFill>
                          <a:uFill>
                            <a:solidFill>
                              <a:srgbClr val="FFFFFF"/>
                            </a:solidFill>
                          </a:uFill>
                          <a:latin typeface="Calibri"/>
                          <a:ea typeface="Calibri"/>
                        </a:rPr>
                        <a:t>reflectivity (UTC)</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231840">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2002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00</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231840">
                <a:tc>
                  <a:txBody>
                    <a:bodyPr/>
                    <a:lstStyle/>
                    <a:p>
                      <a:pPr algn="ctr">
                        <a:lnSpc>
                          <a:spcPct val="107000"/>
                        </a:lnSpc>
                      </a:pPr>
                      <a:r>
                        <a:rPr lang="en-US" sz="1100" b="0" strike="noStrike" spc="-1">
                          <a:solidFill>
                            <a:srgbClr val="000000"/>
                          </a:solidFill>
                          <a:uFill>
                            <a:solidFill>
                              <a:srgbClr val="FFFFFF"/>
                            </a:solidFill>
                          </a:uFill>
                          <a:latin typeface="Calibri"/>
                          <a:ea typeface="Calibri"/>
                        </a:rPr>
                        <a:t>2003</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24</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00</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231840">
                <a:tc>
                  <a:txBody>
                    <a:bodyPr/>
                    <a:lstStyle/>
                    <a:p>
                      <a:pPr algn="ctr">
                        <a:lnSpc>
                          <a:spcPct val="107000"/>
                        </a:lnSpc>
                      </a:pPr>
                      <a:r>
                        <a:rPr lang="en-US" sz="1100" b="0" strike="noStrike" spc="-1">
                          <a:solidFill>
                            <a:srgbClr val="000000"/>
                          </a:solidFill>
                          <a:uFill>
                            <a:solidFill>
                              <a:srgbClr val="FFFFFF"/>
                            </a:solidFill>
                          </a:uFill>
                          <a:latin typeface="Calibri"/>
                          <a:ea typeface="Calibri"/>
                        </a:rPr>
                        <a:t>2005</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5"/>
                  </a:ext>
                </a:extLst>
              </a:tr>
              <a:tr h="231840">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2007</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06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6"/>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23</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06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7"/>
                  </a:ext>
                </a:extLst>
              </a:tr>
              <a:tr h="231840">
                <a:tc rowSpan="3">
                  <a:txBody>
                    <a:bodyPr/>
                    <a:lstStyle/>
                    <a:p>
                      <a:pPr algn="ctr">
                        <a:lnSpc>
                          <a:spcPct val="107000"/>
                        </a:lnSpc>
                      </a:pPr>
                      <a:r>
                        <a:rPr lang="en-US" sz="1100" b="0" strike="noStrike" spc="-1">
                          <a:solidFill>
                            <a:srgbClr val="000000"/>
                          </a:solidFill>
                          <a:uFill>
                            <a:solidFill>
                              <a:srgbClr val="FFFFFF"/>
                            </a:solidFill>
                          </a:uFill>
                          <a:latin typeface="Calibri"/>
                          <a:ea typeface="Calibri"/>
                        </a:rPr>
                        <a:t>2008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8"/>
                  </a:ext>
                </a:extLst>
              </a:tr>
              <a:tr h="231840">
                <a:tc vMerge="1">
                  <a:txBody>
                    <a:bodyPr/>
                    <a:lstStyle/>
                    <a:p>
                      <a:endParaRPr lang="en-US"/>
                    </a:p>
                  </a:txBody>
                  <a:tcPr>
                    <a:solidFill>
                      <a:srgbClr val="729FCF"/>
                    </a:solidFill>
                  </a:tcPr>
                </a:tc>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19</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9"/>
                  </a:ext>
                </a:extLst>
              </a:tr>
              <a:tr h="231840">
                <a:tc vMerge="1">
                  <a:txBody>
                    <a:bodyPr/>
                    <a:lstStyle/>
                    <a:p>
                      <a:endParaRPr lang="en-US"/>
                    </a:p>
                  </a:txBody>
                  <a:tcPr>
                    <a:solidFill>
                      <a:srgbClr val="729FCF"/>
                    </a:solidFill>
                  </a:tcPr>
                </a:tc>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31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0"/>
                  </a:ext>
                </a:extLst>
              </a:tr>
              <a:tr h="231840">
                <a:tc rowSpan="2">
                  <a:txBody>
                    <a:bodyPr/>
                    <a:lstStyle/>
                    <a:p>
                      <a:pPr algn="ctr">
                        <a:lnSpc>
                          <a:spcPct val="107000"/>
                        </a:lnSpc>
                      </a:pPr>
                      <a:r>
                        <a:rPr lang="en-US" sz="1100" b="0" strike="noStrike" spc="-1">
                          <a:solidFill>
                            <a:srgbClr val="000000"/>
                          </a:solidFill>
                          <a:uFill>
                            <a:solidFill>
                              <a:srgbClr val="FFFFFF"/>
                            </a:solidFill>
                          </a:uFill>
                          <a:latin typeface="Calibri"/>
                          <a:ea typeface="Calibri"/>
                        </a:rPr>
                        <a:t>2011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12</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18</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1"/>
                  </a:ext>
                </a:extLst>
              </a:tr>
              <a:tr h="231840">
                <a:tc vMerge="1">
                  <a:txBody>
                    <a:bodyPr/>
                    <a:lstStyle/>
                    <a:p>
                      <a:endParaRPr lang="en-US"/>
                    </a:p>
                  </a:txBody>
                  <a:tcPr>
                    <a:solidFill>
                      <a:srgbClr val="729FCF"/>
                    </a:solid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10</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30</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06</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2"/>
                  </a:ext>
                </a:extLst>
              </a:tr>
              <a:tr h="231840">
                <a:tc>
                  <a:txBody>
                    <a:bodyPr/>
                    <a:lstStyle/>
                    <a:p>
                      <a:pPr algn="ctr">
                        <a:lnSpc>
                          <a:spcPct val="107000"/>
                        </a:lnSpc>
                      </a:pPr>
                      <a:r>
                        <a:rPr lang="en-US" sz="1100" b="0" strike="noStrike" spc="-1">
                          <a:solidFill>
                            <a:srgbClr val="000000"/>
                          </a:solidFill>
                          <a:uFill>
                            <a:solidFill>
                              <a:srgbClr val="FFFFFF"/>
                            </a:solidFill>
                          </a:uFill>
                          <a:latin typeface="Calibri"/>
                          <a:ea typeface="Calibri"/>
                        </a:rPr>
                        <a:t>2013</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dirty="0">
                          <a:solidFill>
                            <a:srgbClr val="000000"/>
                          </a:solidFill>
                          <a:uFill>
                            <a:solidFill>
                              <a:srgbClr val="FFFFFF"/>
                            </a:solidFill>
                          </a:uFill>
                          <a:latin typeface="Calibri"/>
                          <a:ea typeface="Calibri"/>
                        </a:rPr>
                        <a:t>9</a:t>
                      </a:r>
                      <a:endParaRPr lang="en-US" sz="11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a:solidFill>
                            <a:srgbClr val="000000"/>
                          </a:solidFill>
                          <a:uFill>
                            <a:solidFill>
                              <a:srgbClr val="FFFFFF"/>
                            </a:solidFill>
                          </a:uFill>
                          <a:latin typeface="Calibri"/>
                          <a:ea typeface="Calibri"/>
                        </a:rPr>
                        <a:t>13</a:t>
                      </a:r>
                      <a:endParaRPr lang="en-US" sz="1100" b="0" strike="noStrike" spc="-1">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7000"/>
                        </a:lnSpc>
                      </a:pPr>
                      <a:r>
                        <a:rPr lang="en-US" sz="1100" b="0" strike="noStrike" spc="-1" dirty="0">
                          <a:solidFill>
                            <a:srgbClr val="000000"/>
                          </a:solidFill>
                          <a:uFill>
                            <a:solidFill>
                              <a:srgbClr val="FFFFFF"/>
                            </a:solidFill>
                          </a:uFill>
                          <a:latin typeface="Calibri"/>
                          <a:ea typeface="Calibri"/>
                        </a:rPr>
                        <a:t>18</a:t>
                      </a:r>
                      <a:endParaRPr lang="en-US" sz="11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3"/>
                  </a:ext>
                </a:extLst>
              </a:tr>
            </a:tbl>
          </a:graphicData>
        </a:graphic>
      </p:graphicFrame>
      <p:sp>
        <p:nvSpPr>
          <p:cNvPr id="89" name="CustomShape 3"/>
          <p:cNvSpPr/>
          <p:nvPr/>
        </p:nvSpPr>
        <p:spPr>
          <a:xfrm>
            <a:off x="1253520" y="5768205"/>
            <a:ext cx="4913280" cy="64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000000"/>
                </a:solidFill>
                <a:uFill>
                  <a:solidFill>
                    <a:srgbClr val="FFFFFF"/>
                  </a:solidFill>
                </a:uFill>
                <a:latin typeface="Calibri"/>
                <a:ea typeface="Calibri"/>
              </a:rPr>
              <a:t>Table. 1.</a:t>
            </a:r>
            <a:r>
              <a:rPr lang="en-US" sz="1800" b="0" strike="noStrike" spc="-1" dirty="0">
                <a:solidFill>
                  <a:srgbClr val="000000"/>
                </a:solidFill>
                <a:uFill>
                  <a:solidFill>
                    <a:srgbClr val="FFFFFF"/>
                  </a:solidFill>
                </a:uFill>
                <a:latin typeface="Calibri"/>
                <a:ea typeface="Calibri"/>
              </a:rPr>
              <a:t> Dates and time of maximum reflectivity for warm-MHC events.</a:t>
            </a:r>
            <a:endParaRPr lang="en-US" sz="1800" b="0" strike="noStrike" spc="-1" dirty="0">
              <a:solidFill>
                <a:srgbClr val="000000"/>
              </a:solidFill>
              <a:uFill>
                <a:solidFill>
                  <a:srgbClr val="FFFFFF"/>
                </a:solidFill>
              </a:uFill>
              <a:latin typeface="Arial"/>
            </a:endParaRPr>
          </a:p>
        </p:txBody>
      </p:sp>
      <p:sp>
        <p:nvSpPr>
          <p:cNvPr id="90" name="CustomShape 4"/>
          <p:cNvSpPr/>
          <p:nvPr/>
        </p:nvSpPr>
        <p:spPr>
          <a:xfrm>
            <a:off x="6315480" y="3958560"/>
            <a:ext cx="4913280" cy="64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Table. 2.</a:t>
            </a:r>
            <a:r>
              <a:rPr lang="en-US" sz="1800" b="0" strike="noStrike" spc="-1">
                <a:solidFill>
                  <a:srgbClr val="000000"/>
                </a:solidFill>
                <a:uFill>
                  <a:solidFill>
                    <a:srgbClr val="FFFFFF"/>
                  </a:solidFill>
                </a:uFill>
                <a:latin typeface="Calibri"/>
                <a:ea typeface="Calibri"/>
              </a:rPr>
              <a:t> Dates and time of maximum reflectivity for cold-MHC events.</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Shape 171"/>
          <p:cNvPicPr/>
          <p:nvPr/>
        </p:nvPicPr>
        <p:blipFill>
          <a:blip r:embed="rId2"/>
          <a:srcRect b="3094"/>
          <a:stretch/>
        </p:blipFill>
        <p:spPr>
          <a:xfrm>
            <a:off x="468720" y="635760"/>
            <a:ext cx="6014160" cy="5500080"/>
          </a:xfrm>
          <a:prstGeom prst="rect">
            <a:avLst/>
          </a:prstGeom>
          <a:ln>
            <a:noFill/>
          </a:ln>
        </p:spPr>
      </p:pic>
      <p:pic>
        <p:nvPicPr>
          <p:cNvPr id="283" name="Shape 174"/>
          <p:cNvPicPr/>
          <p:nvPr/>
        </p:nvPicPr>
        <p:blipFill>
          <a:blip r:embed="rId3"/>
          <a:srcRect l="4529" t="4666" r="7270" b="3379"/>
          <a:stretch/>
        </p:blipFill>
        <p:spPr>
          <a:xfrm>
            <a:off x="6224760" y="895680"/>
            <a:ext cx="5454360" cy="5239800"/>
          </a:xfrm>
          <a:prstGeom prst="rect">
            <a:avLst/>
          </a:prstGeom>
          <a:ln>
            <a:noFill/>
          </a:ln>
        </p:spPr>
      </p:pic>
      <p:pic>
        <p:nvPicPr>
          <p:cNvPr id="284" name="Shape 172"/>
          <p:cNvPicPr/>
          <p:nvPr/>
        </p:nvPicPr>
        <p:blipFill>
          <a:blip r:embed="rId4"/>
          <a:stretch/>
        </p:blipFill>
        <p:spPr>
          <a:xfrm>
            <a:off x="5012280" y="870480"/>
            <a:ext cx="614880" cy="5125680"/>
          </a:xfrm>
          <a:prstGeom prst="rect">
            <a:avLst/>
          </a:prstGeom>
          <a:ln>
            <a:noFill/>
          </a:ln>
        </p:spPr>
      </p:pic>
      <p:pic>
        <p:nvPicPr>
          <p:cNvPr id="285" name="Shape 175"/>
          <p:cNvPicPr/>
          <p:nvPr/>
        </p:nvPicPr>
        <p:blipFill>
          <a:blip r:embed="rId5"/>
          <a:stretch/>
        </p:blipFill>
        <p:spPr>
          <a:xfrm>
            <a:off x="10135800" y="922320"/>
            <a:ext cx="781200" cy="5011920"/>
          </a:xfrm>
          <a:prstGeom prst="rect">
            <a:avLst/>
          </a:prstGeom>
          <a:ln>
            <a:noFill/>
          </a:ln>
        </p:spPr>
      </p:pic>
      <p:sp>
        <p:nvSpPr>
          <p:cNvPr id="286" name="CustomShape 1"/>
          <p:cNvSpPr/>
          <p:nvPr/>
        </p:nvSpPr>
        <p:spPr>
          <a:xfrm>
            <a:off x="1132560" y="639720"/>
            <a:ext cx="4687200" cy="4572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US" sz="2400" b="0" strike="noStrike" spc="-1">
                <a:solidFill>
                  <a:srgbClr val="000000"/>
                </a:solidFill>
                <a:uFill>
                  <a:solidFill>
                    <a:srgbClr val="FFFFFF"/>
                  </a:solidFill>
                </a:uFill>
                <a:latin typeface="Arial"/>
                <a:ea typeface="DejaVu Sans"/>
              </a:rPr>
              <a:t>Warm MHC Composite Sounding</a:t>
            </a:r>
            <a:endParaRPr lang="en-US" sz="2400" b="0" strike="noStrike" spc="-1">
              <a:solidFill>
                <a:srgbClr val="000000"/>
              </a:solidFill>
              <a:uFill>
                <a:solidFill>
                  <a:srgbClr val="FFFFFF"/>
                </a:solidFill>
              </a:uFill>
              <a:latin typeface="Arial"/>
            </a:endParaRPr>
          </a:p>
        </p:txBody>
      </p:sp>
      <p:sp>
        <p:nvSpPr>
          <p:cNvPr id="287" name="CustomShape 2"/>
          <p:cNvSpPr/>
          <p:nvPr/>
        </p:nvSpPr>
        <p:spPr>
          <a:xfrm>
            <a:off x="6702840" y="639720"/>
            <a:ext cx="4498200" cy="4572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US" sz="2400" b="0" strike="noStrike" spc="-1">
                <a:solidFill>
                  <a:srgbClr val="000000"/>
                </a:solidFill>
                <a:uFill>
                  <a:solidFill>
                    <a:srgbClr val="FFFFFF"/>
                  </a:solidFill>
                </a:uFill>
                <a:latin typeface="Arial"/>
                <a:ea typeface="DejaVu Sans"/>
              </a:rPr>
              <a:t>Cold MHC Composite Sounding</a:t>
            </a:r>
            <a:endParaRPr lang="en-US" sz="24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Shape 225"/>
          <p:cNvPicPr/>
          <p:nvPr/>
        </p:nvPicPr>
        <p:blipFill>
          <a:blip r:embed="rId2"/>
          <a:srcRect r="7282"/>
          <a:stretch/>
        </p:blipFill>
        <p:spPr>
          <a:xfrm>
            <a:off x="1692360" y="740160"/>
            <a:ext cx="4708080" cy="4654440"/>
          </a:xfrm>
          <a:prstGeom prst="rect">
            <a:avLst/>
          </a:prstGeom>
          <a:ln>
            <a:noFill/>
          </a:ln>
        </p:spPr>
      </p:pic>
      <p:pic>
        <p:nvPicPr>
          <p:cNvPr id="289" name="Shape 226"/>
          <p:cNvPicPr/>
          <p:nvPr/>
        </p:nvPicPr>
        <p:blipFill>
          <a:blip r:embed="rId3"/>
          <a:srcRect l="1612" r="87676"/>
          <a:stretch/>
        </p:blipFill>
        <p:spPr>
          <a:xfrm>
            <a:off x="10323000" y="753480"/>
            <a:ext cx="549360" cy="4684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ustomShape 1"/>
          <p:cNvSpPr/>
          <p:nvPr/>
        </p:nvSpPr>
        <p:spPr>
          <a:xfrm>
            <a:off x="2287982" y="5447167"/>
            <a:ext cx="8807040" cy="1237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2.</a:t>
            </a:r>
            <a:r>
              <a:rPr lang="en-US" sz="1800" b="0" strike="noStrike" spc="-1">
                <a:solidFill>
                  <a:srgbClr val="000000"/>
                </a:solidFill>
                <a:uFill>
                  <a:solidFill>
                    <a:srgbClr val="FFFFFF"/>
                  </a:solidFill>
                </a:uFill>
                <a:latin typeface="Calibri"/>
                <a:ea typeface="Calibri"/>
              </a:rPr>
              <a:t> Wind roses for warm- and cold-MHC cases created from ASOS data. Shaded bars represent the wind magnitude and the radial units show the percentage of occurrence for each wind direction.</a:t>
            </a:r>
            <a:endParaRPr lang="en-US" sz="1800" b="0" strike="noStrike" spc="-1">
              <a:solidFill>
                <a:srgbClr val="000000"/>
              </a:solidFill>
              <a:uFill>
                <a:solidFill>
                  <a:srgbClr val="FFFFFF"/>
                </a:solidFill>
              </a:uFill>
              <a:latin typeface="Arial"/>
            </a:endParaRPr>
          </a:p>
        </p:txBody>
      </p:sp>
      <p:grpSp>
        <p:nvGrpSpPr>
          <p:cNvPr id="6" name="Group 5">
            <a:extLst>
              <a:ext uri="{FF2B5EF4-FFF2-40B4-BE49-F238E27FC236}">
                <a16:creationId xmlns:a16="http://schemas.microsoft.com/office/drawing/2014/main" id="{AE150091-88CB-4CB9-9DA1-51D81B96DEB4}"/>
              </a:ext>
            </a:extLst>
          </p:cNvPr>
          <p:cNvGrpSpPr/>
          <p:nvPr/>
        </p:nvGrpSpPr>
        <p:grpSpPr>
          <a:xfrm>
            <a:off x="-57652" y="469522"/>
            <a:ext cx="6119907" cy="4284081"/>
            <a:chOff x="-899392" y="544597"/>
            <a:chExt cx="6961647" cy="4209006"/>
          </a:xfrm>
        </p:grpSpPr>
        <p:sp>
          <p:nvSpPr>
            <p:cNvPr id="94" name="CustomShape 2"/>
            <p:cNvSpPr/>
            <p:nvPr/>
          </p:nvSpPr>
          <p:spPr>
            <a:xfrm>
              <a:off x="-899392" y="544597"/>
              <a:ext cx="651064" cy="4844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dirty="0">
                  <a:solidFill>
                    <a:srgbClr val="000000"/>
                  </a:solidFill>
                  <a:uFill>
                    <a:solidFill>
                      <a:srgbClr val="FFFFFF"/>
                    </a:solidFill>
                  </a:uFill>
                  <a:latin typeface="Calibri"/>
                  <a:ea typeface="Calibri"/>
                </a:rPr>
                <a:t>a)</a:t>
              </a:r>
              <a:endParaRPr lang="en-US" sz="1800" b="0" strike="noStrike" spc="-1" dirty="0">
                <a:solidFill>
                  <a:srgbClr val="000000"/>
                </a:solidFill>
                <a:uFill>
                  <a:solidFill>
                    <a:srgbClr val="FFFFFF"/>
                  </a:solidFill>
                </a:uFill>
                <a:latin typeface="Arial"/>
              </a:endParaRPr>
            </a:p>
          </p:txBody>
        </p:sp>
        <p:grpSp>
          <p:nvGrpSpPr>
            <p:cNvPr id="3" name="Group 2">
              <a:extLst>
                <a:ext uri="{FF2B5EF4-FFF2-40B4-BE49-F238E27FC236}">
                  <a16:creationId xmlns:a16="http://schemas.microsoft.com/office/drawing/2014/main" id="{E143EBBA-7904-4743-ABDD-F45AF412DFE4}"/>
                </a:ext>
              </a:extLst>
            </p:cNvPr>
            <p:cNvGrpSpPr/>
            <p:nvPr/>
          </p:nvGrpSpPr>
          <p:grpSpPr>
            <a:xfrm>
              <a:off x="-437651" y="567081"/>
              <a:ext cx="6499906" cy="4186522"/>
              <a:chOff x="-2193480" y="-713520"/>
              <a:chExt cx="8282880" cy="5421600"/>
            </a:xfrm>
          </p:grpSpPr>
          <p:grpSp>
            <p:nvGrpSpPr>
              <p:cNvPr id="2" name="Group 1">
                <a:extLst>
                  <a:ext uri="{FF2B5EF4-FFF2-40B4-BE49-F238E27FC236}">
                    <a16:creationId xmlns:a16="http://schemas.microsoft.com/office/drawing/2014/main" id="{B72B56CE-A7CD-45FD-A234-873474A49746}"/>
                  </a:ext>
                </a:extLst>
              </p:cNvPr>
              <p:cNvGrpSpPr/>
              <p:nvPr/>
            </p:nvGrpSpPr>
            <p:grpSpPr>
              <a:xfrm>
                <a:off x="-2193480" y="-713520"/>
                <a:ext cx="8282880" cy="5421600"/>
                <a:chOff x="-2193480" y="-713520"/>
                <a:chExt cx="8282880" cy="5421600"/>
              </a:xfrm>
            </p:grpSpPr>
            <p:pic>
              <p:nvPicPr>
                <p:cNvPr id="92" name="Shape 88"/>
                <p:cNvPicPr/>
                <p:nvPr/>
              </p:nvPicPr>
              <p:blipFill>
                <a:blip r:embed="rId2"/>
                <a:srcRect l="26140" t="1427" r="-86" b="13341"/>
                <a:stretch/>
              </p:blipFill>
              <p:spPr>
                <a:xfrm>
                  <a:off x="-2193480" y="-713520"/>
                  <a:ext cx="7472160" cy="5368320"/>
                </a:xfrm>
                <a:prstGeom prst="rect">
                  <a:avLst/>
                </a:prstGeom>
                <a:ln>
                  <a:noFill/>
                </a:ln>
              </p:spPr>
            </p:pic>
            <p:sp>
              <p:nvSpPr>
                <p:cNvPr id="96" name="Line 4"/>
                <p:cNvSpPr/>
                <p:nvPr/>
              </p:nvSpPr>
              <p:spPr>
                <a:xfrm>
                  <a:off x="-186480" y="1021320"/>
                  <a:ext cx="749520" cy="71748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97" name="Line 5"/>
                <p:cNvSpPr/>
                <p:nvPr/>
              </p:nvSpPr>
              <p:spPr>
                <a:xfrm flipV="1">
                  <a:off x="-130680" y="1949760"/>
                  <a:ext cx="855000" cy="99072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98" name="Line 6"/>
                <p:cNvSpPr/>
                <p:nvPr/>
              </p:nvSpPr>
              <p:spPr>
                <a:xfrm flipV="1">
                  <a:off x="2554560" y="284400"/>
                  <a:ext cx="1319400" cy="127008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99" name="Line 7"/>
                <p:cNvSpPr/>
                <p:nvPr/>
              </p:nvSpPr>
              <p:spPr>
                <a:xfrm flipV="1">
                  <a:off x="2334240" y="1835640"/>
                  <a:ext cx="1624320" cy="36360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100" name="Line 8"/>
                <p:cNvSpPr/>
                <p:nvPr/>
              </p:nvSpPr>
              <p:spPr>
                <a:xfrm>
                  <a:off x="2199600" y="3179520"/>
                  <a:ext cx="1729800" cy="66888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pic>
              <p:nvPicPr>
                <p:cNvPr id="101" name="Picture 60"/>
                <p:cNvPicPr/>
                <p:nvPr/>
              </p:nvPicPr>
              <p:blipFill>
                <a:blip r:embed="rId3"/>
                <a:stretch/>
              </p:blipFill>
              <p:spPr>
                <a:xfrm>
                  <a:off x="3865320" y="-703080"/>
                  <a:ext cx="2071080" cy="1827720"/>
                </a:xfrm>
                <a:prstGeom prst="rect">
                  <a:avLst/>
                </a:prstGeom>
                <a:ln>
                  <a:solidFill>
                    <a:schemeClr val="tx1"/>
                  </a:solidFill>
                </a:ln>
              </p:spPr>
            </p:pic>
            <p:pic>
              <p:nvPicPr>
                <p:cNvPr id="102" name="Picture 61"/>
                <p:cNvPicPr/>
                <p:nvPr/>
              </p:nvPicPr>
              <p:blipFill>
                <a:blip r:embed="rId4"/>
                <a:stretch/>
              </p:blipFill>
              <p:spPr>
                <a:xfrm>
                  <a:off x="3865320" y="2968200"/>
                  <a:ext cx="2051280" cy="1739880"/>
                </a:xfrm>
                <a:prstGeom prst="rect">
                  <a:avLst/>
                </a:prstGeom>
                <a:ln>
                  <a:solidFill>
                    <a:schemeClr val="tx1"/>
                  </a:solidFill>
                </a:ln>
              </p:spPr>
            </p:pic>
            <p:pic>
              <p:nvPicPr>
                <p:cNvPr id="103" name="Picture 62"/>
                <p:cNvPicPr/>
                <p:nvPr/>
              </p:nvPicPr>
              <p:blipFill>
                <a:blip r:embed="rId5"/>
                <a:stretch/>
              </p:blipFill>
              <p:spPr>
                <a:xfrm>
                  <a:off x="3852360" y="1131120"/>
                  <a:ext cx="2062440" cy="1820160"/>
                </a:xfrm>
                <a:prstGeom prst="rect">
                  <a:avLst/>
                </a:prstGeom>
                <a:ln>
                  <a:solidFill>
                    <a:schemeClr val="tx1"/>
                  </a:solidFill>
                </a:ln>
              </p:spPr>
            </p:pic>
            <p:pic>
              <p:nvPicPr>
                <p:cNvPr id="104" name="Picture 63"/>
                <p:cNvPicPr/>
                <p:nvPr/>
              </p:nvPicPr>
              <p:blipFill>
                <a:blip r:embed="rId6"/>
                <a:stretch/>
              </p:blipFill>
              <p:spPr>
                <a:xfrm>
                  <a:off x="-2193480" y="2897640"/>
                  <a:ext cx="2061720" cy="1810440"/>
                </a:xfrm>
                <a:prstGeom prst="rect">
                  <a:avLst/>
                </a:prstGeom>
                <a:ln>
                  <a:solidFill>
                    <a:schemeClr val="tx1"/>
                  </a:solidFill>
                </a:ln>
              </p:spPr>
            </p:pic>
            <p:pic>
              <p:nvPicPr>
                <p:cNvPr id="105" name="Picture 64"/>
                <p:cNvPicPr/>
                <p:nvPr/>
              </p:nvPicPr>
              <p:blipFill>
                <a:blip r:embed="rId7"/>
                <a:stretch/>
              </p:blipFill>
              <p:spPr>
                <a:xfrm>
                  <a:off x="-2188800" y="-706680"/>
                  <a:ext cx="2045160" cy="1796040"/>
                </a:xfrm>
                <a:prstGeom prst="rect">
                  <a:avLst/>
                </a:prstGeom>
                <a:ln>
                  <a:solidFill>
                    <a:schemeClr val="tx1"/>
                  </a:solidFill>
                </a:ln>
              </p:spPr>
            </p:pic>
            <p:sp>
              <p:nvSpPr>
                <p:cNvPr id="107" name="CustomShape 10"/>
                <p:cNvSpPr/>
                <p:nvPr/>
              </p:nvSpPr>
              <p:spPr>
                <a:xfrm>
                  <a:off x="3876840" y="1143000"/>
                  <a:ext cx="601560" cy="15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N=17</a:t>
                  </a:r>
                  <a:endParaRPr lang="en-US" sz="900" b="0" strike="noStrike" spc="-1">
                    <a:solidFill>
                      <a:srgbClr val="000000"/>
                    </a:solidFill>
                    <a:uFill>
                      <a:solidFill>
                        <a:srgbClr val="FFFFFF"/>
                      </a:solidFill>
                    </a:uFill>
                    <a:latin typeface="Arial"/>
                  </a:endParaRPr>
                </a:p>
              </p:txBody>
            </p:sp>
            <p:sp>
              <p:nvSpPr>
                <p:cNvPr id="109" name="CustomShape 12"/>
                <p:cNvSpPr/>
                <p:nvPr/>
              </p:nvSpPr>
              <p:spPr>
                <a:xfrm>
                  <a:off x="-2054880" y="2940480"/>
                  <a:ext cx="629280" cy="103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N=5</a:t>
                  </a:r>
                  <a:endParaRPr lang="en-US" sz="900" b="0" strike="noStrike" spc="-1">
                    <a:solidFill>
                      <a:srgbClr val="000000"/>
                    </a:solidFill>
                    <a:uFill>
                      <a:solidFill>
                        <a:srgbClr val="FFFFFF"/>
                      </a:solidFill>
                    </a:uFill>
                    <a:latin typeface="Arial"/>
                  </a:endParaRPr>
                </a:p>
              </p:txBody>
            </p:sp>
            <p:sp>
              <p:nvSpPr>
                <p:cNvPr id="110" name="CustomShape 13"/>
                <p:cNvSpPr/>
                <p:nvPr/>
              </p:nvSpPr>
              <p:spPr>
                <a:xfrm>
                  <a:off x="3912120" y="3019680"/>
                  <a:ext cx="622080" cy="12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N=13</a:t>
                  </a:r>
                  <a:endParaRPr lang="en-US" sz="900" b="0" strike="noStrike" spc="-1">
                    <a:solidFill>
                      <a:srgbClr val="000000"/>
                    </a:solidFill>
                    <a:uFill>
                      <a:solidFill>
                        <a:srgbClr val="FFFFFF"/>
                      </a:solidFill>
                    </a:uFill>
                    <a:latin typeface="Arial"/>
                  </a:endParaRPr>
                </a:p>
              </p:txBody>
            </p:sp>
            <p:sp>
              <p:nvSpPr>
                <p:cNvPr id="111" name="CustomShape 14"/>
                <p:cNvSpPr/>
                <p:nvPr/>
              </p:nvSpPr>
              <p:spPr>
                <a:xfrm>
                  <a:off x="540000" y="171756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12" name="CustomShape 15"/>
                <p:cNvSpPr/>
                <p:nvPr/>
              </p:nvSpPr>
              <p:spPr>
                <a:xfrm>
                  <a:off x="634320" y="187632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13" name="CustomShape 16"/>
                <p:cNvSpPr/>
                <p:nvPr/>
              </p:nvSpPr>
              <p:spPr>
                <a:xfrm>
                  <a:off x="2419200" y="153324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14" name="CustomShape 17"/>
                <p:cNvSpPr/>
                <p:nvPr/>
              </p:nvSpPr>
              <p:spPr>
                <a:xfrm>
                  <a:off x="2040840" y="309096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15" name="CustomShape 18"/>
                <p:cNvSpPr/>
                <p:nvPr/>
              </p:nvSpPr>
              <p:spPr>
                <a:xfrm>
                  <a:off x="2059560" y="2009160"/>
                  <a:ext cx="356760" cy="322920"/>
                </a:xfrm>
                <a:prstGeom prst="star5">
                  <a:avLst>
                    <a:gd name="adj" fmla="val 19098"/>
                    <a:gd name="hf" fmla="val 105146"/>
                    <a:gd name="vf" fmla="val 110557"/>
                  </a:avLst>
                </a:prstGeom>
                <a:solidFill>
                  <a:schemeClr val="accent4">
                    <a:lumMod val="40000"/>
                    <a:lumOff val="60000"/>
                  </a:schemeClr>
                </a:solidFill>
                <a:ln>
                  <a:solidFill>
                    <a:schemeClr val="accent4">
                      <a:lumMod val="40000"/>
                      <a:lumOff val="60000"/>
                    </a:schemeClr>
                  </a:solidFill>
                  <a:round/>
                </a:ln>
              </p:spPr>
              <p:style>
                <a:lnRef idx="2">
                  <a:schemeClr val="accent1">
                    <a:shade val="50000"/>
                  </a:schemeClr>
                </a:lnRef>
                <a:fillRef idx="1">
                  <a:schemeClr val="accent1"/>
                </a:fillRef>
                <a:effectRef idx="0">
                  <a:schemeClr val="accent1"/>
                </a:effectRef>
                <a:fontRef idx="minor"/>
              </p:style>
            </p:sp>
            <p:sp>
              <p:nvSpPr>
                <p:cNvPr id="116" name="CustomShape 19"/>
                <p:cNvSpPr/>
                <p:nvPr/>
              </p:nvSpPr>
              <p:spPr>
                <a:xfrm>
                  <a:off x="-815760" y="84708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KRME</a:t>
                  </a:r>
                  <a:endParaRPr lang="en-US" sz="900" b="0" strike="noStrike" spc="-1">
                    <a:solidFill>
                      <a:srgbClr val="000000"/>
                    </a:solidFill>
                    <a:uFill>
                      <a:solidFill>
                        <a:srgbClr val="FFFFFF"/>
                      </a:solidFill>
                    </a:uFill>
                    <a:latin typeface="Arial"/>
                  </a:endParaRPr>
                </a:p>
              </p:txBody>
            </p:sp>
            <p:sp>
              <p:nvSpPr>
                <p:cNvPr id="117" name="CustomShape 20"/>
                <p:cNvSpPr/>
                <p:nvPr/>
              </p:nvSpPr>
              <p:spPr>
                <a:xfrm>
                  <a:off x="5268600" y="89388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KGFL</a:t>
                  </a:r>
                  <a:endParaRPr lang="en-US" sz="900" b="0" strike="noStrike" spc="-1">
                    <a:solidFill>
                      <a:srgbClr val="000000"/>
                    </a:solidFill>
                    <a:uFill>
                      <a:solidFill>
                        <a:srgbClr val="FFFFFF"/>
                      </a:solidFill>
                    </a:uFill>
                    <a:latin typeface="Arial"/>
                  </a:endParaRPr>
                </a:p>
              </p:txBody>
            </p:sp>
            <p:sp>
              <p:nvSpPr>
                <p:cNvPr id="118" name="CustomShape 21"/>
                <p:cNvSpPr/>
                <p:nvPr/>
              </p:nvSpPr>
              <p:spPr>
                <a:xfrm>
                  <a:off x="5281560" y="273204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KALB</a:t>
                  </a:r>
                  <a:endParaRPr lang="en-US" sz="900" b="0" strike="noStrike" spc="-1">
                    <a:solidFill>
                      <a:srgbClr val="000000"/>
                    </a:solidFill>
                    <a:uFill>
                      <a:solidFill>
                        <a:srgbClr val="FFFFFF"/>
                      </a:solidFill>
                    </a:uFill>
                    <a:latin typeface="Arial"/>
                  </a:endParaRPr>
                </a:p>
              </p:txBody>
            </p:sp>
            <p:sp>
              <p:nvSpPr>
                <p:cNvPr id="119" name="CustomShape 22"/>
                <p:cNvSpPr/>
                <p:nvPr/>
              </p:nvSpPr>
              <p:spPr>
                <a:xfrm>
                  <a:off x="5264280" y="447912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KPOU</a:t>
                  </a:r>
                  <a:endParaRPr lang="en-US" sz="900" b="0" strike="noStrike" spc="-1">
                    <a:solidFill>
                      <a:srgbClr val="000000"/>
                    </a:solidFill>
                    <a:uFill>
                      <a:solidFill>
                        <a:srgbClr val="FFFFFF"/>
                      </a:solidFill>
                    </a:uFill>
                    <a:latin typeface="Arial"/>
                  </a:endParaRPr>
                </a:p>
              </p:txBody>
            </p:sp>
            <p:sp>
              <p:nvSpPr>
                <p:cNvPr id="120" name="CustomShape 23"/>
                <p:cNvSpPr/>
                <p:nvPr/>
              </p:nvSpPr>
              <p:spPr>
                <a:xfrm>
                  <a:off x="-780120" y="443736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KUCA</a:t>
                  </a:r>
                  <a:endParaRPr lang="en-US" sz="900" b="0" strike="noStrike" spc="-1">
                    <a:solidFill>
                      <a:srgbClr val="000000"/>
                    </a:solidFill>
                    <a:uFill>
                      <a:solidFill>
                        <a:srgbClr val="FFFFFF"/>
                      </a:solidFill>
                    </a:uFill>
                    <a:latin typeface="Arial"/>
                  </a:endParaRPr>
                </a:p>
              </p:txBody>
            </p:sp>
          </p:grpSp>
          <p:sp>
            <p:nvSpPr>
              <p:cNvPr id="106" name="CustomShape 9"/>
              <p:cNvSpPr/>
              <p:nvPr/>
            </p:nvSpPr>
            <p:spPr>
              <a:xfrm>
                <a:off x="-2150640" y="-685440"/>
                <a:ext cx="619560" cy="16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N=9</a:t>
                </a:r>
                <a:endParaRPr lang="en-US" sz="900" b="0" strike="noStrike" spc="-1">
                  <a:solidFill>
                    <a:srgbClr val="000000"/>
                  </a:solidFill>
                  <a:uFill>
                    <a:solidFill>
                      <a:srgbClr val="FFFFFF"/>
                    </a:solidFill>
                  </a:uFill>
                  <a:latin typeface="Arial"/>
                </a:endParaRPr>
              </a:p>
            </p:txBody>
          </p:sp>
          <p:sp>
            <p:nvSpPr>
              <p:cNvPr id="108" name="CustomShape 11"/>
              <p:cNvSpPr/>
              <p:nvPr/>
            </p:nvSpPr>
            <p:spPr>
              <a:xfrm>
                <a:off x="3904560" y="-684360"/>
                <a:ext cx="623880" cy="166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N=12</a:t>
                </a:r>
                <a:endParaRPr lang="en-US" sz="900" b="0" strike="noStrike" spc="-1">
                  <a:solidFill>
                    <a:srgbClr val="000000"/>
                  </a:solidFill>
                  <a:uFill>
                    <a:solidFill>
                      <a:srgbClr val="FFFFFF"/>
                    </a:solidFill>
                  </a:uFill>
                  <a:latin typeface="Arial"/>
                </a:endParaRPr>
              </a:p>
            </p:txBody>
          </p:sp>
        </p:grpSp>
      </p:grpSp>
      <p:grpSp>
        <p:nvGrpSpPr>
          <p:cNvPr id="5" name="Group 4">
            <a:extLst>
              <a:ext uri="{FF2B5EF4-FFF2-40B4-BE49-F238E27FC236}">
                <a16:creationId xmlns:a16="http://schemas.microsoft.com/office/drawing/2014/main" id="{C20D7147-38E8-490C-B08B-87C190F6343C}"/>
              </a:ext>
            </a:extLst>
          </p:cNvPr>
          <p:cNvGrpSpPr/>
          <p:nvPr/>
        </p:nvGrpSpPr>
        <p:grpSpPr>
          <a:xfrm>
            <a:off x="5852649" y="500612"/>
            <a:ext cx="6287743" cy="4197950"/>
            <a:chOff x="6228720" y="-702360"/>
            <a:chExt cx="8673120" cy="5414400"/>
          </a:xfrm>
        </p:grpSpPr>
        <p:pic>
          <p:nvPicPr>
            <p:cNvPr id="91" name="Shape 88"/>
            <p:cNvPicPr/>
            <p:nvPr/>
          </p:nvPicPr>
          <p:blipFill>
            <a:blip r:embed="rId2"/>
            <a:srcRect l="26140" t="1427" r="-86" b="13341"/>
            <a:stretch/>
          </p:blipFill>
          <p:spPr>
            <a:xfrm>
              <a:off x="6679080" y="-702360"/>
              <a:ext cx="7472160" cy="5368320"/>
            </a:xfrm>
            <a:prstGeom prst="rect">
              <a:avLst/>
            </a:prstGeom>
            <a:ln>
              <a:noFill/>
            </a:ln>
          </p:spPr>
        </p:pic>
        <p:sp>
          <p:nvSpPr>
            <p:cNvPr id="95" name="CustomShape 3"/>
            <p:cNvSpPr/>
            <p:nvPr/>
          </p:nvSpPr>
          <p:spPr>
            <a:xfrm>
              <a:off x="6228720" y="-685440"/>
              <a:ext cx="695520" cy="52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sp>
          <p:nvSpPr>
            <p:cNvPr id="121" name="Line 24"/>
            <p:cNvSpPr/>
            <p:nvPr/>
          </p:nvSpPr>
          <p:spPr>
            <a:xfrm>
              <a:off x="8596440" y="1017360"/>
              <a:ext cx="749880" cy="71784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122" name="Line 25"/>
            <p:cNvSpPr/>
            <p:nvPr/>
          </p:nvSpPr>
          <p:spPr>
            <a:xfrm flipV="1">
              <a:off x="8652240" y="1946160"/>
              <a:ext cx="855360" cy="99036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123" name="Line 26"/>
            <p:cNvSpPr/>
            <p:nvPr/>
          </p:nvSpPr>
          <p:spPr>
            <a:xfrm flipV="1">
              <a:off x="11337840" y="280800"/>
              <a:ext cx="1319400" cy="127008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124" name="Line 27"/>
            <p:cNvSpPr/>
            <p:nvPr/>
          </p:nvSpPr>
          <p:spPr>
            <a:xfrm flipV="1">
              <a:off x="11117520" y="1832040"/>
              <a:ext cx="1624320" cy="36324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125" name="Line 28"/>
            <p:cNvSpPr/>
            <p:nvPr/>
          </p:nvSpPr>
          <p:spPr>
            <a:xfrm>
              <a:off x="10982880" y="3175560"/>
              <a:ext cx="1729800" cy="66924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126" name="CustomShape 29"/>
            <p:cNvSpPr/>
            <p:nvPr/>
          </p:nvSpPr>
          <p:spPr>
            <a:xfrm>
              <a:off x="9323280" y="171396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27" name="CustomShape 30"/>
            <p:cNvSpPr/>
            <p:nvPr/>
          </p:nvSpPr>
          <p:spPr>
            <a:xfrm>
              <a:off x="9417600" y="187272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28" name="CustomShape 31"/>
            <p:cNvSpPr/>
            <p:nvPr/>
          </p:nvSpPr>
          <p:spPr>
            <a:xfrm>
              <a:off x="11202480" y="152964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29" name="CustomShape 32"/>
            <p:cNvSpPr/>
            <p:nvPr/>
          </p:nvSpPr>
          <p:spPr>
            <a:xfrm>
              <a:off x="10824120" y="3087000"/>
              <a:ext cx="156600" cy="144720"/>
            </a:xfrm>
            <a:prstGeom prst="ellipse">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30" name="CustomShape 33"/>
            <p:cNvSpPr/>
            <p:nvPr/>
          </p:nvSpPr>
          <p:spPr>
            <a:xfrm>
              <a:off x="10842840" y="2005560"/>
              <a:ext cx="356760" cy="322920"/>
            </a:xfrm>
            <a:prstGeom prst="star5">
              <a:avLst>
                <a:gd name="adj" fmla="val 19098"/>
                <a:gd name="hf" fmla="val 105146"/>
                <a:gd name="vf" fmla="val 110557"/>
              </a:avLst>
            </a:prstGeom>
            <a:solidFill>
              <a:schemeClr val="accent4">
                <a:lumMod val="40000"/>
                <a:lumOff val="60000"/>
              </a:schemeClr>
            </a:solidFill>
            <a:ln>
              <a:solidFill>
                <a:schemeClr val="accent4">
                  <a:lumMod val="40000"/>
                  <a:lumOff val="60000"/>
                </a:schemeClr>
              </a:solidFill>
              <a:round/>
            </a:ln>
          </p:spPr>
          <p:style>
            <a:lnRef idx="2">
              <a:schemeClr val="accent1">
                <a:shade val="50000"/>
              </a:schemeClr>
            </a:lnRef>
            <a:fillRef idx="1">
              <a:schemeClr val="accent1"/>
            </a:fillRef>
            <a:effectRef idx="0">
              <a:schemeClr val="accent1"/>
            </a:effectRef>
            <a:fontRef idx="minor"/>
          </p:style>
        </p:sp>
        <p:pic>
          <p:nvPicPr>
            <p:cNvPr id="131" name="Picture 171"/>
            <p:cNvPicPr/>
            <p:nvPr/>
          </p:nvPicPr>
          <p:blipFill>
            <a:blip r:embed="rId8"/>
            <a:stretch/>
          </p:blipFill>
          <p:spPr>
            <a:xfrm>
              <a:off x="12685320" y="1103760"/>
              <a:ext cx="2053080" cy="1802880"/>
            </a:xfrm>
            <a:prstGeom prst="rect">
              <a:avLst/>
            </a:prstGeom>
            <a:ln>
              <a:solidFill>
                <a:schemeClr val="tx1"/>
              </a:solidFill>
            </a:ln>
          </p:spPr>
        </p:pic>
        <p:pic>
          <p:nvPicPr>
            <p:cNvPr id="132" name="Picture 172"/>
            <p:cNvPicPr/>
            <p:nvPr/>
          </p:nvPicPr>
          <p:blipFill>
            <a:blip r:embed="rId9"/>
            <a:stretch/>
          </p:blipFill>
          <p:spPr>
            <a:xfrm>
              <a:off x="12685320" y="-701640"/>
              <a:ext cx="2053080" cy="1802880"/>
            </a:xfrm>
            <a:prstGeom prst="rect">
              <a:avLst/>
            </a:prstGeom>
            <a:ln>
              <a:solidFill>
                <a:schemeClr val="tx1"/>
              </a:solidFill>
            </a:ln>
          </p:spPr>
        </p:pic>
        <p:pic>
          <p:nvPicPr>
            <p:cNvPr id="133" name="Picture 173"/>
            <p:cNvPicPr/>
            <p:nvPr/>
          </p:nvPicPr>
          <p:blipFill>
            <a:blip r:embed="rId10"/>
            <a:stretch/>
          </p:blipFill>
          <p:spPr>
            <a:xfrm>
              <a:off x="12685320" y="2909160"/>
              <a:ext cx="2053080" cy="1802880"/>
            </a:xfrm>
            <a:prstGeom prst="rect">
              <a:avLst/>
            </a:prstGeom>
            <a:ln>
              <a:solidFill>
                <a:schemeClr val="tx1"/>
              </a:solidFill>
            </a:ln>
          </p:spPr>
        </p:pic>
        <p:pic>
          <p:nvPicPr>
            <p:cNvPr id="134" name="Picture 174"/>
            <p:cNvPicPr/>
            <p:nvPr/>
          </p:nvPicPr>
          <p:blipFill>
            <a:blip r:embed="rId11"/>
            <a:stretch/>
          </p:blipFill>
          <p:spPr>
            <a:xfrm>
              <a:off x="6689520" y="-698040"/>
              <a:ext cx="2053080" cy="1802880"/>
            </a:xfrm>
            <a:prstGeom prst="rect">
              <a:avLst/>
            </a:prstGeom>
            <a:ln>
              <a:solidFill>
                <a:schemeClr val="tx1"/>
              </a:solidFill>
            </a:ln>
          </p:spPr>
        </p:pic>
        <p:pic>
          <p:nvPicPr>
            <p:cNvPr id="135" name="Picture 175"/>
            <p:cNvPicPr/>
            <p:nvPr/>
          </p:nvPicPr>
          <p:blipFill>
            <a:blip r:embed="rId12"/>
            <a:stretch/>
          </p:blipFill>
          <p:spPr>
            <a:xfrm>
              <a:off x="6689520" y="2856240"/>
              <a:ext cx="2053080" cy="1802880"/>
            </a:xfrm>
            <a:prstGeom prst="rect">
              <a:avLst/>
            </a:prstGeom>
            <a:ln>
              <a:solidFill>
                <a:schemeClr val="tx1"/>
              </a:solidFill>
            </a:ln>
          </p:spPr>
        </p:pic>
        <p:sp>
          <p:nvSpPr>
            <p:cNvPr id="136" name="CustomShape 34"/>
            <p:cNvSpPr/>
            <p:nvPr/>
          </p:nvSpPr>
          <p:spPr>
            <a:xfrm>
              <a:off x="6771600" y="-649440"/>
              <a:ext cx="578160" cy="142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N=5</a:t>
              </a:r>
              <a:endParaRPr lang="en-US" sz="900" b="0" strike="noStrike" spc="-1">
                <a:solidFill>
                  <a:srgbClr val="000000"/>
                </a:solidFill>
                <a:uFill>
                  <a:solidFill>
                    <a:srgbClr val="FFFFFF"/>
                  </a:solidFill>
                </a:uFill>
                <a:latin typeface="Arial"/>
              </a:endParaRPr>
            </a:p>
          </p:txBody>
        </p:sp>
        <p:sp>
          <p:nvSpPr>
            <p:cNvPr id="137" name="CustomShape 35"/>
            <p:cNvSpPr/>
            <p:nvPr/>
          </p:nvSpPr>
          <p:spPr>
            <a:xfrm>
              <a:off x="12758040" y="1155600"/>
              <a:ext cx="596160" cy="16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N=12</a:t>
              </a:r>
              <a:endParaRPr lang="en-US" sz="900" b="0" strike="noStrike" spc="-1">
                <a:solidFill>
                  <a:srgbClr val="000000"/>
                </a:solidFill>
                <a:uFill>
                  <a:solidFill>
                    <a:srgbClr val="FFFFFF"/>
                  </a:solidFill>
                </a:uFill>
                <a:latin typeface="Arial"/>
              </a:endParaRPr>
            </a:p>
          </p:txBody>
        </p:sp>
        <p:sp>
          <p:nvSpPr>
            <p:cNvPr id="138" name="CustomShape 36"/>
            <p:cNvSpPr/>
            <p:nvPr/>
          </p:nvSpPr>
          <p:spPr>
            <a:xfrm>
              <a:off x="12731040" y="-647640"/>
              <a:ext cx="623160" cy="142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N=7</a:t>
              </a:r>
              <a:endParaRPr lang="en-US" sz="900" b="0" strike="noStrike" spc="-1">
                <a:solidFill>
                  <a:srgbClr val="000000"/>
                </a:solidFill>
                <a:uFill>
                  <a:solidFill>
                    <a:srgbClr val="FFFFFF"/>
                  </a:solidFill>
                </a:uFill>
                <a:latin typeface="Arial"/>
              </a:endParaRPr>
            </a:p>
          </p:txBody>
        </p:sp>
        <p:sp>
          <p:nvSpPr>
            <p:cNvPr id="139" name="CustomShape 37"/>
            <p:cNvSpPr/>
            <p:nvPr/>
          </p:nvSpPr>
          <p:spPr>
            <a:xfrm>
              <a:off x="6763320" y="2932200"/>
              <a:ext cx="52488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N=4</a:t>
              </a:r>
              <a:endParaRPr lang="en-US" sz="900" b="0" strike="noStrike" spc="-1">
                <a:solidFill>
                  <a:srgbClr val="000000"/>
                </a:solidFill>
                <a:uFill>
                  <a:solidFill>
                    <a:srgbClr val="FFFFFF"/>
                  </a:solidFill>
                </a:uFill>
                <a:latin typeface="Arial"/>
              </a:endParaRPr>
            </a:p>
          </p:txBody>
        </p:sp>
        <p:sp>
          <p:nvSpPr>
            <p:cNvPr id="140" name="CustomShape 38"/>
            <p:cNvSpPr/>
            <p:nvPr/>
          </p:nvSpPr>
          <p:spPr>
            <a:xfrm>
              <a:off x="12734640" y="2957400"/>
              <a:ext cx="587160" cy="11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N=7</a:t>
              </a:r>
              <a:endParaRPr lang="en-US" sz="900" b="0" strike="noStrike" spc="-1">
                <a:solidFill>
                  <a:srgbClr val="000000"/>
                </a:solidFill>
                <a:uFill>
                  <a:solidFill>
                    <a:srgbClr val="FFFFFF"/>
                  </a:solidFill>
                </a:uFill>
                <a:latin typeface="Arial"/>
              </a:endParaRPr>
            </a:p>
          </p:txBody>
        </p:sp>
        <p:sp>
          <p:nvSpPr>
            <p:cNvPr id="141" name="CustomShape 39"/>
            <p:cNvSpPr/>
            <p:nvPr/>
          </p:nvSpPr>
          <p:spPr>
            <a:xfrm>
              <a:off x="8039520" y="87876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KRME</a:t>
              </a:r>
              <a:endParaRPr lang="en-US" sz="900" b="0" strike="noStrike" spc="-1">
                <a:solidFill>
                  <a:srgbClr val="000000"/>
                </a:solidFill>
                <a:uFill>
                  <a:solidFill>
                    <a:srgbClr val="FFFFFF"/>
                  </a:solidFill>
                </a:uFill>
                <a:latin typeface="Arial"/>
              </a:endParaRPr>
            </a:p>
          </p:txBody>
        </p:sp>
        <p:sp>
          <p:nvSpPr>
            <p:cNvPr id="142" name="CustomShape 40"/>
            <p:cNvSpPr/>
            <p:nvPr/>
          </p:nvSpPr>
          <p:spPr>
            <a:xfrm>
              <a:off x="14092920" y="87876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KGFL</a:t>
              </a:r>
              <a:endParaRPr lang="en-US" sz="900" b="0" strike="noStrike" spc="-1">
                <a:solidFill>
                  <a:srgbClr val="000000"/>
                </a:solidFill>
                <a:uFill>
                  <a:solidFill>
                    <a:srgbClr val="FFFFFF"/>
                  </a:solidFill>
                </a:uFill>
                <a:latin typeface="Arial"/>
              </a:endParaRPr>
            </a:p>
          </p:txBody>
        </p:sp>
        <p:sp>
          <p:nvSpPr>
            <p:cNvPr id="143" name="CustomShape 41"/>
            <p:cNvSpPr/>
            <p:nvPr/>
          </p:nvSpPr>
          <p:spPr>
            <a:xfrm>
              <a:off x="14050080" y="271260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KALB</a:t>
              </a:r>
              <a:endParaRPr lang="en-US" sz="900" b="0" strike="noStrike" spc="-1">
                <a:solidFill>
                  <a:srgbClr val="000000"/>
                </a:solidFill>
                <a:uFill>
                  <a:solidFill>
                    <a:srgbClr val="FFFFFF"/>
                  </a:solidFill>
                </a:uFill>
                <a:latin typeface="Arial"/>
              </a:endParaRPr>
            </a:p>
          </p:txBody>
        </p:sp>
        <p:sp>
          <p:nvSpPr>
            <p:cNvPr id="144" name="CustomShape 42"/>
            <p:cNvSpPr/>
            <p:nvPr/>
          </p:nvSpPr>
          <p:spPr>
            <a:xfrm>
              <a:off x="14094000" y="449928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KPOU</a:t>
              </a:r>
              <a:endParaRPr lang="en-US" sz="900" b="0" strike="noStrike" spc="-1">
                <a:solidFill>
                  <a:srgbClr val="000000"/>
                </a:solidFill>
                <a:uFill>
                  <a:solidFill>
                    <a:srgbClr val="FFFFFF"/>
                  </a:solidFill>
                </a:uFill>
                <a:latin typeface="Arial"/>
              </a:endParaRPr>
            </a:p>
          </p:txBody>
        </p:sp>
        <p:sp>
          <p:nvSpPr>
            <p:cNvPr id="145" name="CustomShape 43"/>
            <p:cNvSpPr/>
            <p:nvPr/>
          </p:nvSpPr>
          <p:spPr>
            <a:xfrm>
              <a:off x="8039520" y="4394880"/>
              <a:ext cx="807840" cy="205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900" b="0" strike="noStrike" spc="-1">
                  <a:solidFill>
                    <a:srgbClr val="000000"/>
                  </a:solidFill>
                  <a:uFill>
                    <a:solidFill>
                      <a:srgbClr val="FFFFFF"/>
                    </a:solidFill>
                  </a:uFill>
                  <a:latin typeface="Arial"/>
                  <a:ea typeface="Arial"/>
                </a:rPr>
                <a:t>KUCA</a:t>
              </a:r>
              <a:endParaRPr lang="en-US" sz="900" b="0" strike="noStrike" spc="-1">
                <a:solidFill>
                  <a:srgbClr val="000000"/>
                </a:solidFill>
                <a:uFill>
                  <a:solidFill>
                    <a:srgbClr val="FFFFFF"/>
                  </a:solidFill>
                </a:uFill>
                <a:latin typeface="Arial"/>
              </a:endParaRPr>
            </a:p>
          </p:txBody>
        </p:sp>
      </p:grpSp>
      <p:grpSp>
        <p:nvGrpSpPr>
          <p:cNvPr id="7" name="Group 6">
            <a:extLst>
              <a:ext uri="{FF2B5EF4-FFF2-40B4-BE49-F238E27FC236}">
                <a16:creationId xmlns:a16="http://schemas.microsoft.com/office/drawing/2014/main" id="{4916C5C3-DB47-4F8B-A0F5-8ECD7FBA0766}"/>
              </a:ext>
            </a:extLst>
          </p:cNvPr>
          <p:cNvGrpSpPr/>
          <p:nvPr/>
        </p:nvGrpSpPr>
        <p:grpSpPr>
          <a:xfrm>
            <a:off x="3353400" y="4938840"/>
            <a:ext cx="6355080" cy="357120"/>
            <a:chOff x="3353400" y="4938840"/>
            <a:chExt cx="6355080" cy="357120"/>
          </a:xfrm>
        </p:grpSpPr>
        <p:sp>
          <p:nvSpPr>
            <p:cNvPr id="146" name="CustomShape 44"/>
            <p:cNvSpPr/>
            <p:nvPr/>
          </p:nvSpPr>
          <p:spPr>
            <a:xfrm>
              <a:off x="3477240" y="4939920"/>
              <a:ext cx="394200" cy="146880"/>
            </a:xfrm>
            <a:prstGeom prst="rect">
              <a:avLst/>
            </a:prstGeom>
            <a:solidFill>
              <a:srgbClr val="00008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47" name="CustomShape 45"/>
            <p:cNvSpPr/>
            <p:nvPr/>
          </p:nvSpPr>
          <p:spPr>
            <a:xfrm>
              <a:off x="3840480" y="4939920"/>
              <a:ext cx="394200" cy="146880"/>
            </a:xfrm>
            <a:prstGeom prst="rect">
              <a:avLst/>
            </a:prstGeom>
            <a:solidFill>
              <a:srgbClr val="0000CD"/>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48" name="CustomShape 46"/>
            <p:cNvSpPr/>
            <p:nvPr/>
          </p:nvSpPr>
          <p:spPr>
            <a:xfrm>
              <a:off x="4241880" y="4940640"/>
              <a:ext cx="394200" cy="146880"/>
            </a:xfrm>
            <a:prstGeom prst="rect">
              <a:avLst/>
            </a:prstGeom>
            <a:solidFill>
              <a:srgbClr val="0009FF"/>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49" name="CustomShape 47"/>
            <p:cNvSpPr/>
            <p:nvPr/>
          </p:nvSpPr>
          <p:spPr>
            <a:xfrm>
              <a:off x="4643280" y="4938840"/>
              <a:ext cx="394200" cy="146880"/>
            </a:xfrm>
            <a:prstGeom prst="rect">
              <a:avLst/>
            </a:prstGeom>
            <a:solidFill>
              <a:srgbClr val="0053FF"/>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0" name="CustomShape 48"/>
            <p:cNvSpPr/>
            <p:nvPr/>
          </p:nvSpPr>
          <p:spPr>
            <a:xfrm>
              <a:off x="5047920" y="4938840"/>
              <a:ext cx="394200" cy="146880"/>
            </a:xfrm>
            <a:prstGeom prst="rect">
              <a:avLst/>
            </a:prstGeom>
            <a:solidFill>
              <a:srgbClr val="0091FF"/>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1" name="CustomShape 49"/>
            <p:cNvSpPr/>
            <p:nvPr/>
          </p:nvSpPr>
          <p:spPr>
            <a:xfrm>
              <a:off x="5459760" y="4938840"/>
              <a:ext cx="394200" cy="146880"/>
            </a:xfrm>
            <a:prstGeom prst="rect">
              <a:avLst/>
            </a:prstGeom>
            <a:solidFill>
              <a:srgbClr val="00D5FF"/>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3" name="CustomShape 51"/>
            <p:cNvSpPr/>
            <p:nvPr/>
          </p:nvSpPr>
          <p:spPr>
            <a:xfrm>
              <a:off x="6250320" y="4938840"/>
              <a:ext cx="394200" cy="146880"/>
            </a:xfrm>
            <a:prstGeom prst="rect">
              <a:avLst/>
            </a:prstGeom>
            <a:solidFill>
              <a:srgbClr val="60FF97"/>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4" name="CustomShape 52"/>
            <p:cNvSpPr/>
            <p:nvPr/>
          </p:nvSpPr>
          <p:spPr>
            <a:xfrm>
              <a:off x="6649920" y="4938840"/>
              <a:ext cx="394200" cy="146880"/>
            </a:xfrm>
            <a:prstGeom prst="rect">
              <a:avLst/>
            </a:prstGeom>
            <a:solidFill>
              <a:srgbClr val="97FF6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5" name="CustomShape 53"/>
            <p:cNvSpPr/>
            <p:nvPr/>
          </p:nvSpPr>
          <p:spPr>
            <a:xfrm>
              <a:off x="7041240" y="4938840"/>
              <a:ext cx="394200" cy="146880"/>
            </a:xfrm>
            <a:prstGeom prst="rect">
              <a:avLst/>
            </a:prstGeom>
            <a:solidFill>
              <a:srgbClr val="CEFF29"/>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6" name="CustomShape 54"/>
            <p:cNvSpPr/>
            <p:nvPr/>
          </p:nvSpPr>
          <p:spPr>
            <a:xfrm>
              <a:off x="7440120" y="4938840"/>
              <a:ext cx="394200" cy="146880"/>
            </a:xfrm>
            <a:prstGeom prst="rect">
              <a:avLst/>
            </a:prstGeom>
            <a:solidFill>
              <a:srgbClr val="FFE6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7" name="CustomShape 55"/>
            <p:cNvSpPr/>
            <p:nvPr/>
          </p:nvSpPr>
          <p:spPr>
            <a:xfrm>
              <a:off x="7836120" y="4938840"/>
              <a:ext cx="394200" cy="146880"/>
            </a:xfrm>
            <a:prstGeom prst="rect">
              <a:avLst/>
            </a:prstGeom>
            <a:solidFill>
              <a:srgbClr val="FF68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8" name="CustomShape 56"/>
            <p:cNvSpPr/>
            <p:nvPr/>
          </p:nvSpPr>
          <p:spPr>
            <a:xfrm>
              <a:off x="8232480" y="4938840"/>
              <a:ext cx="394200" cy="146880"/>
            </a:xfrm>
            <a:prstGeom prst="rect">
              <a:avLst/>
            </a:prstGeom>
            <a:solidFill>
              <a:srgbClr val="FF2B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9" name="CustomShape 57"/>
            <p:cNvSpPr/>
            <p:nvPr/>
          </p:nvSpPr>
          <p:spPr>
            <a:xfrm>
              <a:off x="8630280" y="4938840"/>
              <a:ext cx="394200" cy="146880"/>
            </a:xfrm>
            <a:prstGeom prst="rect">
              <a:avLst/>
            </a:prstGeom>
            <a:solidFill>
              <a:srgbClr val="CD00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60" name="CustomShape 58"/>
            <p:cNvSpPr/>
            <p:nvPr/>
          </p:nvSpPr>
          <p:spPr>
            <a:xfrm>
              <a:off x="9026640" y="4938840"/>
              <a:ext cx="394200" cy="146880"/>
            </a:xfrm>
            <a:prstGeom prst="rect">
              <a:avLst/>
            </a:prstGeom>
            <a:solidFill>
              <a:srgbClr val="8000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61" name="CustomShape 59"/>
            <p:cNvSpPr/>
            <p:nvPr/>
          </p:nvSpPr>
          <p:spPr>
            <a:xfrm>
              <a:off x="3353400" y="505044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0</a:t>
              </a:r>
              <a:endParaRPr lang="en-US" sz="1000" b="0" strike="noStrike" spc="-1">
                <a:solidFill>
                  <a:srgbClr val="000000"/>
                </a:solidFill>
                <a:uFill>
                  <a:solidFill>
                    <a:srgbClr val="FFFFFF"/>
                  </a:solidFill>
                </a:uFill>
                <a:latin typeface="Arial"/>
              </a:endParaRPr>
            </a:p>
          </p:txBody>
        </p:sp>
        <p:sp>
          <p:nvSpPr>
            <p:cNvPr id="162" name="CustomShape 60"/>
            <p:cNvSpPr/>
            <p:nvPr/>
          </p:nvSpPr>
          <p:spPr>
            <a:xfrm>
              <a:off x="3713400" y="504252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1</a:t>
              </a:r>
              <a:endParaRPr lang="en-US" sz="1000" b="0" strike="noStrike" spc="-1">
                <a:solidFill>
                  <a:srgbClr val="000000"/>
                </a:solidFill>
                <a:uFill>
                  <a:solidFill>
                    <a:srgbClr val="FFFFFF"/>
                  </a:solidFill>
                </a:uFill>
                <a:latin typeface="Arial"/>
              </a:endParaRPr>
            </a:p>
          </p:txBody>
        </p:sp>
        <p:sp>
          <p:nvSpPr>
            <p:cNvPr id="163" name="CustomShape 61"/>
            <p:cNvSpPr/>
            <p:nvPr/>
          </p:nvSpPr>
          <p:spPr>
            <a:xfrm>
              <a:off x="4124160" y="505548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2</a:t>
              </a:r>
              <a:endParaRPr lang="en-US" sz="1000" b="0" strike="noStrike" spc="-1">
                <a:solidFill>
                  <a:srgbClr val="000000"/>
                </a:solidFill>
                <a:uFill>
                  <a:solidFill>
                    <a:srgbClr val="FFFFFF"/>
                  </a:solidFill>
                </a:uFill>
                <a:latin typeface="Arial"/>
              </a:endParaRPr>
            </a:p>
          </p:txBody>
        </p:sp>
        <p:sp>
          <p:nvSpPr>
            <p:cNvPr id="164" name="CustomShape 62"/>
            <p:cNvSpPr/>
            <p:nvPr/>
          </p:nvSpPr>
          <p:spPr>
            <a:xfrm>
              <a:off x="4523760" y="505476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3</a:t>
              </a:r>
              <a:endParaRPr lang="en-US" sz="1000" b="0" strike="noStrike" spc="-1">
                <a:solidFill>
                  <a:srgbClr val="000000"/>
                </a:solidFill>
                <a:uFill>
                  <a:solidFill>
                    <a:srgbClr val="FFFFFF"/>
                  </a:solidFill>
                </a:uFill>
                <a:latin typeface="Arial"/>
              </a:endParaRPr>
            </a:p>
          </p:txBody>
        </p:sp>
        <p:sp>
          <p:nvSpPr>
            <p:cNvPr id="165" name="CustomShape 63"/>
            <p:cNvSpPr/>
            <p:nvPr/>
          </p:nvSpPr>
          <p:spPr>
            <a:xfrm>
              <a:off x="5326560" y="505548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5</a:t>
              </a:r>
              <a:endParaRPr lang="en-US" sz="1000" b="0" strike="noStrike" spc="-1">
                <a:solidFill>
                  <a:srgbClr val="000000"/>
                </a:solidFill>
                <a:uFill>
                  <a:solidFill>
                    <a:srgbClr val="FFFFFF"/>
                  </a:solidFill>
                </a:uFill>
                <a:latin typeface="Arial"/>
              </a:endParaRPr>
            </a:p>
          </p:txBody>
        </p:sp>
        <p:sp>
          <p:nvSpPr>
            <p:cNvPr id="166" name="CustomShape 64"/>
            <p:cNvSpPr/>
            <p:nvPr/>
          </p:nvSpPr>
          <p:spPr>
            <a:xfrm>
              <a:off x="5737680" y="504252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6</a:t>
              </a:r>
              <a:endParaRPr lang="en-US" sz="1000" b="0" strike="noStrike" spc="-1">
                <a:solidFill>
                  <a:srgbClr val="000000"/>
                </a:solidFill>
                <a:uFill>
                  <a:solidFill>
                    <a:srgbClr val="FFFFFF"/>
                  </a:solidFill>
                </a:uFill>
                <a:latin typeface="Arial"/>
              </a:endParaRPr>
            </a:p>
          </p:txBody>
        </p:sp>
        <p:sp>
          <p:nvSpPr>
            <p:cNvPr id="167" name="CustomShape 65"/>
            <p:cNvSpPr/>
            <p:nvPr/>
          </p:nvSpPr>
          <p:spPr>
            <a:xfrm>
              <a:off x="6129360" y="504252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7</a:t>
              </a:r>
              <a:endParaRPr lang="en-US" sz="1000" b="0" strike="noStrike" spc="-1">
                <a:solidFill>
                  <a:srgbClr val="000000"/>
                </a:solidFill>
                <a:uFill>
                  <a:solidFill>
                    <a:srgbClr val="FFFFFF"/>
                  </a:solidFill>
                </a:uFill>
                <a:latin typeface="Arial"/>
              </a:endParaRPr>
            </a:p>
          </p:txBody>
        </p:sp>
        <p:sp>
          <p:nvSpPr>
            <p:cNvPr id="168" name="CustomShape 66"/>
            <p:cNvSpPr/>
            <p:nvPr/>
          </p:nvSpPr>
          <p:spPr>
            <a:xfrm>
              <a:off x="6520320" y="504324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8</a:t>
              </a:r>
              <a:endParaRPr lang="en-US" sz="1000" b="0" strike="noStrike" spc="-1">
                <a:solidFill>
                  <a:srgbClr val="000000"/>
                </a:solidFill>
                <a:uFill>
                  <a:solidFill>
                    <a:srgbClr val="FFFFFF"/>
                  </a:solidFill>
                </a:uFill>
                <a:latin typeface="Arial"/>
              </a:endParaRPr>
            </a:p>
          </p:txBody>
        </p:sp>
        <p:sp>
          <p:nvSpPr>
            <p:cNvPr id="169" name="CustomShape 67"/>
            <p:cNvSpPr/>
            <p:nvPr/>
          </p:nvSpPr>
          <p:spPr>
            <a:xfrm>
              <a:off x="6919560" y="503640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9</a:t>
              </a:r>
              <a:endParaRPr lang="en-US" sz="1000" b="0" strike="noStrike" spc="-1">
                <a:solidFill>
                  <a:srgbClr val="000000"/>
                </a:solidFill>
                <a:uFill>
                  <a:solidFill>
                    <a:srgbClr val="FFFFFF"/>
                  </a:solidFill>
                </a:uFill>
                <a:latin typeface="Arial"/>
              </a:endParaRPr>
            </a:p>
          </p:txBody>
        </p:sp>
        <p:sp>
          <p:nvSpPr>
            <p:cNvPr id="170" name="CustomShape 68"/>
            <p:cNvSpPr/>
            <p:nvPr/>
          </p:nvSpPr>
          <p:spPr>
            <a:xfrm>
              <a:off x="4915440" y="504900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4</a:t>
              </a:r>
              <a:endParaRPr lang="en-US" sz="1000" b="0" strike="noStrike" spc="-1">
                <a:solidFill>
                  <a:srgbClr val="000000"/>
                </a:solidFill>
                <a:uFill>
                  <a:solidFill>
                    <a:srgbClr val="FFFFFF"/>
                  </a:solidFill>
                </a:uFill>
                <a:latin typeface="Arial"/>
              </a:endParaRPr>
            </a:p>
          </p:txBody>
        </p:sp>
        <p:sp>
          <p:nvSpPr>
            <p:cNvPr id="171" name="CustomShape 69"/>
            <p:cNvSpPr/>
            <p:nvPr/>
          </p:nvSpPr>
          <p:spPr>
            <a:xfrm>
              <a:off x="7284240" y="505044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10</a:t>
              </a:r>
              <a:endParaRPr lang="en-US" sz="1000" b="0" strike="noStrike" spc="-1">
                <a:solidFill>
                  <a:srgbClr val="000000"/>
                </a:solidFill>
                <a:uFill>
                  <a:solidFill>
                    <a:srgbClr val="FFFFFF"/>
                  </a:solidFill>
                </a:uFill>
                <a:latin typeface="Arial"/>
              </a:endParaRPr>
            </a:p>
          </p:txBody>
        </p:sp>
        <p:sp>
          <p:nvSpPr>
            <p:cNvPr id="172" name="CustomShape 70"/>
            <p:cNvSpPr/>
            <p:nvPr/>
          </p:nvSpPr>
          <p:spPr>
            <a:xfrm>
              <a:off x="8067600" y="504324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12</a:t>
              </a:r>
              <a:endParaRPr lang="en-US" sz="1000" b="0" strike="noStrike" spc="-1">
                <a:solidFill>
                  <a:srgbClr val="000000"/>
                </a:solidFill>
                <a:uFill>
                  <a:solidFill>
                    <a:srgbClr val="FFFFFF"/>
                  </a:solidFill>
                </a:uFill>
                <a:latin typeface="Arial"/>
              </a:endParaRPr>
            </a:p>
          </p:txBody>
        </p:sp>
        <p:sp>
          <p:nvSpPr>
            <p:cNvPr id="173" name="CustomShape 71"/>
            <p:cNvSpPr/>
            <p:nvPr/>
          </p:nvSpPr>
          <p:spPr>
            <a:xfrm>
              <a:off x="7675920" y="505044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11</a:t>
              </a:r>
              <a:endParaRPr lang="en-US" sz="1000" b="0" strike="noStrike" spc="-1">
                <a:solidFill>
                  <a:srgbClr val="000000"/>
                </a:solidFill>
                <a:uFill>
                  <a:solidFill>
                    <a:srgbClr val="FFFFFF"/>
                  </a:solidFill>
                </a:uFill>
                <a:latin typeface="Arial"/>
              </a:endParaRPr>
            </a:p>
          </p:txBody>
        </p:sp>
        <p:sp>
          <p:nvSpPr>
            <p:cNvPr id="174" name="CustomShape 72"/>
            <p:cNvSpPr/>
            <p:nvPr/>
          </p:nvSpPr>
          <p:spPr>
            <a:xfrm>
              <a:off x="8860320" y="504000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14</a:t>
              </a:r>
              <a:endParaRPr lang="en-US" sz="1000" b="0" strike="noStrike" spc="-1">
                <a:solidFill>
                  <a:srgbClr val="000000"/>
                </a:solidFill>
                <a:uFill>
                  <a:solidFill>
                    <a:srgbClr val="FFFFFF"/>
                  </a:solidFill>
                </a:uFill>
                <a:latin typeface="Arial"/>
              </a:endParaRPr>
            </a:p>
          </p:txBody>
        </p:sp>
        <p:sp>
          <p:nvSpPr>
            <p:cNvPr id="175" name="CustomShape 73"/>
            <p:cNvSpPr/>
            <p:nvPr/>
          </p:nvSpPr>
          <p:spPr>
            <a:xfrm>
              <a:off x="8484840" y="5036400"/>
              <a:ext cx="361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13</a:t>
              </a:r>
              <a:endParaRPr lang="en-US" sz="1000" b="0" strike="noStrike" spc="-1">
                <a:solidFill>
                  <a:srgbClr val="000000"/>
                </a:solidFill>
                <a:uFill>
                  <a:solidFill>
                    <a:srgbClr val="FFFFFF"/>
                  </a:solidFill>
                </a:uFill>
                <a:latin typeface="Arial"/>
              </a:endParaRPr>
            </a:p>
          </p:txBody>
        </p:sp>
        <p:sp>
          <p:nvSpPr>
            <p:cNvPr id="176" name="CustomShape 74"/>
            <p:cNvSpPr/>
            <p:nvPr/>
          </p:nvSpPr>
          <p:spPr>
            <a:xfrm>
              <a:off x="9239400" y="5043240"/>
              <a:ext cx="469080" cy="2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uFill>
                    <a:solidFill>
                      <a:srgbClr val="FFFFFF"/>
                    </a:solidFill>
                  </a:uFill>
                  <a:latin typeface="Arial"/>
                  <a:ea typeface="Arial"/>
                </a:rPr>
                <a:t>&gt;15</a:t>
              </a:r>
              <a:endParaRPr lang="en-US" sz="1000" b="0" strike="noStrike" spc="-1">
                <a:solidFill>
                  <a:srgbClr val="000000"/>
                </a:solidFill>
                <a:uFill>
                  <a:solidFill>
                    <a:srgbClr val="FFFFFF"/>
                  </a:solidFill>
                </a:uFill>
                <a:latin typeface="Arial"/>
              </a:endParaRPr>
            </a:p>
          </p:txBody>
        </p:sp>
        <p:sp>
          <p:nvSpPr>
            <p:cNvPr id="177" name="CustomShape 50">
              <a:extLst>
                <a:ext uri="{FF2B5EF4-FFF2-40B4-BE49-F238E27FC236}">
                  <a16:creationId xmlns:a16="http://schemas.microsoft.com/office/drawing/2014/main" id="{7CD72C09-3BE5-4AE7-9844-1EDA9EB7565C}"/>
                </a:ext>
              </a:extLst>
            </p:cNvPr>
            <p:cNvSpPr/>
            <p:nvPr/>
          </p:nvSpPr>
          <p:spPr>
            <a:xfrm>
              <a:off x="5874572" y="4938840"/>
              <a:ext cx="366204" cy="143919"/>
            </a:xfrm>
            <a:prstGeom prst="rect">
              <a:avLst/>
            </a:prstGeom>
            <a:solidFill>
              <a:srgbClr val="29FFCE"/>
            </a:solidFill>
            <a:ln>
              <a:solidFill>
                <a:schemeClr val="tx1"/>
              </a:solidFill>
              <a:round/>
            </a:ln>
          </p:spPr>
          <p:style>
            <a:lnRef idx="2">
              <a:schemeClr val="accent1">
                <a:shade val="50000"/>
              </a:schemeClr>
            </a:lnRef>
            <a:fillRef idx="1">
              <a:schemeClr val="accent1"/>
            </a:fillRef>
            <a:effectRef idx="0">
              <a:schemeClr val="accent1"/>
            </a:effectRef>
            <a:fontRef idx="minor"/>
          </p:style>
        </p:sp>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generated with high confidence">
            <a:extLst>
              <a:ext uri="{FF2B5EF4-FFF2-40B4-BE49-F238E27FC236}">
                <a16:creationId xmlns:a16="http://schemas.microsoft.com/office/drawing/2014/main" id="{23A75816-C133-46B4-BEC2-FFA4F932695A}"/>
              </a:ext>
            </a:extLst>
          </p:cNvPr>
          <p:cNvPicPr>
            <a:picLocks/>
          </p:cNvPicPr>
          <p:nvPr/>
        </p:nvPicPr>
        <p:blipFill rotWithShape="1">
          <a:blip r:embed="rId2">
            <a:extLst>
              <a:ext uri="{28A0092B-C50C-407E-A947-70E740481C1C}">
                <a14:useLocalDpi xmlns:a14="http://schemas.microsoft.com/office/drawing/2010/main" val="0"/>
              </a:ext>
            </a:extLst>
          </a:blip>
          <a:srcRect l="5113" t="17995" r="9080" b="13802"/>
          <a:stretch/>
        </p:blipFill>
        <p:spPr>
          <a:xfrm>
            <a:off x="751917" y="228077"/>
            <a:ext cx="6501384" cy="3328416"/>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CBBCEA9D-0D95-4C52-864A-F6D80FC28087}"/>
              </a:ext>
            </a:extLst>
          </p:cNvPr>
          <p:cNvPicPr>
            <a:picLocks/>
          </p:cNvPicPr>
          <p:nvPr/>
        </p:nvPicPr>
        <p:blipFill rotWithShape="1">
          <a:blip r:embed="rId3">
            <a:extLst>
              <a:ext uri="{28A0092B-C50C-407E-A947-70E740481C1C}">
                <a14:useLocalDpi xmlns:a14="http://schemas.microsoft.com/office/drawing/2010/main" val="0"/>
              </a:ext>
            </a:extLst>
          </a:blip>
          <a:srcRect l="4846" t="16889" r="8377" b="14355"/>
          <a:stretch/>
        </p:blipFill>
        <p:spPr>
          <a:xfrm>
            <a:off x="751917" y="3529584"/>
            <a:ext cx="6501384" cy="3328416"/>
          </a:xfrm>
          <a:prstGeom prst="rect">
            <a:avLst/>
          </a:prstGeom>
        </p:spPr>
      </p:pic>
      <p:sp>
        <p:nvSpPr>
          <p:cNvPr id="177" name="CustomShape 1"/>
          <p:cNvSpPr/>
          <p:nvPr/>
        </p:nvSpPr>
        <p:spPr>
          <a:xfrm>
            <a:off x="7614360" y="3138840"/>
            <a:ext cx="4085640" cy="92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3.</a:t>
            </a:r>
            <a:r>
              <a:rPr lang="en-US" sz="1800" b="0" strike="noStrike" spc="-1">
                <a:solidFill>
                  <a:srgbClr val="000000"/>
                </a:solidFill>
                <a:uFill>
                  <a:solidFill>
                    <a:srgbClr val="FFFFFF"/>
                  </a:solidFill>
                </a:uFill>
                <a:latin typeface="Calibri"/>
                <a:ea typeface="Calibri"/>
              </a:rPr>
              <a:t> Composite mean sea-level pressure (hPa) for a) warm- and b) cold-MHC cases.</a:t>
            </a:r>
            <a:endParaRPr lang="en-US" sz="1800" b="0" strike="noStrike" spc="-1">
              <a:solidFill>
                <a:srgbClr val="000000"/>
              </a:solidFill>
              <a:uFill>
                <a:solidFill>
                  <a:srgbClr val="FFFFFF"/>
                </a:solidFill>
              </a:uFill>
              <a:latin typeface="Arial"/>
            </a:endParaRPr>
          </a:p>
        </p:txBody>
      </p:sp>
      <p:sp>
        <p:nvSpPr>
          <p:cNvPr id="180" name="CustomShape 2"/>
          <p:cNvSpPr/>
          <p:nvPr/>
        </p:nvSpPr>
        <p:spPr>
          <a:xfrm>
            <a:off x="860400" y="32688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sp>
        <p:nvSpPr>
          <p:cNvPr id="181" name="CustomShape 3"/>
          <p:cNvSpPr/>
          <p:nvPr/>
        </p:nvSpPr>
        <p:spPr>
          <a:xfrm>
            <a:off x="860400" y="3655296"/>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dirty="0">
                <a:solidFill>
                  <a:srgbClr val="000000"/>
                </a:solidFill>
                <a:uFill>
                  <a:solidFill>
                    <a:srgbClr val="FFFFFF"/>
                  </a:solidFill>
                </a:uFill>
                <a:latin typeface="Calibri"/>
                <a:ea typeface="Calibri"/>
              </a:rPr>
              <a:t>b)</a:t>
            </a:r>
            <a:endParaRPr lang="en-US"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id="{AF8976CF-7989-4BF6-8E54-00CFAB4931EB}"/>
              </a:ext>
            </a:extLst>
          </p:cNvPr>
          <p:cNvPicPr>
            <a:picLocks noChangeAspect="1"/>
          </p:cNvPicPr>
          <p:nvPr/>
        </p:nvPicPr>
        <p:blipFill rotWithShape="1">
          <a:blip r:embed="rId2">
            <a:extLst>
              <a:ext uri="{28A0092B-C50C-407E-A947-70E740481C1C}">
                <a14:useLocalDpi xmlns:a14="http://schemas.microsoft.com/office/drawing/2010/main" val="0"/>
              </a:ext>
            </a:extLst>
          </a:blip>
          <a:srcRect l="18152" t="9256" r="24196" b="5445"/>
          <a:stretch/>
        </p:blipFill>
        <p:spPr>
          <a:xfrm>
            <a:off x="1300924" y="943273"/>
            <a:ext cx="4692356" cy="4151807"/>
          </a:xfrm>
          <a:prstGeom prst="rect">
            <a:avLst/>
          </a:prstGeom>
        </p:spPr>
      </p:pic>
      <p:grpSp>
        <p:nvGrpSpPr>
          <p:cNvPr id="7" name="Group 6">
            <a:extLst>
              <a:ext uri="{FF2B5EF4-FFF2-40B4-BE49-F238E27FC236}">
                <a16:creationId xmlns:a16="http://schemas.microsoft.com/office/drawing/2014/main" id="{C6C42738-AFDC-42A8-BF8A-283CF2D890FA}"/>
              </a:ext>
            </a:extLst>
          </p:cNvPr>
          <p:cNvGrpSpPr/>
          <p:nvPr/>
        </p:nvGrpSpPr>
        <p:grpSpPr>
          <a:xfrm>
            <a:off x="5950080" y="792604"/>
            <a:ext cx="5500568" cy="4249311"/>
            <a:chOff x="5950080" y="792604"/>
            <a:chExt cx="5179633" cy="4249311"/>
          </a:xfrm>
        </p:grpSpPr>
        <p:pic>
          <p:nvPicPr>
            <p:cNvPr id="6" name="Picture 5" descr="A picture containing text, map&#10;&#10;Description generated with high confidence">
              <a:extLst>
                <a:ext uri="{FF2B5EF4-FFF2-40B4-BE49-F238E27FC236}">
                  <a16:creationId xmlns:a16="http://schemas.microsoft.com/office/drawing/2014/main" id="{C9FA0EA8-2864-4AA1-8F10-1C6B980F16FD}"/>
                </a:ext>
              </a:extLst>
            </p:cNvPr>
            <p:cNvPicPr>
              <a:picLocks noChangeAspect="1"/>
            </p:cNvPicPr>
            <p:nvPr/>
          </p:nvPicPr>
          <p:blipFill rotWithShape="1">
            <a:blip r:embed="rId3">
              <a:extLst>
                <a:ext uri="{28A0092B-C50C-407E-A947-70E740481C1C}">
                  <a14:useLocalDpi xmlns:a14="http://schemas.microsoft.com/office/drawing/2010/main" val="0"/>
                </a:ext>
              </a:extLst>
            </a:blip>
            <a:srcRect l="18287" t="7398" r="14054" b="5376"/>
            <a:stretch/>
          </p:blipFill>
          <p:spPr>
            <a:xfrm>
              <a:off x="5950080" y="792604"/>
              <a:ext cx="5179633" cy="4249311"/>
            </a:xfrm>
            <a:prstGeom prst="rect">
              <a:avLst/>
            </a:prstGeom>
          </p:spPr>
        </p:pic>
        <p:pic>
          <p:nvPicPr>
            <p:cNvPr id="15" name="Picture 14" descr="A picture containing text, map&#10;&#10;Description generated with high confidence">
              <a:extLst>
                <a:ext uri="{FF2B5EF4-FFF2-40B4-BE49-F238E27FC236}">
                  <a16:creationId xmlns:a16="http://schemas.microsoft.com/office/drawing/2014/main" id="{31FEE65D-9E4C-4E6D-BE57-13750668C949}"/>
                </a:ext>
              </a:extLst>
            </p:cNvPr>
            <p:cNvPicPr>
              <a:picLocks noChangeAspect="1"/>
            </p:cNvPicPr>
            <p:nvPr/>
          </p:nvPicPr>
          <p:blipFill rotWithShape="1">
            <a:blip r:embed="rId3">
              <a:extLst>
                <a:ext uri="{28A0092B-C50C-407E-A947-70E740481C1C}">
                  <a14:useLocalDpi xmlns:a14="http://schemas.microsoft.com/office/drawing/2010/main" val="0"/>
                </a:ext>
              </a:extLst>
            </a:blip>
            <a:srcRect l="43838" t="32510" r="43448" b="46419"/>
            <a:stretch/>
          </p:blipFill>
          <p:spPr>
            <a:xfrm>
              <a:off x="8897751" y="3374431"/>
              <a:ext cx="1319929" cy="1391926"/>
            </a:xfrm>
            <a:prstGeom prst="rect">
              <a:avLst/>
            </a:prstGeom>
            <a:ln w="57150">
              <a:solidFill>
                <a:schemeClr val="tx1"/>
              </a:solidFill>
            </a:ln>
          </p:spPr>
        </p:pic>
      </p:grpSp>
      <p:sp>
        <p:nvSpPr>
          <p:cNvPr id="183" name="CustomShape 2"/>
          <p:cNvSpPr/>
          <p:nvPr/>
        </p:nvSpPr>
        <p:spPr>
          <a:xfrm>
            <a:off x="5950080" y="890108"/>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dirty="0">
                <a:solidFill>
                  <a:srgbClr val="000000"/>
                </a:solidFill>
                <a:uFill>
                  <a:solidFill>
                    <a:srgbClr val="FFFFFF"/>
                  </a:solidFill>
                </a:uFill>
                <a:latin typeface="Calibri"/>
                <a:ea typeface="Calibri"/>
              </a:rPr>
              <a:t>b)</a:t>
            </a:r>
            <a:endParaRPr lang="en-US" sz="1800" b="0" strike="noStrike" spc="-1" dirty="0">
              <a:solidFill>
                <a:srgbClr val="000000"/>
              </a:solidFill>
              <a:uFill>
                <a:solidFill>
                  <a:srgbClr val="FFFFFF"/>
                </a:solidFill>
              </a:uFill>
              <a:latin typeface="Arial"/>
            </a:endParaRPr>
          </a:p>
        </p:txBody>
      </p:sp>
      <p:sp>
        <p:nvSpPr>
          <p:cNvPr id="184" name="CustomShape 3"/>
          <p:cNvSpPr/>
          <p:nvPr/>
        </p:nvSpPr>
        <p:spPr>
          <a:xfrm>
            <a:off x="2886840" y="5095080"/>
            <a:ext cx="6212880" cy="119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000000"/>
                </a:solidFill>
                <a:uFill>
                  <a:solidFill>
                    <a:srgbClr val="FFFFFF"/>
                  </a:solidFill>
                </a:uFill>
                <a:latin typeface="Calibri"/>
                <a:ea typeface="Calibri"/>
              </a:rPr>
              <a:t>F</a:t>
            </a:r>
            <a:r>
              <a:rPr lang="en-US" sz="1800" b="1" strike="noStrike" cap="small" spc="-1" dirty="0">
                <a:solidFill>
                  <a:srgbClr val="000000"/>
                </a:solidFill>
                <a:uFill>
                  <a:solidFill>
                    <a:srgbClr val="FFFFFF"/>
                  </a:solidFill>
                </a:uFill>
                <a:latin typeface="Calibri"/>
                <a:ea typeface="Calibri"/>
              </a:rPr>
              <a:t>ig</a:t>
            </a:r>
            <a:r>
              <a:rPr lang="en-US" sz="1800" b="1" strike="noStrike" spc="-1" dirty="0">
                <a:solidFill>
                  <a:srgbClr val="000000"/>
                </a:solidFill>
                <a:uFill>
                  <a:solidFill>
                    <a:srgbClr val="FFFFFF"/>
                  </a:solidFill>
                </a:uFill>
                <a:latin typeface="Calibri"/>
                <a:ea typeface="Calibri"/>
              </a:rPr>
              <a:t>. 4. </a:t>
            </a:r>
            <a:r>
              <a:rPr lang="en-US" sz="1800" b="0" strike="noStrike" spc="-1" dirty="0">
                <a:solidFill>
                  <a:srgbClr val="000000"/>
                </a:solidFill>
                <a:uFill>
                  <a:solidFill>
                    <a:srgbClr val="FFFFFF"/>
                  </a:solidFill>
                </a:uFill>
                <a:latin typeface="Calibri"/>
                <a:ea typeface="Calibri"/>
              </a:rPr>
              <a:t>Composite 850-hPa heights (dam, contours), winds (</a:t>
            </a:r>
            <a:r>
              <a:rPr lang="en-US" sz="1800" b="0" strike="noStrike" spc="-1" dirty="0" err="1">
                <a:solidFill>
                  <a:srgbClr val="000000"/>
                </a:solidFill>
                <a:uFill>
                  <a:solidFill>
                    <a:srgbClr val="FFFFFF"/>
                  </a:solidFill>
                </a:uFill>
                <a:latin typeface="Calibri"/>
                <a:ea typeface="Calibri"/>
              </a:rPr>
              <a:t>kt</a:t>
            </a:r>
            <a:r>
              <a:rPr lang="en-US" sz="1800" b="0" strike="noStrike" spc="-1" dirty="0">
                <a:solidFill>
                  <a:srgbClr val="000000"/>
                </a:solidFill>
                <a:uFill>
                  <a:solidFill>
                    <a:srgbClr val="FFFFFF"/>
                  </a:solidFill>
                </a:uFill>
                <a:latin typeface="Calibri"/>
                <a:ea typeface="Calibri"/>
              </a:rPr>
              <a:t>, barbs; pennant, full barb, and half barb denote 50, 10, and 5 </a:t>
            </a:r>
            <a:r>
              <a:rPr lang="en-US" sz="1800" b="0" strike="noStrike" spc="-1" dirty="0" err="1">
                <a:solidFill>
                  <a:srgbClr val="000000"/>
                </a:solidFill>
                <a:uFill>
                  <a:solidFill>
                    <a:srgbClr val="FFFFFF"/>
                  </a:solidFill>
                </a:uFill>
                <a:latin typeface="Calibri"/>
                <a:ea typeface="Calibri"/>
              </a:rPr>
              <a:t>kt</a:t>
            </a:r>
            <a:r>
              <a:rPr lang="en-US" sz="1800" b="0" strike="noStrike" spc="-1" dirty="0">
                <a:solidFill>
                  <a:srgbClr val="000000"/>
                </a:solidFill>
                <a:uFill>
                  <a:solidFill>
                    <a:srgbClr val="FFFFFF"/>
                  </a:solidFill>
                </a:uFill>
                <a:latin typeface="Calibri"/>
                <a:ea typeface="Calibri"/>
              </a:rPr>
              <a:t>, respectively), and 850-hPa temperature advection </a:t>
            </a:r>
            <a:r>
              <a:rPr lang="en-US" spc="-1" dirty="0">
                <a:solidFill>
                  <a:srgbClr val="000000"/>
                </a:solidFill>
                <a:uFill>
                  <a:solidFill>
                    <a:srgbClr val="FFFFFF"/>
                  </a:solidFill>
                </a:uFill>
                <a:latin typeface="Calibri"/>
                <a:ea typeface="Calibri"/>
              </a:rPr>
              <a:t>(x 10</a:t>
            </a:r>
            <a:r>
              <a:rPr lang="en-US" spc="-1" baseline="30000" dirty="0">
                <a:solidFill>
                  <a:srgbClr val="000000"/>
                </a:solidFill>
                <a:uFill>
                  <a:solidFill>
                    <a:srgbClr val="FFFFFF"/>
                  </a:solidFill>
                </a:uFill>
                <a:latin typeface="Calibri"/>
                <a:ea typeface="Calibri"/>
              </a:rPr>
              <a:t>-2</a:t>
            </a:r>
            <a:r>
              <a:rPr lang="en-US" spc="-1" dirty="0">
                <a:solidFill>
                  <a:srgbClr val="000000"/>
                </a:solidFill>
                <a:uFill>
                  <a:solidFill>
                    <a:srgbClr val="FFFFFF"/>
                  </a:solidFill>
                </a:uFill>
                <a:latin typeface="Calibri"/>
                <a:ea typeface="Calibri"/>
              </a:rPr>
              <a:t> </a:t>
            </a:r>
            <a:r>
              <a:rPr lang="en-US" sz="1800" b="0" i="1" strike="noStrike" spc="-1" dirty="0">
                <a:solidFill>
                  <a:srgbClr val="000000"/>
                </a:solidFill>
                <a:uFill>
                  <a:solidFill>
                    <a:srgbClr val="FFFFFF"/>
                  </a:solidFill>
                </a:uFill>
                <a:latin typeface="Calibri"/>
                <a:ea typeface="Calibri"/>
              </a:rPr>
              <a:t>°</a:t>
            </a:r>
            <a:r>
              <a:rPr lang="en-US" sz="1800" b="0" strike="noStrike" spc="-1" dirty="0">
                <a:solidFill>
                  <a:srgbClr val="000000"/>
                </a:solidFill>
                <a:uFill>
                  <a:solidFill>
                    <a:srgbClr val="FFFFFF"/>
                  </a:solidFill>
                </a:uFill>
                <a:latin typeface="Calibri"/>
                <a:ea typeface="Calibri"/>
              </a:rPr>
              <a:t>C h</a:t>
            </a:r>
            <a:r>
              <a:rPr lang="en-US" sz="1800" b="0" strike="noStrike" spc="-1" baseline="30000" dirty="0">
                <a:solidFill>
                  <a:srgbClr val="000000"/>
                </a:solidFill>
                <a:uFill>
                  <a:solidFill>
                    <a:srgbClr val="FFFFFF"/>
                  </a:solidFill>
                </a:uFill>
                <a:latin typeface="Calibri"/>
                <a:ea typeface="Calibri"/>
              </a:rPr>
              <a:t>-1</a:t>
            </a:r>
            <a:r>
              <a:rPr lang="en-US" sz="1800" b="0" strike="noStrike" spc="-1" dirty="0">
                <a:solidFill>
                  <a:srgbClr val="000000"/>
                </a:solidFill>
                <a:uFill>
                  <a:solidFill>
                    <a:srgbClr val="FFFFFF"/>
                  </a:solidFill>
                </a:uFill>
                <a:latin typeface="Calibri"/>
                <a:ea typeface="Calibri"/>
              </a:rPr>
              <a:t> , shaded) for a) warm- and b) cold-MHC cases. </a:t>
            </a:r>
            <a:endParaRPr lang="en-US" sz="1800" b="0" strike="noStrike" spc="-1" dirty="0">
              <a:solidFill>
                <a:srgbClr val="000000"/>
              </a:solidFill>
              <a:uFill>
                <a:solidFill>
                  <a:srgbClr val="FFFFFF"/>
                </a:solidFill>
              </a:uFill>
              <a:latin typeface="Arial"/>
            </a:endParaRPr>
          </a:p>
        </p:txBody>
      </p:sp>
      <p:sp>
        <p:nvSpPr>
          <p:cNvPr id="191" name="CustomShape 7"/>
          <p:cNvSpPr/>
          <p:nvPr/>
        </p:nvSpPr>
        <p:spPr>
          <a:xfrm>
            <a:off x="1264979" y="890108"/>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dirty="0">
                <a:solidFill>
                  <a:srgbClr val="000000"/>
                </a:solidFill>
                <a:uFill>
                  <a:solidFill>
                    <a:srgbClr val="FFFFFF"/>
                  </a:solidFill>
                </a:uFill>
                <a:latin typeface="Calibri"/>
                <a:ea typeface="Calibri"/>
              </a:rPr>
              <a:t>a)</a:t>
            </a:r>
            <a:endParaRPr lang="en-US"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generated with high confidence">
            <a:extLst>
              <a:ext uri="{FF2B5EF4-FFF2-40B4-BE49-F238E27FC236}">
                <a16:creationId xmlns:a16="http://schemas.microsoft.com/office/drawing/2014/main" id="{3F2CEA93-F89C-4062-92B2-E98839BFCAD4}"/>
              </a:ext>
            </a:extLst>
          </p:cNvPr>
          <p:cNvPicPr>
            <a:picLocks noChangeAspect="1"/>
          </p:cNvPicPr>
          <p:nvPr/>
        </p:nvPicPr>
        <p:blipFill rotWithShape="1">
          <a:blip r:embed="rId2">
            <a:extLst>
              <a:ext uri="{28A0092B-C50C-407E-A947-70E740481C1C}">
                <a14:useLocalDpi xmlns:a14="http://schemas.microsoft.com/office/drawing/2010/main" val="0"/>
              </a:ext>
            </a:extLst>
          </a:blip>
          <a:srcRect l="18287" t="6451" r="13067" b="5161"/>
          <a:stretch/>
        </p:blipFill>
        <p:spPr>
          <a:xfrm>
            <a:off x="5684400" y="306765"/>
            <a:ext cx="5604387" cy="4579029"/>
          </a:xfrm>
          <a:prstGeom prst="rect">
            <a:avLst/>
          </a:prstGeom>
        </p:spPr>
      </p:pic>
      <p:pic>
        <p:nvPicPr>
          <p:cNvPr id="3" name="Picture 2" descr="A close up of a map&#10;&#10;Description generated with high confidence">
            <a:extLst>
              <a:ext uri="{FF2B5EF4-FFF2-40B4-BE49-F238E27FC236}">
                <a16:creationId xmlns:a16="http://schemas.microsoft.com/office/drawing/2014/main" id="{A3A9AD46-8F82-4C73-9027-4560DDF2BB23}"/>
              </a:ext>
            </a:extLst>
          </p:cNvPr>
          <p:cNvPicPr>
            <a:picLocks noChangeAspect="1"/>
          </p:cNvPicPr>
          <p:nvPr/>
        </p:nvPicPr>
        <p:blipFill rotWithShape="1">
          <a:blip r:embed="rId3">
            <a:extLst>
              <a:ext uri="{28A0092B-C50C-407E-A947-70E740481C1C}">
                <a14:useLocalDpi xmlns:a14="http://schemas.microsoft.com/office/drawing/2010/main" val="0"/>
              </a:ext>
            </a:extLst>
          </a:blip>
          <a:srcRect l="18944" t="8603" r="24345" b="5892"/>
          <a:stretch/>
        </p:blipFill>
        <p:spPr>
          <a:xfrm>
            <a:off x="1099067" y="427278"/>
            <a:ext cx="4646903" cy="4458516"/>
          </a:xfrm>
          <a:prstGeom prst="rect">
            <a:avLst/>
          </a:prstGeom>
        </p:spPr>
      </p:pic>
      <p:sp>
        <p:nvSpPr>
          <p:cNvPr id="193" name="CustomShape 1"/>
          <p:cNvSpPr/>
          <p:nvPr/>
        </p:nvSpPr>
        <p:spPr>
          <a:xfrm>
            <a:off x="3214800" y="5029200"/>
            <a:ext cx="5223600" cy="147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000000"/>
                </a:solidFill>
                <a:uFill>
                  <a:solidFill>
                    <a:srgbClr val="FFFFFF"/>
                  </a:solidFill>
                </a:uFill>
                <a:latin typeface="Calibri"/>
                <a:ea typeface="Calibri"/>
              </a:rPr>
              <a:t>F</a:t>
            </a:r>
            <a:r>
              <a:rPr lang="en-US" sz="1800" b="1" strike="noStrike" cap="small" spc="-1" dirty="0">
                <a:solidFill>
                  <a:srgbClr val="000000"/>
                </a:solidFill>
                <a:uFill>
                  <a:solidFill>
                    <a:srgbClr val="FFFFFF"/>
                  </a:solidFill>
                </a:uFill>
                <a:latin typeface="Calibri"/>
                <a:ea typeface="Calibri"/>
              </a:rPr>
              <a:t>ig</a:t>
            </a:r>
            <a:r>
              <a:rPr lang="en-US" sz="1800" b="1" strike="noStrike" spc="-1" dirty="0">
                <a:solidFill>
                  <a:srgbClr val="000000"/>
                </a:solidFill>
                <a:uFill>
                  <a:solidFill>
                    <a:srgbClr val="FFFFFF"/>
                  </a:solidFill>
                </a:uFill>
                <a:latin typeface="Calibri"/>
                <a:ea typeface="Calibri"/>
              </a:rPr>
              <a:t>. 5.</a:t>
            </a:r>
            <a:r>
              <a:rPr lang="en-US" sz="1800" b="0" strike="noStrike" spc="-1" dirty="0">
                <a:solidFill>
                  <a:srgbClr val="000000"/>
                </a:solidFill>
                <a:uFill>
                  <a:solidFill>
                    <a:srgbClr val="FFFFFF"/>
                  </a:solidFill>
                </a:uFill>
                <a:latin typeface="Calibri"/>
                <a:ea typeface="Calibri"/>
              </a:rPr>
              <a:t> Composite 500-hPa heights (dam, contours), 700–300-hPa thickness (dam, dashed), winds (</a:t>
            </a:r>
            <a:r>
              <a:rPr lang="en-US" sz="1800" b="0" strike="noStrike" spc="-1" dirty="0" err="1">
                <a:solidFill>
                  <a:srgbClr val="000000"/>
                </a:solidFill>
                <a:uFill>
                  <a:solidFill>
                    <a:srgbClr val="FFFFFF"/>
                  </a:solidFill>
                </a:uFill>
                <a:latin typeface="Calibri"/>
                <a:ea typeface="Calibri"/>
              </a:rPr>
              <a:t>kt</a:t>
            </a:r>
            <a:r>
              <a:rPr lang="en-US" sz="1800" b="0" strike="noStrike" spc="-1" dirty="0">
                <a:solidFill>
                  <a:srgbClr val="000000"/>
                </a:solidFill>
                <a:uFill>
                  <a:solidFill>
                    <a:srgbClr val="FFFFFF"/>
                  </a:solidFill>
                </a:uFill>
                <a:latin typeface="Calibri"/>
                <a:ea typeface="Calibri"/>
              </a:rPr>
              <a:t>, barbs; pennant, full barb, and half barb denote 50, 10, and 5 </a:t>
            </a:r>
            <a:r>
              <a:rPr lang="en-US" sz="1800" b="0" strike="noStrike" spc="-1" dirty="0" err="1">
                <a:solidFill>
                  <a:srgbClr val="000000"/>
                </a:solidFill>
                <a:uFill>
                  <a:solidFill>
                    <a:srgbClr val="FFFFFF"/>
                  </a:solidFill>
                </a:uFill>
                <a:latin typeface="Calibri"/>
                <a:ea typeface="Calibri"/>
              </a:rPr>
              <a:t>kt</a:t>
            </a:r>
            <a:r>
              <a:rPr lang="en-US" sz="1800" b="0" strike="noStrike" spc="-1" dirty="0">
                <a:solidFill>
                  <a:srgbClr val="000000"/>
                </a:solidFill>
                <a:uFill>
                  <a:solidFill>
                    <a:srgbClr val="FFFFFF"/>
                  </a:solidFill>
                </a:uFill>
                <a:latin typeface="Calibri"/>
                <a:ea typeface="Calibri"/>
              </a:rPr>
              <a:t>, respectively), and 500-hPa relative vorticity (x 10</a:t>
            </a:r>
            <a:r>
              <a:rPr lang="en-US" sz="1800" b="0" strike="noStrike" spc="-1" baseline="30000" dirty="0">
                <a:solidFill>
                  <a:srgbClr val="000000"/>
                </a:solidFill>
                <a:uFill>
                  <a:solidFill>
                    <a:srgbClr val="FFFFFF"/>
                  </a:solidFill>
                </a:uFill>
                <a:latin typeface="Calibri"/>
                <a:ea typeface="Calibri"/>
              </a:rPr>
              <a:t>-5</a:t>
            </a:r>
            <a:r>
              <a:rPr lang="en-US" sz="1800" b="0" strike="noStrike" spc="-1" dirty="0">
                <a:solidFill>
                  <a:srgbClr val="000000"/>
                </a:solidFill>
                <a:uFill>
                  <a:solidFill>
                    <a:srgbClr val="FFFFFF"/>
                  </a:solidFill>
                </a:uFill>
                <a:latin typeface="Calibri"/>
                <a:ea typeface="Calibri"/>
              </a:rPr>
              <a:t> s</a:t>
            </a:r>
            <a:r>
              <a:rPr lang="en-US" sz="1800" b="0" strike="noStrike" spc="-1" baseline="30000" dirty="0">
                <a:solidFill>
                  <a:srgbClr val="000000"/>
                </a:solidFill>
                <a:uFill>
                  <a:solidFill>
                    <a:srgbClr val="FFFFFF"/>
                  </a:solidFill>
                </a:uFill>
                <a:latin typeface="Calibri"/>
                <a:ea typeface="Calibri"/>
              </a:rPr>
              <a:t>-1</a:t>
            </a:r>
            <a:r>
              <a:rPr lang="en-US" sz="1800" b="0" strike="noStrike" spc="-1" dirty="0">
                <a:solidFill>
                  <a:srgbClr val="000000"/>
                </a:solidFill>
                <a:uFill>
                  <a:solidFill>
                    <a:srgbClr val="FFFFFF"/>
                  </a:solidFill>
                </a:uFill>
                <a:latin typeface="Calibri"/>
                <a:ea typeface="Calibri"/>
              </a:rPr>
              <a:t>, shaded) for a) warm- and b) cold-MHC cases.</a:t>
            </a:r>
            <a:endParaRPr lang="en-US" sz="1800" b="0" strike="noStrike" spc="-1" dirty="0">
              <a:solidFill>
                <a:srgbClr val="000000"/>
              </a:solidFill>
              <a:uFill>
                <a:solidFill>
                  <a:srgbClr val="FFFFFF"/>
                </a:solidFill>
              </a:uFill>
              <a:latin typeface="Arial"/>
            </a:endParaRPr>
          </a:p>
        </p:txBody>
      </p:sp>
      <p:sp>
        <p:nvSpPr>
          <p:cNvPr id="196" name="CustomShape 2"/>
          <p:cNvSpPr/>
          <p:nvPr/>
        </p:nvSpPr>
        <p:spPr>
          <a:xfrm>
            <a:off x="992880" y="50004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sp>
        <p:nvSpPr>
          <p:cNvPr id="197" name="CustomShape 3"/>
          <p:cNvSpPr/>
          <p:nvPr/>
        </p:nvSpPr>
        <p:spPr>
          <a:xfrm>
            <a:off x="5684400" y="50004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197"/>
          <p:cNvPicPr/>
          <p:nvPr/>
        </p:nvPicPr>
        <p:blipFill>
          <a:blip r:embed="rId2"/>
          <a:srcRect l="7636" t="23993" r="23633" b="21336"/>
          <a:stretch/>
        </p:blipFill>
        <p:spPr>
          <a:xfrm>
            <a:off x="731520" y="471600"/>
            <a:ext cx="5668200" cy="2970720"/>
          </a:xfrm>
          <a:prstGeom prst="rect">
            <a:avLst/>
          </a:prstGeom>
          <a:ln>
            <a:noFill/>
          </a:ln>
        </p:spPr>
      </p:pic>
      <p:sp>
        <p:nvSpPr>
          <p:cNvPr id="199" name="CustomShape 1"/>
          <p:cNvSpPr/>
          <p:nvPr/>
        </p:nvSpPr>
        <p:spPr>
          <a:xfrm>
            <a:off x="7549920" y="2448000"/>
            <a:ext cx="4262760" cy="202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6.</a:t>
            </a:r>
            <a:r>
              <a:rPr lang="en-US" sz="1800" b="0" strike="noStrike" spc="-1">
                <a:solidFill>
                  <a:srgbClr val="000000"/>
                </a:solidFill>
                <a:uFill>
                  <a:solidFill>
                    <a:srgbClr val="FFFFFF"/>
                  </a:solidFill>
                </a:uFill>
                <a:latin typeface="Calibri"/>
                <a:ea typeface="Calibri"/>
              </a:rPr>
              <a:t> Composite 300-hPa heights (dam, black contours), divergence (x 10</a:t>
            </a:r>
            <a:r>
              <a:rPr lang="en-US" sz="1800" b="0" strike="noStrike" spc="-1" baseline="30000">
                <a:solidFill>
                  <a:srgbClr val="000000"/>
                </a:solidFill>
                <a:uFill>
                  <a:solidFill>
                    <a:srgbClr val="FFFFFF"/>
                  </a:solidFill>
                </a:uFill>
                <a:latin typeface="Calibri"/>
                <a:ea typeface="Calibri"/>
              </a:rPr>
              <a:t>-7 </a:t>
            </a:r>
            <a:r>
              <a:rPr lang="en-US" sz="1800" b="0" strike="noStrike" spc="-1">
                <a:solidFill>
                  <a:srgbClr val="000000"/>
                </a:solidFill>
                <a:uFill>
                  <a:solidFill>
                    <a:srgbClr val="FFFFFF"/>
                  </a:solidFill>
                </a:uFill>
                <a:latin typeface="Calibri"/>
                <a:ea typeface="Calibri"/>
              </a:rPr>
              <a:t>s</a:t>
            </a:r>
            <a:r>
              <a:rPr lang="en-US" sz="1800" b="0" strike="noStrike" spc="-1" baseline="30000">
                <a:solidFill>
                  <a:srgbClr val="000000"/>
                </a:solidFill>
                <a:uFill>
                  <a:solidFill>
                    <a:srgbClr val="FFFFFF"/>
                  </a:solidFill>
                </a:uFill>
                <a:latin typeface="Calibri"/>
                <a:ea typeface="Calibri"/>
              </a:rPr>
              <a:t>-1</a:t>
            </a:r>
            <a:r>
              <a:rPr lang="en-US" sz="1800" b="0" strike="noStrike" spc="-1">
                <a:solidFill>
                  <a:srgbClr val="000000"/>
                </a:solidFill>
                <a:uFill>
                  <a:solidFill>
                    <a:srgbClr val="FFFFFF"/>
                  </a:solidFill>
                </a:uFill>
                <a:latin typeface="Calibri"/>
                <a:ea typeface="Calibri"/>
              </a:rPr>
              <a:t>, green contours), winds (kt, barbs; pennant, full barb, and half barb denote 50, 10, and 5 kt, respectively), and 300-hPa isotachs (kt, shaded) for a) warm- and b) cold-MHC cases.</a:t>
            </a:r>
            <a:endParaRPr lang="en-US" sz="1800" b="0" strike="noStrike" spc="-1">
              <a:solidFill>
                <a:srgbClr val="000000"/>
              </a:solidFill>
              <a:uFill>
                <a:solidFill>
                  <a:srgbClr val="FFFFFF"/>
                </a:solidFill>
              </a:uFill>
              <a:latin typeface="Arial"/>
            </a:endParaRPr>
          </a:p>
        </p:txBody>
      </p:sp>
      <p:pic>
        <p:nvPicPr>
          <p:cNvPr id="200" name="Shape 159"/>
          <p:cNvPicPr/>
          <p:nvPr/>
        </p:nvPicPr>
        <p:blipFill>
          <a:blip r:embed="rId3"/>
          <a:srcRect l="76614" t="5540" r="13380" b="5903"/>
          <a:stretch/>
        </p:blipFill>
        <p:spPr>
          <a:xfrm>
            <a:off x="6493680" y="1158840"/>
            <a:ext cx="801360" cy="4513320"/>
          </a:xfrm>
          <a:prstGeom prst="rect">
            <a:avLst/>
          </a:prstGeom>
          <a:ln>
            <a:noFill/>
          </a:ln>
        </p:spPr>
      </p:pic>
      <p:pic>
        <p:nvPicPr>
          <p:cNvPr id="201" name="Picture 200"/>
          <p:cNvPicPr/>
          <p:nvPr/>
        </p:nvPicPr>
        <p:blipFill>
          <a:blip r:embed="rId4"/>
          <a:srcRect l="7509" t="23993" r="24608" b="20003"/>
          <a:stretch/>
        </p:blipFill>
        <p:spPr>
          <a:xfrm>
            <a:off x="731520" y="3443400"/>
            <a:ext cx="5668200" cy="2970720"/>
          </a:xfrm>
          <a:prstGeom prst="rect">
            <a:avLst/>
          </a:prstGeom>
          <a:ln>
            <a:noFill/>
          </a:ln>
        </p:spPr>
      </p:pic>
      <p:sp>
        <p:nvSpPr>
          <p:cNvPr id="202" name="CustomShape 2"/>
          <p:cNvSpPr/>
          <p:nvPr/>
        </p:nvSpPr>
        <p:spPr>
          <a:xfrm>
            <a:off x="430920" y="363492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sp>
        <p:nvSpPr>
          <p:cNvPr id="203" name="CustomShape 3"/>
          <p:cNvSpPr/>
          <p:nvPr/>
        </p:nvSpPr>
        <p:spPr>
          <a:xfrm>
            <a:off x="430920" y="47160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ustomShape 1"/>
          <p:cNvSpPr/>
          <p:nvPr/>
        </p:nvSpPr>
        <p:spPr>
          <a:xfrm>
            <a:off x="2847240" y="5673960"/>
            <a:ext cx="6087600" cy="736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1" strike="noStrike" spc="-1">
                <a:solidFill>
                  <a:srgbClr val="000000"/>
                </a:solidFill>
                <a:uFill>
                  <a:solidFill>
                    <a:srgbClr val="FFFFFF"/>
                  </a:solidFill>
                </a:uFill>
                <a:latin typeface="Calibri"/>
                <a:ea typeface="Calibri"/>
              </a:rPr>
              <a:t>F</a:t>
            </a:r>
            <a:r>
              <a:rPr lang="en-US" sz="1400" b="1" strike="noStrike" cap="small" spc="-1">
                <a:solidFill>
                  <a:srgbClr val="000000"/>
                </a:solidFill>
                <a:uFill>
                  <a:solidFill>
                    <a:srgbClr val="FFFFFF"/>
                  </a:solidFill>
                </a:uFill>
                <a:latin typeface="Calibri"/>
                <a:ea typeface="Calibri"/>
              </a:rPr>
              <a:t>ig</a:t>
            </a:r>
            <a:r>
              <a:rPr lang="en-US" sz="1400" b="1" strike="noStrike" spc="-1">
                <a:solidFill>
                  <a:srgbClr val="000000"/>
                </a:solidFill>
                <a:uFill>
                  <a:solidFill>
                    <a:srgbClr val="FFFFFF"/>
                  </a:solidFill>
                </a:uFill>
                <a:latin typeface="Calibri"/>
                <a:ea typeface="Calibri"/>
              </a:rPr>
              <a:t>. 7.</a:t>
            </a:r>
            <a:r>
              <a:rPr lang="en-US" sz="1400" b="0" strike="noStrike" spc="-1">
                <a:solidFill>
                  <a:srgbClr val="000000"/>
                </a:solidFill>
                <a:uFill>
                  <a:solidFill>
                    <a:srgbClr val="FFFFFF"/>
                  </a:solidFill>
                </a:uFill>
                <a:latin typeface="Calibri"/>
                <a:ea typeface="Calibri"/>
              </a:rPr>
              <a:t> Composite soundings for a) warm- and b) cold-MHC cases. Temperature (°C, red), dew point (°C, green), and winds (kt; full pennant, barb, and half barb denote wind speeds of 50, 10, and 5 kt, respectively).</a:t>
            </a:r>
            <a:endParaRPr lang="en-US" sz="1400" b="0" strike="noStrike" spc="-1">
              <a:solidFill>
                <a:srgbClr val="000000"/>
              </a:solidFill>
              <a:uFill>
                <a:solidFill>
                  <a:srgbClr val="FFFFFF"/>
                </a:solidFill>
              </a:uFill>
              <a:latin typeface="Arial"/>
            </a:endParaRPr>
          </a:p>
        </p:txBody>
      </p:sp>
      <p:pic>
        <p:nvPicPr>
          <p:cNvPr id="205" name="Shape 171"/>
          <p:cNvPicPr/>
          <p:nvPr/>
        </p:nvPicPr>
        <p:blipFill>
          <a:blip r:embed="rId2"/>
          <a:srcRect b="3094"/>
          <a:stretch/>
        </p:blipFill>
        <p:spPr>
          <a:xfrm>
            <a:off x="-48960" y="171360"/>
            <a:ext cx="6014160" cy="5500080"/>
          </a:xfrm>
          <a:prstGeom prst="rect">
            <a:avLst/>
          </a:prstGeom>
          <a:ln>
            <a:noFill/>
          </a:ln>
        </p:spPr>
      </p:pic>
      <p:pic>
        <p:nvPicPr>
          <p:cNvPr id="206" name="Shape 172"/>
          <p:cNvPicPr/>
          <p:nvPr/>
        </p:nvPicPr>
        <p:blipFill>
          <a:blip r:embed="rId3"/>
          <a:stretch/>
        </p:blipFill>
        <p:spPr>
          <a:xfrm>
            <a:off x="4494600" y="406080"/>
            <a:ext cx="614880" cy="5125680"/>
          </a:xfrm>
          <a:prstGeom prst="rect">
            <a:avLst/>
          </a:prstGeom>
          <a:ln>
            <a:noFill/>
          </a:ln>
        </p:spPr>
      </p:pic>
      <p:pic>
        <p:nvPicPr>
          <p:cNvPr id="208" name="Shape 175"/>
          <p:cNvPicPr/>
          <p:nvPr/>
        </p:nvPicPr>
        <p:blipFill>
          <a:blip r:embed="rId4"/>
          <a:stretch/>
        </p:blipFill>
        <p:spPr>
          <a:xfrm>
            <a:off x="9618120" y="457920"/>
            <a:ext cx="781200" cy="5011920"/>
          </a:xfrm>
          <a:prstGeom prst="rect">
            <a:avLst/>
          </a:prstGeom>
          <a:ln>
            <a:noFill/>
          </a:ln>
        </p:spPr>
      </p:pic>
      <p:sp>
        <p:nvSpPr>
          <p:cNvPr id="209" name="CustomShape 2"/>
          <p:cNvSpPr/>
          <p:nvPr/>
        </p:nvSpPr>
        <p:spPr>
          <a:xfrm>
            <a:off x="11520" y="49968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a)</a:t>
            </a:r>
            <a:endParaRPr lang="en-US" sz="1800" b="0" strike="noStrike" spc="-1">
              <a:solidFill>
                <a:srgbClr val="000000"/>
              </a:solidFill>
              <a:uFill>
                <a:solidFill>
                  <a:srgbClr val="FFFFFF"/>
                </a:solidFill>
              </a:uFill>
              <a:latin typeface="Arial"/>
            </a:endParaRPr>
          </a:p>
        </p:txBody>
      </p:sp>
      <p:sp>
        <p:nvSpPr>
          <p:cNvPr id="210" name="CustomShape 3"/>
          <p:cNvSpPr/>
          <p:nvPr/>
        </p:nvSpPr>
        <p:spPr>
          <a:xfrm>
            <a:off x="5457240" y="499680"/>
            <a:ext cx="507960" cy="41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800" b="1" strike="noStrike" spc="-1">
                <a:solidFill>
                  <a:srgbClr val="000000"/>
                </a:solidFill>
                <a:uFill>
                  <a:solidFill>
                    <a:srgbClr val="FFFFFF"/>
                  </a:solidFill>
                </a:uFill>
                <a:latin typeface="Calibri"/>
                <a:ea typeface="Calibri"/>
              </a:rPr>
              <a:t>b)</a:t>
            </a:r>
            <a:endParaRPr lang="en-US" sz="1800" b="0" strike="noStrike" spc="-1">
              <a:solidFill>
                <a:srgbClr val="000000"/>
              </a:solidFill>
              <a:uFill>
                <a:solidFill>
                  <a:srgbClr val="FFFFFF"/>
                </a:solidFill>
              </a:uFill>
              <a:latin typeface="Arial"/>
            </a:endParaRPr>
          </a:p>
        </p:txBody>
      </p:sp>
      <p:grpSp>
        <p:nvGrpSpPr>
          <p:cNvPr id="2" name="Group 1">
            <a:extLst>
              <a:ext uri="{FF2B5EF4-FFF2-40B4-BE49-F238E27FC236}">
                <a16:creationId xmlns:a16="http://schemas.microsoft.com/office/drawing/2014/main" id="{BCF36DAC-78E8-4A69-A7BD-01CD546FA245}"/>
              </a:ext>
            </a:extLst>
          </p:cNvPr>
          <p:cNvGrpSpPr/>
          <p:nvPr/>
        </p:nvGrpSpPr>
        <p:grpSpPr>
          <a:xfrm>
            <a:off x="5707080" y="431280"/>
            <a:ext cx="6482520" cy="5239800"/>
            <a:chOff x="5707080" y="431280"/>
            <a:chExt cx="6482520" cy="5239800"/>
          </a:xfrm>
        </p:grpSpPr>
        <p:pic>
          <p:nvPicPr>
            <p:cNvPr id="207" name="Shape 174"/>
            <p:cNvPicPr/>
            <p:nvPr/>
          </p:nvPicPr>
          <p:blipFill>
            <a:blip r:embed="rId5"/>
            <a:srcRect l="4529" t="4666" r="7270" b="3379"/>
            <a:stretch/>
          </p:blipFill>
          <p:spPr>
            <a:xfrm>
              <a:off x="5707080" y="431280"/>
              <a:ext cx="5454360" cy="5239800"/>
            </a:xfrm>
            <a:prstGeom prst="rect">
              <a:avLst/>
            </a:prstGeom>
            <a:ln>
              <a:noFill/>
            </a:ln>
          </p:spPr>
        </p:pic>
        <p:pic>
          <p:nvPicPr>
            <p:cNvPr id="211" name="Shape 175"/>
            <p:cNvPicPr/>
            <p:nvPr/>
          </p:nvPicPr>
          <p:blipFill>
            <a:blip r:embed="rId6"/>
            <a:srcRect t="65648" r="-2977" b="3971"/>
            <a:stretch/>
          </p:blipFill>
          <p:spPr>
            <a:xfrm>
              <a:off x="11064960" y="2572200"/>
              <a:ext cx="1124640" cy="2693160"/>
            </a:xfrm>
            <a:prstGeom prst="rect">
              <a:avLst/>
            </a:prstGeom>
            <a:ln w="57240">
              <a:solidFill>
                <a:schemeClr val="tx1"/>
              </a:solidFill>
              <a:round/>
            </a:ln>
          </p:spPr>
        </p:pic>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2720880" y="6164280"/>
            <a:ext cx="7611480" cy="75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a:solidFill>
                  <a:srgbClr val="000000"/>
                </a:solidFill>
                <a:uFill>
                  <a:solidFill>
                    <a:srgbClr val="FFFFFF"/>
                  </a:solidFill>
                </a:uFill>
                <a:latin typeface="Calibri"/>
                <a:ea typeface="Calibri"/>
              </a:rPr>
              <a:t>F</a:t>
            </a:r>
            <a:r>
              <a:rPr lang="en-US" sz="1800" b="1" strike="noStrike" cap="small" spc="-1">
                <a:solidFill>
                  <a:srgbClr val="000000"/>
                </a:solidFill>
                <a:uFill>
                  <a:solidFill>
                    <a:srgbClr val="FFFFFF"/>
                  </a:solidFill>
                </a:uFill>
                <a:latin typeface="Calibri"/>
                <a:ea typeface="Calibri"/>
              </a:rPr>
              <a:t>ig</a:t>
            </a:r>
            <a:r>
              <a:rPr lang="en-US" sz="1800" b="1" strike="noStrike" spc="-1">
                <a:solidFill>
                  <a:srgbClr val="000000"/>
                </a:solidFill>
                <a:uFill>
                  <a:solidFill>
                    <a:srgbClr val="FFFFFF"/>
                  </a:solidFill>
                </a:uFill>
                <a:latin typeface="Calibri"/>
                <a:ea typeface="Calibri"/>
              </a:rPr>
              <a:t>. 8.</a:t>
            </a:r>
            <a:r>
              <a:rPr lang="en-US" sz="1800" b="0" strike="noStrike" spc="-1">
                <a:solidFill>
                  <a:srgbClr val="000000"/>
                </a:solidFill>
                <a:uFill>
                  <a:solidFill>
                    <a:srgbClr val="FFFFFF"/>
                  </a:solidFill>
                </a:uFill>
                <a:latin typeface="Calibri"/>
                <a:ea typeface="Calibri"/>
              </a:rPr>
              <a:t> Surface observations with KENX radar during the cold-MHC event on 02 January 2008. Cohoes, NY is labeled marked by the red dot.</a:t>
            </a:r>
            <a:endParaRPr lang="en-US" sz="1800" b="0" strike="noStrike" spc="-1">
              <a:solidFill>
                <a:srgbClr val="000000"/>
              </a:solidFill>
              <a:uFill>
                <a:solidFill>
                  <a:srgbClr val="FFFFFF"/>
                </a:solidFill>
              </a:uFill>
              <a:latin typeface="Arial"/>
            </a:endParaRPr>
          </a:p>
        </p:txBody>
      </p:sp>
      <p:grpSp>
        <p:nvGrpSpPr>
          <p:cNvPr id="2" name="Group 1">
            <a:extLst>
              <a:ext uri="{FF2B5EF4-FFF2-40B4-BE49-F238E27FC236}">
                <a16:creationId xmlns:a16="http://schemas.microsoft.com/office/drawing/2014/main" id="{5A2B3E18-1594-4D8C-B135-76AB4E716DC4}"/>
              </a:ext>
            </a:extLst>
          </p:cNvPr>
          <p:cNvGrpSpPr/>
          <p:nvPr/>
        </p:nvGrpSpPr>
        <p:grpSpPr>
          <a:xfrm>
            <a:off x="253800" y="278640"/>
            <a:ext cx="11642040" cy="5883120"/>
            <a:chOff x="253800" y="278640"/>
            <a:chExt cx="11642040" cy="5883120"/>
          </a:xfrm>
        </p:grpSpPr>
        <p:pic>
          <p:nvPicPr>
            <p:cNvPr id="212" name="Picture 18"/>
            <p:cNvPicPr/>
            <p:nvPr/>
          </p:nvPicPr>
          <p:blipFill>
            <a:blip r:embed="rId2"/>
            <a:stretch/>
          </p:blipFill>
          <p:spPr>
            <a:xfrm>
              <a:off x="4135320" y="3222720"/>
              <a:ext cx="3879000" cy="2935800"/>
            </a:xfrm>
            <a:prstGeom prst="rect">
              <a:avLst/>
            </a:prstGeom>
            <a:ln>
              <a:solidFill>
                <a:schemeClr val="tx1"/>
              </a:solidFill>
            </a:ln>
          </p:spPr>
        </p:pic>
        <p:pic>
          <p:nvPicPr>
            <p:cNvPr id="213" name="Picture 19"/>
            <p:cNvPicPr/>
            <p:nvPr/>
          </p:nvPicPr>
          <p:blipFill>
            <a:blip r:embed="rId3"/>
            <a:stretch/>
          </p:blipFill>
          <p:spPr>
            <a:xfrm>
              <a:off x="8016840" y="3219840"/>
              <a:ext cx="3879000" cy="2935800"/>
            </a:xfrm>
            <a:prstGeom prst="rect">
              <a:avLst/>
            </a:prstGeom>
            <a:ln>
              <a:solidFill>
                <a:schemeClr val="tx1"/>
              </a:solidFill>
            </a:ln>
          </p:spPr>
        </p:pic>
        <p:pic>
          <p:nvPicPr>
            <p:cNvPr id="214" name="Picture 20"/>
            <p:cNvPicPr/>
            <p:nvPr/>
          </p:nvPicPr>
          <p:blipFill>
            <a:blip r:embed="rId4"/>
            <a:stretch/>
          </p:blipFill>
          <p:spPr>
            <a:xfrm>
              <a:off x="253800" y="281520"/>
              <a:ext cx="3879000" cy="2935800"/>
            </a:xfrm>
            <a:prstGeom prst="rect">
              <a:avLst/>
            </a:prstGeom>
            <a:ln>
              <a:solidFill>
                <a:schemeClr val="tx1"/>
              </a:solidFill>
            </a:ln>
          </p:spPr>
        </p:pic>
        <p:pic>
          <p:nvPicPr>
            <p:cNvPr id="215" name="Picture 21"/>
            <p:cNvPicPr/>
            <p:nvPr/>
          </p:nvPicPr>
          <p:blipFill>
            <a:blip r:embed="rId5"/>
            <a:stretch/>
          </p:blipFill>
          <p:spPr>
            <a:xfrm>
              <a:off x="4135320" y="281520"/>
              <a:ext cx="3879000" cy="2935800"/>
            </a:xfrm>
            <a:prstGeom prst="rect">
              <a:avLst/>
            </a:prstGeom>
            <a:ln>
              <a:solidFill>
                <a:schemeClr val="tx1"/>
              </a:solidFill>
            </a:ln>
          </p:spPr>
        </p:pic>
        <p:pic>
          <p:nvPicPr>
            <p:cNvPr id="216" name="Picture 22"/>
            <p:cNvPicPr/>
            <p:nvPr/>
          </p:nvPicPr>
          <p:blipFill>
            <a:blip r:embed="rId6"/>
            <a:stretch/>
          </p:blipFill>
          <p:spPr>
            <a:xfrm>
              <a:off x="8016840" y="278640"/>
              <a:ext cx="3879000" cy="2935800"/>
            </a:xfrm>
            <a:prstGeom prst="rect">
              <a:avLst/>
            </a:prstGeom>
            <a:ln>
              <a:solidFill>
                <a:schemeClr val="tx1"/>
              </a:solidFill>
            </a:ln>
          </p:spPr>
        </p:pic>
        <p:pic>
          <p:nvPicPr>
            <p:cNvPr id="217" name="Picture 23"/>
            <p:cNvPicPr/>
            <p:nvPr/>
          </p:nvPicPr>
          <p:blipFill>
            <a:blip r:embed="rId7"/>
            <a:stretch/>
          </p:blipFill>
          <p:spPr>
            <a:xfrm>
              <a:off x="253800" y="3225960"/>
              <a:ext cx="3879000" cy="2935800"/>
            </a:xfrm>
            <a:prstGeom prst="rect">
              <a:avLst/>
            </a:prstGeom>
            <a:ln>
              <a:solidFill>
                <a:schemeClr val="tx1"/>
              </a:solidFill>
            </a:ln>
          </p:spPr>
        </p:pic>
        <p:sp>
          <p:nvSpPr>
            <p:cNvPr id="219" name="CustomShape 2"/>
            <p:cNvSpPr/>
            <p:nvPr/>
          </p:nvSpPr>
          <p:spPr>
            <a:xfrm>
              <a:off x="2125800" y="1386000"/>
              <a:ext cx="89280" cy="89280"/>
            </a:xfrm>
            <a:prstGeom prst="ellipse">
              <a:avLst/>
            </a:prstGeom>
            <a:solidFill>
              <a:srgbClr val="FF0000"/>
            </a:solidFill>
            <a:ln w="9360">
              <a:solidFill>
                <a:srgbClr val="FF0000"/>
              </a:solidFill>
              <a:round/>
            </a:ln>
          </p:spPr>
          <p:style>
            <a:lnRef idx="0">
              <a:scrgbClr r="0" g="0" b="0"/>
            </a:lnRef>
            <a:fillRef idx="0">
              <a:scrgbClr r="0" g="0" b="0"/>
            </a:fillRef>
            <a:effectRef idx="0">
              <a:scrgbClr r="0" g="0" b="0"/>
            </a:effectRef>
            <a:fontRef idx="minor"/>
          </p:style>
        </p:sp>
        <p:sp>
          <p:nvSpPr>
            <p:cNvPr id="220" name="CustomShape 3"/>
            <p:cNvSpPr/>
            <p:nvPr/>
          </p:nvSpPr>
          <p:spPr>
            <a:xfrm>
              <a:off x="6013080" y="1389960"/>
              <a:ext cx="89280" cy="89280"/>
            </a:xfrm>
            <a:prstGeom prst="ellipse">
              <a:avLst/>
            </a:prstGeom>
            <a:solidFill>
              <a:srgbClr val="FF0000"/>
            </a:solidFill>
            <a:ln w="9360">
              <a:solidFill>
                <a:srgbClr val="FF0000"/>
              </a:solidFill>
              <a:round/>
            </a:ln>
          </p:spPr>
          <p:style>
            <a:lnRef idx="0">
              <a:scrgbClr r="0" g="0" b="0"/>
            </a:lnRef>
            <a:fillRef idx="0">
              <a:scrgbClr r="0" g="0" b="0"/>
            </a:fillRef>
            <a:effectRef idx="0">
              <a:scrgbClr r="0" g="0" b="0"/>
            </a:effectRef>
            <a:fontRef idx="minor"/>
          </p:style>
        </p:sp>
        <p:sp>
          <p:nvSpPr>
            <p:cNvPr id="221" name="CustomShape 4"/>
            <p:cNvSpPr/>
            <p:nvPr/>
          </p:nvSpPr>
          <p:spPr>
            <a:xfrm>
              <a:off x="9876240" y="1386000"/>
              <a:ext cx="89280" cy="89280"/>
            </a:xfrm>
            <a:prstGeom prst="ellipse">
              <a:avLst/>
            </a:prstGeom>
            <a:solidFill>
              <a:srgbClr val="FF0000"/>
            </a:solidFill>
            <a:ln w="9360">
              <a:solidFill>
                <a:srgbClr val="FF0000"/>
              </a:solidFill>
              <a:round/>
            </a:ln>
          </p:spPr>
          <p:style>
            <a:lnRef idx="0">
              <a:scrgbClr r="0" g="0" b="0"/>
            </a:lnRef>
            <a:fillRef idx="0">
              <a:scrgbClr r="0" g="0" b="0"/>
            </a:fillRef>
            <a:effectRef idx="0">
              <a:scrgbClr r="0" g="0" b="0"/>
            </a:effectRef>
            <a:fontRef idx="minor"/>
          </p:style>
        </p:sp>
        <p:sp>
          <p:nvSpPr>
            <p:cNvPr id="222" name="CustomShape 5"/>
            <p:cNvSpPr/>
            <p:nvPr/>
          </p:nvSpPr>
          <p:spPr>
            <a:xfrm>
              <a:off x="9875520" y="4345560"/>
              <a:ext cx="89280" cy="89280"/>
            </a:xfrm>
            <a:prstGeom prst="ellipse">
              <a:avLst/>
            </a:prstGeom>
            <a:solidFill>
              <a:srgbClr val="FF0000"/>
            </a:solidFill>
            <a:ln w="9360">
              <a:solidFill>
                <a:srgbClr val="FF0000"/>
              </a:solidFill>
              <a:round/>
            </a:ln>
          </p:spPr>
          <p:style>
            <a:lnRef idx="0">
              <a:scrgbClr r="0" g="0" b="0"/>
            </a:lnRef>
            <a:fillRef idx="0">
              <a:scrgbClr r="0" g="0" b="0"/>
            </a:fillRef>
            <a:effectRef idx="0">
              <a:scrgbClr r="0" g="0" b="0"/>
            </a:effectRef>
            <a:fontRef idx="minor"/>
          </p:style>
        </p:sp>
        <p:sp>
          <p:nvSpPr>
            <p:cNvPr id="223" name="CustomShape 6"/>
            <p:cNvSpPr/>
            <p:nvPr/>
          </p:nvSpPr>
          <p:spPr>
            <a:xfrm>
              <a:off x="6014880" y="4298400"/>
              <a:ext cx="89280" cy="89280"/>
            </a:xfrm>
            <a:prstGeom prst="ellipse">
              <a:avLst/>
            </a:prstGeom>
            <a:solidFill>
              <a:srgbClr val="FF0000"/>
            </a:solidFill>
            <a:ln w="9360">
              <a:solidFill>
                <a:srgbClr val="FF0000"/>
              </a:solidFill>
              <a:round/>
            </a:ln>
          </p:spPr>
          <p:style>
            <a:lnRef idx="0">
              <a:scrgbClr r="0" g="0" b="0"/>
            </a:lnRef>
            <a:fillRef idx="0">
              <a:scrgbClr r="0" g="0" b="0"/>
            </a:fillRef>
            <a:effectRef idx="0">
              <a:scrgbClr r="0" g="0" b="0"/>
            </a:effectRef>
            <a:fontRef idx="minor"/>
          </p:style>
        </p:sp>
        <p:sp>
          <p:nvSpPr>
            <p:cNvPr id="224" name="CustomShape 7"/>
            <p:cNvSpPr/>
            <p:nvPr/>
          </p:nvSpPr>
          <p:spPr>
            <a:xfrm>
              <a:off x="2121480" y="4297680"/>
              <a:ext cx="89280" cy="89280"/>
            </a:xfrm>
            <a:prstGeom prst="ellipse">
              <a:avLst/>
            </a:prstGeom>
            <a:solidFill>
              <a:srgbClr val="FF0000"/>
            </a:solidFill>
            <a:ln w="9360">
              <a:solidFill>
                <a:srgbClr val="FF0000"/>
              </a:solidFill>
              <a:round/>
            </a:ln>
          </p:spPr>
          <p:style>
            <a:lnRef idx="0">
              <a:scrgbClr r="0" g="0" b="0"/>
            </a:lnRef>
            <a:fillRef idx="0">
              <a:scrgbClr r="0" g="0" b="0"/>
            </a:fillRef>
            <a:effectRef idx="0">
              <a:scrgbClr r="0" g="0" b="0"/>
            </a:effectRef>
            <a:fontRef idx="minor"/>
          </p:style>
        </p:sp>
        <p:sp>
          <p:nvSpPr>
            <p:cNvPr id="225" name="CustomShape 8"/>
            <p:cNvSpPr/>
            <p:nvPr/>
          </p:nvSpPr>
          <p:spPr>
            <a:xfrm>
              <a:off x="8016480" y="3216600"/>
              <a:ext cx="36360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f</a:t>
              </a:r>
              <a:endParaRPr lang="en-US" sz="1800" b="0" strike="noStrike" spc="-1">
                <a:solidFill>
                  <a:srgbClr val="000000"/>
                </a:solidFill>
                <a:uFill>
                  <a:solidFill>
                    <a:srgbClr val="FFFFFF"/>
                  </a:solidFill>
                </a:uFill>
                <a:latin typeface="Arial"/>
              </a:endParaRPr>
            </a:p>
          </p:txBody>
        </p:sp>
        <p:sp>
          <p:nvSpPr>
            <p:cNvPr id="226" name="CustomShape 9"/>
            <p:cNvSpPr/>
            <p:nvPr/>
          </p:nvSpPr>
          <p:spPr>
            <a:xfrm>
              <a:off x="8016480" y="296640"/>
              <a:ext cx="36360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c</a:t>
              </a:r>
              <a:endParaRPr lang="en-US" sz="1800" b="0" strike="noStrike" spc="-1">
                <a:solidFill>
                  <a:srgbClr val="000000"/>
                </a:solidFill>
                <a:uFill>
                  <a:solidFill>
                    <a:srgbClr val="FFFFFF"/>
                  </a:solidFill>
                </a:uFill>
                <a:latin typeface="Arial"/>
              </a:endParaRPr>
            </a:p>
          </p:txBody>
        </p:sp>
        <p:sp>
          <p:nvSpPr>
            <p:cNvPr id="227" name="CustomShape 10"/>
            <p:cNvSpPr/>
            <p:nvPr/>
          </p:nvSpPr>
          <p:spPr>
            <a:xfrm>
              <a:off x="4135320" y="281520"/>
              <a:ext cx="36360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b</a:t>
              </a:r>
              <a:endParaRPr lang="en-US" sz="1800" b="0" strike="noStrike" spc="-1">
                <a:solidFill>
                  <a:srgbClr val="000000"/>
                </a:solidFill>
                <a:uFill>
                  <a:solidFill>
                    <a:srgbClr val="FFFFFF"/>
                  </a:solidFill>
                </a:uFill>
                <a:latin typeface="Arial"/>
              </a:endParaRPr>
            </a:p>
          </p:txBody>
        </p:sp>
        <p:sp>
          <p:nvSpPr>
            <p:cNvPr id="228" name="CustomShape 11"/>
            <p:cNvSpPr/>
            <p:nvPr/>
          </p:nvSpPr>
          <p:spPr>
            <a:xfrm>
              <a:off x="4114800" y="3219480"/>
              <a:ext cx="36360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e</a:t>
              </a:r>
              <a:endParaRPr lang="en-US" sz="1800" b="0" strike="noStrike" spc="-1">
                <a:solidFill>
                  <a:srgbClr val="000000"/>
                </a:solidFill>
                <a:uFill>
                  <a:solidFill>
                    <a:srgbClr val="FFFFFF"/>
                  </a:solidFill>
                </a:uFill>
                <a:latin typeface="Arial"/>
              </a:endParaRPr>
            </a:p>
          </p:txBody>
        </p:sp>
        <p:sp>
          <p:nvSpPr>
            <p:cNvPr id="229" name="CustomShape 12"/>
            <p:cNvSpPr/>
            <p:nvPr/>
          </p:nvSpPr>
          <p:spPr>
            <a:xfrm>
              <a:off x="253800" y="3225960"/>
              <a:ext cx="36360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d</a:t>
              </a:r>
              <a:endParaRPr lang="en-US" sz="1800" b="0" strike="noStrike" spc="-1">
                <a:solidFill>
                  <a:srgbClr val="000000"/>
                </a:solidFill>
                <a:uFill>
                  <a:solidFill>
                    <a:srgbClr val="FFFFFF"/>
                  </a:solidFill>
                </a:uFill>
                <a:latin typeface="Arial"/>
              </a:endParaRPr>
            </a:p>
          </p:txBody>
        </p:sp>
        <p:sp>
          <p:nvSpPr>
            <p:cNvPr id="230" name="CustomShape 13"/>
            <p:cNvSpPr/>
            <p:nvPr/>
          </p:nvSpPr>
          <p:spPr>
            <a:xfrm>
              <a:off x="253800" y="281520"/>
              <a:ext cx="36360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a</a:t>
              </a:r>
              <a:endParaRPr lang="en-US" sz="1800" b="0" strike="noStrike" spc="-1">
                <a:solidFill>
                  <a:srgbClr val="000000"/>
                </a:solidFill>
                <a:uFill>
                  <a:solidFill>
                    <a:srgbClr val="FFFFFF"/>
                  </a:solidFill>
                </a:uFill>
                <a:latin typeface="Arial"/>
              </a:endParaRPr>
            </a:p>
          </p:txBody>
        </p:sp>
      </p:gr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2869</TotalTime>
  <Words>607</Words>
  <Application>Microsoft Office PowerPoint</Application>
  <PresentationFormat>Widescreen</PresentationFormat>
  <Paragraphs>226</Paragraphs>
  <Slides>21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DejaVu Sans</vt:lpstr>
      <vt:lpstr>Symbol</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Dylan Card</dc:creator>
  <dc:description/>
  <cp:lastModifiedBy>Dylan Card</cp:lastModifiedBy>
  <cp:revision>121</cp:revision>
  <dcterms:modified xsi:type="dcterms:W3CDTF">2017-10-28T21:12:30Z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21</vt:i4>
  </property>
</Properties>
</file>