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PT Sans Narrow"/>
      <p:regular r:id="rId29"/>
      <p:bold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TSansNarrow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regular.fntdata"/><Relationship Id="rId30" Type="http://schemas.openxmlformats.org/officeDocument/2006/relationships/font" Target="fonts/PTSansNarrow-bold.fntdata"/><Relationship Id="rId11" Type="http://schemas.openxmlformats.org/officeDocument/2006/relationships/slide" Target="slides/slide7.xml"/><Relationship Id="rId33" Type="http://schemas.openxmlformats.org/officeDocument/2006/relationships/font" Target="fonts/OpenSans-italic.fntdata"/><Relationship Id="rId10" Type="http://schemas.openxmlformats.org/officeDocument/2006/relationships/slide" Target="slides/slide6.xml"/><Relationship Id="rId32" Type="http://schemas.openxmlformats.org/officeDocument/2006/relationships/font" Target="fonts/OpenSans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9ea36078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9ea36078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9ea360781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9ea360781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9ea360781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9ea360781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9ea36078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9ea36078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9ea360781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9ea360781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9ea36078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9ea36078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9ea360781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9ea360781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9ea360781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9ea360781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9ea360781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9ea360781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9ea360781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9ea360781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9ea36078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9ea36078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9ea360781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9ea360781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9ea360781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9ea36078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9ea360781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9ea360781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9ea360781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9ea360781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9ea360781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9ea360781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9ea36078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9ea36078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9ea360781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9ea360781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9ea36078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9ea36078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9ea36078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9ea36078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9ea360781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9ea360781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9ea360781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9ea360781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9ea360781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9ea36078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NWP Final Project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ATM 562</a:t>
            </a:r>
            <a:endParaRPr sz="3600"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Dylan Card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Perturbation Temperature Difference Evolution</a:t>
            </a:r>
            <a:endParaRPr sz="1800"/>
          </a:p>
        </p:txBody>
      </p:sp>
      <p:sp>
        <p:nvSpPr>
          <p:cNvPr id="154" name="Google Shape;154;p22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155" name="Google Shape;155;p22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546" y="0"/>
            <a:ext cx="4662450" cy="47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induces ventilation and causes mixing upshear and displaces heat downshear.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</a:t>
            </a:r>
            <a:r>
              <a:rPr lang="en"/>
              <a:t>K warmer downshear but just over 1K colder upshear</a:t>
            </a:r>
            <a:endParaRPr/>
          </a:p>
        </p:txBody>
      </p:sp>
      <p:sp>
        <p:nvSpPr>
          <p:cNvPr id="158" name="Google Shape;158;p22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theta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Perturbation Temperature Difference Evolution</a:t>
            </a:r>
            <a:endParaRPr sz="1800"/>
          </a:p>
        </p:txBody>
      </p:sp>
      <p:sp>
        <p:nvSpPr>
          <p:cNvPr id="164" name="Google Shape;164;p23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165" name="Google Shape;165;p23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546" y="0"/>
            <a:ext cx="4662450" cy="47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Latent Cooling upshear </a:t>
            </a:r>
            <a:r>
              <a:rPr lang="en"/>
              <a:t>caused by cloud mixing with the environment.</a:t>
            </a:r>
            <a:r>
              <a:rPr lang="en"/>
              <a:t> More cooling in the 5m/s model run.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Latent Heating downshear caused by additional displaced cloud downshear. More heating in the 5m/s model run.</a:t>
            </a:r>
            <a:endParaRPr/>
          </a:p>
        </p:txBody>
      </p:sp>
      <p:sp>
        <p:nvSpPr>
          <p:cNvPr id="168" name="Google Shape;168;p23"/>
          <p:cNvSpPr/>
          <p:nvPr/>
        </p:nvSpPr>
        <p:spPr>
          <a:xfrm rot="-2700000">
            <a:off x="5216480" y="2053477"/>
            <a:ext cx="1502319" cy="813738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3"/>
          <p:cNvSpPr/>
          <p:nvPr/>
        </p:nvSpPr>
        <p:spPr>
          <a:xfrm rot="3499907">
            <a:off x="6620908" y="2087476"/>
            <a:ext cx="1502287" cy="81383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5101775" y="1599750"/>
            <a:ext cx="1074600" cy="4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Cooling</a:t>
            </a:r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7539025" y="1641500"/>
            <a:ext cx="1074600" cy="4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Latent Heating</a:t>
            </a:r>
            <a:endParaRPr/>
          </a:p>
        </p:txBody>
      </p:sp>
      <p:sp>
        <p:nvSpPr>
          <p:cNvPr id="172" name="Google Shape;172;p23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theta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Perturbation Temperature Difference Evolution</a:t>
            </a:r>
            <a:endParaRPr sz="1800"/>
          </a:p>
        </p:txBody>
      </p:sp>
      <p:sp>
        <p:nvSpPr>
          <p:cNvPr id="178" name="Google Shape;178;p24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179" name="Google Shape;179;p24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m/s Shear - 0m/s Shear</a:t>
            </a:r>
            <a:endParaRPr/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induces ventilation and causes mixing upshear and displaces heat downshear. (much like the 5m/s model)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3K warmer downshear but just over 2K colder upshear</a:t>
            </a:r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theta differences between 10m/s and 0m/s shear cases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Perturbation Pressure Difference Evolution</a:t>
            </a:r>
            <a:endParaRPr sz="1800"/>
          </a:p>
        </p:txBody>
      </p:sp>
      <p:sp>
        <p:nvSpPr>
          <p:cNvPr id="188" name="Google Shape;188;p25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189" name="Google Shape;189;p25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Most perturbation pressure differences here occur at the top boundary.</a:t>
            </a:r>
            <a:endParaRPr/>
          </a:p>
        </p:txBody>
      </p:sp>
      <p:sp>
        <p:nvSpPr>
          <p:cNvPr id="192" name="Google Shape;192;p25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pressure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Perturbation Pressure Difference Evolution</a:t>
            </a:r>
            <a:endParaRPr sz="1800"/>
          </a:p>
        </p:txBody>
      </p:sp>
      <p:sp>
        <p:nvSpPr>
          <p:cNvPr id="198" name="Google Shape;198;p26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199" name="Google Shape;199;p26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m/s Shear - 0m/s Shear</a:t>
            </a: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Most perturbation pressure differences here occur at the top boundary. However in the 10m/s model there is a weak perturbation pressure deficit near the surface.</a:t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pressure differences between 10m/s and 0m/s shear cases</a:t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Clouds and Vertical Motion </a:t>
            </a:r>
            <a:r>
              <a:rPr lang="en" sz="1800"/>
              <a:t>Difference Evolution</a:t>
            </a:r>
            <a:endParaRPr sz="1800"/>
          </a:p>
        </p:txBody>
      </p:sp>
      <p:sp>
        <p:nvSpPr>
          <p:cNvPr id="208" name="Google Shape;208;p27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09" name="Google Shape;209;p27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00" y="1342225"/>
            <a:ext cx="3611871" cy="349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774" y="1343963"/>
            <a:ext cx="3611881" cy="349300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2144900" y="47153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 and contoured is vertical motion</a:t>
            </a:r>
            <a:endParaRPr sz="1000"/>
          </a:p>
        </p:txBody>
      </p:sp>
      <p:sp>
        <p:nvSpPr>
          <p:cNvPr id="213" name="Google Shape;213;p27"/>
          <p:cNvSpPr txBox="1"/>
          <p:nvPr/>
        </p:nvSpPr>
        <p:spPr>
          <a:xfrm>
            <a:off x="3093700" y="1518375"/>
            <a:ext cx="5883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0 m/s</a:t>
            </a:r>
            <a:endParaRPr sz="1000"/>
          </a:p>
        </p:txBody>
      </p:sp>
      <p:sp>
        <p:nvSpPr>
          <p:cNvPr id="214" name="Google Shape;214;p27"/>
          <p:cNvSpPr txBox="1"/>
          <p:nvPr/>
        </p:nvSpPr>
        <p:spPr>
          <a:xfrm>
            <a:off x="6671950" y="1518375"/>
            <a:ext cx="5883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5</a:t>
            </a:r>
            <a:r>
              <a:rPr lang="en" sz="1000"/>
              <a:t> m/s</a:t>
            </a:r>
            <a:endParaRPr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Clouds and Vertical Motion Difference Evolution</a:t>
            </a:r>
            <a:endParaRPr sz="1800"/>
          </a:p>
        </p:txBody>
      </p:sp>
      <p:sp>
        <p:nvSpPr>
          <p:cNvPr id="220" name="Google Shape;220;p28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21" name="Google Shape;221;p28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increases the cloud cover downshear and enhances the vertical motion on the downshear cloud edge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notice the displacement in the updraft. It tilts upshear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8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 and contoured is vertical motion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Clouds and Vertical Motion Difference Evolution</a:t>
            </a:r>
            <a:endParaRPr sz="1800"/>
          </a:p>
        </p:txBody>
      </p:sp>
      <p:sp>
        <p:nvSpPr>
          <p:cNvPr id="230" name="Google Shape;230;p29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31" name="Google Shape;231;p29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increases the cloud cover downshear and enhances the vertical motion on the downshear cloud edge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notice the displacement in the updraft. It tilts upshear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4" name="Google Shape;234;p29"/>
          <p:cNvCxnSpPr/>
          <p:nvPr/>
        </p:nvCxnSpPr>
        <p:spPr>
          <a:xfrm rot="10800000">
            <a:off x="7401350" y="2310700"/>
            <a:ext cx="121200" cy="58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29"/>
          <p:cNvCxnSpPr/>
          <p:nvPr/>
        </p:nvCxnSpPr>
        <p:spPr>
          <a:xfrm flipH="1">
            <a:off x="5735625" y="2354925"/>
            <a:ext cx="198600" cy="595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Google Shape;236;p29"/>
          <p:cNvSpPr/>
          <p:nvPr/>
        </p:nvSpPr>
        <p:spPr>
          <a:xfrm>
            <a:off x="6276150" y="2818175"/>
            <a:ext cx="653100" cy="14229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7" name="Google Shape;237;p29"/>
          <p:cNvCxnSpPr/>
          <p:nvPr/>
        </p:nvCxnSpPr>
        <p:spPr>
          <a:xfrm rot="10800000">
            <a:off x="6472775" y="3237275"/>
            <a:ext cx="121200" cy="58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9"/>
          <p:cNvCxnSpPr/>
          <p:nvPr/>
        </p:nvCxnSpPr>
        <p:spPr>
          <a:xfrm flipH="1" rot="10800000">
            <a:off x="6607075" y="3281325"/>
            <a:ext cx="44100" cy="5406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29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 and contoured is vertical motion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Clouds and Vertical Motion Difference Evolution</a:t>
            </a:r>
            <a:endParaRPr sz="1800"/>
          </a:p>
        </p:txBody>
      </p:sp>
      <p:sp>
        <p:nvSpPr>
          <p:cNvPr id="245" name="Google Shape;245;p30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46" name="Google Shape;246;p30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m/s Shear - 0m/s Shear</a:t>
            </a:r>
            <a:endParaRPr/>
          </a:p>
        </p:txBody>
      </p:sp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2225"/>
            <a:ext cx="3611871" cy="349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771" y="1342225"/>
            <a:ext cx="3611871" cy="349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2144900" y="47153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 and contoured is vertical motion</a:t>
            </a:r>
            <a:endParaRPr sz="1000"/>
          </a:p>
        </p:txBody>
      </p:sp>
      <p:sp>
        <p:nvSpPr>
          <p:cNvPr id="250" name="Google Shape;250;p30"/>
          <p:cNvSpPr txBox="1"/>
          <p:nvPr/>
        </p:nvSpPr>
        <p:spPr>
          <a:xfrm>
            <a:off x="3093700" y="1518375"/>
            <a:ext cx="5883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0 m/s</a:t>
            </a:r>
            <a:endParaRPr sz="1000"/>
          </a:p>
        </p:txBody>
      </p:sp>
      <p:sp>
        <p:nvSpPr>
          <p:cNvPr id="251" name="Google Shape;251;p30"/>
          <p:cNvSpPr txBox="1"/>
          <p:nvPr/>
        </p:nvSpPr>
        <p:spPr>
          <a:xfrm>
            <a:off x="6747850" y="1518375"/>
            <a:ext cx="5883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1</a:t>
            </a:r>
            <a:r>
              <a:rPr lang="en" sz="1000"/>
              <a:t>0 m/s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Clouds and Vertical Motion Difference Evolution</a:t>
            </a:r>
            <a:endParaRPr sz="1800"/>
          </a:p>
        </p:txBody>
      </p:sp>
      <p:sp>
        <p:nvSpPr>
          <p:cNvPr id="257" name="Google Shape;257;p31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58" name="Google Shape;258;p31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10m/s Shear - 0m/s Shear</a:t>
            </a:r>
            <a:endParaRPr/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increases the cloud cover downshear and enhances the vertical motion on the downshear cloud edge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notice the displacement in the updraft. It tilts upshear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These results are even stronger in this 10m/s shear model run!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1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 and contoured is vertical motion differences between 10m/s and 0m/s shear cases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370100" y="436525"/>
            <a:ext cx="11199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Goal:</a:t>
            </a:r>
            <a:endParaRPr sz="1800"/>
          </a:p>
        </p:txBody>
      </p:sp>
      <p:sp>
        <p:nvSpPr>
          <p:cNvPr id="73" name="Google Shape;73;p14"/>
          <p:cNvSpPr txBox="1"/>
          <p:nvPr/>
        </p:nvSpPr>
        <p:spPr>
          <a:xfrm>
            <a:off x="597850" y="1053375"/>
            <a:ext cx="3900300" cy="3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Examine the effects of </a:t>
            </a:r>
            <a:r>
              <a:rPr lang="en"/>
              <a:t>vertical</a:t>
            </a:r>
            <a:r>
              <a:rPr lang="en"/>
              <a:t> wind shear on the </a:t>
            </a:r>
            <a:r>
              <a:rPr lang="en"/>
              <a:t>development</a:t>
            </a:r>
            <a:r>
              <a:rPr lang="en"/>
              <a:t> of a cloud in a warm bubble in a neutral environment.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Variables to look at-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Perturbation Pressure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Perturbation Theta (temperature)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Clouds and updrafts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Vorticity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525" y="1056725"/>
            <a:ext cx="4341050" cy="303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Clouds and Vertical Motion Difference Evolution</a:t>
            </a:r>
            <a:endParaRPr sz="1800"/>
          </a:p>
        </p:txBody>
      </p:sp>
      <p:sp>
        <p:nvSpPr>
          <p:cNvPr id="267" name="Google Shape;267;p32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68" name="Google Shape;268;p32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10m/s Shear - 0m/s Shear</a:t>
            </a:r>
            <a:endParaRPr/>
          </a:p>
        </p:txBody>
      </p:sp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0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increases the cloud cover downshear and enhances the vertical motion on the downshear cloud edge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Also notice the displacement in the updraft. It tilts upshear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These results are even stronger in this 10m/s shear model run!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1" name="Google Shape;271;p32"/>
          <p:cNvCxnSpPr/>
          <p:nvPr/>
        </p:nvCxnSpPr>
        <p:spPr>
          <a:xfrm rot="10800000">
            <a:off x="7401350" y="2299650"/>
            <a:ext cx="121200" cy="58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2" name="Google Shape;272;p32"/>
          <p:cNvCxnSpPr/>
          <p:nvPr/>
        </p:nvCxnSpPr>
        <p:spPr>
          <a:xfrm flipH="1">
            <a:off x="5735625" y="2343875"/>
            <a:ext cx="198600" cy="595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3" name="Google Shape;273;p32"/>
          <p:cNvSpPr/>
          <p:nvPr/>
        </p:nvSpPr>
        <p:spPr>
          <a:xfrm>
            <a:off x="6276150" y="2807125"/>
            <a:ext cx="653100" cy="14229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4" name="Google Shape;274;p32"/>
          <p:cNvCxnSpPr>
            <a:endCxn id="273" idx="1"/>
          </p:cNvCxnSpPr>
          <p:nvPr/>
        </p:nvCxnSpPr>
        <p:spPr>
          <a:xfrm rot="10800000">
            <a:off x="6371794" y="3015504"/>
            <a:ext cx="222300" cy="795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32"/>
          <p:cNvCxnSpPr/>
          <p:nvPr/>
        </p:nvCxnSpPr>
        <p:spPr>
          <a:xfrm flipH="1" rot="10800000">
            <a:off x="6607075" y="3248375"/>
            <a:ext cx="11100" cy="5625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6" name="Google Shape;276;p32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 and contoured is vertical motion differences between 10m/s and 0m/s shear cases</a:t>
            </a: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Horizontal Vorticity</a:t>
            </a:r>
            <a:r>
              <a:rPr lang="en" sz="1800"/>
              <a:t> Difference Evolution</a:t>
            </a:r>
            <a:endParaRPr sz="1800"/>
          </a:p>
        </p:txBody>
      </p:sp>
      <p:sp>
        <p:nvSpPr>
          <p:cNvPr id="282" name="Google Shape;282;p33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83" name="Google Shape;283;p33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 - 0m/s Shear</a:t>
            </a:r>
            <a:endParaRPr/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1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increases the vorticity downshear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is because the </a:t>
            </a:r>
            <a:r>
              <a:rPr lang="en"/>
              <a:t>environment</a:t>
            </a:r>
            <a:r>
              <a:rPr lang="en"/>
              <a:t> </a:t>
            </a:r>
            <a:r>
              <a:rPr lang="en"/>
              <a:t>provides</a:t>
            </a:r>
            <a:r>
              <a:rPr lang="en"/>
              <a:t> additional vorticity downshear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3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Colored contours are</a:t>
            </a:r>
            <a:r>
              <a:rPr lang="en" sz="1000"/>
              <a:t> vorticity and quiver wind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Horizontal Vorticity Difference Evolution</a:t>
            </a:r>
            <a:endParaRPr sz="1800"/>
          </a:p>
        </p:txBody>
      </p:sp>
      <p:sp>
        <p:nvSpPr>
          <p:cNvPr id="292" name="Google Shape;292;p34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293" name="Google Shape;293;p34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m/s Shear - 0m/s Shear</a:t>
            </a:r>
            <a:endParaRPr/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1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Shear increases the vorticity downshear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is because the environment provides additional vorticity downshear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resulting vorticity is even </a:t>
            </a:r>
            <a:r>
              <a:rPr lang="en"/>
              <a:t>stronger</a:t>
            </a:r>
            <a:r>
              <a:rPr lang="en"/>
              <a:t> in the 10m/s model run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4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Colored contours are vorticity and quiver wind differences between 10m/s and 0m/s shear cases</a:t>
            </a:r>
            <a:endParaRPr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Horizontal Vorticity Difference Evolution</a:t>
            </a:r>
            <a:endParaRPr sz="1800"/>
          </a:p>
        </p:txBody>
      </p:sp>
      <p:sp>
        <p:nvSpPr>
          <p:cNvPr id="302" name="Google Shape;302;p35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303" name="Google Shape;303;p35"/>
          <p:cNvSpPr txBox="1"/>
          <p:nvPr/>
        </p:nvSpPr>
        <p:spPr>
          <a:xfrm>
            <a:off x="311700" y="972025"/>
            <a:ext cx="2488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10m/s Shear - 0m/s Shear</a:t>
            </a:r>
            <a:endParaRPr/>
          </a:p>
        </p:txBody>
      </p:sp>
      <p:pic>
        <p:nvPicPr>
          <p:cNvPr id="304" name="Google Shape;3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50" y="0"/>
            <a:ext cx="4663441" cy="479145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5"/>
          <p:cNvSpPr txBox="1"/>
          <p:nvPr/>
        </p:nvSpPr>
        <p:spPr>
          <a:xfrm>
            <a:off x="438200" y="1481500"/>
            <a:ext cx="3849900" cy="30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 want to point out the interesting things going on at the surface of the model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Though I have neglected rainfall, latent cooling still results in the development of what looks like a cold pool (you can see the vorticity couplet at the surface)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There is also a signal of this in the perturbation pressure analysis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Though this looks like a cold pool it is quite possibly not as this signal does not show up in the perturbation theta analysis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5"/>
          <p:cNvSpPr/>
          <p:nvPr/>
        </p:nvSpPr>
        <p:spPr>
          <a:xfrm>
            <a:off x="6114800" y="4052150"/>
            <a:ext cx="993000" cy="5604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5"/>
          <p:cNvSpPr txBox="1"/>
          <p:nvPr/>
        </p:nvSpPr>
        <p:spPr>
          <a:xfrm>
            <a:off x="4963375" y="46404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Colored contours are vorticity and quiver wind differences between 5m/s and 0m/s shear cases</a:t>
            </a:r>
            <a:endParaRPr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/>
          <p:nvPr>
            <p:ph type="title"/>
          </p:nvPr>
        </p:nvSpPr>
        <p:spPr>
          <a:xfrm>
            <a:off x="311700" y="6348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Final Project</a:t>
            </a:r>
            <a:endParaRPr sz="1800"/>
          </a:p>
        </p:txBody>
      </p:sp>
      <p:sp>
        <p:nvSpPr>
          <p:cNvPr id="313" name="Google Shape;313;p36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Conclusion:</a:t>
            </a:r>
            <a:endParaRPr sz="1800"/>
          </a:p>
        </p:txBody>
      </p:sp>
      <p:sp>
        <p:nvSpPr>
          <p:cNvPr id="314" name="Google Shape;314;p36"/>
          <p:cNvSpPr txBox="1"/>
          <p:nvPr/>
        </p:nvSpPr>
        <p:spPr>
          <a:xfrm>
            <a:off x="3572225" y="297150"/>
            <a:ext cx="5327400" cy="4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Implementing shear and moisture in the cloud model developed in class presented a few additional </a:t>
            </a:r>
            <a:r>
              <a:rPr lang="en"/>
              <a:t>complexities</a:t>
            </a:r>
            <a:r>
              <a:rPr lang="en"/>
              <a:t>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10m/s shear model run developed large asymmetries in the cloud </a:t>
            </a:r>
            <a:r>
              <a:rPr lang="en"/>
              <a:t>structure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Causing more latent heat release downshear and extra latent cooling upshear due to ventilation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Clouds carried downshear as a result of the increased shear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Additional horizontal vorticity downshear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Tilting of the updraft upshear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both sheared model runs an interesting feature develops along the surface that looks like a cold pool but does not have a perturbation theta associated with it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Though rainfall was </a:t>
            </a:r>
            <a:r>
              <a:rPr lang="en"/>
              <a:t>neglected</a:t>
            </a:r>
            <a:r>
              <a:rPr lang="en"/>
              <a:t> in this model it could be added to better resolve how rain may slow and change the updraft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More complex microphysics with ice could possibly be added</a:t>
            </a:r>
            <a:endParaRPr/>
          </a:p>
        </p:txBody>
      </p:sp>
      <p:pic>
        <p:nvPicPr>
          <p:cNvPr id="315" name="Google Shape;315;p36"/>
          <p:cNvPicPr preferRelativeResize="0"/>
          <p:nvPr/>
        </p:nvPicPr>
        <p:blipFill rotWithShape="1">
          <a:blip r:embed="rId3">
            <a:alphaModFix/>
          </a:blip>
          <a:srcRect b="0" l="0" r="8130" t="0"/>
          <a:stretch/>
        </p:blipFill>
        <p:spPr>
          <a:xfrm>
            <a:off x="0" y="1575050"/>
            <a:ext cx="3672575" cy="263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370100" y="436525"/>
            <a:ext cx="2002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About the model</a:t>
            </a:r>
            <a:r>
              <a:rPr lang="en" sz="1800"/>
              <a:t>:</a:t>
            </a:r>
            <a:endParaRPr sz="1800"/>
          </a:p>
        </p:txBody>
      </p:sp>
      <p:sp>
        <p:nvSpPr>
          <p:cNvPr id="80" name="Google Shape;80;p15"/>
          <p:cNvSpPr txBox="1"/>
          <p:nvPr/>
        </p:nvSpPr>
        <p:spPr>
          <a:xfrm>
            <a:off x="597850" y="1053375"/>
            <a:ext cx="3900300" cy="3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Using the neutral environment from model task 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Warm Bubble (4000mx4000m)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3K amplitude at the center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nx=121, nz=80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dx=dz=300m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dt=1 second (Run for 1000 seconds)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cs=50 m/s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X-dir and Z-dir second order diffusion (0.5)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Warm Rain Microphysics, Allows for the </a:t>
            </a:r>
            <a:r>
              <a:rPr lang="en"/>
              <a:t>formation</a:t>
            </a:r>
            <a:r>
              <a:rPr lang="en"/>
              <a:t> of clouds. Latent Heat and Latent Cooling allowed by phase transition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*However rain is only allowed to </a:t>
            </a:r>
            <a:r>
              <a:rPr lang="en"/>
              <a:t>evaporate</a:t>
            </a:r>
            <a:r>
              <a:rPr lang="en"/>
              <a:t> to become vapor. Beyond this the rain is just removed. (ie it does not fall)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50" y="152400"/>
            <a:ext cx="4341051" cy="452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5618000" y="4672475"/>
            <a:ext cx="21162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theta</a:t>
            </a: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370100" y="436525"/>
            <a:ext cx="2002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About the model:</a:t>
            </a:r>
            <a:endParaRPr sz="1800"/>
          </a:p>
        </p:txBody>
      </p:sp>
      <p:sp>
        <p:nvSpPr>
          <p:cNvPr id="88" name="Google Shape;88;p16"/>
          <p:cNvSpPr txBox="1"/>
          <p:nvPr/>
        </p:nvSpPr>
        <p:spPr>
          <a:xfrm>
            <a:off x="597850" y="1053375"/>
            <a:ext cx="3900300" cy="3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Using the neutral environment from model task 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Warm Bubble (4000mx4000m)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3K amplitude at the center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nx=121, nz=80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dx=dz=300m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dt=1 second (Run for 1000 seconds)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cs=50 m/s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X-dir and Z-dir second order diffusion (0.5)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Warm Rain Microphysics, Allows for the formation of clouds. Latent Heat and Latent Cooling allowed by phase transition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*However rain is only allowed to evaporate to become vapor. Beyond this the rain is just removed. (ie it does not fall)</a:t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5092975" y="441625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water, contoured (black) </a:t>
            </a:r>
            <a:r>
              <a:rPr lang="en" sz="1000"/>
              <a:t>perturbation</a:t>
            </a:r>
            <a:r>
              <a:rPr lang="en" sz="1000"/>
              <a:t> pressure, and contoured (colored) perturbation theta. Wind is shown in quivers</a:t>
            </a:r>
            <a:endParaRPr sz="10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062" y="0"/>
            <a:ext cx="4463126" cy="44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/>
        </p:nvSpPr>
        <p:spPr>
          <a:xfrm>
            <a:off x="370100" y="43652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Adding Windshear:</a:t>
            </a:r>
            <a:endParaRPr sz="1800"/>
          </a:p>
        </p:txBody>
      </p:sp>
      <p:sp>
        <p:nvSpPr>
          <p:cNvPr id="96" name="Google Shape;96;p17"/>
          <p:cNvSpPr txBox="1"/>
          <p:nvPr/>
        </p:nvSpPr>
        <p:spPr>
          <a:xfrm>
            <a:off x="597850" y="1053375"/>
            <a:ext cx="3900300" cy="3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Wind shear initialized through function that linearly increases the wind from the model surface to the model top to the max value.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Horizontally the function also increases the wind speed linearly towards the center of the domain.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helps reduce strong wind gradients at the boundaries.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525" y="607925"/>
            <a:ext cx="4305300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370100" y="43652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Adding Windshear:</a:t>
            </a:r>
            <a:endParaRPr sz="1800"/>
          </a:p>
        </p:txBody>
      </p:sp>
      <p:sp>
        <p:nvSpPr>
          <p:cNvPr id="103" name="Google Shape;103;p18"/>
          <p:cNvSpPr txBox="1"/>
          <p:nvPr/>
        </p:nvSpPr>
        <p:spPr>
          <a:xfrm>
            <a:off x="597850" y="1053375"/>
            <a:ext cx="3900300" cy="3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Wind shear initialized through function that linearly increases the wind from the model surface to the model top to the max value.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Horizontally the function also increases the wind speed linearly towards the center of the domain.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50" y="152400"/>
            <a:ext cx="35814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650" y="2543425"/>
            <a:ext cx="36552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8384350" y="1053375"/>
            <a:ext cx="768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Shear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8384350" y="3487600"/>
            <a:ext cx="768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r>
              <a:rPr lang="en"/>
              <a:t>m/s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Shear</a:t>
            </a:r>
            <a:endParaRPr/>
          </a:p>
        </p:txBody>
      </p:sp>
      <p:sp>
        <p:nvSpPr>
          <p:cNvPr id="108" name="Google Shape;108;p18"/>
          <p:cNvSpPr txBox="1"/>
          <p:nvPr/>
        </p:nvSpPr>
        <p:spPr>
          <a:xfrm>
            <a:off x="5383150" y="0"/>
            <a:ext cx="21162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u-direction wind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/>
        </p:nvSpPr>
        <p:spPr>
          <a:xfrm>
            <a:off x="370100" y="43652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Adding Windshear:</a:t>
            </a:r>
            <a:endParaRPr sz="1800"/>
          </a:p>
        </p:txBody>
      </p:sp>
      <p:sp>
        <p:nvSpPr>
          <p:cNvPr id="114" name="Google Shape;114;p19"/>
          <p:cNvSpPr txBox="1"/>
          <p:nvPr/>
        </p:nvSpPr>
        <p:spPr>
          <a:xfrm>
            <a:off x="597850" y="1053375"/>
            <a:ext cx="3900300" cy="39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Wind shear initialized through function that linearly increases the wind from the model surface to the model top to the max value.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Horizontally the function also increases the wind speed linearly towards the center of the domain.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From 9-27 km on the x-axis a parcel will feel the full effect of the linear vertical shear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50" y="152400"/>
            <a:ext cx="35814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650" y="2543425"/>
            <a:ext cx="36552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8384350" y="1053375"/>
            <a:ext cx="768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Shear</a:t>
            </a:r>
            <a:endParaRPr/>
          </a:p>
        </p:txBody>
      </p:sp>
      <p:sp>
        <p:nvSpPr>
          <p:cNvPr id="118" name="Google Shape;118;p19"/>
          <p:cNvSpPr txBox="1"/>
          <p:nvPr/>
        </p:nvSpPr>
        <p:spPr>
          <a:xfrm>
            <a:off x="8384350" y="3487600"/>
            <a:ext cx="768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10m/s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Shear</a:t>
            </a:r>
            <a:endParaRPr/>
          </a:p>
        </p:txBody>
      </p:sp>
      <p:cxnSp>
        <p:nvCxnSpPr>
          <p:cNvPr id="119" name="Google Shape;119;p19"/>
          <p:cNvCxnSpPr/>
          <p:nvPr/>
        </p:nvCxnSpPr>
        <p:spPr>
          <a:xfrm rot="10800000">
            <a:off x="5404575" y="241850"/>
            <a:ext cx="37800" cy="2066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9"/>
          <p:cNvCxnSpPr/>
          <p:nvPr/>
        </p:nvCxnSpPr>
        <p:spPr>
          <a:xfrm rot="10800000">
            <a:off x="7327025" y="241850"/>
            <a:ext cx="37800" cy="2066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9"/>
          <p:cNvCxnSpPr/>
          <p:nvPr/>
        </p:nvCxnSpPr>
        <p:spPr>
          <a:xfrm rot="10800000">
            <a:off x="5415675" y="2650575"/>
            <a:ext cx="31500" cy="2066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9"/>
          <p:cNvCxnSpPr/>
          <p:nvPr/>
        </p:nvCxnSpPr>
        <p:spPr>
          <a:xfrm rot="10800000">
            <a:off x="7327025" y="2650575"/>
            <a:ext cx="37800" cy="2066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9"/>
          <p:cNvCxnSpPr/>
          <p:nvPr/>
        </p:nvCxnSpPr>
        <p:spPr>
          <a:xfrm rot="10800000">
            <a:off x="6441250" y="3618000"/>
            <a:ext cx="0" cy="1025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4" name="Google Shape;124;p19"/>
          <p:cNvCxnSpPr/>
          <p:nvPr/>
        </p:nvCxnSpPr>
        <p:spPr>
          <a:xfrm rot="10800000">
            <a:off x="6441250" y="1233450"/>
            <a:ext cx="0" cy="1025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" name="Google Shape;125;p19"/>
          <p:cNvSpPr txBox="1"/>
          <p:nvPr/>
        </p:nvSpPr>
        <p:spPr>
          <a:xfrm>
            <a:off x="5383150" y="0"/>
            <a:ext cx="21162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u-direction wind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/>
        </p:nvSpPr>
        <p:spPr>
          <a:xfrm>
            <a:off x="370100" y="43652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Adding Windshear:</a:t>
            </a:r>
            <a:endParaRPr sz="1800"/>
          </a:p>
        </p:txBody>
      </p:sp>
      <p:sp>
        <p:nvSpPr>
          <p:cNvPr id="131" name="Google Shape;131;p20"/>
          <p:cNvSpPr txBox="1"/>
          <p:nvPr/>
        </p:nvSpPr>
        <p:spPr>
          <a:xfrm>
            <a:off x="728000" y="733500"/>
            <a:ext cx="1751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</a:t>
            </a:r>
            <a:endParaRPr/>
          </a:p>
        </p:txBody>
      </p:sp>
      <p:sp>
        <p:nvSpPr>
          <p:cNvPr id="132" name="Google Shape;132;p20"/>
          <p:cNvSpPr txBox="1"/>
          <p:nvPr/>
        </p:nvSpPr>
        <p:spPr>
          <a:xfrm>
            <a:off x="4698825" y="733500"/>
            <a:ext cx="12663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10m/s Shear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00" y="872900"/>
            <a:ext cx="3950209" cy="41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584" y="872900"/>
            <a:ext cx="3950209" cy="4114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0"/>
          <p:cNvCxnSpPr/>
          <p:nvPr/>
        </p:nvCxnSpPr>
        <p:spPr>
          <a:xfrm rot="10800000">
            <a:off x="6279925" y="3083950"/>
            <a:ext cx="0" cy="1025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20"/>
          <p:cNvCxnSpPr/>
          <p:nvPr/>
        </p:nvCxnSpPr>
        <p:spPr>
          <a:xfrm rot="10800000">
            <a:off x="2228325" y="3083950"/>
            <a:ext cx="0" cy="1025700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" name="Google Shape;137;p20"/>
          <p:cNvSpPr txBox="1"/>
          <p:nvPr/>
        </p:nvSpPr>
        <p:spPr>
          <a:xfrm>
            <a:off x="2802150" y="4811475"/>
            <a:ext cx="31101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perturbation theta and wind in quivers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288" y="578038"/>
            <a:ext cx="4471416" cy="447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25" y="578900"/>
            <a:ext cx="4469726" cy="44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311700" y="398575"/>
            <a:ext cx="23535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Model Results:</a:t>
            </a:r>
            <a:endParaRPr sz="1800"/>
          </a:p>
        </p:txBody>
      </p:sp>
      <p:sp>
        <p:nvSpPr>
          <p:cNvPr id="145" name="Google Shape;145;p21"/>
          <p:cNvSpPr txBox="1"/>
          <p:nvPr/>
        </p:nvSpPr>
        <p:spPr>
          <a:xfrm>
            <a:off x="1410150" y="768775"/>
            <a:ext cx="1751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5m/s Shear</a:t>
            </a: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6224850" y="768775"/>
            <a:ext cx="12663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10m/s Shear</a:t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5140350" y="453270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water, contoured (black) perturbation pressure, and contoured (colored) perturbation theta. Wind is shown in quivers</a:t>
            </a:r>
            <a:endParaRPr sz="1000"/>
          </a:p>
        </p:txBody>
      </p:sp>
      <p:sp>
        <p:nvSpPr>
          <p:cNvPr id="148" name="Google Shape;148;p21"/>
          <p:cNvSpPr txBox="1"/>
          <p:nvPr/>
        </p:nvSpPr>
        <p:spPr>
          <a:xfrm>
            <a:off x="568350" y="4532700"/>
            <a:ext cx="343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Shaded is cloud water, contoured (black) perturbation pressure, and contoured (colored) perturbation theta. Wind is shown in quivers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