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DC162F-F013-491A-AA7F-D756FEABE46B}">
  <a:tblStyle styleId="{7DDC162F-F013-491A-AA7F-D756FEABE4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4DE8C10-A47F-4662-8857-1582886E4317}" styleName="Table_1">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rgbClr val="A5A5A5"/>
              </a:solidFill>
              <a:prstDash val="solid"/>
              <a:round/>
              <a:headEnd type="none" w="sm" len="sm"/>
              <a:tailEnd type="none" w="sm" len="sm"/>
            </a:ln>
          </a:top>
          <a:bottom>
            <a:ln w="12700" cap="flat" cmpd="sng">
              <a:solidFill>
                <a:srgbClr val="A5A5A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rgbClr val="A5A5A5">
              <a:alpha val="20000"/>
            </a:srgbClr>
          </a:solidFill>
        </a:fill>
      </a:tcStyle>
    </a:band1H>
    <a:band2H>
      <a:tcTxStyle b="off" i="off"/>
      <a:tcStyle>
        <a:tcBdr/>
      </a:tcStyle>
    </a:band2H>
    <a:band1V>
      <a:tcTxStyle b="off" i="off"/>
      <a:tcStyle>
        <a:tcBdr/>
        <a:fill>
          <a:solidFill>
            <a:srgbClr val="A5A5A5">
              <a:alpha val="20000"/>
            </a:srgb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rgbClr val="A5A5A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rgbClr val="A5A5A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715" autoAdjust="0"/>
  </p:normalViewPr>
  <p:slideViewPr>
    <p:cSldViewPr snapToGrid="0">
      <p:cViewPr varScale="1">
        <p:scale>
          <a:sx n="79" d="100"/>
          <a:sy n="79" d="100"/>
        </p:scale>
        <p:origin x="1277" y="3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3f109713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52" name="Google Shape;52;g773f109713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01c57b175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92" name="Google Shape;192;g801c57b175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84c75588f5_2_5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908" name="Google Shape;1908;g84c75588f5_2_57: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773f109713_0_17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929" name="Google Shape;1929;g773f109713_0_17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773f109713_0_18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940" name="Google Shape;1940;g773f109713_0_18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773f109713_0_19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951" name="Google Shape;1951;g773f109713_0_19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773f109713_0_14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962" name="Google Shape;1962;g773f109713_0_14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773f109713_0_20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973" name="Google Shape;1973;g773f109713_0_20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4df6d5f61_0_4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The figure on the right shows the spatial distribution of 0-3-km total helicity from nearly 1300 hurricane raobs near tropical cyclone tornadoes gathered by McCaul 1991.</a:t>
            </a:r>
            <a:endParaRPr/>
          </a:p>
          <a:p>
            <a:pPr marL="457200" lvl="0" indent="-317500" algn="l" rtl="0">
              <a:spcBef>
                <a:spcPts val="0"/>
              </a:spcBef>
              <a:spcAft>
                <a:spcPts val="0"/>
              </a:spcAft>
              <a:buSzPts val="1400"/>
              <a:buChar char="-"/>
            </a:pPr>
            <a:r>
              <a:rPr lang="en"/>
              <a:t>0-3-km helicity tends to be maximized in the E and NE quadrants of the hurricane (wrt geographic N)</a:t>
            </a:r>
            <a:endParaRPr/>
          </a:p>
          <a:p>
            <a:pPr marL="0" lvl="0" indent="0" algn="l" rtl="0">
              <a:spcBef>
                <a:spcPts val="0"/>
              </a:spcBef>
              <a:spcAft>
                <a:spcPts val="0"/>
              </a:spcAft>
              <a:buNone/>
            </a:pPr>
            <a:endParaRPr/>
          </a:p>
        </p:txBody>
      </p:sp>
      <p:sp>
        <p:nvSpPr>
          <p:cNvPr id="204" name="Google Shape;204;g84df6d5f61_0_4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82f542d3e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The figures labeled (a) and (b) on the left side show the Molinari and Vollaro 2010 (tropical cyclones sampled by NASA during the Convection and Moisture Experiments (CAMEX)) </a:t>
            </a:r>
            <a:endParaRPr/>
          </a:p>
          <a:p>
            <a:pPr marL="457200" lvl="0" indent="-317500" algn="l" rtl="0">
              <a:spcBef>
                <a:spcPts val="0"/>
              </a:spcBef>
              <a:spcAft>
                <a:spcPts val="0"/>
              </a:spcAft>
              <a:buSzPts val="1400"/>
              <a:buChar char="-"/>
            </a:pPr>
            <a:r>
              <a:rPr lang="en"/>
              <a:t>The dots show the values of the 0-3-km helicity (grey dots (&lt;100), large red dots (&gt;300), small red dots (in between)</a:t>
            </a:r>
            <a:endParaRPr/>
          </a:p>
          <a:p>
            <a:pPr marL="457200" lvl="0" indent="-317500" algn="l" rtl="0">
              <a:spcBef>
                <a:spcPts val="0"/>
              </a:spcBef>
              <a:spcAft>
                <a:spcPts val="0"/>
              </a:spcAft>
              <a:buSzPts val="1400"/>
              <a:buChar char="-"/>
            </a:pPr>
            <a:r>
              <a:rPr lang="en"/>
              <a:t>a) show the storms in low shear environments (fairly evenly spread around the storm)</a:t>
            </a:r>
            <a:endParaRPr/>
          </a:p>
          <a:p>
            <a:pPr marL="457200" lvl="0" indent="-317500" algn="l" rtl="0">
              <a:spcBef>
                <a:spcPts val="0"/>
              </a:spcBef>
              <a:spcAft>
                <a:spcPts val="0"/>
              </a:spcAft>
              <a:buSzPts val="1400"/>
              <a:buChar char="-"/>
            </a:pPr>
            <a:r>
              <a:rPr lang="en"/>
              <a:t>b) shows the storms in high shear environments (Highest 0-3km helicity is mainly located downshear)</a:t>
            </a:r>
            <a:endParaRPr/>
          </a:p>
        </p:txBody>
      </p:sp>
      <p:sp>
        <p:nvSpPr>
          <p:cNvPr id="219" name="Google Shape;219;g882f542d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4df6d5f61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The figure on the right shows the distribution of CAPE in the nearly 1300 Hurricanes from McCaul 1991 (same storms as the last figure)</a:t>
            </a:r>
            <a:endParaRPr/>
          </a:p>
          <a:p>
            <a:pPr marL="457200" lvl="0" indent="-317500" algn="l" rtl="0">
              <a:spcBef>
                <a:spcPts val="0"/>
              </a:spcBef>
              <a:spcAft>
                <a:spcPts val="0"/>
              </a:spcAft>
              <a:buSzPts val="1400"/>
              <a:buChar char="-"/>
            </a:pPr>
            <a:r>
              <a:rPr lang="en"/>
              <a:t>CAPE tends to be highers at outer radii in TCs (again maximized to the E of the TC center wrt N)</a:t>
            </a:r>
            <a:endParaRPr/>
          </a:p>
          <a:p>
            <a:pPr marL="457200" lvl="0" indent="-317500" algn="l" rtl="0">
              <a:spcBef>
                <a:spcPts val="0"/>
              </a:spcBef>
              <a:spcAft>
                <a:spcPts val="0"/>
              </a:spcAft>
              <a:buSzPts val="1400"/>
              <a:buChar char="-"/>
            </a:pPr>
            <a:r>
              <a:rPr lang="en"/>
              <a:t>Idealized simulations by McCaul and Weisman 2001 showed that thought TC CAPE tends to be lower than that typically seen in mid-latitude severe weather that if it is maximized in the lower levels it would be sufficient to aid in updraft development.</a:t>
            </a:r>
            <a:endParaRPr/>
          </a:p>
        </p:txBody>
      </p:sp>
      <p:sp>
        <p:nvSpPr>
          <p:cNvPr id="244" name="Google Shape;244;g84df6d5f61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4df6d5f61_0_3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Curtis 2004 examined the environmental characteristics of TC tornado outbreaks in a series of Atlantic TCs.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Curtis split them into 3 groups (Qualifying, nonqualifying, and null)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Curtis 2004 also showed that the qualifying storms tended to have greater dew point depressions (i.e. more mid-level dry air) from 700 to 500 hPa.</a:t>
            </a:r>
            <a:endParaRPr/>
          </a:p>
        </p:txBody>
      </p:sp>
      <p:sp>
        <p:nvSpPr>
          <p:cNvPr id="260" name="Google Shape;260;g84df6d5f61_0_3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7dc324b93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solidFill>
                  <a:schemeClr val="dk1"/>
                </a:solidFill>
              </a:rPr>
              <a:t>Curtis 2004  also found that the qualifying storms tended to have lower LCLs than the nonqualifying or null groups</a:t>
            </a:r>
            <a:endParaRPr/>
          </a:p>
          <a:p>
            <a:pPr marL="0" lvl="0" indent="0" algn="l" rtl="0">
              <a:spcBef>
                <a:spcPts val="0"/>
              </a:spcBef>
              <a:spcAft>
                <a:spcPts val="0"/>
              </a:spcAft>
              <a:buNone/>
            </a:pPr>
            <a:endParaRPr/>
          </a:p>
          <a:p>
            <a:pPr marL="0" lvl="0" indent="0" algn="l" rtl="0">
              <a:spcBef>
                <a:spcPts val="0"/>
              </a:spcBef>
              <a:spcAft>
                <a:spcPts val="0"/>
              </a:spcAft>
              <a:buNone/>
            </a:pPr>
            <a:r>
              <a:rPr lang="en"/>
              <a:t>The figure on the right shows an image from my Master’s research which shows that low-level moisture tend to be prominent in TCs aiding to the lowering of the LCL.</a:t>
            </a:r>
            <a:endParaRPr/>
          </a:p>
        </p:txBody>
      </p:sp>
      <p:sp>
        <p:nvSpPr>
          <p:cNvPr id="280" name="Google Shape;280;g87dc324b93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4df6d5f61_0_2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Low-level boundaries whether baroclinic zones or convergence axes can help promote organization ot tornado reports. Edwards 2006 looks a some case studies of different types of boundaries in TCs that caused TC tornadoes.</a:t>
            </a:r>
            <a:endParaRPr/>
          </a:p>
        </p:txBody>
      </p:sp>
      <p:sp>
        <p:nvSpPr>
          <p:cNvPr id="301" name="Google Shape;301;g84df6d5f61_0_2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5861a48f9_0_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The work of Edwards 2006 classified different types of TC boundaries.</a:t>
            </a:r>
            <a:endParaRPr/>
          </a:p>
          <a:p>
            <a:pPr marL="457200" lvl="0" indent="-317500" algn="l" rtl="0">
              <a:spcBef>
                <a:spcPts val="0"/>
              </a:spcBef>
              <a:spcAft>
                <a:spcPts val="0"/>
              </a:spcAft>
              <a:buSzPts val="1400"/>
              <a:buChar char="-"/>
            </a:pPr>
            <a:r>
              <a:rPr lang="en"/>
              <a:t>1st being the buoyancy limiting case: favorable shear on both sides of a boundary, but favorable buoyancy on the warm side of the boundary</a:t>
            </a:r>
            <a:endParaRPr/>
          </a:p>
        </p:txBody>
      </p:sp>
      <p:sp>
        <p:nvSpPr>
          <p:cNvPr id="314" name="Google Shape;314;g85861a48f9_0_2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82f542d3e_0_3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The work of Edwards 2006 classified different types of TC boundaries.</a:t>
            </a:r>
            <a:endParaRPr/>
          </a:p>
          <a:p>
            <a:pPr marL="457200" lvl="0" indent="-317500" algn="l" rtl="0">
              <a:spcBef>
                <a:spcPts val="0"/>
              </a:spcBef>
              <a:spcAft>
                <a:spcPts val="0"/>
              </a:spcAft>
              <a:buSzPts val="1400"/>
              <a:buChar char="-"/>
            </a:pPr>
            <a:r>
              <a:rPr lang="en"/>
              <a:t>2nd is the shear limiting case: favorable buoyancy on both sides of a boundary, but favorable shear on the cool side.</a:t>
            </a:r>
            <a:endParaRPr/>
          </a:p>
        </p:txBody>
      </p:sp>
      <p:sp>
        <p:nvSpPr>
          <p:cNvPr id="333" name="Google Shape;333;g882f542d3e_0_33: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82f542d3e_0_6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The work of Edwards 2006 classified different types of TC boundaries.</a:t>
            </a:r>
            <a:endParaRPr/>
          </a:p>
          <a:p>
            <a:pPr marL="457200" lvl="0" indent="-317500" algn="l" rtl="0">
              <a:spcBef>
                <a:spcPts val="0"/>
              </a:spcBef>
              <a:spcAft>
                <a:spcPts val="0"/>
              </a:spcAft>
              <a:buSzPts val="1400"/>
              <a:buChar char="-"/>
            </a:pPr>
            <a:r>
              <a:rPr lang="en"/>
              <a:t>3rd is the overlapping case: where the favorable buoyancy and shear overlap within a baroclinic zone</a:t>
            </a:r>
            <a:endParaRPr/>
          </a:p>
        </p:txBody>
      </p:sp>
      <p:sp>
        <p:nvSpPr>
          <p:cNvPr id="352" name="Google Shape;352;g882f542d3e_0_6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73f109713_0_1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sz="1200" dirty="0"/>
              <a:t>Here is the outline of the things I will be discussing during this presentation today. First, I will provide some motivation behind my dissertation research and then introduce some of the important concepts. Next, I will describe the setup of my model simulations. And Finally, discuss the proposed questions, hypotheses and preliminary work for my dissertation.</a:t>
            </a:r>
            <a:endParaRPr sz="1200" dirty="0"/>
          </a:p>
        </p:txBody>
      </p:sp>
      <p:sp>
        <p:nvSpPr>
          <p:cNvPr id="67" name="Google Shape;67;g773f10971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882f542d3e_0_8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The work of Edwards 2006 classified different types of TC boundaries.</a:t>
            </a:r>
            <a:endParaRPr/>
          </a:p>
          <a:p>
            <a:pPr marL="457200" lvl="0" indent="-317500" algn="l" rtl="0">
              <a:spcBef>
                <a:spcPts val="0"/>
              </a:spcBef>
              <a:spcAft>
                <a:spcPts val="0"/>
              </a:spcAft>
              <a:buSzPts val="1400"/>
              <a:buChar char="-"/>
            </a:pPr>
            <a:r>
              <a:rPr lang="en"/>
              <a:t>Lastly is the null case: which has none of the previously discussed</a:t>
            </a:r>
            <a:endParaRPr/>
          </a:p>
        </p:txBody>
      </p:sp>
      <p:sp>
        <p:nvSpPr>
          <p:cNvPr id="371" name="Google Shape;371;g882f542d3e_0_8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5861a48f9_0_5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My Master’s work showed that dry air leads to an increase in potential temperatures in the TC environment. Local warming can be due to less cloud thickness (allowing for more insolation) or warm subsidence from the rainband circulation.</a:t>
            </a:r>
            <a:endParaRPr/>
          </a:p>
          <a:p>
            <a:pPr marL="0" lvl="0" indent="0" algn="l" rtl="0">
              <a:spcBef>
                <a:spcPts val="0"/>
              </a:spcBef>
              <a:spcAft>
                <a:spcPts val="0"/>
              </a:spcAft>
              <a:buNone/>
            </a:pPr>
            <a:endParaRPr/>
          </a:p>
          <a:p>
            <a:pPr marL="0" lvl="0" indent="0" algn="l" rtl="0">
              <a:spcBef>
                <a:spcPts val="0"/>
              </a:spcBef>
              <a:spcAft>
                <a:spcPts val="0"/>
              </a:spcAft>
              <a:buNone/>
            </a:pPr>
            <a:r>
              <a:rPr lang="en"/>
              <a:t>Possible evidence of baroclinic focing in the TC environment</a:t>
            </a:r>
            <a:endParaRPr/>
          </a:p>
        </p:txBody>
      </p:sp>
      <p:sp>
        <p:nvSpPr>
          <p:cNvPr id="389" name="Google Shape;389;g85861a48f9_0_5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01c57b175_0_1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Using TC tornado reports are great but that doesn’t necessarily make them useful in model world. TC tornado surrogates are a way to estimate where tornadoes may occur in modeled tropical cyclones.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Carroll-Smith et al. 2019 and in my Master’s work percentile values of Reflectivity and Maximum Updraft Helicity were used to identify surrogates for rotating convection in model outputs. Carroll-Smith et al. 2019 showed that different percentile thresholds worked best for different model grid spacing when trying to match up TC tornado surrogates to actual tornado reports.</a:t>
            </a:r>
            <a:endParaRPr dirty="0"/>
          </a:p>
        </p:txBody>
      </p:sp>
      <p:sp>
        <p:nvSpPr>
          <p:cNvPr id="406" name="Google Shape;406;g801c57b175_0_1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87c29ae8b6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428" name="Google Shape;428;g87c29ae8b6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80b192da65_0_3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451" name="Google Shape;451;g80b192da65_0_3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84c75588f5_0_8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 sz="1400"/>
              <a:t>Now that I have motivated and introduced some of the important things about rotating convection in TCs we will talk about the modeling aspects of this project.</a:t>
            </a:r>
            <a:endParaRPr sz="1400"/>
          </a:p>
        </p:txBody>
      </p:sp>
      <p:sp>
        <p:nvSpPr>
          <p:cNvPr id="464" name="Google Shape;464;g84c75588f5_0_8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773f109713_0_12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As I mentioned previously 2017 was the 4th most active year for tropical cyclone tornadoes. If we look at the preliminary tornado report map from the SPC from the 2017 Hurricane season we can see that Havey and Irma were the two top tornado producers of the 2017 season. </a:t>
            </a:r>
            <a:endParaRPr/>
          </a:p>
        </p:txBody>
      </p:sp>
      <p:sp>
        <p:nvSpPr>
          <p:cNvPr id="476" name="Google Shape;476;g773f109713_0_12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773f109713_0_13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From 00Z 26 August through 12Z 27 August, Hurricane Harvey created 52 tornado reports along the coast and inland in Texas and Louisiana</a:t>
            </a:r>
            <a:endParaRPr/>
          </a:p>
          <a:p>
            <a:pPr marL="0" lvl="0" indent="0" algn="l" rtl="0">
              <a:spcBef>
                <a:spcPts val="0"/>
              </a:spcBef>
              <a:spcAft>
                <a:spcPts val="0"/>
              </a:spcAft>
              <a:buNone/>
            </a:pPr>
            <a:endParaRPr/>
          </a:p>
          <a:p>
            <a:pPr marL="0" lvl="0" indent="0" algn="l" rtl="0">
              <a:spcBef>
                <a:spcPts val="0"/>
              </a:spcBef>
              <a:spcAft>
                <a:spcPts val="0"/>
              </a:spcAft>
              <a:buNone/>
            </a:pPr>
            <a:r>
              <a:rPr lang="en"/>
              <a:t>From 12Z 10 September through 00Z 12 September, Hurricane Irma created 18 tornado reports along the Florida, Georgia, and South Carolina Coasts</a:t>
            </a:r>
            <a:endParaRPr/>
          </a:p>
        </p:txBody>
      </p:sp>
      <p:sp>
        <p:nvSpPr>
          <p:cNvPr id="488" name="Google Shape;488;g773f109713_0_13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01c57b175_0_42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To begin here are the domains that have been used in this WRF modeling study. The 9km domains (</a:t>
            </a:r>
            <a:r>
              <a:rPr lang="en-US" dirty="0"/>
              <a:t>on the left) </a:t>
            </a:r>
            <a:r>
              <a:rPr lang="en" dirty="0"/>
              <a:t>were run in the first set of simulations and a second set of simulations utilizing a static 3-km domain with a nested 1-km vortex (</a:t>
            </a:r>
            <a:r>
              <a:rPr lang="en-US" dirty="0"/>
              <a:t>seen on the right)</a:t>
            </a:r>
            <a:r>
              <a:rPr lang="en" dirty="0"/>
              <a:t> following domain was used.</a:t>
            </a:r>
            <a:endParaRPr dirty="0"/>
          </a:p>
        </p:txBody>
      </p:sp>
      <p:sp>
        <p:nvSpPr>
          <p:cNvPr id="501" name="Google Shape;501;g801c57b175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801c57b175_0_44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The ERA5 was utilized to provide the initial and boundary conditions for the 9-km simulations </a:t>
            </a:r>
            <a:endParaRPr/>
          </a:p>
        </p:txBody>
      </p:sp>
      <p:sp>
        <p:nvSpPr>
          <p:cNvPr id="515" name="Google Shape;515;g801c57b175_0_447: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73f109713_0_2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endParaRPr sz="1200"/>
          </a:p>
        </p:txBody>
      </p:sp>
      <p:sp>
        <p:nvSpPr>
          <p:cNvPr id="84" name="Google Shape;84;g773f109713_0_29: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87dc324b93_0_4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The 9-km simulations were run for a longer period of time allowing 24 hours of spin up before the variables from simulation #1 were used as initial and boundary conditions for the high horizontal resolution runs in simulation #2 (</a:t>
            </a:r>
            <a:r>
              <a:rPr lang="en-US" dirty="0"/>
              <a:t>typically referred to as a “hot start”)</a:t>
            </a:r>
            <a:r>
              <a:rPr lang="en" dirty="0"/>
              <a:t>. Additionally 12 hours is given for spin up in simulation #2 before analyzation.</a:t>
            </a:r>
            <a:endParaRPr dirty="0"/>
          </a:p>
        </p:txBody>
      </p:sp>
      <p:sp>
        <p:nvSpPr>
          <p:cNvPr id="534" name="Google Shape;534;g87dc324b9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801c57b175_0_43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Here is a table showing the Model setup for each of the runs. There are a few important this to point out.</a:t>
            </a:r>
            <a:endParaRPr/>
          </a:p>
        </p:txBody>
      </p:sp>
      <p:sp>
        <p:nvSpPr>
          <p:cNvPr id="556" name="Google Shape;556;g801c57b175_0_43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8803e5cd8a_1_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Here is a table showing the Model setup for each of the runs. There are a few important this to point out.</a:t>
            </a:r>
            <a:endParaRPr/>
          </a:p>
          <a:p>
            <a:pPr marL="457200" lvl="0" indent="-317500" algn="l" rtl="0">
              <a:spcBef>
                <a:spcPts val="0"/>
              </a:spcBef>
              <a:spcAft>
                <a:spcPts val="0"/>
              </a:spcAft>
              <a:buSzPts val="1400"/>
              <a:buAutoNum type="arabicPeriod"/>
            </a:pPr>
            <a:r>
              <a:rPr lang="en"/>
              <a:t>The 1-km domain is vortex following (at the 500 hPa level)</a:t>
            </a:r>
            <a:endParaRPr/>
          </a:p>
        </p:txBody>
      </p:sp>
      <p:sp>
        <p:nvSpPr>
          <p:cNvPr id="570" name="Google Shape;570;g8803e5cd8a_1_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8803e5cd8a_1_1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Here is a table showing the Model setup for each of the runs. There are a few important this to point out.</a:t>
            </a:r>
            <a:endParaRPr/>
          </a:p>
          <a:p>
            <a:pPr marL="457200" lvl="0" indent="-317500" algn="l" rtl="0">
              <a:spcBef>
                <a:spcPts val="0"/>
              </a:spcBef>
              <a:spcAft>
                <a:spcPts val="0"/>
              </a:spcAft>
              <a:buSzPts val="1400"/>
              <a:buAutoNum type="arabicPeriod"/>
            </a:pPr>
            <a:r>
              <a:rPr lang="en"/>
              <a:t>The 9-km domain used cumulus parameterization to allow faster spin up of the tropical cyclones</a:t>
            </a:r>
            <a:endParaRPr/>
          </a:p>
        </p:txBody>
      </p:sp>
      <p:sp>
        <p:nvSpPr>
          <p:cNvPr id="585" name="Google Shape;585;g8803e5cd8a_1_1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8803e5cd8a_1_2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Here is a table showing the Model setup for each of the runs. There are a few important this to point out.</a:t>
            </a:r>
            <a:endParaRPr dirty="0"/>
          </a:p>
          <a:p>
            <a:pPr marL="0" lvl="0" indent="0" algn="l" rtl="0">
              <a:spcBef>
                <a:spcPts val="0"/>
              </a:spcBef>
              <a:spcAft>
                <a:spcPts val="0"/>
              </a:spcAft>
              <a:buNone/>
            </a:pPr>
            <a:r>
              <a:rPr lang="en" dirty="0"/>
              <a:t>**  </a:t>
            </a:r>
            <a:r>
              <a:rPr lang="en-US" dirty="0"/>
              <a:t>As mentioned before </a:t>
            </a:r>
            <a:r>
              <a:rPr lang="en" dirty="0"/>
              <a:t>the </a:t>
            </a:r>
            <a:r>
              <a:rPr lang="en-US" dirty="0"/>
              <a:t>goal</a:t>
            </a:r>
            <a:r>
              <a:rPr lang="en" dirty="0"/>
              <a:t> of th</a:t>
            </a:r>
            <a:r>
              <a:rPr lang="en-US" dirty="0"/>
              <a:t>is</a:t>
            </a:r>
            <a:r>
              <a:rPr lang="en" dirty="0"/>
              <a:t> research is to see how these microphysics and PBL parameterizations effect convection in tropical cyclones.**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For each </a:t>
            </a:r>
            <a:r>
              <a:rPr lang="en-US" dirty="0"/>
              <a:t>simulation,</a:t>
            </a:r>
            <a:r>
              <a:rPr lang="en" dirty="0"/>
              <a:t> </a:t>
            </a:r>
            <a:r>
              <a:rPr lang="en-US" dirty="0"/>
              <a:t>the same pair of microphysics and PBL parameterizations were used in the 9-, 3-, 1-km runs to avoid possible conflicts between the different model physics.</a:t>
            </a:r>
            <a:endParaRPr dirty="0"/>
          </a:p>
        </p:txBody>
      </p:sp>
      <p:sp>
        <p:nvSpPr>
          <p:cNvPr id="600" name="Google Shape;600;g8803e5cd8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7fc250c82_0_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First I will introduce a little information about the microphysics schemes used in the WRF model runs. These can seem rather daunting to look at but I only want to point out that…</a:t>
            </a:r>
            <a:endParaRPr/>
          </a:p>
          <a:p>
            <a:pPr marL="457200" lvl="0" indent="-317500" algn="l" rtl="0">
              <a:spcBef>
                <a:spcPts val="0"/>
              </a:spcBef>
              <a:spcAft>
                <a:spcPts val="0"/>
              </a:spcAft>
              <a:buSzPts val="1400"/>
              <a:buChar char="-"/>
            </a:pPr>
            <a:r>
              <a:rPr lang="en"/>
              <a:t>The WDM6 microphysics scheme is double moment for warm rain processes (tracks the number concentration of rain and cloud water and the number of CCN)</a:t>
            </a:r>
            <a:endParaRPr/>
          </a:p>
          <a:p>
            <a:pPr marL="457200" lvl="0" indent="-317500" algn="l" rtl="0">
              <a:spcBef>
                <a:spcPts val="0"/>
              </a:spcBef>
              <a:spcAft>
                <a:spcPts val="0"/>
              </a:spcAft>
              <a:buSzPts val="1400"/>
              <a:buChar char="-"/>
            </a:pPr>
            <a:r>
              <a:rPr lang="en"/>
              <a:t>We can see the pathways in these two MP schemes are very similar the one difference labeled in red in the WDM6 chart.</a:t>
            </a:r>
            <a:endParaRPr/>
          </a:p>
        </p:txBody>
      </p:sp>
      <p:sp>
        <p:nvSpPr>
          <p:cNvPr id="615" name="Google Shape;615;g87fc250c82_0_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80b192da65_0_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And this table from Lim and Hong 2010 shows the technical details of the differences between the WSM6 and WDM6 equations.</a:t>
            </a:r>
            <a:endParaRPr dirty="0"/>
          </a:p>
        </p:txBody>
      </p:sp>
      <p:sp>
        <p:nvSpPr>
          <p:cNvPr id="637" name="Google Shape;637;g80b192da6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01c57b175_0_5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In this plot the WDM6 and WSM6 drop size distribution are shown. The two MP schemes are fairly similar except for the differences at the small drop sizes. </a:t>
            </a:r>
            <a:endParaRPr/>
          </a:p>
        </p:txBody>
      </p:sp>
      <p:sp>
        <p:nvSpPr>
          <p:cNvPr id="660" name="Google Shape;660;g801c57b175_0_5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01c57b175_0_7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sz="1200"/>
              <a:t>Read summary</a:t>
            </a:r>
            <a:endParaRPr sz="1200"/>
          </a:p>
        </p:txBody>
      </p:sp>
      <p:sp>
        <p:nvSpPr>
          <p:cNvPr id="679" name="Google Shape;679;g801c57b17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801c57b175_0_9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WSM6 tends to produce spurious light precip</a:t>
            </a:r>
            <a:endParaRPr dirty="0"/>
          </a:p>
          <a:p>
            <a:pPr marL="0" lvl="0" indent="0" algn="l" rtl="0">
              <a:spcBef>
                <a:spcPts val="0"/>
              </a:spcBef>
              <a:spcAft>
                <a:spcPts val="0"/>
              </a:spcAft>
              <a:buNone/>
            </a:pPr>
            <a:r>
              <a:rPr lang="en" dirty="0"/>
              <a:t>WDM6 tends to suppress that light precip (particularly over the ocean)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Rain concentrations tend to be larger than most other hydrometeor types in the WSM6 scheme.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ice and graupel concentrations can be impacted by the shar</a:t>
            </a:r>
            <a:r>
              <a:rPr lang="en-US" sz="1200" dirty="0"/>
              <a:t>ed pool of CCN in the WDM6 simulations.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Both WSM6 and WDM6 tend to have a bias towards small raindrops and graupel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Squall-lines tend to propagate quicker in the WDM6 scheme (which may be important as TC outer rainbands can sometimes take on squall-line like characteristics)</a:t>
            </a:r>
            <a:endParaRPr sz="1200" dirty="0"/>
          </a:p>
          <a:p>
            <a:pPr marL="0" lvl="0" indent="0" algn="l" rtl="0">
              <a:spcBef>
                <a:spcPts val="0"/>
              </a:spcBef>
              <a:spcAft>
                <a:spcPts val="0"/>
              </a:spcAft>
              <a:buNone/>
            </a:pPr>
            <a:endParaRPr sz="1200" dirty="0"/>
          </a:p>
        </p:txBody>
      </p:sp>
      <p:sp>
        <p:nvSpPr>
          <p:cNvPr id="700" name="Google Shape;700;g801c57b17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4c75588f5_0_1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457200" lvl="0" indent="-317500" algn="l" rtl="0">
              <a:lnSpc>
                <a:spcPct val="100000"/>
              </a:lnSpc>
              <a:spcBef>
                <a:spcPts val="0"/>
              </a:spcBef>
              <a:spcAft>
                <a:spcPts val="0"/>
              </a:spcAft>
              <a:buSzPts val="1400"/>
              <a:buChar char="-"/>
            </a:pPr>
            <a:r>
              <a:rPr lang="en" sz="1400"/>
              <a:t>Almost 1200 US tornadoes were a result of TCs from 1995-2010 (6% of all tornadoes in the US)</a:t>
            </a:r>
            <a:endParaRPr sz="1400"/>
          </a:p>
          <a:p>
            <a:pPr marL="457200" lvl="0" indent="-317500" algn="l" rtl="0">
              <a:lnSpc>
                <a:spcPct val="100000"/>
              </a:lnSpc>
              <a:spcBef>
                <a:spcPts val="0"/>
              </a:spcBef>
              <a:spcAft>
                <a:spcPts val="0"/>
              </a:spcAft>
              <a:buSzPts val="1400"/>
              <a:buChar char="-"/>
            </a:pPr>
            <a:r>
              <a:rPr lang="en" sz="1400"/>
              <a:t>Over 1400 at the end of 2017</a:t>
            </a:r>
            <a:endParaRPr sz="1400"/>
          </a:p>
          <a:p>
            <a:pPr marL="457200" lvl="0" indent="-317500" algn="l" rtl="0">
              <a:lnSpc>
                <a:spcPct val="100000"/>
              </a:lnSpc>
              <a:spcBef>
                <a:spcPts val="0"/>
              </a:spcBef>
              <a:spcAft>
                <a:spcPts val="0"/>
              </a:spcAft>
              <a:buSzPts val="1400"/>
              <a:buChar char="-"/>
            </a:pPr>
            <a:r>
              <a:rPr lang="en" sz="1400"/>
              <a:t>2017 was the 4th most active year for TC tornadoes in the US</a:t>
            </a:r>
            <a:endParaRPr sz="1400"/>
          </a:p>
        </p:txBody>
      </p:sp>
      <p:sp>
        <p:nvSpPr>
          <p:cNvPr id="96" name="Google Shape;96;g84c75588f5_0_1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801c57b175_0_11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724" name="Google Shape;724;g801c57b17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801c57b175_0_15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762" name="Google Shape;762;g801c57b175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801c57b175_0_19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01" name="Google Shape;801;g801c57b17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882f542d3e_0_12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40" name="Google Shape;840;g882f542d3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801c57b175_0_26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82" name="Google Shape;882;g801c57b175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882f542d3e_0_16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912" name="Google Shape;912;g882f542d3e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801c57b175_0_46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Left is the intensity of the 1-km simulation of Hurricane Harvey (in terms of MSLP) compared to the HURDAT</a:t>
            </a:r>
            <a:endParaRPr/>
          </a:p>
          <a:p>
            <a:pPr marL="457200" lvl="0" indent="-317500" algn="l" rtl="0">
              <a:spcBef>
                <a:spcPts val="0"/>
              </a:spcBef>
              <a:spcAft>
                <a:spcPts val="0"/>
              </a:spcAft>
              <a:buSzPts val="1400"/>
              <a:buChar char="-"/>
            </a:pPr>
            <a:r>
              <a:rPr lang="en"/>
              <a:t>The modeled storm does not get as intense at the observed storm.</a:t>
            </a:r>
            <a:endParaRPr/>
          </a:p>
          <a:p>
            <a:pPr marL="0" lvl="0" indent="0" algn="l" rtl="0">
              <a:spcBef>
                <a:spcPts val="0"/>
              </a:spcBef>
              <a:spcAft>
                <a:spcPts val="0"/>
              </a:spcAft>
              <a:buNone/>
            </a:pPr>
            <a:endParaRPr/>
          </a:p>
          <a:p>
            <a:pPr marL="0" lvl="0" indent="0" algn="l" rtl="0">
              <a:spcBef>
                <a:spcPts val="0"/>
              </a:spcBef>
              <a:spcAft>
                <a:spcPts val="0"/>
              </a:spcAft>
              <a:buNone/>
            </a:pPr>
            <a:r>
              <a:rPr lang="en"/>
              <a:t>Right is the track</a:t>
            </a:r>
            <a:endParaRPr/>
          </a:p>
          <a:p>
            <a:pPr marL="457200" lvl="0" indent="-317500" algn="l" rtl="0">
              <a:spcBef>
                <a:spcPts val="0"/>
              </a:spcBef>
              <a:spcAft>
                <a:spcPts val="0"/>
              </a:spcAft>
              <a:buSzPts val="1400"/>
              <a:buChar char="-"/>
            </a:pPr>
            <a:r>
              <a:rPr lang="en"/>
              <a:t>The modeled storms had a track that was a bit further south than the observed track.</a:t>
            </a:r>
            <a:endParaRPr/>
          </a:p>
          <a:p>
            <a:pPr marL="0" lvl="0" indent="0" algn="l" rtl="0">
              <a:spcBef>
                <a:spcPts val="0"/>
              </a:spcBef>
              <a:spcAft>
                <a:spcPts val="0"/>
              </a:spcAft>
              <a:buNone/>
            </a:pPr>
            <a:endParaRPr/>
          </a:p>
          <a:p>
            <a:pPr marL="0" lvl="0" indent="0" algn="l" rtl="0">
              <a:spcBef>
                <a:spcPts val="0"/>
              </a:spcBef>
              <a:spcAft>
                <a:spcPts val="0"/>
              </a:spcAft>
              <a:buNone/>
            </a:pPr>
            <a:r>
              <a:rPr lang="en"/>
              <a:t>Overall the Modeled storms all were close to each other in terms of tack and intensity and therefore will allow for good comparison to one another.</a:t>
            </a:r>
            <a:endParaRPr/>
          </a:p>
        </p:txBody>
      </p:sp>
      <p:sp>
        <p:nvSpPr>
          <p:cNvPr id="945" name="Google Shape;945;g801c57b175_0_462: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801c57b175_0_47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Left is the intensity of the 1-km simulation of Hurricane Irma (in terms of MSLP) compared to the HURDAT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 modeled storm does not get as intense at the observed storm (as in Harvey)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Right is the track</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 modeled storms here started slightly south of the observed track bringing the center of Irma closer to Cuba and turned northerly too quickly compared to observations possibly explaining some of the difference in intensity.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Overall the track was fairly similar to the observed track</a:t>
            </a:r>
            <a:endParaRPr>
              <a:solidFill>
                <a:schemeClr val="dk1"/>
              </a:solidFill>
            </a:endParaRPr>
          </a:p>
        </p:txBody>
      </p:sp>
      <p:sp>
        <p:nvSpPr>
          <p:cNvPr id="959" name="Google Shape;959;g801c57b175_0_47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84c75588f5_0_10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endParaRPr sz="1200"/>
          </a:p>
        </p:txBody>
      </p:sp>
      <p:sp>
        <p:nvSpPr>
          <p:cNvPr id="973" name="Google Shape;973;g84c75588f5_0_10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84c75588f5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985" name="Google Shape;985;g84c75588f5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73f109713_0_4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 sz="1400"/>
              <a:t>Figure shows the Tornado Warning FAR for North Atlantic TCs from 2008 to 2013 shown in Martinaitis 2017</a:t>
            </a:r>
            <a:endParaRPr sz="1400"/>
          </a:p>
          <a:p>
            <a:pPr marL="457200" lvl="0" indent="-317500" algn="l" rtl="0">
              <a:lnSpc>
                <a:spcPct val="100000"/>
              </a:lnSpc>
              <a:spcBef>
                <a:spcPts val="0"/>
              </a:spcBef>
              <a:spcAft>
                <a:spcPts val="0"/>
              </a:spcAft>
              <a:buSzPts val="1400"/>
              <a:buChar char="-"/>
            </a:pPr>
            <a:r>
              <a:rPr lang="en" sz="1400"/>
              <a:t>The average FAR over this period is nearly 86% (red)</a:t>
            </a:r>
            <a:endParaRPr sz="1400"/>
          </a:p>
        </p:txBody>
      </p:sp>
      <p:sp>
        <p:nvSpPr>
          <p:cNvPr id="110" name="Google Shape;110;g773f10971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84c75588f5_0_39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997" name="Google Shape;997;g84c75588f5_0_39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7749ed2c17_0_17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US" sz="1200" dirty="0"/>
              <a:t>As in Carroll-Smith et al. 2019 and my Master’s work, I first identify cells that have a reflectivity in the 99.9</a:t>
            </a:r>
            <a:r>
              <a:rPr lang="en-US" sz="1200" baseline="30000" dirty="0"/>
              <a:t>th</a:t>
            </a:r>
            <a:r>
              <a:rPr lang="en-US" sz="1200" dirty="0"/>
              <a:t> percentile across all the analysis times.</a:t>
            </a:r>
            <a:endParaRPr sz="1200" dirty="0"/>
          </a:p>
        </p:txBody>
      </p:sp>
      <p:sp>
        <p:nvSpPr>
          <p:cNvPr id="1010" name="Google Shape;1010;g7749ed2c17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7749ed2c17_0_31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US" sz="1200" dirty="0"/>
              <a:t>For those cells if the 0-3 km updraft helicity exceeds the 99.95</a:t>
            </a:r>
            <a:r>
              <a:rPr lang="en-US" sz="1200" baseline="30000" dirty="0"/>
              <a:t>th</a:t>
            </a:r>
            <a:r>
              <a:rPr lang="en-US" sz="1200" dirty="0"/>
              <a:t> percentile….</a:t>
            </a:r>
            <a:endParaRPr sz="1200" dirty="0"/>
          </a:p>
        </p:txBody>
      </p:sp>
      <p:sp>
        <p:nvSpPr>
          <p:cNvPr id="1026" name="Google Shape;1026;g7749ed2c17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7749ed2c17_0_29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US" sz="1200" dirty="0"/>
              <a:t>… I identify those cells as rotating cells.</a:t>
            </a:r>
            <a:endParaRPr sz="1200" dirty="0"/>
          </a:p>
        </p:txBody>
      </p:sp>
      <p:sp>
        <p:nvSpPr>
          <p:cNvPr id="1044" name="Google Shape;1044;g7749ed2c17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7749ed2c17_0_27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US" sz="1200" dirty="0"/>
              <a:t>I identify the cells with no updraft helicity, but maximum updraft in the 99.9</a:t>
            </a:r>
            <a:r>
              <a:rPr lang="en-US" sz="1200" baseline="30000" dirty="0"/>
              <a:t>th</a:t>
            </a:r>
            <a:r>
              <a:rPr lang="en-US" sz="1200" dirty="0"/>
              <a:t> percentile…</a:t>
            </a:r>
            <a:endParaRPr sz="1200" dirty="0"/>
          </a:p>
        </p:txBody>
      </p:sp>
      <p:sp>
        <p:nvSpPr>
          <p:cNvPr id="1064" name="Google Shape;1064;g7749ed2c17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7749ed2c17_0_25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US" sz="1200" dirty="0"/>
              <a:t>… as non-rotating cells.</a:t>
            </a:r>
            <a:endParaRPr sz="1200" dirty="0"/>
          </a:p>
        </p:txBody>
      </p:sp>
      <p:sp>
        <p:nvSpPr>
          <p:cNvPr id="1086" name="Google Shape;1086;g7749ed2c17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84c75588f5_0_13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110" name="Google Shape;1110;g84c75588f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85861a48f9_0_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Right is </a:t>
            </a:r>
            <a:r>
              <a:rPr lang="en-US" dirty="0"/>
              <a:t>an </a:t>
            </a:r>
            <a:r>
              <a:rPr lang="en" dirty="0"/>
              <a:t>Irma </a:t>
            </a:r>
            <a:r>
              <a:rPr lang="en-US" dirty="0"/>
              <a:t>simulation </a:t>
            </a:r>
            <a:r>
              <a:rPr lang="en" dirty="0"/>
              <a:t>w</a:t>
            </a:r>
            <a:r>
              <a:rPr lang="en-US" dirty="0" err="1"/>
              <a:t>ith</a:t>
            </a:r>
            <a:r>
              <a:rPr lang="en-US" dirty="0"/>
              <a:t> the single moment microphysics</a:t>
            </a:r>
            <a:endParaRPr lang="en" dirty="0"/>
          </a:p>
          <a:p>
            <a:pPr marL="0" lvl="0" indent="0" algn="l" rtl="0">
              <a:spcBef>
                <a:spcPts val="0"/>
              </a:spcBef>
              <a:spcAft>
                <a:spcPts val="0"/>
              </a:spcAft>
              <a:buNone/>
            </a:pPr>
            <a:r>
              <a:rPr lang="en" dirty="0"/>
              <a:t>Left is </a:t>
            </a:r>
            <a:r>
              <a:rPr lang="en-US" dirty="0"/>
              <a:t>an Irma simulation with the double moment microphysics scheme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Both simulations use the YSU PBL scheme.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WDM6 simulation shows lack of model reflectivity particularly between the </a:t>
            </a:r>
            <a:r>
              <a:rPr lang="en-US" dirty="0" err="1"/>
              <a:t>rainbands</a:t>
            </a:r>
            <a:r>
              <a:rPr lang="en-US" dirty="0"/>
              <a:t>. </a:t>
            </a:r>
            <a:endParaRPr dirty="0"/>
          </a:p>
        </p:txBody>
      </p:sp>
      <p:sp>
        <p:nvSpPr>
          <p:cNvPr id="1130" name="Google Shape;1130;g85861a48f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86358ff0fb_0_9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These next few slides will show these plots. They show the hydrometeor type of the vertically integrated mixing ratio at each grid point. Each grid point is colored by the hydrometeor type (The value of this mixing ratio is the shading of each point)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figures show these plots for the single moment (left) and double moment (right) microphysics scheme and YSU PBL scheme for Hurricane Irma.</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148" name="Google Shape;1148;g86358ff0f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882f542d3e_0_21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If I zoom in on the eastern side of the storm, we can more easily see the difference in the amount of graupel produced by each simulation. The Double moment simulation on the right produces more graupel then the single moment simulation on the left.</a:t>
            </a:r>
            <a:endParaRPr dirty="0"/>
          </a:p>
          <a:p>
            <a:pPr marL="0" lvl="0" indent="0" algn="l" rtl="0">
              <a:spcBef>
                <a:spcPts val="0"/>
              </a:spcBef>
              <a:spcAft>
                <a:spcPts val="0"/>
              </a:spcAft>
              <a:buNone/>
            </a:pPr>
            <a:endParaRPr dirty="0"/>
          </a:p>
        </p:txBody>
      </p:sp>
      <p:sp>
        <p:nvSpPr>
          <p:cNvPr id="1177" name="Google Shape;1177;g882f542d3e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73f109713_0_5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457200" lvl="0" indent="-317500" algn="l" rtl="0">
              <a:lnSpc>
                <a:spcPct val="100000"/>
              </a:lnSpc>
              <a:spcBef>
                <a:spcPts val="0"/>
              </a:spcBef>
              <a:spcAft>
                <a:spcPts val="0"/>
              </a:spcAft>
              <a:buSzPts val="1400"/>
              <a:buChar char="-"/>
            </a:pPr>
            <a:r>
              <a:rPr lang="en" sz="1400"/>
              <a:t>The threshold for the Government Performance Requirements Act compliance for tornado warning FARs is 72%</a:t>
            </a:r>
            <a:endParaRPr sz="1400"/>
          </a:p>
          <a:p>
            <a:pPr marL="457200" lvl="0" indent="-317500" algn="l" rtl="0">
              <a:lnSpc>
                <a:spcPct val="100000"/>
              </a:lnSpc>
              <a:spcBef>
                <a:spcPts val="0"/>
              </a:spcBef>
              <a:spcAft>
                <a:spcPts val="0"/>
              </a:spcAft>
              <a:buSzPts val="1400"/>
              <a:buChar char="-"/>
            </a:pPr>
            <a:r>
              <a:rPr lang="en" sz="1400"/>
              <a:t>Over this period TC tornado warning FARs are much greater than that</a:t>
            </a:r>
            <a:endParaRPr sz="1400"/>
          </a:p>
        </p:txBody>
      </p:sp>
      <p:sp>
        <p:nvSpPr>
          <p:cNvPr id="127" name="Google Shape;127;g773f10971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882f542d3e_0_24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Looking more broadly we can see the difference in the extent of ice around the storm. There is a lesser areal extent of ice in the double moment microphysics scheme.</a:t>
            </a:r>
            <a:endParaRPr dirty="0"/>
          </a:p>
          <a:p>
            <a:pPr marL="0" lvl="0" indent="0" algn="l" rtl="0">
              <a:spcBef>
                <a:spcPts val="0"/>
              </a:spcBef>
              <a:spcAft>
                <a:spcPts val="0"/>
              </a:spcAft>
              <a:buNone/>
            </a:pPr>
            <a:endParaRPr dirty="0"/>
          </a:p>
        </p:txBody>
      </p:sp>
      <p:sp>
        <p:nvSpPr>
          <p:cNvPr id="1208" name="Google Shape;1208;g882f542d3e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84c75588f5_0_14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237" name="Google Shape;1237;g84c75588f5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84c75588f5_0_16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260" name="Google Shape;1260;g84c75588f5_0_16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84c75588f5_0_17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Figures show the model reflectivity with black X’s denoting the rotating cells and blue X’s denoting the non-rotating cells.</a:t>
            </a:r>
            <a:endParaRPr/>
          </a:p>
        </p:txBody>
      </p:sp>
      <p:sp>
        <p:nvSpPr>
          <p:cNvPr id="1272" name="Google Shape;1272;g84c75588f5_0_179: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84c75588f5_0_21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Figures here show the difference plots in maximum updraft velocity for Hurricane Irma.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Warmer colors denote where the MYNN3 PBL scheme has the higher vertical velocities than the YSU and ACM2 schemes.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differe</a:t>
            </a:r>
            <a:r>
              <a:rPr lang="en-US" dirty="0" err="1">
                <a:solidFill>
                  <a:schemeClr val="dk1"/>
                </a:solidFill>
              </a:rPr>
              <a:t>nces</a:t>
            </a:r>
            <a:r>
              <a:rPr lang="en-US" dirty="0">
                <a:solidFill>
                  <a:schemeClr val="dk1"/>
                </a:solidFill>
              </a:rPr>
              <a:t> here are not very structurally coherent (looks like popcorn) as the maximum updraft velocity is dependent on the location of convection which unsurprisingly is different in each simulation. </a:t>
            </a:r>
            <a:endParaRPr dirty="0"/>
          </a:p>
        </p:txBody>
      </p:sp>
      <p:sp>
        <p:nvSpPr>
          <p:cNvPr id="1286" name="Google Shape;1286;g84c75588f5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84c75588f5_0_25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Figures here show the difference plots for 0-3km helicity for Hurricane Irma.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Warmer colors denote where the MYNN3 PBL scheme has the higher 0-3-km helicity than the YSU and ACM2 schemes.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Unlike the maximum udr</a:t>
            </a:r>
            <a:r>
              <a:rPr lang="en-US" dirty="0">
                <a:solidFill>
                  <a:schemeClr val="dk1"/>
                </a:solidFill>
              </a:rPr>
              <a:t>aft velocity the 0-3 km helicity is much more structurally coherent. There are large differences on the northern side of Hurricane Irma.</a:t>
            </a:r>
            <a:endParaRPr dirty="0"/>
          </a:p>
        </p:txBody>
      </p:sp>
      <p:sp>
        <p:nvSpPr>
          <p:cNvPr id="1307" name="Google Shape;1307;g84c75588f5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84c75588f5_0_27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327" name="Google Shape;1327;g84c75588f5_0_27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84c75588f5_0_40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sz="1100" dirty="0">
                <a:solidFill>
                  <a:srgbClr val="222222"/>
                </a:solidFill>
                <a:highlight>
                  <a:schemeClr val="lt1"/>
                </a:highlight>
              </a:rPr>
              <a:t>How does the PBL scheme physically affect the </a:t>
            </a:r>
            <a:r>
              <a:rPr lang="en" sz="1100" dirty="0">
                <a:solidFill>
                  <a:schemeClr val="dk1"/>
                </a:solidFill>
              </a:rPr>
              <a:t>0</a:t>
            </a:r>
            <a:r>
              <a:rPr lang="en" sz="1100" dirty="0">
                <a:solidFill>
                  <a:srgbClr val="222222"/>
                </a:solidFill>
                <a:highlight>
                  <a:schemeClr val="lt1"/>
                </a:highlight>
              </a:rPr>
              <a:t>–3-km helicity</a:t>
            </a:r>
            <a:r>
              <a:rPr lang="en" dirty="0">
                <a:solidFill>
                  <a:srgbClr val="222222"/>
                </a:solidFill>
                <a:highlight>
                  <a:schemeClr val="lt1"/>
                </a:highlight>
              </a:rPr>
              <a:t>? </a:t>
            </a:r>
            <a:r>
              <a:rPr lang="en" sz="1100" dirty="0">
                <a:solidFill>
                  <a:srgbClr val="222222"/>
                </a:solidFill>
                <a:highlight>
                  <a:schemeClr val="lt1"/>
                </a:highlight>
              </a:rPr>
              <a:t>What makes the MYNN3 scheme different?</a:t>
            </a:r>
          </a:p>
          <a:p>
            <a:pPr marL="0" lvl="0" indent="0" algn="l" rtl="0">
              <a:spcBef>
                <a:spcPts val="0"/>
              </a:spcBef>
              <a:spcAft>
                <a:spcPts val="0"/>
              </a:spcAft>
              <a:buNone/>
            </a:pPr>
            <a:endParaRPr lang="en" sz="1100" dirty="0">
              <a:solidFill>
                <a:srgbClr val="222222"/>
              </a:solidFill>
              <a:highlight>
                <a:schemeClr val="lt1"/>
              </a:highlight>
            </a:endParaRPr>
          </a:p>
          <a:p>
            <a:pPr marL="0" lvl="0" indent="0" algn="l" rtl="0">
              <a:spcBef>
                <a:spcPts val="0"/>
              </a:spcBef>
              <a:spcAft>
                <a:spcPts val="0"/>
              </a:spcAft>
              <a:buNone/>
            </a:pPr>
            <a:r>
              <a:rPr lang="en" sz="1100" dirty="0">
                <a:solidFill>
                  <a:srgbClr val="222222"/>
                </a:solidFill>
                <a:highlight>
                  <a:schemeClr val="lt1"/>
                </a:highlight>
              </a:rPr>
              <a:t>Like </a:t>
            </a:r>
            <a:r>
              <a:rPr lang="en-US" sz="1100" dirty="0">
                <a:solidFill>
                  <a:srgbClr val="222222"/>
                </a:solidFill>
                <a:highlight>
                  <a:schemeClr val="lt1"/>
                </a:highlight>
              </a:rPr>
              <a:t>I</a:t>
            </a:r>
            <a:r>
              <a:rPr lang="en" sz="1100" dirty="0">
                <a:solidFill>
                  <a:srgbClr val="222222"/>
                </a:solidFill>
                <a:highlight>
                  <a:schemeClr val="lt1"/>
                </a:highlight>
              </a:rPr>
              <a:t> mentioned the major differences were on the northern side of </a:t>
            </a:r>
            <a:r>
              <a:rPr lang="en-US" sz="1100" dirty="0">
                <a:solidFill>
                  <a:srgbClr val="222222"/>
                </a:solidFill>
                <a:highlight>
                  <a:schemeClr val="lt1"/>
                </a:highlight>
              </a:rPr>
              <a:t>Hurricane Irma… what would be north of Irma at this time?...</a:t>
            </a:r>
            <a:endParaRPr dirty="0"/>
          </a:p>
        </p:txBody>
      </p:sp>
      <p:sp>
        <p:nvSpPr>
          <p:cNvPr id="1340" name="Google Shape;1340;g84c75588f5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882f542d3e_0_27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 Land.</a:t>
            </a: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The shaded field in these figures show the PBL height in the Irma Single Moment microphysics scheme- MYNN3, YSU, and ACM2 (from left to right).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Here </a:t>
            </a:r>
            <a:r>
              <a:rPr lang="en-US" dirty="0"/>
              <a:t>we can clearly see that the simulations are producing wildly different PBL heights across the different PBL schemes, particularly over the Florida peninsula.</a:t>
            </a:r>
            <a:endParaRPr dirty="0"/>
          </a:p>
        </p:txBody>
      </p:sp>
      <p:sp>
        <p:nvSpPr>
          <p:cNvPr id="1353" name="Google Shape;1353;g882f542d3e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882f542d3e_0_29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Just to remind everyone, the three different PBL schemes use different methods to determining the PBL height. Future work will look at how these differences in PBL height effect the low-level winds in the tropical cyclone over land to see if this plays a role in those differences in 0-3 km helicity.</a:t>
            </a:r>
            <a:endParaRPr dirty="0"/>
          </a:p>
        </p:txBody>
      </p:sp>
      <p:sp>
        <p:nvSpPr>
          <p:cNvPr id="1373" name="Google Shape;1373;g882f542d3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803e5cd8a_0_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 sz="1300" dirty="0"/>
              <a:t>To summarize TC tornadoes are typically associated with large FARs. </a:t>
            </a:r>
            <a:r>
              <a:rPr lang="en-US" sz="1300" dirty="0"/>
              <a:t>They</a:t>
            </a:r>
            <a:r>
              <a:rPr lang="en" sz="1300" dirty="0"/>
              <a:t> can </a:t>
            </a:r>
            <a:r>
              <a:rPr lang="en-US" sz="1300" dirty="0"/>
              <a:t>also </a:t>
            </a:r>
            <a:r>
              <a:rPr lang="en" sz="1300" dirty="0"/>
              <a:t>add to the total damage caused by Tropical Cyclones, </a:t>
            </a:r>
            <a:r>
              <a:rPr lang="en-US" sz="1300" dirty="0"/>
              <a:t>for example TC tornado damage during the 2005 hurricane season totaled over $100 million</a:t>
            </a:r>
            <a:r>
              <a:rPr lang="en" sz="1300" dirty="0"/>
              <a:t>.</a:t>
            </a:r>
            <a:endParaRPr sz="1300" dirty="0"/>
          </a:p>
        </p:txBody>
      </p:sp>
      <p:sp>
        <p:nvSpPr>
          <p:cNvPr id="145" name="Google Shape;145;g8803e5cd8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7749ed2c17_0_33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396" name="Google Shape;1396;g7749ed2c17_0_33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7749ed2c17_0_43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409" name="Google Shape;1409;g7749ed2c17_0_43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801c57b175_0_57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422" name="Google Shape;1422;g801c57b175_0_57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84c75588f5_2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434" name="Google Shape;1434;g84c75588f5_2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84c75588f5_2_1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Here is the 3D Frontogenesis equation…. </a:t>
            </a:r>
            <a:endParaRPr dirty="0"/>
          </a:p>
        </p:txBody>
      </p:sp>
      <p:sp>
        <p:nvSpPr>
          <p:cNvPr id="1448" name="Google Shape;1448;g84c75588f5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84c75588f5_2_2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I have color coded the terms to make it less daunting to look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red colors show the diabatic heating terms, the green color shows the horizontal deformation terms, the purple is the vertical divergence term, and the blue are the tilting terms.</a:t>
            </a:r>
            <a:endParaRPr dirty="0"/>
          </a:p>
        </p:txBody>
      </p:sp>
      <p:sp>
        <p:nvSpPr>
          <p:cNvPr id="1461" name="Google Shape;1461;g84c75588f5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86358ff0fb_0_3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This plot is showing the different terms in the 3D Frontogenesis equation. In red in the upper left is the diabatic heating terms, in green in the upper right is the deformation terms, in purple in the bottom left is the vertical divergence term. The full 3D frontogenesis equation is in the bottom right.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plot is of the Single Moment microphysics scheme and YSU PBL scheme simulation of Hurricane Irma at 18Z 10</a:t>
            </a:r>
            <a:r>
              <a:rPr lang="en-US" baseline="30000" dirty="0"/>
              <a:t>th</a:t>
            </a:r>
            <a:r>
              <a:rPr lang="en-US" dirty="0"/>
              <a:t>, September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we can clearly see that the diabatic heating terms from existing convection tend to be the largest terms.</a:t>
            </a:r>
            <a:endParaRPr dirty="0"/>
          </a:p>
        </p:txBody>
      </p:sp>
      <p:sp>
        <p:nvSpPr>
          <p:cNvPr id="1494" name="Google Shape;1494;g86358ff0f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84c75588f5_2_9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As noted, the diabatic terms are the largest terms. The other terms can be thought of as the baroclinic and convergence terms as their equations are functions of gradients in wind and potential temperature.</a:t>
            </a:r>
            <a:endParaRPr dirty="0"/>
          </a:p>
        </p:txBody>
      </p:sp>
      <p:sp>
        <p:nvSpPr>
          <p:cNvPr id="1513" name="Google Shape;1513;g84c75588f5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84c75588f5_2_13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These figures show the RH (shaded) and </a:t>
            </a:r>
            <a:r>
              <a:rPr lang="en-US" dirty="0"/>
              <a:t>the red</a:t>
            </a:r>
            <a:r>
              <a:rPr lang="en" dirty="0"/>
              <a:t> contours of potential temperature at 1500m.</a:t>
            </a:r>
            <a:endParaRPr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As seen in my Master’s work we can see the dry air is </a:t>
            </a:r>
            <a:r>
              <a:rPr lang="en-US" dirty="0"/>
              <a:t>co-</a:t>
            </a:r>
            <a:r>
              <a:rPr lang="en" dirty="0"/>
              <a:t>located with warmer potential temperatures at 1500m… </a:t>
            </a:r>
            <a:endParaRPr dirty="0"/>
          </a:p>
        </p:txBody>
      </p:sp>
      <p:sp>
        <p:nvSpPr>
          <p:cNvPr id="1550" name="Google Shape;1550;g84c75588f5_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86358ff0fb_0_5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 Showing signs of baroclinicity between the </a:t>
            </a:r>
            <a:r>
              <a:rPr lang="en-US" dirty="0" err="1"/>
              <a:t>rainbands</a:t>
            </a:r>
            <a:r>
              <a:rPr lang="en-US" dirty="0"/>
              <a:t>.</a:t>
            </a:r>
            <a:endParaRPr dirty="0"/>
          </a:p>
        </p:txBody>
      </p:sp>
      <p:sp>
        <p:nvSpPr>
          <p:cNvPr id="1566" name="Google Shape;1566;g86358ff0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4c75588f5_0_2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endParaRPr sz="1200"/>
          </a:p>
        </p:txBody>
      </p:sp>
      <p:sp>
        <p:nvSpPr>
          <p:cNvPr id="161" name="Google Shape;161;g84c75588f5_0_29: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84c75588f5_2_16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These figures show the MUCAPE shaded and </a:t>
            </a:r>
            <a:r>
              <a:rPr lang="en-US" dirty="0">
                <a:solidFill>
                  <a:schemeClr val="dk1"/>
                </a:solidFill>
              </a:rPr>
              <a:t>red contours show the</a:t>
            </a:r>
            <a:r>
              <a:rPr lang="en" dirty="0">
                <a:solidFill>
                  <a:schemeClr val="dk1"/>
                </a:solidFill>
              </a:rPr>
              <a:t> convergence of the 10m wind.</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Here the strongest convergence is located directly along the Eastern Florida coast…</a:t>
            </a:r>
            <a:endParaRPr dirty="0">
              <a:solidFill>
                <a:schemeClr val="dk1"/>
              </a:solidFill>
            </a:endParaRPr>
          </a:p>
          <a:p>
            <a:pPr marL="0" lvl="0" indent="0" algn="l" rtl="0">
              <a:spcBef>
                <a:spcPts val="0"/>
              </a:spcBef>
              <a:spcAft>
                <a:spcPts val="0"/>
              </a:spcAft>
              <a:buNone/>
            </a:pPr>
            <a:endParaRPr dirty="0"/>
          </a:p>
        </p:txBody>
      </p:sp>
      <p:sp>
        <p:nvSpPr>
          <p:cNvPr id="1585" name="Google Shape;1585;g84c75588f5_2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86358ff0fb_0_7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US" dirty="0"/>
              <a:t>The strong winds of the hurricane slow rapidly due to friction as the winds move onshore creating convergence along the coast.</a:t>
            </a:r>
            <a:endParaRPr dirty="0"/>
          </a:p>
        </p:txBody>
      </p:sp>
      <p:sp>
        <p:nvSpPr>
          <p:cNvPr id="1601" name="Google Shape;1601;g86358ff0f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7749ed2c17_0_34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618" name="Google Shape;1618;g7749ed2c17_0_347: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7749ed2c17_0_44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631" name="Google Shape;1631;g7749ed2c17_0_44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801c57b175_0_63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644" name="Google Shape;1644;g801c57b175_0_637: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7749ed2c17_0_41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656" name="Google Shape;1656;g7749ed2c17_0_417: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7749ed2c17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669" name="Google Shape;1669;g7749ed2c17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84c75588f5_0_11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endParaRPr sz="1200"/>
          </a:p>
        </p:txBody>
      </p:sp>
      <p:sp>
        <p:nvSpPr>
          <p:cNvPr id="1681" name="Google Shape;1681;g84c75588f5_0_119: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84c75588f5_0_43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693" name="Google Shape;1693;g84c75588f5_0_43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80980e050e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705" name="Google Shape;1705;g80980e050e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4dd37b58f_0_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lnSpc>
                <a:spcPct val="100000"/>
              </a:lnSpc>
              <a:spcBef>
                <a:spcPts val="0"/>
              </a:spcBef>
              <a:spcAft>
                <a:spcPts val="0"/>
              </a:spcAft>
              <a:buSzPts val="1100"/>
              <a:buNone/>
            </a:pPr>
            <a:r>
              <a:rPr lang="en" sz="1400"/>
              <a:t>This image from Edwards 2012 shows the distribution of tornado reports in atlantic tropical cyclones form 1995 to 2009</a:t>
            </a:r>
            <a:endParaRPr sz="1400"/>
          </a:p>
          <a:p>
            <a:pPr marL="457200" lvl="0" indent="-317500" algn="l" rtl="0">
              <a:lnSpc>
                <a:spcPct val="100000"/>
              </a:lnSpc>
              <a:spcBef>
                <a:spcPts val="0"/>
              </a:spcBef>
              <a:spcAft>
                <a:spcPts val="0"/>
              </a:spcAft>
              <a:buSzPts val="1400"/>
              <a:buChar char="-"/>
            </a:pPr>
            <a:r>
              <a:rPr lang="en" sz="1400"/>
              <a:t>All storms in the upper left, All hurricanes in the upper right, tropical storms in the bottom left, and tropical depressions in the bottom right</a:t>
            </a:r>
            <a:endParaRPr sz="1400"/>
          </a:p>
          <a:p>
            <a:pPr marL="457200" lvl="0" indent="-317500" algn="l" rtl="0">
              <a:lnSpc>
                <a:spcPct val="100000"/>
              </a:lnSpc>
              <a:spcBef>
                <a:spcPts val="0"/>
              </a:spcBef>
              <a:spcAft>
                <a:spcPts val="0"/>
              </a:spcAft>
              <a:buSzPts val="1400"/>
              <a:buChar char="-"/>
            </a:pPr>
            <a:r>
              <a:rPr lang="en" sz="1400"/>
              <a:t>Tornado reports typically happen to the east and northeast (wrt geographic north) in atlantic tropical cyclones</a:t>
            </a:r>
            <a:endParaRPr sz="1400"/>
          </a:p>
        </p:txBody>
      </p:sp>
      <p:sp>
        <p:nvSpPr>
          <p:cNvPr id="173" name="Google Shape;173;g84dd37b58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7749ed2c17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8" name="Google Shape;1718;g7749ed2c17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87c29ae8b6_0_2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732" name="Google Shape;1732;g87c29ae8b6_0_2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84c75588f5_0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84c75588f5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801c57b175_0_48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750" name="Google Shape;1750;g801c57b175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801c57b175_0_50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772" name="Google Shape;1772;g801c57b175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80878f8274_2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dirty="0"/>
              <a:t>These next few slides will show these plots. They show the hydrometeor type of the vertically integrated mixing ratio at each grid point. (The value of this mixing ratio is the shading of each point)</a:t>
            </a:r>
            <a:endParaRPr dirty="0"/>
          </a:p>
          <a:p>
            <a:pPr marL="0" lvl="0" indent="0" algn="l" rtl="0">
              <a:spcBef>
                <a:spcPts val="0"/>
              </a:spcBef>
              <a:spcAft>
                <a:spcPts val="0"/>
              </a:spcAft>
              <a:buNone/>
            </a:pPr>
            <a:endParaRPr dirty="0"/>
          </a:p>
        </p:txBody>
      </p:sp>
      <p:sp>
        <p:nvSpPr>
          <p:cNvPr id="1794" name="Google Shape;1794;g80878f8274_2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86358ff0fb_0_12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Same organization as before…</a:t>
            </a:r>
            <a:endParaRPr/>
          </a:p>
          <a:p>
            <a:pPr marL="0" lvl="0" indent="0" algn="l" rtl="0">
              <a:spcBef>
                <a:spcPts val="0"/>
              </a:spcBef>
              <a:spcAft>
                <a:spcPts val="0"/>
              </a:spcAft>
              <a:buNone/>
            </a:pPr>
            <a:endParaRPr/>
          </a:p>
        </p:txBody>
      </p:sp>
      <p:sp>
        <p:nvSpPr>
          <p:cNvPr id="1819" name="Google Shape;1819;g86358ff0fb_0_12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84c75588f5_0_19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r>
              <a:rPr lang="en"/>
              <a:t>Figures here show the difference plots in vertical velocity for Hurricane Harvey (at the same time as before). Warmer colors denote where the MYNN3 PBL scheme has the higher vertical velocities than the YSU and ACM2 schemes. </a:t>
            </a:r>
            <a:endParaRPr/>
          </a:p>
        </p:txBody>
      </p:sp>
      <p:sp>
        <p:nvSpPr>
          <p:cNvPr id="1851" name="Google Shape;1851;g84c75588f5_0_19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84c75588f5_0_23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Figures here show the difference plots for 0-3km helicity for Hurricane Harvey (at the same time as before). Warmer colors denote where the MYNN3 PBL scheme has the higher 0-3-km helicity than the YSU and ACM2 schemes. </a:t>
            </a:r>
            <a:endParaRPr/>
          </a:p>
        </p:txBody>
      </p:sp>
      <p:sp>
        <p:nvSpPr>
          <p:cNvPr id="1871" name="Google Shape;1871;g84c75588f5_0_233: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84c75588f5_0_28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a:p>
        </p:txBody>
      </p:sp>
      <p:sp>
        <p:nvSpPr>
          <p:cNvPr id="1891" name="Google Shape;1891;g84c75588f5_0_283: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91.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9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85.png"/><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87.png"/><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1019790" y="508980"/>
            <a:ext cx="7237800" cy="2140800"/>
          </a:xfrm>
          <a:prstGeom prst="rect">
            <a:avLst/>
          </a:prstGeom>
          <a:noFill/>
          <a:ln>
            <a:noFill/>
          </a:ln>
        </p:spPr>
        <p:txBody>
          <a:bodyPr spcFirstLastPara="1" wrap="square" lIns="67500" tIns="33750" rIns="67500" bIns="33750" anchor="ctr" anchorCtr="0">
            <a:noAutofit/>
          </a:bodyPr>
          <a:lstStyle/>
          <a:p>
            <a:pPr marL="0" marR="0" lvl="0" indent="0" algn="ctr" rtl="0">
              <a:lnSpc>
                <a:spcPct val="100000"/>
              </a:lnSpc>
              <a:spcBef>
                <a:spcPts val="0"/>
              </a:spcBef>
              <a:spcAft>
                <a:spcPts val="0"/>
              </a:spcAft>
              <a:buNone/>
            </a:pPr>
            <a:r>
              <a:rPr lang="en" sz="2700" b="1">
                <a:latin typeface="Calibri"/>
                <a:ea typeface="Calibri"/>
                <a:cs typeface="Calibri"/>
                <a:sym typeface="Calibri"/>
              </a:rPr>
              <a:t>The Sensitivity of Convection to Microphysics and Boundary Layer Parameterizations in Hurricanes Harvey and Irma 2017</a:t>
            </a:r>
            <a:endParaRPr sz="2700" b="0" i="0" u="none" strike="noStrike" cap="none">
              <a:solidFill>
                <a:srgbClr val="000000"/>
              </a:solidFill>
              <a:latin typeface="Arial"/>
              <a:ea typeface="Arial"/>
              <a:cs typeface="Arial"/>
              <a:sym typeface="Arial"/>
            </a:endParaRPr>
          </a:p>
        </p:txBody>
      </p:sp>
      <p:sp>
        <p:nvSpPr>
          <p:cNvPr id="55" name="Google Shape;55;p13"/>
          <p:cNvSpPr/>
          <p:nvPr/>
        </p:nvSpPr>
        <p:spPr>
          <a:xfrm>
            <a:off x="1793070" y="2699490"/>
            <a:ext cx="5698200" cy="11886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1500" b="1" i="0" u="none" strike="noStrike" cap="none">
                <a:solidFill>
                  <a:srgbClr val="000000"/>
                </a:solidFill>
                <a:latin typeface="Calibri"/>
                <a:ea typeface="Calibri"/>
                <a:cs typeface="Calibri"/>
                <a:sym typeface="Calibri"/>
              </a:rPr>
              <a:t>Dylan Card</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800"/>
              </a:spcBef>
              <a:spcAft>
                <a:spcPts val="0"/>
              </a:spcAft>
              <a:buNone/>
            </a:pPr>
            <a:r>
              <a:rPr lang="en" sz="1400" b="0" i="1" u="none" strike="noStrike" cap="none">
                <a:solidFill>
                  <a:srgbClr val="000000"/>
                </a:solidFill>
                <a:latin typeface="Calibri"/>
                <a:ea typeface="Calibri"/>
                <a:cs typeface="Calibri"/>
                <a:sym typeface="Calibri"/>
              </a:rPr>
              <a:t>University at Albany, State University of New York</a:t>
            </a:r>
            <a:br>
              <a:rPr lang="en" sz="1400" b="0" i="0" u="none" strike="noStrike" cap="none">
                <a:latin typeface="Arial"/>
                <a:ea typeface="Arial"/>
                <a:cs typeface="Arial"/>
                <a:sym typeface="Arial"/>
              </a:rPr>
            </a:br>
            <a:r>
              <a:rPr lang="en" sz="1400" b="0" i="1" u="none" strike="noStrike" cap="none">
                <a:solidFill>
                  <a:srgbClr val="000000"/>
                </a:solidFill>
                <a:latin typeface="Calibri"/>
                <a:ea typeface="Calibri"/>
                <a:cs typeface="Calibri"/>
                <a:sym typeface="Calibri"/>
              </a:rPr>
              <a:t>Albany, New York</a:t>
            </a:r>
            <a:r>
              <a:rPr lang="en"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800"/>
              </a:spcBef>
              <a:spcAft>
                <a:spcPts val="0"/>
              </a:spcAft>
              <a:buNone/>
            </a:pPr>
            <a:endParaRPr>
              <a:latin typeface="Calibri"/>
              <a:ea typeface="Calibri"/>
              <a:cs typeface="Calibri"/>
              <a:sym typeface="Calibri"/>
            </a:endParaRPr>
          </a:p>
          <a:p>
            <a:pPr marL="0" marR="0" lvl="0" indent="0" algn="l" rtl="0">
              <a:lnSpc>
                <a:spcPct val="100000"/>
              </a:lnSpc>
              <a:spcBef>
                <a:spcPts val="800"/>
              </a:spcBef>
              <a:spcAft>
                <a:spcPts val="0"/>
              </a:spcAft>
              <a:buNone/>
            </a:pPr>
            <a:endParaRPr>
              <a:latin typeface="Calibri"/>
              <a:ea typeface="Calibri"/>
              <a:cs typeface="Calibri"/>
              <a:sym typeface="Calibri"/>
            </a:endParaRPr>
          </a:p>
          <a:p>
            <a:pPr marL="0" marR="0" lvl="0" indent="0" algn="ctr" rtl="0">
              <a:lnSpc>
                <a:spcPct val="100000"/>
              </a:lnSpc>
              <a:spcBef>
                <a:spcPts val="800"/>
              </a:spcBef>
              <a:spcAft>
                <a:spcPts val="0"/>
              </a:spcAft>
              <a:buNone/>
            </a:pPr>
            <a:endParaRPr>
              <a:latin typeface="Calibri"/>
              <a:ea typeface="Calibri"/>
              <a:cs typeface="Calibri"/>
              <a:sym typeface="Calibri"/>
            </a:endParaRPr>
          </a:p>
          <a:p>
            <a:pPr marL="0" marR="0" lvl="0" indent="0" algn="ctr" rtl="0">
              <a:lnSpc>
                <a:spcPct val="100000"/>
              </a:lnSpc>
              <a:spcBef>
                <a:spcPts val="80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1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58" name="Google Shape;58;p1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59" name="Google Shape;59;p1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60" name="Google Shape;60;p1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61" name="Google Shape;61;p1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62" name="Google Shape;62;p1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63" name="Google Shape;63;p13"/>
          <p:cNvSpPr txBox="1"/>
          <p:nvPr/>
        </p:nvSpPr>
        <p:spPr>
          <a:xfrm>
            <a:off x="232900" y="3811900"/>
            <a:ext cx="88116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Committee Members: Kristen L. Corbosiero, Brian H. Tang, Robert G. Fovell, Ryan D. Torn</a:t>
            </a:r>
            <a:endParaRPr>
              <a:latin typeface="Calibri"/>
              <a:ea typeface="Calibri"/>
              <a:cs typeface="Calibri"/>
              <a:sym typeface="Calibri"/>
            </a:endParaRPr>
          </a:p>
        </p:txBody>
      </p:sp>
      <p:sp>
        <p:nvSpPr>
          <p:cNvPr id="64" name="Google Shape;64;p13"/>
          <p:cNvSpPr txBox="1"/>
          <p:nvPr/>
        </p:nvSpPr>
        <p:spPr>
          <a:xfrm>
            <a:off x="2817000" y="4551025"/>
            <a:ext cx="351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Calibri"/>
                <a:ea typeface="Calibri"/>
                <a:cs typeface="Calibri"/>
                <a:sym typeface="Calibri"/>
              </a:rPr>
              <a:t>Prospectus Presentation June 11</a:t>
            </a:r>
            <a:r>
              <a:rPr lang="en" sz="1200" baseline="30000">
                <a:latin typeface="Calibri"/>
                <a:ea typeface="Calibri"/>
                <a:cs typeface="Calibri"/>
                <a:sym typeface="Calibri"/>
              </a:rPr>
              <a:t>th</a:t>
            </a:r>
            <a:r>
              <a:rPr lang="en" sz="1200">
                <a:latin typeface="Calibri"/>
                <a:ea typeface="Calibri"/>
                <a:cs typeface="Calibri"/>
                <a:sym typeface="Calibri"/>
              </a:rPr>
              <a:t>, 2020</a:t>
            </a:r>
            <a:endParaRPr sz="12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5" name="Google Shape;195;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96" name="Google Shape;196;p2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97" name="Google Shape;197;p2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98" name="Google Shape;198;p2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99" name="Google Shape;199;p2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200" name="Google Shape;200;p2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201" name="Google Shape;201;p22"/>
          <p:cNvSpPr txBox="1"/>
          <p:nvPr/>
        </p:nvSpPr>
        <p:spPr>
          <a:xfrm>
            <a:off x="11200" y="795725"/>
            <a:ext cx="6509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Common Characteristics of tornadic rotating convection:</a:t>
            </a:r>
            <a:endParaRPr sz="20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11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11" name="Google Shape;1911;p1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912" name="Google Shape;1912;p11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913" name="Google Shape;1913;p11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914" name="Google Shape;1914;p11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915" name="Google Shape;1915;p11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pic>
        <p:nvPicPr>
          <p:cNvPr id="1916" name="Google Shape;1916;p11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 y="1028700"/>
            <a:ext cx="4572000" cy="4114800"/>
          </a:xfrm>
          <a:prstGeom prst="rect">
            <a:avLst/>
          </a:prstGeom>
          <a:noFill/>
          <a:ln>
            <a:noFill/>
          </a:ln>
        </p:spPr>
      </p:pic>
      <p:sp>
        <p:nvSpPr>
          <p:cNvPr id="1917" name="Google Shape;1917;p11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918" name="Google Shape;1918;p112"/>
          <p:cNvSpPr txBox="1"/>
          <p:nvPr/>
        </p:nvSpPr>
        <p:spPr>
          <a:xfrm>
            <a:off x="253050" y="586475"/>
            <a:ext cx="86379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t>Tropical Cyclone Boundaries:</a:t>
            </a:r>
            <a:endParaRPr sz="1600" b="1"/>
          </a:p>
        </p:txBody>
      </p:sp>
      <p:sp>
        <p:nvSpPr>
          <p:cNvPr id="1919" name="Google Shape;1919;p112"/>
          <p:cNvSpPr/>
          <p:nvPr/>
        </p:nvSpPr>
        <p:spPr>
          <a:xfrm>
            <a:off x="201575" y="1160763"/>
            <a:ext cx="1615800" cy="1797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12"/>
          <p:cNvSpPr/>
          <p:nvPr/>
        </p:nvSpPr>
        <p:spPr>
          <a:xfrm>
            <a:off x="2482750" y="1178425"/>
            <a:ext cx="1615800" cy="17973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12"/>
          <p:cNvSpPr/>
          <p:nvPr/>
        </p:nvSpPr>
        <p:spPr>
          <a:xfrm>
            <a:off x="201450" y="3221250"/>
            <a:ext cx="1615800" cy="17973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2" name="Google Shape;1922;p11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71999" y="1028700"/>
            <a:ext cx="4572000" cy="4114800"/>
          </a:xfrm>
          <a:prstGeom prst="rect">
            <a:avLst/>
          </a:prstGeom>
          <a:noFill/>
          <a:ln>
            <a:noFill/>
          </a:ln>
        </p:spPr>
      </p:pic>
      <p:sp>
        <p:nvSpPr>
          <p:cNvPr id="1923" name="Google Shape;1923;p112"/>
          <p:cNvSpPr/>
          <p:nvPr/>
        </p:nvSpPr>
        <p:spPr>
          <a:xfrm>
            <a:off x="4764050" y="1157200"/>
            <a:ext cx="1615800" cy="1797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12"/>
          <p:cNvSpPr/>
          <p:nvPr/>
        </p:nvSpPr>
        <p:spPr>
          <a:xfrm>
            <a:off x="7045225" y="1174863"/>
            <a:ext cx="1615800" cy="17973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12"/>
          <p:cNvSpPr/>
          <p:nvPr/>
        </p:nvSpPr>
        <p:spPr>
          <a:xfrm>
            <a:off x="4763925" y="3217688"/>
            <a:ext cx="1615800" cy="17973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12"/>
          <p:cNvSpPr txBox="1"/>
          <p:nvPr/>
        </p:nvSpPr>
        <p:spPr>
          <a:xfrm>
            <a:off x="3301225" y="548500"/>
            <a:ext cx="22626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t>Irma</a:t>
            </a:r>
            <a:endParaRPr sz="2000" b="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1930"/>
        <p:cNvGrpSpPr/>
        <p:nvPr/>
      </p:nvGrpSpPr>
      <p:grpSpPr>
        <a:xfrm>
          <a:off x="0" y="0"/>
          <a:ext cx="0" cy="0"/>
          <a:chOff x="0" y="0"/>
          <a:chExt cx="0" cy="0"/>
        </a:xfrm>
      </p:grpSpPr>
      <p:sp>
        <p:nvSpPr>
          <p:cNvPr id="1931" name="Google Shape;1931;p11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32" name="Google Shape;1932;p1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933" name="Google Shape;1933;p11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Motivation</a:t>
            </a:r>
            <a:endParaRPr sz="2100" b="1" strike="noStrike">
              <a:solidFill>
                <a:srgbClr val="FFE699"/>
              </a:solidFill>
            </a:endParaRPr>
          </a:p>
        </p:txBody>
      </p:sp>
      <p:sp>
        <p:nvSpPr>
          <p:cNvPr id="1934" name="Google Shape;1934;p11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935" name="Google Shape;1935;p11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936" name="Google Shape;1936;p11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937" name="Google Shape;1937;p11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Introduction</a:t>
            </a:r>
            <a:endParaRPr sz="2100" b="0" strike="noStrike">
              <a:solidFill>
                <a:schemeClr val="lt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Shape 1941"/>
        <p:cNvGrpSpPr/>
        <p:nvPr/>
      </p:nvGrpSpPr>
      <p:grpSpPr>
        <a:xfrm>
          <a:off x="0" y="0"/>
          <a:ext cx="0" cy="0"/>
          <a:chOff x="0" y="0"/>
          <a:chExt cx="0" cy="0"/>
        </a:xfrm>
      </p:grpSpPr>
      <p:sp>
        <p:nvSpPr>
          <p:cNvPr id="1942" name="Google Shape;1942;p11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43" name="Google Shape;1943;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944" name="Google Shape;1944;p11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945" name="Google Shape;1945;p11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946" name="Google Shape;1946;p11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947" name="Google Shape;1947;p11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948" name="Google Shape;1948;p11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1952"/>
        <p:cNvGrpSpPr/>
        <p:nvPr/>
      </p:nvGrpSpPr>
      <p:grpSpPr>
        <a:xfrm>
          <a:off x="0" y="0"/>
          <a:ext cx="0" cy="0"/>
          <a:chOff x="0" y="0"/>
          <a:chExt cx="0" cy="0"/>
        </a:xfrm>
      </p:grpSpPr>
      <p:sp>
        <p:nvSpPr>
          <p:cNvPr id="1953" name="Google Shape;1953;p11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54" name="Google Shape;1954;p1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955" name="Google Shape;1955;p11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956" name="Google Shape;1956;p11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957" name="Google Shape;1957;p11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958" name="Google Shape;1958;p11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959" name="Google Shape;1959;p11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Shape 1963"/>
        <p:cNvGrpSpPr/>
        <p:nvPr/>
      </p:nvGrpSpPr>
      <p:grpSpPr>
        <a:xfrm>
          <a:off x="0" y="0"/>
          <a:ext cx="0" cy="0"/>
          <a:chOff x="0" y="0"/>
          <a:chExt cx="0" cy="0"/>
        </a:xfrm>
      </p:grpSpPr>
      <p:sp>
        <p:nvSpPr>
          <p:cNvPr id="1964" name="Google Shape;1964;p11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65" name="Google Shape;1965;p1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966" name="Google Shape;1966;p11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967" name="Google Shape;1967;p11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968" name="Google Shape;1968;p11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969" name="Google Shape;1969;p11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970" name="Google Shape;1970;p11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Shape 1974"/>
        <p:cNvGrpSpPr/>
        <p:nvPr/>
      </p:nvGrpSpPr>
      <p:grpSpPr>
        <a:xfrm>
          <a:off x="0" y="0"/>
          <a:ext cx="0" cy="0"/>
          <a:chOff x="0" y="0"/>
          <a:chExt cx="0" cy="0"/>
        </a:xfrm>
      </p:grpSpPr>
      <p:sp>
        <p:nvSpPr>
          <p:cNvPr id="1975" name="Google Shape;1975;p11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76" name="Google Shape;1976;p1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977" name="Google Shape;1977;p11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978" name="Google Shape;1978;p11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979" name="Google Shape;1979;p11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980" name="Google Shape;1980;p11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981" name="Google Shape;1981;p11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07" name="Google Shape;207;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208" name="Google Shape;208;p2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209" name="Google Shape;209;p2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210" name="Google Shape;210;p2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211" name="Google Shape;211;p2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212" name="Google Shape;212;p2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213" name="Google Shape;213;p23"/>
          <p:cNvSpPr txBox="1"/>
          <p:nvPr/>
        </p:nvSpPr>
        <p:spPr>
          <a:xfrm>
            <a:off x="167275" y="1289825"/>
            <a:ext cx="66657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1) High 0–3-km Helicity</a:t>
            </a:r>
            <a:endParaRPr sz="1600"/>
          </a:p>
        </p:txBody>
      </p:sp>
      <p:sp>
        <p:nvSpPr>
          <p:cNvPr id="214" name="Google Shape;214;p23"/>
          <p:cNvSpPr txBox="1"/>
          <p:nvPr/>
        </p:nvSpPr>
        <p:spPr>
          <a:xfrm>
            <a:off x="11200" y="795725"/>
            <a:ext cx="6509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Common Characteristics of tornadic rotating convection:</a:t>
            </a:r>
            <a:endParaRPr sz="2000"/>
          </a:p>
        </p:txBody>
      </p:sp>
      <p:pic>
        <p:nvPicPr>
          <p:cNvPr id="215" name="Google Shape;215;p2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506900" y="1409850"/>
            <a:ext cx="3657600" cy="3657600"/>
          </a:xfrm>
          <a:prstGeom prst="rect">
            <a:avLst/>
          </a:prstGeom>
          <a:noFill/>
          <a:ln>
            <a:noFill/>
          </a:ln>
        </p:spPr>
      </p:pic>
      <p:sp>
        <p:nvSpPr>
          <p:cNvPr id="216" name="Google Shape;216;p23"/>
          <p:cNvSpPr txBox="1"/>
          <p:nvPr/>
        </p:nvSpPr>
        <p:spPr>
          <a:xfrm>
            <a:off x="7896300" y="4842180"/>
            <a:ext cx="1582200" cy="257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(McCaul 1991)</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22" name="Google Shape;222;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223" name="Google Shape;223;p2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224" name="Google Shape;224;p2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225" name="Google Shape;225;p2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226" name="Google Shape;226;p2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227" name="Google Shape;227;p2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228" name="Google Shape;228;p24"/>
          <p:cNvSpPr txBox="1"/>
          <p:nvPr/>
        </p:nvSpPr>
        <p:spPr>
          <a:xfrm>
            <a:off x="167275" y="1289825"/>
            <a:ext cx="66657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1) High 0–3-km Helicity</a:t>
            </a:r>
            <a:endParaRPr sz="1600"/>
          </a:p>
        </p:txBody>
      </p:sp>
      <p:sp>
        <p:nvSpPr>
          <p:cNvPr id="229" name="Google Shape;229;p24"/>
          <p:cNvSpPr txBox="1"/>
          <p:nvPr/>
        </p:nvSpPr>
        <p:spPr>
          <a:xfrm>
            <a:off x="11200" y="795725"/>
            <a:ext cx="6509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Common Characteristics of tornadic rotating convection:</a:t>
            </a:r>
            <a:endParaRPr sz="2000"/>
          </a:p>
        </p:txBody>
      </p:sp>
      <p:grpSp>
        <p:nvGrpSpPr>
          <p:cNvPr id="230" name="Google Shape;230;p24"/>
          <p:cNvGrpSpPr/>
          <p:nvPr/>
        </p:nvGrpSpPr>
        <p:grpSpPr>
          <a:xfrm>
            <a:off x="2498042" y="1333488"/>
            <a:ext cx="6509393" cy="3809916"/>
            <a:chOff x="11200" y="1666900"/>
            <a:chExt cx="5388125" cy="3432975"/>
          </a:xfrm>
        </p:grpSpPr>
        <p:pic>
          <p:nvPicPr>
            <p:cNvPr id="231" name="Google Shape;231;p24"/>
            <p:cNvPicPr preferRelativeResize="0"/>
            <p:nvPr/>
          </p:nvPicPr>
          <p:blipFill>
            <a:blip r:embed="rId4">
              <a:alphaModFix/>
            </a:blip>
            <a:stretch>
              <a:fillRect/>
            </a:stretch>
          </p:blipFill>
          <p:spPr>
            <a:xfrm>
              <a:off x="11200" y="1887315"/>
              <a:ext cx="5388125" cy="2544861"/>
            </a:xfrm>
            <a:prstGeom prst="rect">
              <a:avLst/>
            </a:prstGeom>
            <a:noFill/>
            <a:ln>
              <a:noFill/>
            </a:ln>
          </p:spPr>
        </p:pic>
        <p:sp>
          <p:nvSpPr>
            <p:cNvPr id="232" name="Google Shape;232;p24"/>
            <p:cNvSpPr txBox="1"/>
            <p:nvPr/>
          </p:nvSpPr>
          <p:spPr>
            <a:xfrm>
              <a:off x="11200" y="4432180"/>
              <a:ext cx="1582200" cy="257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(Molinari and Vollaro 2010)</a:t>
              </a:r>
              <a:endParaRPr sz="800" b="0" i="0" u="none" strike="noStrike" cap="none">
                <a:solidFill>
                  <a:srgbClr val="000000"/>
                </a:solidFill>
                <a:latin typeface="Arial"/>
                <a:ea typeface="Arial"/>
                <a:cs typeface="Arial"/>
                <a:sym typeface="Arial"/>
              </a:endParaRPr>
            </a:p>
          </p:txBody>
        </p:sp>
        <p:grpSp>
          <p:nvGrpSpPr>
            <p:cNvPr id="233" name="Google Shape;233;p24"/>
            <p:cNvGrpSpPr/>
            <p:nvPr/>
          </p:nvGrpSpPr>
          <p:grpSpPr>
            <a:xfrm>
              <a:off x="1301025" y="4614150"/>
              <a:ext cx="132000" cy="453300"/>
              <a:chOff x="1431850" y="4708625"/>
              <a:chExt cx="132000" cy="453300"/>
            </a:xfrm>
          </p:grpSpPr>
          <p:sp>
            <p:nvSpPr>
              <p:cNvPr id="234" name="Google Shape;234;p24"/>
              <p:cNvSpPr/>
              <p:nvPr/>
            </p:nvSpPr>
            <p:spPr>
              <a:xfrm>
                <a:off x="1431850" y="4708625"/>
                <a:ext cx="132000" cy="1503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flipH="1">
                <a:off x="1461250" y="4937225"/>
                <a:ext cx="73200" cy="73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p:nvPr/>
            </p:nvSpPr>
            <p:spPr>
              <a:xfrm flipH="1">
                <a:off x="1461250" y="5088725"/>
                <a:ext cx="73200" cy="732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4"/>
            <p:cNvSpPr txBox="1"/>
            <p:nvPr/>
          </p:nvSpPr>
          <p:spPr>
            <a:xfrm>
              <a:off x="1433025" y="4929175"/>
              <a:ext cx="1210800" cy="1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&lt;100 m</a:t>
              </a:r>
              <a:r>
                <a:rPr lang="en" sz="1000" baseline="30000"/>
                <a:t>2</a:t>
              </a:r>
              <a:r>
                <a:rPr lang="en" sz="1000"/>
                <a:t>s</a:t>
              </a:r>
              <a:r>
                <a:rPr lang="en" sz="1000" baseline="30000"/>
                <a:t>-2 </a:t>
              </a:r>
              <a:endParaRPr sz="1000" baseline="30000"/>
            </a:p>
          </p:txBody>
        </p:sp>
        <p:sp>
          <p:nvSpPr>
            <p:cNvPr id="238" name="Google Shape;238;p24"/>
            <p:cNvSpPr txBox="1"/>
            <p:nvPr/>
          </p:nvSpPr>
          <p:spPr>
            <a:xfrm>
              <a:off x="1433025" y="4595325"/>
              <a:ext cx="1210800" cy="1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&gt;300 m</a:t>
              </a:r>
              <a:r>
                <a:rPr lang="en" sz="1000" baseline="30000"/>
                <a:t>2</a:t>
              </a:r>
              <a:r>
                <a:rPr lang="en" sz="1000"/>
                <a:t>s</a:t>
              </a:r>
              <a:r>
                <a:rPr lang="en" sz="1000" baseline="30000"/>
                <a:t>-2 </a:t>
              </a:r>
              <a:endParaRPr sz="1000" baseline="30000"/>
            </a:p>
          </p:txBody>
        </p:sp>
        <p:sp>
          <p:nvSpPr>
            <p:cNvPr id="239" name="Google Shape;239;p24"/>
            <p:cNvSpPr txBox="1"/>
            <p:nvPr/>
          </p:nvSpPr>
          <p:spPr>
            <a:xfrm>
              <a:off x="1433025" y="4755450"/>
              <a:ext cx="1820700" cy="1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&gt;100 m</a:t>
              </a:r>
              <a:r>
                <a:rPr lang="en" sz="1000" baseline="30000"/>
                <a:t>2</a:t>
              </a:r>
              <a:r>
                <a:rPr lang="en" sz="1000"/>
                <a:t>s</a:t>
              </a:r>
              <a:r>
                <a:rPr lang="en" sz="1000" baseline="30000"/>
                <a:t>-2</a:t>
              </a:r>
              <a:r>
                <a:rPr lang="en" sz="1000"/>
                <a:t> and </a:t>
              </a:r>
              <a:r>
                <a:rPr lang="en" sz="1000">
                  <a:solidFill>
                    <a:schemeClr val="dk1"/>
                  </a:solidFill>
                </a:rPr>
                <a:t>&lt;300 m</a:t>
              </a:r>
              <a:r>
                <a:rPr lang="en" sz="1000" baseline="30000">
                  <a:solidFill>
                    <a:schemeClr val="dk1"/>
                  </a:solidFill>
                </a:rPr>
                <a:t>2</a:t>
              </a:r>
              <a:r>
                <a:rPr lang="en" sz="1000">
                  <a:solidFill>
                    <a:schemeClr val="dk1"/>
                  </a:solidFill>
                </a:rPr>
                <a:t>s</a:t>
              </a:r>
              <a:r>
                <a:rPr lang="en" sz="1000" baseline="30000">
                  <a:solidFill>
                    <a:schemeClr val="dk1"/>
                  </a:solidFill>
                </a:rPr>
                <a:t>-2 </a:t>
              </a:r>
              <a:endParaRPr sz="1000" baseline="30000"/>
            </a:p>
          </p:txBody>
        </p:sp>
        <p:sp>
          <p:nvSpPr>
            <p:cNvPr id="240" name="Google Shape;240;p24"/>
            <p:cNvSpPr txBox="1"/>
            <p:nvPr/>
          </p:nvSpPr>
          <p:spPr>
            <a:xfrm>
              <a:off x="761625" y="1666900"/>
              <a:ext cx="1210800" cy="1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Shear &lt;= 10 m/s</a:t>
              </a:r>
              <a:endParaRPr sz="1000" baseline="30000"/>
            </a:p>
          </p:txBody>
        </p:sp>
        <p:sp>
          <p:nvSpPr>
            <p:cNvPr id="241" name="Google Shape;241;p24"/>
            <p:cNvSpPr txBox="1"/>
            <p:nvPr/>
          </p:nvSpPr>
          <p:spPr>
            <a:xfrm>
              <a:off x="3512525" y="1666900"/>
              <a:ext cx="1210800" cy="1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Shear &gt; 10 m/s</a:t>
              </a:r>
              <a:endParaRPr sz="1000" baseline="30000"/>
            </a:p>
          </p:txBody>
        </p:sp>
      </p:grpSp>
      <p:sp>
        <p:nvSpPr>
          <p:cNvPr id="2" name="TextBox 1">
            <a:extLst>
              <a:ext uri="{FF2B5EF4-FFF2-40B4-BE49-F238E27FC236}">
                <a16:creationId xmlns:a16="http://schemas.microsoft.com/office/drawing/2014/main" id="{C850C429-7932-4AE9-B035-476232772558}"/>
              </a:ext>
            </a:extLst>
          </p:cNvPr>
          <p:cNvSpPr txBox="1"/>
          <p:nvPr/>
        </p:nvSpPr>
        <p:spPr>
          <a:xfrm>
            <a:off x="3797102" y="3197488"/>
            <a:ext cx="518353" cy="200055"/>
          </a:xfrm>
          <a:prstGeom prst="rect">
            <a:avLst/>
          </a:prstGeom>
          <a:noFill/>
        </p:spPr>
        <p:txBody>
          <a:bodyPr wrap="square" rtlCol="0">
            <a:spAutoFit/>
          </a:bodyPr>
          <a:lstStyle/>
          <a:p>
            <a:pPr algn="ctr"/>
            <a:r>
              <a:rPr lang="en-US" sz="700" dirty="0"/>
              <a:t>100 km</a:t>
            </a:r>
          </a:p>
        </p:txBody>
      </p:sp>
      <p:sp>
        <p:nvSpPr>
          <p:cNvPr id="24" name="TextBox 23">
            <a:extLst>
              <a:ext uri="{FF2B5EF4-FFF2-40B4-BE49-F238E27FC236}">
                <a16:creationId xmlns:a16="http://schemas.microsoft.com/office/drawing/2014/main" id="{799B9418-D3DD-4CB6-86B5-21F10AFFC9AA}"/>
              </a:ext>
            </a:extLst>
          </p:cNvPr>
          <p:cNvSpPr txBox="1"/>
          <p:nvPr/>
        </p:nvSpPr>
        <p:spPr>
          <a:xfrm>
            <a:off x="3797102" y="3499465"/>
            <a:ext cx="518353" cy="200055"/>
          </a:xfrm>
          <a:prstGeom prst="rect">
            <a:avLst/>
          </a:prstGeom>
          <a:noFill/>
        </p:spPr>
        <p:txBody>
          <a:bodyPr wrap="square" rtlCol="0">
            <a:spAutoFit/>
          </a:bodyPr>
          <a:lstStyle/>
          <a:p>
            <a:pPr algn="ctr"/>
            <a:r>
              <a:rPr lang="en-US" sz="700" dirty="0"/>
              <a:t>200 km</a:t>
            </a:r>
          </a:p>
        </p:txBody>
      </p:sp>
      <p:sp>
        <p:nvSpPr>
          <p:cNvPr id="25" name="TextBox 24">
            <a:extLst>
              <a:ext uri="{FF2B5EF4-FFF2-40B4-BE49-F238E27FC236}">
                <a16:creationId xmlns:a16="http://schemas.microsoft.com/office/drawing/2014/main" id="{C1074DCE-555F-4989-95AC-B7D43DD2C8BC}"/>
              </a:ext>
            </a:extLst>
          </p:cNvPr>
          <p:cNvSpPr txBox="1"/>
          <p:nvPr/>
        </p:nvSpPr>
        <p:spPr>
          <a:xfrm>
            <a:off x="3797101" y="3857794"/>
            <a:ext cx="518353" cy="200055"/>
          </a:xfrm>
          <a:prstGeom prst="rect">
            <a:avLst/>
          </a:prstGeom>
          <a:noFill/>
        </p:spPr>
        <p:txBody>
          <a:bodyPr wrap="square" rtlCol="0">
            <a:spAutoFit/>
          </a:bodyPr>
          <a:lstStyle/>
          <a:p>
            <a:pPr algn="ctr"/>
            <a:r>
              <a:rPr lang="en-US" sz="700" dirty="0"/>
              <a:t>300 km</a:t>
            </a:r>
          </a:p>
        </p:txBody>
      </p:sp>
      <p:sp>
        <p:nvSpPr>
          <p:cNvPr id="26" name="TextBox 25">
            <a:extLst>
              <a:ext uri="{FF2B5EF4-FFF2-40B4-BE49-F238E27FC236}">
                <a16:creationId xmlns:a16="http://schemas.microsoft.com/office/drawing/2014/main" id="{D5344755-7FB2-4BA6-97CE-86C1FF6CB03E}"/>
              </a:ext>
            </a:extLst>
          </p:cNvPr>
          <p:cNvSpPr txBox="1"/>
          <p:nvPr/>
        </p:nvSpPr>
        <p:spPr>
          <a:xfrm>
            <a:off x="3797101" y="4177249"/>
            <a:ext cx="518353" cy="200055"/>
          </a:xfrm>
          <a:prstGeom prst="rect">
            <a:avLst/>
          </a:prstGeom>
          <a:noFill/>
        </p:spPr>
        <p:txBody>
          <a:bodyPr wrap="square" rtlCol="0">
            <a:spAutoFit/>
          </a:bodyPr>
          <a:lstStyle/>
          <a:p>
            <a:pPr algn="ctr"/>
            <a:r>
              <a:rPr lang="en-US" sz="700" dirty="0"/>
              <a:t>400 km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47" name="Google Shape;247;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248" name="Google Shape;248;p2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249" name="Google Shape;249;p2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250" name="Google Shape;250;p2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251" name="Google Shape;251;p2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pic>
        <p:nvPicPr>
          <p:cNvPr id="252" name="Google Shape;252;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29784" y="1255776"/>
            <a:ext cx="3657599" cy="3657599"/>
          </a:xfrm>
          <a:prstGeom prst="rect">
            <a:avLst/>
          </a:prstGeom>
          <a:noFill/>
          <a:ln>
            <a:noFill/>
          </a:ln>
        </p:spPr>
      </p:pic>
      <p:sp>
        <p:nvSpPr>
          <p:cNvPr id="253" name="Google Shape;253;p2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254" name="Google Shape;254;p25"/>
          <p:cNvSpPr txBox="1"/>
          <p:nvPr/>
        </p:nvSpPr>
        <p:spPr>
          <a:xfrm>
            <a:off x="167275" y="1289825"/>
            <a:ext cx="6665700" cy="5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2) High 0–3-km convective available potential energy (CAPE)</a:t>
            </a:r>
            <a:endParaRPr sz="1600"/>
          </a:p>
          <a:p>
            <a:pPr marL="457200" lvl="0" indent="0" algn="l" rtl="0">
              <a:spcBef>
                <a:spcPts val="0"/>
              </a:spcBef>
              <a:spcAft>
                <a:spcPts val="0"/>
              </a:spcAft>
              <a:buNone/>
            </a:pPr>
            <a:endParaRPr sz="1600"/>
          </a:p>
        </p:txBody>
      </p:sp>
      <p:sp>
        <p:nvSpPr>
          <p:cNvPr id="255" name="Google Shape;255;p25"/>
          <p:cNvSpPr txBox="1"/>
          <p:nvPr/>
        </p:nvSpPr>
        <p:spPr>
          <a:xfrm>
            <a:off x="11200" y="795725"/>
            <a:ext cx="6509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Common Characteristics of tornadic rotating convection:</a:t>
            </a:r>
            <a:endParaRPr sz="2000"/>
          </a:p>
        </p:txBody>
      </p:sp>
      <p:sp>
        <p:nvSpPr>
          <p:cNvPr id="256" name="Google Shape;256;p25"/>
          <p:cNvSpPr txBox="1"/>
          <p:nvPr/>
        </p:nvSpPr>
        <p:spPr>
          <a:xfrm>
            <a:off x="7515300" y="4842180"/>
            <a:ext cx="1582200" cy="257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(McCaul 1991)</a:t>
            </a:r>
            <a:endParaRPr sz="800" b="0" i="0" u="none" strike="noStrike" cap="none">
              <a:solidFill>
                <a:srgbClr val="000000"/>
              </a:solidFill>
              <a:latin typeface="Arial"/>
              <a:ea typeface="Arial"/>
              <a:cs typeface="Arial"/>
              <a:sym typeface="Arial"/>
            </a:endParaRPr>
          </a:p>
        </p:txBody>
      </p:sp>
      <p:sp>
        <p:nvSpPr>
          <p:cNvPr id="257" name="Google Shape;257;p25"/>
          <p:cNvSpPr txBox="1"/>
          <p:nvPr/>
        </p:nvSpPr>
        <p:spPr>
          <a:xfrm>
            <a:off x="281750" y="2458525"/>
            <a:ext cx="4701600" cy="12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McCaul and Weisman (2001) showed that small amounts of CAPE maximized at the lower levels would be sufficient to aid in updraft development.</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63" name="Google Shape;263;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264" name="Google Shape;264;p2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265" name="Google Shape;265;p2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266" name="Google Shape;266;p2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267" name="Google Shape;267;p2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268" name="Google Shape;268;p2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269" name="Google Shape;269;p26"/>
          <p:cNvSpPr txBox="1"/>
          <p:nvPr/>
        </p:nvSpPr>
        <p:spPr>
          <a:xfrm>
            <a:off x="167275" y="1289825"/>
            <a:ext cx="66657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3) Mid-level dry air</a:t>
            </a:r>
            <a:endParaRPr sz="1600"/>
          </a:p>
        </p:txBody>
      </p:sp>
      <p:sp>
        <p:nvSpPr>
          <p:cNvPr id="270" name="Google Shape;270;p26"/>
          <p:cNvSpPr txBox="1"/>
          <p:nvPr/>
        </p:nvSpPr>
        <p:spPr>
          <a:xfrm>
            <a:off x="11200" y="795725"/>
            <a:ext cx="6509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Common Characteristics of tornadic rotating convection:</a:t>
            </a:r>
            <a:endParaRPr sz="2000"/>
          </a:p>
        </p:txBody>
      </p:sp>
      <p:grpSp>
        <p:nvGrpSpPr>
          <p:cNvPr id="271" name="Google Shape;271;p26"/>
          <p:cNvGrpSpPr/>
          <p:nvPr/>
        </p:nvGrpSpPr>
        <p:grpSpPr>
          <a:xfrm>
            <a:off x="813050" y="1535897"/>
            <a:ext cx="8045572" cy="1798147"/>
            <a:chOff x="152575" y="1621150"/>
            <a:chExt cx="8991475" cy="2450125"/>
          </a:xfrm>
        </p:grpSpPr>
        <p:grpSp>
          <p:nvGrpSpPr>
            <p:cNvPr id="272" name="Google Shape;272;p26"/>
            <p:cNvGrpSpPr/>
            <p:nvPr/>
          </p:nvGrpSpPr>
          <p:grpSpPr>
            <a:xfrm>
              <a:off x="152575" y="1960650"/>
              <a:ext cx="8991475" cy="2110625"/>
              <a:chOff x="152575" y="1655850"/>
              <a:chExt cx="8991475" cy="2110625"/>
            </a:xfrm>
          </p:grpSpPr>
          <p:pic>
            <p:nvPicPr>
              <p:cNvPr id="273" name="Google Shape;273;p26"/>
              <p:cNvPicPr preferRelativeResize="0"/>
              <p:nvPr/>
            </p:nvPicPr>
            <p:blipFill rotWithShape="1">
              <a:blip r:embed="rId4">
                <a:alphaModFix/>
              </a:blip>
              <a:srcRect/>
              <a:stretch/>
            </p:blipFill>
            <p:spPr>
              <a:xfrm>
                <a:off x="152575" y="2120850"/>
                <a:ext cx="8838849" cy="1387925"/>
              </a:xfrm>
              <a:prstGeom prst="rect">
                <a:avLst/>
              </a:prstGeom>
              <a:noFill/>
              <a:ln>
                <a:noFill/>
              </a:ln>
            </p:spPr>
          </p:pic>
          <p:sp>
            <p:nvSpPr>
              <p:cNvPr id="274" name="Google Shape;274;p26"/>
              <p:cNvSpPr txBox="1"/>
              <p:nvPr/>
            </p:nvSpPr>
            <p:spPr>
              <a:xfrm>
                <a:off x="8001950" y="3508775"/>
                <a:ext cx="1142100" cy="257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(Curtis 2004)</a:t>
                </a:r>
                <a:endParaRPr sz="800" b="0" i="0" u="none" strike="noStrike" cap="none">
                  <a:solidFill>
                    <a:srgbClr val="000000"/>
                  </a:solidFill>
                  <a:latin typeface="Arial"/>
                  <a:ea typeface="Arial"/>
                  <a:cs typeface="Arial"/>
                  <a:sym typeface="Arial"/>
                </a:endParaRPr>
              </a:p>
            </p:txBody>
          </p:sp>
          <p:sp>
            <p:nvSpPr>
              <p:cNvPr id="275" name="Google Shape;275;p26"/>
              <p:cNvSpPr/>
              <p:nvPr/>
            </p:nvSpPr>
            <p:spPr>
              <a:xfrm rot="-5400000">
                <a:off x="5388575" y="-1172700"/>
                <a:ext cx="618600" cy="6275700"/>
              </a:xfrm>
              <a:prstGeom prst="rightBrace">
                <a:avLst>
                  <a:gd name="adj1" fmla="val 50000"/>
                  <a:gd name="adj2" fmla="val 50000"/>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6"/>
            <p:cNvSpPr txBox="1"/>
            <p:nvPr/>
          </p:nvSpPr>
          <p:spPr>
            <a:xfrm>
              <a:off x="4509100" y="1621150"/>
              <a:ext cx="2474700" cy="30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Dew Point Depression</a:t>
              </a:r>
              <a:endParaRPr/>
            </a:p>
          </p:txBody>
        </p:sp>
      </p:grpSp>
      <p:sp>
        <p:nvSpPr>
          <p:cNvPr id="277" name="Google Shape;277;p26"/>
          <p:cNvSpPr txBox="1"/>
          <p:nvPr/>
        </p:nvSpPr>
        <p:spPr>
          <a:xfrm>
            <a:off x="2126250" y="3334050"/>
            <a:ext cx="4891500" cy="1585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u="sng"/>
              <a:t>Qualifying</a:t>
            </a:r>
            <a:r>
              <a:rPr lang="en" sz="1200"/>
              <a:t>- Had mid-level dry air intrusions and tornado outbreaks.</a:t>
            </a:r>
            <a:endParaRPr sz="1200"/>
          </a:p>
          <a:p>
            <a:pPr marL="45720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u="sng"/>
              <a:t>Nonqualifying</a:t>
            </a:r>
            <a:r>
              <a:rPr lang="en" sz="1200"/>
              <a:t>- Had tornado outbreaks but no mid-level dry air intrusions.</a:t>
            </a:r>
            <a:endParaRPr sz="1200"/>
          </a:p>
          <a:p>
            <a:pPr marL="45720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u="sng"/>
              <a:t>Null</a:t>
            </a:r>
            <a:r>
              <a:rPr lang="en" sz="1200"/>
              <a:t>- Had mid-level dry air intrusions but no tornado outbreak.</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83" name="Google Shape;283;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284" name="Google Shape;284;p2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285" name="Google Shape;285;p2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286" name="Google Shape;286;p2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287" name="Google Shape;287;p2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288" name="Google Shape;288;p2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289" name="Google Shape;289;p27"/>
          <p:cNvSpPr txBox="1"/>
          <p:nvPr/>
        </p:nvSpPr>
        <p:spPr>
          <a:xfrm>
            <a:off x="167275" y="1289825"/>
            <a:ext cx="6665700" cy="4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4) Low lifting condensation level (LCL) heights</a:t>
            </a:r>
            <a:endParaRPr sz="1600"/>
          </a:p>
        </p:txBody>
      </p:sp>
      <p:sp>
        <p:nvSpPr>
          <p:cNvPr id="290" name="Google Shape;290;p27"/>
          <p:cNvSpPr txBox="1"/>
          <p:nvPr/>
        </p:nvSpPr>
        <p:spPr>
          <a:xfrm>
            <a:off x="11200" y="795725"/>
            <a:ext cx="6509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Common Characteristics of tornadic rotating convection:</a:t>
            </a:r>
            <a:endParaRPr sz="2000"/>
          </a:p>
        </p:txBody>
      </p:sp>
      <p:grpSp>
        <p:nvGrpSpPr>
          <p:cNvPr id="291" name="Google Shape;291;p27"/>
          <p:cNvGrpSpPr/>
          <p:nvPr/>
        </p:nvGrpSpPr>
        <p:grpSpPr>
          <a:xfrm>
            <a:off x="622125" y="2505325"/>
            <a:ext cx="2574925" cy="1335025"/>
            <a:chOff x="6569125" y="1494425"/>
            <a:chExt cx="2574925" cy="1335025"/>
          </a:xfrm>
        </p:grpSpPr>
        <p:pic>
          <p:nvPicPr>
            <p:cNvPr id="292" name="Google Shape;292;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69125" y="1494425"/>
              <a:ext cx="2262100" cy="1149800"/>
            </a:xfrm>
            <a:prstGeom prst="rect">
              <a:avLst/>
            </a:prstGeom>
            <a:noFill/>
            <a:ln>
              <a:noFill/>
            </a:ln>
          </p:spPr>
        </p:pic>
        <p:sp>
          <p:nvSpPr>
            <p:cNvPr id="293" name="Google Shape;293;p27"/>
            <p:cNvSpPr txBox="1"/>
            <p:nvPr/>
          </p:nvSpPr>
          <p:spPr>
            <a:xfrm>
              <a:off x="8001950" y="2571750"/>
              <a:ext cx="1142100" cy="257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(Curtis 2004)</a:t>
              </a:r>
              <a:endParaRPr sz="800" b="0" i="0" u="none" strike="noStrike" cap="none">
                <a:solidFill>
                  <a:srgbClr val="000000"/>
                </a:solidFill>
                <a:latin typeface="Arial"/>
                <a:ea typeface="Arial"/>
                <a:cs typeface="Arial"/>
                <a:sym typeface="Arial"/>
              </a:endParaRPr>
            </a:p>
          </p:txBody>
        </p:sp>
      </p:grpSp>
      <p:sp>
        <p:nvSpPr>
          <p:cNvPr id="294" name="Google Shape;294;p27"/>
          <p:cNvSpPr txBox="1"/>
          <p:nvPr/>
        </p:nvSpPr>
        <p:spPr>
          <a:xfrm>
            <a:off x="4719200" y="1353400"/>
            <a:ext cx="4424700" cy="387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Harvey (2017) NCAR </a:t>
            </a:r>
            <a:r>
              <a:rPr lang="en" sz="1800"/>
              <a:t>Ensemble</a:t>
            </a:r>
            <a:r>
              <a:rPr lang="en" sz="1800" b="0" i="0" u="none" strike="noStrike" cap="none">
                <a:solidFill>
                  <a:srgbClr val="000000"/>
                </a:solidFill>
                <a:latin typeface="Arial"/>
                <a:ea typeface="Arial"/>
                <a:cs typeface="Arial"/>
                <a:sym typeface="Arial"/>
              </a:rPr>
              <a:t>: 850 hP</a:t>
            </a:r>
            <a:r>
              <a:rPr lang="en" sz="1800"/>
              <a:t>a</a:t>
            </a:r>
            <a:endParaRPr sz="1800" b="0" i="0" u="none" strike="noStrike" cap="none">
              <a:solidFill>
                <a:srgbClr val="000000"/>
              </a:solidFill>
              <a:latin typeface="Arial"/>
              <a:ea typeface="Arial"/>
              <a:cs typeface="Arial"/>
              <a:sym typeface="Arial"/>
            </a:endParaRPr>
          </a:p>
        </p:txBody>
      </p:sp>
      <p:pic>
        <p:nvPicPr>
          <p:cNvPr id="295" name="Google Shape;295;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46575" y="1804964"/>
            <a:ext cx="2454281" cy="3109935"/>
          </a:xfrm>
          <a:prstGeom prst="rect">
            <a:avLst/>
          </a:prstGeom>
          <a:noFill/>
          <a:ln>
            <a:noFill/>
          </a:ln>
        </p:spPr>
      </p:pic>
      <p:pic>
        <p:nvPicPr>
          <p:cNvPr id="296" name="Google Shape;296;p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93120" y="1804281"/>
            <a:ext cx="2450879" cy="3108374"/>
          </a:xfrm>
          <a:prstGeom prst="rect">
            <a:avLst/>
          </a:prstGeom>
          <a:noFill/>
          <a:ln>
            <a:noFill/>
          </a:ln>
        </p:spPr>
      </p:pic>
      <p:sp>
        <p:nvSpPr>
          <p:cNvPr id="297" name="Google Shape;297;p27"/>
          <p:cNvSpPr txBox="1"/>
          <p:nvPr/>
        </p:nvSpPr>
        <p:spPr>
          <a:xfrm>
            <a:off x="7957400" y="4885800"/>
            <a:ext cx="1142100" cy="257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(Card 2019)</a:t>
            </a:r>
            <a:endParaRPr sz="800" b="0" i="0" u="none" strike="noStrike" cap="none">
              <a:solidFill>
                <a:srgbClr val="000000"/>
              </a:solidFill>
              <a:latin typeface="Arial"/>
              <a:ea typeface="Arial"/>
              <a:cs typeface="Arial"/>
              <a:sym typeface="Arial"/>
            </a:endParaRPr>
          </a:p>
        </p:txBody>
      </p:sp>
      <p:sp>
        <p:nvSpPr>
          <p:cNvPr id="298" name="Google Shape;298;p27"/>
          <p:cNvSpPr/>
          <p:nvPr/>
        </p:nvSpPr>
        <p:spPr>
          <a:xfrm>
            <a:off x="560600" y="2426125"/>
            <a:ext cx="2383800" cy="1487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04" name="Google Shape;304;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305" name="Google Shape;305;p2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06" name="Google Shape;306;p2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307" name="Google Shape;307;p2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308" name="Google Shape;308;p2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309" name="Google Shape;309;p2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10" name="Google Shape;310;p28"/>
          <p:cNvSpPr txBox="1"/>
          <p:nvPr/>
        </p:nvSpPr>
        <p:spPr>
          <a:xfrm>
            <a:off x="167275" y="1289825"/>
            <a:ext cx="6665700" cy="5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5) Low-level boundaries (convergence axis or baroclinic zones)</a:t>
            </a:r>
            <a:endParaRPr sz="1600"/>
          </a:p>
        </p:txBody>
      </p:sp>
      <p:sp>
        <p:nvSpPr>
          <p:cNvPr id="311" name="Google Shape;311;p28"/>
          <p:cNvSpPr txBox="1"/>
          <p:nvPr/>
        </p:nvSpPr>
        <p:spPr>
          <a:xfrm>
            <a:off x="11200" y="795725"/>
            <a:ext cx="6509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Common Characteristics of tornadic rotating convection:</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17" name="Google Shape;317;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318" name="Google Shape;318;p2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19" name="Google Shape;319;p2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320" name="Google Shape;320;p2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321" name="Google Shape;321;p2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322" name="Google Shape;322;p2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23" name="Google Shape;323;p29"/>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Tropical Cyclone Boundaries:</a:t>
            </a:r>
            <a:endParaRPr sz="2000"/>
          </a:p>
        </p:txBody>
      </p:sp>
      <p:grpSp>
        <p:nvGrpSpPr>
          <p:cNvPr id="324" name="Google Shape;324;p29"/>
          <p:cNvGrpSpPr/>
          <p:nvPr/>
        </p:nvGrpSpPr>
        <p:grpSpPr>
          <a:xfrm>
            <a:off x="6243759" y="2043469"/>
            <a:ext cx="2521413" cy="2517320"/>
            <a:chOff x="4614087" y="942950"/>
            <a:chExt cx="2119725" cy="1813500"/>
          </a:xfrm>
        </p:grpSpPr>
        <p:pic>
          <p:nvPicPr>
            <p:cNvPr id="325" name="Google Shape;325;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14087" y="1200650"/>
              <a:ext cx="2119725" cy="1555800"/>
            </a:xfrm>
            <a:prstGeom prst="rect">
              <a:avLst/>
            </a:prstGeom>
            <a:noFill/>
            <a:ln>
              <a:noFill/>
            </a:ln>
          </p:spPr>
        </p:pic>
        <p:sp>
          <p:nvSpPr>
            <p:cNvPr id="326" name="Google Shape;326;p29"/>
            <p:cNvSpPr txBox="1"/>
            <p:nvPr/>
          </p:nvSpPr>
          <p:spPr>
            <a:xfrm>
              <a:off x="4644350" y="942950"/>
              <a:ext cx="20592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Floyd 1999</a:t>
              </a:r>
              <a:endParaRPr/>
            </a:p>
          </p:txBody>
        </p:sp>
      </p:grpSp>
      <p:pic>
        <p:nvPicPr>
          <p:cNvPr id="327" name="Google Shape;327;p2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5600" y="1859871"/>
            <a:ext cx="5799326" cy="2884526"/>
          </a:xfrm>
          <a:prstGeom prst="rect">
            <a:avLst/>
          </a:prstGeom>
          <a:noFill/>
          <a:ln>
            <a:noFill/>
          </a:ln>
        </p:spPr>
      </p:pic>
      <p:sp>
        <p:nvSpPr>
          <p:cNvPr id="328" name="Google Shape;328;p29"/>
          <p:cNvSpPr txBox="1"/>
          <p:nvPr/>
        </p:nvSpPr>
        <p:spPr>
          <a:xfrm>
            <a:off x="184081" y="4744399"/>
            <a:ext cx="1062900" cy="226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(Edwards 2006)</a:t>
            </a:r>
            <a:endParaRPr sz="800" b="0" i="0" u="none" strike="noStrike" cap="none">
              <a:solidFill>
                <a:srgbClr val="000000"/>
              </a:solidFill>
              <a:latin typeface="Arial"/>
              <a:ea typeface="Arial"/>
              <a:cs typeface="Arial"/>
              <a:sym typeface="Arial"/>
            </a:endParaRPr>
          </a:p>
        </p:txBody>
      </p:sp>
      <p:sp>
        <p:nvSpPr>
          <p:cNvPr id="329" name="Google Shape;329;p29"/>
          <p:cNvSpPr txBox="1"/>
          <p:nvPr/>
        </p:nvSpPr>
        <p:spPr>
          <a:xfrm>
            <a:off x="65600" y="1235250"/>
            <a:ext cx="1455600" cy="3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Types</a:t>
            </a:r>
            <a:endParaRPr/>
          </a:p>
        </p:txBody>
      </p:sp>
      <p:sp>
        <p:nvSpPr>
          <p:cNvPr id="330" name="Google Shape;330;p29"/>
          <p:cNvSpPr/>
          <p:nvPr/>
        </p:nvSpPr>
        <p:spPr>
          <a:xfrm>
            <a:off x="49275" y="2911575"/>
            <a:ext cx="5799300" cy="1823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36" name="Google Shape;336;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337" name="Google Shape;337;p3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38" name="Google Shape;338;p3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339" name="Google Shape;339;p3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340" name="Google Shape;340;p3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341" name="Google Shape;341;p3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42" name="Google Shape;342;p30"/>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Tropical Cyclone Boundaries:</a:t>
            </a:r>
            <a:endParaRPr sz="2000"/>
          </a:p>
        </p:txBody>
      </p:sp>
      <p:grpSp>
        <p:nvGrpSpPr>
          <p:cNvPr id="343" name="Google Shape;343;p30"/>
          <p:cNvGrpSpPr/>
          <p:nvPr/>
        </p:nvGrpSpPr>
        <p:grpSpPr>
          <a:xfrm>
            <a:off x="6187144" y="2046594"/>
            <a:ext cx="2618273" cy="2511090"/>
            <a:chOff x="4644350" y="3113063"/>
            <a:chExt cx="2059200" cy="1823463"/>
          </a:xfrm>
        </p:grpSpPr>
        <p:pic>
          <p:nvPicPr>
            <p:cNvPr id="344" name="Google Shape;344;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94662" y="3380725"/>
              <a:ext cx="1958576" cy="1555800"/>
            </a:xfrm>
            <a:prstGeom prst="rect">
              <a:avLst/>
            </a:prstGeom>
            <a:noFill/>
            <a:ln>
              <a:noFill/>
            </a:ln>
          </p:spPr>
        </p:pic>
        <p:sp>
          <p:nvSpPr>
            <p:cNvPr id="345" name="Google Shape;345;p30"/>
            <p:cNvSpPr txBox="1"/>
            <p:nvPr/>
          </p:nvSpPr>
          <p:spPr>
            <a:xfrm>
              <a:off x="4644350" y="3113063"/>
              <a:ext cx="20592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Earl 1998</a:t>
              </a:r>
              <a:endParaRPr/>
            </a:p>
          </p:txBody>
        </p:sp>
      </p:grpSp>
      <p:pic>
        <p:nvPicPr>
          <p:cNvPr id="346" name="Google Shape;346;p3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5600" y="1859871"/>
            <a:ext cx="5799326" cy="2884526"/>
          </a:xfrm>
          <a:prstGeom prst="rect">
            <a:avLst/>
          </a:prstGeom>
          <a:noFill/>
          <a:ln>
            <a:noFill/>
          </a:ln>
        </p:spPr>
      </p:pic>
      <p:sp>
        <p:nvSpPr>
          <p:cNvPr id="347" name="Google Shape;347;p30"/>
          <p:cNvSpPr txBox="1"/>
          <p:nvPr/>
        </p:nvSpPr>
        <p:spPr>
          <a:xfrm>
            <a:off x="184081" y="4744399"/>
            <a:ext cx="1062900" cy="226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(Edwards 2006)</a:t>
            </a:r>
            <a:endParaRPr sz="800" b="0" i="0" u="none" strike="noStrike" cap="none">
              <a:solidFill>
                <a:srgbClr val="000000"/>
              </a:solidFill>
              <a:latin typeface="Arial"/>
              <a:ea typeface="Arial"/>
              <a:cs typeface="Arial"/>
              <a:sym typeface="Arial"/>
            </a:endParaRPr>
          </a:p>
        </p:txBody>
      </p:sp>
      <p:sp>
        <p:nvSpPr>
          <p:cNvPr id="348" name="Google Shape;348;p30"/>
          <p:cNvSpPr txBox="1"/>
          <p:nvPr/>
        </p:nvSpPr>
        <p:spPr>
          <a:xfrm>
            <a:off x="65600" y="1235250"/>
            <a:ext cx="1455600" cy="3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Types</a:t>
            </a:r>
            <a:endParaRPr/>
          </a:p>
        </p:txBody>
      </p:sp>
      <p:sp>
        <p:nvSpPr>
          <p:cNvPr id="349" name="Google Shape;349;p30"/>
          <p:cNvSpPr/>
          <p:nvPr/>
        </p:nvSpPr>
        <p:spPr>
          <a:xfrm>
            <a:off x="49275" y="3391375"/>
            <a:ext cx="5799300" cy="1343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55" name="Google Shape;355;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356" name="Google Shape;356;p3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57" name="Google Shape;357;p3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358" name="Google Shape;358;p3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359" name="Google Shape;359;p3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360" name="Google Shape;360;p3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61" name="Google Shape;361;p31"/>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Tropical Cyclone Boundaries:</a:t>
            </a:r>
            <a:endParaRPr sz="2000"/>
          </a:p>
        </p:txBody>
      </p:sp>
      <p:pic>
        <p:nvPicPr>
          <p:cNvPr id="362" name="Google Shape;362;p3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5600" y="1859871"/>
            <a:ext cx="5799326" cy="2884526"/>
          </a:xfrm>
          <a:prstGeom prst="rect">
            <a:avLst/>
          </a:prstGeom>
          <a:noFill/>
          <a:ln>
            <a:noFill/>
          </a:ln>
        </p:spPr>
      </p:pic>
      <p:sp>
        <p:nvSpPr>
          <p:cNvPr id="363" name="Google Shape;363;p31"/>
          <p:cNvSpPr txBox="1"/>
          <p:nvPr/>
        </p:nvSpPr>
        <p:spPr>
          <a:xfrm>
            <a:off x="184081" y="4744399"/>
            <a:ext cx="1062900" cy="226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(Edwards 2006)</a:t>
            </a:r>
            <a:endParaRPr sz="800" b="0" i="0" u="none" strike="noStrike" cap="none">
              <a:solidFill>
                <a:srgbClr val="000000"/>
              </a:solidFill>
              <a:latin typeface="Arial"/>
              <a:ea typeface="Arial"/>
              <a:cs typeface="Arial"/>
              <a:sym typeface="Arial"/>
            </a:endParaRPr>
          </a:p>
        </p:txBody>
      </p:sp>
      <p:grpSp>
        <p:nvGrpSpPr>
          <p:cNvPr id="364" name="Google Shape;364;p31"/>
          <p:cNvGrpSpPr/>
          <p:nvPr/>
        </p:nvGrpSpPr>
        <p:grpSpPr>
          <a:xfrm>
            <a:off x="6184534" y="1913209"/>
            <a:ext cx="2707848" cy="2777878"/>
            <a:chOff x="9144000" y="717975"/>
            <a:chExt cx="2059200" cy="2147899"/>
          </a:xfrm>
        </p:grpSpPr>
        <p:pic>
          <p:nvPicPr>
            <p:cNvPr id="365" name="Google Shape;365;p3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484973" y="975675"/>
              <a:ext cx="1447296" cy="1890200"/>
            </a:xfrm>
            <a:prstGeom prst="rect">
              <a:avLst/>
            </a:prstGeom>
            <a:noFill/>
            <a:ln>
              <a:noFill/>
            </a:ln>
          </p:spPr>
        </p:pic>
        <p:sp>
          <p:nvSpPr>
            <p:cNvPr id="366" name="Google Shape;366;p31"/>
            <p:cNvSpPr txBox="1"/>
            <p:nvPr/>
          </p:nvSpPr>
          <p:spPr>
            <a:xfrm>
              <a:off x="9144000" y="717975"/>
              <a:ext cx="20592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Charley 2004</a:t>
              </a:r>
              <a:endParaRPr/>
            </a:p>
          </p:txBody>
        </p:sp>
      </p:grpSp>
      <p:sp>
        <p:nvSpPr>
          <p:cNvPr id="367" name="Google Shape;367;p31"/>
          <p:cNvSpPr txBox="1"/>
          <p:nvPr/>
        </p:nvSpPr>
        <p:spPr>
          <a:xfrm>
            <a:off x="65600" y="1235250"/>
            <a:ext cx="1455600" cy="3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Types</a:t>
            </a:r>
            <a:endParaRPr/>
          </a:p>
        </p:txBody>
      </p:sp>
      <p:sp>
        <p:nvSpPr>
          <p:cNvPr id="368" name="Google Shape;368;p31"/>
          <p:cNvSpPr/>
          <p:nvPr/>
        </p:nvSpPr>
        <p:spPr>
          <a:xfrm>
            <a:off x="49275" y="4053025"/>
            <a:ext cx="5799300" cy="68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0" name="Google Shape;7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71" name="Google Shape;71;p1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72" name="Google Shape;72;p1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73" name="Google Shape;73;p1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74" name="Google Shape;74;p1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75" name="Google Shape;75;p1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76" name="Google Shape;76;p14"/>
          <p:cNvSpPr txBox="1"/>
          <p:nvPr/>
        </p:nvSpPr>
        <p:spPr>
          <a:xfrm>
            <a:off x="222850" y="717675"/>
            <a:ext cx="1746900" cy="4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Outline:</a:t>
            </a:r>
            <a:endParaRPr sz="1600"/>
          </a:p>
        </p:txBody>
      </p:sp>
      <p:sp>
        <p:nvSpPr>
          <p:cNvPr id="77" name="Google Shape;77;p14"/>
          <p:cNvSpPr txBox="1"/>
          <p:nvPr/>
        </p:nvSpPr>
        <p:spPr>
          <a:xfrm>
            <a:off x="352250" y="1202775"/>
            <a:ext cx="3942300" cy="3518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Motivation</a:t>
            </a:r>
            <a:endParaRPr sz="1600"/>
          </a:p>
          <a:p>
            <a:pPr marL="457200" lvl="0" indent="0" algn="l" rtl="0">
              <a:spcBef>
                <a:spcPts val="0"/>
              </a:spcBef>
              <a:spcAft>
                <a:spcPts val="0"/>
              </a:spcAft>
              <a:buNone/>
            </a:pPr>
            <a:endParaRPr sz="700"/>
          </a:p>
          <a:p>
            <a:pPr marL="457200" lvl="0" indent="-330200" algn="l" rtl="0">
              <a:spcBef>
                <a:spcPts val="0"/>
              </a:spcBef>
              <a:spcAft>
                <a:spcPts val="0"/>
              </a:spcAft>
              <a:buSzPts val="1600"/>
              <a:buChar char="●"/>
            </a:pPr>
            <a:r>
              <a:rPr lang="en" sz="1600"/>
              <a:t>Introduction</a:t>
            </a:r>
            <a:endParaRPr sz="1600"/>
          </a:p>
          <a:p>
            <a:pPr marL="914400" lvl="1" indent="-330200" algn="l" rtl="0">
              <a:spcBef>
                <a:spcPts val="0"/>
              </a:spcBef>
              <a:spcAft>
                <a:spcPts val="0"/>
              </a:spcAft>
              <a:buSzPts val="1600"/>
              <a:buChar char="○"/>
            </a:pPr>
            <a:r>
              <a:rPr lang="en" sz="1600"/>
              <a:t>Rotating convection</a:t>
            </a:r>
            <a:endParaRPr sz="1600"/>
          </a:p>
          <a:p>
            <a:pPr marL="914400" lvl="1" indent="-330200" algn="l" rtl="0">
              <a:spcBef>
                <a:spcPts val="0"/>
              </a:spcBef>
              <a:spcAft>
                <a:spcPts val="0"/>
              </a:spcAft>
              <a:buSzPts val="1600"/>
              <a:buChar char="○"/>
            </a:pPr>
            <a:r>
              <a:rPr lang="en" sz="1600"/>
              <a:t>Tropical cyclone boundaries</a:t>
            </a:r>
            <a:endParaRPr sz="1600"/>
          </a:p>
          <a:p>
            <a:pPr marL="0" lvl="0" indent="0" algn="l" rtl="0">
              <a:spcBef>
                <a:spcPts val="0"/>
              </a:spcBef>
              <a:spcAft>
                <a:spcPts val="0"/>
              </a:spcAft>
              <a:buNone/>
            </a:pPr>
            <a:endParaRPr sz="700"/>
          </a:p>
          <a:p>
            <a:pPr marL="457200" lvl="0" indent="-330200" algn="l" rtl="0">
              <a:spcBef>
                <a:spcPts val="0"/>
              </a:spcBef>
              <a:spcAft>
                <a:spcPts val="0"/>
              </a:spcAft>
              <a:buSzPts val="1600"/>
              <a:buChar char="●"/>
            </a:pPr>
            <a:r>
              <a:rPr lang="en" sz="1600"/>
              <a:t>Model runs</a:t>
            </a:r>
            <a:endParaRPr sz="1600"/>
          </a:p>
          <a:p>
            <a:pPr marL="914400" lvl="1" indent="-330200" algn="l" rtl="0">
              <a:spcBef>
                <a:spcPts val="0"/>
              </a:spcBef>
              <a:spcAft>
                <a:spcPts val="0"/>
              </a:spcAft>
              <a:buSzPts val="1600"/>
              <a:buChar char="○"/>
            </a:pPr>
            <a:r>
              <a:rPr lang="en" sz="1600"/>
              <a:t>Model setup</a:t>
            </a:r>
            <a:endParaRPr sz="1600"/>
          </a:p>
          <a:p>
            <a:pPr marL="914400" lvl="1" indent="-330200" algn="l" rtl="0">
              <a:spcBef>
                <a:spcPts val="0"/>
              </a:spcBef>
              <a:spcAft>
                <a:spcPts val="0"/>
              </a:spcAft>
              <a:buSzPts val="1600"/>
              <a:buChar char="○"/>
            </a:pPr>
            <a:r>
              <a:rPr lang="en" sz="1600"/>
              <a:t>Descriptions of microphysics and PBL schemes</a:t>
            </a:r>
            <a:endParaRPr sz="1600"/>
          </a:p>
          <a:p>
            <a:pPr marL="914400" lvl="1" indent="-330200" algn="l" rtl="0">
              <a:spcBef>
                <a:spcPts val="0"/>
              </a:spcBef>
              <a:spcAft>
                <a:spcPts val="0"/>
              </a:spcAft>
              <a:buSzPts val="1600"/>
              <a:buChar char="○"/>
            </a:pPr>
            <a:r>
              <a:rPr lang="en" sz="1600"/>
              <a:t>Intensity and track</a:t>
            </a:r>
            <a:endParaRPr sz="1600"/>
          </a:p>
          <a:p>
            <a:pPr marL="914400" lvl="0" indent="0" algn="l" rtl="0">
              <a:spcBef>
                <a:spcPts val="0"/>
              </a:spcBef>
              <a:spcAft>
                <a:spcPts val="0"/>
              </a:spcAft>
              <a:buNone/>
            </a:pPr>
            <a:endParaRPr sz="700"/>
          </a:p>
          <a:p>
            <a:pPr marL="457200" lvl="0" indent="-330200" algn="l" rtl="0">
              <a:spcBef>
                <a:spcPts val="0"/>
              </a:spcBef>
              <a:spcAft>
                <a:spcPts val="0"/>
              </a:spcAft>
              <a:buSzPts val="1600"/>
              <a:buChar char="●"/>
            </a:pPr>
            <a:r>
              <a:rPr lang="en" sz="1600"/>
              <a:t>Proposed questions and hypotheses</a:t>
            </a:r>
            <a:endParaRPr sz="1600"/>
          </a:p>
          <a:p>
            <a:pPr marL="914400" lvl="0" indent="0" algn="l" rtl="0">
              <a:spcBef>
                <a:spcPts val="0"/>
              </a:spcBef>
              <a:spcAft>
                <a:spcPts val="0"/>
              </a:spcAft>
              <a:buNone/>
            </a:pPr>
            <a:endParaRPr sz="700"/>
          </a:p>
          <a:p>
            <a:pPr marL="457200" lvl="0" indent="-330200" algn="l" rtl="0">
              <a:spcBef>
                <a:spcPts val="0"/>
              </a:spcBef>
              <a:spcAft>
                <a:spcPts val="0"/>
              </a:spcAft>
              <a:buSzPts val="1600"/>
              <a:buChar char="●"/>
            </a:pPr>
            <a:r>
              <a:rPr lang="en" sz="1600"/>
              <a:t>Timeline</a:t>
            </a:r>
            <a:endParaRPr sz="1600"/>
          </a:p>
        </p:txBody>
      </p:sp>
      <p:pic>
        <p:nvPicPr>
          <p:cNvPr id="78" name="Google Shape;78;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94500" y="936025"/>
            <a:ext cx="2829326" cy="2248050"/>
          </a:xfrm>
          <a:prstGeom prst="rect">
            <a:avLst/>
          </a:prstGeom>
          <a:noFill/>
          <a:ln>
            <a:noFill/>
          </a:ln>
        </p:spPr>
      </p:pic>
      <p:pic>
        <p:nvPicPr>
          <p:cNvPr id="79" name="Google Shape;79;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64025" y="2895450"/>
            <a:ext cx="2753283" cy="2248050"/>
          </a:xfrm>
          <a:prstGeom prst="rect">
            <a:avLst/>
          </a:prstGeom>
          <a:noFill/>
          <a:ln>
            <a:noFill/>
          </a:ln>
        </p:spPr>
      </p:pic>
      <p:sp>
        <p:nvSpPr>
          <p:cNvPr id="80" name="Google Shape;80;p14"/>
          <p:cNvSpPr txBox="1"/>
          <p:nvPr/>
        </p:nvSpPr>
        <p:spPr>
          <a:xfrm>
            <a:off x="5041925" y="616800"/>
            <a:ext cx="1310100" cy="43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t>Harvey 2017</a:t>
            </a:r>
            <a:endParaRPr sz="1300"/>
          </a:p>
        </p:txBody>
      </p:sp>
      <p:sp>
        <p:nvSpPr>
          <p:cNvPr id="81" name="Google Shape;81;p14"/>
          <p:cNvSpPr txBox="1"/>
          <p:nvPr/>
        </p:nvSpPr>
        <p:spPr>
          <a:xfrm>
            <a:off x="6985613" y="2571750"/>
            <a:ext cx="1310100" cy="43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t>Irma 2017</a:t>
            </a:r>
            <a:endParaRPr sz="1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74" name="Google Shape;374;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375" name="Google Shape;375;p3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76" name="Google Shape;376;p3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377" name="Google Shape;377;p3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378" name="Google Shape;378;p3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379" name="Google Shape;379;p3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80" name="Google Shape;380;p32"/>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Tropical Cyclone Boundaries:</a:t>
            </a:r>
            <a:endParaRPr sz="2000"/>
          </a:p>
        </p:txBody>
      </p:sp>
      <p:pic>
        <p:nvPicPr>
          <p:cNvPr id="381" name="Google Shape;381;p3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5600" y="1859871"/>
            <a:ext cx="5799326" cy="2884526"/>
          </a:xfrm>
          <a:prstGeom prst="rect">
            <a:avLst/>
          </a:prstGeom>
          <a:noFill/>
          <a:ln>
            <a:noFill/>
          </a:ln>
        </p:spPr>
      </p:pic>
      <p:sp>
        <p:nvSpPr>
          <p:cNvPr id="382" name="Google Shape;382;p32"/>
          <p:cNvSpPr txBox="1"/>
          <p:nvPr/>
        </p:nvSpPr>
        <p:spPr>
          <a:xfrm>
            <a:off x="184081" y="4744399"/>
            <a:ext cx="1062900" cy="226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(Edwards 2006)</a:t>
            </a:r>
            <a:endParaRPr sz="800" b="0" i="0" u="none" strike="noStrike" cap="none">
              <a:solidFill>
                <a:srgbClr val="000000"/>
              </a:solidFill>
              <a:latin typeface="Arial"/>
              <a:ea typeface="Arial"/>
              <a:cs typeface="Arial"/>
              <a:sym typeface="Arial"/>
            </a:endParaRPr>
          </a:p>
        </p:txBody>
      </p:sp>
      <p:grpSp>
        <p:nvGrpSpPr>
          <p:cNvPr id="383" name="Google Shape;383;p32"/>
          <p:cNvGrpSpPr/>
          <p:nvPr/>
        </p:nvGrpSpPr>
        <p:grpSpPr>
          <a:xfrm>
            <a:off x="6178775" y="2036484"/>
            <a:ext cx="2707848" cy="2531313"/>
            <a:chOff x="6983375" y="2985538"/>
            <a:chExt cx="2059200" cy="2037110"/>
          </a:xfrm>
        </p:grpSpPr>
        <p:pic>
          <p:nvPicPr>
            <p:cNvPr id="384" name="Google Shape;384;p3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289324" y="3243250"/>
              <a:ext cx="1447299" cy="1779398"/>
            </a:xfrm>
            <a:prstGeom prst="rect">
              <a:avLst/>
            </a:prstGeom>
            <a:noFill/>
            <a:ln>
              <a:noFill/>
            </a:ln>
          </p:spPr>
        </p:pic>
        <p:sp>
          <p:nvSpPr>
            <p:cNvPr id="385" name="Google Shape;385;p32"/>
            <p:cNvSpPr txBox="1"/>
            <p:nvPr/>
          </p:nvSpPr>
          <p:spPr>
            <a:xfrm>
              <a:off x="6983375" y="2985538"/>
              <a:ext cx="20592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Isabel 2003</a:t>
              </a:r>
              <a:endParaRPr/>
            </a:p>
          </p:txBody>
        </p:sp>
      </p:grpSp>
      <p:sp>
        <p:nvSpPr>
          <p:cNvPr id="386" name="Google Shape;386;p32"/>
          <p:cNvSpPr txBox="1"/>
          <p:nvPr/>
        </p:nvSpPr>
        <p:spPr>
          <a:xfrm>
            <a:off x="65600" y="1235250"/>
            <a:ext cx="1455600" cy="3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Types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86175" y="557624"/>
            <a:ext cx="2743200" cy="2286000"/>
          </a:xfrm>
          <a:prstGeom prst="rect">
            <a:avLst/>
          </a:prstGeom>
          <a:noFill/>
          <a:ln>
            <a:noFill/>
          </a:ln>
        </p:spPr>
      </p:pic>
      <p:sp>
        <p:nvSpPr>
          <p:cNvPr id="392" name="Google Shape;392;p3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93" name="Google Shape;393;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394" name="Google Shape;394;p3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95" name="Google Shape;395;p3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396" name="Google Shape;396;p3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397" name="Google Shape;397;p3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398" name="Google Shape;398;p3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99" name="Google Shape;399;p33"/>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Tropical Cyclone Boundaries:</a:t>
            </a:r>
            <a:endParaRPr sz="2000"/>
          </a:p>
        </p:txBody>
      </p:sp>
      <p:pic>
        <p:nvPicPr>
          <p:cNvPr id="400" name="Google Shape;400;p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86183" y="2781299"/>
            <a:ext cx="2743200" cy="2286000"/>
          </a:xfrm>
          <a:prstGeom prst="rect">
            <a:avLst/>
          </a:prstGeom>
          <a:noFill/>
          <a:ln>
            <a:noFill/>
          </a:ln>
        </p:spPr>
      </p:pic>
      <p:sp>
        <p:nvSpPr>
          <p:cNvPr id="401" name="Google Shape;401;p33"/>
          <p:cNvSpPr txBox="1"/>
          <p:nvPr/>
        </p:nvSpPr>
        <p:spPr>
          <a:xfrm>
            <a:off x="65600" y="1235250"/>
            <a:ext cx="1455600" cy="3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Dry Air</a:t>
            </a:r>
            <a:endParaRPr/>
          </a:p>
        </p:txBody>
      </p:sp>
      <p:sp>
        <p:nvSpPr>
          <p:cNvPr id="402" name="Google Shape;402;p33"/>
          <p:cNvSpPr txBox="1"/>
          <p:nvPr/>
        </p:nvSpPr>
        <p:spPr>
          <a:xfrm>
            <a:off x="8001950" y="4885800"/>
            <a:ext cx="1142100" cy="257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t>(Card 2019)</a:t>
            </a:r>
            <a:endParaRPr sz="800" b="0" i="0" u="none" strike="noStrike" cap="none">
              <a:solidFill>
                <a:srgbClr val="000000"/>
              </a:solidFill>
              <a:latin typeface="Arial"/>
              <a:ea typeface="Arial"/>
              <a:cs typeface="Arial"/>
              <a:sym typeface="Arial"/>
            </a:endParaRPr>
          </a:p>
        </p:txBody>
      </p:sp>
      <p:sp>
        <p:nvSpPr>
          <p:cNvPr id="403" name="Google Shape;403;p33"/>
          <p:cNvSpPr txBox="1"/>
          <p:nvPr/>
        </p:nvSpPr>
        <p:spPr>
          <a:xfrm>
            <a:off x="522075" y="1704325"/>
            <a:ext cx="4626000" cy="2911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Dry air tends to be collocated with warmer potential temperatures at 850 hPa.</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This local warming is due to less cloud thickness allowing for more insolation and some subsidence warming from rainband circulations.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Possible evidence of weak baroclinic forcing, particularly right of shear.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09" name="Google Shape;409;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410" name="Google Shape;410;p3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11" name="Google Shape;411;p3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412" name="Google Shape;412;p3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413" name="Google Shape;413;p3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414" name="Google Shape;414;p3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15" name="Google Shape;415;p34"/>
          <p:cNvSpPr txBox="1"/>
          <p:nvPr/>
        </p:nvSpPr>
        <p:spPr>
          <a:xfrm>
            <a:off x="489250" y="1249550"/>
            <a:ext cx="4182000" cy="28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Carroll-Smith et al. (2019) and Card (2019) </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Reflectivity, maximum updraft helicity, and maximum updraft can be used as surrogates for rotating convection</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Show were tornado reports may occur in numerical models.</a:t>
            </a:r>
            <a:endParaRPr sz="1600"/>
          </a:p>
        </p:txBody>
      </p:sp>
      <p:grpSp>
        <p:nvGrpSpPr>
          <p:cNvPr id="416" name="Google Shape;416;p34"/>
          <p:cNvGrpSpPr/>
          <p:nvPr/>
        </p:nvGrpSpPr>
        <p:grpSpPr>
          <a:xfrm>
            <a:off x="1139269" y="3511943"/>
            <a:ext cx="3638516" cy="1505432"/>
            <a:chOff x="3568325" y="3306086"/>
            <a:chExt cx="4865628" cy="1841282"/>
          </a:xfrm>
        </p:grpSpPr>
        <p:grpSp>
          <p:nvGrpSpPr>
            <p:cNvPr id="417" name="Google Shape;417;p34"/>
            <p:cNvGrpSpPr/>
            <p:nvPr/>
          </p:nvGrpSpPr>
          <p:grpSpPr>
            <a:xfrm>
              <a:off x="3568325" y="3306086"/>
              <a:ext cx="2232918" cy="1841282"/>
              <a:chOff x="6" y="33084"/>
              <a:chExt cx="3024814" cy="2569469"/>
            </a:xfrm>
          </p:grpSpPr>
          <p:sp>
            <p:nvSpPr>
              <p:cNvPr id="418" name="Google Shape;418;p34"/>
              <p:cNvSpPr txBox="1"/>
              <p:nvPr/>
            </p:nvSpPr>
            <p:spPr>
              <a:xfrm rot="-5400000">
                <a:off x="-786744" y="1051349"/>
                <a:ext cx="1967700" cy="39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Ensemble</a:t>
                </a:r>
                <a:endParaRPr sz="1000" b="0" i="0" u="none" strike="noStrike" cap="none">
                  <a:solidFill>
                    <a:srgbClr val="000000"/>
                  </a:solidFill>
                  <a:latin typeface="Arial"/>
                  <a:ea typeface="Arial"/>
                  <a:cs typeface="Arial"/>
                  <a:sym typeface="Arial"/>
                </a:endParaRPr>
              </a:p>
            </p:txBody>
          </p:sp>
          <p:grpSp>
            <p:nvGrpSpPr>
              <p:cNvPr id="419" name="Google Shape;419;p34"/>
              <p:cNvGrpSpPr/>
              <p:nvPr/>
            </p:nvGrpSpPr>
            <p:grpSpPr>
              <a:xfrm>
                <a:off x="302530" y="33084"/>
                <a:ext cx="2722290" cy="2569469"/>
                <a:chOff x="302530" y="33084"/>
                <a:chExt cx="2722290" cy="2569469"/>
              </a:xfrm>
            </p:grpSpPr>
            <p:pic>
              <p:nvPicPr>
                <p:cNvPr id="420" name="Google Shape;420;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2530" y="33084"/>
                  <a:ext cx="2722290" cy="2569469"/>
                </a:xfrm>
                <a:prstGeom prst="rect">
                  <a:avLst/>
                </a:prstGeom>
                <a:noFill/>
                <a:ln>
                  <a:noFill/>
                </a:ln>
              </p:spPr>
            </p:pic>
            <p:sp>
              <p:nvSpPr>
                <p:cNvPr id="421" name="Google Shape;421;p34"/>
                <p:cNvSpPr/>
                <p:nvPr/>
              </p:nvSpPr>
              <p:spPr>
                <a:xfrm>
                  <a:off x="1684000" y="824600"/>
                  <a:ext cx="137100" cy="137100"/>
                </a:xfrm>
                <a:prstGeom prst="star5">
                  <a:avLst>
                    <a:gd name="adj" fmla="val 19098"/>
                    <a:gd name="hf" fmla="val 105146"/>
                    <a:gd name="vf" fmla="val 110557"/>
                  </a:avLst>
                </a:prstGeom>
                <a:solidFill>
                  <a:srgbClr val="FFFF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34"/>
                <p:cNvSpPr/>
                <p:nvPr/>
              </p:nvSpPr>
              <p:spPr>
                <a:xfrm>
                  <a:off x="1951775" y="1249275"/>
                  <a:ext cx="137100" cy="137100"/>
                </a:xfrm>
                <a:prstGeom prst="star5">
                  <a:avLst>
                    <a:gd name="adj" fmla="val 19098"/>
                    <a:gd name="hf" fmla="val 105146"/>
                    <a:gd name="vf" fmla="val 110557"/>
                  </a:avLst>
                </a:prstGeom>
                <a:solidFill>
                  <a:srgbClr val="00FF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423" name="Google Shape;423;p34" descr="A picture containing text&#10;&#10;Description generated with very high confidenc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05131" y="3350524"/>
              <a:ext cx="2628822" cy="1754356"/>
            </a:xfrm>
            <a:prstGeom prst="rect">
              <a:avLst/>
            </a:prstGeom>
            <a:noFill/>
            <a:ln>
              <a:noFill/>
            </a:ln>
          </p:spPr>
        </p:pic>
      </p:grpSp>
      <p:pic>
        <p:nvPicPr>
          <p:cNvPr id="424" name="Google Shape;424;p3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565325" y="742925"/>
            <a:ext cx="3059451" cy="4400575"/>
          </a:xfrm>
          <a:prstGeom prst="rect">
            <a:avLst/>
          </a:prstGeom>
          <a:noFill/>
          <a:ln>
            <a:noFill/>
          </a:ln>
        </p:spPr>
      </p:pic>
      <p:sp>
        <p:nvSpPr>
          <p:cNvPr id="425" name="Google Shape;425;p34"/>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rPr>
              <a:t>Tropical cyclone tornado surrogates:</a:t>
            </a:r>
            <a:endParaRPr sz="2000">
              <a:solidFill>
                <a:schemeClr val="dk1"/>
              </a:solidFill>
            </a:endParaRPr>
          </a:p>
          <a:p>
            <a:pPr marL="0" lvl="0" indent="0" algn="l" rtl="0">
              <a:spcBef>
                <a:spcPts val="0"/>
              </a:spcBef>
              <a:spcAft>
                <a:spcPts val="0"/>
              </a:spcAft>
              <a:buNone/>
            </a:pP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31" name="Google Shape;431;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432" name="Google Shape;432;p3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33" name="Google Shape;433;p3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434" name="Google Shape;434;p3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435" name="Google Shape;435;p3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436" name="Google Shape;436;p3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37" name="Google Shape;437;p35"/>
          <p:cNvSpPr txBox="1"/>
          <p:nvPr/>
        </p:nvSpPr>
        <p:spPr>
          <a:xfrm>
            <a:off x="489250" y="1249550"/>
            <a:ext cx="4182000" cy="28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Carroll-Smith et al. (2019) and Card (2019) </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Reflectivity, maximum updraft helicity, and maximum updraft can be used as surrogates for rotating convection</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Show were tornado reports may occur in numerical models.</a:t>
            </a:r>
            <a:endParaRPr sz="1600"/>
          </a:p>
        </p:txBody>
      </p:sp>
      <p:grpSp>
        <p:nvGrpSpPr>
          <p:cNvPr id="438" name="Google Shape;438;p35"/>
          <p:cNvGrpSpPr/>
          <p:nvPr/>
        </p:nvGrpSpPr>
        <p:grpSpPr>
          <a:xfrm>
            <a:off x="1139269" y="3511943"/>
            <a:ext cx="3638516" cy="1505432"/>
            <a:chOff x="3568325" y="3306086"/>
            <a:chExt cx="4865628" cy="1841282"/>
          </a:xfrm>
        </p:grpSpPr>
        <p:grpSp>
          <p:nvGrpSpPr>
            <p:cNvPr id="439" name="Google Shape;439;p35"/>
            <p:cNvGrpSpPr/>
            <p:nvPr/>
          </p:nvGrpSpPr>
          <p:grpSpPr>
            <a:xfrm>
              <a:off x="3568325" y="3306086"/>
              <a:ext cx="2232918" cy="1841282"/>
              <a:chOff x="6" y="33084"/>
              <a:chExt cx="3024814" cy="2569469"/>
            </a:xfrm>
          </p:grpSpPr>
          <p:sp>
            <p:nvSpPr>
              <p:cNvPr id="440" name="Google Shape;440;p35"/>
              <p:cNvSpPr txBox="1"/>
              <p:nvPr/>
            </p:nvSpPr>
            <p:spPr>
              <a:xfrm rot="-5400000">
                <a:off x="-786744" y="1051349"/>
                <a:ext cx="1967700" cy="39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Ensemble</a:t>
                </a:r>
                <a:endParaRPr sz="1000" b="0" i="0" u="none" strike="noStrike" cap="none">
                  <a:solidFill>
                    <a:srgbClr val="000000"/>
                  </a:solidFill>
                  <a:latin typeface="Arial"/>
                  <a:ea typeface="Arial"/>
                  <a:cs typeface="Arial"/>
                  <a:sym typeface="Arial"/>
                </a:endParaRPr>
              </a:p>
            </p:txBody>
          </p:sp>
          <p:grpSp>
            <p:nvGrpSpPr>
              <p:cNvPr id="441" name="Google Shape;441;p35"/>
              <p:cNvGrpSpPr/>
              <p:nvPr/>
            </p:nvGrpSpPr>
            <p:grpSpPr>
              <a:xfrm>
                <a:off x="302530" y="33084"/>
                <a:ext cx="2722290" cy="2569469"/>
                <a:chOff x="302530" y="33084"/>
                <a:chExt cx="2722290" cy="2569469"/>
              </a:xfrm>
            </p:grpSpPr>
            <p:pic>
              <p:nvPicPr>
                <p:cNvPr id="442" name="Google Shape;442;p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2530" y="33084"/>
                  <a:ext cx="2722290" cy="2569469"/>
                </a:xfrm>
                <a:prstGeom prst="rect">
                  <a:avLst/>
                </a:prstGeom>
                <a:noFill/>
                <a:ln>
                  <a:noFill/>
                </a:ln>
              </p:spPr>
            </p:pic>
            <p:sp>
              <p:nvSpPr>
                <p:cNvPr id="443" name="Google Shape;443;p35"/>
                <p:cNvSpPr/>
                <p:nvPr/>
              </p:nvSpPr>
              <p:spPr>
                <a:xfrm>
                  <a:off x="1684000" y="824600"/>
                  <a:ext cx="137100" cy="137100"/>
                </a:xfrm>
                <a:prstGeom prst="star5">
                  <a:avLst>
                    <a:gd name="adj" fmla="val 19098"/>
                    <a:gd name="hf" fmla="val 105146"/>
                    <a:gd name="vf" fmla="val 110557"/>
                  </a:avLst>
                </a:prstGeom>
                <a:solidFill>
                  <a:srgbClr val="FFFF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5"/>
                <p:cNvSpPr/>
                <p:nvPr/>
              </p:nvSpPr>
              <p:spPr>
                <a:xfrm>
                  <a:off x="1951775" y="1249275"/>
                  <a:ext cx="137100" cy="137100"/>
                </a:xfrm>
                <a:prstGeom prst="star5">
                  <a:avLst>
                    <a:gd name="adj" fmla="val 19098"/>
                    <a:gd name="hf" fmla="val 105146"/>
                    <a:gd name="vf" fmla="val 110557"/>
                  </a:avLst>
                </a:prstGeom>
                <a:solidFill>
                  <a:srgbClr val="00FF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445" name="Google Shape;445;p35" descr="A picture containing text&#10;&#10;Description generated with very high confidenc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05131" y="3350524"/>
              <a:ext cx="2628822" cy="1754356"/>
            </a:xfrm>
            <a:prstGeom prst="rect">
              <a:avLst/>
            </a:prstGeom>
            <a:noFill/>
            <a:ln>
              <a:noFill/>
            </a:ln>
          </p:spPr>
        </p:pic>
      </p:grpSp>
      <p:pic>
        <p:nvPicPr>
          <p:cNvPr id="446" name="Google Shape;446;p3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565325" y="742925"/>
            <a:ext cx="3059451" cy="4400575"/>
          </a:xfrm>
          <a:prstGeom prst="rect">
            <a:avLst/>
          </a:prstGeom>
          <a:noFill/>
          <a:ln>
            <a:noFill/>
          </a:ln>
        </p:spPr>
      </p:pic>
      <p:sp>
        <p:nvSpPr>
          <p:cNvPr id="447" name="Google Shape;447;p35"/>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rPr>
              <a:t>Tropical cyclone tornado surrogates:</a:t>
            </a:r>
            <a:endParaRPr sz="2000">
              <a:solidFill>
                <a:schemeClr val="dk1"/>
              </a:solidFill>
            </a:endParaRPr>
          </a:p>
          <a:p>
            <a:pPr marL="0" lvl="0" indent="0" algn="l" rtl="0">
              <a:spcBef>
                <a:spcPts val="0"/>
              </a:spcBef>
              <a:spcAft>
                <a:spcPts val="0"/>
              </a:spcAft>
              <a:buNone/>
            </a:pPr>
            <a:endParaRPr sz="2000"/>
          </a:p>
        </p:txBody>
      </p:sp>
      <p:sp>
        <p:nvSpPr>
          <p:cNvPr id="448" name="Google Shape;448;p35"/>
          <p:cNvSpPr txBox="1"/>
          <p:nvPr/>
        </p:nvSpPr>
        <p:spPr>
          <a:xfrm>
            <a:off x="1018625" y="1279200"/>
            <a:ext cx="6633000" cy="30321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Carroll-Smith et al. 2019 suggests that further work should investigate model physics including planetary boundary layer sensitivities.</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54" name="Google Shape;454;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455" name="Google Shape;455;p3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56" name="Google Shape;456;p3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457" name="Google Shape;457;p3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458" name="Google Shape;458;p3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459" name="Google Shape;459;p3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60" name="Google Shape;460;p36"/>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Goals:</a:t>
            </a:r>
            <a:endParaRPr sz="2000"/>
          </a:p>
        </p:txBody>
      </p:sp>
      <p:sp>
        <p:nvSpPr>
          <p:cNvPr id="461" name="Google Shape;461;p36"/>
          <p:cNvSpPr txBox="1"/>
          <p:nvPr/>
        </p:nvSpPr>
        <p:spPr>
          <a:xfrm>
            <a:off x="522075" y="1475725"/>
            <a:ext cx="8186700" cy="3237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This research will investigate WSM6 and WDM6 microphysics parameterizations.</a:t>
            </a:r>
            <a:endParaRPr/>
          </a:p>
          <a:p>
            <a:pPr marL="0" lvl="0" indent="0" algn="l" rtl="0">
              <a:spcBef>
                <a:spcPts val="0"/>
              </a:spcBef>
              <a:spcAft>
                <a:spcPts val="0"/>
              </a:spcAft>
              <a:buNone/>
            </a:pPr>
            <a:endParaRPr/>
          </a:p>
          <a:p>
            <a:pPr marL="914400" lvl="1" indent="-317500" algn="l" rtl="0">
              <a:spcBef>
                <a:spcPts val="0"/>
              </a:spcBef>
              <a:spcAft>
                <a:spcPts val="0"/>
              </a:spcAft>
              <a:buSzPts val="1400"/>
              <a:buChar char="○"/>
            </a:pPr>
            <a:r>
              <a:rPr lang="en"/>
              <a:t>Determine the effects of microphysics parameterization on the distribution, structure, and longevity of convection in tropical cyclones.</a:t>
            </a:r>
            <a:endParaRPr/>
          </a:p>
          <a:p>
            <a:pPr marL="914400" lvl="1" indent="-317500" algn="l" rtl="0">
              <a:spcBef>
                <a:spcPts val="0"/>
              </a:spcBef>
              <a:spcAft>
                <a:spcPts val="0"/>
              </a:spcAft>
              <a:buSzPts val="1400"/>
              <a:buChar char="○"/>
            </a:pPr>
            <a:r>
              <a:rPr lang="en"/>
              <a:t>Determine how microphysics parameterization affects the boundaries in the tropical cyclone.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This research will also investigate the YSU, MYNN3, and ACM2 planetary boundary layer (PBL) parameterizations.</a:t>
            </a:r>
            <a:endParaRPr/>
          </a:p>
          <a:p>
            <a:pPr marL="914400" lvl="1" indent="-317500" algn="l" rtl="0">
              <a:spcBef>
                <a:spcPts val="0"/>
              </a:spcBef>
              <a:spcAft>
                <a:spcPts val="0"/>
              </a:spcAft>
              <a:buClr>
                <a:schemeClr val="dk1"/>
              </a:buClr>
              <a:buSzPts val="1400"/>
              <a:buChar char="○"/>
            </a:pPr>
            <a:r>
              <a:rPr lang="en">
                <a:solidFill>
                  <a:schemeClr val="dk1"/>
                </a:solidFill>
              </a:rPr>
              <a:t>Determine the effects of PBL parameterization on the distribution, structure, and longevity of convection in tropical cyclones.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Determine how PBL parameterization affects the boundaries in the tropical cyclone.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7" name="Google Shape;467;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468" name="Google Shape;468;p3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i="0" u="none" strike="noStrike" cap="none">
                <a:solidFill>
                  <a:srgbClr val="FFFFFF"/>
                </a:solidFill>
                <a:latin typeface="Calibri"/>
                <a:ea typeface="Calibri"/>
                <a:cs typeface="Calibri"/>
                <a:sym typeface="Calibri"/>
              </a:rPr>
              <a:t>Motivation</a:t>
            </a:r>
            <a:endParaRPr sz="2100" i="0" u="none" strike="noStrike" cap="none">
              <a:solidFill>
                <a:srgbClr val="FFFFFF"/>
              </a:solidFill>
            </a:endParaRPr>
          </a:p>
        </p:txBody>
      </p:sp>
      <p:sp>
        <p:nvSpPr>
          <p:cNvPr id="469" name="Google Shape;469;p3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470" name="Google Shape;470;p3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471" name="Google Shape;471;p3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472" name="Google Shape;472;p3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473" name="Google Shape;473;p37"/>
          <p:cNvSpPr txBox="1"/>
          <p:nvPr/>
        </p:nvSpPr>
        <p:spPr>
          <a:xfrm>
            <a:off x="1727075" y="1647700"/>
            <a:ext cx="5661000" cy="15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Model Runs</a:t>
            </a:r>
            <a:endParaRPr sz="40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79" name="Google Shape;479;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480" name="Google Shape;480;p3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strike="noStrike">
              <a:solidFill>
                <a:srgbClr val="FFFFFF"/>
              </a:solidFill>
            </a:endParaRPr>
          </a:p>
        </p:txBody>
      </p:sp>
      <p:sp>
        <p:nvSpPr>
          <p:cNvPr id="481" name="Google Shape;481;p3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482" name="Google Shape;482;p3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483" name="Google Shape;483;p3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484" name="Google Shape;484;p3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Introduction</a:t>
            </a:r>
            <a:endParaRPr sz="2100" b="0" strike="noStrike">
              <a:solidFill>
                <a:schemeClr val="lt1"/>
              </a:solidFill>
              <a:latin typeface="Arial"/>
              <a:ea typeface="Arial"/>
              <a:cs typeface="Arial"/>
              <a:sym typeface="Arial"/>
            </a:endParaRPr>
          </a:p>
        </p:txBody>
      </p:sp>
      <p:pic>
        <p:nvPicPr>
          <p:cNvPr id="485" name="Google Shape;485;p38"/>
          <p:cNvPicPr preferRelativeResize="0"/>
          <p:nvPr/>
        </p:nvPicPr>
        <p:blipFill>
          <a:blip r:embed="rId4">
            <a:alphaModFix/>
          </a:blip>
          <a:stretch>
            <a:fillRect/>
          </a:stretch>
        </p:blipFill>
        <p:spPr>
          <a:xfrm>
            <a:off x="817503" y="793375"/>
            <a:ext cx="7509005" cy="4221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91" name="Google Shape;491;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492" name="Google Shape;492;p3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strike="noStrike">
              <a:solidFill>
                <a:srgbClr val="FFFFFF"/>
              </a:solidFill>
            </a:endParaRPr>
          </a:p>
        </p:txBody>
      </p:sp>
      <p:sp>
        <p:nvSpPr>
          <p:cNvPr id="493" name="Google Shape;493;p3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494" name="Google Shape;494;p3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495" name="Google Shape;495;p3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496" name="Google Shape;496;p3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Introduction</a:t>
            </a:r>
            <a:endParaRPr sz="2100" b="0" strike="noStrike">
              <a:solidFill>
                <a:schemeClr val="lt1"/>
              </a:solidFill>
              <a:latin typeface="Arial"/>
              <a:ea typeface="Arial"/>
              <a:cs typeface="Arial"/>
              <a:sym typeface="Arial"/>
            </a:endParaRPr>
          </a:p>
        </p:txBody>
      </p:sp>
      <p:pic>
        <p:nvPicPr>
          <p:cNvPr id="497" name="Google Shape;497;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5600" y="1083713"/>
            <a:ext cx="4479424" cy="3707537"/>
          </a:xfrm>
          <a:prstGeom prst="rect">
            <a:avLst/>
          </a:prstGeom>
          <a:noFill/>
          <a:ln>
            <a:noFill/>
          </a:ln>
        </p:spPr>
      </p:pic>
      <p:pic>
        <p:nvPicPr>
          <p:cNvPr id="498" name="Google Shape;498;p3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72000" y="1083725"/>
            <a:ext cx="4479425" cy="37075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04" name="Google Shape;504;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505" name="Google Shape;505;p4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06" name="Google Shape;506;p4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507" name="Google Shape;507;p4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508" name="Google Shape;508;p4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509" name="Google Shape;509;p4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510" name="Google Shape;510;p40"/>
          <p:cNvSpPr txBox="1"/>
          <p:nvPr/>
        </p:nvSpPr>
        <p:spPr>
          <a:xfrm>
            <a:off x="11200" y="871925"/>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 Setup:</a:t>
            </a:r>
            <a:endParaRPr sz="1800"/>
          </a:p>
        </p:txBody>
      </p:sp>
      <p:pic>
        <p:nvPicPr>
          <p:cNvPr id="511" name="Google Shape;511;p4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04663" y="2886075"/>
            <a:ext cx="4933425" cy="2225100"/>
          </a:xfrm>
          <a:prstGeom prst="rect">
            <a:avLst/>
          </a:prstGeom>
          <a:noFill/>
          <a:ln>
            <a:noFill/>
          </a:ln>
        </p:spPr>
      </p:pic>
      <p:pic>
        <p:nvPicPr>
          <p:cNvPr id="512" name="Google Shape;512;p4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955500" y="633821"/>
            <a:ext cx="4933423" cy="22522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18" name="Google Shape;518;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519" name="Google Shape;519;p4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20" name="Google Shape;520;p4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521" name="Google Shape;521;p4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522" name="Google Shape;522;p4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523" name="Google Shape;523;p4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524" name="Google Shape;524;p41"/>
          <p:cNvSpPr txBox="1"/>
          <p:nvPr/>
        </p:nvSpPr>
        <p:spPr>
          <a:xfrm>
            <a:off x="0" y="855750"/>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 Setup:</a:t>
            </a:r>
            <a:endParaRPr sz="1800"/>
          </a:p>
        </p:txBody>
      </p:sp>
      <p:pic>
        <p:nvPicPr>
          <p:cNvPr id="525" name="Google Shape;525;p41"/>
          <p:cNvPicPr preferRelativeResize="0"/>
          <p:nvPr/>
        </p:nvPicPr>
        <p:blipFill>
          <a:blip r:embed="rId4">
            <a:alphaModFix/>
          </a:blip>
          <a:stretch>
            <a:fillRect/>
          </a:stretch>
        </p:blipFill>
        <p:spPr>
          <a:xfrm>
            <a:off x="1974038" y="1427525"/>
            <a:ext cx="6813374" cy="3416626"/>
          </a:xfrm>
          <a:prstGeom prst="rect">
            <a:avLst/>
          </a:prstGeom>
          <a:noFill/>
          <a:ln>
            <a:noFill/>
          </a:ln>
        </p:spPr>
      </p:pic>
      <p:sp>
        <p:nvSpPr>
          <p:cNvPr id="526" name="Google Shape;526;p41"/>
          <p:cNvSpPr txBox="1"/>
          <p:nvPr/>
        </p:nvSpPr>
        <p:spPr>
          <a:xfrm>
            <a:off x="264750" y="2516363"/>
            <a:ext cx="1310700" cy="75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00FF"/>
                </a:solidFill>
              </a:rPr>
              <a:t>ERA5</a:t>
            </a:r>
            <a:endParaRPr sz="3000" b="1">
              <a:solidFill>
                <a:srgbClr val="0000FF"/>
              </a:solidFill>
            </a:endParaRPr>
          </a:p>
        </p:txBody>
      </p:sp>
      <p:cxnSp>
        <p:nvCxnSpPr>
          <p:cNvPr id="527" name="Google Shape;527;p41"/>
          <p:cNvCxnSpPr>
            <a:stCxn id="526" idx="0"/>
          </p:cNvCxnSpPr>
          <p:nvPr/>
        </p:nvCxnSpPr>
        <p:spPr>
          <a:xfrm rot="-5400000">
            <a:off x="1512000" y="1451963"/>
            <a:ext cx="472500" cy="1656300"/>
          </a:xfrm>
          <a:prstGeom prst="curvedConnector2">
            <a:avLst/>
          </a:prstGeom>
          <a:noFill/>
          <a:ln w="38100" cap="flat" cmpd="sng">
            <a:solidFill>
              <a:srgbClr val="0000FF"/>
            </a:solidFill>
            <a:prstDash val="solid"/>
            <a:round/>
            <a:headEnd type="none" w="med" len="med"/>
            <a:tailEnd type="triangle" w="med" len="med"/>
          </a:ln>
        </p:spPr>
      </p:cxnSp>
      <p:cxnSp>
        <p:nvCxnSpPr>
          <p:cNvPr id="528" name="Google Shape;528;p41"/>
          <p:cNvCxnSpPr>
            <a:stCxn id="526" idx="2"/>
          </p:cNvCxnSpPr>
          <p:nvPr/>
        </p:nvCxnSpPr>
        <p:spPr>
          <a:xfrm rot="-5400000" flipH="1">
            <a:off x="1533300" y="2657363"/>
            <a:ext cx="429900" cy="1656300"/>
          </a:xfrm>
          <a:prstGeom prst="curvedConnector2">
            <a:avLst/>
          </a:prstGeom>
          <a:noFill/>
          <a:ln w="38100" cap="flat" cmpd="sng">
            <a:solidFill>
              <a:srgbClr val="0000FF"/>
            </a:solidFill>
            <a:prstDash val="solid"/>
            <a:round/>
            <a:headEnd type="none" w="med" len="med"/>
            <a:tailEnd type="triangle" w="med" len="med"/>
          </a:ln>
        </p:spPr>
      </p:cxnSp>
      <p:sp>
        <p:nvSpPr>
          <p:cNvPr id="529" name="Google Shape;529;p41"/>
          <p:cNvSpPr txBox="1"/>
          <p:nvPr/>
        </p:nvSpPr>
        <p:spPr>
          <a:xfrm>
            <a:off x="2955050" y="1081900"/>
            <a:ext cx="1731000" cy="26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Simulation #1</a:t>
            </a:r>
            <a:endParaRPr/>
          </a:p>
        </p:txBody>
      </p:sp>
      <p:sp>
        <p:nvSpPr>
          <p:cNvPr id="530" name="Google Shape;530;p41"/>
          <p:cNvSpPr txBox="1"/>
          <p:nvPr/>
        </p:nvSpPr>
        <p:spPr>
          <a:xfrm>
            <a:off x="6062500" y="1081900"/>
            <a:ext cx="1731000" cy="26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Simulation #2</a:t>
            </a:r>
            <a:endParaRPr/>
          </a:p>
        </p:txBody>
      </p:sp>
      <p:sp>
        <p:nvSpPr>
          <p:cNvPr id="531" name="Google Shape;531;p41"/>
          <p:cNvSpPr/>
          <p:nvPr/>
        </p:nvSpPr>
        <p:spPr>
          <a:xfrm>
            <a:off x="5357350" y="965925"/>
            <a:ext cx="3539700" cy="4031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 name="Google Shape;87;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88" name="Google Shape;88;p1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i="0" u="none" strike="noStrike" cap="none">
                <a:solidFill>
                  <a:srgbClr val="FFFFFF"/>
                </a:solidFill>
                <a:latin typeface="Calibri"/>
                <a:ea typeface="Calibri"/>
                <a:cs typeface="Calibri"/>
                <a:sym typeface="Calibri"/>
              </a:rPr>
              <a:t>Motivation</a:t>
            </a:r>
            <a:endParaRPr sz="2100" i="0" u="none" strike="noStrike" cap="none">
              <a:solidFill>
                <a:srgbClr val="FFFFFF"/>
              </a:solidFill>
            </a:endParaRPr>
          </a:p>
        </p:txBody>
      </p:sp>
      <p:sp>
        <p:nvSpPr>
          <p:cNvPr id="89" name="Google Shape;89;p1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90" name="Google Shape;90;p1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91" name="Google Shape;91;p1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92" name="Google Shape;92;p1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93" name="Google Shape;93;p15"/>
          <p:cNvSpPr txBox="1"/>
          <p:nvPr/>
        </p:nvSpPr>
        <p:spPr>
          <a:xfrm>
            <a:off x="1727075" y="1647700"/>
            <a:ext cx="5661000" cy="15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Motivation</a:t>
            </a:r>
            <a:endParaRPr sz="40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37" name="Google Shape;537;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538" name="Google Shape;538;p4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39" name="Google Shape;539;p4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540" name="Google Shape;540;p4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541" name="Google Shape;541;p4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542" name="Google Shape;542;p4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sp>
        <p:nvSpPr>
          <p:cNvPr id="543" name="Google Shape;543;p42"/>
          <p:cNvSpPr txBox="1"/>
          <p:nvPr/>
        </p:nvSpPr>
        <p:spPr>
          <a:xfrm>
            <a:off x="0" y="855750"/>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 Setup:</a:t>
            </a:r>
            <a:endParaRPr sz="1800"/>
          </a:p>
        </p:txBody>
      </p:sp>
      <p:grpSp>
        <p:nvGrpSpPr>
          <p:cNvPr id="544" name="Google Shape;544;p42"/>
          <p:cNvGrpSpPr/>
          <p:nvPr/>
        </p:nvGrpSpPr>
        <p:grpSpPr>
          <a:xfrm>
            <a:off x="1974038" y="1427525"/>
            <a:ext cx="6813374" cy="3416626"/>
            <a:chOff x="1165313" y="1427525"/>
            <a:chExt cx="6813374" cy="3416626"/>
          </a:xfrm>
        </p:grpSpPr>
        <p:pic>
          <p:nvPicPr>
            <p:cNvPr id="545" name="Google Shape;545;p42"/>
            <p:cNvPicPr preferRelativeResize="0"/>
            <p:nvPr/>
          </p:nvPicPr>
          <p:blipFill>
            <a:blip r:embed="rId4">
              <a:alphaModFix/>
            </a:blip>
            <a:stretch>
              <a:fillRect/>
            </a:stretch>
          </p:blipFill>
          <p:spPr>
            <a:xfrm>
              <a:off x="1165313" y="1427525"/>
              <a:ext cx="6813374" cy="3416626"/>
            </a:xfrm>
            <a:prstGeom prst="rect">
              <a:avLst/>
            </a:prstGeom>
            <a:noFill/>
            <a:ln>
              <a:noFill/>
            </a:ln>
          </p:spPr>
        </p:pic>
        <p:sp>
          <p:nvSpPr>
            <p:cNvPr id="546" name="Google Shape;546;p42"/>
            <p:cNvSpPr txBox="1"/>
            <p:nvPr/>
          </p:nvSpPr>
          <p:spPr>
            <a:xfrm>
              <a:off x="2312100" y="2622738"/>
              <a:ext cx="1310700" cy="75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F0000"/>
                  </a:solidFill>
                </a:rPr>
                <a:t>+24 h</a:t>
              </a:r>
              <a:endParaRPr sz="3000" b="1">
                <a:solidFill>
                  <a:srgbClr val="FF0000"/>
                </a:solidFill>
              </a:endParaRPr>
            </a:p>
          </p:txBody>
        </p:sp>
        <p:cxnSp>
          <p:nvCxnSpPr>
            <p:cNvPr id="547" name="Google Shape;547;p42"/>
            <p:cNvCxnSpPr/>
            <p:nvPr/>
          </p:nvCxnSpPr>
          <p:spPr>
            <a:xfrm>
              <a:off x="3544000" y="3669825"/>
              <a:ext cx="1570200" cy="529800"/>
            </a:xfrm>
            <a:prstGeom prst="curvedConnector3">
              <a:avLst>
                <a:gd name="adj1" fmla="val 50000"/>
              </a:avLst>
            </a:prstGeom>
            <a:noFill/>
            <a:ln w="38100" cap="flat" cmpd="sng">
              <a:solidFill>
                <a:srgbClr val="FF0000"/>
              </a:solidFill>
              <a:prstDash val="solid"/>
              <a:round/>
              <a:headEnd type="none" w="med" len="med"/>
              <a:tailEnd type="triangle" w="med" len="med"/>
            </a:ln>
          </p:spPr>
        </p:cxnSp>
        <p:cxnSp>
          <p:nvCxnSpPr>
            <p:cNvPr id="548" name="Google Shape;548;p42"/>
            <p:cNvCxnSpPr/>
            <p:nvPr/>
          </p:nvCxnSpPr>
          <p:spPr>
            <a:xfrm rot="10800000" flipH="1">
              <a:off x="3642400" y="2011400"/>
              <a:ext cx="1471800" cy="475500"/>
            </a:xfrm>
            <a:prstGeom prst="curvedConnector3">
              <a:avLst>
                <a:gd name="adj1" fmla="val 50000"/>
              </a:avLst>
            </a:prstGeom>
            <a:noFill/>
            <a:ln w="38100" cap="flat" cmpd="sng">
              <a:solidFill>
                <a:srgbClr val="FF0000"/>
              </a:solidFill>
              <a:prstDash val="solid"/>
              <a:round/>
              <a:headEnd type="none" w="med" len="med"/>
              <a:tailEnd type="triangle" w="med" len="med"/>
            </a:ln>
          </p:spPr>
        </p:cxnSp>
      </p:grpSp>
      <p:sp>
        <p:nvSpPr>
          <p:cNvPr id="549" name="Google Shape;549;p42"/>
          <p:cNvSpPr txBox="1"/>
          <p:nvPr/>
        </p:nvSpPr>
        <p:spPr>
          <a:xfrm>
            <a:off x="264750" y="2516363"/>
            <a:ext cx="1310700" cy="75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00FF"/>
                </a:solidFill>
              </a:rPr>
              <a:t>ERA5</a:t>
            </a:r>
            <a:endParaRPr sz="3000" b="1">
              <a:solidFill>
                <a:srgbClr val="0000FF"/>
              </a:solidFill>
            </a:endParaRPr>
          </a:p>
        </p:txBody>
      </p:sp>
      <p:cxnSp>
        <p:nvCxnSpPr>
          <p:cNvPr id="550" name="Google Shape;550;p42"/>
          <p:cNvCxnSpPr>
            <a:stCxn id="549" idx="0"/>
          </p:cNvCxnSpPr>
          <p:nvPr/>
        </p:nvCxnSpPr>
        <p:spPr>
          <a:xfrm rot="-5400000">
            <a:off x="1512000" y="1451963"/>
            <a:ext cx="472500" cy="1656300"/>
          </a:xfrm>
          <a:prstGeom prst="curvedConnector2">
            <a:avLst/>
          </a:prstGeom>
          <a:noFill/>
          <a:ln w="38100" cap="flat" cmpd="sng">
            <a:solidFill>
              <a:srgbClr val="0000FF"/>
            </a:solidFill>
            <a:prstDash val="solid"/>
            <a:round/>
            <a:headEnd type="none" w="med" len="med"/>
            <a:tailEnd type="triangle" w="med" len="med"/>
          </a:ln>
        </p:spPr>
      </p:cxnSp>
      <p:cxnSp>
        <p:nvCxnSpPr>
          <p:cNvPr id="551" name="Google Shape;551;p42"/>
          <p:cNvCxnSpPr>
            <a:stCxn id="549" idx="2"/>
          </p:cNvCxnSpPr>
          <p:nvPr/>
        </p:nvCxnSpPr>
        <p:spPr>
          <a:xfrm rot="-5400000" flipH="1">
            <a:off x="1533300" y="2657363"/>
            <a:ext cx="429900" cy="1656300"/>
          </a:xfrm>
          <a:prstGeom prst="curvedConnector2">
            <a:avLst/>
          </a:prstGeom>
          <a:noFill/>
          <a:ln w="38100" cap="flat" cmpd="sng">
            <a:solidFill>
              <a:srgbClr val="0000FF"/>
            </a:solidFill>
            <a:prstDash val="solid"/>
            <a:round/>
            <a:headEnd type="none" w="med" len="med"/>
            <a:tailEnd type="triangle" w="med" len="med"/>
          </a:ln>
        </p:spPr>
      </p:cxnSp>
      <p:sp>
        <p:nvSpPr>
          <p:cNvPr id="552" name="Google Shape;552;p42"/>
          <p:cNvSpPr txBox="1"/>
          <p:nvPr/>
        </p:nvSpPr>
        <p:spPr>
          <a:xfrm>
            <a:off x="2955050" y="1081900"/>
            <a:ext cx="1731000" cy="26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Simulation #1</a:t>
            </a:r>
            <a:endParaRPr/>
          </a:p>
        </p:txBody>
      </p:sp>
      <p:sp>
        <p:nvSpPr>
          <p:cNvPr id="553" name="Google Shape;553;p42"/>
          <p:cNvSpPr txBox="1"/>
          <p:nvPr/>
        </p:nvSpPr>
        <p:spPr>
          <a:xfrm>
            <a:off x="6062500" y="1081900"/>
            <a:ext cx="1731000" cy="26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Simulation #2</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59" name="Google Shape;559;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560" name="Google Shape;560;p4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61" name="Google Shape;561;p4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562" name="Google Shape;562;p4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563" name="Google Shape;563;p4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564" name="Google Shape;564;p4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pic>
        <p:nvPicPr>
          <p:cNvPr id="565" name="Google Shape;565;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96675" y="1200525"/>
            <a:ext cx="6350650" cy="3942976"/>
          </a:xfrm>
          <a:prstGeom prst="rect">
            <a:avLst/>
          </a:prstGeom>
          <a:noFill/>
          <a:ln>
            <a:noFill/>
          </a:ln>
        </p:spPr>
      </p:pic>
      <p:sp>
        <p:nvSpPr>
          <p:cNvPr id="566" name="Google Shape;566;p43"/>
          <p:cNvSpPr txBox="1"/>
          <p:nvPr/>
        </p:nvSpPr>
        <p:spPr>
          <a:xfrm>
            <a:off x="11200" y="871925"/>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 Setup:</a:t>
            </a:r>
            <a:endParaRPr sz="1800"/>
          </a:p>
        </p:txBody>
      </p:sp>
      <p:sp>
        <p:nvSpPr>
          <p:cNvPr id="567" name="Google Shape;567;p43"/>
          <p:cNvSpPr txBox="1"/>
          <p:nvPr/>
        </p:nvSpPr>
        <p:spPr>
          <a:xfrm>
            <a:off x="3495600" y="1057925"/>
            <a:ext cx="2152800" cy="27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WRF Version 4.1</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73" name="Google Shape;573;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574" name="Google Shape;574;p4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75" name="Google Shape;575;p4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576" name="Google Shape;576;p4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577" name="Google Shape;577;p4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578" name="Google Shape;578;p4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sp>
        <p:nvSpPr>
          <p:cNvPr id="579" name="Google Shape;579;p44"/>
          <p:cNvSpPr txBox="1"/>
          <p:nvPr/>
        </p:nvSpPr>
        <p:spPr>
          <a:xfrm>
            <a:off x="11200" y="871925"/>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 Setup:</a:t>
            </a:r>
            <a:endParaRPr sz="1800"/>
          </a:p>
        </p:txBody>
      </p:sp>
      <p:pic>
        <p:nvPicPr>
          <p:cNvPr id="580" name="Google Shape;580;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96675" y="1200525"/>
            <a:ext cx="6350650" cy="3942976"/>
          </a:xfrm>
          <a:prstGeom prst="rect">
            <a:avLst/>
          </a:prstGeom>
          <a:noFill/>
          <a:ln>
            <a:noFill/>
          </a:ln>
        </p:spPr>
      </p:pic>
      <p:sp>
        <p:nvSpPr>
          <p:cNvPr id="581" name="Google Shape;581;p44"/>
          <p:cNvSpPr/>
          <p:nvPr/>
        </p:nvSpPr>
        <p:spPr>
          <a:xfrm>
            <a:off x="6520475" y="2165100"/>
            <a:ext cx="1146900" cy="27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4"/>
          <p:cNvSpPr txBox="1"/>
          <p:nvPr/>
        </p:nvSpPr>
        <p:spPr>
          <a:xfrm>
            <a:off x="3495600" y="1057925"/>
            <a:ext cx="2152800" cy="27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WRF Version 4.1</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88" name="Google Shape;588;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589" name="Google Shape;589;p4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90" name="Google Shape;590;p4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591" name="Google Shape;591;p4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592" name="Google Shape;592;p4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593" name="Google Shape;593;p4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pic>
        <p:nvPicPr>
          <p:cNvPr id="594" name="Google Shape;594;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96675" y="1200525"/>
            <a:ext cx="6350650" cy="3942976"/>
          </a:xfrm>
          <a:prstGeom prst="rect">
            <a:avLst/>
          </a:prstGeom>
          <a:noFill/>
          <a:ln>
            <a:noFill/>
          </a:ln>
        </p:spPr>
      </p:pic>
      <p:sp>
        <p:nvSpPr>
          <p:cNvPr id="595" name="Google Shape;595;p45"/>
          <p:cNvSpPr txBox="1"/>
          <p:nvPr/>
        </p:nvSpPr>
        <p:spPr>
          <a:xfrm>
            <a:off x="11200" y="871925"/>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 Setup:</a:t>
            </a:r>
            <a:endParaRPr sz="1800"/>
          </a:p>
        </p:txBody>
      </p:sp>
      <p:sp>
        <p:nvSpPr>
          <p:cNvPr id="596" name="Google Shape;596;p45"/>
          <p:cNvSpPr/>
          <p:nvPr/>
        </p:nvSpPr>
        <p:spPr>
          <a:xfrm>
            <a:off x="3812675" y="3841075"/>
            <a:ext cx="1146900" cy="27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5"/>
          <p:cNvSpPr txBox="1"/>
          <p:nvPr/>
        </p:nvSpPr>
        <p:spPr>
          <a:xfrm>
            <a:off x="3495600" y="1057925"/>
            <a:ext cx="2152800" cy="27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WRF Version 4.1</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03" name="Google Shape;603;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604" name="Google Shape;604;p4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05" name="Google Shape;605;p4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606" name="Google Shape;606;p4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607" name="Google Shape;607;p4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608" name="Google Shape;608;p4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sp>
        <p:nvSpPr>
          <p:cNvPr id="609" name="Google Shape;609;p46"/>
          <p:cNvSpPr txBox="1"/>
          <p:nvPr/>
        </p:nvSpPr>
        <p:spPr>
          <a:xfrm>
            <a:off x="11200" y="871925"/>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 Setup:</a:t>
            </a:r>
            <a:endParaRPr sz="1800"/>
          </a:p>
        </p:txBody>
      </p:sp>
      <p:pic>
        <p:nvPicPr>
          <p:cNvPr id="610" name="Google Shape;610;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96675" y="1200525"/>
            <a:ext cx="6350650" cy="3942976"/>
          </a:xfrm>
          <a:prstGeom prst="rect">
            <a:avLst/>
          </a:prstGeom>
          <a:noFill/>
          <a:ln>
            <a:noFill/>
          </a:ln>
        </p:spPr>
      </p:pic>
      <p:sp>
        <p:nvSpPr>
          <p:cNvPr id="611" name="Google Shape;611;p46"/>
          <p:cNvSpPr/>
          <p:nvPr/>
        </p:nvSpPr>
        <p:spPr>
          <a:xfrm>
            <a:off x="3724725" y="4086675"/>
            <a:ext cx="3944400" cy="895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6"/>
          <p:cNvSpPr txBox="1"/>
          <p:nvPr/>
        </p:nvSpPr>
        <p:spPr>
          <a:xfrm>
            <a:off x="3495600" y="1057925"/>
            <a:ext cx="2152800" cy="27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WRF Version 4.1</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7"/>
          <p:cNvSpPr/>
          <p:nvPr/>
        </p:nvSpPr>
        <p:spPr>
          <a:xfrm>
            <a:off x="11200" y="1442700"/>
            <a:ext cx="4560900" cy="37008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4583100" y="1442700"/>
            <a:ext cx="4560900" cy="37008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20" name="Google Shape;620;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621" name="Google Shape;621;p4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22" name="Google Shape;622;p4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623" name="Google Shape;623;p4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624" name="Google Shape;624;p4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625" name="Google Shape;625;p4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626" name="Google Shape;626;p47"/>
          <p:cNvSpPr txBox="1"/>
          <p:nvPr/>
        </p:nvSpPr>
        <p:spPr>
          <a:xfrm>
            <a:off x="11200" y="795725"/>
            <a:ext cx="4190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Microphysics Background:</a:t>
            </a:r>
            <a:endParaRPr sz="2000"/>
          </a:p>
        </p:txBody>
      </p:sp>
      <p:sp>
        <p:nvSpPr>
          <p:cNvPr id="627" name="Google Shape;627;p47"/>
          <p:cNvSpPr txBox="1"/>
          <p:nvPr/>
        </p:nvSpPr>
        <p:spPr>
          <a:xfrm>
            <a:off x="1208050" y="1399350"/>
            <a:ext cx="21672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WSM6</a:t>
            </a:r>
            <a:endParaRPr/>
          </a:p>
        </p:txBody>
      </p:sp>
      <p:sp>
        <p:nvSpPr>
          <p:cNvPr id="628" name="Google Shape;628;p47"/>
          <p:cNvSpPr txBox="1"/>
          <p:nvPr/>
        </p:nvSpPr>
        <p:spPr>
          <a:xfrm>
            <a:off x="5779950" y="1399350"/>
            <a:ext cx="21672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WDM6</a:t>
            </a:r>
            <a:endParaRPr/>
          </a:p>
        </p:txBody>
      </p:sp>
      <p:pic>
        <p:nvPicPr>
          <p:cNvPr id="629" name="Google Shape;629;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42600" y="1669850"/>
            <a:ext cx="4298103" cy="3386974"/>
          </a:xfrm>
          <a:prstGeom prst="rect">
            <a:avLst/>
          </a:prstGeom>
          <a:noFill/>
          <a:ln>
            <a:noFill/>
          </a:ln>
        </p:spPr>
      </p:pic>
      <p:pic>
        <p:nvPicPr>
          <p:cNvPr id="630" name="Google Shape;630;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14500" y="1669850"/>
            <a:ext cx="4298103" cy="3386974"/>
          </a:xfrm>
          <a:prstGeom prst="rect">
            <a:avLst/>
          </a:prstGeom>
          <a:noFill/>
          <a:ln>
            <a:noFill/>
          </a:ln>
        </p:spPr>
      </p:pic>
      <p:sp>
        <p:nvSpPr>
          <p:cNvPr id="631" name="Google Shape;631;p47"/>
          <p:cNvSpPr txBox="1"/>
          <p:nvPr/>
        </p:nvSpPr>
        <p:spPr>
          <a:xfrm rot="-1792485">
            <a:off x="5821136" y="2256240"/>
            <a:ext cx="508928" cy="30103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t>Pcact</a:t>
            </a:r>
            <a:endParaRPr sz="800"/>
          </a:p>
        </p:txBody>
      </p:sp>
      <p:sp>
        <p:nvSpPr>
          <p:cNvPr id="632" name="Google Shape;632;p47"/>
          <p:cNvSpPr txBox="1"/>
          <p:nvPr/>
        </p:nvSpPr>
        <p:spPr>
          <a:xfrm rot="-5402035">
            <a:off x="4894542" y="3572649"/>
            <a:ext cx="506700" cy="29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t>Pcact</a:t>
            </a:r>
            <a:endParaRPr sz="800"/>
          </a:p>
        </p:txBody>
      </p:sp>
      <p:sp>
        <p:nvSpPr>
          <p:cNvPr id="633" name="Google Shape;633;p47"/>
          <p:cNvSpPr txBox="1"/>
          <p:nvPr/>
        </p:nvSpPr>
        <p:spPr>
          <a:xfrm>
            <a:off x="65600" y="1491000"/>
            <a:ext cx="1069200" cy="2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Hong and Lim 2006</a:t>
            </a:r>
            <a:endParaRPr sz="800"/>
          </a:p>
        </p:txBody>
      </p:sp>
      <p:sp>
        <p:nvSpPr>
          <p:cNvPr id="634" name="Google Shape;634;p47"/>
          <p:cNvSpPr txBox="1"/>
          <p:nvPr/>
        </p:nvSpPr>
        <p:spPr>
          <a:xfrm>
            <a:off x="8001950" y="1491000"/>
            <a:ext cx="1069200" cy="2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Lim and Hong 2010</a:t>
            </a:r>
            <a:endParaRPr sz="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8"/>
          <p:cNvSpPr/>
          <p:nvPr/>
        </p:nvSpPr>
        <p:spPr>
          <a:xfrm>
            <a:off x="11200" y="1442700"/>
            <a:ext cx="4560900" cy="37008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583100" y="1442700"/>
            <a:ext cx="4560900" cy="37008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42" name="Google Shape;642;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643" name="Google Shape;643;p4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44" name="Google Shape;644;p4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645" name="Google Shape;645;p4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646" name="Google Shape;646;p4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647" name="Google Shape;647;p4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648" name="Google Shape;648;p48"/>
          <p:cNvSpPr txBox="1"/>
          <p:nvPr/>
        </p:nvSpPr>
        <p:spPr>
          <a:xfrm>
            <a:off x="11200" y="795725"/>
            <a:ext cx="41904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Microphysics Background:</a:t>
            </a:r>
            <a:endParaRPr sz="2000"/>
          </a:p>
        </p:txBody>
      </p:sp>
      <p:sp>
        <p:nvSpPr>
          <p:cNvPr id="649" name="Google Shape;649;p48"/>
          <p:cNvSpPr txBox="1"/>
          <p:nvPr/>
        </p:nvSpPr>
        <p:spPr>
          <a:xfrm>
            <a:off x="1208050" y="1399350"/>
            <a:ext cx="21672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WSM6</a:t>
            </a:r>
            <a:endParaRPr/>
          </a:p>
        </p:txBody>
      </p:sp>
      <p:sp>
        <p:nvSpPr>
          <p:cNvPr id="650" name="Google Shape;650;p48"/>
          <p:cNvSpPr txBox="1"/>
          <p:nvPr/>
        </p:nvSpPr>
        <p:spPr>
          <a:xfrm>
            <a:off x="5779950" y="1399350"/>
            <a:ext cx="21672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WDM6</a:t>
            </a:r>
            <a:endParaRPr/>
          </a:p>
        </p:txBody>
      </p:sp>
      <p:pic>
        <p:nvPicPr>
          <p:cNvPr id="651" name="Google Shape;651;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42600" y="1669850"/>
            <a:ext cx="4298103" cy="3386974"/>
          </a:xfrm>
          <a:prstGeom prst="rect">
            <a:avLst/>
          </a:prstGeom>
          <a:noFill/>
          <a:ln>
            <a:noFill/>
          </a:ln>
        </p:spPr>
      </p:pic>
      <p:pic>
        <p:nvPicPr>
          <p:cNvPr id="652" name="Google Shape;652;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14500" y="1669850"/>
            <a:ext cx="4298103" cy="3386974"/>
          </a:xfrm>
          <a:prstGeom prst="rect">
            <a:avLst/>
          </a:prstGeom>
          <a:noFill/>
          <a:ln>
            <a:noFill/>
          </a:ln>
        </p:spPr>
      </p:pic>
      <p:sp>
        <p:nvSpPr>
          <p:cNvPr id="653" name="Google Shape;653;p48"/>
          <p:cNvSpPr txBox="1"/>
          <p:nvPr/>
        </p:nvSpPr>
        <p:spPr>
          <a:xfrm rot="-1792485">
            <a:off x="5821136" y="2256240"/>
            <a:ext cx="508928" cy="30103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t>Pcact</a:t>
            </a:r>
            <a:endParaRPr sz="800"/>
          </a:p>
        </p:txBody>
      </p:sp>
      <p:sp>
        <p:nvSpPr>
          <p:cNvPr id="654" name="Google Shape;654;p48"/>
          <p:cNvSpPr txBox="1"/>
          <p:nvPr/>
        </p:nvSpPr>
        <p:spPr>
          <a:xfrm rot="-5402035">
            <a:off x="4894542" y="3572649"/>
            <a:ext cx="506700" cy="29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t>Pcact</a:t>
            </a:r>
            <a:endParaRPr sz="800"/>
          </a:p>
        </p:txBody>
      </p:sp>
      <p:sp>
        <p:nvSpPr>
          <p:cNvPr id="655" name="Google Shape;655;p48"/>
          <p:cNvSpPr txBox="1"/>
          <p:nvPr/>
        </p:nvSpPr>
        <p:spPr>
          <a:xfrm>
            <a:off x="65600" y="1491000"/>
            <a:ext cx="1069200" cy="2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Hong and Lim 2006</a:t>
            </a:r>
            <a:endParaRPr sz="800"/>
          </a:p>
        </p:txBody>
      </p:sp>
      <p:sp>
        <p:nvSpPr>
          <p:cNvPr id="656" name="Google Shape;656;p48"/>
          <p:cNvSpPr txBox="1"/>
          <p:nvPr/>
        </p:nvSpPr>
        <p:spPr>
          <a:xfrm>
            <a:off x="8001950" y="1491000"/>
            <a:ext cx="1069200" cy="2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Lim and Hong 2010</a:t>
            </a:r>
            <a:endParaRPr sz="800"/>
          </a:p>
        </p:txBody>
      </p:sp>
      <p:pic>
        <p:nvPicPr>
          <p:cNvPr id="657" name="Google Shape;657;p4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501372" y="1621147"/>
            <a:ext cx="6274853" cy="3185524"/>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4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63" name="Google Shape;663;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664" name="Google Shape;664;p4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65" name="Google Shape;665;p4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666" name="Google Shape;666;p4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667" name="Google Shape;667;p4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668" name="Google Shape;668;p4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669" name="Google Shape;669;p49"/>
          <p:cNvSpPr txBox="1"/>
          <p:nvPr/>
        </p:nvSpPr>
        <p:spPr>
          <a:xfrm>
            <a:off x="11200" y="795725"/>
            <a:ext cx="42981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Microphysics Background:</a:t>
            </a:r>
            <a:endParaRPr sz="2000"/>
          </a:p>
        </p:txBody>
      </p:sp>
      <p:pic>
        <p:nvPicPr>
          <p:cNvPr id="670" name="Google Shape;670;p4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75838" y="1442225"/>
            <a:ext cx="4716555" cy="3347425"/>
          </a:xfrm>
          <a:prstGeom prst="rect">
            <a:avLst/>
          </a:prstGeom>
          <a:noFill/>
          <a:ln>
            <a:noFill/>
          </a:ln>
        </p:spPr>
      </p:pic>
      <p:grpSp>
        <p:nvGrpSpPr>
          <p:cNvPr id="671" name="Google Shape;671;p49"/>
          <p:cNvGrpSpPr/>
          <p:nvPr/>
        </p:nvGrpSpPr>
        <p:grpSpPr>
          <a:xfrm>
            <a:off x="6365824" y="2464247"/>
            <a:ext cx="1502351" cy="1024215"/>
            <a:chOff x="5033600" y="2576775"/>
            <a:chExt cx="1407750" cy="974700"/>
          </a:xfrm>
        </p:grpSpPr>
        <p:sp>
          <p:nvSpPr>
            <p:cNvPr id="672" name="Google Shape;672;p49"/>
            <p:cNvSpPr txBox="1"/>
            <p:nvPr/>
          </p:nvSpPr>
          <p:spPr>
            <a:xfrm>
              <a:off x="5430650" y="2576775"/>
              <a:ext cx="1010700" cy="9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t>WDM6</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WSM6</a:t>
              </a:r>
              <a:endParaRPr sz="1700"/>
            </a:p>
          </p:txBody>
        </p:sp>
        <p:cxnSp>
          <p:nvCxnSpPr>
            <p:cNvPr id="673" name="Google Shape;673;p49"/>
            <p:cNvCxnSpPr/>
            <p:nvPr/>
          </p:nvCxnSpPr>
          <p:spPr>
            <a:xfrm rot="10800000">
              <a:off x="5033700" y="2743125"/>
              <a:ext cx="296700" cy="14100"/>
            </a:xfrm>
            <a:prstGeom prst="straightConnector1">
              <a:avLst/>
            </a:prstGeom>
            <a:noFill/>
            <a:ln w="28575" cap="flat" cmpd="sng">
              <a:solidFill>
                <a:schemeClr val="dk2"/>
              </a:solidFill>
              <a:prstDash val="solid"/>
              <a:round/>
              <a:headEnd type="none" w="med" len="med"/>
              <a:tailEnd type="none" w="med" len="med"/>
            </a:ln>
          </p:spPr>
        </p:cxnSp>
        <p:cxnSp>
          <p:nvCxnSpPr>
            <p:cNvPr id="674" name="Google Shape;674;p49"/>
            <p:cNvCxnSpPr/>
            <p:nvPr/>
          </p:nvCxnSpPr>
          <p:spPr>
            <a:xfrm>
              <a:off x="5033600" y="3266575"/>
              <a:ext cx="98100" cy="3900"/>
            </a:xfrm>
            <a:prstGeom prst="straightConnector1">
              <a:avLst/>
            </a:prstGeom>
            <a:noFill/>
            <a:ln w="28575" cap="flat" cmpd="sng">
              <a:solidFill>
                <a:schemeClr val="dk2"/>
              </a:solidFill>
              <a:prstDash val="solid"/>
              <a:round/>
              <a:headEnd type="none" w="med" len="med"/>
              <a:tailEnd type="none" w="med" len="med"/>
            </a:ln>
          </p:spPr>
        </p:cxnSp>
        <p:cxnSp>
          <p:nvCxnSpPr>
            <p:cNvPr id="675" name="Google Shape;675;p49"/>
            <p:cNvCxnSpPr/>
            <p:nvPr/>
          </p:nvCxnSpPr>
          <p:spPr>
            <a:xfrm>
              <a:off x="5217950" y="3266575"/>
              <a:ext cx="98100" cy="3900"/>
            </a:xfrm>
            <a:prstGeom prst="straightConnector1">
              <a:avLst/>
            </a:prstGeom>
            <a:noFill/>
            <a:ln w="28575" cap="flat" cmpd="sng">
              <a:solidFill>
                <a:schemeClr val="dk2"/>
              </a:solidFill>
              <a:prstDash val="solid"/>
              <a:round/>
              <a:headEnd type="none" w="med" len="med"/>
              <a:tailEnd type="none" w="med" len="med"/>
            </a:ln>
          </p:spPr>
        </p:cxnSp>
      </p:grpSp>
      <p:sp>
        <p:nvSpPr>
          <p:cNvPr id="676" name="Google Shape;676;p49"/>
          <p:cNvSpPr txBox="1"/>
          <p:nvPr/>
        </p:nvSpPr>
        <p:spPr>
          <a:xfrm>
            <a:off x="4631975" y="4789650"/>
            <a:ext cx="1069200" cy="2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Lim and Hong 2010</a:t>
            </a:r>
            <a:endParaRPr sz="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0"/>
          <p:cNvSpPr/>
          <p:nvPr/>
        </p:nvSpPr>
        <p:spPr>
          <a:xfrm>
            <a:off x="11200" y="1442700"/>
            <a:ext cx="4560900" cy="37008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0"/>
          <p:cNvSpPr/>
          <p:nvPr/>
        </p:nvSpPr>
        <p:spPr>
          <a:xfrm>
            <a:off x="4583100" y="1442700"/>
            <a:ext cx="4560900" cy="37008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84" name="Google Shape;684;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685" name="Google Shape;685;p5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86" name="Google Shape;686;p5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687" name="Google Shape;687;p5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688" name="Google Shape;688;p5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689" name="Google Shape;689;p5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690" name="Google Shape;690;p50"/>
          <p:cNvSpPr txBox="1"/>
          <p:nvPr/>
        </p:nvSpPr>
        <p:spPr>
          <a:xfrm>
            <a:off x="11200" y="795725"/>
            <a:ext cx="4060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Microphysics Background:</a:t>
            </a:r>
            <a:endParaRPr sz="2000"/>
          </a:p>
        </p:txBody>
      </p:sp>
      <p:sp>
        <p:nvSpPr>
          <p:cNvPr id="691" name="Google Shape;691;p50"/>
          <p:cNvSpPr txBox="1"/>
          <p:nvPr/>
        </p:nvSpPr>
        <p:spPr>
          <a:xfrm>
            <a:off x="1208050" y="1399350"/>
            <a:ext cx="21672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WSM6</a:t>
            </a:r>
            <a:endParaRPr/>
          </a:p>
        </p:txBody>
      </p:sp>
      <p:sp>
        <p:nvSpPr>
          <p:cNvPr id="692" name="Google Shape;692;p50"/>
          <p:cNvSpPr txBox="1"/>
          <p:nvPr/>
        </p:nvSpPr>
        <p:spPr>
          <a:xfrm>
            <a:off x="5779950" y="1399350"/>
            <a:ext cx="21672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WDM6</a:t>
            </a:r>
            <a:endParaRPr/>
          </a:p>
        </p:txBody>
      </p:sp>
      <p:pic>
        <p:nvPicPr>
          <p:cNvPr id="693" name="Google Shape;693;p5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42600" y="1669850"/>
            <a:ext cx="4298103" cy="3386974"/>
          </a:xfrm>
          <a:prstGeom prst="rect">
            <a:avLst/>
          </a:prstGeom>
          <a:noFill/>
          <a:ln>
            <a:noFill/>
          </a:ln>
        </p:spPr>
      </p:pic>
      <p:pic>
        <p:nvPicPr>
          <p:cNvPr id="694" name="Google Shape;694;p5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14500" y="1669850"/>
            <a:ext cx="4298103" cy="3386974"/>
          </a:xfrm>
          <a:prstGeom prst="rect">
            <a:avLst/>
          </a:prstGeom>
          <a:noFill/>
          <a:ln>
            <a:noFill/>
          </a:ln>
        </p:spPr>
      </p:pic>
      <p:sp>
        <p:nvSpPr>
          <p:cNvPr id="695" name="Google Shape;695;p50"/>
          <p:cNvSpPr txBox="1"/>
          <p:nvPr/>
        </p:nvSpPr>
        <p:spPr>
          <a:xfrm rot="-1792485">
            <a:off x="5821136" y="2256240"/>
            <a:ext cx="508928" cy="30103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t>Pcact</a:t>
            </a:r>
            <a:endParaRPr sz="800"/>
          </a:p>
        </p:txBody>
      </p:sp>
      <p:sp>
        <p:nvSpPr>
          <p:cNvPr id="696" name="Google Shape;696;p50"/>
          <p:cNvSpPr txBox="1"/>
          <p:nvPr/>
        </p:nvSpPr>
        <p:spPr>
          <a:xfrm rot="-5402035">
            <a:off x="4894542" y="3572649"/>
            <a:ext cx="506700" cy="29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t>Pcact</a:t>
            </a:r>
            <a:endParaRPr sz="800"/>
          </a:p>
        </p:txBody>
      </p:sp>
      <p:sp>
        <p:nvSpPr>
          <p:cNvPr id="697" name="Google Shape;697;p50"/>
          <p:cNvSpPr/>
          <p:nvPr/>
        </p:nvSpPr>
        <p:spPr>
          <a:xfrm>
            <a:off x="1446450" y="1399350"/>
            <a:ext cx="6251100" cy="35943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Summary:</a:t>
            </a:r>
            <a:endParaRPr sz="1800" dirty="0"/>
          </a:p>
          <a:p>
            <a:pPr marL="0" lvl="0" indent="0" algn="ctr" rtl="0">
              <a:spcBef>
                <a:spcPts val="0"/>
              </a:spcBef>
              <a:spcAft>
                <a:spcPts val="0"/>
              </a:spcAft>
              <a:buNone/>
            </a:pPr>
            <a:endParaRPr sz="1800" dirty="0"/>
          </a:p>
          <a:p>
            <a:pPr marL="457200" lvl="0" indent="-342900" algn="ctr" rtl="0">
              <a:spcBef>
                <a:spcPts val="0"/>
              </a:spcBef>
              <a:spcAft>
                <a:spcPts val="0"/>
              </a:spcAft>
              <a:buSzPts val="1800"/>
              <a:buChar char="●"/>
            </a:pPr>
            <a:r>
              <a:rPr lang="en" sz="1800" dirty="0"/>
              <a:t>WSM6 and WDM6 use the same equations for </a:t>
            </a:r>
            <a:r>
              <a:rPr lang="en-US" sz="1800" dirty="0"/>
              <a:t>m</a:t>
            </a:r>
            <a:r>
              <a:rPr lang="en" sz="1800" dirty="0"/>
              <a:t>ost processes</a:t>
            </a:r>
            <a:endParaRPr sz="1800" dirty="0"/>
          </a:p>
          <a:p>
            <a:pPr marL="457200" lvl="0" indent="0" algn="ctr" rtl="0">
              <a:spcBef>
                <a:spcPts val="0"/>
              </a:spcBef>
              <a:spcAft>
                <a:spcPts val="0"/>
              </a:spcAft>
              <a:buNone/>
            </a:pPr>
            <a:endParaRPr sz="1800" dirty="0"/>
          </a:p>
          <a:p>
            <a:pPr marL="457200" lvl="0" indent="-342900" algn="ctr" rtl="0">
              <a:spcBef>
                <a:spcPts val="0"/>
              </a:spcBef>
              <a:spcAft>
                <a:spcPts val="0"/>
              </a:spcAft>
              <a:buSzPts val="1800"/>
              <a:buChar char="●"/>
            </a:pPr>
            <a:r>
              <a:rPr lang="en" sz="1800" dirty="0"/>
              <a:t>WDM6 is double moment in warm rain processes</a:t>
            </a:r>
            <a:endParaRPr sz="1800" dirty="0"/>
          </a:p>
          <a:p>
            <a:pPr marL="457200" lvl="0" indent="0" algn="ctr" rtl="0">
              <a:spcBef>
                <a:spcPts val="0"/>
              </a:spcBef>
              <a:spcAft>
                <a:spcPts val="0"/>
              </a:spcAft>
              <a:buNone/>
            </a:pPr>
            <a:endParaRPr sz="1800" dirty="0"/>
          </a:p>
          <a:p>
            <a:pPr marL="457200" lvl="0" indent="-342900" algn="ctr" rtl="0">
              <a:spcBef>
                <a:spcPts val="0"/>
              </a:spcBef>
              <a:spcAft>
                <a:spcPts val="0"/>
              </a:spcAft>
              <a:buSzPts val="1800"/>
              <a:buChar char="●"/>
            </a:pPr>
            <a:r>
              <a:rPr lang="en" sz="1800" dirty="0"/>
              <a:t>WDM6 explicitly solves the number concentration of Rain and Cloud water as well as cloud condensation nuclei (CCN)</a:t>
            </a:r>
            <a:endParaRPr sz="1800" dirty="0"/>
          </a:p>
          <a:p>
            <a:pPr marL="457200" lvl="0" indent="0" algn="l" rtl="0">
              <a:spcBef>
                <a:spcPts val="0"/>
              </a:spcBef>
              <a:spcAft>
                <a:spcPts val="0"/>
              </a:spcAft>
              <a:buNone/>
            </a:pPr>
            <a:endParaRPr sz="1800" dirty="0"/>
          </a:p>
          <a:p>
            <a:pPr marL="457200" lvl="0" indent="-342900" algn="ctr" rtl="0">
              <a:spcBef>
                <a:spcPts val="0"/>
              </a:spcBef>
              <a:spcAft>
                <a:spcPts val="0"/>
              </a:spcAft>
              <a:buSzPts val="1800"/>
              <a:buChar char="●"/>
            </a:pPr>
            <a:r>
              <a:rPr lang="en" sz="1800" dirty="0"/>
              <a:t>Both use similar drop size distributions</a:t>
            </a:r>
            <a:endParaRPr sz="1800" dirty="0"/>
          </a:p>
          <a:p>
            <a:pPr marL="457200" lvl="0" indent="0" algn="ctr" rtl="0">
              <a:spcBef>
                <a:spcPts val="0"/>
              </a:spcBef>
              <a:spcAft>
                <a:spcPts val="0"/>
              </a:spcAft>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51"/>
          <p:cNvSpPr/>
          <p:nvPr/>
        </p:nvSpPr>
        <p:spPr>
          <a:xfrm>
            <a:off x="11200" y="1977300"/>
            <a:ext cx="4560900" cy="3166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1"/>
          <p:cNvSpPr/>
          <p:nvPr/>
        </p:nvSpPr>
        <p:spPr>
          <a:xfrm>
            <a:off x="4583100" y="1977250"/>
            <a:ext cx="4560900" cy="3166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05" name="Google Shape;705;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706" name="Google Shape;706;p5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707" name="Google Shape;707;p5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708" name="Google Shape;708;p5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709" name="Google Shape;709;p5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710" name="Google Shape;710;p5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711" name="Google Shape;711;p51"/>
          <p:cNvSpPr txBox="1"/>
          <p:nvPr/>
        </p:nvSpPr>
        <p:spPr>
          <a:xfrm>
            <a:off x="11200" y="795725"/>
            <a:ext cx="40689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Microphysics Background:</a:t>
            </a:r>
            <a:endParaRPr sz="2000"/>
          </a:p>
        </p:txBody>
      </p:sp>
      <p:sp>
        <p:nvSpPr>
          <p:cNvPr id="712" name="Google Shape;712;p51"/>
          <p:cNvSpPr txBox="1"/>
          <p:nvPr/>
        </p:nvSpPr>
        <p:spPr>
          <a:xfrm>
            <a:off x="1208050" y="1977250"/>
            <a:ext cx="21672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WSM6</a:t>
            </a:r>
            <a:endParaRPr b="1"/>
          </a:p>
        </p:txBody>
      </p:sp>
      <p:sp>
        <p:nvSpPr>
          <p:cNvPr id="713" name="Google Shape;713;p51"/>
          <p:cNvSpPr txBox="1"/>
          <p:nvPr/>
        </p:nvSpPr>
        <p:spPr>
          <a:xfrm>
            <a:off x="5779950" y="1977250"/>
            <a:ext cx="21672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WDM6</a:t>
            </a:r>
            <a:endParaRPr b="1"/>
          </a:p>
        </p:txBody>
      </p:sp>
      <p:sp>
        <p:nvSpPr>
          <p:cNvPr id="714" name="Google Shape;714;p51"/>
          <p:cNvSpPr txBox="1"/>
          <p:nvPr/>
        </p:nvSpPr>
        <p:spPr>
          <a:xfrm>
            <a:off x="2823750" y="1204925"/>
            <a:ext cx="3496500" cy="64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0000"/>
                </a:solidFill>
              </a:rPr>
              <a:t>Interesting Side Effects</a:t>
            </a:r>
            <a:endParaRPr sz="1800" b="1">
              <a:solidFill>
                <a:srgbClr val="FF0000"/>
              </a:solidFill>
            </a:endParaRPr>
          </a:p>
        </p:txBody>
      </p:sp>
      <p:sp>
        <p:nvSpPr>
          <p:cNvPr id="715" name="Google Shape;715;p51"/>
          <p:cNvSpPr txBox="1"/>
          <p:nvPr/>
        </p:nvSpPr>
        <p:spPr>
          <a:xfrm>
            <a:off x="459700" y="2346700"/>
            <a:ext cx="3663900" cy="2427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Typically produces spurious light precipitation </a:t>
            </a:r>
            <a:r>
              <a:rPr lang="en">
                <a:solidFill>
                  <a:schemeClr val="dk1"/>
                </a:solidFill>
              </a:rPr>
              <a:t>(Hong et al. 2010)</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Rain concentrations tend to be larger than most other hydrometeor types (Putnam et al. 2017)</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Bias towards small raindrops and graupel </a:t>
            </a:r>
            <a:r>
              <a:rPr lang="en">
                <a:solidFill>
                  <a:schemeClr val="dk1"/>
                </a:solidFill>
              </a:rPr>
              <a:t>(Putnam et al. 2017)</a:t>
            </a:r>
            <a:endParaRPr/>
          </a:p>
        </p:txBody>
      </p:sp>
      <p:pic>
        <p:nvPicPr>
          <p:cNvPr id="716" name="Google Shape;716;p5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20249" y="699693"/>
            <a:ext cx="1978653" cy="1199825"/>
          </a:xfrm>
          <a:prstGeom prst="rect">
            <a:avLst/>
          </a:prstGeom>
          <a:noFill/>
          <a:ln>
            <a:noFill/>
          </a:ln>
        </p:spPr>
      </p:pic>
      <p:sp>
        <p:nvSpPr>
          <p:cNvPr id="717" name="Google Shape;717;p51"/>
          <p:cNvSpPr txBox="1"/>
          <p:nvPr/>
        </p:nvSpPr>
        <p:spPr>
          <a:xfrm>
            <a:off x="5031600" y="2287150"/>
            <a:ext cx="3947100" cy="2696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Tends to suppress spurious light precipitation (Hong et al. 2010)</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Ice and graupel concentrations will be impacted by the shared CCN pool with the rain </a:t>
            </a:r>
            <a:r>
              <a:rPr lang="en">
                <a:solidFill>
                  <a:schemeClr val="dk1"/>
                </a:solidFill>
              </a:rPr>
              <a:t>(Putnam et al. 2017)</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Bias towards small raindrops and graupel </a:t>
            </a:r>
            <a:r>
              <a:rPr lang="en">
                <a:solidFill>
                  <a:schemeClr val="dk1"/>
                </a:solidFill>
              </a:rPr>
              <a:t>(Putnam et al. 2017)</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Squall-lines tend to propagate too quickly with the scheme (Hong et al. 2010)</a:t>
            </a:r>
            <a:endParaRPr/>
          </a:p>
        </p:txBody>
      </p:sp>
      <p:cxnSp>
        <p:nvCxnSpPr>
          <p:cNvPr id="718" name="Google Shape;718;p51"/>
          <p:cNvCxnSpPr/>
          <p:nvPr/>
        </p:nvCxnSpPr>
        <p:spPr>
          <a:xfrm>
            <a:off x="3796975" y="2634000"/>
            <a:ext cx="1285800" cy="14400"/>
          </a:xfrm>
          <a:prstGeom prst="straightConnector1">
            <a:avLst/>
          </a:prstGeom>
          <a:noFill/>
          <a:ln w="38100" cap="flat" cmpd="sng">
            <a:solidFill>
              <a:schemeClr val="dk2"/>
            </a:solidFill>
            <a:prstDash val="solid"/>
            <a:round/>
            <a:headEnd type="triangle" w="med" len="med"/>
            <a:tailEnd type="triangle" w="med" len="med"/>
          </a:ln>
        </p:spPr>
      </p:cxnSp>
      <p:cxnSp>
        <p:nvCxnSpPr>
          <p:cNvPr id="719" name="Google Shape;719;p51"/>
          <p:cNvCxnSpPr/>
          <p:nvPr/>
        </p:nvCxnSpPr>
        <p:spPr>
          <a:xfrm>
            <a:off x="3995900" y="3263175"/>
            <a:ext cx="1014600" cy="6600"/>
          </a:xfrm>
          <a:prstGeom prst="straightConnector1">
            <a:avLst/>
          </a:prstGeom>
          <a:noFill/>
          <a:ln w="38100" cap="flat" cmpd="sng">
            <a:solidFill>
              <a:schemeClr val="dk2"/>
            </a:solidFill>
            <a:prstDash val="solid"/>
            <a:round/>
            <a:headEnd type="triangle" w="med" len="med"/>
            <a:tailEnd type="triangle" w="med" len="med"/>
          </a:ln>
        </p:spPr>
      </p:cxnSp>
      <p:cxnSp>
        <p:nvCxnSpPr>
          <p:cNvPr id="720" name="Google Shape;720;p51"/>
          <p:cNvCxnSpPr/>
          <p:nvPr/>
        </p:nvCxnSpPr>
        <p:spPr>
          <a:xfrm>
            <a:off x="3724700" y="3950150"/>
            <a:ext cx="1285800" cy="14400"/>
          </a:xfrm>
          <a:prstGeom prst="straightConnector1">
            <a:avLst/>
          </a:prstGeom>
          <a:noFill/>
          <a:ln w="38100" cap="flat" cmpd="sng">
            <a:solidFill>
              <a:schemeClr val="dk2"/>
            </a:solidFill>
            <a:prstDash val="solid"/>
            <a:round/>
            <a:headEnd type="triangle" w="med" len="med"/>
            <a:tailEnd type="triangle" w="med" len="med"/>
          </a:ln>
        </p:spPr>
      </p:cxnSp>
      <p:sp>
        <p:nvSpPr>
          <p:cNvPr id="721" name="Google Shape;721;p51"/>
          <p:cNvSpPr/>
          <p:nvPr/>
        </p:nvSpPr>
        <p:spPr>
          <a:xfrm>
            <a:off x="6166450" y="1275900"/>
            <a:ext cx="881400" cy="387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 name="Google Shape;99;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00" name="Google Shape;100;p1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FFE699"/>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01" name="Google Shape;101;p1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02" name="Google Shape;102;p1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03" name="Google Shape;103;p1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04" name="Google Shape;104;p1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105" name="Google Shape;105;p16"/>
          <p:cNvSpPr txBox="1"/>
          <p:nvPr/>
        </p:nvSpPr>
        <p:spPr>
          <a:xfrm>
            <a:off x="6162025" y="1600675"/>
            <a:ext cx="2992500" cy="2676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1163 U.S. Tornadoes resulted from tropical cyclones from 1995-2010 (~6%).</a:t>
            </a: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That number has risen to 1429 at the end of 2017.</a:t>
            </a: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2017 was the fourth most active year for tropical cyclone tornadoes.</a:t>
            </a:r>
            <a:endParaRPr sz="1400" b="0" i="0" u="none" strike="noStrike" cap="none">
              <a:solidFill>
                <a:schemeClr val="dk1"/>
              </a:solidFill>
              <a:latin typeface="Arial"/>
              <a:ea typeface="Arial"/>
              <a:cs typeface="Arial"/>
              <a:sym typeface="Arial"/>
            </a:endParaRPr>
          </a:p>
        </p:txBody>
      </p:sp>
      <p:pic>
        <p:nvPicPr>
          <p:cNvPr id="106" name="Google Shape;106;p16" descr="Chart 0" title="Char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859250"/>
            <a:ext cx="6339525" cy="3964625"/>
          </a:xfrm>
          <a:prstGeom prst="rect">
            <a:avLst/>
          </a:prstGeom>
          <a:noFill/>
          <a:ln>
            <a:noFill/>
          </a:ln>
        </p:spPr>
      </p:pic>
      <p:sp>
        <p:nvSpPr>
          <p:cNvPr id="107" name="Google Shape;107;p16"/>
          <p:cNvSpPr txBox="1"/>
          <p:nvPr/>
        </p:nvSpPr>
        <p:spPr>
          <a:xfrm>
            <a:off x="412275" y="4505475"/>
            <a:ext cx="2321700" cy="22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Adapted from Edwards 2010, TCTOR dataset</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27" name="Google Shape;727;p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728" name="Google Shape;728;p5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729" name="Google Shape;729;p5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730" name="Google Shape;730;p5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731" name="Google Shape;731;p5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732" name="Google Shape;732;p5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733" name="Google Shape;733;p52"/>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Planetary Boundary Layer Background:</a:t>
            </a:r>
            <a:endParaRPr sz="2000"/>
          </a:p>
        </p:txBody>
      </p:sp>
      <p:grpSp>
        <p:nvGrpSpPr>
          <p:cNvPr id="734" name="Google Shape;734;p52"/>
          <p:cNvGrpSpPr/>
          <p:nvPr/>
        </p:nvGrpSpPr>
        <p:grpSpPr>
          <a:xfrm>
            <a:off x="45900" y="1394400"/>
            <a:ext cx="9052200" cy="3749100"/>
            <a:chOff x="112700" y="1394400"/>
            <a:chExt cx="9052200" cy="3749100"/>
          </a:xfrm>
        </p:grpSpPr>
        <p:sp>
          <p:nvSpPr>
            <p:cNvPr id="735" name="Google Shape;735;p52"/>
            <p:cNvSpPr/>
            <p:nvPr/>
          </p:nvSpPr>
          <p:spPr>
            <a:xfrm>
              <a:off x="1127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2"/>
            <p:cNvSpPr/>
            <p:nvPr/>
          </p:nvSpPr>
          <p:spPr>
            <a:xfrm>
              <a:off x="31301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2"/>
            <p:cNvSpPr/>
            <p:nvPr/>
          </p:nvSpPr>
          <p:spPr>
            <a:xfrm>
              <a:off x="61475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 name="Google Shape;738;p52"/>
          <p:cNvSpPr txBox="1"/>
          <p:nvPr/>
        </p:nvSpPr>
        <p:spPr>
          <a:xfrm>
            <a:off x="378875" y="1390813"/>
            <a:ext cx="2126100" cy="5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Non-local Scheme</a:t>
            </a:r>
            <a:endParaRPr sz="1800"/>
          </a:p>
          <a:p>
            <a:pPr marL="0" lvl="0" indent="0" algn="ctr" rtl="0">
              <a:spcBef>
                <a:spcPts val="0"/>
              </a:spcBef>
              <a:spcAft>
                <a:spcPts val="0"/>
              </a:spcAft>
              <a:buNone/>
            </a:pPr>
            <a:r>
              <a:rPr lang="en" sz="1800"/>
              <a:t>YSU</a:t>
            </a:r>
            <a:endParaRPr sz="1800"/>
          </a:p>
        </p:txBody>
      </p:sp>
      <p:graphicFrame>
        <p:nvGraphicFramePr>
          <p:cNvPr id="739" name="Google Shape;739;p52"/>
          <p:cNvGraphicFramePr/>
          <p:nvPr/>
        </p:nvGraphicFramePr>
        <p:xfrm>
          <a:off x="758213"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40" name="Google Shape;740;p52"/>
          <p:cNvSpPr/>
          <p:nvPr/>
        </p:nvSpPr>
        <p:spPr>
          <a:xfrm>
            <a:off x="770075" y="3268500"/>
            <a:ext cx="1343700" cy="4806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2"/>
          <p:cNvSpPr/>
          <p:nvPr/>
        </p:nvSpPr>
        <p:spPr>
          <a:xfrm rot="-5400000">
            <a:off x="-50000" y="261270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2"/>
          <p:cNvSpPr/>
          <p:nvPr/>
        </p:nvSpPr>
        <p:spPr>
          <a:xfrm rot="5400000">
            <a:off x="1754850" y="3705525"/>
            <a:ext cx="12009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43" name="Google Shape;743;p52"/>
          <p:cNvGraphicFramePr/>
          <p:nvPr/>
        </p:nvGraphicFramePr>
        <p:xfrm>
          <a:off x="3977588"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44" name="Google Shape;744;p52"/>
          <p:cNvSpPr/>
          <p:nvPr/>
        </p:nvSpPr>
        <p:spPr>
          <a:xfrm>
            <a:off x="3989438"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2"/>
          <p:cNvSpPr/>
          <p:nvPr/>
        </p:nvSpPr>
        <p:spPr>
          <a:xfrm rot="-5400000">
            <a:off x="3369775" y="2858400"/>
            <a:ext cx="7530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2"/>
          <p:cNvSpPr/>
          <p:nvPr/>
        </p:nvSpPr>
        <p:spPr>
          <a:xfrm rot="5400000">
            <a:off x="5208275" y="346627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47" name="Google Shape;747;p52"/>
          <p:cNvGraphicFramePr/>
          <p:nvPr/>
        </p:nvGraphicFramePr>
        <p:xfrm>
          <a:off x="7001163"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48" name="Google Shape;748;p52"/>
          <p:cNvSpPr/>
          <p:nvPr/>
        </p:nvSpPr>
        <p:spPr>
          <a:xfrm>
            <a:off x="7013025"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2"/>
          <p:cNvSpPr/>
          <p:nvPr/>
        </p:nvSpPr>
        <p:spPr>
          <a:xfrm rot="5400000">
            <a:off x="8203325" y="346627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2"/>
          <p:cNvSpPr txBox="1"/>
          <p:nvPr/>
        </p:nvSpPr>
        <p:spPr>
          <a:xfrm>
            <a:off x="3771938" y="139440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Local Scheme</a:t>
            </a:r>
            <a:endParaRPr/>
          </a:p>
        </p:txBody>
      </p:sp>
      <p:sp>
        <p:nvSpPr>
          <p:cNvPr id="751" name="Google Shape;751;p52"/>
          <p:cNvSpPr txBox="1"/>
          <p:nvPr/>
        </p:nvSpPr>
        <p:spPr>
          <a:xfrm>
            <a:off x="6818013" y="139440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Hybrid Scheme</a:t>
            </a:r>
            <a:endParaRPr/>
          </a:p>
        </p:txBody>
      </p:sp>
      <p:sp>
        <p:nvSpPr>
          <p:cNvPr id="752" name="Google Shape;752;p52"/>
          <p:cNvSpPr/>
          <p:nvPr/>
        </p:nvSpPr>
        <p:spPr>
          <a:xfrm rot="5400000">
            <a:off x="1994100" y="3466275"/>
            <a:ext cx="7224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2"/>
          <p:cNvSpPr/>
          <p:nvPr/>
        </p:nvSpPr>
        <p:spPr>
          <a:xfrm rot="-5400000">
            <a:off x="195700" y="285840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2"/>
          <p:cNvSpPr/>
          <p:nvPr/>
        </p:nvSpPr>
        <p:spPr>
          <a:xfrm rot="-5400000">
            <a:off x="6176438" y="261270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2"/>
          <p:cNvSpPr/>
          <p:nvPr/>
        </p:nvSpPr>
        <p:spPr>
          <a:xfrm rot="-5400000">
            <a:off x="6422138" y="285840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2"/>
          <p:cNvSpPr/>
          <p:nvPr/>
        </p:nvSpPr>
        <p:spPr>
          <a:xfrm>
            <a:off x="313202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p:txBody>
      </p:sp>
      <p:sp>
        <p:nvSpPr>
          <p:cNvPr id="757" name="Google Shape;757;p52"/>
          <p:cNvSpPr/>
          <p:nvPr/>
        </p:nvSpPr>
        <p:spPr>
          <a:xfrm>
            <a:off x="6330975" y="1506600"/>
            <a:ext cx="2707800" cy="339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2"/>
          <p:cNvSpPr/>
          <p:nvPr/>
        </p:nvSpPr>
        <p:spPr>
          <a:xfrm>
            <a:off x="619417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p:txBody>
      </p:sp>
      <p:sp>
        <p:nvSpPr>
          <p:cNvPr id="759" name="Google Shape;759;p52"/>
          <p:cNvSpPr txBox="1"/>
          <p:nvPr/>
        </p:nvSpPr>
        <p:spPr>
          <a:xfrm>
            <a:off x="3367375" y="1621150"/>
            <a:ext cx="2373900" cy="3100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First-order, non-local PBL scheme.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K-profile in the unstable mixed layer.</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Explicit term to treat entrainment at the top of the PBL.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PBL height is determined by where the bulk Richardson number exceeds 0.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5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65" name="Google Shape;765;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766" name="Google Shape;766;p5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767" name="Google Shape;767;p5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768" name="Google Shape;768;p5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769" name="Google Shape;769;p5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770" name="Google Shape;770;p5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771" name="Google Shape;771;p53"/>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Planetary Boundary Layer Background:</a:t>
            </a:r>
            <a:endParaRPr sz="2000"/>
          </a:p>
        </p:txBody>
      </p:sp>
      <p:grpSp>
        <p:nvGrpSpPr>
          <p:cNvPr id="772" name="Google Shape;772;p53"/>
          <p:cNvGrpSpPr/>
          <p:nvPr/>
        </p:nvGrpSpPr>
        <p:grpSpPr>
          <a:xfrm>
            <a:off x="45900" y="1394400"/>
            <a:ext cx="9052200" cy="3749100"/>
            <a:chOff x="112700" y="1394400"/>
            <a:chExt cx="9052200" cy="3749100"/>
          </a:xfrm>
        </p:grpSpPr>
        <p:sp>
          <p:nvSpPr>
            <p:cNvPr id="773" name="Google Shape;773;p53"/>
            <p:cNvSpPr/>
            <p:nvPr/>
          </p:nvSpPr>
          <p:spPr>
            <a:xfrm>
              <a:off x="1127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3"/>
            <p:cNvSpPr/>
            <p:nvPr/>
          </p:nvSpPr>
          <p:spPr>
            <a:xfrm>
              <a:off x="31301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3"/>
            <p:cNvSpPr/>
            <p:nvPr/>
          </p:nvSpPr>
          <p:spPr>
            <a:xfrm>
              <a:off x="61475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6" name="Google Shape;776;p53"/>
          <p:cNvSpPr txBox="1"/>
          <p:nvPr/>
        </p:nvSpPr>
        <p:spPr>
          <a:xfrm>
            <a:off x="378875" y="1390813"/>
            <a:ext cx="2126100" cy="5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Non-local Scheme</a:t>
            </a:r>
            <a:endParaRPr sz="1800"/>
          </a:p>
          <a:p>
            <a:pPr marL="0" lvl="0" indent="0" algn="ctr" rtl="0">
              <a:spcBef>
                <a:spcPts val="0"/>
              </a:spcBef>
              <a:spcAft>
                <a:spcPts val="0"/>
              </a:spcAft>
              <a:buNone/>
            </a:pPr>
            <a:r>
              <a:rPr lang="en" sz="1800"/>
              <a:t>YSU</a:t>
            </a:r>
            <a:endParaRPr sz="1800"/>
          </a:p>
        </p:txBody>
      </p:sp>
      <p:graphicFrame>
        <p:nvGraphicFramePr>
          <p:cNvPr id="777" name="Google Shape;777;p53"/>
          <p:cNvGraphicFramePr/>
          <p:nvPr/>
        </p:nvGraphicFramePr>
        <p:xfrm>
          <a:off x="758213"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78" name="Google Shape;778;p53"/>
          <p:cNvSpPr/>
          <p:nvPr/>
        </p:nvSpPr>
        <p:spPr>
          <a:xfrm>
            <a:off x="770075" y="3268500"/>
            <a:ext cx="1343700" cy="4806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3"/>
          <p:cNvSpPr/>
          <p:nvPr/>
        </p:nvSpPr>
        <p:spPr>
          <a:xfrm rot="-5400000">
            <a:off x="-50000" y="261270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3"/>
          <p:cNvSpPr/>
          <p:nvPr/>
        </p:nvSpPr>
        <p:spPr>
          <a:xfrm rot="5400000">
            <a:off x="1754850" y="3705525"/>
            <a:ext cx="12009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81" name="Google Shape;781;p53"/>
          <p:cNvGraphicFramePr/>
          <p:nvPr/>
        </p:nvGraphicFramePr>
        <p:xfrm>
          <a:off x="3977588"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82" name="Google Shape;782;p53"/>
          <p:cNvSpPr/>
          <p:nvPr/>
        </p:nvSpPr>
        <p:spPr>
          <a:xfrm>
            <a:off x="3989438"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3"/>
          <p:cNvSpPr/>
          <p:nvPr/>
        </p:nvSpPr>
        <p:spPr>
          <a:xfrm rot="-5400000">
            <a:off x="3369775" y="2858400"/>
            <a:ext cx="7530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3"/>
          <p:cNvSpPr/>
          <p:nvPr/>
        </p:nvSpPr>
        <p:spPr>
          <a:xfrm rot="5400000">
            <a:off x="5208275" y="346627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85" name="Google Shape;785;p53"/>
          <p:cNvGraphicFramePr/>
          <p:nvPr/>
        </p:nvGraphicFramePr>
        <p:xfrm>
          <a:off x="7001163"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86" name="Google Shape;786;p53"/>
          <p:cNvSpPr/>
          <p:nvPr/>
        </p:nvSpPr>
        <p:spPr>
          <a:xfrm>
            <a:off x="7013025"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3"/>
          <p:cNvSpPr/>
          <p:nvPr/>
        </p:nvSpPr>
        <p:spPr>
          <a:xfrm rot="5400000">
            <a:off x="8203325" y="346627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3"/>
          <p:cNvSpPr txBox="1"/>
          <p:nvPr/>
        </p:nvSpPr>
        <p:spPr>
          <a:xfrm>
            <a:off x="3771938" y="139440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Local Scheme</a:t>
            </a:r>
            <a:endParaRPr/>
          </a:p>
        </p:txBody>
      </p:sp>
      <p:sp>
        <p:nvSpPr>
          <p:cNvPr id="789" name="Google Shape;789;p53"/>
          <p:cNvSpPr txBox="1"/>
          <p:nvPr/>
        </p:nvSpPr>
        <p:spPr>
          <a:xfrm>
            <a:off x="6818013" y="139440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Hybrid Scheme</a:t>
            </a:r>
            <a:endParaRPr/>
          </a:p>
        </p:txBody>
      </p:sp>
      <p:sp>
        <p:nvSpPr>
          <p:cNvPr id="790" name="Google Shape;790;p53"/>
          <p:cNvSpPr/>
          <p:nvPr/>
        </p:nvSpPr>
        <p:spPr>
          <a:xfrm rot="5400000">
            <a:off x="1994100" y="3466275"/>
            <a:ext cx="7224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3"/>
          <p:cNvSpPr/>
          <p:nvPr/>
        </p:nvSpPr>
        <p:spPr>
          <a:xfrm rot="-5400000">
            <a:off x="195700" y="285840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3"/>
          <p:cNvSpPr/>
          <p:nvPr/>
        </p:nvSpPr>
        <p:spPr>
          <a:xfrm rot="-5400000">
            <a:off x="6176438" y="261270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3"/>
          <p:cNvSpPr/>
          <p:nvPr/>
        </p:nvSpPr>
        <p:spPr>
          <a:xfrm rot="-5400000">
            <a:off x="6422138" y="285840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3"/>
          <p:cNvSpPr/>
          <p:nvPr/>
        </p:nvSpPr>
        <p:spPr>
          <a:xfrm>
            <a:off x="313202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Advantages</a:t>
            </a:r>
            <a:endParaRPr sz="1800" u="sng"/>
          </a:p>
          <a:p>
            <a:pPr marL="0" lvl="0" indent="0" algn="ctr" rtl="0">
              <a:spcBef>
                <a:spcPts val="0"/>
              </a:spcBef>
              <a:spcAft>
                <a:spcPts val="0"/>
              </a:spcAft>
              <a:buNone/>
            </a:pPr>
            <a:endParaRPr sz="1800"/>
          </a:p>
          <a:p>
            <a:pPr marL="0" lvl="0" indent="0" algn="ctr" rtl="0">
              <a:spcBef>
                <a:spcPts val="0"/>
              </a:spcBef>
              <a:spcAft>
                <a:spcPts val="0"/>
              </a:spcAft>
              <a:buNone/>
            </a:pPr>
            <a:r>
              <a:rPr lang="en" sz="1800"/>
              <a:t>Can accurately simulate deep vertical mixing in buoyancy driven PBLs and shallow mixing layers in strong wind environments.</a:t>
            </a:r>
            <a:endParaRPr sz="1800"/>
          </a:p>
        </p:txBody>
      </p:sp>
      <p:sp>
        <p:nvSpPr>
          <p:cNvPr id="795" name="Google Shape;795;p53"/>
          <p:cNvSpPr/>
          <p:nvPr/>
        </p:nvSpPr>
        <p:spPr>
          <a:xfrm>
            <a:off x="6330975" y="1506600"/>
            <a:ext cx="2707800" cy="339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3"/>
          <p:cNvSpPr/>
          <p:nvPr/>
        </p:nvSpPr>
        <p:spPr>
          <a:xfrm>
            <a:off x="619417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Disadvantages</a:t>
            </a:r>
            <a:endParaRPr sz="1800" u="sng"/>
          </a:p>
          <a:p>
            <a:pPr marL="0" lvl="0" indent="0" algn="ctr" rtl="0">
              <a:spcBef>
                <a:spcPts val="0"/>
              </a:spcBef>
              <a:spcAft>
                <a:spcPts val="0"/>
              </a:spcAft>
              <a:buNone/>
            </a:pPr>
            <a:endParaRPr sz="1800"/>
          </a:p>
          <a:p>
            <a:pPr marL="0" lvl="0" indent="0" algn="ctr" rtl="0">
              <a:spcBef>
                <a:spcPts val="0"/>
              </a:spcBef>
              <a:spcAft>
                <a:spcPts val="0"/>
              </a:spcAft>
              <a:buNone/>
            </a:pPr>
            <a:r>
              <a:rPr lang="en" sz="1800"/>
              <a:t>In deep convective environments overdeepening of the PBL can occur leading to dry air near the surface.</a:t>
            </a:r>
            <a:endParaRPr sz="1800"/>
          </a:p>
          <a:p>
            <a:pPr marL="0" lvl="0" indent="0" algn="ctr" rtl="0">
              <a:spcBef>
                <a:spcPts val="0"/>
              </a:spcBef>
              <a:spcAft>
                <a:spcPts val="0"/>
              </a:spcAft>
              <a:buNone/>
            </a:pPr>
            <a:endParaRPr sz="1800"/>
          </a:p>
        </p:txBody>
      </p:sp>
      <p:sp>
        <p:nvSpPr>
          <p:cNvPr id="797" name="Google Shape;797;p53"/>
          <p:cNvSpPr txBox="1"/>
          <p:nvPr/>
        </p:nvSpPr>
        <p:spPr>
          <a:xfrm>
            <a:off x="3161300" y="4825800"/>
            <a:ext cx="3000000" cy="2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(Hong and Lim 2006)</a:t>
            </a:r>
            <a:endParaRPr/>
          </a:p>
        </p:txBody>
      </p:sp>
      <p:sp>
        <p:nvSpPr>
          <p:cNvPr id="798" name="Google Shape;798;p53"/>
          <p:cNvSpPr txBox="1"/>
          <p:nvPr/>
        </p:nvSpPr>
        <p:spPr>
          <a:xfrm>
            <a:off x="6116475" y="4825800"/>
            <a:ext cx="3000000" cy="2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(Coniglio et al. 2013)</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5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04" name="Google Shape;804;p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805" name="Google Shape;805;p5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06" name="Google Shape;806;p5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807" name="Google Shape;807;p5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808" name="Google Shape;808;p5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809" name="Google Shape;809;p5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sp>
        <p:nvSpPr>
          <p:cNvPr id="810" name="Google Shape;810;p54"/>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Planetary Boundary Layer Background:</a:t>
            </a:r>
            <a:endParaRPr sz="2000"/>
          </a:p>
        </p:txBody>
      </p:sp>
      <p:grpSp>
        <p:nvGrpSpPr>
          <p:cNvPr id="811" name="Google Shape;811;p54"/>
          <p:cNvGrpSpPr/>
          <p:nvPr/>
        </p:nvGrpSpPr>
        <p:grpSpPr>
          <a:xfrm>
            <a:off x="45900" y="1394400"/>
            <a:ext cx="9052200" cy="3749100"/>
            <a:chOff x="112700" y="1394400"/>
            <a:chExt cx="9052200" cy="3749100"/>
          </a:xfrm>
        </p:grpSpPr>
        <p:sp>
          <p:nvSpPr>
            <p:cNvPr id="812" name="Google Shape;812;p54"/>
            <p:cNvSpPr/>
            <p:nvPr/>
          </p:nvSpPr>
          <p:spPr>
            <a:xfrm>
              <a:off x="1127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4"/>
            <p:cNvSpPr/>
            <p:nvPr/>
          </p:nvSpPr>
          <p:spPr>
            <a:xfrm>
              <a:off x="31301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4"/>
            <p:cNvSpPr/>
            <p:nvPr/>
          </p:nvSpPr>
          <p:spPr>
            <a:xfrm>
              <a:off x="61475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54"/>
          <p:cNvSpPr txBox="1"/>
          <p:nvPr/>
        </p:nvSpPr>
        <p:spPr>
          <a:xfrm>
            <a:off x="378875" y="1390813"/>
            <a:ext cx="2126100" cy="5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Non-local Scheme</a:t>
            </a:r>
            <a:endParaRPr sz="1800"/>
          </a:p>
          <a:p>
            <a:pPr marL="0" lvl="0" indent="0" algn="ctr" rtl="0">
              <a:spcBef>
                <a:spcPts val="0"/>
              </a:spcBef>
              <a:spcAft>
                <a:spcPts val="0"/>
              </a:spcAft>
              <a:buNone/>
            </a:pPr>
            <a:r>
              <a:rPr lang="en" sz="1800"/>
              <a:t>YSU</a:t>
            </a:r>
            <a:endParaRPr sz="1800"/>
          </a:p>
        </p:txBody>
      </p:sp>
      <p:graphicFrame>
        <p:nvGraphicFramePr>
          <p:cNvPr id="816" name="Google Shape;816;p54"/>
          <p:cNvGraphicFramePr/>
          <p:nvPr/>
        </p:nvGraphicFramePr>
        <p:xfrm>
          <a:off x="758213"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17" name="Google Shape;817;p54"/>
          <p:cNvSpPr/>
          <p:nvPr/>
        </p:nvSpPr>
        <p:spPr>
          <a:xfrm>
            <a:off x="770075"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4"/>
          <p:cNvSpPr/>
          <p:nvPr/>
        </p:nvSpPr>
        <p:spPr>
          <a:xfrm rot="-5400000">
            <a:off x="-50000" y="261270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4"/>
          <p:cNvSpPr/>
          <p:nvPr/>
        </p:nvSpPr>
        <p:spPr>
          <a:xfrm rot="5400000">
            <a:off x="1754850" y="3705525"/>
            <a:ext cx="12009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20" name="Google Shape;820;p54"/>
          <p:cNvGraphicFramePr/>
          <p:nvPr/>
        </p:nvGraphicFramePr>
        <p:xfrm>
          <a:off x="7001163"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21" name="Google Shape;821;p54"/>
          <p:cNvSpPr/>
          <p:nvPr/>
        </p:nvSpPr>
        <p:spPr>
          <a:xfrm>
            <a:off x="7013025"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4"/>
          <p:cNvSpPr/>
          <p:nvPr/>
        </p:nvSpPr>
        <p:spPr>
          <a:xfrm rot="5400000">
            <a:off x="8203325" y="346627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4"/>
          <p:cNvSpPr txBox="1"/>
          <p:nvPr/>
        </p:nvSpPr>
        <p:spPr>
          <a:xfrm>
            <a:off x="6818013" y="139440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Hybrid Scheme</a:t>
            </a:r>
            <a:endParaRPr/>
          </a:p>
        </p:txBody>
      </p:sp>
      <p:sp>
        <p:nvSpPr>
          <p:cNvPr id="824" name="Google Shape;824;p54"/>
          <p:cNvSpPr/>
          <p:nvPr/>
        </p:nvSpPr>
        <p:spPr>
          <a:xfrm rot="5400000">
            <a:off x="1994100" y="3466275"/>
            <a:ext cx="7224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4"/>
          <p:cNvSpPr/>
          <p:nvPr/>
        </p:nvSpPr>
        <p:spPr>
          <a:xfrm rot="-5400000">
            <a:off x="195700" y="285840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4"/>
          <p:cNvSpPr/>
          <p:nvPr/>
        </p:nvSpPr>
        <p:spPr>
          <a:xfrm rot="-5400000">
            <a:off x="6176438" y="261270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4"/>
          <p:cNvSpPr/>
          <p:nvPr/>
        </p:nvSpPr>
        <p:spPr>
          <a:xfrm rot="-5400000">
            <a:off x="6422138" y="285840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4"/>
          <p:cNvSpPr/>
          <p:nvPr/>
        </p:nvSpPr>
        <p:spPr>
          <a:xfrm>
            <a:off x="147000" y="1461150"/>
            <a:ext cx="2844600" cy="3615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p:txBody>
      </p:sp>
      <p:sp>
        <p:nvSpPr>
          <p:cNvPr id="829" name="Google Shape;829;p54"/>
          <p:cNvSpPr/>
          <p:nvPr/>
        </p:nvSpPr>
        <p:spPr>
          <a:xfrm>
            <a:off x="6330975" y="1506600"/>
            <a:ext cx="2707800" cy="339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30" name="Google Shape;830;p54"/>
          <p:cNvGraphicFramePr/>
          <p:nvPr/>
        </p:nvGraphicFramePr>
        <p:xfrm>
          <a:off x="825213" y="244575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31" name="Google Shape;831;p54"/>
          <p:cNvSpPr/>
          <p:nvPr/>
        </p:nvSpPr>
        <p:spPr>
          <a:xfrm>
            <a:off x="837063" y="3415950"/>
            <a:ext cx="1343700" cy="4806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4"/>
          <p:cNvSpPr/>
          <p:nvPr/>
        </p:nvSpPr>
        <p:spPr>
          <a:xfrm rot="-5400000">
            <a:off x="217400" y="3005850"/>
            <a:ext cx="7530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4"/>
          <p:cNvSpPr/>
          <p:nvPr/>
        </p:nvSpPr>
        <p:spPr>
          <a:xfrm rot="5400000">
            <a:off x="2055900" y="361372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4"/>
          <p:cNvSpPr txBox="1"/>
          <p:nvPr/>
        </p:nvSpPr>
        <p:spPr>
          <a:xfrm>
            <a:off x="619563" y="154185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Local Scheme</a:t>
            </a:r>
            <a:endParaRPr sz="1800"/>
          </a:p>
          <a:p>
            <a:pPr marL="0" lvl="0" indent="0" algn="ctr" rtl="0">
              <a:spcBef>
                <a:spcPts val="0"/>
              </a:spcBef>
              <a:spcAft>
                <a:spcPts val="0"/>
              </a:spcAft>
              <a:buNone/>
            </a:pPr>
            <a:r>
              <a:rPr lang="en" sz="1800"/>
              <a:t>MYNN3</a:t>
            </a:r>
            <a:endParaRPr sz="1800"/>
          </a:p>
        </p:txBody>
      </p:sp>
      <p:sp>
        <p:nvSpPr>
          <p:cNvPr id="835" name="Google Shape;835;p54"/>
          <p:cNvSpPr/>
          <p:nvPr/>
        </p:nvSpPr>
        <p:spPr>
          <a:xfrm>
            <a:off x="619417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836" name="Google Shape;836;p54"/>
          <p:cNvSpPr/>
          <p:nvPr/>
        </p:nvSpPr>
        <p:spPr>
          <a:xfrm>
            <a:off x="317057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837" name="Google Shape;837;p54"/>
          <p:cNvSpPr txBox="1"/>
          <p:nvPr/>
        </p:nvSpPr>
        <p:spPr>
          <a:xfrm>
            <a:off x="3360638" y="1621150"/>
            <a:ext cx="2464500" cy="3100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Second-order, local PBL scheme.</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PBL height is determined by where the  turbulent kinetic energy (TKE) falls below a critical value (1.0 × 10</a:t>
            </a:r>
            <a:r>
              <a:rPr lang="en" baseline="30000" dirty="0"/>
              <a:t>−6 </a:t>
            </a:r>
            <a:r>
              <a:rPr lang="en" dirty="0"/>
              <a:t>m</a:t>
            </a:r>
            <a:r>
              <a:rPr lang="en" baseline="30000" dirty="0"/>
              <a:t>2</a:t>
            </a:r>
            <a:r>
              <a:rPr lang="en" dirty="0"/>
              <a:t>s</a:t>
            </a:r>
            <a:r>
              <a:rPr lang="en" baseline="30000" dirty="0"/>
              <a:t>−2</a:t>
            </a:r>
            <a:r>
              <a:rPr lang="en" dirty="0"/>
              <a:t>).</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5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43" name="Google Shape;843;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844" name="Google Shape;844;p5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45" name="Google Shape;845;p5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846" name="Google Shape;846;p5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847" name="Google Shape;847;p5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848" name="Google Shape;848;p5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sp>
        <p:nvSpPr>
          <p:cNvPr id="849" name="Google Shape;849;p55"/>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Planetary Boundary Layer Background:</a:t>
            </a:r>
            <a:endParaRPr sz="2000"/>
          </a:p>
        </p:txBody>
      </p:sp>
      <p:grpSp>
        <p:nvGrpSpPr>
          <p:cNvPr id="850" name="Google Shape;850;p55"/>
          <p:cNvGrpSpPr/>
          <p:nvPr/>
        </p:nvGrpSpPr>
        <p:grpSpPr>
          <a:xfrm>
            <a:off x="45900" y="1394400"/>
            <a:ext cx="9052200" cy="3749100"/>
            <a:chOff x="112700" y="1394400"/>
            <a:chExt cx="9052200" cy="3749100"/>
          </a:xfrm>
        </p:grpSpPr>
        <p:sp>
          <p:nvSpPr>
            <p:cNvPr id="851" name="Google Shape;851;p55"/>
            <p:cNvSpPr/>
            <p:nvPr/>
          </p:nvSpPr>
          <p:spPr>
            <a:xfrm>
              <a:off x="1127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5"/>
            <p:cNvSpPr/>
            <p:nvPr/>
          </p:nvSpPr>
          <p:spPr>
            <a:xfrm>
              <a:off x="31301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5"/>
            <p:cNvSpPr/>
            <p:nvPr/>
          </p:nvSpPr>
          <p:spPr>
            <a:xfrm>
              <a:off x="61475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4" name="Google Shape;854;p55"/>
          <p:cNvSpPr txBox="1"/>
          <p:nvPr/>
        </p:nvSpPr>
        <p:spPr>
          <a:xfrm>
            <a:off x="378875" y="1390813"/>
            <a:ext cx="2126100" cy="5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Non-local Scheme</a:t>
            </a:r>
            <a:endParaRPr sz="1800"/>
          </a:p>
          <a:p>
            <a:pPr marL="0" lvl="0" indent="0" algn="ctr" rtl="0">
              <a:spcBef>
                <a:spcPts val="0"/>
              </a:spcBef>
              <a:spcAft>
                <a:spcPts val="0"/>
              </a:spcAft>
              <a:buNone/>
            </a:pPr>
            <a:r>
              <a:rPr lang="en" sz="1800"/>
              <a:t>YSU</a:t>
            </a:r>
            <a:endParaRPr sz="1800"/>
          </a:p>
        </p:txBody>
      </p:sp>
      <p:graphicFrame>
        <p:nvGraphicFramePr>
          <p:cNvPr id="855" name="Google Shape;855;p55"/>
          <p:cNvGraphicFramePr/>
          <p:nvPr/>
        </p:nvGraphicFramePr>
        <p:xfrm>
          <a:off x="758213"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56" name="Google Shape;856;p55"/>
          <p:cNvSpPr/>
          <p:nvPr/>
        </p:nvSpPr>
        <p:spPr>
          <a:xfrm>
            <a:off x="770075"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5"/>
          <p:cNvSpPr/>
          <p:nvPr/>
        </p:nvSpPr>
        <p:spPr>
          <a:xfrm rot="-5400000">
            <a:off x="-50000" y="261270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5"/>
          <p:cNvSpPr/>
          <p:nvPr/>
        </p:nvSpPr>
        <p:spPr>
          <a:xfrm rot="5400000">
            <a:off x="1754850" y="3705525"/>
            <a:ext cx="12009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59" name="Google Shape;859;p55"/>
          <p:cNvGraphicFramePr/>
          <p:nvPr/>
        </p:nvGraphicFramePr>
        <p:xfrm>
          <a:off x="7001163"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60" name="Google Shape;860;p55"/>
          <p:cNvSpPr/>
          <p:nvPr/>
        </p:nvSpPr>
        <p:spPr>
          <a:xfrm>
            <a:off x="7013025"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5"/>
          <p:cNvSpPr/>
          <p:nvPr/>
        </p:nvSpPr>
        <p:spPr>
          <a:xfrm rot="5400000">
            <a:off x="8203325" y="346627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5"/>
          <p:cNvSpPr txBox="1"/>
          <p:nvPr/>
        </p:nvSpPr>
        <p:spPr>
          <a:xfrm>
            <a:off x="6818013" y="139440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Hybrid Scheme</a:t>
            </a:r>
            <a:endParaRPr/>
          </a:p>
        </p:txBody>
      </p:sp>
      <p:sp>
        <p:nvSpPr>
          <p:cNvPr id="863" name="Google Shape;863;p55"/>
          <p:cNvSpPr/>
          <p:nvPr/>
        </p:nvSpPr>
        <p:spPr>
          <a:xfrm rot="5400000">
            <a:off x="1994100" y="3466275"/>
            <a:ext cx="7224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5"/>
          <p:cNvSpPr/>
          <p:nvPr/>
        </p:nvSpPr>
        <p:spPr>
          <a:xfrm rot="-5400000">
            <a:off x="195700" y="285840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5"/>
          <p:cNvSpPr/>
          <p:nvPr/>
        </p:nvSpPr>
        <p:spPr>
          <a:xfrm rot="-5400000">
            <a:off x="6176438" y="261270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5"/>
          <p:cNvSpPr/>
          <p:nvPr/>
        </p:nvSpPr>
        <p:spPr>
          <a:xfrm rot="-5400000">
            <a:off x="6422138" y="285840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5"/>
          <p:cNvSpPr/>
          <p:nvPr/>
        </p:nvSpPr>
        <p:spPr>
          <a:xfrm>
            <a:off x="147000" y="1461150"/>
            <a:ext cx="2844600" cy="3615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p:txBody>
      </p:sp>
      <p:sp>
        <p:nvSpPr>
          <p:cNvPr id="868" name="Google Shape;868;p55"/>
          <p:cNvSpPr/>
          <p:nvPr/>
        </p:nvSpPr>
        <p:spPr>
          <a:xfrm>
            <a:off x="6330975" y="1506600"/>
            <a:ext cx="2707800" cy="339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69" name="Google Shape;869;p55"/>
          <p:cNvGraphicFramePr/>
          <p:nvPr/>
        </p:nvGraphicFramePr>
        <p:xfrm>
          <a:off x="825213" y="244575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70" name="Google Shape;870;p55"/>
          <p:cNvSpPr/>
          <p:nvPr/>
        </p:nvSpPr>
        <p:spPr>
          <a:xfrm>
            <a:off x="837063" y="3415950"/>
            <a:ext cx="1343700" cy="4806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5"/>
          <p:cNvSpPr/>
          <p:nvPr/>
        </p:nvSpPr>
        <p:spPr>
          <a:xfrm rot="-5400000">
            <a:off x="217400" y="3005850"/>
            <a:ext cx="7530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5"/>
          <p:cNvSpPr/>
          <p:nvPr/>
        </p:nvSpPr>
        <p:spPr>
          <a:xfrm rot="5400000">
            <a:off x="2055900" y="361372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5"/>
          <p:cNvSpPr txBox="1"/>
          <p:nvPr/>
        </p:nvSpPr>
        <p:spPr>
          <a:xfrm>
            <a:off x="619563" y="154185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Local Scheme</a:t>
            </a:r>
            <a:endParaRPr sz="1800"/>
          </a:p>
          <a:p>
            <a:pPr marL="0" lvl="0" indent="0" algn="ctr" rtl="0">
              <a:spcBef>
                <a:spcPts val="0"/>
              </a:spcBef>
              <a:spcAft>
                <a:spcPts val="0"/>
              </a:spcAft>
              <a:buNone/>
            </a:pPr>
            <a:r>
              <a:rPr lang="en" sz="1800"/>
              <a:t>MYNN3</a:t>
            </a:r>
            <a:endParaRPr sz="1800"/>
          </a:p>
        </p:txBody>
      </p:sp>
      <p:sp>
        <p:nvSpPr>
          <p:cNvPr id="874" name="Google Shape;874;p55"/>
          <p:cNvSpPr/>
          <p:nvPr/>
        </p:nvSpPr>
        <p:spPr>
          <a:xfrm>
            <a:off x="619417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875" name="Google Shape;875;p55"/>
          <p:cNvSpPr/>
          <p:nvPr/>
        </p:nvSpPr>
        <p:spPr>
          <a:xfrm>
            <a:off x="317057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876" name="Google Shape;876;p55"/>
          <p:cNvSpPr/>
          <p:nvPr/>
        </p:nvSpPr>
        <p:spPr>
          <a:xfrm>
            <a:off x="3170588"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Advantages</a:t>
            </a:r>
            <a:endParaRPr sz="1800" u="sng"/>
          </a:p>
          <a:p>
            <a:pPr marL="0" lvl="0" indent="0" algn="ctr" rtl="0">
              <a:spcBef>
                <a:spcPts val="0"/>
              </a:spcBef>
              <a:spcAft>
                <a:spcPts val="0"/>
              </a:spcAft>
              <a:buNone/>
            </a:pPr>
            <a:endParaRPr sz="1800"/>
          </a:p>
          <a:p>
            <a:pPr marL="0" lvl="0" indent="0" algn="ctr" rtl="0">
              <a:spcBef>
                <a:spcPts val="0"/>
              </a:spcBef>
              <a:spcAft>
                <a:spcPts val="0"/>
              </a:spcAft>
              <a:buClr>
                <a:schemeClr val="dk1"/>
              </a:buClr>
              <a:buSzPts val="1100"/>
              <a:buFont typeface="Arial"/>
              <a:buNone/>
            </a:pPr>
            <a:r>
              <a:rPr lang="en" sz="1800"/>
              <a:t>Can depict statically stable boundary layers well, which is not particularly advantageous in the environment of a tropical cyclone.</a:t>
            </a:r>
            <a:endParaRPr sz="1800"/>
          </a:p>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877" name="Google Shape;877;p55"/>
          <p:cNvSpPr/>
          <p:nvPr/>
        </p:nvSpPr>
        <p:spPr>
          <a:xfrm>
            <a:off x="619417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Disadvantages</a:t>
            </a:r>
            <a:endParaRPr sz="1800" u="sng"/>
          </a:p>
          <a:p>
            <a:pPr marL="0" lvl="0" indent="0" algn="ctr" rtl="0">
              <a:spcBef>
                <a:spcPts val="0"/>
              </a:spcBef>
              <a:spcAft>
                <a:spcPts val="0"/>
              </a:spcAft>
              <a:buNone/>
            </a:pPr>
            <a:endParaRPr sz="1800"/>
          </a:p>
          <a:p>
            <a:pPr marL="0" lvl="0" indent="0" algn="ctr" rtl="0">
              <a:spcBef>
                <a:spcPts val="0"/>
              </a:spcBef>
              <a:spcAft>
                <a:spcPts val="0"/>
              </a:spcAft>
              <a:buClr>
                <a:schemeClr val="dk1"/>
              </a:buClr>
              <a:buSzPts val="1100"/>
              <a:buFont typeface="Arial"/>
              <a:buNone/>
            </a:pPr>
            <a:r>
              <a:rPr lang="en" sz="1800"/>
              <a:t>Does not account fully for deep vertical mixing associated with large eddies or countergradient fluxes, which results in weaker updrafts than observed.</a:t>
            </a:r>
            <a:endParaRPr sz="1800"/>
          </a:p>
          <a:p>
            <a:pPr marL="0" lvl="0" indent="0" algn="ctr" rtl="0">
              <a:spcBef>
                <a:spcPts val="0"/>
              </a:spcBef>
              <a:spcAft>
                <a:spcPts val="0"/>
              </a:spcAft>
              <a:buNone/>
            </a:pPr>
            <a:endParaRPr sz="1800"/>
          </a:p>
        </p:txBody>
      </p:sp>
      <p:sp>
        <p:nvSpPr>
          <p:cNvPr id="878" name="Google Shape;878;p55"/>
          <p:cNvSpPr txBox="1"/>
          <p:nvPr/>
        </p:nvSpPr>
        <p:spPr>
          <a:xfrm>
            <a:off x="3161300" y="4825800"/>
            <a:ext cx="3000000" cy="2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(Nakanishi and Niino 2006)</a:t>
            </a:r>
            <a:endParaRPr>
              <a:solidFill>
                <a:schemeClr val="dk1"/>
              </a:solidFill>
            </a:endParaRPr>
          </a:p>
        </p:txBody>
      </p:sp>
      <p:sp>
        <p:nvSpPr>
          <p:cNvPr id="879" name="Google Shape;879;p55"/>
          <p:cNvSpPr txBox="1"/>
          <p:nvPr/>
        </p:nvSpPr>
        <p:spPr>
          <a:xfrm>
            <a:off x="6116475" y="4825800"/>
            <a:ext cx="3000000" cy="2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(Nakanishi and Niino 2006)</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5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85" name="Google Shape;885;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886" name="Google Shape;886;p5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87" name="Google Shape;887;p5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888" name="Google Shape;888;p5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889" name="Google Shape;889;p5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890" name="Google Shape;890;p5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891" name="Google Shape;891;p56"/>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Planetary Boundary Layer Background:</a:t>
            </a:r>
            <a:endParaRPr sz="2000"/>
          </a:p>
        </p:txBody>
      </p:sp>
      <p:grpSp>
        <p:nvGrpSpPr>
          <p:cNvPr id="892" name="Google Shape;892;p56"/>
          <p:cNvGrpSpPr/>
          <p:nvPr/>
        </p:nvGrpSpPr>
        <p:grpSpPr>
          <a:xfrm>
            <a:off x="45900" y="1394400"/>
            <a:ext cx="9052200" cy="3749100"/>
            <a:chOff x="112700" y="1394400"/>
            <a:chExt cx="9052200" cy="3749100"/>
          </a:xfrm>
        </p:grpSpPr>
        <p:sp>
          <p:nvSpPr>
            <p:cNvPr id="893" name="Google Shape;893;p56"/>
            <p:cNvSpPr/>
            <p:nvPr/>
          </p:nvSpPr>
          <p:spPr>
            <a:xfrm>
              <a:off x="1127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6"/>
            <p:cNvSpPr/>
            <p:nvPr/>
          </p:nvSpPr>
          <p:spPr>
            <a:xfrm>
              <a:off x="31301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6"/>
            <p:cNvSpPr/>
            <p:nvPr/>
          </p:nvSpPr>
          <p:spPr>
            <a:xfrm>
              <a:off x="61475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896" name="Google Shape;896;p56"/>
          <p:cNvGraphicFramePr/>
          <p:nvPr/>
        </p:nvGraphicFramePr>
        <p:xfrm>
          <a:off x="3977588"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97" name="Google Shape;897;p56"/>
          <p:cNvSpPr/>
          <p:nvPr/>
        </p:nvSpPr>
        <p:spPr>
          <a:xfrm>
            <a:off x="3989438"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6"/>
          <p:cNvSpPr/>
          <p:nvPr/>
        </p:nvSpPr>
        <p:spPr>
          <a:xfrm rot="-5400000">
            <a:off x="3369775" y="2858400"/>
            <a:ext cx="7530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6"/>
          <p:cNvSpPr/>
          <p:nvPr/>
        </p:nvSpPr>
        <p:spPr>
          <a:xfrm rot="5400000">
            <a:off x="5208275" y="346627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00" name="Google Shape;900;p56"/>
          <p:cNvGraphicFramePr/>
          <p:nvPr/>
        </p:nvGraphicFramePr>
        <p:xfrm>
          <a:off x="844613" y="244575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901" name="Google Shape;901;p56"/>
          <p:cNvSpPr/>
          <p:nvPr/>
        </p:nvSpPr>
        <p:spPr>
          <a:xfrm>
            <a:off x="856475" y="3415950"/>
            <a:ext cx="1343700" cy="4806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6"/>
          <p:cNvSpPr/>
          <p:nvPr/>
        </p:nvSpPr>
        <p:spPr>
          <a:xfrm rot="5400000">
            <a:off x="2046775" y="361372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6"/>
          <p:cNvSpPr txBox="1"/>
          <p:nvPr/>
        </p:nvSpPr>
        <p:spPr>
          <a:xfrm>
            <a:off x="3771938" y="139440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Local Scheme</a:t>
            </a:r>
            <a:endParaRPr sz="1800"/>
          </a:p>
          <a:p>
            <a:pPr marL="0" lvl="0" indent="0" algn="ctr" rtl="0">
              <a:spcBef>
                <a:spcPts val="0"/>
              </a:spcBef>
              <a:spcAft>
                <a:spcPts val="0"/>
              </a:spcAft>
              <a:buNone/>
            </a:pPr>
            <a:r>
              <a:rPr lang="en" sz="1800"/>
              <a:t>MYNN3</a:t>
            </a:r>
            <a:endParaRPr sz="1800"/>
          </a:p>
        </p:txBody>
      </p:sp>
      <p:sp>
        <p:nvSpPr>
          <p:cNvPr id="904" name="Google Shape;904;p56"/>
          <p:cNvSpPr txBox="1"/>
          <p:nvPr/>
        </p:nvSpPr>
        <p:spPr>
          <a:xfrm>
            <a:off x="554201" y="1541850"/>
            <a:ext cx="19482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Hybrid Scheme</a:t>
            </a:r>
            <a:endParaRPr sz="1800"/>
          </a:p>
          <a:p>
            <a:pPr marL="0" lvl="0" indent="0" algn="ctr" rtl="0">
              <a:spcBef>
                <a:spcPts val="0"/>
              </a:spcBef>
              <a:spcAft>
                <a:spcPts val="0"/>
              </a:spcAft>
              <a:buNone/>
            </a:pPr>
            <a:r>
              <a:rPr lang="en" sz="1800"/>
              <a:t>ACM2</a:t>
            </a:r>
            <a:endParaRPr sz="1800"/>
          </a:p>
        </p:txBody>
      </p:sp>
      <p:sp>
        <p:nvSpPr>
          <p:cNvPr id="905" name="Google Shape;905;p56"/>
          <p:cNvSpPr/>
          <p:nvPr/>
        </p:nvSpPr>
        <p:spPr>
          <a:xfrm rot="-5400000">
            <a:off x="19888" y="276015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6"/>
          <p:cNvSpPr/>
          <p:nvPr/>
        </p:nvSpPr>
        <p:spPr>
          <a:xfrm rot="-5400000">
            <a:off x="265588" y="300585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6"/>
          <p:cNvSpPr/>
          <p:nvPr/>
        </p:nvSpPr>
        <p:spPr>
          <a:xfrm>
            <a:off x="313202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908" name="Google Shape;908;p56"/>
          <p:cNvSpPr txBox="1"/>
          <p:nvPr/>
        </p:nvSpPr>
        <p:spPr>
          <a:xfrm>
            <a:off x="3311575" y="1472700"/>
            <a:ext cx="2485500" cy="3615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First-order, hybrid PBL scheme.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Non-local mixing dominates through most of the depth of the convective PBL.</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Local mixing can be large in high shear environments.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PBL height is determined by where the bulk Richardson number exceeds 0.25.</a:t>
            </a:r>
            <a:endParaRPr/>
          </a:p>
        </p:txBody>
      </p:sp>
      <p:sp>
        <p:nvSpPr>
          <p:cNvPr id="909" name="Google Shape;909;p56"/>
          <p:cNvSpPr/>
          <p:nvPr/>
        </p:nvSpPr>
        <p:spPr>
          <a:xfrm>
            <a:off x="6150750"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5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15" name="Google Shape;915;p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916" name="Google Shape;916;p5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917" name="Google Shape;917;p5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918" name="Google Shape;918;p5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919" name="Google Shape;919;p5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920" name="Google Shape;920;p5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b="0" strike="noStrike">
              <a:solidFill>
                <a:srgbClr val="FFFFFF"/>
              </a:solidFill>
              <a:latin typeface="Arial"/>
              <a:ea typeface="Arial"/>
              <a:cs typeface="Arial"/>
              <a:sym typeface="Arial"/>
            </a:endParaRPr>
          </a:p>
        </p:txBody>
      </p:sp>
      <p:sp>
        <p:nvSpPr>
          <p:cNvPr id="921" name="Google Shape;921;p57"/>
          <p:cNvSpPr txBox="1"/>
          <p:nvPr/>
        </p:nvSpPr>
        <p:spPr>
          <a:xfrm>
            <a:off x="11200" y="795725"/>
            <a:ext cx="56352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WRF Planetary Boundary Layer Background:</a:t>
            </a:r>
            <a:endParaRPr sz="2000"/>
          </a:p>
        </p:txBody>
      </p:sp>
      <p:grpSp>
        <p:nvGrpSpPr>
          <p:cNvPr id="922" name="Google Shape;922;p57"/>
          <p:cNvGrpSpPr/>
          <p:nvPr/>
        </p:nvGrpSpPr>
        <p:grpSpPr>
          <a:xfrm>
            <a:off x="45900" y="1394400"/>
            <a:ext cx="9052200" cy="3749100"/>
            <a:chOff x="112700" y="1394400"/>
            <a:chExt cx="9052200" cy="3749100"/>
          </a:xfrm>
        </p:grpSpPr>
        <p:sp>
          <p:nvSpPr>
            <p:cNvPr id="923" name="Google Shape;923;p57"/>
            <p:cNvSpPr/>
            <p:nvPr/>
          </p:nvSpPr>
          <p:spPr>
            <a:xfrm>
              <a:off x="1127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7"/>
            <p:cNvSpPr/>
            <p:nvPr/>
          </p:nvSpPr>
          <p:spPr>
            <a:xfrm>
              <a:off x="31301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7"/>
            <p:cNvSpPr/>
            <p:nvPr/>
          </p:nvSpPr>
          <p:spPr>
            <a:xfrm>
              <a:off x="6147500" y="1394400"/>
              <a:ext cx="3017400" cy="3749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926" name="Google Shape;926;p57"/>
          <p:cNvGraphicFramePr/>
          <p:nvPr/>
        </p:nvGraphicFramePr>
        <p:xfrm>
          <a:off x="3977588" y="229830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927" name="Google Shape;927;p57"/>
          <p:cNvSpPr/>
          <p:nvPr/>
        </p:nvSpPr>
        <p:spPr>
          <a:xfrm>
            <a:off x="3989438" y="3268500"/>
            <a:ext cx="1343700" cy="480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7"/>
          <p:cNvSpPr/>
          <p:nvPr/>
        </p:nvSpPr>
        <p:spPr>
          <a:xfrm rot="-5400000">
            <a:off x="3369775" y="2858400"/>
            <a:ext cx="7530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7"/>
          <p:cNvSpPr/>
          <p:nvPr/>
        </p:nvSpPr>
        <p:spPr>
          <a:xfrm rot="5400000">
            <a:off x="5208275" y="346627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30" name="Google Shape;930;p57"/>
          <p:cNvGraphicFramePr/>
          <p:nvPr/>
        </p:nvGraphicFramePr>
        <p:xfrm>
          <a:off x="844613" y="2445750"/>
          <a:ext cx="1367375" cy="2421000"/>
        </p:xfrm>
        <a:graphic>
          <a:graphicData uri="http://schemas.openxmlformats.org/drawingml/2006/table">
            <a:tbl>
              <a:tblPr>
                <a:noFill/>
                <a:tableStyleId>{7DDC162F-F013-491A-AA7F-D756FEABE46B}</a:tableStyleId>
              </a:tblPr>
              <a:tblGrid>
                <a:gridCol w="1367375">
                  <a:extLst>
                    <a:ext uri="{9D8B030D-6E8A-4147-A177-3AD203B41FA5}">
                      <a16:colId xmlns:a16="http://schemas.microsoft.com/office/drawing/2014/main" val="20000"/>
                    </a:ext>
                  </a:extLst>
                </a:gridCol>
              </a:tblGrid>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420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931" name="Google Shape;931;p57"/>
          <p:cNvSpPr/>
          <p:nvPr/>
        </p:nvSpPr>
        <p:spPr>
          <a:xfrm>
            <a:off x="856475" y="3415950"/>
            <a:ext cx="1343700" cy="4806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7"/>
          <p:cNvSpPr/>
          <p:nvPr/>
        </p:nvSpPr>
        <p:spPr>
          <a:xfrm rot="5400000">
            <a:off x="2046775" y="3613725"/>
            <a:ext cx="753000" cy="691800"/>
          </a:xfrm>
          <a:prstGeom prst="uturnArrow">
            <a:avLst>
              <a:gd name="adj1" fmla="val 19055"/>
              <a:gd name="adj2" fmla="val 25000"/>
              <a:gd name="adj3" fmla="val 26900"/>
              <a:gd name="adj4" fmla="val 43750"/>
              <a:gd name="adj5" fmla="val 10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7"/>
          <p:cNvSpPr txBox="1"/>
          <p:nvPr/>
        </p:nvSpPr>
        <p:spPr>
          <a:xfrm>
            <a:off x="3771938" y="1394400"/>
            <a:ext cx="17337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Local Scheme</a:t>
            </a:r>
            <a:endParaRPr sz="1800"/>
          </a:p>
          <a:p>
            <a:pPr marL="0" lvl="0" indent="0" algn="ctr" rtl="0">
              <a:spcBef>
                <a:spcPts val="0"/>
              </a:spcBef>
              <a:spcAft>
                <a:spcPts val="0"/>
              </a:spcAft>
              <a:buNone/>
            </a:pPr>
            <a:r>
              <a:rPr lang="en" sz="1800"/>
              <a:t>MYNN3</a:t>
            </a:r>
            <a:endParaRPr sz="1800"/>
          </a:p>
        </p:txBody>
      </p:sp>
      <p:sp>
        <p:nvSpPr>
          <p:cNvPr id="934" name="Google Shape;934;p57"/>
          <p:cNvSpPr txBox="1"/>
          <p:nvPr/>
        </p:nvSpPr>
        <p:spPr>
          <a:xfrm>
            <a:off x="554201" y="1541850"/>
            <a:ext cx="1948200" cy="3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Hybrid Scheme</a:t>
            </a:r>
            <a:endParaRPr sz="1800"/>
          </a:p>
          <a:p>
            <a:pPr marL="0" lvl="0" indent="0" algn="ctr" rtl="0">
              <a:spcBef>
                <a:spcPts val="0"/>
              </a:spcBef>
              <a:spcAft>
                <a:spcPts val="0"/>
              </a:spcAft>
              <a:buNone/>
            </a:pPr>
            <a:r>
              <a:rPr lang="en" sz="1800"/>
              <a:t>ACM2</a:t>
            </a:r>
            <a:endParaRPr sz="1800"/>
          </a:p>
        </p:txBody>
      </p:sp>
      <p:sp>
        <p:nvSpPr>
          <p:cNvPr id="935" name="Google Shape;935;p57"/>
          <p:cNvSpPr/>
          <p:nvPr/>
        </p:nvSpPr>
        <p:spPr>
          <a:xfrm rot="-5400000">
            <a:off x="19888" y="2760150"/>
            <a:ext cx="11538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7"/>
          <p:cNvSpPr/>
          <p:nvPr/>
        </p:nvSpPr>
        <p:spPr>
          <a:xfrm rot="-5400000">
            <a:off x="265588" y="3005850"/>
            <a:ext cx="662400" cy="691800"/>
          </a:xfrm>
          <a:prstGeom prst="uturnArrow">
            <a:avLst>
              <a:gd name="adj1" fmla="val 19055"/>
              <a:gd name="adj2" fmla="val 25000"/>
              <a:gd name="adj3" fmla="val 26900"/>
              <a:gd name="adj4" fmla="val 43750"/>
              <a:gd name="adj5" fmla="val 10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7"/>
          <p:cNvSpPr/>
          <p:nvPr/>
        </p:nvSpPr>
        <p:spPr>
          <a:xfrm>
            <a:off x="313202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938" name="Google Shape;938;p57"/>
          <p:cNvSpPr/>
          <p:nvPr/>
        </p:nvSpPr>
        <p:spPr>
          <a:xfrm>
            <a:off x="6150750"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939" name="Google Shape;939;p57"/>
          <p:cNvSpPr/>
          <p:nvPr/>
        </p:nvSpPr>
        <p:spPr>
          <a:xfrm>
            <a:off x="3132025"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Advantages</a:t>
            </a:r>
            <a:endParaRPr sz="1800" u="sng"/>
          </a:p>
          <a:p>
            <a:pPr marL="0" lvl="0" indent="0" algn="ctr" rtl="0">
              <a:spcBef>
                <a:spcPts val="0"/>
              </a:spcBef>
              <a:spcAft>
                <a:spcPts val="0"/>
              </a:spcAft>
              <a:buNone/>
            </a:pPr>
            <a:endParaRPr sz="1800"/>
          </a:p>
          <a:p>
            <a:pPr marL="0" lvl="0" indent="0" algn="ctr" rtl="0">
              <a:spcBef>
                <a:spcPts val="0"/>
              </a:spcBef>
              <a:spcAft>
                <a:spcPts val="0"/>
              </a:spcAft>
              <a:buNone/>
            </a:pPr>
            <a:r>
              <a:rPr lang="en" sz="1800"/>
              <a:t>Capable of depicting vertical profiles of potential temperature and velocity in the PBL with greater accuracy than solley local of non-local schemes.</a:t>
            </a:r>
            <a:endParaRPr sz="1800"/>
          </a:p>
          <a:p>
            <a:pPr marL="0" lvl="0" indent="0" algn="ctr" rtl="0">
              <a:spcBef>
                <a:spcPts val="0"/>
              </a:spcBef>
              <a:spcAft>
                <a:spcPts val="0"/>
              </a:spcAft>
              <a:buNone/>
            </a:pPr>
            <a:endParaRPr sz="1800"/>
          </a:p>
        </p:txBody>
      </p:sp>
      <p:sp>
        <p:nvSpPr>
          <p:cNvPr id="940" name="Google Shape;940;p57"/>
          <p:cNvSpPr/>
          <p:nvPr/>
        </p:nvSpPr>
        <p:spPr>
          <a:xfrm>
            <a:off x="6150750" y="1461150"/>
            <a:ext cx="2844600" cy="3615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Disadvantages</a:t>
            </a:r>
            <a:endParaRPr sz="1800" u="sng"/>
          </a:p>
          <a:p>
            <a:pPr marL="0" lvl="0" indent="0" algn="ctr" rtl="0">
              <a:spcBef>
                <a:spcPts val="0"/>
              </a:spcBef>
              <a:spcAft>
                <a:spcPts val="0"/>
              </a:spcAft>
              <a:buNone/>
            </a:pPr>
            <a:endParaRPr sz="1800"/>
          </a:p>
          <a:p>
            <a:pPr marL="0" lvl="0" indent="0" algn="ctr" rtl="0">
              <a:spcBef>
                <a:spcPts val="0"/>
              </a:spcBef>
              <a:spcAft>
                <a:spcPts val="0"/>
              </a:spcAft>
              <a:buNone/>
            </a:pPr>
            <a:r>
              <a:rPr lang="en" sz="1800"/>
              <a:t>Can overdeepen the PBL in deep convective environments.</a:t>
            </a:r>
            <a:endParaRPr sz="1800"/>
          </a:p>
        </p:txBody>
      </p:sp>
      <p:sp>
        <p:nvSpPr>
          <p:cNvPr id="941" name="Google Shape;941;p57"/>
          <p:cNvSpPr txBox="1"/>
          <p:nvPr/>
        </p:nvSpPr>
        <p:spPr>
          <a:xfrm>
            <a:off x="3161300" y="4825800"/>
            <a:ext cx="3000000" cy="2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(Pleim 2007a)</a:t>
            </a:r>
            <a:endParaRPr>
              <a:solidFill>
                <a:schemeClr val="dk1"/>
              </a:solidFill>
            </a:endParaRPr>
          </a:p>
        </p:txBody>
      </p:sp>
      <p:sp>
        <p:nvSpPr>
          <p:cNvPr id="942" name="Google Shape;942;p57"/>
          <p:cNvSpPr txBox="1"/>
          <p:nvPr/>
        </p:nvSpPr>
        <p:spPr>
          <a:xfrm>
            <a:off x="6116475" y="4825800"/>
            <a:ext cx="3000000" cy="2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(Coniglio et al. 2013)</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5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48" name="Google Shape;948;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949" name="Google Shape;949;p5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950" name="Google Shape;950;p5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951" name="Google Shape;951;p5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952" name="Google Shape;952;p5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953" name="Google Shape;953;p5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sp>
        <p:nvSpPr>
          <p:cNvPr id="954" name="Google Shape;954;p58"/>
          <p:cNvSpPr txBox="1"/>
          <p:nvPr/>
        </p:nvSpPr>
        <p:spPr>
          <a:xfrm>
            <a:off x="11200" y="871925"/>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a:t>
            </a:r>
            <a:endParaRPr sz="1800"/>
          </a:p>
        </p:txBody>
      </p:sp>
      <p:pic>
        <p:nvPicPr>
          <p:cNvPr id="955" name="Google Shape;955;p5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8872" y="1261872"/>
            <a:ext cx="5102353" cy="3657600"/>
          </a:xfrm>
          <a:prstGeom prst="rect">
            <a:avLst/>
          </a:prstGeom>
          <a:noFill/>
          <a:ln>
            <a:noFill/>
          </a:ln>
        </p:spPr>
      </p:pic>
      <p:pic>
        <p:nvPicPr>
          <p:cNvPr id="956" name="Google Shape;956;p5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94150" y="1109475"/>
            <a:ext cx="3849849" cy="3657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5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62" name="Google Shape;962;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963" name="Google Shape;963;p5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964" name="Google Shape;964;p5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965" name="Google Shape;965;p5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Model Runs</a:t>
            </a:r>
            <a:endParaRPr sz="2100" b="1" strike="noStrike">
              <a:solidFill>
                <a:srgbClr val="FFE599"/>
              </a:solidFill>
            </a:endParaRPr>
          </a:p>
        </p:txBody>
      </p:sp>
      <p:sp>
        <p:nvSpPr>
          <p:cNvPr id="966" name="Google Shape;966;p5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967" name="Google Shape;967;p5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sp>
        <p:nvSpPr>
          <p:cNvPr id="968" name="Google Shape;968;p59"/>
          <p:cNvSpPr txBox="1"/>
          <p:nvPr/>
        </p:nvSpPr>
        <p:spPr>
          <a:xfrm>
            <a:off x="11200" y="871925"/>
            <a:ext cx="51030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WRF Model:</a:t>
            </a:r>
            <a:endParaRPr sz="1800"/>
          </a:p>
        </p:txBody>
      </p:sp>
      <p:pic>
        <p:nvPicPr>
          <p:cNvPr id="969" name="Google Shape;969;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17675" y="871925"/>
            <a:ext cx="3734001" cy="4177973"/>
          </a:xfrm>
          <a:prstGeom prst="rect">
            <a:avLst/>
          </a:prstGeom>
          <a:noFill/>
          <a:ln>
            <a:noFill/>
          </a:ln>
        </p:spPr>
      </p:pic>
      <p:pic>
        <p:nvPicPr>
          <p:cNvPr id="970" name="Google Shape;970;p5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4675" y="1259542"/>
            <a:ext cx="5103000" cy="3657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6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6" name="Google Shape;976;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977" name="Google Shape;977;p6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i="0" u="none" strike="noStrike" cap="none">
                <a:solidFill>
                  <a:srgbClr val="FFFFFF"/>
                </a:solidFill>
                <a:latin typeface="Calibri"/>
                <a:ea typeface="Calibri"/>
                <a:cs typeface="Calibri"/>
                <a:sym typeface="Calibri"/>
              </a:rPr>
              <a:t>Motivation</a:t>
            </a:r>
            <a:endParaRPr sz="2100" i="0" u="none" strike="noStrike" cap="none">
              <a:solidFill>
                <a:srgbClr val="FFFFFF"/>
              </a:solidFill>
            </a:endParaRPr>
          </a:p>
        </p:txBody>
      </p:sp>
      <p:sp>
        <p:nvSpPr>
          <p:cNvPr id="978" name="Google Shape;978;p6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979" name="Google Shape;979;p6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980" name="Google Shape;980;p6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981" name="Google Shape;981;p6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982" name="Google Shape;982;p60"/>
          <p:cNvSpPr txBox="1"/>
          <p:nvPr/>
        </p:nvSpPr>
        <p:spPr>
          <a:xfrm>
            <a:off x="1062300" y="1690200"/>
            <a:ext cx="7019400" cy="17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Questions and Hypotheses</a:t>
            </a:r>
            <a:endParaRPr sz="4000"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6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88" name="Google Shape;988;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989" name="Google Shape;989;p6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990" name="Google Shape;990;p6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991" name="Google Shape;991;p6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992" name="Google Shape;992;p6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993" name="Google Shape;993;p6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994" name="Google Shape;994;p61"/>
          <p:cNvSpPr txBox="1"/>
          <p:nvPr/>
        </p:nvSpPr>
        <p:spPr>
          <a:xfrm>
            <a:off x="253050" y="891275"/>
            <a:ext cx="863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1: How does varying the microphysics and planetary boundary layer parameterizations affect tropical cyclone convection? Does this choice effect the distribution, structure, and longevity of rotating and non-rotating convection?</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 name="Google Shape;113;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14" name="Google Shape;114;p1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FFE599"/>
                </a:solidFill>
                <a:latin typeface="Calibri"/>
                <a:ea typeface="Calibri"/>
                <a:cs typeface="Calibri"/>
                <a:sym typeface="Calibri"/>
              </a:rPr>
              <a:t>Motivation</a:t>
            </a:r>
            <a:endParaRPr sz="2100" b="1" i="0" u="none" strike="noStrike" cap="none">
              <a:solidFill>
                <a:srgbClr val="FFE599"/>
              </a:solidFill>
              <a:latin typeface="Arial"/>
              <a:ea typeface="Arial"/>
              <a:cs typeface="Arial"/>
              <a:sym typeface="Arial"/>
            </a:endParaRPr>
          </a:p>
        </p:txBody>
      </p:sp>
      <p:sp>
        <p:nvSpPr>
          <p:cNvPr id="115" name="Google Shape;115;p1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16" name="Google Shape;116;p1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17" name="Google Shape;117;p1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18" name="Google Shape;118;p1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FFFFFF"/>
              </a:solidFill>
              <a:latin typeface="Arial"/>
              <a:ea typeface="Arial"/>
              <a:cs typeface="Arial"/>
              <a:sym typeface="Arial"/>
            </a:endParaRPr>
          </a:p>
        </p:txBody>
      </p:sp>
      <p:pic>
        <p:nvPicPr>
          <p:cNvPr id="119" name="Google Shape;119;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870825"/>
            <a:ext cx="6387725" cy="3864676"/>
          </a:xfrm>
          <a:prstGeom prst="rect">
            <a:avLst/>
          </a:prstGeom>
          <a:noFill/>
          <a:ln>
            <a:noFill/>
          </a:ln>
        </p:spPr>
      </p:pic>
      <p:sp>
        <p:nvSpPr>
          <p:cNvPr id="120" name="Google Shape;120;p17"/>
          <p:cNvSpPr txBox="1"/>
          <p:nvPr/>
        </p:nvSpPr>
        <p:spPr>
          <a:xfrm>
            <a:off x="228674" y="4453234"/>
            <a:ext cx="1582200" cy="598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(Martinaitis 2017) </a:t>
            </a:r>
            <a:endParaRPr sz="800" b="0" i="0" u="none" strike="noStrike" cap="none">
              <a:solidFill>
                <a:srgbClr val="000000"/>
              </a:solidFill>
              <a:latin typeface="Arial"/>
              <a:ea typeface="Arial"/>
              <a:cs typeface="Arial"/>
              <a:sym typeface="Arial"/>
            </a:endParaRPr>
          </a:p>
        </p:txBody>
      </p:sp>
      <p:sp>
        <p:nvSpPr>
          <p:cNvPr id="121" name="Google Shape;121;p17"/>
          <p:cNvSpPr txBox="1"/>
          <p:nvPr/>
        </p:nvSpPr>
        <p:spPr>
          <a:xfrm>
            <a:off x="6084025" y="1005000"/>
            <a:ext cx="2995200" cy="313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400" b="1" i="0" u="none" strike="noStrike" cap="none">
                <a:solidFill>
                  <a:schemeClr val="dk1"/>
                </a:solidFill>
                <a:latin typeface="Arial"/>
                <a:ea typeface="Arial"/>
                <a:cs typeface="Arial"/>
                <a:sym typeface="Arial"/>
              </a:rPr>
              <a:t>North Atlantic TCs from 2008 to 2013</a:t>
            </a:r>
            <a:r>
              <a:rPr lang="en" sz="1400" b="0" i="0" u="none" strike="noStrike" cap="none">
                <a:solidFill>
                  <a:schemeClr val="dk1"/>
                </a:solidFill>
                <a:latin typeface="Arial"/>
                <a:ea typeface="Arial"/>
                <a:cs typeface="Arial"/>
                <a:sym typeface="Arial"/>
              </a:rPr>
              <a:t> produced an average tornado warning False Alarm Ratio (FAR) of </a:t>
            </a:r>
            <a:r>
              <a:rPr lang="en" sz="1400" b="1" i="0" u="none" strike="noStrike" cap="none">
                <a:solidFill>
                  <a:srgbClr val="FF0000"/>
                </a:solidFill>
                <a:latin typeface="Arial"/>
                <a:ea typeface="Arial"/>
                <a:cs typeface="Arial"/>
                <a:sym typeface="Arial"/>
              </a:rPr>
              <a:t>85.8%</a:t>
            </a:r>
            <a:r>
              <a:rPr lang="en"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2" name="Google Shape;122;p17"/>
          <p:cNvSpPr txBox="1"/>
          <p:nvPr/>
        </p:nvSpPr>
        <p:spPr>
          <a:xfrm>
            <a:off x="1087580" y="697922"/>
            <a:ext cx="3349200" cy="33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Tornado False Alarm Ratio</a:t>
            </a:r>
            <a:endParaRPr sz="1400" b="0" i="0" u="none" strike="noStrike" cap="none">
              <a:solidFill>
                <a:srgbClr val="000000"/>
              </a:solidFill>
              <a:latin typeface="Arial"/>
              <a:ea typeface="Arial"/>
              <a:cs typeface="Arial"/>
              <a:sym typeface="Arial"/>
            </a:endParaRPr>
          </a:p>
        </p:txBody>
      </p:sp>
      <p:cxnSp>
        <p:nvCxnSpPr>
          <p:cNvPr id="123" name="Google Shape;123;p17"/>
          <p:cNvCxnSpPr/>
          <p:nvPr/>
        </p:nvCxnSpPr>
        <p:spPr>
          <a:xfrm flipH="1">
            <a:off x="5760750" y="1234450"/>
            <a:ext cx="568200" cy="528900"/>
          </a:xfrm>
          <a:prstGeom prst="curvedConnector3">
            <a:avLst>
              <a:gd name="adj1" fmla="val 50000"/>
            </a:avLst>
          </a:prstGeom>
          <a:noFill/>
          <a:ln w="57150" cap="flat" cmpd="sng">
            <a:solidFill>
              <a:srgbClr val="FF0000"/>
            </a:solidFill>
            <a:prstDash val="solid"/>
            <a:round/>
            <a:headEnd type="none" w="sm" len="sm"/>
            <a:tailEnd type="triangle" w="med" len="med"/>
          </a:ln>
        </p:spPr>
      </p:cxnSp>
      <p:cxnSp>
        <p:nvCxnSpPr>
          <p:cNvPr id="124" name="Google Shape;124;p17"/>
          <p:cNvCxnSpPr/>
          <p:nvPr/>
        </p:nvCxnSpPr>
        <p:spPr>
          <a:xfrm>
            <a:off x="1205050" y="1888675"/>
            <a:ext cx="4478400" cy="600"/>
          </a:xfrm>
          <a:prstGeom prst="straightConnector1">
            <a:avLst/>
          </a:prstGeom>
          <a:noFill/>
          <a:ln w="28575" cap="flat" cmpd="sng">
            <a:solidFill>
              <a:srgbClr val="FF0000"/>
            </a:solidFill>
            <a:prstDash val="dash"/>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6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00" name="Google Shape;1000;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001" name="Google Shape;1001;p6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002" name="Google Shape;1002;p6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003" name="Google Shape;1003;p6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004" name="Google Shape;1004;p6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005" name="Google Shape;1005;p6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006" name="Google Shape;1006;p62"/>
          <p:cNvSpPr txBox="1"/>
          <p:nvPr/>
        </p:nvSpPr>
        <p:spPr>
          <a:xfrm>
            <a:off x="253050" y="891275"/>
            <a:ext cx="863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1: How does varying the microphysics and planetary boundary layer parameterizations affect tropical cyclone convection? Does this choice effect the distribution, structure, and longevity of rotating and non-rotating convection?</a:t>
            </a:r>
            <a:endParaRPr sz="1600"/>
          </a:p>
        </p:txBody>
      </p:sp>
      <p:sp>
        <p:nvSpPr>
          <p:cNvPr id="1007" name="Google Shape;1007;p62"/>
          <p:cNvSpPr txBox="1"/>
          <p:nvPr/>
        </p:nvSpPr>
        <p:spPr>
          <a:xfrm>
            <a:off x="2337103" y="3356625"/>
            <a:ext cx="4048200" cy="4206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rPr>
              <a:t>How cell type is determined</a:t>
            </a:r>
            <a:r>
              <a:rPr lang="en" sz="1800" b="1"/>
              <a:t>?</a:t>
            </a:r>
            <a:endParaRPr sz="1800" b="1" i="0" u="none" strike="noStrike" cap="none">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6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3" name="Google Shape;1013;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014" name="Google Shape;1014;p6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015" name="Google Shape;1015;p6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016" name="Google Shape;1016;p6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i="0" u="none" strike="noStrike" cap="none">
              <a:solidFill>
                <a:srgbClr val="FFFFFF"/>
              </a:solidFill>
            </a:endParaRPr>
          </a:p>
        </p:txBody>
      </p:sp>
      <p:sp>
        <p:nvSpPr>
          <p:cNvPr id="1017" name="Google Shape;1017;p6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a:solidFill>
                  <a:srgbClr val="FFE599"/>
                </a:solidFill>
                <a:latin typeface="Calibri"/>
                <a:ea typeface="Calibri"/>
                <a:cs typeface="Calibri"/>
                <a:sym typeface="Calibri"/>
              </a:rPr>
              <a:t>Questions</a:t>
            </a:r>
            <a:endParaRPr sz="2100" b="1" i="0" u="none" strike="noStrike" cap="none">
              <a:solidFill>
                <a:srgbClr val="FFE599"/>
              </a:solidFill>
            </a:endParaRPr>
          </a:p>
        </p:txBody>
      </p:sp>
      <p:sp>
        <p:nvSpPr>
          <p:cNvPr id="1018" name="Google Shape;1018;p6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pic>
        <p:nvPicPr>
          <p:cNvPr id="1019" name="Google Shape;1019;p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97906" y="1353360"/>
            <a:ext cx="1051925" cy="1143647"/>
          </a:xfrm>
          <a:prstGeom prst="rect">
            <a:avLst/>
          </a:prstGeom>
          <a:noFill/>
          <a:ln>
            <a:noFill/>
          </a:ln>
        </p:spPr>
      </p:pic>
      <p:sp>
        <p:nvSpPr>
          <p:cNvPr id="1020" name="Google Shape;1020;p63"/>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How cell type is determined:</a:t>
            </a:r>
            <a:endParaRPr sz="1800" b="0" i="0" u="none" strike="noStrike" cap="none">
              <a:solidFill>
                <a:srgbClr val="000000"/>
              </a:solidFill>
              <a:latin typeface="Arial"/>
              <a:ea typeface="Arial"/>
              <a:cs typeface="Arial"/>
              <a:sym typeface="Arial"/>
            </a:endParaRPr>
          </a:p>
        </p:txBody>
      </p:sp>
      <p:sp>
        <p:nvSpPr>
          <p:cNvPr id="1021" name="Google Shape;1021;p63"/>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Model</a:t>
            </a:r>
            <a:endParaRPr sz="1800" b="1" i="0" u="none" strike="noStrike" cap="none">
              <a:solidFill>
                <a:srgbClr val="000000"/>
              </a:solidFill>
              <a:latin typeface="Arial"/>
              <a:ea typeface="Arial"/>
              <a:cs typeface="Arial"/>
              <a:sym typeface="Arial"/>
            </a:endParaRPr>
          </a:p>
        </p:txBody>
      </p:sp>
      <p:sp>
        <p:nvSpPr>
          <p:cNvPr id="1022" name="Google Shape;1022;p63"/>
          <p:cNvSpPr txBox="1"/>
          <p:nvPr/>
        </p:nvSpPr>
        <p:spPr>
          <a:xfrm>
            <a:off x="3874836" y="1731534"/>
            <a:ext cx="30420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Reflectivity &gt; 99.9th percentile</a:t>
            </a:r>
            <a:endParaRPr sz="1400" b="0" i="0" u="none" strike="noStrike" cap="none">
              <a:solidFill>
                <a:srgbClr val="000000"/>
              </a:solidFill>
              <a:latin typeface="Arial"/>
              <a:ea typeface="Arial"/>
              <a:cs typeface="Arial"/>
              <a:sym typeface="Arial"/>
            </a:endParaRPr>
          </a:p>
        </p:txBody>
      </p:sp>
      <p:sp>
        <p:nvSpPr>
          <p:cNvPr id="1023" name="Google Shape;1023;p63"/>
          <p:cNvSpPr txBox="1"/>
          <p:nvPr/>
        </p:nvSpPr>
        <p:spPr>
          <a:xfrm>
            <a:off x="7468700" y="4691572"/>
            <a:ext cx="17433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*Carroll-Smith et al. (2019)</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00"/>
              <a:t>*Card (2019)</a:t>
            </a:r>
            <a:endParaRPr sz="1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6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9" name="Google Shape;1029;p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030" name="Google Shape;1030;p6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031" name="Google Shape;1031;p6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032" name="Google Shape;1032;p6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i="0" u="none" strike="noStrike" cap="none">
              <a:solidFill>
                <a:srgbClr val="FFFFFF"/>
              </a:solidFill>
            </a:endParaRPr>
          </a:p>
        </p:txBody>
      </p:sp>
      <p:sp>
        <p:nvSpPr>
          <p:cNvPr id="1033" name="Google Shape;1033;p6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a:solidFill>
                  <a:srgbClr val="FFE599"/>
                </a:solidFill>
                <a:latin typeface="Calibri"/>
                <a:ea typeface="Calibri"/>
                <a:cs typeface="Calibri"/>
                <a:sym typeface="Calibri"/>
              </a:rPr>
              <a:t>Questions</a:t>
            </a:r>
            <a:endParaRPr sz="2100" b="1" i="0" u="none" strike="noStrike" cap="none">
              <a:solidFill>
                <a:srgbClr val="FFE599"/>
              </a:solidFill>
            </a:endParaRPr>
          </a:p>
        </p:txBody>
      </p:sp>
      <p:sp>
        <p:nvSpPr>
          <p:cNvPr id="1034" name="Google Shape;1034;p6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pic>
        <p:nvPicPr>
          <p:cNvPr id="1035" name="Google Shape;1035;p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97906" y="1353360"/>
            <a:ext cx="1051925" cy="1143647"/>
          </a:xfrm>
          <a:prstGeom prst="rect">
            <a:avLst/>
          </a:prstGeom>
          <a:noFill/>
          <a:ln>
            <a:noFill/>
          </a:ln>
        </p:spPr>
      </p:pic>
      <p:sp>
        <p:nvSpPr>
          <p:cNvPr id="1036" name="Google Shape;1036;p64"/>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How cell type is determined:</a:t>
            </a:r>
            <a:endParaRPr sz="1800" b="0" i="0" u="none" strike="noStrike" cap="none">
              <a:solidFill>
                <a:srgbClr val="000000"/>
              </a:solidFill>
              <a:latin typeface="Arial"/>
              <a:ea typeface="Arial"/>
              <a:cs typeface="Arial"/>
              <a:sym typeface="Arial"/>
            </a:endParaRPr>
          </a:p>
        </p:txBody>
      </p:sp>
      <p:sp>
        <p:nvSpPr>
          <p:cNvPr id="1037" name="Google Shape;1037;p64"/>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Model</a:t>
            </a:r>
            <a:endParaRPr sz="1800" b="1" i="0" u="none" strike="noStrike" cap="none">
              <a:solidFill>
                <a:srgbClr val="000000"/>
              </a:solidFill>
              <a:latin typeface="Arial"/>
              <a:ea typeface="Arial"/>
              <a:cs typeface="Arial"/>
              <a:sym typeface="Arial"/>
            </a:endParaRPr>
          </a:p>
        </p:txBody>
      </p:sp>
      <p:sp>
        <p:nvSpPr>
          <p:cNvPr id="1038" name="Google Shape;1038;p64"/>
          <p:cNvSpPr txBox="1"/>
          <p:nvPr/>
        </p:nvSpPr>
        <p:spPr>
          <a:xfrm>
            <a:off x="3874836" y="1731534"/>
            <a:ext cx="30420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Reflectivity &gt; 99.9th percentile</a:t>
            </a:r>
            <a:endParaRPr sz="1400" b="0" i="0" u="none" strike="noStrike" cap="none">
              <a:solidFill>
                <a:srgbClr val="000000"/>
              </a:solidFill>
              <a:latin typeface="Arial"/>
              <a:ea typeface="Arial"/>
              <a:cs typeface="Arial"/>
              <a:sym typeface="Arial"/>
            </a:endParaRPr>
          </a:p>
        </p:txBody>
      </p:sp>
      <p:cxnSp>
        <p:nvCxnSpPr>
          <p:cNvPr id="1039" name="Google Shape;1039;p64"/>
          <p:cNvCxnSpPr/>
          <p:nvPr/>
        </p:nvCxnSpPr>
        <p:spPr>
          <a:xfrm flipH="1">
            <a:off x="2910316" y="2649682"/>
            <a:ext cx="304200" cy="618300"/>
          </a:xfrm>
          <a:prstGeom prst="straightConnector1">
            <a:avLst/>
          </a:prstGeom>
          <a:noFill/>
          <a:ln w="38100" cap="flat" cmpd="sng">
            <a:solidFill>
              <a:srgbClr val="000000"/>
            </a:solidFill>
            <a:prstDash val="solid"/>
            <a:round/>
            <a:headEnd type="none" w="sm" len="sm"/>
            <a:tailEnd type="triangle" w="med" len="med"/>
          </a:ln>
        </p:spPr>
      </p:cxnSp>
      <p:sp>
        <p:nvSpPr>
          <p:cNvPr id="1040" name="Google Shape;1040;p64"/>
          <p:cNvSpPr txBox="1"/>
          <p:nvPr/>
        </p:nvSpPr>
        <p:spPr>
          <a:xfrm>
            <a:off x="489250" y="3351850"/>
            <a:ext cx="4336200" cy="38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dirty="0"/>
              <a:t>0–3-km </a:t>
            </a:r>
            <a:r>
              <a:rPr lang="en" sz="1400" b="0" i="0" u="none" strike="noStrike" cap="none" dirty="0">
                <a:solidFill>
                  <a:srgbClr val="000000"/>
                </a:solidFill>
                <a:latin typeface="Arial"/>
                <a:ea typeface="Arial"/>
                <a:cs typeface="Arial"/>
                <a:sym typeface="Arial"/>
              </a:rPr>
              <a:t>Updraft Helicity &gt; 99.95th percentile</a:t>
            </a:r>
            <a:endParaRPr sz="1400" b="0" i="0" u="none" strike="noStrike" cap="none" dirty="0">
              <a:solidFill>
                <a:srgbClr val="000000"/>
              </a:solidFill>
              <a:latin typeface="Arial"/>
              <a:ea typeface="Arial"/>
              <a:cs typeface="Arial"/>
              <a:sym typeface="Arial"/>
            </a:endParaRPr>
          </a:p>
        </p:txBody>
      </p:sp>
      <p:sp>
        <p:nvSpPr>
          <p:cNvPr id="1041" name="Google Shape;1041;p64"/>
          <p:cNvSpPr txBox="1"/>
          <p:nvPr/>
        </p:nvSpPr>
        <p:spPr>
          <a:xfrm>
            <a:off x="7468700" y="4691572"/>
            <a:ext cx="17433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*Carroll-Smith et al. (2019)</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00"/>
              <a:t>*Card (2019)</a:t>
            </a:r>
            <a:endParaRPr sz="1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6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7" name="Google Shape;1047;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048" name="Google Shape;1048;p6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049" name="Google Shape;1049;p6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050" name="Google Shape;1050;p6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i="0" u="none" strike="noStrike" cap="none">
              <a:solidFill>
                <a:srgbClr val="FFFFFF"/>
              </a:solidFill>
            </a:endParaRPr>
          </a:p>
        </p:txBody>
      </p:sp>
      <p:sp>
        <p:nvSpPr>
          <p:cNvPr id="1051" name="Google Shape;1051;p6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a:solidFill>
                  <a:srgbClr val="FFE599"/>
                </a:solidFill>
                <a:latin typeface="Calibri"/>
                <a:ea typeface="Calibri"/>
                <a:cs typeface="Calibri"/>
                <a:sym typeface="Calibri"/>
              </a:rPr>
              <a:t>Questions</a:t>
            </a:r>
            <a:endParaRPr sz="2100" b="1" i="0" u="none" strike="noStrike" cap="none">
              <a:solidFill>
                <a:srgbClr val="FFE599"/>
              </a:solidFill>
            </a:endParaRPr>
          </a:p>
        </p:txBody>
      </p:sp>
      <p:sp>
        <p:nvSpPr>
          <p:cNvPr id="1052" name="Google Shape;1052;p6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pic>
        <p:nvPicPr>
          <p:cNvPr id="1053" name="Google Shape;1053;p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97906" y="1353360"/>
            <a:ext cx="1051925" cy="1143647"/>
          </a:xfrm>
          <a:prstGeom prst="rect">
            <a:avLst/>
          </a:prstGeom>
          <a:noFill/>
          <a:ln>
            <a:noFill/>
          </a:ln>
        </p:spPr>
      </p:pic>
      <p:sp>
        <p:nvSpPr>
          <p:cNvPr id="1054" name="Google Shape;1054;p6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How cell type is determined:</a:t>
            </a:r>
            <a:endParaRPr sz="1800" b="0" i="0" u="none" strike="noStrike" cap="none">
              <a:solidFill>
                <a:srgbClr val="000000"/>
              </a:solidFill>
              <a:latin typeface="Arial"/>
              <a:ea typeface="Arial"/>
              <a:cs typeface="Arial"/>
              <a:sym typeface="Arial"/>
            </a:endParaRPr>
          </a:p>
        </p:txBody>
      </p:sp>
      <p:sp>
        <p:nvSpPr>
          <p:cNvPr id="1055" name="Google Shape;1055;p65"/>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Model</a:t>
            </a:r>
            <a:endParaRPr sz="1800" b="1" i="0" u="none" strike="noStrike" cap="none">
              <a:solidFill>
                <a:srgbClr val="000000"/>
              </a:solidFill>
              <a:latin typeface="Arial"/>
              <a:ea typeface="Arial"/>
              <a:cs typeface="Arial"/>
              <a:sym typeface="Arial"/>
            </a:endParaRPr>
          </a:p>
        </p:txBody>
      </p:sp>
      <p:sp>
        <p:nvSpPr>
          <p:cNvPr id="1056" name="Google Shape;1056;p65"/>
          <p:cNvSpPr txBox="1"/>
          <p:nvPr/>
        </p:nvSpPr>
        <p:spPr>
          <a:xfrm>
            <a:off x="3874836" y="1731534"/>
            <a:ext cx="30420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Reflectivity &gt; 99.9th percentile</a:t>
            </a:r>
            <a:endParaRPr sz="1400" b="0" i="0" u="none" strike="noStrike" cap="none">
              <a:solidFill>
                <a:srgbClr val="000000"/>
              </a:solidFill>
              <a:latin typeface="Arial"/>
              <a:ea typeface="Arial"/>
              <a:cs typeface="Arial"/>
              <a:sym typeface="Arial"/>
            </a:endParaRPr>
          </a:p>
        </p:txBody>
      </p:sp>
      <p:cxnSp>
        <p:nvCxnSpPr>
          <p:cNvPr id="1057" name="Google Shape;1057;p65"/>
          <p:cNvCxnSpPr/>
          <p:nvPr/>
        </p:nvCxnSpPr>
        <p:spPr>
          <a:xfrm flipH="1">
            <a:off x="2910316" y="2649682"/>
            <a:ext cx="304200" cy="618300"/>
          </a:xfrm>
          <a:prstGeom prst="straightConnector1">
            <a:avLst/>
          </a:prstGeom>
          <a:noFill/>
          <a:ln w="38100" cap="flat" cmpd="sng">
            <a:solidFill>
              <a:srgbClr val="000000"/>
            </a:solidFill>
            <a:prstDash val="solid"/>
            <a:round/>
            <a:headEnd type="none" w="sm" len="sm"/>
            <a:tailEnd type="triangle" w="med" len="med"/>
          </a:ln>
        </p:spPr>
      </p:cxnSp>
      <p:sp>
        <p:nvSpPr>
          <p:cNvPr id="1058" name="Google Shape;1058;p65"/>
          <p:cNvSpPr txBox="1"/>
          <p:nvPr/>
        </p:nvSpPr>
        <p:spPr>
          <a:xfrm>
            <a:off x="489250" y="3351850"/>
            <a:ext cx="4336200" cy="38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dirty="0"/>
              <a:t>0–3-km </a:t>
            </a:r>
            <a:r>
              <a:rPr lang="en" sz="1400" b="0" i="0" u="none" strike="noStrike" cap="none" dirty="0">
                <a:solidFill>
                  <a:srgbClr val="000000"/>
                </a:solidFill>
                <a:latin typeface="Arial"/>
                <a:ea typeface="Arial"/>
                <a:cs typeface="Arial"/>
                <a:sym typeface="Arial"/>
              </a:rPr>
              <a:t>Updraft Helicity &gt; 99.95th percentile</a:t>
            </a:r>
            <a:endParaRPr sz="1400" b="0" i="0" u="none" strike="noStrike" cap="none" dirty="0">
              <a:solidFill>
                <a:srgbClr val="000000"/>
              </a:solidFill>
              <a:latin typeface="Arial"/>
              <a:ea typeface="Arial"/>
              <a:cs typeface="Arial"/>
              <a:sym typeface="Arial"/>
            </a:endParaRPr>
          </a:p>
        </p:txBody>
      </p:sp>
      <p:cxnSp>
        <p:nvCxnSpPr>
          <p:cNvPr id="1059" name="Google Shape;1059;p65"/>
          <p:cNvCxnSpPr/>
          <p:nvPr/>
        </p:nvCxnSpPr>
        <p:spPr>
          <a:xfrm flipH="1">
            <a:off x="2821970" y="3823014"/>
            <a:ext cx="6000" cy="436200"/>
          </a:xfrm>
          <a:prstGeom prst="straightConnector1">
            <a:avLst/>
          </a:prstGeom>
          <a:noFill/>
          <a:ln w="38100" cap="flat" cmpd="sng">
            <a:solidFill>
              <a:srgbClr val="000000"/>
            </a:solidFill>
            <a:prstDash val="solid"/>
            <a:round/>
            <a:headEnd type="none" w="sm" len="sm"/>
            <a:tailEnd type="triangle" w="med" len="med"/>
          </a:ln>
        </p:spPr>
      </p:cxnSp>
      <p:sp>
        <p:nvSpPr>
          <p:cNvPr id="1060" name="Google Shape;1060;p65"/>
          <p:cNvSpPr/>
          <p:nvPr/>
        </p:nvSpPr>
        <p:spPr>
          <a:xfrm>
            <a:off x="1882670" y="4317764"/>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Rotating Cells</a:t>
            </a:r>
            <a:endParaRPr sz="1400" b="1" i="0" u="none" strike="noStrike" cap="none">
              <a:solidFill>
                <a:srgbClr val="000000"/>
              </a:solidFill>
              <a:latin typeface="Arial"/>
              <a:ea typeface="Arial"/>
              <a:cs typeface="Arial"/>
              <a:sym typeface="Arial"/>
            </a:endParaRPr>
          </a:p>
        </p:txBody>
      </p:sp>
      <p:sp>
        <p:nvSpPr>
          <p:cNvPr id="1061" name="Google Shape;1061;p65"/>
          <p:cNvSpPr txBox="1"/>
          <p:nvPr/>
        </p:nvSpPr>
        <p:spPr>
          <a:xfrm>
            <a:off x="7468700" y="4691572"/>
            <a:ext cx="17433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*Carroll-Smith et al. (2019)</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00"/>
              <a:t>*Card (2019)</a:t>
            </a:r>
            <a:endParaRPr sz="1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6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7" name="Google Shape;1067;p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068" name="Google Shape;1068;p6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069" name="Google Shape;1069;p6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070" name="Google Shape;1070;p6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i="0" u="none" strike="noStrike" cap="none">
              <a:solidFill>
                <a:srgbClr val="FFFFFF"/>
              </a:solidFill>
            </a:endParaRPr>
          </a:p>
        </p:txBody>
      </p:sp>
      <p:sp>
        <p:nvSpPr>
          <p:cNvPr id="1071" name="Google Shape;1071;p6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a:solidFill>
                  <a:srgbClr val="FFE599"/>
                </a:solidFill>
                <a:latin typeface="Calibri"/>
                <a:ea typeface="Calibri"/>
                <a:cs typeface="Calibri"/>
                <a:sym typeface="Calibri"/>
              </a:rPr>
              <a:t>Questions</a:t>
            </a:r>
            <a:endParaRPr sz="2100" b="1" i="0" u="none" strike="noStrike" cap="none">
              <a:solidFill>
                <a:srgbClr val="FFE599"/>
              </a:solidFill>
            </a:endParaRPr>
          </a:p>
        </p:txBody>
      </p:sp>
      <p:sp>
        <p:nvSpPr>
          <p:cNvPr id="1072" name="Google Shape;1072;p6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pic>
        <p:nvPicPr>
          <p:cNvPr id="1073" name="Google Shape;1073;p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97906" y="1353360"/>
            <a:ext cx="1051925" cy="1143647"/>
          </a:xfrm>
          <a:prstGeom prst="rect">
            <a:avLst/>
          </a:prstGeom>
          <a:noFill/>
          <a:ln>
            <a:noFill/>
          </a:ln>
        </p:spPr>
      </p:pic>
      <p:sp>
        <p:nvSpPr>
          <p:cNvPr id="1074" name="Google Shape;1074;p6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How cell type is determined:</a:t>
            </a:r>
            <a:endParaRPr sz="1800" b="0" i="0" u="none" strike="noStrike" cap="none">
              <a:solidFill>
                <a:srgbClr val="000000"/>
              </a:solidFill>
              <a:latin typeface="Arial"/>
              <a:ea typeface="Arial"/>
              <a:cs typeface="Arial"/>
              <a:sym typeface="Arial"/>
            </a:endParaRPr>
          </a:p>
        </p:txBody>
      </p:sp>
      <p:sp>
        <p:nvSpPr>
          <p:cNvPr id="1075" name="Google Shape;1075;p66"/>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Model</a:t>
            </a:r>
            <a:endParaRPr sz="1800" b="1" i="0" u="none" strike="noStrike" cap="none">
              <a:solidFill>
                <a:srgbClr val="000000"/>
              </a:solidFill>
              <a:latin typeface="Arial"/>
              <a:ea typeface="Arial"/>
              <a:cs typeface="Arial"/>
              <a:sym typeface="Arial"/>
            </a:endParaRPr>
          </a:p>
        </p:txBody>
      </p:sp>
      <p:sp>
        <p:nvSpPr>
          <p:cNvPr id="1076" name="Google Shape;1076;p66"/>
          <p:cNvSpPr txBox="1"/>
          <p:nvPr/>
        </p:nvSpPr>
        <p:spPr>
          <a:xfrm>
            <a:off x="3874836" y="1731534"/>
            <a:ext cx="30420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Reflectivity &gt; 99.9th percentile</a:t>
            </a:r>
            <a:endParaRPr sz="1400" b="0" i="0" u="none" strike="noStrike" cap="none">
              <a:solidFill>
                <a:srgbClr val="000000"/>
              </a:solidFill>
              <a:latin typeface="Arial"/>
              <a:ea typeface="Arial"/>
              <a:cs typeface="Arial"/>
              <a:sym typeface="Arial"/>
            </a:endParaRPr>
          </a:p>
        </p:txBody>
      </p:sp>
      <p:cxnSp>
        <p:nvCxnSpPr>
          <p:cNvPr id="1077" name="Google Shape;1077;p66"/>
          <p:cNvCxnSpPr/>
          <p:nvPr/>
        </p:nvCxnSpPr>
        <p:spPr>
          <a:xfrm flipH="1">
            <a:off x="2910316" y="2649682"/>
            <a:ext cx="304200" cy="618300"/>
          </a:xfrm>
          <a:prstGeom prst="straightConnector1">
            <a:avLst/>
          </a:prstGeom>
          <a:noFill/>
          <a:ln w="38100" cap="flat" cmpd="sng">
            <a:solidFill>
              <a:srgbClr val="000000"/>
            </a:solidFill>
            <a:prstDash val="solid"/>
            <a:round/>
            <a:headEnd type="none" w="sm" len="sm"/>
            <a:tailEnd type="triangle" w="med" len="med"/>
          </a:ln>
        </p:spPr>
      </p:cxnSp>
      <p:sp>
        <p:nvSpPr>
          <p:cNvPr id="1078" name="Google Shape;1078;p66"/>
          <p:cNvSpPr txBox="1"/>
          <p:nvPr/>
        </p:nvSpPr>
        <p:spPr>
          <a:xfrm>
            <a:off x="489250" y="3351850"/>
            <a:ext cx="4336200" cy="38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dirty="0"/>
              <a:t>0–3-km </a:t>
            </a:r>
            <a:r>
              <a:rPr lang="en" sz="1400" b="0" i="0" u="none" strike="noStrike" cap="none" dirty="0">
                <a:solidFill>
                  <a:srgbClr val="000000"/>
                </a:solidFill>
                <a:latin typeface="Arial"/>
                <a:ea typeface="Arial"/>
                <a:cs typeface="Arial"/>
                <a:sym typeface="Arial"/>
              </a:rPr>
              <a:t>Updraft Helicity &gt; 99.95th percentile</a:t>
            </a:r>
            <a:endParaRPr sz="1400" b="0" i="0" u="none" strike="noStrike" cap="none" dirty="0">
              <a:solidFill>
                <a:srgbClr val="000000"/>
              </a:solidFill>
              <a:latin typeface="Arial"/>
              <a:ea typeface="Arial"/>
              <a:cs typeface="Arial"/>
              <a:sym typeface="Arial"/>
            </a:endParaRPr>
          </a:p>
        </p:txBody>
      </p:sp>
      <p:cxnSp>
        <p:nvCxnSpPr>
          <p:cNvPr id="1079" name="Google Shape;1079;p66"/>
          <p:cNvCxnSpPr/>
          <p:nvPr/>
        </p:nvCxnSpPr>
        <p:spPr>
          <a:xfrm flipH="1">
            <a:off x="2821970" y="3823014"/>
            <a:ext cx="6000" cy="436200"/>
          </a:xfrm>
          <a:prstGeom prst="straightConnector1">
            <a:avLst/>
          </a:prstGeom>
          <a:noFill/>
          <a:ln w="38100" cap="flat" cmpd="sng">
            <a:solidFill>
              <a:srgbClr val="000000"/>
            </a:solidFill>
            <a:prstDash val="solid"/>
            <a:round/>
            <a:headEnd type="none" w="sm" len="sm"/>
            <a:tailEnd type="triangle" w="med" len="med"/>
          </a:ln>
        </p:spPr>
      </p:cxnSp>
      <p:sp>
        <p:nvSpPr>
          <p:cNvPr id="1080" name="Google Shape;1080;p66"/>
          <p:cNvSpPr/>
          <p:nvPr/>
        </p:nvSpPr>
        <p:spPr>
          <a:xfrm>
            <a:off x="1882670" y="4317764"/>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Rotating Cells</a:t>
            </a:r>
            <a:endParaRPr sz="1400" b="1" i="0" u="none" strike="noStrike" cap="none">
              <a:solidFill>
                <a:srgbClr val="000000"/>
              </a:solidFill>
              <a:latin typeface="Arial"/>
              <a:ea typeface="Arial"/>
              <a:cs typeface="Arial"/>
              <a:sym typeface="Arial"/>
            </a:endParaRPr>
          </a:p>
        </p:txBody>
      </p:sp>
      <p:cxnSp>
        <p:nvCxnSpPr>
          <p:cNvPr id="1081" name="Google Shape;1081;p66"/>
          <p:cNvCxnSpPr/>
          <p:nvPr/>
        </p:nvCxnSpPr>
        <p:spPr>
          <a:xfrm>
            <a:off x="5155018" y="2473836"/>
            <a:ext cx="412500" cy="628200"/>
          </a:xfrm>
          <a:prstGeom prst="straightConnector1">
            <a:avLst/>
          </a:prstGeom>
          <a:noFill/>
          <a:ln w="38100" cap="flat" cmpd="sng">
            <a:solidFill>
              <a:srgbClr val="000000"/>
            </a:solidFill>
            <a:prstDash val="solid"/>
            <a:round/>
            <a:headEnd type="none" w="sm" len="sm"/>
            <a:tailEnd type="triangle" w="med" len="med"/>
          </a:ln>
        </p:spPr>
      </p:cxnSp>
      <p:sp>
        <p:nvSpPr>
          <p:cNvPr id="1082" name="Google Shape;1082;p66"/>
          <p:cNvSpPr txBox="1"/>
          <p:nvPr/>
        </p:nvSpPr>
        <p:spPr>
          <a:xfrm>
            <a:off x="4405344" y="3028006"/>
            <a:ext cx="3802500" cy="76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t>0–3-km </a:t>
            </a:r>
            <a:r>
              <a:rPr lang="en" sz="1400" b="0" i="0" u="none" strike="noStrike" cap="none">
                <a:solidFill>
                  <a:srgbClr val="000000"/>
                </a:solidFill>
                <a:latin typeface="Arial"/>
                <a:ea typeface="Arial"/>
                <a:cs typeface="Arial"/>
                <a:sym typeface="Arial"/>
              </a:rPr>
              <a:t>Updraft Helicity &lt;</a:t>
            </a:r>
            <a:r>
              <a:rPr lang="en"/>
              <a:t>= 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Maximum</a:t>
            </a:r>
            <a:r>
              <a:rPr lang="en"/>
              <a:t> </a:t>
            </a:r>
            <a:r>
              <a:rPr lang="en" sz="1400" b="0" i="0" u="none" strike="noStrike" cap="none">
                <a:solidFill>
                  <a:srgbClr val="000000"/>
                </a:solidFill>
                <a:latin typeface="Arial"/>
                <a:ea typeface="Arial"/>
                <a:cs typeface="Arial"/>
                <a:sym typeface="Arial"/>
              </a:rPr>
              <a:t>Updraft &gt; 99.9th percentile</a:t>
            </a:r>
            <a:endParaRPr sz="1400" b="0" i="0" u="none" strike="noStrike" cap="none">
              <a:solidFill>
                <a:srgbClr val="000000"/>
              </a:solidFill>
              <a:latin typeface="Arial"/>
              <a:ea typeface="Arial"/>
              <a:cs typeface="Arial"/>
              <a:sym typeface="Arial"/>
            </a:endParaRPr>
          </a:p>
        </p:txBody>
      </p:sp>
      <p:sp>
        <p:nvSpPr>
          <p:cNvPr id="1083" name="Google Shape;1083;p66"/>
          <p:cNvSpPr txBox="1"/>
          <p:nvPr/>
        </p:nvSpPr>
        <p:spPr>
          <a:xfrm>
            <a:off x="7468700" y="4691572"/>
            <a:ext cx="17433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*Carroll-Smith et al. (2019)</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00"/>
              <a:t>*Card (2019)</a:t>
            </a:r>
            <a:endParaRPr sz="10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6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9" name="Google Shape;1089;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090" name="Google Shape;1090;p6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091" name="Google Shape;1091;p6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092" name="Google Shape;1092;p6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i="0" u="none" strike="noStrike" cap="none">
              <a:solidFill>
                <a:srgbClr val="FFFFFF"/>
              </a:solidFill>
            </a:endParaRPr>
          </a:p>
        </p:txBody>
      </p:sp>
      <p:sp>
        <p:nvSpPr>
          <p:cNvPr id="1093" name="Google Shape;1093;p6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a:solidFill>
                  <a:srgbClr val="FFE599"/>
                </a:solidFill>
                <a:latin typeface="Calibri"/>
                <a:ea typeface="Calibri"/>
                <a:cs typeface="Calibri"/>
                <a:sym typeface="Calibri"/>
              </a:rPr>
              <a:t>Questions</a:t>
            </a:r>
            <a:endParaRPr sz="2100" b="1" i="0" u="none" strike="noStrike" cap="none">
              <a:solidFill>
                <a:srgbClr val="FFE599"/>
              </a:solidFill>
            </a:endParaRPr>
          </a:p>
        </p:txBody>
      </p:sp>
      <p:sp>
        <p:nvSpPr>
          <p:cNvPr id="1094" name="Google Shape;1094;p6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pic>
        <p:nvPicPr>
          <p:cNvPr id="1095" name="Google Shape;1095;p6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97906" y="1353360"/>
            <a:ext cx="1051925" cy="1143647"/>
          </a:xfrm>
          <a:prstGeom prst="rect">
            <a:avLst/>
          </a:prstGeom>
          <a:noFill/>
          <a:ln>
            <a:noFill/>
          </a:ln>
        </p:spPr>
      </p:pic>
      <p:sp>
        <p:nvSpPr>
          <p:cNvPr id="1096" name="Google Shape;1096;p67"/>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How cell type is determined:</a:t>
            </a:r>
            <a:endParaRPr sz="1800" b="0" i="0" u="none" strike="noStrike" cap="none">
              <a:solidFill>
                <a:srgbClr val="000000"/>
              </a:solidFill>
              <a:latin typeface="Arial"/>
              <a:ea typeface="Arial"/>
              <a:cs typeface="Arial"/>
              <a:sym typeface="Arial"/>
            </a:endParaRPr>
          </a:p>
        </p:txBody>
      </p:sp>
      <p:sp>
        <p:nvSpPr>
          <p:cNvPr id="1097" name="Google Shape;1097;p67"/>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Model</a:t>
            </a:r>
            <a:endParaRPr sz="1800" b="1" i="0" u="none" strike="noStrike" cap="none">
              <a:solidFill>
                <a:srgbClr val="000000"/>
              </a:solidFill>
              <a:latin typeface="Arial"/>
              <a:ea typeface="Arial"/>
              <a:cs typeface="Arial"/>
              <a:sym typeface="Arial"/>
            </a:endParaRPr>
          </a:p>
        </p:txBody>
      </p:sp>
      <p:sp>
        <p:nvSpPr>
          <p:cNvPr id="1098" name="Google Shape;1098;p67"/>
          <p:cNvSpPr txBox="1"/>
          <p:nvPr/>
        </p:nvSpPr>
        <p:spPr>
          <a:xfrm>
            <a:off x="3874836" y="1731534"/>
            <a:ext cx="30420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Reflectivity &gt; 99.9th percentile</a:t>
            </a:r>
            <a:endParaRPr sz="1400" b="0" i="0" u="none" strike="noStrike" cap="none">
              <a:solidFill>
                <a:srgbClr val="000000"/>
              </a:solidFill>
              <a:latin typeface="Arial"/>
              <a:ea typeface="Arial"/>
              <a:cs typeface="Arial"/>
              <a:sym typeface="Arial"/>
            </a:endParaRPr>
          </a:p>
        </p:txBody>
      </p:sp>
      <p:cxnSp>
        <p:nvCxnSpPr>
          <p:cNvPr id="1099" name="Google Shape;1099;p67"/>
          <p:cNvCxnSpPr/>
          <p:nvPr/>
        </p:nvCxnSpPr>
        <p:spPr>
          <a:xfrm flipH="1">
            <a:off x="2910316" y="2649682"/>
            <a:ext cx="304200" cy="618300"/>
          </a:xfrm>
          <a:prstGeom prst="straightConnector1">
            <a:avLst/>
          </a:prstGeom>
          <a:noFill/>
          <a:ln w="38100" cap="flat" cmpd="sng">
            <a:solidFill>
              <a:srgbClr val="000000"/>
            </a:solidFill>
            <a:prstDash val="solid"/>
            <a:round/>
            <a:headEnd type="none" w="sm" len="sm"/>
            <a:tailEnd type="triangle" w="med" len="med"/>
          </a:ln>
        </p:spPr>
      </p:cxnSp>
      <p:sp>
        <p:nvSpPr>
          <p:cNvPr id="1100" name="Google Shape;1100;p67"/>
          <p:cNvSpPr txBox="1"/>
          <p:nvPr/>
        </p:nvSpPr>
        <p:spPr>
          <a:xfrm>
            <a:off x="489250" y="3351850"/>
            <a:ext cx="4336200" cy="38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dirty="0"/>
              <a:t>0–3-km </a:t>
            </a:r>
            <a:r>
              <a:rPr lang="en" sz="1400" b="0" i="0" u="none" strike="noStrike" cap="none" dirty="0">
                <a:solidFill>
                  <a:srgbClr val="000000"/>
                </a:solidFill>
                <a:latin typeface="Arial"/>
                <a:ea typeface="Arial"/>
                <a:cs typeface="Arial"/>
                <a:sym typeface="Arial"/>
              </a:rPr>
              <a:t>Updraft Helicity &gt; 99.95th percentile</a:t>
            </a:r>
            <a:endParaRPr sz="1400" b="0" i="0" u="none" strike="noStrike" cap="none" dirty="0">
              <a:solidFill>
                <a:srgbClr val="000000"/>
              </a:solidFill>
              <a:latin typeface="Arial"/>
              <a:ea typeface="Arial"/>
              <a:cs typeface="Arial"/>
              <a:sym typeface="Arial"/>
            </a:endParaRPr>
          </a:p>
        </p:txBody>
      </p:sp>
      <p:cxnSp>
        <p:nvCxnSpPr>
          <p:cNvPr id="1101" name="Google Shape;1101;p67"/>
          <p:cNvCxnSpPr/>
          <p:nvPr/>
        </p:nvCxnSpPr>
        <p:spPr>
          <a:xfrm flipH="1">
            <a:off x="2821970" y="3823014"/>
            <a:ext cx="6000" cy="436200"/>
          </a:xfrm>
          <a:prstGeom prst="straightConnector1">
            <a:avLst/>
          </a:prstGeom>
          <a:noFill/>
          <a:ln w="38100" cap="flat" cmpd="sng">
            <a:solidFill>
              <a:srgbClr val="000000"/>
            </a:solidFill>
            <a:prstDash val="solid"/>
            <a:round/>
            <a:headEnd type="none" w="sm" len="sm"/>
            <a:tailEnd type="triangle" w="med" len="med"/>
          </a:ln>
        </p:spPr>
      </p:cxnSp>
      <p:sp>
        <p:nvSpPr>
          <p:cNvPr id="1102" name="Google Shape;1102;p67"/>
          <p:cNvSpPr/>
          <p:nvPr/>
        </p:nvSpPr>
        <p:spPr>
          <a:xfrm>
            <a:off x="1882670" y="4317764"/>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Rotating Cells</a:t>
            </a:r>
            <a:endParaRPr sz="1400" b="1" i="0" u="none" strike="noStrike" cap="none">
              <a:solidFill>
                <a:srgbClr val="000000"/>
              </a:solidFill>
              <a:latin typeface="Arial"/>
              <a:ea typeface="Arial"/>
              <a:cs typeface="Arial"/>
              <a:sym typeface="Arial"/>
            </a:endParaRPr>
          </a:p>
        </p:txBody>
      </p:sp>
      <p:cxnSp>
        <p:nvCxnSpPr>
          <p:cNvPr id="1103" name="Google Shape;1103;p67"/>
          <p:cNvCxnSpPr/>
          <p:nvPr/>
        </p:nvCxnSpPr>
        <p:spPr>
          <a:xfrm>
            <a:off x="5155018" y="2473836"/>
            <a:ext cx="412500" cy="628200"/>
          </a:xfrm>
          <a:prstGeom prst="straightConnector1">
            <a:avLst/>
          </a:prstGeom>
          <a:noFill/>
          <a:ln w="38100" cap="flat" cmpd="sng">
            <a:solidFill>
              <a:srgbClr val="000000"/>
            </a:solidFill>
            <a:prstDash val="solid"/>
            <a:round/>
            <a:headEnd type="none" w="sm" len="sm"/>
            <a:tailEnd type="triangle" w="med" len="med"/>
          </a:ln>
        </p:spPr>
      </p:cxnSp>
      <p:sp>
        <p:nvSpPr>
          <p:cNvPr id="1104" name="Google Shape;1104;p67"/>
          <p:cNvSpPr txBox="1"/>
          <p:nvPr/>
        </p:nvSpPr>
        <p:spPr>
          <a:xfrm>
            <a:off x="4405344" y="3028006"/>
            <a:ext cx="3802500" cy="76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t>0–3-km </a:t>
            </a:r>
            <a:r>
              <a:rPr lang="en" sz="1400" b="0" i="0" u="none" strike="noStrike" cap="none">
                <a:solidFill>
                  <a:srgbClr val="000000"/>
                </a:solidFill>
                <a:latin typeface="Arial"/>
                <a:ea typeface="Arial"/>
                <a:cs typeface="Arial"/>
                <a:sym typeface="Arial"/>
              </a:rPr>
              <a:t>Updraft Helicity &lt;= 0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Maximum</a:t>
            </a:r>
            <a:r>
              <a:rPr lang="en"/>
              <a:t> </a:t>
            </a:r>
            <a:r>
              <a:rPr lang="en" sz="1400" b="0" i="0" u="none" strike="noStrike" cap="none">
                <a:solidFill>
                  <a:srgbClr val="000000"/>
                </a:solidFill>
                <a:latin typeface="Arial"/>
                <a:ea typeface="Arial"/>
                <a:cs typeface="Arial"/>
                <a:sym typeface="Arial"/>
              </a:rPr>
              <a:t>Updraft &gt; 99.9th percentile</a:t>
            </a:r>
            <a:endParaRPr sz="1400" b="0" i="0" u="none" strike="noStrike" cap="none">
              <a:solidFill>
                <a:srgbClr val="000000"/>
              </a:solidFill>
              <a:latin typeface="Arial"/>
              <a:ea typeface="Arial"/>
              <a:cs typeface="Arial"/>
              <a:sym typeface="Arial"/>
            </a:endParaRPr>
          </a:p>
        </p:txBody>
      </p:sp>
      <p:cxnSp>
        <p:nvCxnSpPr>
          <p:cNvPr id="1105" name="Google Shape;1105;p67"/>
          <p:cNvCxnSpPr/>
          <p:nvPr/>
        </p:nvCxnSpPr>
        <p:spPr>
          <a:xfrm flipH="1">
            <a:off x="6372814" y="3823014"/>
            <a:ext cx="6000" cy="436200"/>
          </a:xfrm>
          <a:prstGeom prst="straightConnector1">
            <a:avLst/>
          </a:prstGeom>
          <a:noFill/>
          <a:ln w="38100" cap="flat" cmpd="sng">
            <a:solidFill>
              <a:srgbClr val="000000"/>
            </a:solidFill>
            <a:prstDash val="solid"/>
            <a:round/>
            <a:headEnd type="none" w="sm" len="sm"/>
            <a:tailEnd type="triangle" w="med" len="med"/>
          </a:ln>
        </p:spPr>
      </p:cxnSp>
      <p:sp>
        <p:nvSpPr>
          <p:cNvPr id="1106" name="Google Shape;1106;p67"/>
          <p:cNvSpPr/>
          <p:nvPr/>
        </p:nvSpPr>
        <p:spPr>
          <a:xfrm>
            <a:off x="5433514" y="4317764"/>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Non-Rotating Cells</a:t>
            </a:r>
            <a:endParaRPr sz="1400" b="1" i="0" u="none" strike="noStrike" cap="none">
              <a:solidFill>
                <a:srgbClr val="000000"/>
              </a:solidFill>
              <a:latin typeface="Arial"/>
              <a:ea typeface="Arial"/>
              <a:cs typeface="Arial"/>
              <a:sym typeface="Arial"/>
            </a:endParaRPr>
          </a:p>
        </p:txBody>
      </p:sp>
      <p:sp>
        <p:nvSpPr>
          <p:cNvPr id="1107" name="Google Shape;1107;p67"/>
          <p:cNvSpPr txBox="1"/>
          <p:nvPr/>
        </p:nvSpPr>
        <p:spPr>
          <a:xfrm>
            <a:off x="7468700" y="4691572"/>
            <a:ext cx="17433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*Carroll-Smith et al. (2019)</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00"/>
              <a:t>*Card (2019)</a:t>
            </a:r>
            <a:endParaRPr sz="1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graphicFrame>
        <p:nvGraphicFramePr>
          <p:cNvPr id="1112" name="Google Shape;1112;p68"/>
          <p:cNvGraphicFramePr/>
          <p:nvPr/>
        </p:nvGraphicFramePr>
        <p:xfrm>
          <a:off x="155448" y="667512"/>
          <a:ext cx="8771725" cy="4069050"/>
        </p:xfrm>
        <a:graphic>
          <a:graphicData uri="http://schemas.openxmlformats.org/drawingml/2006/table">
            <a:tbl>
              <a:tblPr firstRow="1" bandRow="1">
                <a:noFill/>
                <a:tableStyleId>{74DE8C10-A47F-4662-8857-1582886E4317}</a:tableStyleId>
              </a:tblPr>
              <a:tblGrid>
                <a:gridCol w="2894475">
                  <a:extLst>
                    <a:ext uri="{9D8B030D-6E8A-4147-A177-3AD203B41FA5}">
                      <a16:colId xmlns:a16="http://schemas.microsoft.com/office/drawing/2014/main" val="20000"/>
                    </a:ext>
                  </a:extLst>
                </a:gridCol>
                <a:gridCol w="2938625">
                  <a:extLst>
                    <a:ext uri="{9D8B030D-6E8A-4147-A177-3AD203B41FA5}">
                      <a16:colId xmlns:a16="http://schemas.microsoft.com/office/drawing/2014/main" val="20001"/>
                    </a:ext>
                  </a:extLst>
                </a:gridCol>
                <a:gridCol w="2938625">
                  <a:extLst>
                    <a:ext uri="{9D8B030D-6E8A-4147-A177-3AD203B41FA5}">
                      <a16:colId xmlns:a16="http://schemas.microsoft.com/office/drawing/2014/main" val="20002"/>
                    </a:ext>
                  </a:extLst>
                </a:gridCol>
              </a:tblGrid>
              <a:tr h="775875">
                <a:tc>
                  <a:txBody>
                    <a:bodyPr/>
                    <a:lstStyle/>
                    <a:p>
                      <a:pPr marL="0" marR="0" lvl="0" indent="0" algn="l" rtl="0">
                        <a:lnSpc>
                          <a:spcPct val="100000"/>
                        </a:lnSpc>
                        <a:spcBef>
                          <a:spcPts val="0"/>
                        </a:spcBef>
                        <a:spcAft>
                          <a:spcPts val="0"/>
                        </a:spcAft>
                        <a:buClr>
                          <a:srgbClr val="000000"/>
                        </a:buClr>
                        <a:buSzPts val="2000"/>
                        <a:buFont typeface="Arial"/>
                        <a:buNone/>
                      </a:pPr>
                      <a:r>
                        <a:rPr lang="en" sz="2000" b="1" u="none" strike="noStrike" cap="none"/>
                        <a:t>WRF Model </a:t>
                      </a:r>
                      <a:r>
                        <a:rPr lang="en" sz="2000"/>
                        <a:t>Runs</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gridSpan="2">
                  <a:txBody>
                    <a:bodyPr/>
                    <a:lstStyle/>
                    <a:p>
                      <a:pPr marL="0" lvl="0" indent="0" algn="ctr" rtl="0">
                        <a:spcBef>
                          <a:spcPts val="0"/>
                        </a:spcBef>
                        <a:spcAft>
                          <a:spcPts val="0"/>
                        </a:spcAft>
                        <a:buNone/>
                      </a:pPr>
                      <a:r>
                        <a:rPr lang="en" sz="2000" b="1">
                          <a:latin typeface="Calibri"/>
                          <a:ea typeface="Calibri"/>
                          <a:cs typeface="Calibri"/>
                          <a:sym typeface="Calibri"/>
                        </a:rPr>
                        <a:t>Model Reflectivity (dBz)</a:t>
                      </a:r>
                      <a:endParaRPr sz="2000" b="1">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10000"/>
                  </a:ext>
                </a:extLst>
              </a:tr>
              <a:tr h="472275">
                <a:tc>
                  <a:txBody>
                    <a:bodyPr/>
                    <a:lstStyle/>
                    <a:p>
                      <a:pPr marL="0" marR="0" lvl="0" indent="0" algn="l" rtl="0">
                        <a:lnSpc>
                          <a:spcPct val="100000"/>
                        </a:lnSpc>
                        <a:spcBef>
                          <a:spcPts val="0"/>
                        </a:spcBef>
                        <a:spcAft>
                          <a:spcPts val="0"/>
                        </a:spcAft>
                        <a:buNone/>
                      </a:pPr>
                      <a:endParaRPr sz="20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Clr>
                          <a:schemeClr val="dk1"/>
                        </a:buClr>
                        <a:buSzPts val="1100"/>
                        <a:buFont typeface="Arial"/>
                        <a:buNone/>
                      </a:pPr>
                      <a:r>
                        <a:rPr lang="en" sz="2000" b="1">
                          <a:solidFill>
                            <a:schemeClr val="dk1"/>
                          </a:solidFill>
                        </a:rPr>
                        <a:t>Harvey (2017):</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sz="2200" b="1"/>
                        <a:t>Irma (2017):</a:t>
                      </a:r>
                      <a:endParaRPr sz="22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A5A5A5"/>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WSM6-YSU</a:t>
                      </a:r>
                      <a:endParaRPr sz="20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52.4</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54.7</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WSM6-MYNN3</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51.2</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53.5</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WSM6-ACM2</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53.2</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55.3</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WDM6-YSU</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51.2</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52.3</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WDM6-MYNN3</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50.6</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51.9</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WDM6-ACM2</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200"/>
                        <a:t>51.2</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52.6</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113" name="Google Shape;1113;p6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14" name="Google Shape;1114;p6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115" name="Google Shape;1115;p6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116" name="Google Shape;1116;p6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117" name="Google Shape;1117;p6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118" name="Google Shape;1118;p6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119" name="Google Shape;1119;p6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120" name="Google Shape;1120;p68"/>
          <p:cNvSpPr txBox="1"/>
          <p:nvPr/>
        </p:nvSpPr>
        <p:spPr>
          <a:xfrm>
            <a:off x="4572000" y="4785000"/>
            <a:ext cx="45432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*Using techniques similar to Carroll-Smith 2019 and Card 2019</a:t>
            </a:r>
            <a:endParaRPr sz="1200"/>
          </a:p>
        </p:txBody>
      </p:sp>
      <p:sp>
        <p:nvSpPr>
          <p:cNvPr id="1121" name="Google Shape;1121;p68"/>
          <p:cNvSpPr/>
          <p:nvPr/>
        </p:nvSpPr>
        <p:spPr>
          <a:xfrm>
            <a:off x="4048550" y="1898575"/>
            <a:ext cx="881400" cy="1444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8"/>
          <p:cNvSpPr/>
          <p:nvPr/>
        </p:nvSpPr>
        <p:spPr>
          <a:xfrm>
            <a:off x="4048550" y="3294300"/>
            <a:ext cx="881400" cy="15318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8"/>
          <p:cNvSpPr/>
          <p:nvPr/>
        </p:nvSpPr>
        <p:spPr>
          <a:xfrm>
            <a:off x="215800" y="3339500"/>
            <a:ext cx="761700" cy="1309200"/>
          </a:xfrm>
          <a:prstGeom prst="rect">
            <a:avLst/>
          </a:prstGeom>
          <a:solidFill>
            <a:srgbClr val="0000FF">
              <a:alpha val="34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8"/>
          <p:cNvSpPr/>
          <p:nvPr/>
        </p:nvSpPr>
        <p:spPr>
          <a:xfrm>
            <a:off x="215800" y="1985100"/>
            <a:ext cx="761700" cy="1309200"/>
          </a:xfrm>
          <a:prstGeom prst="rect">
            <a:avLst/>
          </a:prstGeom>
          <a:solidFill>
            <a:srgbClr val="FF0000">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8"/>
          <p:cNvSpPr/>
          <p:nvPr/>
        </p:nvSpPr>
        <p:spPr>
          <a:xfrm>
            <a:off x="6976575" y="1902763"/>
            <a:ext cx="881400" cy="1444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8"/>
          <p:cNvSpPr/>
          <p:nvPr/>
        </p:nvSpPr>
        <p:spPr>
          <a:xfrm>
            <a:off x="6976575" y="3294300"/>
            <a:ext cx="881400" cy="15318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8"/>
          <p:cNvSpPr txBox="1"/>
          <p:nvPr/>
        </p:nvSpPr>
        <p:spPr>
          <a:xfrm>
            <a:off x="5121200" y="1109475"/>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99.9th Percentile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6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33" name="Google Shape;1133;p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134" name="Google Shape;1134;p6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135" name="Google Shape;1135;p6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136" name="Google Shape;1136;p6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137" name="Google Shape;1137;p6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138" name="Google Shape;1138;p6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grpSp>
        <p:nvGrpSpPr>
          <p:cNvPr id="1139" name="Google Shape;1139;p69"/>
          <p:cNvGrpSpPr/>
          <p:nvPr/>
        </p:nvGrpSpPr>
        <p:grpSpPr>
          <a:xfrm>
            <a:off x="0" y="1402750"/>
            <a:ext cx="6233690" cy="3136385"/>
            <a:chOff x="0" y="1402750"/>
            <a:chExt cx="6233690" cy="3136385"/>
          </a:xfrm>
        </p:grpSpPr>
        <p:pic>
          <p:nvPicPr>
            <p:cNvPr id="1140" name="Google Shape;1140;p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430175"/>
              <a:ext cx="3291841" cy="3108960"/>
            </a:xfrm>
            <a:prstGeom prst="rect">
              <a:avLst/>
            </a:prstGeom>
            <a:noFill/>
            <a:ln>
              <a:noFill/>
            </a:ln>
          </p:spPr>
        </p:pic>
        <p:pic>
          <p:nvPicPr>
            <p:cNvPr id="1141" name="Google Shape;1141;p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41849" y="1402750"/>
              <a:ext cx="3291841" cy="3108951"/>
            </a:xfrm>
            <a:prstGeom prst="rect">
              <a:avLst/>
            </a:prstGeom>
            <a:noFill/>
            <a:ln>
              <a:noFill/>
            </a:ln>
          </p:spPr>
        </p:pic>
      </p:grpSp>
      <p:sp>
        <p:nvSpPr>
          <p:cNvPr id="1142" name="Google Shape;1142;p69"/>
          <p:cNvSpPr txBox="1"/>
          <p:nvPr/>
        </p:nvSpPr>
        <p:spPr>
          <a:xfrm>
            <a:off x="6233700" y="1501475"/>
            <a:ext cx="2743200" cy="2911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WDM6 model reflectivity shows a lack of light reflectivity around the tropical cyclones.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WDM6 scheme tends to suppress spurious light precipitation over oceans. (Hong 2010)</a:t>
            </a:r>
            <a:endParaRPr/>
          </a:p>
        </p:txBody>
      </p:sp>
      <p:sp>
        <p:nvSpPr>
          <p:cNvPr id="1143" name="Google Shape;1143;p69"/>
          <p:cNvSpPr txBox="1"/>
          <p:nvPr/>
        </p:nvSpPr>
        <p:spPr>
          <a:xfrm>
            <a:off x="2059550" y="707250"/>
            <a:ext cx="1997400" cy="28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Irma YSU PBL</a:t>
            </a:r>
            <a:endParaRPr sz="1600"/>
          </a:p>
        </p:txBody>
      </p:sp>
      <p:sp>
        <p:nvSpPr>
          <p:cNvPr id="1144" name="Google Shape;1144;p69"/>
          <p:cNvSpPr txBox="1"/>
          <p:nvPr/>
        </p:nvSpPr>
        <p:spPr>
          <a:xfrm>
            <a:off x="752700" y="1246438"/>
            <a:ext cx="1459200" cy="28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SM</a:t>
            </a:r>
            <a:endParaRPr sz="1600" b="1"/>
          </a:p>
        </p:txBody>
      </p:sp>
      <p:sp>
        <p:nvSpPr>
          <p:cNvPr id="1145" name="Google Shape;1145;p69"/>
          <p:cNvSpPr txBox="1"/>
          <p:nvPr/>
        </p:nvSpPr>
        <p:spPr>
          <a:xfrm>
            <a:off x="3677650" y="1246438"/>
            <a:ext cx="1459200" cy="28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DM</a:t>
            </a:r>
            <a:endParaRPr sz="1600"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7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51" name="Google Shape;1151;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152" name="Google Shape;1152;p7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153" name="Google Shape;1153;p7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154" name="Google Shape;1154;p7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155" name="Google Shape;1155;p7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156" name="Google Shape;1156;p7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157" name="Google Shape;1157;p70"/>
          <p:cNvSpPr txBox="1"/>
          <p:nvPr/>
        </p:nvSpPr>
        <p:spPr>
          <a:xfrm>
            <a:off x="6520471" y="1108025"/>
            <a:ext cx="2475000" cy="118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Irma:</a:t>
            </a:r>
            <a:endParaRPr/>
          </a:p>
          <a:p>
            <a:pPr marL="457200" lvl="0" indent="-317500" algn="l" rtl="0">
              <a:spcBef>
                <a:spcPts val="0"/>
              </a:spcBef>
              <a:spcAft>
                <a:spcPts val="0"/>
              </a:spcAft>
              <a:buSzPts val="1400"/>
              <a:buChar char="●"/>
            </a:pPr>
            <a:r>
              <a:rPr lang="en"/>
              <a:t>WDM6 simulation produces more rain and graupel than the WSM6 simulation.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1158" name="Google Shape;1158;p70"/>
          <p:cNvGrpSpPr/>
          <p:nvPr/>
        </p:nvGrpSpPr>
        <p:grpSpPr>
          <a:xfrm>
            <a:off x="0" y="724355"/>
            <a:ext cx="7824000" cy="4451985"/>
            <a:chOff x="0" y="724355"/>
            <a:chExt cx="7824000" cy="4451985"/>
          </a:xfrm>
        </p:grpSpPr>
        <p:grpSp>
          <p:nvGrpSpPr>
            <p:cNvPr id="1159" name="Google Shape;1159;p70"/>
            <p:cNvGrpSpPr/>
            <p:nvPr/>
          </p:nvGrpSpPr>
          <p:grpSpPr>
            <a:xfrm>
              <a:off x="0" y="724355"/>
              <a:ext cx="6397346" cy="4451985"/>
              <a:chOff x="-9" y="691619"/>
              <a:chExt cx="6397346" cy="4447981"/>
            </a:xfrm>
          </p:grpSpPr>
          <p:grpSp>
            <p:nvGrpSpPr>
              <p:cNvPr id="1160" name="Google Shape;1160;p70"/>
              <p:cNvGrpSpPr/>
              <p:nvPr/>
            </p:nvGrpSpPr>
            <p:grpSpPr>
              <a:xfrm>
                <a:off x="-9" y="691619"/>
                <a:ext cx="6397346" cy="4314743"/>
                <a:chOff x="-9" y="691619"/>
                <a:chExt cx="6397346" cy="4314743"/>
              </a:xfrm>
            </p:grpSpPr>
            <p:pic>
              <p:nvPicPr>
                <p:cNvPr id="1161" name="Google Shape;1161;p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3498054" y="3204903"/>
                  <a:ext cx="1005841" cy="2529850"/>
                </a:xfrm>
                <a:prstGeom prst="rect">
                  <a:avLst/>
                </a:prstGeom>
                <a:noFill/>
                <a:ln>
                  <a:noFill/>
                </a:ln>
              </p:spPr>
            </p:pic>
            <p:grpSp>
              <p:nvGrpSpPr>
                <p:cNvPr id="1162" name="Google Shape;1162;p70"/>
                <p:cNvGrpSpPr/>
                <p:nvPr/>
              </p:nvGrpSpPr>
              <p:grpSpPr>
                <a:xfrm>
                  <a:off x="-9" y="691619"/>
                  <a:ext cx="6397346" cy="4314743"/>
                  <a:chOff x="513444" y="2798155"/>
                  <a:chExt cx="4905188" cy="2741608"/>
                </a:xfrm>
              </p:grpSpPr>
              <p:grpSp>
                <p:nvGrpSpPr>
                  <p:cNvPr id="1163" name="Google Shape;1163;p70"/>
                  <p:cNvGrpSpPr/>
                  <p:nvPr/>
                </p:nvGrpSpPr>
                <p:grpSpPr>
                  <a:xfrm>
                    <a:off x="513444" y="2798155"/>
                    <a:ext cx="4905188" cy="2741608"/>
                    <a:chOff x="22970" y="2794696"/>
                    <a:chExt cx="4656971" cy="2667712"/>
                  </a:xfrm>
                </p:grpSpPr>
                <p:pic>
                  <p:nvPicPr>
                    <p:cNvPr id="1164" name="Google Shape;1164;p7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970" y="2794696"/>
                      <a:ext cx="2329744" cy="2035273"/>
                    </a:xfrm>
                    <a:prstGeom prst="rect">
                      <a:avLst/>
                    </a:prstGeom>
                    <a:noFill/>
                    <a:ln>
                      <a:noFill/>
                    </a:ln>
                  </p:spPr>
                </p:pic>
                <p:pic>
                  <p:nvPicPr>
                    <p:cNvPr id="1165" name="Google Shape;1165;p7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50197" y="2814853"/>
                      <a:ext cx="2329744" cy="2035273"/>
                    </a:xfrm>
                    <a:prstGeom prst="rect">
                      <a:avLst/>
                    </a:prstGeom>
                    <a:noFill/>
                    <a:ln>
                      <a:noFill/>
                    </a:ln>
                  </p:spPr>
                </p:pic>
                <p:pic>
                  <p:nvPicPr>
                    <p:cNvPr id="1166" name="Google Shape;1166;p7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632388" y="4230205"/>
                      <a:ext cx="622792" cy="1841614"/>
                    </a:xfrm>
                    <a:prstGeom prst="rect">
                      <a:avLst/>
                    </a:prstGeom>
                    <a:noFill/>
                    <a:ln>
                      <a:noFill/>
                    </a:ln>
                  </p:spPr>
                </p:pic>
              </p:grpSp>
              <p:sp>
                <p:nvSpPr>
                  <p:cNvPr id="1167" name="Google Shape;1167;p70"/>
                  <p:cNvSpPr/>
                  <p:nvPr/>
                </p:nvSpPr>
                <p:spPr>
                  <a:xfrm>
                    <a:off x="3190459" y="4889799"/>
                    <a:ext cx="781500" cy="9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t>Graupel</a:t>
                    </a:r>
                    <a:endParaRPr sz="500"/>
                  </a:p>
                </p:txBody>
              </p:sp>
            </p:grpSp>
          </p:grpSp>
          <p:sp>
            <p:nvSpPr>
              <p:cNvPr id="1168" name="Google Shape;1168;p70"/>
              <p:cNvSpPr/>
              <p:nvPr/>
            </p:nvSpPr>
            <p:spPr>
              <a:xfrm rot="5400000">
                <a:off x="2216300" y="4486650"/>
                <a:ext cx="11727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0"/>
              <p:cNvSpPr/>
              <p:nvPr/>
            </p:nvSpPr>
            <p:spPr>
              <a:xfrm rot="5400000">
                <a:off x="-519750" y="4486650"/>
                <a:ext cx="11727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70" name="Google Shape;1170;p7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6299013" y="3503714"/>
              <a:ext cx="520123" cy="2529850"/>
            </a:xfrm>
            <a:prstGeom prst="rect">
              <a:avLst/>
            </a:prstGeom>
            <a:noFill/>
            <a:ln>
              <a:noFill/>
            </a:ln>
          </p:spPr>
        </p:pic>
        <p:sp>
          <p:nvSpPr>
            <p:cNvPr id="1171" name="Google Shape;1171;p70"/>
            <p:cNvSpPr/>
            <p:nvPr/>
          </p:nvSpPr>
          <p:spPr>
            <a:xfrm rot="5400000">
              <a:off x="4773809" y="4489959"/>
              <a:ext cx="11739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70"/>
          <p:cNvSpPr txBox="1"/>
          <p:nvPr/>
        </p:nvSpPr>
        <p:spPr>
          <a:xfrm>
            <a:off x="3253075" y="724076"/>
            <a:ext cx="3186030" cy="303114"/>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DM</a:t>
            </a:r>
            <a:endParaRPr sz="1700" b="1"/>
          </a:p>
        </p:txBody>
      </p:sp>
      <p:sp>
        <p:nvSpPr>
          <p:cNvPr id="1173" name="Google Shape;1173;p70"/>
          <p:cNvSpPr txBox="1"/>
          <p:nvPr/>
        </p:nvSpPr>
        <p:spPr>
          <a:xfrm>
            <a:off x="65476" y="724235"/>
            <a:ext cx="3187595" cy="303114"/>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SM</a:t>
            </a:r>
            <a:endParaRPr sz="1700" b="1"/>
          </a:p>
        </p:txBody>
      </p:sp>
      <p:sp>
        <p:nvSpPr>
          <p:cNvPr id="1174" name="Google Shape;1174;p70"/>
          <p:cNvSpPr/>
          <p:nvPr/>
        </p:nvSpPr>
        <p:spPr>
          <a:xfrm>
            <a:off x="6138512" y="4503848"/>
            <a:ext cx="1019100" cy="15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t>Cloud</a:t>
            </a:r>
            <a:endParaRPr sz="5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7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80" name="Google Shape;1180;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181" name="Google Shape;1181;p7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182" name="Google Shape;1182;p7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183" name="Google Shape;1183;p7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184" name="Google Shape;1184;p7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185" name="Google Shape;1185;p7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186" name="Google Shape;1186;p71"/>
          <p:cNvSpPr txBox="1"/>
          <p:nvPr/>
        </p:nvSpPr>
        <p:spPr>
          <a:xfrm>
            <a:off x="6520471" y="1108025"/>
            <a:ext cx="2475000" cy="118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Irma:</a:t>
            </a:r>
            <a:endParaRPr/>
          </a:p>
          <a:p>
            <a:pPr marL="457200" lvl="0" indent="-317500" algn="l" rtl="0">
              <a:spcBef>
                <a:spcPts val="0"/>
              </a:spcBef>
              <a:spcAft>
                <a:spcPts val="0"/>
              </a:spcAft>
              <a:buSzPts val="1400"/>
              <a:buChar char="●"/>
            </a:pPr>
            <a:r>
              <a:rPr lang="en"/>
              <a:t>WDM6 simulation produces more rain and graupel than the WSM6 simulation.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1187" name="Google Shape;1187;p71"/>
          <p:cNvGrpSpPr/>
          <p:nvPr/>
        </p:nvGrpSpPr>
        <p:grpSpPr>
          <a:xfrm>
            <a:off x="0" y="724355"/>
            <a:ext cx="7824000" cy="4451985"/>
            <a:chOff x="0" y="724355"/>
            <a:chExt cx="7824000" cy="4451985"/>
          </a:xfrm>
        </p:grpSpPr>
        <p:grpSp>
          <p:nvGrpSpPr>
            <p:cNvPr id="1188" name="Google Shape;1188;p71"/>
            <p:cNvGrpSpPr/>
            <p:nvPr/>
          </p:nvGrpSpPr>
          <p:grpSpPr>
            <a:xfrm>
              <a:off x="0" y="724355"/>
              <a:ext cx="6397346" cy="4451985"/>
              <a:chOff x="-9" y="691619"/>
              <a:chExt cx="6397346" cy="4447981"/>
            </a:xfrm>
          </p:grpSpPr>
          <p:grpSp>
            <p:nvGrpSpPr>
              <p:cNvPr id="1189" name="Google Shape;1189;p71"/>
              <p:cNvGrpSpPr/>
              <p:nvPr/>
            </p:nvGrpSpPr>
            <p:grpSpPr>
              <a:xfrm>
                <a:off x="-9" y="691619"/>
                <a:ext cx="6397346" cy="4314743"/>
                <a:chOff x="-9" y="691619"/>
                <a:chExt cx="6397346" cy="4314743"/>
              </a:xfrm>
            </p:grpSpPr>
            <p:pic>
              <p:nvPicPr>
                <p:cNvPr id="1190" name="Google Shape;1190;p7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3498054" y="3204903"/>
                  <a:ext cx="1005841" cy="2529850"/>
                </a:xfrm>
                <a:prstGeom prst="rect">
                  <a:avLst/>
                </a:prstGeom>
                <a:noFill/>
                <a:ln>
                  <a:noFill/>
                </a:ln>
              </p:spPr>
            </p:pic>
            <p:grpSp>
              <p:nvGrpSpPr>
                <p:cNvPr id="1191" name="Google Shape;1191;p71"/>
                <p:cNvGrpSpPr/>
                <p:nvPr/>
              </p:nvGrpSpPr>
              <p:grpSpPr>
                <a:xfrm>
                  <a:off x="-9" y="691619"/>
                  <a:ext cx="6397346" cy="4314743"/>
                  <a:chOff x="513444" y="2798155"/>
                  <a:chExt cx="4905188" cy="2741608"/>
                </a:xfrm>
              </p:grpSpPr>
              <p:grpSp>
                <p:nvGrpSpPr>
                  <p:cNvPr id="1192" name="Google Shape;1192;p71"/>
                  <p:cNvGrpSpPr/>
                  <p:nvPr/>
                </p:nvGrpSpPr>
                <p:grpSpPr>
                  <a:xfrm>
                    <a:off x="513444" y="2798155"/>
                    <a:ext cx="4905188" cy="2741608"/>
                    <a:chOff x="22970" y="2794696"/>
                    <a:chExt cx="4656971" cy="2667712"/>
                  </a:xfrm>
                </p:grpSpPr>
                <p:pic>
                  <p:nvPicPr>
                    <p:cNvPr id="1193" name="Google Shape;1193;p7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970" y="2794696"/>
                      <a:ext cx="2329744" cy="2035273"/>
                    </a:xfrm>
                    <a:prstGeom prst="rect">
                      <a:avLst/>
                    </a:prstGeom>
                    <a:noFill/>
                    <a:ln>
                      <a:noFill/>
                    </a:ln>
                  </p:spPr>
                </p:pic>
                <p:pic>
                  <p:nvPicPr>
                    <p:cNvPr id="1194" name="Google Shape;1194;p7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50197" y="2814853"/>
                      <a:ext cx="2329744" cy="2035273"/>
                    </a:xfrm>
                    <a:prstGeom prst="rect">
                      <a:avLst/>
                    </a:prstGeom>
                    <a:noFill/>
                    <a:ln>
                      <a:noFill/>
                    </a:ln>
                  </p:spPr>
                </p:pic>
                <p:pic>
                  <p:nvPicPr>
                    <p:cNvPr id="1195" name="Google Shape;1195;p7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632388" y="4230206"/>
                      <a:ext cx="622792" cy="1841614"/>
                    </a:xfrm>
                    <a:prstGeom prst="rect">
                      <a:avLst/>
                    </a:prstGeom>
                    <a:noFill/>
                    <a:ln>
                      <a:noFill/>
                    </a:ln>
                  </p:spPr>
                </p:pic>
              </p:grpSp>
              <p:sp>
                <p:nvSpPr>
                  <p:cNvPr id="1196" name="Google Shape;1196;p71"/>
                  <p:cNvSpPr/>
                  <p:nvPr/>
                </p:nvSpPr>
                <p:spPr>
                  <a:xfrm>
                    <a:off x="3190459" y="4889799"/>
                    <a:ext cx="781500" cy="9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t>Graupel</a:t>
                    </a:r>
                    <a:endParaRPr sz="500"/>
                  </a:p>
                </p:txBody>
              </p:sp>
            </p:grpSp>
          </p:grpSp>
          <p:sp>
            <p:nvSpPr>
              <p:cNvPr id="1197" name="Google Shape;1197;p71"/>
              <p:cNvSpPr/>
              <p:nvPr/>
            </p:nvSpPr>
            <p:spPr>
              <a:xfrm rot="5400000">
                <a:off x="2216300" y="4486650"/>
                <a:ext cx="11727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1"/>
              <p:cNvSpPr/>
              <p:nvPr/>
            </p:nvSpPr>
            <p:spPr>
              <a:xfrm rot="5400000">
                <a:off x="-519750" y="4486650"/>
                <a:ext cx="11727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99" name="Google Shape;1199;p7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6299013" y="3503714"/>
              <a:ext cx="520123" cy="2529850"/>
            </a:xfrm>
            <a:prstGeom prst="rect">
              <a:avLst/>
            </a:prstGeom>
            <a:noFill/>
            <a:ln>
              <a:noFill/>
            </a:ln>
          </p:spPr>
        </p:pic>
        <p:sp>
          <p:nvSpPr>
            <p:cNvPr id="1200" name="Google Shape;1200;p71"/>
            <p:cNvSpPr/>
            <p:nvPr/>
          </p:nvSpPr>
          <p:spPr>
            <a:xfrm rot="5400000">
              <a:off x="4773809" y="4489959"/>
              <a:ext cx="11739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1" name="Google Shape;1201;p71"/>
          <p:cNvSpPr txBox="1"/>
          <p:nvPr/>
        </p:nvSpPr>
        <p:spPr>
          <a:xfrm>
            <a:off x="3253075" y="724076"/>
            <a:ext cx="3186000" cy="303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DM</a:t>
            </a:r>
            <a:endParaRPr sz="1700" b="1"/>
          </a:p>
        </p:txBody>
      </p:sp>
      <p:sp>
        <p:nvSpPr>
          <p:cNvPr id="1202" name="Google Shape;1202;p71"/>
          <p:cNvSpPr txBox="1"/>
          <p:nvPr/>
        </p:nvSpPr>
        <p:spPr>
          <a:xfrm>
            <a:off x="65476" y="724235"/>
            <a:ext cx="3187500" cy="303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SM</a:t>
            </a:r>
            <a:endParaRPr sz="1700" b="1"/>
          </a:p>
        </p:txBody>
      </p:sp>
      <p:sp>
        <p:nvSpPr>
          <p:cNvPr id="1203" name="Google Shape;1203;p71"/>
          <p:cNvSpPr/>
          <p:nvPr/>
        </p:nvSpPr>
        <p:spPr>
          <a:xfrm>
            <a:off x="6138512" y="4503848"/>
            <a:ext cx="1019100" cy="15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t>Cloud</a:t>
            </a:r>
            <a:endParaRPr sz="500"/>
          </a:p>
        </p:txBody>
      </p:sp>
      <p:pic>
        <p:nvPicPr>
          <p:cNvPr id="1204" name="Google Shape;1204;p7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591630" y="1040500"/>
            <a:ext cx="1648492" cy="2879801"/>
          </a:xfrm>
          <a:prstGeom prst="rect">
            <a:avLst/>
          </a:prstGeom>
          <a:noFill/>
          <a:ln w="19050" cap="flat" cmpd="sng">
            <a:solidFill>
              <a:srgbClr val="000000"/>
            </a:solidFill>
            <a:prstDash val="solid"/>
            <a:round/>
            <a:headEnd type="none" w="sm" len="sm"/>
            <a:tailEnd type="none" w="sm" len="sm"/>
          </a:ln>
        </p:spPr>
      </p:pic>
      <p:pic>
        <p:nvPicPr>
          <p:cNvPr id="1205" name="Google Shape;1205;p7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583874" y="1040501"/>
            <a:ext cx="1648492" cy="2879801"/>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 name="Google Shape;130;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31" name="Google Shape;131;p1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FFE599"/>
                </a:solidFill>
                <a:latin typeface="Calibri"/>
                <a:ea typeface="Calibri"/>
                <a:cs typeface="Calibri"/>
                <a:sym typeface="Calibri"/>
              </a:rPr>
              <a:t>Motivation</a:t>
            </a:r>
            <a:endParaRPr sz="2100" b="1" i="0" u="none" strike="noStrike" cap="none">
              <a:solidFill>
                <a:srgbClr val="FFE599"/>
              </a:solidFill>
              <a:latin typeface="Arial"/>
              <a:ea typeface="Arial"/>
              <a:cs typeface="Arial"/>
              <a:sym typeface="Arial"/>
            </a:endParaRPr>
          </a:p>
        </p:txBody>
      </p:sp>
      <p:sp>
        <p:nvSpPr>
          <p:cNvPr id="132" name="Google Shape;132;p1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33" name="Google Shape;133;p1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34" name="Google Shape;134;p1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35" name="Google Shape;135;p1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FFFFFF"/>
              </a:solidFill>
              <a:latin typeface="Arial"/>
              <a:ea typeface="Arial"/>
              <a:cs typeface="Arial"/>
              <a:sym typeface="Arial"/>
            </a:endParaRPr>
          </a:p>
        </p:txBody>
      </p:sp>
      <p:pic>
        <p:nvPicPr>
          <p:cNvPr id="136" name="Google Shape;136;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870825"/>
            <a:ext cx="6387725" cy="3864676"/>
          </a:xfrm>
          <a:prstGeom prst="rect">
            <a:avLst/>
          </a:prstGeom>
          <a:noFill/>
          <a:ln>
            <a:noFill/>
          </a:ln>
        </p:spPr>
      </p:pic>
      <p:sp>
        <p:nvSpPr>
          <p:cNvPr id="137" name="Google Shape;137;p18"/>
          <p:cNvSpPr txBox="1"/>
          <p:nvPr/>
        </p:nvSpPr>
        <p:spPr>
          <a:xfrm>
            <a:off x="228674" y="4453234"/>
            <a:ext cx="1582200" cy="598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(Martinaitis 2017) </a:t>
            </a:r>
            <a:endParaRPr sz="800" b="0" i="0" u="none" strike="noStrike" cap="none">
              <a:solidFill>
                <a:srgbClr val="000000"/>
              </a:solidFill>
              <a:latin typeface="Arial"/>
              <a:ea typeface="Arial"/>
              <a:cs typeface="Arial"/>
              <a:sym typeface="Arial"/>
            </a:endParaRPr>
          </a:p>
        </p:txBody>
      </p:sp>
      <p:sp>
        <p:nvSpPr>
          <p:cNvPr id="138" name="Google Shape;138;p18"/>
          <p:cNvSpPr txBox="1"/>
          <p:nvPr/>
        </p:nvSpPr>
        <p:spPr>
          <a:xfrm>
            <a:off x="6084025" y="1005000"/>
            <a:ext cx="2995200" cy="313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400" b="1" i="0" u="none" strike="noStrike" cap="none">
                <a:solidFill>
                  <a:schemeClr val="dk1"/>
                </a:solidFill>
                <a:latin typeface="Arial"/>
                <a:ea typeface="Arial"/>
                <a:cs typeface="Arial"/>
                <a:sym typeface="Arial"/>
              </a:rPr>
              <a:t>North Atlantic TCs from 2008 to 2013</a:t>
            </a:r>
            <a:r>
              <a:rPr lang="en" sz="1400" b="0" i="0" u="none" strike="noStrike" cap="none">
                <a:solidFill>
                  <a:schemeClr val="dk1"/>
                </a:solidFill>
                <a:latin typeface="Arial"/>
                <a:ea typeface="Arial"/>
                <a:cs typeface="Arial"/>
                <a:sym typeface="Arial"/>
              </a:rPr>
              <a:t> produced an average tornado warning False Alarm Ratio (FAR) of </a:t>
            </a:r>
            <a:r>
              <a:rPr lang="en" sz="1400" b="1" i="0" u="none" strike="noStrike" cap="none">
                <a:solidFill>
                  <a:srgbClr val="FF0000"/>
                </a:solidFill>
                <a:latin typeface="Arial"/>
                <a:ea typeface="Arial"/>
                <a:cs typeface="Arial"/>
                <a:sym typeface="Arial"/>
              </a:rPr>
              <a:t>85.8%</a:t>
            </a:r>
            <a:r>
              <a:rPr lang="en"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400"/>
              <a:buFont typeface="Arial"/>
              <a:buNone/>
            </a:pPr>
            <a:endParaRPr>
              <a:solidFill>
                <a:schemeClr val="dk1"/>
              </a:solidFill>
            </a:endParaRPr>
          </a:p>
          <a:p>
            <a:pPr marL="457200" marR="0" lvl="0" indent="-228600" algn="l" rtl="0">
              <a:lnSpc>
                <a:spcPct val="100000"/>
              </a:lnSpc>
              <a:spcBef>
                <a:spcPts val="0"/>
              </a:spcBef>
              <a:spcAft>
                <a:spcPts val="0"/>
              </a:spcAft>
              <a:buClr>
                <a:schemeClr val="dk1"/>
              </a:buClr>
              <a:buSzPts val="1400"/>
              <a:buFont typeface="Arial"/>
              <a:buNone/>
            </a:pPr>
            <a:endParaRPr>
              <a:solidFill>
                <a:schemeClr val="dk1"/>
              </a:solidFill>
            </a:endParaRPr>
          </a:p>
          <a:p>
            <a:pPr marL="457200" marR="0" lvl="0" indent="-228600" algn="l" rtl="0">
              <a:lnSpc>
                <a:spcPct val="100000"/>
              </a:lnSpc>
              <a:spcBef>
                <a:spcPts val="0"/>
              </a:spcBef>
              <a:spcAft>
                <a:spcPts val="0"/>
              </a:spcAft>
              <a:buClr>
                <a:schemeClr val="dk1"/>
              </a:buClr>
              <a:buSzPts val="1400"/>
              <a:buFont typeface="Arial"/>
              <a:buNone/>
            </a:pPr>
            <a:endParaRPr>
              <a:solidFill>
                <a:schemeClr val="dk1"/>
              </a:solidFill>
            </a:endParaRPr>
          </a:p>
          <a:p>
            <a:pPr marL="457200" marR="0" lvl="0" indent="-228600" algn="l" rtl="0">
              <a:lnSpc>
                <a:spcPct val="100000"/>
              </a:lnSpc>
              <a:spcBef>
                <a:spcPts val="0"/>
              </a:spcBef>
              <a:spcAft>
                <a:spcPts val="0"/>
              </a:spcAft>
              <a:buClr>
                <a:schemeClr val="dk1"/>
              </a:buClr>
              <a:buSzPts val="1400"/>
              <a:buFont typeface="Arial"/>
              <a:buNone/>
            </a:pPr>
            <a:endParaRPr>
              <a:solidFill>
                <a:schemeClr val="dk1"/>
              </a:solidFill>
            </a:endParaRPr>
          </a:p>
          <a:p>
            <a:pPr marL="457200" marR="0" lvl="0" indent="-228600" algn="l" rtl="0">
              <a:lnSpc>
                <a:spcPct val="100000"/>
              </a:lnSpc>
              <a:spcBef>
                <a:spcPts val="0"/>
              </a:spcBef>
              <a:spcAft>
                <a:spcPts val="0"/>
              </a:spcAft>
              <a:buClr>
                <a:schemeClr val="dk1"/>
              </a:buClr>
              <a:buSzPts val="1400"/>
              <a:buFont typeface="Arial"/>
              <a:buNone/>
            </a:pPr>
            <a:endParaRPr>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Above the threshold of </a:t>
            </a:r>
            <a:r>
              <a:rPr lang="en" sz="1400" b="1" i="0" u="none" strike="noStrike" cap="none">
                <a:solidFill>
                  <a:schemeClr val="dk1"/>
                </a:solidFill>
              </a:rPr>
              <a:t>acceptable FAR from the NWS</a:t>
            </a:r>
            <a:r>
              <a:rPr lang="en" sz="1400" b="0" i="0" u="none" strike="noStrike" cap="none">
                <a:solidFill>
                  <a:schemeClr val="dk1"/>
                </a:solidFill>
                <a:latin typeface="Arial"/>
                <a:ea typeface="Arial"/>
                <a:cs typeface="Arial"/>
                <a:sym typeface="Arial"/>
              </a:rPr>
              <a:t> Government Performance Requirements Act (GPRA) of </a:t>
            </a:r>
            <a:r>
              <a:rPr lang="en" b="1">
                <a:solidFill>
                  <a:schemeClr val="dk1"/>
                </a:solidFill>
              </a:rPr>
              <a:t>72%</a:t>
            </a:r>
            <a:r>
              <a:rPr lang="en"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9" name="Google Shape;139;p18"/>
          <p:cNvSpPr txBox="1"/>
          <p:nvPr/>
        </p:nvSpPr>
        <p:spPr>
          <a:xfrm>
            <a:off x="1087580" y="697922"/>
            <a:ext cx="3349200" cy="33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Tornado False Alarm Ratio</a:t>
            </a:r>
            <a:endParaRPr sz="1400" b="0" i="0" u="none" strike="noStrike" cap="none">
              <a:solidFill>
                <a:srgbClr val="000000"/>
              </a:solidFill>
              <a:latin typeface="Arial"/>
              <a:ea typeface="Arial"/>
              <a:cs typeface="Arial"/>
              <a:sym typeface="Arial"/>
            </a:endParaRPr>
          </a:p>
        </p:txBody>
      </p:sp>
      <p:cxnSp>
        <p:nvCxnSpPr>
          <p:cNvPr id="140" name="Google Shape;140;p18"/>
          <p:cNvCxnSpPr/>
          <p:nvPr/>
        </p:nvCxnSpPr>
        <p:spPr>
          <a:xfrm flipH="1">
            <a:off x="5760750" y="1234450"/>
            <a:ext cx="568200" cy="528900"/>
          </a:xfrm>
          <a:prstGeom prst="curvedConnector3">
            <a:avLst>
              <a:gd name="adj1" fmla="val 50000"/>
            </a:avLst>
          </a:prstGeom>
          <a:noFill/>
          <a:ln w="57150" cap="flat" cmpd="sng">
            <a:solidFill>
              <a:srgbClr val="FF0000"/>
            </a:solidFill>
            <a:prstDash val="solid"/>
            <a:round/>
            <a:headEnd type="none" w="sm" len="sm"/>
            <a:tailEnd type="triangle" w="med" len="med"/>
          </a:ln>
        </p:spPr>
      </p:cxnSp>
      <p:cxnSp>
        <p:nvCxnSpPr>
          <p:cNvPr id="141" name="Google Shape;141;p18"/>
          <p:cNvCxnSpPr/>
          <p:nvPr/>
        </p:nvCxnSpPr>
        <p:spPr>
          <a:xfrm rot="10800000">
            <a:off x="5741025" y="2733550"/>
            <a:ext cx="595800" cy="539700"/>
          </a:xfrm>
          <a:prstGeom prst="curvedConnector3">
            <a:avLst>
              <a:gd name="adj1" fmla="val 50000"/>
            </a:avLst>
          </a:prstGeom>
          <a:noFill/>
          <a:ln w="57150" cap="flat" cmpd="sng">
            <a:solidFill>
              <a:schemeClr val="dk1"/>
            </a:solidFill>
            <a:prstDash val="solid"/>
            <a:round/>
            <a:headEnd type="none" w="sm" len="sm"/>
            <a:tailEnd type="triangle" w="med" len="med"/>
          </a:ln>
        </p:spPr>
      </p:cxnSp>
      <p:cxnSp>
        <p:nvCxnSpPr>
          <p:cNvPr id="142" name="Google Shape;142;p18"/>
          <p:cNvCxnSpPr/>
          <p:nvPr/>
        </p:nvCxnSpPr>
        <p:spPr>
          <a:xfrm>
            <a:off x="1205050" y="1888675"/>
            <a:ext cx="4478400" cy="600"/>
          </a:xfrm>
          <a:prstGeom prst="straightConnector1">
            <a:avLst/>
          </a:prstGeom>
          <a:noFill/>
          <a:ln w="28575" cap="flat" cmpd="sng">
            <a:solidFill>
              <a:srgbClr val="FF0000"/>
            </a:solidFill>
            <a:prstDash val="dash"/>
            <a:round/>
            <a:headEnd type="none" w="sm" len="sm"/>
            <a:tailEnd type="none" w="sm" len="sm"/>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7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11" name="Google Shape;1211;p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212" name="Google Shape;1212;p7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213" name="Google Shape;1213;p7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214" name="Google Shape;1214;p7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215" name="Google Shape;1215;p7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216" name="Google Shape;1216;p7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217" name="Google Shape;1217;p72"/>
          <p:cNvSpPr txBox="1"/>
          <p:nvPr/>
        </p:nvSpPr>
        <p:spPr>
          <a:xfrm>
            <a:off x="6520475" y="1108025"/>
            <a:ext cx="2475000" cy="27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Irma:</a:t>
            </a:r>
            <a:endParaRPr dirty="0"/>
          </a:p>
          <a:p>
            <a:pPr marL="457200" lvl="0" indent="-317500" algn="l" rtl="0">
              <a:spcBef>
                <a:spcPts val="0"/>
              </a:spcBef>
              <a:spcAft>
                <a:spcPts val="0"/>
              </a:spcAft>
              <a:buSzPts val="1400"/>
              <a:buChar char="●"/>
            </a:pPr>
            <a:r>
              <a:rPr lang="en" dirty="0"/>
              <a:t>WDM6 simulation produces more rain and graupel than the WSM6 simulation.</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solidFill>
                  <a:schemeClr val="dk1"/>
                </a:solidFill>
              </a:rPr>
              <a:t>There is also a lesser areal extent of ice in the WDM6 simulations.</a:t>
            </a:r>
            <a:endParaRPr dirty="0"/>
          </a:p>
          <a:p>
            <a:pPr marL="45720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grpSp>
        <p:nvGrpSpPr>
          <p:cNvPr id="1218" name="Google Shape;1218;p72"/>
          <p:cNvGrpSpPr/>
          <p:nvPr/>
        </p:nvGrpSpPr>
        <p:grpSpPr>
          <a:xfrm>
            <a:off x="0" y="724355"/>
            <a:ext cx="7824000" cy="4451985"/>
            <a:chOff x="0" y="724355"/>
            <a:chExt cx="7824000" cy="4451985"/>
          </a:xfrm>
        </p:grpSpPr>
        <p:grpSp>
          <p:nvGrpSpPr>
            <p:cNvPr id="1219" name="Google Shape;1219;p72"/>
            <p:cNvGrpSpPr/>
            <p:nvPr/>
          </p:nvGrpSpPr>
          <p:grpSpPr>
            <a:xfrm>
              <a:off x="0" y="724355"/>
              <a:ext cx="6397346" cy="4451985"/>
              <a:chOff x="-9" y="691619"/>
              <a:chExt cx="6397346" cy="4447981"/>
            </a:xfrm>
          </p:grpSpPr>
          <p:grpSp>
            <p:nvGrpSpPr>
              <p:cNvPr id="1220" name="Google Shape;1220;p72"/>
              <p:cNvGrpSpPr/>
              <p:nvPr/>
            </p:nvGrpSpPr>
            <p:grpSpPr>
              <a:xfrm>
                <a:off x="-9" y="691619"/>
                <a:ext cx="6397346" cy="4314743"/>
                <a:chOff x="-9" y="691619"/>
                <a:chExt cx="6397346" cy="4314743"/>
              </a:xfrm>
            </p:grpSpPr>
            <p:pic>
              <p:nvPicPr>
                <p:cNvPr id="1221" name="Google Shape;1221;p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3498054" y="3204903"/>
                  <a:ext cx="1005841" cy="2529850"/>
                </a:xfrm>
                <a:prstGeom prst="rect">
                  <a:avLst/>
                </a:prstGeom>
                <a:noFill/>
                <a:ln>
                  <a:noFill/>
                </a:ln>
              </p:spPr>
            </p:pic>
            <p:grpSp>
              <p:nvGrpSpPr>
                <p:cNvPr id="1222" name="Google Shape;1222;p72"/>
                <p:cNvGrpSpPr/>
                <p:nvPr/>
              </p:nvGrpSpPr>
              <p:grpSpPr>
                <a:xfrm>
                  <a:off x="-9" y="691619"/>
                  <a:ext cx="6397346" cy="4314743"/>
                  <a:chOff x="513444" y="2798155"/>
                  <a:chExt cx="4905188" cy="2741608"/>
                </a:xfrm>
              </p:grpSpPr>
              <p:grpSp>
                <p:nvGrpSpPr>
                  <p:cNvPr id="1223" name="Google Shape;1223;p72"/>
                  <p:cNvGrpSpPr/>
                  <p:nvPr/>
                </p:nvGrpSpPr>
                <p:grpSpPr>
                  <a:xfrm>
                    <a:off x="513444" y="2798155"/>
                    <a:ext cx="4905188" cy="2741608"/>
                    <a:chOff x="22970" y="2794696"/>
                    <a:chExt cx="4656971" cy="2667712"/>
                  </a:xfrm>
                </p:grpSpPr>
                <p:pic>
                  <p:nvPicPr>
                    <p:cNvPr id="1224" name="Google Shape;1224;p7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970" y="2794696"/>
                      <a:ext cx="2329744" cy="2035273"/>
                    </a:xfrm>
                    <a:prstGeom prst="rect">
                      <a:avLst/>
                    </a:prstGeom>
                    <a:noFill/>
                    <a:ln>
                      <a:noFill/>
                    </a:ln>
                  </p:spPr>
                </p:pic>
                <p:pic>
                  <p:nvPicPr>
                    <p:cNvPr id="1225" name="Google Shape;1225;p7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50197" y="2814853"/>
                      <a:ext cx="2329744" cy="2035273"/>
                    </a:xfrm>
                    <a:prstGeom prst="rect">
                      <a:avLst/>
                    </a:prstGeom>
                    <a:noFill/>
                    <a:ln>
                      <a:noFill/>
                    </a:ln>
                  </p:spPr>
                </p:pic>
                <p:pic>
                  <p:nvPicPr>
                    <p:cNvPr id="1226" name="Google Shape;1226;p7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632388" y="4230206"/>
                      <a:ext cx="622792" cy="1841614"/>
                    </a:xfrm>
                    <a:prstGeom prst="rect">
                      <a:avLst/>
                    </a:prstGeom>
                    <a:noFill/>
                    <a:ln>
                      <a:noFill/>
                    </a:ln>
                  </p:spPr>
                </p:pic>
              </p:grpSp>
              <p:sp>
                <p:nvSpPr>
                  <p:cNvPr id="1227" name="Google Shape;1227;p72"/>
                  <p:cNvSpPr/>
                  <p:nvPr/>
                </p:nvSpPr>
                <p:spPr>
                  <a:xfrm>
                    <a:off x="3190459" y="4889799"/>
                    <a:ext cx="781500" cy="9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t>Graupel</a:t>
                    </a:r>
                    <a:endParaRPr sz="500"/>
                  </a:p>
                </p:txBody>
              </p:sp>
            </p:grpSp>
          </p:grpSp>
          <p:sp>
            <p:nvSpPr>
              <p:cNvPr id="1228" name="Google Shape;1228;p72"/>
              <p:cNvSpPr/>
              <p:nvPr/>
            </p:nvSpPr>
            <p:spPr>
              <a:xfrm rot="5400000">
                <a:off x="2216300" y="4486650"/>
                <a:ext cx="11727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2"/>
              <p:cNvSpPr/>
              <p:nvPr/>
            </p:nvSpPr>
            <p:spPr>
              <a:xfrm rot="5400000">
                <a:off x="-519750" y="4486650"/>
                <a:ext cx="11727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0" name="Google Shape;1230;p7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6299013" y="3503714"/>
              <a:ext cx="520123" cy="2529850"/>
            </a:xfrm>
            <a:prstGeom prst="rect">
              <a:avLst/>
            </a:prstGeom>
            <a:noFill/>
            <a:ln>
              <a:noFill/>
            </a:ln>
          </p:spPr>
        </p:pic>
        <p:sp>
          <p:nvSpPr>
            <p:cNvPr id="1231" name="Google Shape;1231;p72"/>
            <p:cNvSpPr/>
            <p:nvPr/>
          </p:nvSpPr>
          <p:spPr>
            <a:xfrm rot="5400000">
              <a:off x="4773809" y="4489959"/>
              <a:ext cx="1173900" cy="133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2" name="Google Shape;1232;p72"/>
          <p:cNvSpPr txBox="1"/>
          <p:nvPr/>
        </p:nvSpPr>
        <p:spPr>
          <a:xfrm>
            <a:off x="3253075" y="724076"/>
            <a:ext cx="3186000" cy="303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DM</a:t>
            </a:r>
            <a:endParaRPr sz="1700" b="1"/>
          </a:p>
        </p:txBody>
      </p:sp>
      <p:sp>
        <p:nvSpPr>
          <p:cNvPr id="1233" name="Google Shape;1233;p72"/>
          <p:cNvSpPr txBox="1"/>
          <p:nvPr/>
        </p:nvSpPr>
        <p:spPr>
          <a:xfrm>
            <a:off x="65476" y="724235"/>
            <a:ext cx="3187500" cy="303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SM</a:t>
            </a:r>
            <a:endParaRPr sz="1700" b="1"/>
          </a:p>
        </p:txBody>
      </p:sp>
      <p:sp>
        <p:nvSpPr>
          <p:cNvPr id="1234" name="Google Shape;1234;p72"/>
          <p:cNvSpPr/>
          <p:nvPr/>
        </p:nvSpPr>
        <p:spPr>
          <a:xfrm>
            <a:off x="6138512" y="4503848"/>
            <a:ext cx="1019100" cy="15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t>Cloud</a:t>
            </a:r>
            <a:endParaRPr sz="5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graphicFrame>
        <p:nvGraphicFramePr>
          <p:cNvPr id="1239" name="Google Shape;1239;p73"/>
          <p:cNvGraphicFramePr/>
          <p:nvPr>
            <p:extLst>
              <p:ext uri="{D42A27DB-BD31-4B8C-83A1-F6EECF244321}">
                <p14:modId xmlns:p14="http://schemas.microsoft.com/office/powerpoint/2010/main" val="2792026970"/>
              </p:ext>
            </p:extLst>
          </p:nvPr>
        </p:nvGraphicFramePr>
        <p:xfrm>
          <a:off x="122310" y="667437"/>
          <a:ext cx="8899375" cy="4117575"/>
        </p:xfrm>
        <a:graphic>
          <a:graphicData uri="http://schemas.openxmlformats.org/drawingml/2006/table">
            <a:tbl>
              <a:tblPr firstRow="1" bandRow="1">
                <a:noFill/>
                <a:tableStyleId>{74DE8C10-A47F-4662-8857-1582886E4317}</a:tableStyleId>
              </a:tblPr>
              <a:tblGrid>
                <a:gridCol w="1836800">
                  <a:extLst>
                    <a:ext uri="{9D8B030D-6E8A-4147-A177-3AD203B41FA5}">
                      <a16:colId xmlns:a16="http://schemas.microsoft.com/office/drawing/2014/main" val="20000"/>
                    </a:ext>
                  </a:extLst>
                </a:gridCol>
                <a:gridCol w="1853575">
                  <a:extLst>
                    <a:ext uri="{9D8B030D-6E8A-4147-A177-3AD203B41FA5}">
                      <a16:colId xmlns:a16="http://schemas.microsoft.com/office/drawing/2014/main" val="20001"/>
                    </a:ext>
                  </a:extLst>
                </a:gridCol>
                <a:gridCol w="1689700">
                  <a:extLst>
                    <a:ext uri="{9D8B030D-6E8A-4147-A177-3AD203B41FA5}">
                      <a16:colId xmlns:a16="http://schemas.microsoft.com/office/drawing/2014/main" val="20002"/>
                    </a:ext>
                  </a:extLst>
                </a:gridCol>
                <a:gridCol w="1865950">
                  <a:extLst>
                    <a:ext uri="{9D8B030D-6E8A-4147-A177-3AD203B41FA5}">
                      <a16:colId xmlns:a16="http://schemas.microsoft.com/office/drawing/2014/main" val="20003"/>
                    </a:ext>
                  </a:extLst>
                </a:gridCol>
                <a:gridCol w="1653350">
                  <a:extLst>
                    <a:ext uri="{9D8B030D-6E8A-4147-A177-3AD203B41FA5}">
                      <a16:colId xmlns:a16="http://schemas.microsoft.com/office/drawing/2014/main" val="20004"/>
                    </a:ext>
                  </a:extLst>
                </a:gridCol>
              </a:tblGrid>
              <a:tr h="973775">
                <a:tc>
                  <a:txBody>
                    <a:bodyPr/>
                    <a:lstStyle/>
                    <a:p>
                      <a:pPr marL="0" marR="0" lvl="0" indent="0" algn="l" rtl="0">
                        <a:lnSpc>
                          <a:spcPct val="100000"/>
                        </a:lnSpc>
                        <a:spcBef>
                          <a:spcPts val="0"/>
                        </a:spcBef>
                        <a:spcAft>
                          <a:spcPts val="0"/>
                        </a:spcAft>
                        <a:buClr>
                          <a:srgbClr val="000000"/>
                        </a:buClr>
                        <a:buSzPts val="2000"/>
                        <a:buFont typeface="Arial"/>
                        <a:buNone/>
                      </a:pPr>
                      <a:r>
                        <a:rPr lang="en" sz="1800" b="1" u="none" strike="noStrike" cap="none" dirty="0"/>
                        <a:t>WRF Model </a:t>
                      </a:r>
                      <a:r>
                        <a:rPr lang="en" sz="1800" dirty="0"/>
                        <a:t>Runs</a:t>
                      </a:r>
                      <a:endParaRPr sz="18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 sz="1800" dirty="0">
                          <a:solidFill>
                            <a:schemeClr val="dk1"/>
                          </a:solidFill>
                        </a:rPr>
                        <a:t>0</a:t>
                      </a:r>
                      <a:r>
                        <a:rPr lang="en" sz="1800" dirty="0">
                          <a:solidFill>
                            <a:srgbClr val="222222"/>
                          </a:solidFill>
                          <a:highlight>
                            <a:schemeClr val="lt1"/>
                          </a:highlight>
                        </a:rPr>
                        <a:t>–3-km </a:t>
                      </a:r>
                      <a:r>
                        <a:rPr lang="en" sz="1800" dirty="0"/>
                        <a:t>Updraft Helicity (m</a:t>
                      </a:r>
                      <a:r>
                        <a:rPr lang="en" sz="1800" baseline="30000" dirty="0"/>
                        <a:t>2</a:t>
                      </a:r>
                      <a:r>
                        <a:rPr lang="en" sz="1800" dirty="0"/>
                        <a:t>/s</a:t>
                      </a:r>
                      <a:r>
                        <a:rPr lang="en" sz="1800" baseline="30000" dirty="0"/>
                        <a:t>2</a:t>
                      </a:r>
                      <a:r>
                        <a:rPr lang="en" sz="1800" dirty="0"/>
                        <a:t>)</a:t>
                      </a:r>
                      <a:endParaRPr sz="18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 sz="1800" dirty="0"/>
                        <a:t>Max Updraft Velocity (m/s)</a:t>
                      </a:r>
                      <a:endParaRPr sz="18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 sz="1800" dirty="0">
                          <a:solidFill>
                            <a:schemeClr val="dk1"/>
                          </a:solidFill>
                        </a:rPr>
                        <a:t>0</a:t>
                      </a:r>
                      <a:r>
                        <a:rPr lang="en" sz="1800" dirty="0">
                          <a:solidFill>
                            <a:srgbClr val="222222"/>
                          </a:solidFill>
                          <a:highlight>
                            <a:schemeClr val="lt1"/>
                          </a:highlight>
                        </a:rPr>
                        <a:t>–3-km </a:t>
                      </a:r>
                      <a:r>
                        <a:rPr lang="en" sz="1800" dirty="0"/>
                        <a:t>Updraft Helicity (m</a:t>
                      </a:r>
                      <a:r>
                        <a:rPr lang="en" sz="1800" baseline="30000" dirty="0"/>
                        <a:t>2</a:t>
                      </a:r>
                      <a:r>
                        <a:rPr lang="en" sz="1800" dirty="0"/>
                        <a:t>/s</a:t>
                      </a:r>
                      <a:r>
                        <a:rPr lang="en" sz="1800" baseline="30000" dirty="0"/>
                        <a:t>2</a:t>
                      </a:r>
                      <a:r>
                        <a:rPr lang="en" sz="1800" dirty="0"/>
                        <a:t>)</a:t>
                      </a:r>
                      <a:endParaRPr sz="18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 sz="1800" dirty="0"/>
                        <a:t>Max Updraft Velocity (m/s)</a:t>
                      </a:r>
                      <a:endParaRPr sz="18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r h="450850">
                <a:tc>
                  <a:txBody>
                    <a:bodyPr/>
                    <a:lstStyle/>
                    <a:p>
                      <a:pPr marL="0" marR="0" lvl="0" indent="0" algn="l" rtl="0">
                        <a:lnSpc>
                          <a:spcPct val="100000"/>
                        </a:lnSpc>
                        <a:spcBef>
                          <a:spcPts val="0"/>
                        </a:spcBef>
                        <a:spcAft>
                          <a:spcPts val="0"/>
                        </a:spcAft>
                        <a:buNone/>
                      </a:pPr>
                      <a:endParaRPr sz="20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gridSpan="2">
                  <a:txBody>
                    <a:bodyPr/>
                    <a:lstStyle/>
                    <a:p>
                      <a:pPr marL="0" lvl="0" indent="0" algn="ctr" rtl="0">
                        <a:spcBef>
                          <a:spcPts val="0"/>
                        </a:spcBef>
                        <a:spcAft>
                          <a:spcPts val="0"/>
                        </a:spcAft>
                        <a:buNone/>
                      </a:pPr>
                      <a:r>
                        <a:rPr lang="en" sz="2000" b="1">
                          <a:solidFill>
                            <a:schemeClr val="dk1"/>
                          </a:solidFill>
                          <a:latin typeface="Calibri"/>
                          <a:ea typeface="Calibri"/>
                          <a:cs typeface="Calibri"/>
                          <a:sym typeface="Calibri"/>
                        </a:rPr>
                        <a:t>Harvey (2017):</a:t>
                      </a:r>
                      <a:endParaRPr sz="2000">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sz="2000" b="1">
                          <a:latin typeface="Calibri"/>
                          <a:ea typeface="Calibri"/>
                          <a:cs typeface="Calibri"/>
                          <a:sym typeface="Calibri"/>
                        </a:rPr>
                        <a:t>Irma (2017):</a:t>
                      </a:r>
                      <a:endParaRPr sz="2000" b="1">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448825">
                <a:tc>
                  <a:txBody>
                    <a:bodyPr/>
                    <a:lstStyle/>
                    <a:p>
                      <a:pPr marL="0" marR="0" lvl="0" indent="0" algn="l" rtl="0">
                        <a:lnSpc>
                          <a:spcPct val="100000"/>
                        </a:lnSpc>
                        <a:spcBef>
                          <a:spcPts val="0"/>
                        </a:spcBef>
                        <a:spcAft>
                          <a:spcPts val="0"/>
                        </a:spcAft>
                        <a:buClr>
                          <a:srgbClr val="000000"/>
                        </a:buClr>
                        <a:buSzPts val="1800"/>
                        <a:buFont typeface="Arial"/>
                        <a:buNone/>
                      </a:pPr>
                      <a:r>
                        <a:rPr lang="en" sz="1800" b="1" dirty="0"/>
                        <a:t>WSM6-YSU</a:t>
                      </a:r>
                      <a:endParaRPr sz="1800" b="1"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000"/>
                        <a:t>32.95</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000"/>
                        <a:t>15.1</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109.48</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000"/>
                        <a:t>17.2</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448825">
                <a:tc>
                  <a:txBody>
                    <a:bodyPr/>
                    <a:lstStyle/>
                    <a:p>
                      <a:pPr marL="0" marR="0" lvl="0" indent="0" algn="l" rtl="0">
                        <a:lnSpc>
                          <a:spcPct val="100000"/>
                        </a:lnSpc>
                        <a:spcBef>
                          <a:spcPts val="0"/>
                        </a:spcBef>
                        <a:spcAft>
                          <a:spcPts val="0"/>
                        </a:spcAft>
                        <a:buClr>
                          <a:srgbClr val="000000"/>
                        </a:buClr>
                        <a:buSzPts val="1800"/>
                        <a:buFont typeface="Arial"/>
                        <a:buNone/>
                      </a:pPr>
                      <a:r>
                        <a:rPr lang="en" sz="1800" b="1"/>
                        <a:t>WSM6-MYNN3</a:t>
                      </a:r>
                      <a:endParaRPr sz="18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000"/>
                        <a:t>21.71</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A5A5A5"/>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11.2</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57.62</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A5A5A5"/>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000"/>
                        <a:t>13.5</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448825">
                <a:tc>
                  <a:txBody>
                    <a:bodyPr/>
                    <a:lstStyle/>
                    <a:p>
                      <a:pPr marL="0" marR="0" lvl="0" indent="0" algn="l" rtl="0">
                        <a:lnSpc>
                          <a:spcPct val="100000"/>
                        </a:lnSpc>
                        <a:spcBef>
                          <a:spcPts val="0"/>
                        </a:spcBef>
                        <a:spcAft>
                          <a:spcPts val="0"/>
                        </a:spcAft>
                        <a:buClr>
                          <a:srgbClr val="000000"/>
                        </a:buClr>
                        <a:buSzPts val="1800"/>
                        <a:buFont typeface="Arial"/>
                        <a:buNone/>
                      </a:pPr>
                      <a:r>
                        <a:rPr lang="en" sz="1800" b="1"/>
                        <a:t>WSM6-ACM2</a:t>
                      </a:r>
                      <a:endParaRPr sz="18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000"/>
                        <a:t>37.85</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16.8</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126.32</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000"/>
                        <a:t>19.3</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4"/>
                  </a:ext>
                </a:extLst>
              </a:tr>
              <a:tr h="448825">
                <a:tc>
                  <a:txBody>
                    <a:bodyPr/>
                    <a:lstStyle/>
                    <a:p>
                      <a:pPr marL="0" marR="0" lvl="0" indent="0" algn="l" rtl="0">
                        <a:lnSpc>
                          <a:spcPct val="100000"/>
                        </a:lnSpc>
                        <a:spcBef>
                          <a:spcPts val="0"/>
                        </a:spcBef>
                        <a:spcAft>
                          <a:spcPts val="0"/>
                        </a:spcAft>
                        <a:buClr>
                          <a:srgbClr val="000000"/>
                        </a:buClr>
                        <a:buSzPts val="1800"/>
                        <a:buFont typeface="Arial"/>
                        <a:buNone/>
                      </a:pPr>
                      <a:r>
                        <a:rPr lang="en" sz="1800" b="1"/>
                        <a:t>WDM6-YSU</a:t>
                      </a:r>
                      <a:endParaRPr sz="18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000"/>
                        <a:t>33.64</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15.3</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98.45</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000"/>
                        <a:t>20.2</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5"/>
                  </a:ext>
                </a:extLst>
              </a:tr>
              <a:tr h="448825">
                <a:tc>
                  <a:txBody>
                    <a:bodyPr/>
                    <a:lstStyle/>
                    <a:p>
                      <a:pPr marL="0" marR="0" lvl="0" indent="0" algn="l" rtl="0">
                        <a:lnSpc>
                          <a:spcPct val="100000"/>
                        </a:lnSpc>
                        <a:spcBef>
                          <a:spcPts val="0"/>
                        </a:spcBef>
                        <a:spcAft>
                          <a:spcPts val="0"/>
                        </a:spcAft>
                        <a:buClr>
                          <a:srgbClr val="000000"/>
                        </a:buClr>
                        <a:buSzPts val="1800"/>
                        <a:buFont typeface="Arial"/>
                        <a:buNone/>
                      </a:pPr>
                      <a:r>
                        <a:rPr lang="en" sz="1800" b="1"/>
                        <a:t>WDM6-MYNN3</a:t>
                      </a:r>
                      <a:endParaRPr sz="18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000"/>
                        <a:t>21.89</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11.3</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000"/>
                        <a:t>65.43</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000"/>
                        <a:t>14.0</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6"/>
                  </a:ext>
                </a:extLst>
              </a:tr>
              <a:tr h="448825">
                <a:tc>
                  <a:txBody>
                    <a:bodyPr/>
                    <a:lstStyle/>
                    <a:p>
                      <a:pPr marL="0" marR="0" lvl="0" indent="0" algn="l" rtl="0">
                        <a:lnSpc>
                          <a:spcPct val="100000"/>
                        </a:lnSpc>
                        <a:spcBef>
                          <a:spcPts val="0"/>
                        </a:spcBef>
                        <a:spcAft>
                          <a:spcPts val="0"/>
                        </a:spcAft>
                        <a:buClr>
                          <a:srgbClr val="000000"/>
                        </a:buClr>
                        <a:buSzPts val="1800"/>
                        <a:buFont typeface="Arial"/>
                        <a:buNone/>
                      </a:pPr>
                      <a:r>
                        <a:rPr lang="en" sz="1800" b="1" dirty="0"/>
                        <a:t>WDM6-ACM2</a:t>
                      </a:r>
                      <a:endParaRPr sz="18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000"/>
                        <a:t>33.92</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000"/>
                        <a:t>16.4</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000"/>
                        <a:t>113.50</a:t>
                      </a:r>
                      <a:endParaRPr sz="20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000" dirty="0"/>
                        <a:t>18.3</a:t>
                      </a:r>
                      <a:endParaRPr sz="2000" u="none" strike="noStrike" cap="none"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240" name="Google Shape;1240;p7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41" name="Google Shape;1241;p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242" name="Google Shape;1242;p7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243" name="Google Shape;1243;p7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244" name="Google Shape;1244;p7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245" name="Google Shape;1245;p7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246" name="Google Shape;1246;p7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247" name="Google Shape;1247;p73"/>
          <p:cNvSpPr txBox="1"/>
          <p:nvPr/>
        </p:nvSpPr>
        <p:spPr>
          <a:xfrm>
            <a:off x="4572000" y="4785000"/>
            <a:ext cx="45432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*Using techniques similar to Carroll-Smith 2019 and Card 2019</a:t>
            </a:r>
            <a:endParaRPr sz="1200"/>
          </a:p>
        </p:txBody>
      </p:sp>
      <p:sp>
        <p:nvSpPr>
          <p:cNvPr id="1248" name="Google Shape;1248;p73"/>
          <p:cNvSpPr/>
          <p:nvPr/>
        </p:nvSpPr>
        <p:spPr>
          <a:xfrm>
            <a:off x="2019250" y="2540875"/>
            <a:ext cx="3430500" cy="4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3"/>
          <p:cNvSpPr/>
          <p:nvPr/>
        </p:nvSpPr>
        <p:spPr>
          <a:xfrm>
            <a:off x="875462" y="2585725"/>
            <a:ext cx="901800" cy="350100"/>
          </a:xfrm>
          <a:prstGeom prst="rect">
            <a:avLst/>
          </a:prstGeom>
          <a:solidFill>
            <a:srgbClr val="FF0000">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3"/>
          <p:cNvSpPr/>
          <p:nvPr/>
        </p:nvSpPr>
        <p:spPr>
          <a:xfrm>
            <a:off x="5502375" y="2540875"/>
            <a:ext cx="3430500" cy="4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3"/>
          <p:cNvSpPr/>
          <p:nvPr/>
        </p:nvSpPr>
        <p:spPr>
          <a:xfrm>
            <a:off x="5502375" y="3887350"/>
            <a:ext cx="3430500" cy="4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73"/>
          <p:cNvSpPr/>
          <p:nvPr/>
        </p:nvSpPr>
        <p:spPr>
          <a:xfrm>
            <a:off x="2019250" y="3887350"/>
            <a:ext cx="3430500" cy="4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3"/>
          <p:cNvSpPr/>
          <p:nvPr/>
        </p:nvSpPr>
        <p:spPr>
          <a:xfrm>
            <a:off x="875462" y="3932200"/>
            <a:ext cx="901800" cy="350100"/>
          </a:xfrm>
          <a:prstGeom prst="rect">
            <a:avLst/>
          </a:prstGeom>
          <a:solidFill>
            <a:srgbClr val="FF0000">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3"/>
          <p:cNvSpPr txBox="1"/>
          <p:nvPr/>
        </p:nvSpPr>
        <p:spPr>
          <a:xfrm>
            <a:off x="3823575" y="1331963"/>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99.9th Percentile</a:t>
            </a:r>
            <a:endParaRPr/>
          </a:p>
        </p:txBody>
      </p:sp>
      <p:sp>
        <p:nvSpPr>
          <p:cNvPr id="1255" name="Google Shape;1255;p73"/>
          <p:cNvSpPr txBox="1"/>
          <p:nvPr/>
        </p:nvSpPr>
        <p:spPr>
          <a:xfrm>
            <a:off x="7368325" y="1341138"/>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99.9th Percentile</a:t>
            </a:r>
            <a:endParaRPr/>
          </a:p>
        </p:txBody>
      </p:sp>
      <p:sp>
        <p:nvSpPr>
          <p:cNvPr id="1256" name="Google Shape;1256;p73"/>
          <p:cNvSpPr txBox="1"/>
          <p:nvPr/>
        </p:nvSpPr>
        <p:spPr>
          <a:xfrm>
            <a:off x="5595950" y="1341138"/>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99.95th Percentile</a:t>
            </a:r>
            <a:endParaRPr/>
          </a:p>
        </p:txBody>
      </p:sp>
      <p:sp>
        <p:nvSpPr>
          <p:cNvPr id="1257" name="Google Shape;1257;p73"/>
          <p:cNvSpPr txBox="1"/>
          <p:nvPr/>
        </p:nvSpPr>
        <p:spPr>
          <a:xfrm>
            <a:off x="2051200" y="1336138"/>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99.95th Percentile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7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63" name="Google Shape;1263;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264" name="Google Shape;1264;p7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265" name="Google Shape;1265;p7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266" name="Google Shape;1266;p7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267" name="Google Shape;1267;p7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268" name="Google Shape;1268;p7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269" name="Google Shape;1269;p74"/>
          <p:cNvSpPr txBox="1"/>
          <p:nvPr/>
        </p:nvSpPr>
        <p:spPr>
          <a:xfrm>
            <a:off x="164250" y="836650"/>
            <a:ext cx="60450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Is the lack of strong updraft helicity in the MYNN3 PBL Schemes a result of weaker updrafts or less helicity?</a:t>
            </a:r>
            <a:endParaRPr sz="16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7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75" name="Google Shape;1275;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276" name="Google Shape;1276;p7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277" name="Google Shape;1277;p7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278" name="Google Shape;1278;p7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279" name="Google Shape;1279;p7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280" name="Google Shape;1280;p7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281" name="Google Shape;1281;p75"/>
          <p:cNvSpPr txBox="1"/>
          <p:nvPr/>
        </p:nvSpPr>
        <p:spPr>
          <a:xfrm>
            <a:off x="164250" y="836650"/>
            <a:ext cx="60450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Is the lack of strong updraft helicity in the MYNN3 PBL Schemes a result of weaker updrafts or less helicity?</a:t>
            </a:r>
            <a:endParaRPr sz="1600"/>
          </a:p>
        </p:txBody>
      </p:sp>
      <p:sp>
        <p:nvSpPr>
          <p:cNvPr id="1282" name="Google Shape;1282;p75"/>
          <p:cNvSpPr txBox="1"/>
          <p:nvPr/>
        </p:nvSpPr>
        <p:spPr>
          <a:xfrm>
            <a:off x="4880575" y="1196725"/>
            <a:ext cx="27078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Irma: 1800 UTC 10-09-2017</a:t>
            </a:r>
            <a:endParaRPr b="1"/>
          </a:p>
        </p:txBody>
      </p:sp>
      <p:pic>
        <p:nvPicPr>
          <p:cNvPr id="1283" name="Google Shape;1283;p75"/>
          <p:cNvPicPr preferRelativeResize="0"/>
          <p:nvPr/>
        </p:nvPicPr>
        <p:blipFill rotWithShape="1">
          <a:blip r:embed="rId4" cstate="screen">
            <a:alphaModFix/>
            <a:extLst>
              <a:ext uri="{28A0092B-C50C-407E-A947-70E740481C1C}">
                <a14:useLocalDpi xmlns:a14="http://schemas.microsoft.com/office/drawing/2010/main"/>
              </a:ext>
            </a:extLst>
          </a:blip>
          <a:srcRect l="11940" t="8333" r="13057" b="8333"/>
          <a:stretch/>
        </p:blipFill>
        <p:spPr>
          <a:xfrm>
            <a:off x="4133503" y="1545425"/>
            <a:ext cx="4626096" cy="359807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7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89" name="Google Shape;1289;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290" name="Google Shape;1290;p7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291" name="Google Shape;1291;p7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292" name="Google Shape;1292;p7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293" name="Google Shape;1293;p7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294" name="Google Shape;1294;p7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295" name="Google Shape;1295;p76"/>
          <p:cNvSpPr txBox="1"/>
          <p:nvPr/>
        </p:nvSpPr>
        <p:spPr>
          <a:xfrm>
            <a:off x="164250" y="836650"/>
            <a:ext cx="60450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Is the lack of strong updraft helicity in the MYNN3 PBL Schemes a result of </a:t>
            </a:r>
            <a:r>
              <a:rPr lang="en" sz="1600" b="1"/>
              <a:t>weaker updrafts</a:t>
            </a:r>
            <a:r>
              <a:rPr lang="en" sz="1600"/>
              <a:t> or less helicity?</a:t>
            </a:r>
            <a:endParaRPr sz="1600"/>
          </a:p>
        </p:txBody>
      </p:sp>
      <p:grpSp>
        <p:nvGrpSpPr>
          <p:cNvPr id="1296" name="Google Shape;1296;p76"/>
          <p:cNvGrpSpPr/>
          <p:nvPr/>
        </p:nvGrpSpPr>
        <p:grpSpPr>
          <a:xfrm>
            <a:off x="1424300" y="1453775"/>
            <a:ext cx="7087025" cy="3689726"/>
            <a:chOff x="1424300" y="1453775"/>
            <a:chExt cx="7087025" cy="3689726"/>
          </a:xfrm>
        </p:grpSpPr>
        <p:pic>
          <p:nvPicPr>
            <p:cNvPr id="1297" name="Google Shape;1297;p7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48599" y="1877925"/>
              <a:ext cx="3200402" cy="3200401"/>
            </a:xfrm>
            <a:prstGeom prst="rect">
              <a:avLst/>
            </a:prstGeom>
            <a:noFill/>
            <a:ln>
              <a:noFill/>
            </a:ln>
          </p:spPr>
        </p:pic>
        <p:pic>
          <p:nvPicPr>
            <p:cNvPr id="1298" name="Google Shape;1298;p7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24300" y="1877925"/>
              <a:ext cx="3200402" cy="3200401"/>
            </a:xfrm>
            <a:prstGeom prst="rect">
              <a:avLst/>
            </a:prstGeom>
            <a:noFill/>
            <a:ln>
              <a:noFill/>
            </a:ln>
          </p:spPr>
        </p:pic>
        <p:grpSp>
          <p:nvGrpSpPr>
            <p:cNvPr id="1299" name="Google Shape;1299;p76"/>
            <p:cNvGrpSpPr/>
            <p:nvPr/>
          </p:nvGrpSpPr>
          <p:grpSpPr>
            <a:xfrm>
              <a:off x="1568525" y="1453775"/>
              <a:ext cx="6433500" cy="680325"/>
              <a:chOff x="3283025" y="1453775"/>
              <a:chExt cx="6433500" cy="680325"/>
            </a:xfrm>
          </p:grpSpPr>
          <p:sp>
            <p:nvSpPr>
              <p:cNvPr id="1300" name="Google Shape;1300;p76"/>
              <p:cNvSpPr txBox="1"/>
              <p:nvPr/>
            </p:nvSpPr>
            <p:spPr>
              <a:xfrm>
                <a:off x="3283025" y="1453775"/>
                <a:ext cx="6433500" cy="39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Irma </a:t>
                </a:r>
                <a:r>
                  <a:rPr lang="en" b="1">
                    <a:solidFill>
                      <a:schemeClr val="dk1"/>
                    </a:solidFill>
                  </a:rPr>
                  <a:t>Maximum Updraft Velocity Difference</a:t>
                </a:r>
                <a:r>
                  <a:rPr lang="en" b="1">
                    <a:solidFill>
                      <a:srgbClr val="222222"/>
                    </a:solidFill>
                    <a:highlight>
                      <a:schemeClr val="lt1"/>
                    </a:highlight>
                  </a:rPr>
                  <a:t>: 1800 UTC 2017-09-10</a:t>
                </a:r>
                <a:endParaRPr b="1"/>
              </a:p>
              <a:p>
                <a:pPr marL="0" lvl="0" indent="0" algn="l" rtl="0">
                  <a:spcBef>
                    <a:spcPts val="0"/>
                  </a:spcBef>
                  <a:spcAft>
                    <a:spcPts val="0"/>
                  </a:spcAft>
                  <a:buNone/>
                </a:pPr>
                <a:endParaRPr b="1"/>
              </a:p>
            </p:txBody>
          </p:sp>
          <p:grpSp>
            <p:nvGrpSpPr>
              <p:cNvPr id="1301" name="Google Shape;1301;p76"/>
              <p:cNvGrpSpPr/>
              <p:nvPr/>
            </p:nvGrpSpPr>
            <p:grpSpPr>
              <a:xfrm>
                <a:off x="3401250" y="1746800"/>
                <a:ext cx="6167275" cy="387300"/>
                <a:chOff x="-2349575" y="1746800"/>
                <a:chExt cx="6167275" cy="387300"/>
              </a:xfrm>
            </p:grpSpPr>
            <p:sp>
              <p:nvSpPr>
                <p:cNvPr id="1302" name="Google Shape;1302;p76"/>
                <p:cNvSpPr txBox="1"/>
                <p:nvPr/>
              </p:nvSpPr>
              <p:spPr>
                <a:xfrm>
                  <a:off x="817700" y="1746800"/>
                  <a:ext cx="300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MYNN3-ACM2</a:t>
                  </a:r>
                  <a:endParaRPr b="1">
                    <a:solidFill>
                      <a:schemeClr val="dk1"/>
                    </a:solidFill>
                  </a:endParaRPr>
                </a:p>
              </p:txBody>
            </p:sp>
            <p:sp>
              <p:nvSpPr>
                <p:cNvPr id="1303" name="Google Shape;1303;p76"/>
                <p:cNvSpPr txBox="1"/>
                <p:nvPr/>
              </p:nvSpPr>
              <p:spPr>
                <a:xfrm>
                  <a:off x="-2349575" y="1746800"/>
                  <a:ext cx="300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MYNN3-YSU</a:t>
                  </a:r>
                  <a:endParaRPr b="1">
                    <a:solidFill>
                      <a:schemeClr val="dk1"/>
                    </a:solidFill>
                  </a:endParaRPr>
                </a:p>
              </p:txBody>
            </p:sp>
          </p:grpSp>
        </p:grpSp>
        <p:pic>
          <p:nvPicPr>
            <p:cNvPr id="1304" name="Google Shape;1304;p7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849000" y="1504300"/>
              <a:ext cx="662325" cy="3639201"/>
            </a:xfrm>
            <a:prstGeom prst="rect">
              <a:avLst/>
            </a:prstGeom>
            <a:noFill/>
            <a:ln>
              <a:noFill/>
            </a:ln>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7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10" name="Google Shape;1310;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311" name="Google Shape;1311;p7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12" name="Google Shape;1312;p7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313" name="Google Shape;1313;p7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pic>
        <p:nvPicPr>
          <p:cNvPr id="1314" name="Google Shape;1314;p7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24300" y="1943100"/>
            <a:ext cx="3200400" cy="3200401"/>
          </a:xfrm>
          <a:prstGeom prst="rect">
            <a:avLst/>
          </a:prstGeom>
          <a:noFill/>
          <a:ln>
            <a:noFill/>
          </a:ln>
        </p:spPr>
      </p:pic>
      <p:sp>
        <p:nvSpPr>
          <p:cNvPr id="1315" name="Google Shape;1315;p7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pic>
        <p:nvPicPr>
          <p:cNvPr id="1316" name="Google Shape;1316;p7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48600" y="1964475"/>
            <a:ext cx="3200400" cy="3200401"/>
          </a:xfrm>
          <a:prstGeom prst="rect">
            <a:avLst/>
          </a:prstGeom>
          <a:noFill/>
          <a:ln>
            <a:noFill/>
          </a:ln>
        </p:spPr>
      </p:pic>
      <p:sp>
        <p:nvSpPr>
          <p:cNvPr id="1317" name="Google Shape;1317;p7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18" name="Google Shape;1318;p77"/>
          <p:cNvSpPr txBox="1"/>
          <p:nvPr/>
        </p:nvSpPr>
        <p:spPr>
          <a:xfrm>
            <a:off x="164250" y="836650"/>
            <a:ext cx="60450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Is the lack of strong updraft helicity in the MYNN3 PBL Schemes a result of weaker updrafts or </a:t>
            </a:r>
            <a:r>
              <a:rPr lang="en" sz="1600" b="1"/>
              <a:t>less helicity</a:t>
            </a:r>
            <a:r>
              <a:rPr lang="en" sz="1600"/>
              <a:t>?</a:t>
            </a:r>
            <a:endParaRPr sz="1600"/>
          </a:p>
        </p:txBody>
      </p:sp>
      <p:grpSp>
        <p:nvGrpSpPr>
          <p:cNvPr id="1319" name="Google Shape;1319;p77"/>
          <p:cNvGrpSpPr/>
          <p:nvPr/>
        </p:nvGrpSpPr>
        <p:grpSpPr>
          <a:xfrm>
            <a:off x="1610550" y="1453775"/>
            <a:ext cx="6238450" cy="622775"/>
            <a:chOff x="3325050" y="1453775"/>
            <a:chExt cx="6238450" cy="622775"/>
          </a:xfrm>
        </p:grpSpPr>
        <p:sp>
          <p:nvSpPr>
            <p:cNvPr id="1320" name="Google Shape;1320;p77"/>
            <p:cNvSpPr txBox="1"/>
            <p:nvPr/>
          </p:nvSpPr>
          <p:spPr>
            <a:xfrm>
              <a:off x="4152352" y="1453775"/>
              <a:ext cx="4508700" cy="39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Irma </a:t>
              </a:r>
              <a:r>
                <a:rPr lang="en" b="1">
                  <a:solidFill>
                    <a:schemeClr val="dk1"/>
                  </a:solidFill>
                </a:rPr>
                <a:t>0</a:t>
              </a:r>
              <a:r>
                <a:rPr lang="en" b="1">
                  <a:solidFill>
                    <a:srgbClr val="222222"/>
                  </a:solidFill>
                  <a:highlight>
                    <a:schemeClr val="lt1"/>
                  </a:highlight>
                </a:rPr>
                <a:t>–3-km Helicity: 1800 UTC 2017-09-10</a:t>
              </a:r>
              <a:endParaRPr b="1"/>
            </a:p>
            <a:p>
              <a:pPr marL="0" lvl="0" indent="0" algn="l" rtl="0">
                <a:spcBef>
                  <a:spcPts val="0"/>
                </a:spcBef>
                <a:spcAft>
                  <a:spcPts val="0"/>
                </a:spcAft>
                <a:buNone/>
              </a:pPr>
              <a:endParaRPr b="1"/>
            </a:p>
          </p:txBody>
        </p:sp>
        <p:grpSp>
          <p:nvGrpSpPr>
            <p:cNvPr id="1321" name="Google Shape;1321;p77"/>
            <p:cNvGrpSpPr/>
            <p:nvPr/>
          </p:nvGrpSpPr>
          <p:grpSpPr>
            <a:xfrm>
              <a:off x="3325050" y="1689250"/>
              <a:ext cx="6238450" cy="387300"/>
              <a:chOff x="-2425775" y="1689250"/>
              <a:chExt cx="6238450" cy="387300"/>
            </a:xfrm>
          </p:grpSpPr>
          <p:sp>
            <p:nvSpPr>
              <p:cNvPr id="1322" name="Google Shape;1322;p77"/>
              <p:cNvSpPr txBox="1"/>
              <p:nvPr/>
            </p:nvSpPr>
            <p:spPr>
              <a:xfrm>
                <a:off x="812675" y="1689250"/>
                <a:ext cx="300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MYNN3-ACM2</a:t>
                </a:r>
                <a:endParaRPr b="1">
                  <a:solidFill>
                    <a:schemeClr val="dk1"/>
                  </a:solidFill>
                </a:endParaRPr>
              </a:p>
            </p:txBody>
          </p:sp>
          <p:sp>
            <p:nvSpPr>
              <p:cNvPr id="1323" name="Google Shape;1323;p77"/>
              <p:cNvSpPr txBox="1"/>
              <p:nvPr/>
            </p:nvSpPr>
            <p:spPr>
              <a:xfrm>
                <a:off x="-2425775" y="1689250"/>
                <a:ext cx="300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MYNN3-YSU</a:t>
                </a:r>
                <a:endParaRPr b="1">
                  <a:solidFill>
                    <a:schemeClr val="dk1"/>
                  </a:solidFill>
                </a:endParaRPr>
              </a:p>
            </p:txBody>
          </p:sp>
        </p:grpSp>
      </p:grpSp>
      <p:pic>
        <p:nvPicPr>
          <p:cNvPr id="1324" name="Google Shape;1324;p77"/>
          <p:cNvPicPr preferRelativeResize="0"/>
          <p:nvPr/>
        </p:nvPicPr>
        <p:blipFill rotWithShape="1">
          <a:blip r:embed="rId6" cstate="screen">
            <a:alphaModFix/>
            <a:extLst>
              <a:ext uri="{28A0092B-C50C-407E-A947-70E740481C1C}">
                <a14:useLocalDpi xmlns:a14="http://schemas.microsoft.com/office/drawing/2010/main"/>
              </a:ext>
            </a:extLst>
          </a:blip>
          <a:srcRect b="-100"/>
          <a:stretch/>
        </p:blipFill>
        <p:spPr>
          <a:xfrm>
            <a:off x="7849000" y="1667175"/>
            <a:ext cx="595724" cy="347632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7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30" name="Google Shape;1330;p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331" name="Google Shape;1331;p7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32" name="Google Shape;1332;p7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333" name="Google Shape;1333;p7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334" name="Google Shape;1334;p7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335" name="Google Shape;1335;p7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36" name="Google Shape;1336;p78"/>
          <p:cNvSpPr txBox="1"/>
          <p:nvPr/>
        </p:nvSpPr>
        <p:spPr>
          <a:xfrm>
            <a:off x="164250" y="836650"/>
            <a:ext cx="60450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Is the lack of strong updraft helicity in the MYNN3 PBL Schemes a result of weaker updrafts or less helicity?</a:t>
            </a:r>
            <a:endParaRPr sz="1600"/>
          </a:p>
        </p:txBody>
      </p:sp>
      <p:sp>
        <p:nvSpPr>
          <p:cNvPr id="1337" name="Google Shape;1337;p78"/>
          <p:cNvSpPr txBox="1"/>
          <p:nvPr/>
        </p:nvSpPr>
        <p:spPr>
          <a:xfrm>
            <a:off x="667675" y="1739225"/>
            <a:ext cx="6768600" cy="27573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Both hurricanes Harvey and Irma show that most of the difference in </a:t>
            </a:r>
            <a:r>
              <a:rPr lang="en" sz="1600">
                <a:solidFill>
                  <a:schemeClr val="dk1"/>
                </a:solidFill>
              </a:rPr>
              <a:t>0</a:t>
            </a:r>
            <a:r>
              <a:rPr lang="en" sz="1600">
                <a:solidFill>
                  <a:srgbClr val="222222"/>
                </a:solidFill>
                <a:highlight>
                  <a:schemeClr val="lt1"/>
                </a:highlight>
              </a:rPr>
              <a:t>–3-km </a:t>
            </a:r>
            <a:r>
              <a:rPr lang="en" sz="1600"/>
              <a:t>updraft helicity is driven by the </a:t>
            </a:r>
            <a:r>
              <a:rPr lang="en" sz="1600">
                <a:solidFill>
                  <a:schemeClr val="dk1"/>
                </a:solidFill>
              </a:rPr>
              <a:t>0</a:t>
            </a:r>
            <a:r>
              <a:rPr lang="en" sz="1600">
                <a:solidFill>
                  <a:srgbClr val="222222"/>
                </a:solidFill>
                <a:highlight>
                  <a:schemeClr val="lt1"/>
                </a:highlight>
              </a:rPr>
              <a:t>–3-km helicity.</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Differences in maximum updraft velocity is at the convective scale, while differences in the </a:t>
            </a:r>
            <a:r>
              <a:rPr lang="en" sz="1600">
                <a:solidFill>
                  <a:schemeClr val="dk1"/>
                </a:solidFill>
              </a:rPr>
              <a:t>0</a:t>
            </a:r>
            <a:r>
              <a:rPr lang="en" sz="1600">
                <a:solidFill>
                  <a:srgbClr val="222222"/>
                </a:solidFill>
                <a:highlight>
                  <a:schemeClr val="lt1"/>
                </a:highlight>
              </a:rPr>
              <a:t>–3-km helicity is larger scale.</a:t>
            </a:r>
            <a:endParaRPr sz="1600">
              <a:solidFill>
                <a:srgbClr val="222222"/>
              </a:solidFill>
              <a:highlight>
                <a:schemeClr val="lt1"/>
              </a:highlight>
            </a:endParaRPr>
          </a:p>
          <a:p>
            <a:pPr marL="0" lvl="0" indent="0" algn="l" rtl="0">
              <a:spcBef>
                <a:spcPts val="0"/>
              </a:spcBef>
              <a:spcAft>
                <a:spcPts val="0"/>
              </a:spcAft>
              <a:buNone/>
            </a:pPr>
            <a:endParaRPr sz="1800">
              <a:solidFill>
                <a:srgbClr val="222222"/>
              </a:solidFill>
              <a:highlight>
                <a:schemeClr val="lt1"/>
              </a:high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7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43" name="Google Shape;1343;p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344" name="Google Shape;1344;p7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45" name="Google Shape;1345;p7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346" name="Google Shape;1346;p7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347" name="Google Shape;1347;p7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348" name="Google Shape;1348;p7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49" name="Google Shape;1349;p79"/>
          <p:cNvSpPr txBox="1"/>
          <p:nvPr/>
        </p:nvSpPr>
        <p:spPr>
          <a:xfrm>
            <a:off x="164250" y="836650"/>
            <a:ext cx="60450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Is the lack of strong updraft helicity in the MYNN3 PBL Schemes a result of weaker updrafts or less helicity?</a:t>
            </a:r>
            <a:endParaRPr sz="1600"/>
          </a:p>
        </p:txBody>
      </p:sp>
      <p:sp>
        <p:nvSpPr>
          <p:cNvPr id="1350" name="Google Shape;1350;p79"/>
          <p:cNvSpPr txBox="1"/>
          <p:nvPr/>
        </p:nvSpPr>
        <p:spPr>
          <a:xfrm>
            <a:off x="667675" y="1739225"/>
            <a:ext cx="6768600" cy="27573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dirty="0"/>
              <a:t>Both hurricanes Harvey and Irma show that most of the difference in </a:t>
            </a:r>
            <a:r>
              <a:rPr lang="en" sz="1600" dirty="0">
                <a:solidFill>
                  <a:schemeClr val="dk1"/>
                </a:solidFill>
              </a:rPr>
              <a:t>0</a:t>
            </a:r>
            <a:r>
              <a:rPr lang="en" sz="1600" dirty="0">
                <a:solidFill>
                  <a:srgbClr val="222222"/>
                </a:solidFill>
                <a:highlight>
                  <a:schemeClr val="lt1"/>
                </a:highlight>
              </a:rPr>
              <a:t>–3-km </a:t>
            </a:r>
            <a:r>
              <a:rPr lang="en" sz="1600" dirty="0"/>
              <a:t>updraft helicity is driven by the </a:t>
            </a:r>
            <a:r>
              <a:rPr lang="en" sz="1600" dirty="0">
                <a:solidFill>
                  <a:schemeClr val="dk1"/>
                </a:solidFill>
              </a:rPr>
              <a:t>0</a:t>
            </a:r>
            <a:r>
              <a:rPr lang="en" sz="1600" dirty="0">
                <a:solidFill>
                  <a:srgbClr val="222222"/>
                </a:solidFill>
                <a:highlight>
                  <a:schemeClr val="lt1"/>
                </a:highlight>
              </a:rPr>
              <a:t>–3-km helicity.</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 sz="1600" dirty="0"/>
              <a:t>Differences in maximum updraft velocity is at the convective scale, while differences in the </a:t>
            </a:r>
            <a:r>
              <a:rPr lang="en" sz="1600" dirty="0">
                <a:solidFill>
                  <a:schemeClr val="dk1"/>
                </a:solidFill>
              </a:rPr>
              <a:t>0</a:t>
            </a:r>
            <a:r>
              <a:rPr lang="en" sz="1600" dirty="0">
                <a:solidFill>
                  <a:srgbClr val="222222"/>
                </a:solidFill>
                <a:highlight>
                  <a:schemeClr val="lt1"/>
                </a:highlight>
              </a:rPr>
              <a:t>–3-km helicity is larger scale.</a:t>
            </a:r>
            <a:endParaRPr sz="1600" dirty="0">
              <a:solidFill>
                <a:srgbClr val="222222"/>
              </a:solidFill>
              <a:highlight>
                <a:schemeClr val="lt1"/>
              </a:highlight>
            </a:endParaRPr>
          </a:p>
          <a:p>
            <a:pPr marL="457200" lvl="0" indent="0" algn="l" rtl="0">
              <a:spcBef>
                <a:spcPts val="0"/>
              </a:spcBef>
              <a:spcAft>
                <a:spcPts val="0"/>
              </a:spcAft>
              <a:buNone/>
            </a:pPr>
            <a:endParaRPr sz="1600" dirty="0">
              <a:solidFill>
                <a:srgbClr val="222222"/>
              </a:solidFill>
              <a:highlight>
                <a:schemeClr val="lt1"/>
              </a:highlight>
            </a:endParaRPr>
          </a:p>
          <a:p>
            <a:pPr marL="457200" lvl="0" indent="-330200" algn="l" rtl="0">
              <a:spcBef>
                <a:spcPts val="0"/>
              </a:spcBef>
              <a:spcAft>
                <a:spcPts val="0"/>
              </a:spcAft>
              <a:buClr>
                <a:srgbClr val="222222"/>
              </a:buClr>
              <a:buSzPts val="1600"/>
              <a:buChar char="●"/>
            </a:pPr>
            <a:r>
              <a:rPr lang="en" sz="1600" dirty="0">
                <a:solidFill>
                  <a:srgbClr val="222222"/>
                </a:solidFill>
                <a:highlight>
                  <a:schemeClr val="lt1"/>
                </a:highlight>
              </a:rPr>
              <a:t>Further question: How does the PBL scheme physically affect the </a:t>
            </a:r>
            <a:r>
              <a:rPr lang="en" sz="1600" dirty="0">
                <a:solidFill>
                  <a:schemeClr val="dk1"/>
                </a:solidFill>
              </a:rPr>
              <a:t>0</a:t>
            </a:r>
            <a:r>
              <a:rPr lang="en" sz="1600" dirty="0">
                <a:solidFill>
                  <a:srgbClr val="222222"/>
                </a:solidFill>
                <a:highlight>
                  <a:schemeClr val="lt1"/>
                </a:highlight>
              </a:rPr>
              <a:t>–3-km helicity</a:t>
            </a:r>
            <a:r>
              <a:rPr lang="en" dirty="0">
                <a:solidFill>
                  <a:srgbClr val="222222"/>
                </a:solidFill>
                <a:highlight>
                  <a:schemeClr val="lt1"/>
                </a:highlight>
              </a:rPr>
              <a:t>? </a:t>
            </a:r>
            <a:r>
              <a:rPr lang="en" sz="1600" dirty="0">
                <a:solidFill>
                  <a:srgbClr val="222222"/>
                </a:solidFill>
                <a:highlight>
                  <a:schemeClr val="lt1"/>
                </a:highlight>
              </a:rPr>
              <a:t>What makes the MYNN3 scheme different?</a:t>
            </a:r>
            <a:endParaRPr sz="1800" dirty="0">
              <a:solidFill>
                <a:srgbClr val="222222"/>
              </a:solidFill>
              <a:highlight>
                <a:schemeClr val="lt1"/>
              </a:high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8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56" name="Google Shape;1356;p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357" name="Google Shape;1357;p8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58" name="Google Shape;1358;p8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359" name="Google Shape;1359;p8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360" name="Google Shape;1360;p8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361" name="Google Shape;1361;p8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62" name="Google Shape;1362;p80"/>
          <p:cNvSpPr txBox="1"/>
          <p:nvPr/>
        </p:nvSpPr>
        <p:spPr>
          <a:xfrm>
            <a:off x="667675" y="672425"/>
            <a:ext cx="6768600" cy="624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222222"/>
              </a:buClr>
              <a:buSzPts val="1600"/>
              <a:buChar char="●"/>
            </a:pPr>
            <a:r>
              <a:rPr lang="en" sz="1600">
                <a:solidFill>
                  <a:srgbClr val="222222"/>
                </a:solidFill>
                <a:highlight>
                  <a:schemeClr val="lt1"/>
                </a:highlight>
              </a:rPr>
              <a:t>Further question: How does the PBL scheme physically affect the </a:t>
            </a:r>
            <a:r>
              <a:rPr lang="en" sz="1600">
                <a:solidFill>
                  <a:schemeClr val="dk1"/>
                </a:solidFill>
              </a:rPr>
              <a:t>0</a:t>
            </a:r>
            <a:r>
              <a:rPr lang="en" sz="1600">
                <a:solidFill>
                  <a:srgbClr val="222222"/>
                </a:solidFill>
                <a:highlight>
                  <a:schemeClr val="lt1"/>
                </a:highlight>
              </a:rPr>
              <a:t>–3-km helicity</a:t>
            </a:r>
            <a:r>
              <a:rPr lang="en">
                <a:solidFill>
                  <a:srgbClr val="222222"/>
                </a:solidFill>
                <a:highlight>
                  <a:schemeClr val="lt1"/>
                </a:highlight>
              </a:rPr>
              <a:t>?</a:t>
            </a:r>
            <a:endParaRPr sz="1600">
              <a:solidFill>
                <a:srgbClr val="222222"/>
              </a:solidFill>
              <a:highlight>
                <a:schemeClr val="lt1"/>
              </a:highlight>
            </a:endParaRPr>
          </a:p>
        </p:txBody>
      </p:sp>
      <p:grpSp>
        <p:nvGrpSpPr>
          <p:cNvPr id="1363" name="Google Shape;1363;p80"/>
          <p:cNvGrpSpPr/>
          <p:nvPr/>
        </p:nvGrpSpPr>
        <p:grpSpPr>
          <a:xfrm>
            <a:off x="0" y="1658112"/>
            <a:ext cx="9144474" cy="3110676"/>
            <a:chOff x="14351" y="1451725"/>
            <a:chExt cx="9862462" cy="3110676"/>
          </a:xfrm>
        </p:grpSpPr>
        <p:pic>
          <p:nvPicPr>
            <p:cNvPr id="1364" name="Google Shape;1364;p80"/>
            <p:cNvPicPr preferRelativeResize="0"/>
            <p:nvPr/>
          </p:nvPicPr>
          <p:blipFill rotWithShape="1">
            <a:blip r:embed="rId4" cstate="screen">
              <a:alphaModFix/>
              <a:extLst>
                <a:ext uri="{28A0092B-C50C-407E-A947-70E740481C1C}">
                  <a14:useLocalDpi xmlns:a14="http://schemas.microsoft.com/office/drawing/2010/main"/>
                </a:ext>
              </a:extLst>
            </a:blip>
            <a:srcRect r="12982"/>
            <a:stretch/>
          </p:blipFill>
          <p:spPr>
            <a:xfrm>
              <a:off x="14351" y="1451725"/>
              <a:ext cx="3182699" cy="3110676"/>
            </a:xfrm>
            <a:prstGeom prst="rect">
              <a:avLst/>
            </a:prstGeom>
            <a:noFill/>
            <a:ln>
              <a:noFill/>
            </a:ln>
          </p:spPr>
        </p:pic>
        <p:pic>
          <p:nvPicPr>
            <p:cNvPr id="1365" name="Google Shape;1365;p8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19212" y="1452588"/>
              <a:ext cx="3657600" cy="3108961"/>
            </a:xfrm>
            <a:prstGeom prst="rect">
              <a:avLst/>
            </a:prstGeom>
            <a:noFill/>
            <a:ln>
              <a:noFill/>
            </a:ln>
          </p:spPr>
        </p:pic>
        <p:pic>
          <p:nvPicPr>
            <p:cNvPr id="1366" name="Google Shape;1366;p80"/>
            <p:cNvPicPr preferRelativeResize="0"/>
            <p:nvPr/>
          </p:nvPicPr>
          <p:blipFill rotWithShape="1">
            <a:blip r:embed="rId6" cstate="screen">
              <a:alphaModFix/>
              <a:extLst>
                <a:ext uri="{28A0092B-C50C-407E-A947-70E740481C1C}">
                  <a14:useLocalDpi xmlns:a14="http://schemas.microsoft.com/office/drawing/2010/main"/>
                </a:ext>
              </a:extLst>
            </a:blip>
            <a:srcRect r="12982"/>
            <a:stretch/>
          </p:blipFill>
          <p:spPr>
            <a:xfrm>
              <a:off x="3120852" y="1452588"/>
              <a:ext cx="3182699" cy="3108950"/>
            </a:xfrm>
            <a:prstGeom prst="rect">
              <a:avLst/>
            </a:prstGeom>
            <a:noFill/>
            <a:ln>
              <a:noFill/>
            </a:ln>
          </p:spPr>
        </p:pic>
      </p:grpSp>
      <p:sp>
        <p:nvSpPr>
          <p:cNvPr id="1367" name="Google Shape;1367;p80"/>
          <p:cNvSpPr txBox="1"/>
          <p:nvPr/>
        </p:nvSpPr>
        <p:spPr>
          <a:xfrm>
            <a:off x="3301225" y="1005700"/>
            <a:ext cx="22626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t>Irma SM</a:t>
            </a:r>
            <a:endParaRPr sz="2000" b="1"/>
          </a:p>
        </p:txBody>
      </p:sp>
      <p:sp>
        <p:nvSpPr>
          <p:cNvPr id="1368" name="Google Shape;1368;p80"/>
          <p:cNvSpPr txBox="1"/>
          <p:nvPr/>
        </p:nvSpPr>
        <p:spPr>
          <a:xfrm>
            <a:off x="3096675" y="4229625"/>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YSU</a:t>
            </a:r>
            <a:endParaRPr sz="2000" b="1"/>
          </a:p>
        </p:txBody>
      </p:sp>
      <p:sp>
        <p:nvSpPr>
          <p:cNvPr id="1369" name="Google Shape;1369;p80"/>
          <p:cNvSpPr txBox="1"/>
          <p:nvPr/>
        </p:nvSpPr>
        <p:spPr>
          <a:xfrm>
            <a:off x="5956200" y="4229625"/>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ACM2</a:t>
            </a:r>
            <a:endParaRPr sz="2000" b="1"/>
          </a:p>
        </p:txBody>
      </p:sp>
      <p:sp>
        <p:nvSpPr>
          <p:cNvPr id="1370" name="Google Shape;1370;p80"/>
          <p:cNvSpPr txBox="1"/>
          <p:nvPr/>
        </p:nvSpPr>
        <p:spPr>
          <a:xfrm>
            <a:off x="214950" y="4229625"/>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MYNN3</a:t>
            </a:r>
            <a:endParaRPr sz="2000" b="1"/>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8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76" name="Google Shape;1376;p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377" name="Google Shape;1377;p8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78" name="Google Shape;1378;p8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379" name="Google Shape;1379;p8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380" name="Google Shape;1380;p8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381" name="Google Shape;1381;p8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82" name="Google Shape;1382;p81"/>
          <p:cNvSpPr txBox="1"/>
          <p:nvPr/>
        </p:nvSpPr>
        <p:spPr>
          <a:xfrm>
            <a:off x="667675" y="672425"/>
            <a:ext cx="6768600" cy="624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222222"/>
              </a:buClr>
              <a:buSzPts val="1600"/>
              <a:buChar char="●"/>
            </a:pPr>
            <a:r>
              <a:rPr lang="en" sz="1600">
                <a:solidFill>
                  <a:srgbClr val="222222"/>
                </a:solidFill>
                <a:highlight>
                  <a:schemeClr val="lt1"/>
                </a:highlight>
              </a:rPr>
              <a:t>Further question: How does the PBL scheme physically affect the </a:t>
            </a:r>
            <a:r>
              <a:rPr lang="en" sz="1600">
                <a:solidFill>
                  <a:schemeClr val="dk1"/>
                </a:solidFill>
              </a:rPr>
              <a:t>0</a:t>
            </a:r>
            <a:r>
              <a:rPr lang="en" sz="1600">
                <a:solidFill>
                  <a:srgbClr val="222222"/>
                </a:solidFill>
                <a:highlight>
                  <a:schemeClr val="lt1"/>
                </a:highlight>
              </a:rPr>
              <a:t>–3-km helicity</a:t>
            </a:r>
            <a:r>
              <a:rPr lang="en">
                <a:solidFill>
                  <a:srgbClr val="222222"/>
                </a:solidFill>
                <a:highlight>
                  <a:schemeClr val="lt1"/>
                </a:highlight>
              </a:rPr>
              <a:t>?</a:t>
            </a:r>
            <a:endParaRPr sz="1600">
              <a:solidFill>
                <a:srgbClr val="222222"/>
              </a:solidFill>
              <a:highlight>
                <a:schemeClr val="lt1"/>
              </a:highlight>
            </a:endParaRPr>
          </a:p>
        </p:txBody>
      </p:sp>
      <p:grpSp>
        <p:nvGrpSpPr>
          <p:cNvPr id="1383" name="Google Shape;1383;p81"/>
          <p:cNvGrpSpPr/>
          <p:nvPr/>
        </p:nvGrpSpPr>
        <p:grpSpPr>
          <a:xfrm>
            <a:off x="0" y="1658112"/>
            <a:ext cx="9144474" cy="3110676"/>
            <a:chOff x="14351" y="1451725"/>
            <a:chExt cx="9862462" cy="3110676"/>
          </a:xfrm>
        </p:grpSpPr>
        <p:pic>
          <p:nvPicPr>
            <p:cNvPr id="1384" name="Google Shape;1384;p81"/>
            <p:cNvPicPr preferRelativeResize="0"/>
            <p:nvPr/>
          </p:nvPicPr>
          <p:blipFill rotWithShape="1">
            <a:blip r:embed="rId4" cstate="screen">
              <a:alphaModFix/>
              <a:extLst>
                <a:ext uri="{28A0092B-C50C-407E-A947-70E740481C1C}">
                  <a14:useLocalDpi xmlns:a14="http://schemas.microsoft.com/office/drawing/2010/main"/>
                </a:ext>
              </a:extLst>
            </a:blip>
            <a:srcRect r="12982"/>
            <a:stretch/>
          </p:blipFill>
          <p:spPr>
            <a:xfrm>
              <a:off x="14351" y="1451725"/>
              <a:ext cx="3182699" cy="3110676"/>
            </a:xfrm>
            <a:prstGeom prst="rect">
              <a:avLst/>
            </a:prstGeom>
            <a:noFill/>
            <a:ln>
              <a:noFill/>
            </a:ln>
          </p:spPr>
        </p:pic>
        <p:pic>
          <p:nvPicPr>
            <p:cNvPr id="1385" name="Google Shape;1385;p8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19212" y="1452588"/>
              <a:ext cx="3657600" cy="3108961"/>
            </a:xfrm>
            <a:prstGeom prst="rect">
              <a:avLst/>
            </a:prstGeom>
            <a:noFill/>
            <a:ln>
              <a:noFill/>
            </a:ln>
          </p:spPr>
        </p:pic>
        <p:pic>
          <p:nvPicPr>
            <p:cNvPr id="1386" name="Google Shape;1386;p81"/>
            <p:cNvPicPr preferRelativeResize="0"/>
            <p:nvPr/>
          </p:nvPicPr>
          <p:blipFill rotWithShape="1">
            <a:blip r:embed="rId6" cstate="screen">
              <a:alphaModFix/>
              <a:extLst>
                <a:ext uri="{28A0092B-C50C-407E-A947-70E740481C1C}">
                  <a14:useLocalDpi xmlns:a14="http://schemas.microsoft.com/office/drawing/2010/main"/>
                </a:ext>
              </a:extLst>
            </a:blip>
            <a:srcRect r="12982"/>
            <a:stretch/>
          </p:blipFill>
          <p:spPr>
            <a:xfrm>
              <a:off x="3120852" y="1452588"/>
              <a:ext cx="3182699" cy="3108950"/>
            </a:xfrm>
            <a:prstGeom prst="rect">
              <a:avLst/>
            </a:prstGeom>
            <a:noFill/>
            <a:ln>
              <a:noFill/>
            </a:ln>
          </p:spPr>
        </p:pic>
      </p:grpSp>
      <p:sp>
        <p:nvSpPr>
          <p:cNvPr id="1387" name="Google Shape;1387;p81"/>
          <p:cNvSpPr txBox="1"/>
          <p:nvPr/>
        </p:nvSpPr>
        <p:spPr>
          <a:xfrm>
            <a:off x="3301225" y="1005700"/>
            <a:ext cx="22626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t>Irma SM</a:t>
            </a:r>
            <a:endParaRPr sz="2000" b="1"/>
          </a:p>
        </p:txBody>
      </p:sp>
      <p:sp>
        <p:nvSpPr>
          <p:cNvPr id="1388" name="Google Shape;1388;p81"/>
          <p:cNvSpPr txBox="1"/>
          <p:nvPr/>
        </p:nvSpPr>
        <p:spPr>
          <a:xfrm>
            <a:off x="3096675" y="4229625"/>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YSU</a:t>
            </a:r>
            <a:endParaRPr sz="2000" b="1"/>
          </a:p>
        </p:txBody>
      </p:sp>
      <p:sp>
        <p:nvSpPr>
          <p:cNvPr id="1389" name="Google Shape;1389;p81"/>
          <p:cNvSpPr txBox="1"/>
          <p:nvPr/>
        </p:nvSpPr>
        <p:spPr>
          <a:xfrm>
            <a:off x="5956200" y="4229625"/>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ACM2</a:t>
            </a:r>
            <a:endParaRPr sz="2000" b="1"/>
          </a:p>
        </p:txBody>
      </p:sp>
      <p:sp>
        <p:nvSpPr>
          <p:cNvPr id="1390" name="Google Shape;1390;p81"/>
          <p:cNvSpPr txBox="1"/>
          <p:nvPr/>
        </p:nvSpPr>
        <p:spPr>
          <a:xfrm>
            <a:off x="214950" y="4229625"/>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MYNN3</a:t>
            </a:r>
            <a:endParaRPr sz="2000" b="1"/>
          </a:p>
        </p:txBody>
      </p:sp>
      <p:sp>
        <p:nvSpPr>
          <p:cNvPr id="1391" name="Google Shape;1391;p81"/>
          <p:cNvSpPr txBox="1"/>
          <p:nvPr/>
        </p:nvSpPr>
        <p:spPr>
          <a:xfrm>
            <a:off x="612000" y="4814625"/>
            <a:ext cx="16422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(TKE)</a:t>
            </a:r>
            <a:endParaRPr b="1"/>
          </a:p>
        </p:txBody>
      </p:sp>
      <p:sp>
        <p:nvSpPr>
          <p:cNvPr id="1392" name="Google Shape;1392;p81"/>
          <p:cNvSpPr txBox="1"/>
          <p:nvPr/>
        </p:nvSpPr>
        <p:spPr>
          <a:xfrm>
            <a:off x="3611425" y="4814625"/>
            <a:ext cx="16422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Richardson Number = 0</a:t>
            </a:r>
            <a:endParaRPr b="1"/>
          </a:p>
        </p:txBody>
      </p:sp>
      <p:sp>
        <p:nvSpPr>
          <p:cNvPr id="1393" name="Google Shape;1393;p81"/>
          <p:cNvSpPr txBox="1"/>
          <p:nvPr/>
        </p:nvSpPr>
        <p:spPr>
          <a:xfrm>
            <a:off x="6610850" y="4814625"/>
            <a:ext cx="16422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Richardson Number = 0.25</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 name="Google Shape;148;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49" name="Google Shape;149;p1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FFE599"/>
                </a:solidFill>
                <a:latin typeface="Calibri"/>
                <a:ea typeface="Calibri"/>
                <a:cs typeface="Calibri"/>
                <a:sym typeface="Calibri"/>
              </a:rPr>
              <a:t>Motivation</a:t>
            </a:r>
            <a:endParaRPr sz="2100" b="1" i="0" u="none" strike="noStrike" cap="none">
              <a:solidFill>
                <a:srgbClr val="FFE599"/>
              </a:solidFill>
              <a:latin typeface="Arial"/>
              <a:ea typeface="Arial"/>
              <a:cs typeface="Arial"/>
              <a:sym typeface="Arial"/>
            </a:endParaRPr>
          </a:p>
        </p:txBody>
      </p:sp>
      <p:sp>
        <p:nvSpPr>
          <p:cNvPr id="150" name="Google Shape;150;p1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51" name="Google Shape;151;p1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52" name="Google Shape;152;p1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53" name="Google Shape;153;p1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FFFFFF"/>
              </a:solidFill>
              <a:latin typeface="Arial"/>
              <a:ea typeface="Arial"/>
              <a:cs typeface="Arial"/>
              <a:sym typeface="Arial"/>
            </a:endParaRPr>
          </a:p>
        </p:txBody>
      </p:sp>
      <p:sp>
        <p:nvSpPr>
          <p:cNvPr id="154" name="Google Shape;154;p19"/>
          <p:cNvSpPr txBox="1"/>
          <p:nvPr/>
        </p:nvSpPr>
        <p:spPr>
          <a:xfrm>
            <a:off x="11200" y="795725"/>
            <a:ext cx="45453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Tropical Cyclone Tornadoes:</a:t>
            </a:r>
            <a:endParaRPr sz="2000"/>
          </a:p>
        </p:txBody>
      </p:sp>
      <p:sp>
        <p:nvSpPr>
          <p:cNvPr id="155" name="Google Shape;155;p19"/>
          <p:cNvSpPr txBox="1"/>
          <p:nvPr/>
        </p:nvSpPr>
        <p:spPr>
          <a:xfrm>
            <a:off x="351100" y="1442225"/>
            <a:ext cx="4545300" cy="1662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There tends to be large FARs with respect to tornado warnings in tropical cyclones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In 2005 alone, the TC tornado damage estimates totaled over $100 million</a:t>
            </a:r>
            <a:endParaRPr/>
          </a:p>
          <a:p>
            <a:pPr marL="0" lvl="0" indent="0" algn="l" rtl="0">
              <a:spcBef>
                <a:spcPts val="0"/>
              </a:spcBef>
              <a:spcAft>
                <a:spcPts val="0"/>
              </a:spcAft>
              <a:buNone/>
            </a:pPr>
            <a:endParaRPr/>
          </a:p>
        </p:txBody>
      </p:sp>
      <p:pic>
        <p:nvPicPr>
          <p:cNvPr id="156" name="Google Shape;156;p19"/>
          <p:cNvPicPr preferRelativeResize="0"/>
          <p:nvPr/>
        </p:nvPicPr>
        <p:blipFill>
          <a:blip r:embed="rId4">
            <a:alphaModFix/>
          </a:blip>
          <a:stretch>
            <a:fillRect/>
          </a:stretch>
        </p:blipFill>
        <p:spPr>
          <a:xfrm>
            <a:off x="5048800" y="769200"/>
            <a:ext cx="3942800" cy="2217825"/>
          </a:xfrm>
          <a:prstGeom prst="rect">
            <a:avLst/>
          </a:prstGeom>
          <a:noFill/>
          <a:ln>
            <a:noFill/>
          </a:ln>
        </p:spPr>
      </p:pic>
      <p:pic>
        <p:nvPicPr>
          <p:cNvPr id="157" name="Google Shape;157;p1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694100" y="3139425"/>
            <a:ext cx="1998210" cy="1851675"/>
          </a:xfrm>
          <a:prstGeom prst="rect">
            <a:avLst/>
          </a:prstGeom>
          <a:noFill/>
          <a:ln>
            <a:noFill/>
          </a:ln>
        </p:spPr>
      </p:pic>
      <p:pic>
        <p:nvPicPr>
          <p:cNvPr id="158" name="Google Shape;158;p1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923625" y="3139425"/>
            <a:ext cx="3296751" cy="18516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8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99" name="Google Shape;1399;p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400" name="Google Shape;1400;p8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01" name="Google Shape;1401;p8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402" name="Google Shape;1402;p8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403" name="Google Shape;1403;p8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404" name="Google Shape;1404;p8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05" name="Google Shape;1405;p82"/>
          <p:cNvSpPr txBox="1"/>
          <p:nvPr/>
        </p:nvSpPr>
        <p:spPr>
          <a:xfrm>
            <a:off x="253050" y="891275"/>
            <a:ext cx="863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1: How does varying the microphysics and planetary boundary layer parameterizations affect tropical cyclone convection? Does this choice effect the distribution, structure, and longevity of rotating and non-rotating convection?</a:t>
            </a:r>
            <a:endParaRPr sz="1600"/>
          </a:p>
        </p:txBody>
      </p:sp>
      <p:sp>
        <p:nvSpPr>
          <p:cNvPr id="1406" name="Google Shape;1406;p82"/>
          <p:cNvSpPr txBox="1"/>
          <p:nvPr/>
        </p:nvSpPr>
        <p:spPr>
          <a:xfrm>
            <a:off x="662325" y="2040150"/>
            <a:ext cx="7932000" cy="25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t>Microphysics Hypothesis: </a:t>
            </a:r>
            <a:endParaRPr sz="1600" u="sng"/>
          </a:p>
          <a:p>
            <a:pPr marL="457200" lvl="0" indent="-330200" algn="l" rtl="0">
              <a:spcBef>
                <a:spcPts val="0"/>
              </a:spcBef>
              <a:spcAft>
                <a:spcPts val="0"/>
              </a:spcAft>
              <a:buSzPts val="1600"/>
              <a:buChar char="●"/>
            </a:pPr>
            <a:r>
              <a:rPr lang="en" sz="1600"/>
              <a:t>The limited number of CCN in the WDM6 microphysics scheme will limit spurious light precipitation.</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Limiting of the CCN will limit the amount of ice and graupel in the tropical cyclones.</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The largest impact from the microphysics schemes will come from the diabatic heating and cooling, and the resulting consequences to the convective organization of the tropical cyclones.</a:t>
            </a:r>
            <a:endParaRPr sz="16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8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12" name="Google Shape;1412;p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413" name="Google Shape;1413;p8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14" name="Google Shape;1414;p8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415" name="Google Shape;1415;p8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416" name="Google Shape;1416;p8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417" name="Google Shape;1417;p8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18" name="Google Shape;1418;p83"/>
          <p:cNvSpPr txBox="1"/>
          <p:nvPr/>
        </p:nvSpPr>
        <p:spPr>
          <a:xfrm>
            <a:off x="253050" y="891275"/>
            <a:ext cx="863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1: How does varying the microphysics and planetary boundary layer parameterizations affect tropical cyclone convection? Does this choice effect the distribution, structure, and longevity of rotating and non-rotating convection?</a:t>
            </a:r>
            <a:endParaRPr sz="1600"/>
          </a:p>
        </p:txBody>
      </p:sp>
      <p:sp>
        <p:nvSpPr>
          <p:cNvPr id="1419" name="Google Shape;1419;p83"/>
          <p:cNvSpPr txBox="1"/>
          <p:nvPr/>
        </p:nvSpPr>
        <p:spPr>
          <a:xfrm>
            <a:off x="662325" y="2040150"/>
            <a:ext cx="7932000" cy="25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t>PBL Hypothesis: </a:t>
            </a:r>
            <a:endParaRPr sz="1600" u="sng"/>
          </a:p>
          <a:p>
            <a:pPr marL="457200" lvl="0" indent="-330200" algn="l" rtl="0">
              <a:spcBef>
                <a:spcPts val="0"/>
              </a:spcBef>
              <a:spcAft>
                <a:spcPts val="0"/>
              </a:spcAft>
              <a:buSzPts val="1600"/>
              <a:buChar char="●"/>
            </a:pPr>
            <a:r>
              <a:rPr lang="en" sz="1600"/>
              <a:t>The YSU PBL scheme will result in relatively dry air at the surface near deep convective cells.</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The MYNN3 PBL scheme will not fully account for the deep vertical mixing, underestimating the vertical transport of heat, moisture, and momentum.</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The ACM2 PBL scheme is non-local for upward fluxes and is likely to experience the same drawbacks as the YSU scheme.</a:t>
            </a:r>
            <a:endParaRPr sz="16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8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25" name="Google Shape;1425;p8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426" name="Google Shape;1426;p8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27" name="Google Shape;1427;p8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428" name="Google Shape;1428;p8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429" name="Google Shape;1429;p8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430" name="Google Shape;1430;p8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31" name="Google Shape;1431;p84"/>
          <p:cNvSpPr txBox="1"/>
          <p:nvPr/>
        </p:nvSpPr>
        <p:spPr>
          <a:xfrm>
            <a:off x="253050" y="891275"/>
            <a:ext cx="863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2: Are there boundaries at the tropical cyclone, or sub-tropical cyclone, scale that help develop or intensify convection locally? Is there a link between dry air intrusion and the development baroclinic boundaries, and does this affect rotating convection? How do baroclinically- and convergence-forced boundaries change over time? How do the choice of microphysics and PBL parameterization affect these boundaries?</a:t>
            </a:r>
            <a:endParaRPr sz="16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8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37" name="Google Shape;1437;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438" name="Google Shape;1438;p8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39" name="Google Shape;1439;p8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440" name="Google Shape;1440;p8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441" name="Google Shape;1441;p8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442" name="Google Shape;1442;p8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43" name="Google Shape;1443;p85"/>
          <p:cNvSpPr txBox="1"/>
          <p:nvPr/>
        </p:nvSpPr>
        <p:spPr>
          <a:xfrm>
            <a:off x="253050" y="891275"/>
            <a:ext cx="863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Question 2: Are there boundaries at the tropical cyclone, or sub-tropical cyclone, scale that help develop or intensify convection locally? Is there a link between dry air intrusion and the development baroclinic boundaries, and does this affect rotating convection? How do baroclinically- and convergence-forced boundaries change over time? How do the choice of microphysics and PBL parameterization affect these boundaries?</a:t>
            </a:r>
            <a:endParaRPr sz="1600"/>
          </a:p>
        </p:txBody>
      </p:sp>
      <p:sp>
        <p:nvSpPr>
          <p:cNvPr id="1444" name="Google Shape;1444;p85"/>
          <p:cNvSpPr txBox="1"/>
          <p:nvPr/>
        </p:nvSpPr>
        <p:spPr>
          <a:xfrm>
            <a:off x="186625" y="2496925"/>
            <a:ext cx="8409300" cy="64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Those driven by baroclinic differences (gradients of temperature and humidity)</a:t>
            </a:r>
            <a:endParaRPr sz="1600" b="1"/>
          </a:p>
        </p:txBody>
      </p:sp>
      <p:sp>
        <p:nvSpPr>
          <p:cNvPr id="1445" name="Google Shape;1445;p85"/>
          <p:cNvSpPr txBox="1"/>
          <p:nvPr/>
        </p:nvSpPr>
        <p:spPr>
          <a:xfrm>
            <a:off x="2005325" y="3558050"/>
            <a:ext cx="6590700" cy="64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Those driven by convergence of the wind (frictional effects)</a:t>
            </a:r>
            <a:endParaRPr sz="1600" b="1"/>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8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51" name="Google Shape;1451;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452" name="Google Shape;1452;p8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53" name="Google Shape;1453;p8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454" name="Google Shape;1454;p8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455" name="Google Shape;1455;p8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456" name="Google Shape;1456;p8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57" name="Google Shape;1457;p86"/>
          <p:cNvSpPr txBox="1"/>
          <p:nvPr/>
        </p:nvSpPr>
        <p:spPr>
          <a:xfrm>
            <a:off x="253050" y="891275"/>
            <a:ext cx="86379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Full 3D Frontogenesis Equation</a:t>
            </a:r>
            <a:endParaRPr sz="1600"/>
          </a:p>
        </p:txBody>
      </p:sp>
      <p:pic>
        <p:nvPicPr>
          <p:cNvPr id="1458" name="Google Shape;1458;p8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694526"/>
            <a:ext cx="9143998" cy="251809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8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64" name="Google Shape;1464;p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465" name="Google Shape;1465;p8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66" name="Google Shape;1466;p8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467" name="Google Shape;1467;p8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468" name="Google Shape;1468;p8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469" name="Google Shape;1469;p8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70" name="Google Shape;1470;p87"/>
          <p:cNvSpPr txBox="1"/>
          <p:nvPr/>
        </p:nvSpPr>
        <p:spPr>
          <a:xfrm>
            <a:off x="253050" y="891275"/>
            <a:ext cx="86379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Full 3D Frontogenesis Equation</a:t>
            </a:r>
            <a:endParaRPr sz="1600"/>
          </a:p>
        </p:txBody>
      </p:sp>
      <p:pic>
        <p:nvPicPr>
          <p:cNvPr id="1471" name="Google Shape;1471;p8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694526"/>
            <a:ext cx="9143998" cy="2518097"/>
          </a:xfrm>
          <a:prstGeom prst="rect">
            <a:avLst/>
          </a:prstGeom>
          <a:noFill/>
          <a:ln>
            <a:noFill/>
          </a:ln>
        </p:spPr>
      </p:pic>
      <p:sp>
        <p:nvSpPr>
          <p:cNvPr id="1472" name="Google Shape;1472;p87"/>
          <p:cNvSpPr/>
          <p:nvPr/>
        </p:nvSpPr>
        <p:spPr>
          <a:xfrm>
            <a:off x="1932550" y="1786000"/>
            <a:ext cx="2707800" cy="72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87"/>
          <p:cNvSpPr/>
          <p:nvPr/>
        </p:nvSpPr>
        <p:spPr>
          <a:xfrm>
            <a:off x="1932550" y="2591325"/>
            <a:ext cx="2707800" cy="72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87"/>
          <p:cNvSpPr/>
          <p:nvPr/>
        </p:nvSpPr>
        <p:spPr>
          <a:xfrm>
            <a:off x="2268650" y="3396650"/>
            <a:ext cx="2247900" cy="72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87"/>
          <p:cNvSpPr/>
          <p:nvPr/>
        </p:nvSpPr>
        <p:spPr>
          <a:xfrm>
            <a:off x="4572000" y="3396650"/>
            <a:ext cx="2707800" cy="724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87"/>
          <p:cNvSpPr/>
          <p:nvPr/>
        </p:nvSpPr>
        <p:spPr>
          <a:xfrm>
            <a:off x="4699900" y="2591325"/>
            <a:ext cx="2707800" cy="724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87"/>
          <p:cNvSpPr/>
          <p:nvPr/>
        </p:nvSpPr>
        <p:spPr>
          <a:xfrm>
            <a:off x="4699900" y="1786000"/>
            <a:ext cx="2707800" cy="724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87"/>
          <p:cNvSpPr/>
          <p:nvPr/>
        </p:nvSpPr>
        <p:spPr>
          <a:xfrm>
            <a:off x="7455675" y="1786000"/>
            <a:ext cx="1435200" cy="15297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87"/>
          <p:cNvSpPr/>
          <p:nvPr/>
        </p:nvSpPr>
        <p:spPr>
          <a:xfrm>
            <a:off x="7318600" y="3369975"/>
            <a:ext cx="1435200" cy="7245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0" name="Google Shape;1480;p87"/>
          <p:cNvGrpSpPr/>
          <p:nvPr/>
        </p:nvGrpSpPr>
        <p:grpSpPr>
          <a:xfrm>
            <a:off x="242525" y="4427450"/>
            <a:ext cx="1606025" cy="387300"/>
            <a:chOff x="242525" y="4427450"/>
            <a:chExt cx="1606025" cy="387300"/>
          </a:xfrm>
        </p:grpSpPr>
        <p:sp>
          <p:nvSpPr>
            <p:cNvPr id="1481" name="Google Shape;1481;p87"/>
            <p:cNvSpPr/>
            <p:nvPr/>
          </p:nvSpPr>
          <p:spPr>
            <a:xfrm>
              <a:off x="242525" y="4504700"/>
              <a:ext cx="246600" cy="2328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87"/>
            <p:cNvSpPr txBox="1"/>
            <p:nvPr/>
          </p:nvSpPr>
          <p:spPr>
            <a:xfrm>
              <a:off x="489250" y="4427450"/>
              <a:ext cx="13593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Diabatic terms</a:t>
              </a:r>
              <a:endParaRPr/>
            </a:p>
          </p:txBody>
        </p:sp>
      </p:grpSp>
      <p:grpSp>
        <p:nvGrpSpPr>
          <p:cNvPr id="1483" name="Google Shape;1483;p87"/>
          <p:cNvGrpSpPr/>
          <p:nvPr/>
        </p:nvGrpSpPr>
        <p:grpSpPr>
          <a:xfrm>
            <a:off x="1932550" y="4427450"/>
            <a:ext cx="2816700" cy="387300"/>
            <a:chOff x="2623775" y="4427450"/>
            <a:chExt cx="2816700" cy="387300"/>
          </a:xfrm>
        </p:grpSpPr>
        <p:sp>
          <p:nvSpPr>
            <p:cNvPr id="1484" name="Google Shape;1484;p87"/>
            <p:cNvSpPr/>
            <p:nvPr/>
          </p:nvSpPr>
          <p:spPr>
            <a:xfrm>
              <a:off x="2623775" y="4504700"/>
              <a:ext cx="246600" cy="232800"/>
            </a:xfrm>
            <a:prstGeom prst="rect">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87"/>
            <p:cNvSpPr txBox="1"/>
            <p:nvPr/>
          </p:nvSpPr>
          <p:spPr>
            <a:xfrm>
              <a:off x="2870375" y="4427450"/>
              <a:ext cx="25701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Horizontal Deformation terms</a:t>
              </a:r>
              <a:endParaRPr/>
            </a:p>
          </p:txBody>
        </p:sp>
      </p:grpSp>
      <p:grpSp>
        <p:nvGrpSpPr>
          <p:cNvPr id="1486" name="Google Shape;1486;p87"/>
          <p:cNvGrpSpPr/>
          <p:nvPr/>
        </p:nvGrpSpPr>
        <p:grpSpPr>
          <a:xfrm>
            <a:off x="7407700" y="4427450"/>
            <a:ext cx="1848150" cy="387300"/>
            <a:chOff x="7209075" y="4737500"/>
            <a:chExt cx="1848150" cy="387300"/>
          </a:xfrm>
        </p:grpSpPr>
        <p:sp>
          <p:nvSpPr>
            <p:cNvPr id="1487" name="Google Shape;1487;p87"/>
            <p:cNvSpPr/>
            <p:nvPr/>
          </p:nvSpPr>
          <p:spPr>
            <a:xfrm>
              <a:off x="7209075" y="4814750"/>
              <a:ext cx="246600" cy="232800"/>
            </a:xfrm>
            <a:prstGeom prst="rect">
              <a:avLst/>
            </a:prstGeom>
            <a:solidFill>
              <a:srgbClr val="00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87"/>
            <p:cNvSpPr txBox="1"/>
            <p:nvPr/>
          </p:nvSpPr>
          <p:spPr>
            <a:xfrm>
              <a:off x="7411125" y="4737500"/>
              <a:ext cx="16461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Tilting terms</a:t>
              </a:r>
              <a:endParaRPr/>
            </a:p>
          </p:txBody>
        </p:sp>
      </p:grpSp>
      <p:grpSp>
        <p:nvGrpSpPr>
          <p:cNvPr id="1489" name="Google Shape;1489;p87"/>
          <p:cNvGrpSpPr/>
          <p:nvPr/>
        </p:nvGrpSpPr>
        <p:grpSpPr>
          <a:xfrm>
            <a:off x="4833250" y="4427450"/>
            <a:ext cx="2692500" cy="387300"/>
            <a:chOff x="4957200" y="4427450"/>
            <a:chExt cx="2692500" cy="387300"/>
          </a:xfrm>
        </p:grpSpPr>
        <p:sp>
          <p:nvSpPr>
            <p:cNvPr id="1490" name="Google Shape;1490;p87"/>
            <p:cNvSpPr/>
            <p:nvPr/>
          </p:nvSpPr>
          <p:spPr>
            <a:xfrm>
              <a:off x="4957200" y="4504700"/>
              <a:ext cx="246600" cy="2328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87"/>
            <p:cNvSpPr txBox="1"/>
            <p:nvPr/>
          </p:nvSpPr>
          <p:spPr>
            <a:xfrm>
              <a:off x="5203800" y="4427450"/>
              <a:ext cx="24459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Vertical Divergence terms</a:t>
              </a:r>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8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97" name="Google Shape;1497;p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498" name="Google Shape;1498;p8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99" name="Google Shape;1499;p8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500" name="Google Shape;1500;p8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501" name="Google Shape;1501;p8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502" name="Google Shape;1502;p8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503" name="Google Shape;1503;p88"/>
          <p:cNvSpPr txBox="1"/>
          <p:nvPr/>
        </p:nvSpPr>
        <p:spPr>
          <a:xfrm>
            <a:off x="253050" y="586475"/>
            <a:ext cx="86379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t>Tropical Cyclone Boundaries:</a:t>
            </a:r>
            <a:endParaRPr sz="1600" b="1"/>
          </a:p>
        </p:txBody>
      </p:sp>
      <p:grpSp>
        <p:nvGrpSpPr>
          <p:cNvPr id="1504" name="Google Shape;1504;p88"/>
          <p:cNvGrpSpPr/>
          <p:nvPr/>
        </p:nvGrpSpPr>
        <p:grpSpPr>
          <a:xfrm>
            <a:off x="3643977" y="686226"/>
            <a:ext cx="5500116" cy="4437400"/>
            <a:chOff x="-1" y="1028700"/>
            <a:chExt cx="4572000" cy="4114800"/>
          </a:xfrm>
        </p:grpSpPr>
        <p:pic>
          <p:nvPicPr>
            <p:cNvPr id="1505" name="Google Shape;1505;p8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 y="1028700"/>
              <a:ext cx="4572000" cy="4114800"/>
            </a:xfrm>
            <a:prstGeom prst="rect">
              <a:avLst/>
            </a:prstGeom>
            <a:noFill/>
            <a:ln>
              <a:noFill/>
            </a:ln>
          </p:spPr>
        </p:pic>
        <p:sp>
          <p:nvSpPr>
            <p:cNvPr id="1506" name="Google Shape;1506;p88"/>
            <p:cNvSpPr/>
            <p:nvPr/>
          </p:nvSpPr>
          <p:spPr>
            <a:xfrm>
              <a:off x="201575" y="1160763"/>
              <a:ext cx="1615800" cy="1797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88"/>
            <p:cNvSpPr/>
            <p:nvPr/>
          </p:nvSpPr>
          <p:spPr>
            <a:xfrm>
              <a:off x="2482750" y="1178425"/>
              <a:ext cx="1615800" cy="17973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88"/>
            <p:cNvSpPr/>
            <p:nvPr/>
          </p:nvSpPr>
          <p:spPr>
            <a:xfrm>
              <a:off x="201450" y="3221250"/>
              <a:ext cx="1615800" cy="17973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88"/>
          <p:cNvSpPr txBox="1"/>
          <p:nvPr/>
        </p:nvSpPr>
        <p:spPr>
          <a:xfrm>
            <a:off x="570850" y="1506275"/>
            <a:ext cx="25446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t>Irma WSM6-YSU</a:t>
            </a:r>
            <a:endParaRPr sz="2000" b="1"/>
          </a:p>
        </p:txBody>
      </p:sp>
      <p:sp>
        <p:nvSpPr>
          <p:cNvPr id="1510" name="Google Shape;1510;p88"/>
          <p:cNvSpPr/>
          <p:nvPr/>
        </p:nvSpPr>
        <p:spPr>
          <a:xfrm>
            <a:off x="215650" y="1893575"/>
            <a:ext cx="3255000" cy="1755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Diabatic terms from existing convection tends to be the largest term.</a:t>
            </a:r>
            <a:endParaRPr sz="1600" b="1"/>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8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16" name="Google Shape;1516;p8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517" name="Google Shape;1517;p8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18" name="Google Shape;1518;p8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519" name="Google Shape;1519;p8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520" name="Google Shape;1520;p8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521" name="Google Shape;1521;p8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522" name="Google Shape;1522;p89"/>
          <p:cNvSpPr txBox="1"/>
          <p:nvPr/>
        </p:nvSpPr>
        <p:spPr>
          <a:xfrm>
            <a:off x="253050" y="662675"/>
            <a:ext cx="86379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Full 3D Frontogenesis Equation</a:t>
            </a:r>
            <a:endParaRPr sz="1600"/>
          </a:p>
        </p:txBody>
      </p:sp>
      <p:pic>
        <p:nvPicPr>
          <p:cNvPr id="1523" name="Google Shape;1523;p8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694526"/>
            <a:ext cx="9143998" cy="2518097"/>
          </a:xfrm>
          <a:prstGeom prst="rect">
            <a:avLst/>
          </a:prstGeom>
          <a:noFill/>
          <a:ln>
            <a:noFill/>
          </a:ln>
        </p:spPr>
      </p:pic>
      <p:sp>
        <p:nvSpPr>
          <p:cNvPr id="1524" name="Google Shape;1524;p89"/>
          <p:cNvSpPr/>
          <p:nvPr/>
        </p:nvSpPr>
        <p:spPr>
          <a:xfrm>
            <a:off x="1932550" y="1786000"/>
            <a:ext cx="2707800" cy="72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89"/>
          <p:cNvSpPr/>
          <p:nvPr/>
        </p:nvSpPr>
        <p:spPr>
          <a:xfrm>
            <a:off x="1932550" y="2591325"/>
            <a:ext cx="2707800" cy="72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89"/>
          <p:cNvSpPr/>
          <p:nvPr/>
        </p:nvSpPr>
        <p:spPr>
          <a:xfrm>
            <a:off x="2268650" y="3396650"/>
            <a:ext cx="2247900" cy="72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89"/>
          <p:cNvSpPr/>
          <p:nvPr/>
        </p:nvSpPr>
        <p:spPr>
          <a:xfrm>
            <a:off x="4572000" y="3396650"/>
            <a:ext cx="2707800" cy="724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89"/>
          <p:cNvSpPr/>
          <p:nvPr/>
        </p:nvSpPr>
        <p:spPr>
          <a:xfrm>
            <a:off x="4699900" y="2591325"/>
            <a:ext cx="2707800" cy="724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89"/>
          <p:cNvSpPr/>
          <p:nvPr/>
        </p:nvSpPr>
        <p:spPr>
          <a:xfrm>
            <a:off x="4699900" y="1786000"/>
            <a:ext cx="2707800" cy="724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89"/>
          <p:cNvSpPr/>
          <p:nvPr/>
        </p:nvSpPr>
        <p:spPr>
          <a:xfrm>
            <a:off x="7455675" y="1786000"/>
            <a:ext cx="1435200" cy="15297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89"/>
          <p:cNvSpPr/>
          <p:nvPr/>
        </p:nvSpPr>
        <p:spPr>
          <a:xfrm>
            <a:off x="7318600" y="3369975"/>
            <a:ext cx="1435200" cy="7245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89"/>
          <p:cNvGrpSpPr/>
          <p:nvPr/>
        </p:nvGrpSpPr>
        <p:grpSpPr>
          <a:xfrm>
            <a:off x="242525" y="4427450"/>
            <a:ext cx="1606025" cy="387300"/>
            <a:chOff x="242525" y="4427450"/>
            <a:chExt cx="1606025" cy="387300"/>
          </a:xfrm>
        </p:grpSpPr>
        <p:sp>
          <p:nvSpPr>
            <p:cNvPr id="1533" name="Google Shape;1533;p89"/>
            <p:cNvSpPr/>
            <p:nvPr/>
          </p:nvSpPr>
          <p:spPr>
            <a:xfrm>
              <a:off x="242525" y="4504700"/>
              <a:ext cx="246600" cy="2328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89"/>
            <p:cNvSpPr txBox="1"/>
            <p:nvPr/>
          </p:nvSpPr>
          <p:spPr>
            <a:xfrm>
              <a:off x="489250" y="4427450"/>
              <a:ext cx="13593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Diabatic terms</a:t>
              </a:r>
              <a:endParaRPr/>
            </a:p>
          </p:txBody>
        </p:sp>
      </p:grpSp>
      <p:grpSp>
        <p:nvGrpSpPr>
          <p:cNvPr id="1535" name="Google Shape;1535;p89"/>
          <p:cNvGrpSpPr/>
          <p:nvPr/>
        </p:nvGrpSpPr>
        <p:grpSpPr>
          <a:xfrm>
            <a:off x="1932550" y="4427450"/>
            <a:ext cx="2816700" cy="387300"/>
            <a:chOff x="2623775" y="4427450"/>
            <a:chExt cx="2816700" cy="387300"/>
          </a:xfrm>
        </p:grpSpPr>
        <p:sp>
          <p:nvSpPr>
            <p:cNvPr id="1536" name="Google Shape;1536;p89"/>
            <p:cNvSpPr/>
            <p:nvPr/>
          </p:nvSpPr>
          <p:spPr>
            <a:xfrm>
              <a:off x="2623775" y="4504700"/>
              <a:ext cx="246600" cy="232800"/>
            </a:xfrm>
            <a:prstGeom prst="rect">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89"/>
            <p:cNvSpPr txBox="1"/>
            <p:nvPr/>
          </p:nvSpPr>
          <p:spPr>
            <a:xfrm>
              <a:off x="2870375" y="4427450"/>
              <a:ext cx="25701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Horizontal Deformation terms</a:t>
              </a:r>
              <a:endParaRPr/>
            </a:p>
          </p:txBody>
        </p:sp>
      </p:grpSp>
      <p:grpSp>
        <p:nvGrpSpPr>
          <p:cNvPr id="1538" name="Google Shape;1538;p89"/>
          <p:cNvGrpSpPr/>
          <p:nvPr/>
        </p:nvGrpSpPr>
        <p:grpSpPr>
          <a:xfrm>
            <a:off x="7407700" y="4427450"/>
            <a:ext cx="1848150" cy="387300"/>
            <a:chOff x="7209075" y="4737500"/>
            <a:chExt cx="1848150" cy="387300"/>
          </a:xfrm>
        </p:grpSpPr>
        <p:sp>
          <p:nvSpPr>
            <p:cNvPr id="1539" name="Google Shape;1539;p89"/>
            <p:cNvSpPr/>
            <p:nvPr/>
          </p:nvSpPr>
          <p:spPr>
            <a:xfrm>
              <a:off x="7209075" y="4814750"/>
              <a:ext cx="246600" cy="232800"/>
            </a:xfrm>
            <a:prstGeom prst="rect">
              <a:avLst/>
            </a:prstGeom>
            <a:solidFill>
              <a:srgbClr val="00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89"/>
            <p:cNvSpPr txBox="1"/>
            <p:nvPr/>
          </p:nvSpPr>
          <p:spPr>
            <a:xfrm>
              <a:off x="7411125" y="4737500"/>
              <a:ext cx="16461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Tilting terms</a:t>
              </a:r>
              <a:endParaRPr/>
            </a:p>
          </p:txBody>
        </p:sp>
      </p:grpSp>
      <p:grpSp>
        <p:nvGrpSpPr>
          <p:cNvPr id="1541" name="Google Shape;1541;p89"/>
          <p:cNvGrpSpPr/>
          <p:nvPr/>
        </p:nvGrpSpPr>
        <p:grpSpPr>
          <a:xfrm>
            <a:off x="4833250" y="4427450"/>
            <a:ext cx="2692500" cy="387300"/>
            <a:chOff x="4957200" y="4427450"/>
            <a:chExt cx="2692500" cy="387300"/>
          </a:xfrm>
        </p:grpSpPr>
        <p:sp>
          <p:nvSpPr>
            <p:cNvPr id="1542" name="Google Shape;1542;p89"/>
            <p:cNvSpPr/>
            <p:nvPr/>
          </p:nvSpPr>
          <p:spPr>
            <a:xfrm>
              <a:off x="4957200" y="4504700"/>
              <a:ext cx="246600" cy="2328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89"/>
            <p:cNvSpPr txBox="1"/>
            <p:nvPr/>
          </p:nvSpPr>
          <p:spPr>
            <a:xfrm>
              <a:off x="5203800" y="4427450"/>
              <a:ext cx="24459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Vertical Divergence terms</a:t>
              </a:r>
              <a:endParaRPr/>
            </a:p>
          </p:txBody>
        </p:sp>
      </p:grpSp>
      <p:sp>
        <p:nvSpPr>
          <p:cNvPr id="1544" name="Google Shape;1544;p89"/>
          <p:cNvSpPr/>
          <p:nvPr/>
        </p:nvSpPr>
        <p:spPr>
          <a:xfrm rot="5400000">
            <a:off x="3101300" y="201575"/>
            <a:ext cx="299700" cy="2805000"/>
          </a:xfrm>
          <a:prstGeom prst="leftBrace">
            <a:avLst>
              <a:gd name="adj1" fmla="val 54195"/>
              <a:gd name="adj2" fmla="val 4971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89"/>
          <p:cNvSpPr txBox="1"/>
          <p:nvPr/>
        </p:nvSpPr>
        <p:spPr>
          <a:xfrm>
            <a:off x="2505550" y="1160150"/>
            <a:ext cx="15618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Largest Terms</a:t>
            </a:r>
            <a:endParaRPr/>
          </a:p>
        </p:txBody>
      </p:sp>
      <p:sp>
        <p:nvSpPr>
          <p:cNvPr id="1546" name="Google Shape;1546;p89"/>
          <p:cNvSpPr/>
          <p:nvPr/>
        </p:nvSpPr>
        <p:spPr>
          <a:xfrm rot="5400000">
            <a:off x="6661300" y="-507200"/>
            <a:ext cx="299700" cy="4222500"/>
          </a:xfrm>
          <a:prstGeom prst="leftBrace">
            <a:avLst>
              <a:gd name="adj1" fmla="val 54195"/>
              <a:gd name="adj2" fmla="val 4971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89"/>
          <p:cNvSpPr txBox="1"/>
          <p:nvPr/>
        </p:nvSpPr>
        <p:spPr>
          <a:xfrm>
            <a:off x="5790850" y="962013"/>
            <a:ext cx="20406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Baroclinic and Convergence Terms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9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53" name="Google Shape;1553;p9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554" name="Google Shape;1554;p9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55" name="Google Shape;1555;p9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556" name="Google Shape;1556;p9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557" name="Google Shape;1557;p9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558" name="Google Shape;1558;p9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559" name="Google Shape;1559;p90"/>
          <p:cNvPicPr preferRelativeResize="0"/>
          <p:nvPr/>
        </p:nvPicPr>
        <p:blipFill rotWithShape="1">
          <a:blip r:embed="rId4" cstate="screen">
            <a:alphaModFix/>
            <a:extLst>
              <a:ext uri="{28A0092B-C50C-407E-A947-70E740481C1C}">
                <a14:useLocalDpi xmlns:a14="http://schemas.microsoft.com/office/drawing/2010/main"/>
              </a:ext>
            </a:extLst>
          </a:blip>
          <a:srcRect l="12484" t="5555" r="12484" b="5555"/>
          <a:stretch/>
        </p:blipFill>
        <p:spPr>
          <a:xfrm>
            <a:off x="0" y="1079500"/>
            <a:ext cx="4572000" cy="4063999"/>
          </a:xfrm>
          <a:prstGeom prst="rect">
            <a:avLst/>
          </a:prstGeom>
          <a:noFill/>
          <a:ln>
            <a:noFill/>
          </a:ln>
        </p:spPr>
      </p:pic>
      <p:pic>
        <p:nvPicPr>
          <p:cNvPr id="1560" name="Google Shape;1560;p90"/>
          <p:cNvPicPr preferRelativeResize="0"/>
          <p:nvPr/>
        </p:nvPicPr>
        <p:blipFill rotWithShape="1">
          <a:blip r:embed="rId5" cstate="screen">
            <a:alphaModFix/>
            <a:extLst>
              <a:ext uri="{28A0092B-C50C-407E-A947-70E740481C1C}">
                <a14:useLocalDpi xmlns:a14="http://schemas.microsoft.com/office/drawing/2010/main"/>
              </a:ext>
            </a:extLst>
          </a:blip>
          <a:srcRect l="11255" t="5555" r="12490" b="5555"/>
          <a:stretch/>
        </p:blipFill>
        <p:spPr>
          <a:xfrm>
            <a:off x="4572000" y="1079500"/>
            <a:ext cx="4572000" cy="4063999"/>
          </a:xfrm>
          <a:prstGeom prst="rect">
            <a:avLst/>
          </a:prstGeom>
          <a:noFill/>
          <a:ln>
            <a:noFill/>
          </a:ln>
        </p:spPr>
      </p:pic>
      <p:sp>
        <p:nvSpPr>
          <p:cNvPr id="1561" name="Google Shape;1561;p90"/>
          <p:cNvSpPr txBox="1"/>
          <p:nvPr/>
        </p:nvSpPr>
        <p:spPr>
          <a:xfrm>
            <a:off x="1661000" y="656538"/>
            <a:ext cx="5955600" cy="3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Irma SM: RH &amp; Potential Temperature</a:t>
            </a:r>
            <a:endParaRPr sz="2000" b="1"/>
          </a:p>
        </p:txBody>
      </p:sp>
      <p:sp>
        <p:nvSpPr>
          <p:cNvPr id="1562" name="Google Shape;1562;p90"/>
          <p:cNvSpPr txBox="1"/>
          <p:nvPr/>
        </p:nvSpPr>
        <p:spPr>
          <a:xfrm>
            <a:off x="329184" y="4446200"/>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YSU</a:t>
            </a:r>
            <a:endParaRPr sz="2000" b="1"/>
          </a:p>
        </p:txBody>
      </p:sp>
      <p:sp>
        <p:nvSpPr>
          <p:cNvPr id="1563" name="Google Shape;1563;p90"/>
          <p:cNvSpPr txBox="1"/>
          <p:nvPr/>
        </p:nvSpPr>
        <p:spPr>
          <a:xfrm>
            <a:off x="7199275" y="4443984"/>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MYNN3</a:t>
            </a:r>
            <a:endParaRPr sz="2000" b="1"/>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9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69" name="Google Shape;1569;p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570" name="Google Shape;1570;p9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71" name="Google Shape;1571;p9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572" name="Google Shape;1572;p9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573" name="Google Shape;1573;p9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574" name="Google Shape;1574;p9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575" name="Google Shape;1575;p91"/>
          <p:cNvPicPr preferRelativeResize="0"/>
          <p:nvPr/>
        </p:nvPicPr>
        <p:blipFill rotWithShape="1">
          <a:blip r:embed="rId4" cstate="screen">
            <a:alphaModFix/>
            <a:extLst>
              <a:ext uri="{28A0092B-C50C-407E-A947-70E740481C1C}">
                <a14:useLocalDpi xmlns:a14="http://schemas.microsoft.com/office/drawing/2010/main"/>
              </a:ext>
            </a:extLst>
          </a:blip>
          <a:srcRect l="12484" t="5555" r="12484" b="5555"/>
          <a:stretch/>
        </p:blipFill>
        <p:spPr>
          <a:xfrm>
            <a:off x="0" y="1079500"/>
            <a:ext cx="4572000" cy="4063999"/>
          </a:xfrm>
          <a:prstGeom prst="rect">
            <a:avLst/>
          </a:prstGeom>
          <a:noFill/>
          <a:ln>
            <a:noFill/>
          </a:ln>
        </p:spPr>
      </p:pic>
      <p:pic>
        <p:nvPicPr>
          <p:cNvPr id="1576" name="Google Shape;1576;p91"/>
          <p:cNvPicPr preferRelativeResize="0"/>
          <p:nvPr/>
        </p:nvPicPr>
        <p:blipFill rotWithShape="1">
          <a:blip r:embed="rId5" cstate="screen">
            <a:alphaModFix/>
            <a:extLst>
              <a:ext uri="{28A0092B-C50C-407E-A947-70E740481C1C}">
                <a14:useLocalDpi xmlns:a14="http://schemas.microsoft.com/office/drawing/2010/main"/>
              </a:ext>
            </a:extLst>
          </a:blip>
          <a:srcRect l="11255" t="5555" r="12490" b="5555"/>
          <a:stretch/>
        </p:blipFill>
        <p:spPr>
          <a:xfrm>
            <a:off x="4572000" y="1079500"/>
            <a:ext cx="4572000" cy="4063999"/>
          </a:xfrm>
          <a:prstGeom prst="rect">
            <a:avLst/>
          </a:prstGeom>
          <a:noFill/>
          <a:ln>
            <a:noFill/>
          </a:ln>
        </p:spPr>
      </p:pic>
      <p:sp>
        <p:nvSpPr>
          <p:cNvPr id="1577" name="Google Shape;1577;p91"/>
          <p:cNvSpPr/>
          <p:nvPr/>
        </p:nvSpPr>
        <p:spPr>
          <a:xfrm>
            <a:off x="2939100" y="3744000"/>
            <a:ext cx="3265800" cy="1119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Baroclinicity between rainbands due to local warming</a:t>
            </a:r>
            <a:endParaRPr sz="1600" b="1"/>
          </a:p>
        </p:txBody>
      </p:sp>
      <p:sp>
        <p:nvSpPr>
          <p:cNvPr id="1578" name="Google Shape;1578;p91"/>
          <p:cNvSpPr/>
          <p:nvPr/>
        </p:nvSpPr>
        <p:spPr>
          <a:xfrm rot="1540876">
            <a:off x="2355875" y="1796170"/>
            <a:ext cx="1539582" cy="1002995"/>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91"/>
          <p:cNvSpPr/>
          <p:nvPr/>
        </p:nvSpPr>
        <p:spPr>
          <a:xfrm rot="1540876">
            <a:off x="6951975" y="1995220"/>
            <a:ext cx="1539582" cy="1002995"/>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91"/>
          <p:cNvSpPr txBox="1"/>
          <p:nvPr/>
        </p:nvSpPr>
        <p:spPr>
          <a:xfrm>
            <a:off x="1661000" y="656538"/>
            <a:ext cx="5955600" cy="3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Irma SM: RH &amp; Potential Temperature</a:t>
            </a:r>
            <a:endParaRPr sz="2000" b="1"/>
          </a:p>
        </p:txBody>
      </p:sp>
      <p:sp>
        <p:nvSpPr>
          <p:cNvPr id="1581" name="Google Shape;1581;p91"/>
          <p:cNvSpPr txBox="1"/>
          <p:nvPr/>
        </p:nvSpPr>
        <p:spPr>
          <a:xfrm>
            <a:off x="329184" y="4446200"/>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YSU</a:t>
            </a:r>
            <a:endParaRPr sz="2000" b="1"/>
          </a:p>
        </p:txBody>
      </p:sp>
      <p:sp>
        <p:nvSpPr>
          <p:cNvPr id="1582" name="Google Shape;1582;p91"/>
          <p:cNvSpPr txBox="1"/>
          <p:nvPr/>
        </p:nvSpPr>
        <p:spPr>
          <a:xfrm>
            <a:off x="7199275" y="4443984"/>
            <a:ext cx="12150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MYNN3</a:t>
            </a:r>
            <a:endParaRPr sz="20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4" name="Google Shape;164;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5" name="Google Shape;165;p2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i="0" u="none" strike="noStrike" cap="none">
                <a:solidFill>
                  <a:srgbClr val="FFFFFF"/>
                </a:solidFill>
                <a:latin typeface="Calibri"/>
                <a:ea typeface="Calibri"/>
                <a:cs typeface="Calibri"/>
                <a:sym typeface="Calibri"/>
              </a:rPr>
              <a:t>Motivation</a:t>
            </a:r>
            <a:endParaRPr sz="2100" i="0" u="none" strike="noStrike" cap="none">
              <a:solidFill>
                <a:srgbClr val="FFFFFF"/>
              </a:solidFill>
            </a:endParaRPr>
          </a:p>
        </p:txBody>
      </p:sp>
      <p:sp>
        <p:nvSpPr>
          <p:cNvPr id="166" name="Google Shape;166;p2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67" name="Google Shape;167;p2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68" name="Google Shape;168;p2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69" name="Google Shape;169;p2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170" name="Google Shape;170;p20"/>
          <p:cNvSpPr txBox="1"/>
          <p:nvPr/>
        </p:nvSpPr>
        <p:spPr>
          <a:xfrm>
            <a:off x="1727075" y="1647700"/>
            <a:ext cx="5661000" cy="15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Introduction</a:t>
            </a:r>
            <a:endParaRPr sz="4000" b="1"/>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9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88" name="Google Shape;1588;p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589" name="Google Shape;1589;p9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90" name="Google Shape;1590;p9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591" name="Google Shape;1591;p9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592" name="Google Shape;1592;p9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593" name="Google Shape;1593;p9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594" name="Google Shape;1594;p92"/>
          <p:cNvPicPr preferRelativeResize="0"/>
          <p:nvPr/>
        </p:nvPicPr>
        <p:blipFill rotWithShape="1">
          <a:blip r:embed="rId4" cstate="screen">
            <a:alphaModFix/>
            <a:extLst>
              <a:ext uri="{28A0092B-C50C-407E-A947-70E740481C1C}">
                <a14:useLocalDpi xmlns:a14="http://schemas.microsoft.com/office/drawing/2010/main"/>
              </a:ext>
            </a:extLst>
          </a:blip>
          <a:srcRect l="10000" t="6247" r="10000" b="6247"/>
          <a:stretch/>
        </p:blipFill>
        <p:spPr>
          <a:xfrm>
            <a:off x="4572000" y="1083575"/>
            <a:ext cx="4572000" cy="4059936"/>
          </a:xfrm>
          <a:prstGeom prst="rect">
            <a:avLst/>
          </a:prstGeom>
          <a:noFill/>
          <a:ln>
            <a:noFill/>
          </a:ln>
        </p:spPr>
      </p:pic>
      <p:pic>
        <p:nvPicPr>
          <p:cNvPr id="1595" name="Google Shape;1595;p92"/>
          <p:cNvPicPr preferRelativeResize="0"/>
          <p:nvPr/>
        </p:nvPicPr>
        <p:blipFill rotWithShape="1">
          <a:blip r:embed="rId5" cstate="screen">
            <a:alphaModFix/>
            <a:extLst>
              <a:ext uri="{28A0092B-C50C-407E-A947-70E740481C1C}">
                <a14:useLocalDpi xmlns:a14="http://schemas.microsoft.com/office/drawing/2010/main"/>
              </a:ext>
            </a:extLst>
          </a:blip>
          <a:srcRect l="10000" t="6247" r="10000" b="6247"/>
          <a:stretch/>
        </p:blipFill>
        <p:spPr>
          <a:xfrm>
            <a:off x="0" y="1083575"/>
            <a:ext cx="4572000" cy="4059936"/>
          </a:xfrm>
          <a:prstGeom prst="rect">
            <a:avLst/>
          </a:prstGeom>
          <a:noFill/>
          <a:ln>
            <a:noFill/>
          </a:ln>
        </p:spPr>
      </p:pic>
      <p:sp>
        <p:nvSpPr>
          <p:cNvPr id="1596" name="Google Shape;1596;p92"/>
          <p:cNvSpPr txBox="1"/>
          <p:nvPr/>
        </p:nvSpPr>
        <p:spPr>
          <a:xfrm>
            <a:off x="1661000" y="656538"/>
            <a:ext cx="5955600" cy="3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Irma SM: MUCAPE &amp; 10-m Wind Convergence</a:t>
            </a:r>
            <a:endParaRPr sz="2000" b="1"/>
          </a:p>
        </p:txBody>
      </p:sp>
      <p:sp>
        <p:nvSpPr>
          <p:cNvPr id="1597" name="Google Shape;1597;p92"/>
          <p:cNvSpPr txBox="1"/>
          <p:nvPr/>
        </p:nvSpPr>
        <p:spPr>
          <a:xfrm>
            <a:off x="457200" y="4453128"/>
            <a:ext cx="11685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YSU</a:t>
            </a:r>
            <a:endParaRPr sz="2000" b="1"/>
          </a:p>
        </p:txBody>
      </p:sp>
      <p:sp>
        <p:nvSpPr>
          <p:cNvPr id="1598" name="Google Shape;1598;p92"/>
          <p:cNvSpPr txBox="1"/>
          <p:nvPr/>
        </p:nvSpPr>
        <p:spPr>
          <a:xfrm>
            <a:off x="7095677" y="4453128"/>
            <a:ext cx="11685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MYNN3</a:t>
            </a:r>
            <a:endParaRPr sz="2000" b="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9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04" name="Google Shape;1604;p9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05" name="Google Shape;1605;p9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606" name="Google Shape;1606;p9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607" name="Google Shape;1607;p9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608" name="Google Shape;1608;p9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609" name="Google Shape;1609;p9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610" name="Google Shape;1610;p93"/>
          <p:cNvPicPr preferRelativeResize="0"/>
          <p:nvPr/>
        </p:nvPicPr>
        <p:blipFill rotWithShape="1">
          <a:blip r:embed="rId4" cstate="screen">
            <a:alphaModFix/>
            <a:extLst>
              <a:ext uri="{28A0092B-C50C-407E-A947-70E740481C1C}">
                <a14:useLocalDpi xmlns:a14="http://schemas.microsoft.com/office/drawing/2010/main"/>
              </a:ext>
            </a:extLst>
          </a:blip>
          <a:srcRect l="10000" t="6247" r="10000" b="6247"/>
          <a:stretch/>
        </p:blipFill>
        <p:spPr>
          <a:xfrm>
            <a:off x="4572000" y="1083575"/>
            <a:ext cx="4572000" cy="4059936"/>
          </a:xfrm>
          <a:prstGeom prst="rect">
            <a:avLst/>
          </a:prstGeom>
          <a:noFill/>
          <a:ln>
            <a:noFill/>
          </a:ln>
        </p:spPr>
      </p:pic>
      <p:pic>
        <p:nvPicPr>
          <p:cNvPr id="1611" name="Google Shape;1611;p93"/>
          <p:cNvPicPr preferRelativeResize="0"/>
          <p:nvPr/>
        </p:nvPicPr>
        <p:blipFill rotWithShape="1">
          <a:blip r:embed="rId5" cstate="screen">
            <a:alphaModFix/>
            <a:extLst>
              <a:ext uri="{28A0092B-C50C-407E-A947-70E740481C1C}">
                <a14:useLocalDpi xmlns:a14="http://schemas.microsoft.com/office/drawing/2010/main"/>
              </a:ext>
            </a:extLst>
          </a:blip>
          <a:srcRect l="10000" t="6247" r="10000" b="6247"/>
          <a:stretch/>
        </p:blipFill>
        <p:spPr>
          <a:xfrm>
            <a:off x="0" y="1083575"/>
            <a:ext cx="4572000" cy="4059936"/>
          </a:xfrm>
          <a:prstGeom prst="rect">
            <a:avLst/>
          </a:prstGeom>
          <a:noFill/>
          <a:ln>
            <a:noFill/>
          </a:ln>
        </p:spPr>
      </p:pic>
      <p:sp>
        <p:nvSpPr>
          <p:cNvPr id="1612" name="Google Shape;1612;p93"/>
          <p:cNvSpPr/>
          <p:nvPr/>
        </p:nvSpPr>
        <p:spPr>
          <a:xfrm>
            <a:off x="2939100" y="3744000"/>
            <a:ext cx="3265800" cy="1119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Convergence along coast</a:t>
            </a:r>
            <a:endParaRPr sz="1600" b="1"/>
          </a:p>
        </p:txBody>
      </p:sp>
      <p:sp>
        <p:nvSpPr>
          <p:cNvPr id="1613" name="Google Shape;1613;p93"/>
          <p:cNvSpPr txBox="1"/>
          <p:nvPr/>
        </p:nvSpPr>
        <p:spPr>
          <a:xfrm>
            <a:off x="1661000" y="656538"/>
            <a:ext cx="5955600" cy="3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Irma SM: MUCAPE &amp; 10-m Wind Convergence</a:t>
            </a:r>
            <a:endParaRPr sz="2000" b="1"/>
          </a:p>
        </p:txBody>
      </p:sp>
      <p:sp>
        <p:nvSpPr>
          <p:cNvPr id="1614" name="Google Shape;1614;p93"/>
          <p:cNvSpPr txBox="1"/>
          <p:nvPr/>
        </p:nvSpPr>
        <p:spPr>
          <a:xfrm>
            <a:off x="457200" y="4453128"/>
            <a:ext cx="11685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YSU</a:t>
            </a:r>
            <a:endParaRPr sz="2000" b="1"/>
          </a:p>
        </p:txBody>
      </p:sp>
      <p:sp>
        <p:nvSpPr>
          <p:cNvPr id="1615" name="Google Shape;1615;p93"/>
          <p:cNvSpPr txBox="1"/>
          <p:nvPr/>
        </p:nvSpPr>
        <p:spPr>
          <a:xfrm>
            <a:off x="7095677" y="4453128"/>
            <a:ext cx="1168500" cy="387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MYNN3</a:t>
            </a:r>
            <a:endParaRPr sz="2000" b="1"/>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9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21" name="Google Shape;1621;p9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22" name="Google Shape;1622;p9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623" name="Google Shape;1623;p9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624" name="Google Shape;1624;p9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625" name="Google Shape;1625;p9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626" name="Google Shape;1626;p9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627" name="Google Shape;1627;p94"/>
          <p:cNvSpPr txBox="1"/>
          <p:nvPr/>
        </p:nvSpPr>
        <p:spPr>
          <a:xfrm>
            <a:off x="653950" y="2312775"/>
            <a:ext cx="7250700" cy="25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t>Microphysics Hypothesis: </a:t>
            </a:r>
            <a:endParaRPr sz="1600" u="sng"/>
          </a:p>
          <a:p>
            <a:pPr marL="457200" lvl="0" indent="-330200" algn="l" rtl="0">
              <a:spcBef>
                <a:spcPts val="0"/>
              </a:spcBef>
              <a:spcAft>
                <a:spcPts val="0"/>
              </a:spcAft>
              <a:buSzPts val="1600"/>
              <a:buChar char="●"/>
            </a:pPr>
            <a:r>
              <a:rPr lang="en" sz="1600"/>
              <a:t>Lack of spurious reflectivity (i.e., clearing) will result in stronger and more frequent baroclinic boundaries in WDM6 microphysics scheme. </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Dry air intrusion can also result in clearing between rainbands leading to the development of surface baroclinic boundaries.</a:t>
            </a:r>
            <a:endParaRPr sz="1600"/>
          </a:p>
          <a:p>
            <a:pPr marL="0" lvl="0" indent="0" algn="l" rtl="0">
              <a:spcBef>
                <a:spcPts val="0"/>
              </a:spcBef>
              <a:spcAft>
                <a:spcPts val="0"/>
              </a:spcAft>
              <a:buNone/>
            </a:pPr>
            <a:endParaRPr sz="1600" u="sng"/>
          </a:p>
        </p:txBody>
      </p:sp>
      <p:sp>
        <p:nvSpPr>
          <p:cNvPr id="1628" name="Google Shape;1628;p94"/>
          <p:cNvSpPr txBox="1"/>
          <p:nvPr/>
        </p:nvSpPr>
        <p:spPr>
          <a:xfrm>
            <a:off x="253050" y="891275"/>
            <a:ext cx="8637900" cy="14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2: Are there boundaries at the tropical cyclone, or sub-tropical cyclone, scale that help develop or intensify convection locally? Is there a link between dry air intrusion and the development baroclinic boundaries, and does this affect rotating convection? How do baroclinically- and convergence-forced boundaries change over time? How do the choice of microphysics and PBL parameterization affect these boundaries?</a:t>
            </a:r>
            <a:endParaRPr sz="16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9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34" name="Google Shape;1634;p9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35" name="Google Shape;1635;p9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636" name="Google Shape;1636;p9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637" name="Google Shape;1637;p9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638" name="Google Shape;1638;p9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639" name="Google Shape;1639;p9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640" name="Google Shape;1640;p95"/>
          <p:cNvSpPr txBox="1"/>
          <p:nvPr/>
        </p:nvSpPr>
        <p:spPr>
          <a:xfrm>
            <a:off x="653950" y="2312775"/>
            <a:ext cx="7250700" cy="25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t>PBL Hypothesis: </a:t>
            </a:r>
            <a:endParaRPr sz="1600" u="sng"/>
          </a:p>
          <a:p>
            <a:pPr marL="457200" lvl="0" indent="-330200" algn="l" rtl="0">
              <a:spcBef>
                <a:spcPts val="0"/>
              </a:spcBef>
              <a:spcAft>
                <a:spcPts val="0"/>
              </a:spcAft>
              <a:buSzPts val="1600"/>
              <a:buChar char="●"/>
            </a:pPr>
            <a:r>
              <a:rPr lang="en" sz="1600"/>
              <a:t>The MYNN3 PBL scheme will have difficulty transporting heat and moisture fluxes from the surface to the layers above. </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The low-level distribution of of heat and moisture will affect the formation, and intensity, of baroclinic boundaries and CAPE. </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Momentum differences between the PBL schemes will result in less vertical shear in the schemes that do not propagate the effects of surface friction aloft.</a:t>
            </a:r>
            <a:endParaRPr sz="1600"/>
          </a:p>
          <a:p>
            <a:pPr marL="0" lvl="0" indent="0" algn="l" rtl="0">
              <a:spcBef>
                <a:spcPts val="0"/>
              </a:spcBef>
              <a:spcAft>
                <a:spcPts val="0"/>
              </a:spcAft>
              <a:buNone/>
            </a:pPr>
            <a:endParaRPr sz="1600" u="sng"/>
          </a:p>
        </p:txBody>
      </p:sp>
      <p:sp>
        <p:nvSpPr>
          <p:cNvPr id="1641" name="Google Shape;1641;p95"/>
          <p:cNvSpPr txBox="1"/>
          <p:nvPr/>
        </p:nvSpPr>
        <p:spPr>
          <a:xfrm>
            <a:off x="253050" y="891275"/>
            <a:ext cx="8637900" cy="14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2: Are there boundaries at the tropical cyclone, or sub-tropical cyclone, scale that help develop or intensify convection locally? Is there a link between dry air intrusion and the development baroclinic boundaries, and does this affect rotating convection? How do baroclinically- and convergence-forced boundaries change over time? How do the choice of microphysics and PBL parameterization affect these boundaries?</a:t>
            </a:r>
            <a:endParaRPr sz="16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p9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47" name="Google Shape;1647;p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48" name="Google Shape;1648;p9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649" name="Google Shape;1649;p9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650" name="Google Shape;1650;p9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651" name="Google Shape;1651;p9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652" name="Google Shape;1652;p9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653" name="Google Shape;1653;p96"/>
          <p:cNvSpPr txBox="1"/>
          <p:nvPr/>
        </p:nvSpPr>
        <p:spPr>
          <a:xfrm>
            <a:off x="253050" y="891275"/>
            <a:ext cx="863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3: Does the rate of weakening at the surface (due to frictional effects), compared to above the boundary layer, generate additional low-level helicity in localized areas during landfall?</a:t>
            </a:r>
            <a:endParaRPr sz="16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9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59" name="Google Shape;1659;p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60" name="Google Shape;1660;p9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661" name="Google Shape;1661;p9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662" name="Google Shape;1662;p9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663" name="Google Shape;1663;p9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664" name="Google Shape;1664;p9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665" name="Google Shape;1665;p97"/>
          <p:cNvSpPr txBox="1"/>
          <p:nvPr/>
        </p:nvSpPr>
        <p:spPr>
          <a:xfrm>
            <a:off x="253050" y="891275"/>
            <a:ext cx="863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3: Does the rate of weakening at the surface (due to frictional effects), compared to above the boundary layer, generate additional low-level helicity in localized areas during landfall?</a:t>
            </a:r>
            <a:endParaRPr sz="1600"/>
          </a:p>
        </p:txBody>
      </p:sp>
      <p:sp>
        <p:nvSpPr>
          <p:cNvPr id="1666" name="Google Shape;1666;p97"/>
          <p:cNvSpPr txBox="1"/>
          <p:nvPr/>
        </p:nvSpPr>
        <p:spPr>
          <a:xfrm>
            <a:off x="653950" y="2084175"/>
            <a:ext cx="7514700" cy="25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t>Hypothesis:</a:t>
            </a:r>
            <a:r>
              <a:rPr lang="en" sz="1600"/>
              <a:t> </a:t>
            </a:r>
            <a:endParaRPr sz="1600"/>
          </a:p>
          <a:p>
            <a:pPr marL="457200" lvl="0" indent="-330200" algn="l" rtl="0">
              <a:spcBef>
                <a:spcPts val="0"/>
              </a:spcBef>
              <a:spcAft>
                <a:spcPts val="0"/>
              </a:spcAft>
              <a:buSzPts val="1600"/>
              <a:buChar char="●"/>
            </a:pPr>
            <a:r>
              <a:rPr lang="en" sz="1600"/>
              <a:t>Friction at the surface during landfall will act to weaken near surface winds faster than winds aloft.</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This will generate additional low-level helicity in localized regions over land increasing the likelihood of tornadogenesis. </a:t>
            </a:r>
            <a:endParaRPr sz="16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9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72" name="Google Shape;1672;p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73" name="Google Shape;1673;p9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674" name="Google Shape;1674;p9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FFFFFF"/>
              </a:solidFill>
              <a:latin typeface="Arial"/>
              <a:ea typeface="Arial"/>
              <a:cs typeface="Arial"/>
              <a:sym typeface="Arial"/>
            </a:endParaRPr>
          </a:p>
        </p:txBody>
      </p:sp>
      <p:sp>
        <p:nvSpPr>
          <p:cNvPr id="1675" name="Google Shape;1675;p9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676" name="Google Shape;1676;p9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Questions</a:t>
            </a:r>
            <a:endParaRPr sz="2100" b="1" strike="noStrike">
              <a:solidFill>
                <a:srgbClr val="FFE599"/>
              </a:solidFill>
            </a:endParaRPr>
          </a:p>
        </p:txBody>
      </p:sp>
      <p:sp>
        <p:nvSpPr>
          <p:cNvPr id="1677" name="Google Shape;1677;p9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678" name="Google Shape;1678;p98"/>
          <p:cNvSpPr txBox="1"/>
          <p:nvPr/>
        </p:nvSpPr>
        <p:spPr>
          <a:xfrm>
            <a:off x="253050" y="891275"/>
            <a:ext cx="8637900" cy="36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Question 1: How does varying the microphysics and planetary boundary layer parameterizations affect tropical cyclone convection? Does this choice effect the distribution, structure, and longevity of rotating and non-rotating convection?</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solidFill>
                  <a:schemeClr val="dk1"/>
                </a:solidFill>
              </a:rPr>
              <a:t>Question 2: Are there boundaries at the tropical cyclone, or sub-tropical cyclone, scale that help develop or intensify convection locally? Is there a link between dry air intrusion and the development baroclinic boundaries, and does this affect rotating convection? How do baroclinically- and convergence-forced boundaries change over time? How do the choice of microphysics and PBL parameterization affect these boundaries?</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Question 3: Does the rate of weakening at the surface (due to frictional effects), compared to above the boundary layer, generate additional low-level helicity in localized areas during landfall?</a:t>
            </a:r>
            <a:endParaRPr sz="1600">
              <a:solidFill>
                <a:schemeClr val="dk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9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4" name="Google Shape;1684;p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85" name="Google Shape;1685;p9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i="0" u="none" strike="noStrike" cap="none">
                <a:solidFill>
                  <a:srgbClr val="FFFFFF"/>
                </a:solidFill>
                <a:latin typeface="Calibri"/>
                <a:ea typeface="Calibri"/>
                <a:cs typeface="Calibri"/>
                <a:sym typeface="Calibri"/>
              </a:rPr>
              <a:t>Motivation</a:t>
            </a:r>
            <a:endParaRPr sz="2100" i="0" u="none" strike="noStrike" cap="none">
              <a:solidFill>
                <a:srgbClr val="FFFFFF"/>
              </a:solidFill>
            </a:endParaRPr>
          </a:p>
        </p:txBody>
      </p:sp>
      <p:sp>
        <p:nvSpPr>
          <p:cNvPr id="1686" name="Google Shape;1686;p9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687" name="Google Shape;1687;p9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688" name="Google Shape;1688;p9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689" name="Google Shape;1689;p9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1690" name="Google Shape;1690;p99"/>
          <p:cNvSpPr txBox="1"/>
          <p:nvPr/>
        </p:nvSpPr>
        <p:spPr>
          <a:xfrm>
            <a:off x="1062300" y="1690200"/>
            <a:ext cx="7019400" cy="17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Timeline</a:t>
            </a:r>
            <a:endParaRPr sz="4000"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0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96" name="Google Shape;1696;p1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697" name="Google Shape;1697;p10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698" name="Google Shape;1698;p10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599"/>
                </a:solidFill>
                <a:latin typeface="Calibri"/>
                <a:ea typeface="Calibri"/>
                <a:cs typeface="Calibri"/>
                <a:sym typeface="Calibri"/>
              </a:rPr>
              <a:t>Timeline</a:t>
            </a:r>
            <a:endParaRPr sz="2100" b="1" i="0" u="none" strike="noStrike" cap="none">
              <a:solidFill>
                <a:srgbClr val="FFE599"/>
              </a:solidFill>
            </a:endParaRPr>
          </a:p>
        </p:txBody>
      </p:sp>
      <p:sp>
        <p:nvSpPr>
          <p:cNvPr id="1699" name="Google Shape;1699;p10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700" name="Google Shape;1700;p10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701" name="Google Shape;1701;p10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
        <p:nvSpPr>
          <p:cNvPr id="1702" name="Google Shape;1702;p100"/>
          <p:cNvSpPr txBox="1"/>
          <p:nvPr/>
        </p:nvSpPr>
        <p:spPr>
          <a:xfrm>
            <a:off x="253050" y="891275"/>
            <a:ext cx="8637900" cy="36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u="sng"/>
              <a:t>Timeline:</a:t>
            </a:r>
            <a:endParaRPr sz="1600" u="sng"/>
          </a:p>
          <a:p>
            <a:pPr marL="0" lvl="0" indent="0" algn="l" rtl="0">
              <a:spcBef>
                <a:spcPts val="0"/>
              </a:spcBef>
              <a:spcAft>
                <a:spcPts val="0"/>
              </a:spcAft>
              <a:buClr>
                <a:schemeClr val="dk1"/>
              </a:buClr>
              <a:buSzPts val="1100"/>
              <a:buFont typeface="Arial"/>
              <a:buNone/>
            </a:pPr>
            <a:endParaRPr sz="1600" u="sng"/>
          </a:p>
          <a:p>
            <a:pPr marL="457200" lvl="0" indent="-330200" algn="l" rtl="0">
              <a:spcBef>
                <a:spcPts val="0"/>
              </a:spcBef>
              <a:spcAft>
                <a:spcPts val="0"/>
              </a:spcAft>
              <a:buSzPts val="1600"/>
              <a:buChar char="●"/>
            </a:pPr>
            <a:r>
              <a:rPr lang="en" sz="1600"/>
              <a:t>Summer 2020</a:t>
            </a:r>
            <a:endParaRPr sz="1600"/>
          </a:p>
          <a:p>
            <a:pPr marL="914400" lvl="1" indent="-330200" algn="l" rtl="0">
              <a:spcBef>
                <a:spcPts val="0"/>
              </a:spcBef>
              <a:spcAft>
                <a:spcPts val="0"/>
              </a:spcAft>
              <a:buSzPts val="1600"/>
              <a:buChar char="○"/>
            </a:pPr>
            <a:r>
              <a:rPr lang="en" sz="1600"/>
              <a:t>Begin writing introduction, literature review, and methods sections of the dissertation</a:t>
            </a:r>
            <a:endParaRPr sz="1600"/>
          </a:p>
          <a:p>
            <a:pPr marL="914400" lvl="1" indent="-330200" algn="l" rtl="0">
              <a:spcBef>
                <a:spcPts val="0"/>
              </a:spcBef>
              <a:spcAft>
                <a:spcPts val="0"/>
              </a:spcAft>
              <a:buSzPts val="1600"/>
              <a:buChar char="○"/>
            </a:pPr>
            <a:r>
              <a:rPr lang="en" sz="1600"/>
              <a:t>Continue analysis for all hypothesis</a:t>
            </a:r>
            <a:endParaRPr sz="1600"/>
          </a:p>
          <a:p>
            <a:pPr marL="9144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Fall 2020</a:t>
            </a:r>
            <a:endParaRPr sz="1600"/>
          </a:p>
          <a:p>
            <a:pPr marL="914400" lvl="1" indent="-330200" algn="l" rtl="0">
              <a:spcBef>
                <a:spcPts val="0"/>
              </a:spcBef>
              <a:spcAft>
                <a:spcPts val="0"/>
              </a:spcAft>
              <a:buSzPts val="1600"/>
              <a:buChar char="○"/>
            </a:pPr>
            <a:r>
              <a:rPr lang="en" sz="1600"/>
              <a:t>Begin writing result chapters</a:t>
            </a:r>
            <a:endParaRPr sz="1600"/>
          </a:p>
          <a:p>
            <a:pPr marL="914400" lvl="1" indent="-330200" algn="l" rtl="0">
              <a:spcBef>
                <a:spcPts val="0"/>
              </a:spcBef>
              <a:spcAft>
                <a:spcPts val="0"/>
              </a:spcAft>
              <a:buSzPts val="1600"/>
              <a:buChar char="○"/>
            </a:pPr>
            <a:r>
              <a:rPr lang="en" sz="1600"/>
              <a:t>Edit full Ph.D. dissertation</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December  2020</a:t>
            </a:r>
            <a:endParaRPr sz="1600"/>
          </a:p>
          <a:p>
            <a:pPr marL="914400" lvl="1" indent="-330200" algn="l" rtl="0">
              <a:spcBef>
                <a:spcPts val="0"/>
              </a:spcBef>
              <a:spcAft>
                <a:spcPts val="0"/>
              </a:spcAft>
              <a:buSzPts val="1600"/>
              <a:buChar char="○"/>
            </a:pPr>
            <a:r>
              <a:rPr lang="en" sz="1600"/>
              <a:t>Defend Ph.D. dissertation</a:t>
            </a:r>
            <a:endParaRPr sz="16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101"/>
          <p:cNvSpPr/>
          <p:nvPr/>
        </p:nvSpPr>
        <p:spPr>
          <a:xfrm>
            <a:off x="1019790" y="813780"/>
            <a:ext cx="7237800" cy="2140800"/>
          </a:xfrm>
          <a:prstGeom prst="rect">
            <a:avLst/>
          </a:prstGeom>
          <a:noFill/>
          <a:ln>
            <a:noFill/>
          </a:ln>
        </p:spPr>
        <p:txBody>
          <a:bodyPr spcFirstLastPara="1" wrap="square" lIns="67500" tIns="33750" rIns="67500" bIns="33750" anchor="ctr" anchorCtr="0">
            <a:noAutofit/>
          </a:bodyPr>
          <a:lstStyle/>
          <a:p>
            <a:pPr marL="0" marR="0" lvl="0" indent="0" algn="ctr" rtl="0">
              <a:lnSpc>
                <a:spcPct val="100000"/>
              </a:lnSpc>
              <a:spcBef>
                <a:spcPts val="0"/>
              </a:spcBef>
              <a:spcAft>
                <a:spcPts val="0"/>
              </a:spcAft>
              <a:buNone/>
            </a:pPr>
            <a:r>
              <a:rPr lang="en" sz="2700" b="1">
                <a:latin typeface="Calibri"/>
                <a:ea typeface="Calibri"/>
                <a:cs typeface="Calibri"/>
                <a:sym typeface="Calibri"/>
              </a:rPr>
              <a:t>Thanks for your attention!</a:t>
            </a:r>
            <a:endParaRPr sz="2700" b="0" i="0" u="none" strike="noStrike" cap="none">
              <a:solidFill>
                <a:srgbClr val="000000"/>
              </a:solidFill>
              <a:latin typeface="Arial"/>
              <a:ea typeface="Arial"/>
              <a:cs typeface="Arial"/>
              <a:sym typeface="Arial"/>
            </a:endParaRPr>
          </a:p>
        </p:txBody>
      </p:sp>
      <p:sp>
        <p:nvSpPr>
          <p:cNvPr id="1708" name="Google Shape;1708;p101"/>
          <p:cNvSpPr/>
          <p:nvPr/>
        </p:nvSpPr>
        <p:spPr>
          <a:xfrm>
            <a:off x="1793070" y="3004290"/>
            <a:ext cx="5698200" cy="11886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1500" b="1" i="0" u="none" strike="noStrike" cap="none">
                <a:solidFill>
                  <a:srgbClr val="000000"/>
                </a:solidFill>
                <a:latin typeface="Calibri"/>
                <a:ea typeface="Calibri"/>
                <a:cs typeface="Calibri"/>
                <a:sym typeface="Calibri"/>
              </a:rPr>
              <a:t>Dylan Card</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800"/>
              </a:spcBef>
              <a:spcAft>
                <a:spcPts val="0"/>
              </a:spcAft>
              <a:buNone/>
            </a:pPr>
            <a:r>
              <a:rPr lang="en" sz="1400" b="0" i="1" u="none" strike="noStrike" cap="none">
                <a:solidFill>
                  <a:srgbClr val="000000"/>
                </a:solidFill>
                <a:latin typeface="Calibri"/>
                <a:ea typeface="Calibri"/>
                <a:cs typeface="Calibri"/>
                <a:sym typeface="Calibri"/>
              </a:rPr>
              <a:t>University at Albany, State University of New York</a:t>
            </a:r>
            <a:br>
              <a:rPr lang="en" sz="1400" b="0" i="0" u="none" strike="noStrike" cap="none">
                <a:latin typeface="Arial"/>
                <a:ea typeface="Arial"/>
                <a:cs typeface="Arial"/>
                <a:sym typeface="Arial"/>
              </a:rPr>
            </a:br>
            <a:r>
              <a:rPr lang="en" sz="1400" b="0" i="1" u="none" strike="noStrike" cap="none">
                <a:solidFill>
                  <a:srgbClr val="000000"/>
                </a:solidFill>
                <a:latin typeface="Calibri"/>
                <a:ea typeface="Calibri"/>
                <a:cs typeface="Calibri"/>
                <a:sym typeface="Calibri"/>
              </a:rPr>
              <a:t>Albany, New York</a:t>
            </a:r>
            <a:r>
              <a:rPr lang="en"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800"/>
              </a:spcBef>
              <a:spcAft>
                <a:spcPts val="0"/>
              </a:spcAft>
              <a:buNone/>
            </a:pPr>
            <a:endParaRPr>
              <a:latin typeface="Calibri"/>
              <a:ea typeface="Calibri"/>
              <a:cs typeface="Calibri"/>
              <a:sym typeface="Calibri"/>
            </a:endParaRPr>
          </a:p>
          <a:p>
            <a:pPr marL="0" marR="0" lvl="0" indent="0" algn="l" rtl="0">
              <a:lnSpc>
                <a:spcPct val="100000"/>
              </a:lnSpc>
              <a:spcBef>
                <a:spcPts val="800"/>
              </a:spcBef>
              <a:spcAft>
                <a:spcPts val="0"/>
              </a:spcAft>
              <a:buNone/>
            </a:pPr>
            <a:endParaRPr>
              <a:latin typeface="Calibri"/>
              <a:ea typeface="Calibri"/>
              <a:cs typeface="Calibri"/>
              <a:sym typeface="Calibri"/>
            </a:endParaRPr>
          </a:p>
          <a:p>
            <a:pPr marL="0" marR="0" lvl="0" indent="0" algn="ctr" rtl="0">
              <a:lnSpc>
                <a:spcPct val="100000"/>
              </a:lnSpc>
              <a:spcBef>
                <a:spcPts val="80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10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10" name="Google Shape;1710;p1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711" name="Google Shape;1711;p10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712" name="Google Shape;1712;p10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713" name="Google Shape;1713;p10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714" name="Google Shape;1714;p10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715" name="Google Shape;1715;p10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77" name="Google Shape;177;p2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i="0" u="none" strike="noStrike" cap="none">
                <a:solidFill>
                  <a:srgbClr val="FFFFFF"/>
                </a:solidFill>
                <a:latin typeface="Calibri"/>
                <a:ea typeface="Calibri"/>
                <a:cs typeface="Calibri"/>
                <a:sym typeface="Calibri"/>
              </a:rPr>
              <a:t>Motivation</a:t>
            </a:r>
            <a:endParaRPr sz="2100" i="0" u="none" strike="noStrike" cap="none">
              <a:solidFill>
                <a:srgbClr val="FFFFFF"/>
              </a:solidFill>
            </a:endParaRPr>
          </a:p>
        </p:txBody>
      </p:sp>
      <p:sp>
        <p:nvSpPr>
          <p:cNvPr id="178" name="Google Shape;178;p2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79" name="Google Shape;179;p2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80" name="Google Shape;180;p2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81" name="Google Shape;181;p2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FFE599"/>
                </a:solidFill>
                <a:latin typeface="Calibri"/>
                <a:ea typeface="Calibri"/>
                <a:cs typeface="Calibri"/>
                <a:sym typeface="Calibri"/>
              </a:rPr>
              <a:t>Introduction</a:t>
            </a:r>
            <a:endParaRPr sz="2100" b="1" i="0" u="none" strike="noStrike" cap="none">
              <a:solidFill>
                <a:srgbClr val="FFE599"/>
              </a:solidFill>
            </a:endParaRPr>
          </a:p>
        </p:txBody>
      </p:sp>
      <p:pic>
        <p:nvPicPr>
          <p:cNvPr id="182" name="Google Shape;182;p21"/>
          <p:cNvPicPr preferRelativeResize="0"/>
          <p:nvPr/>
        </p:nvPicPr>
        <p:blipFill rotWithShape="1">
          <a:blip r:embed="rId4">
            <a:alphaModFix/>
          </a:blip>
          <a:srcRect/>
          <a:stretch/>
        </p:blipFill>
        <p:spPr>
          <a:xfrm>
            <a:off x="4572010" y="616800"/>
            <a:ext cx="4545279" cy="4525403"/>
          </a:xfrm>
          <a:prstGeom prst="rect">
            <a:avLst/>
          </a:prstGeom>
          <a:noFill/>
          <a:ln>
            <a:noFill/>
          </a:ln>
        </p:spPr>
      </p:pic>
      <p:sp>
        <p:nvSpPr>
          <p:cNvPr id="183" name="Google Shape;183;p21"/>
          <p:cNvSpPr/>
          <p:nvPr/>
        </p:nvSpPr>
        <p:spPr>
          <a:xfrm>
            <a:off x="4630400" y="693425"/>
            <a:ext cx="412500" cy="339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t>All</a:t>
            </a:r>
            <a:endParaRPr sz="1100" b="1"/>
          </a:p>
        </p:txBody>
      </p:sp>
      <p:sp>
        <p:nvSpPr>
          <p:cNvPr id="184" name="Google Shape;184;p21"/>
          <p:cNvSpPr/>
          <p:nvPr/>
        </p:nvSpPr>
        <p:spPr>
          <a:xfrm>
            <a:off x="6853125" y="693425"/>
            <a:ext cx="412500" cy="339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t>H</a:t>
            </a:r>
            <a:endParaRPr sz="1100" b="1"/>
          </a:p>
        </p:txBody>
      </p:sp>
      <p:sp>
        <p:nvSpPr>
          <p:cNvPr id="185" name="Google Shape;185;p21"/>
          <p:cNvSpPr/>
          <p:nvPr/>
        </p:nvSpPr>
        <p:spPr>
          <a:xfrm>
            <a:off x="6853125" y="2924250"/>
            <a:ext cx="412500" cy="339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t>TD</a:t>
            </a:r>
            <a:endParaRPr sz="1100" b="1"/>
          </a:p>
        </p:txBody>
      </p:sp>
      <p:sp>
        <p:nvSpPr>
          <p:cNvPr id="186" name="Google Shape;186;p21"/>
          <p:cNvSpPr/>
          <p:nvPr/>
        </p:nvSpPr>
        <p:spPr>
          <a:xfrm>
            <a:off x="4630400" y="2924250"/>
            <a:ext cx="412500" cy="339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t>TS</a:t>
            </a:r>
            <a:endParaRPr sz="1100" b="1"/>
          </a:p>
        </p:txBody>
      </p:sp>
      <p:sp>
        <p:nvSpPr>
          <p:cNvPr id="187" name="Google Shape;187;p21"/>
          <p:cNvSpPr txBox="1"/>
          <p:nvPr/>
        </p:nvSpPr>
        <p:spPr>
          <a:xfrm>
            <a:off x="740450" y="1903500"/>
            <a:ext cx="2984100" cy="1336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Tropical Cyclone tornado reports 1995 to 2009</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Typically occur East and Northeast of the tropical cyclone center</a:t>
            </a:r>
            <a:endParaRPr/>
          </a:p>
        </p:txBody>
      </p:sp>
      <p:sp>
        <p:nvSpPr>
          <p:cNvPr id="188" name="Google Shape;188;p21"/>
          <p:cNvSpPr txBox="1"/>
          <p:nvPr/>
        </p:nvSpPr>
        <p:spPr>
          <a:xfrm>
            <a:off x="6278700" y="4727275"/>
            <a:ext cx="1131900" cy="3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50">
                <a:solidFill>
                  <a:schemeClr val="dk1"/>
                </a:solidFill>
              </a:rPr>
              <a:t>(Edwards 2012)</a:t>
            </a:r>
            <a:endParaRPr sz="1300"/>
          </a:p>
        </p:txBody>
      </p:sp>
      <p:sp>
        <p:nvSpPr>
          <p:cNvPr id="189" name="Google Shape;189;p21"/>
          <p:cNvSpPr txBox="1"/>
          <p:nvPr/>
        </p:nvSpPr>
        <p:spPr>
          <a:xfrm>
            <a:off x="11200" y="795725"/>
            <a:ext cx="4545300" cy="6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Spatial Distribution:</a:t>
            </a:r>
            <a:endParaRPr sz="20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02"/>
          <p:cNvSpPr/>
          <p:nvPr/>
        </p:nvSpPr>
        <p:spPr>
          <a:xfrm>
            <a:off x="228600" y="118025"/>
            <a:ext cx="4672200" cy="681600"/>
          </a:xfrm>
          <a:prstGeom prst="rect">
            <a:avLst/>
          </a:prstGeom>
          <a:noFill/>
          <a:ln>
            <a:noFill/>
          </a:ln>
        </p:spPr>
        <p:txBody>
          <a:bodyPr spcFirstLastPara="1" wrap="square" lIns="67500" tIns="33750" rIns="67500" bIns="33750" anchor="ctr" anchorCtr="0">
            <a:noAutofit/>
          </a:bodyPr>
          <a:lstStyle/>
          <a:p>
            <a:pPr marL="0" marR="0" lvl="0" indent="0" algn="l" rtl="0">
              <a:lnSpc>
                <a:spcPct val="100000"/>
              </a:lnSpc>
              <a:spcBef>
                <a:spcPts val="0"/>
              </a:spcBef>
              <a:spcAft>
                <a:spcPts val="0"/>
              </a:spcAft>
              <a:buClr>
                <a:schemeClr val="dk1"/>
              </a:buClr>
              <a:buSzPts val="2700"/>
              <a:buFont typeface="Arial"/>
              <a:buNone/>
            </a:pPr>
            <a:r>
              <a:rPr lang="en" sz="2700" b="1" i="0" u="none" strike="noStrike" cap="none">
                <a:solidFill>
                  <a:schemeClr val="dk1"/>
                </a:solidFill>
                <a:latin typeface="Calibri"/>
                <a:ea typeface="Calibri"/>
                <a:cs typeface="Calibri"/>
                <a:sym typeface="Calibri"/>
              </a:rPr>
              <a:t>Big Thanks To...</a:t>
            </a:r>
            <a:endParaRPr sz="2700" b="1" i="0" u="none" strike="noStrike" cap="none">
              <a:solidFill>
                <a:schemeClr val="dk1"/>
              </a:solidFill>
              <a:latin typeface="Calibri"/>
              <a:ea typeface="Calibri"/>
              <a:cs typeface="Calibri"/>
              <a:sym typeface="Calibri"/>
            </a:endParaRPr>
          </a:p>
        </p:txBody>
      </p:sp>
      <p:sp>
        <p:nvSpPr>
          <p:cNvPr id="1721" name="Google Shape;1721;p102"/>
          <p:cNvSpPr txBox="1"/>
          <p:nvPr/>
        </p:nvSpPr>
        <p:spPr>
          <a:xfrm>
            <a:off x="119855" y="700703"/>
            <a:ext cx="4425600" cy="36783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My Family</a:t>
            </a:r>
            <a:endParaRPr sz="14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My Boyfriend (Adam)</a:t>
            </a:r>
            <a:endParaRPr sz="14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My Academic Mom- Kristen Corbosiero</a:t>
            </a: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My Academic Dad- Brian Tang</a:t>
            </a: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SzPts val="1400"/>
              <a:buChar char="●"/>
            </a:pPr>
            <a:r>
              <a:rPr lang="en" b="1"/>
              <a:t>Other committee members- </a:t>
            </a:r>
            <a:endParaRPr b="1"/>
          </a:p>
          <a:p>
            <a:pPr marL="457200" marR="0" lvl="0" indent="0" algn="l" rtl="0">
              <a:lnSpc>
                <a:spcPct val="100000"/>
              </a:lnSpc>
              <a:spcBef>
                <a:spcPts val="0"/>
              </a:spcBef>
              <a:spcAft>
                <a:spcPts val="0"/>
              </a:spcAft>
              <a:buNone/>
            </a:pPr>
            <a:r>
              <a:rPr lang="en" b="1"/>
              <a:t>Rob Fovell and Ryan Torn</a:t>
            </a:r>
            <a:endParaRPr b="1"/>
          </a:p>
          <a:p>
            <a:pPr marL="457200" marR="0" lvl="0" indent="0" algn="l" rtl="0">
              <a:lnSpc>
                <a:spcPct val="100000"/>
              </a:lnSpc>
              <a:spcBef>
                <a:spcPts val="0"/>
              </a:spcBef>
              <a:spcAft>
                <a:spcPts val="0"/>
              </a:spcAft>
              <a:buNone/>
            </a:pPr>
            <a:endParaRPr b="1"/>
          </a:p>
          <a:p>
            <a:pPr marL="457200" marR="0" lvl="0" indent="-317500" algn="l" rtl="0">
              <a:lnSpc>
                <a:spcPct val="100000"/>
              </a:lnSpc>
              <a:spcBef>
                <a:spcPts val="0"/>
              </a:spcBef>
              <a:spcAft>
                <a:spcPts val="0"/>
              </a:spcAft>
              <a:buSzPts val="1400"/>
              <a:buChar char="●"/>
            </a:pPr>
            <a:r>
              <a:rPr lang="en" b="1"/>
              <a:t>SMART Fellowship- AFTAC</a:t>
            </a:r>
            <a:endParaRPr b="1"/>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Tropical Dynasty</a:t>
            </a:r>
            <a:endParaRPr sz="14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DAES Office and Computing Staff</a:t>
            </a:r>
            <a:endParaRPr sz="14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My Office Mates in ES 330 including</a:t>
            </a:r>
            <a:endParaRPr b="1"/>
          </a:p>
          <a:p>
            <a:pPr marL="457200" marR="0" lvl="0" indent="0" algn="l" rtl="0">
              <a:lnSpc>
                <a:spcPct val="100000"/>
              </a:lnSpc>
              <a:spcBef>
                <a:spcPts val="0"/>
              </a:spcBef>
              <a:spcAft>
                <a:spcPts val="0"/>
              </a:spcAft>
              <a:buNone/>
            </a:pPr>
            <a:r>
              <a:rPr lang="en" b="1"/>
              <a:t>honorary members Heather Sussman</a:t>
            </a:r>
            <a:endParaRPr b="1"/>
          </a:p>
          <a:p>
            <a:pPr marL="457200" marR="0" lvl="0" indent="0" algn="l" rtl="0">
              <a:lnSpc>
                <a:spcPct val="100000"/>
              </a:lnSpc>
              <a:spcBef>
                <a:spcPts val="0"/>
              </a:spcBef>
              <a:spcAft>
                <a:spcPts val="0"/>
              </a:spcAft>
              <a:buNone/>
            </a:pPr>
            <a:r>
              <a:rPr lang="en" b="1"/>
              <a:t>and Alex Tomoff</a:t>
            </a:r>
            <a:endParaRPr b="1"/>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All my other friends at UAlbany</a:t>
            </a:r>
            <a:endParaRPr sz="1400" b="1" i="0" u="none" strike="noStrike" cap="none">
              <a:solidFill>
                <a:srgbClr val="000000"/>
              </a:solidFill>
              <a:latin typeface="Arial"/>
              <a:ea typeface="Arial"/>
              <a:cs typeface="Arial"/>
              <a:sym typeface="Arial"/>
            </a:endParaRPr>
          </a:p>
        </p:txBody>
      </p:sp>
      <p:pic>
        <p:nvPicPr>
          <p:cNvPr id="1722" name="Google Shape;1722;p10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31050" y="0"/>
            <a:ext cx="1824351" cy="1824351"/>
          </a:xfrm>
          <a:prstGeom prst="rect">
            <a:avLst/>
          </a:prstGeom>
          <a:noFill/>
          <a:ln>
            <a:noFill/>
          </a:ln>
        </p:spPr>
      </p:pic>
      <p:pic>
        <p:nvPicPr>
          <p:cNvPr id="1723" name="Google Shape;1723;p10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10175" y="3058472"/>
            <a:ext cx="2717124" cy="2085025"/>
          </a:xfrm>
          <a:prstGeom prst="rect">
            <a:avLst/>
          </a:prstGeom>
          <a:noFill/>
          <a:ln>
            <a:noFill/>
          </a:ln>
        </p:spPr>
      </p:pic>
      <p:pic>
        <p:nvPicPr>
          <p:cNvPr id="1724" name="Google Shape;1724;p10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68850" y="118025"/>
            <a:ext cx="1769576" cy="1445700"/>
          </a:xfrm>
          <a:prstGeom prst="rect">
            <a:avLst/>
          </a:prstGeom>
          <a:noFill/>
          <a:ln>
            <a:noFill/>
          </a:ln>
        </p:spPr>
      </p:pic>
      <p:pic>
        <p:nvPicPr>
          <p:cNvPr id="1725" name="Google Shape;1725;p10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093050" y="1541012"/>
            <a:ext cx="2589824" cy="1942376"/>
          </a:xfrm>
          <a:prstGeom prst="rect">
            <a:avLst/>
          </a:prstGeom>
          <a:noFill/>
          <a:ln>
            <a:noFill/>
          </a:ln>
        </p:spPr>
      </p:pic>
      <p:pic>
        <p:nvPicPr>
          <p:cNvPr id="1726" name="Google Shape;1726;p10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398650" y="0"/>
            <a:ext cx="2006450" cy="2055209"/>
          </a:xfrm>
          <a:prstGeom prst="rect">
            <a:avLst/>
          </a:prstGeom>
          <a:noFill/>
          <a:ln>
            <a:noFill/>
          </a:ln>
        </p:spPr>
      </p:pic>
      <p:pic>
        <p:nvPicPr>
          <p:cNvPr id="1727" name="Google Shape;1727;p10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623336" y="1824359"/>
            <a:ext cx="2140554" cy="1604979"/>
          </a:xfrm>
          <a:prstGeom prst="rect">
            <a:avLst/>
          </a:prstGeom>
          <a:noFill/>
          <a:ln>
            <a:noFill/>
          </a:ln>
        </p:spPr>
      </p:pic>
      <p:pic>
        <p:nvPicPr>
          <p:cNvPr id="1728" name="Google Shape;1728;p102"/>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6623325" y="3483400"/>
            <a:ext cx="990600" cy="971550"/>
          </a:xfrm>
          <a:prstGeom prst="rect">
            <a:avLst/>
          </a:prstGeom>
          <a:noFill/>
          <a:ln>
            <a:noFill/>
          </a:ln>
        </p:spPr>
      </p:pic>
      <p:pic>
        <p:nvPicPr>
          <p:cNvPr id="1729" name="Google Shape;1729;p102"/>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7613925" y="3655869"/>
            <a:ext cx="1513300" cy="139203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03"/>
          <p:cNvSpPr/>
          <p:nvPr/>
        </p:nvSpPr>
        <p:spPr>
          <a:xfrm>
            <a:off x="1019790" y="813780"/>
            <a:ext cx="7237800" cy="2140800"/>
          </a:xfrm>
          <a:prstGeom prst="rect">
            <a:avLst/>
          </a:prstGeom>
          <a:noFill/>
          <a:ln>
            <a:noFill/>
          </a:ln>
        </p:spPr>
        <p:txBody>
          <a:bodyPr spcFirstLastPara="1" wrap="square" lIns="67500" tIns="33750" rIns="67500" bIns="33750" anchor="ctr" anchorCtr="0">
            <a:noAutofit/>
          </a:bodyPr>
          <a:lstStyle/>
          <a:p>
            <a:pPr marL="0" marR="0" lvl="0" indent="0" algn="ctr" rtl="0">
              <a:lnSpc>
                <a:spcPct val="100000"/>
              </a:lnSpc>
              <a:spcBef>
                <a:spcPts val="0"/>
              </a:spcBef>
              <a:spcAft>
                <a:spcPts val="0"/>
              </a:spcAft>
              <a:buNone/>
            </a:pPr>
            <a:r>
              <a:rPr lang="en" sz="2700" b="1">
                <a:latin typeface="Calibri"/>
                <a:ea typeface="Calibri"/>
                <a:cs typeface="Calibri"/>
                <a:sym typeface="Calibri"/>
              </a:rPr>
              <a:t>Questions?</a:t>
            </a:r>
            <a:endParaRPr sz="2700" b="0" i="0" u="none" strike="noStrike" cap="none">
              <a:solidFill>
                <a:srgbClr val="000000"/>
              </a:solidFill>
              <a:latin typeface="Arial"/>
              <a:ea typeface="Arial"/>
              <a:cs typeface="Arial"/>
              <a:sym typeface="Arial"/>
            </a:endParaRPr>
          </a:p>
        </p:txBody>
      </p:sp>
      <p:sp>
        <p:nvSpPr>
          <p:cNvPr id="1735" name="Google Shape;1735;p103"/>
          <p:cNvSpPr/>
          <p:nvPr/>
        </p:nvSpPr>
        <p:spPr>
          <a:xfrm>
            <a:off x="1793070" y="3004290"/>
            <a:ext cx="5698200" cy="11886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1500" b="1" i="0" u="none" strike="noStrike" cap="none">
                <a:solidFill>
                  <a:srgbClr val="000000"/>
                </a:solidFill>
                <a:latin typeface="Calibri"/>
                <a:ea typeface="Calibri"/>
                <a:cs typeface="Calibri"/>
                <a:sym typeface="Calibri"/>
              </a:rPr>
              <a:t>Dylan Card</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800"/>
              </a:spcBef>
              <a:spcAft>
                <a:spcPts val="0"/>
              </a:spcAft>
              <a:buNone/>
            </a:pPr>
            <a:r>
              <a:rPr lang="en" sz="1400" b="0" i="1" u="none" strike="noStrike" cap="none">
                <a:solidFill>
                  <a:srgbClr val="000000"/>
                </a:solidFill>
                <a:latin typeface="Calibri"/>
                <a:ea typeface="Calibri"/>
                <a:cs typeface="Calibri"/>
                <a:sym typeface="Calibri"/>
              </a:rPr>
              <a:t>University at Albany, State University of New York</a:t>
            </a:r>
            <a:br>
              <a:rPr lang="en" sz="1400" b="0" i="0" u="none" strike="noStrike" cap="none">
                <a:latin typeface="Arial"/>
                <a:ea typeface="Arial"/>
                <a:cs typeface="Arial"/>
                <a:sym typeface="Arial"/>
              </a:rPr>
            </a:br>
            <a:r>
              <a:rPr lang="en" sz="1400" b="0" i="1" u="none" strike="noStrike" cap="none">
                <a:solidFill>
                  <a:srgbClr val="000000"/>
                </a:solidFill>
                <a:latin typeface="Calibri"/>
                <a:ea typeface="Calibri"/>
                <a:cs typeface="Calibri"/>
                <a:sym typeface="Calibri"/>
              </a:rPr>
              <a:t>Albany, New York</a:t>
            </a:r>
            <a:r>
              <a:rPr lang="en"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800"/>
              </a:spcBef>
              <a:spcAft>
                <a:spcPts val="0"/>
              </a:spcAft>
              <a:buNone/>
            </a:pPr>
            <a:endParaRPr>
              <a:latin typeface="Calibri"/>
              <a:ea typeface="Calibri"/>
              <a:cs typeface="Calibri"/>
              <a:sym typeface="Calibri"/>
            </a:endParaRPr>
          </a:p>
          <a:p>
            <a:pPr marL="0" marR="0" lvl="0" indent="0" algn="l" rtl="0">
              <a:lnSpc>
                <a:spcPct val="100000"/>
              </a:lnSpc>
              <a:spcBef>
                <a:spcPts val="800"/>
              </a:spcBef>
              <a:spcAft>
                <a:spcPts val="0"/>
              </a:spcAft>
              <a:buNone/>
            </a:pPr>
            <a:endParaRPr>
              <a:latin typeface="Calibri"/>
              <a:ea typeface="Calibri"/>
              <a:cs typeface="Calibri"/>
              <a:sym typeface="Calibri"/>
            </a:endParaRPr>
          </a:p>
          <a:p>
            <a:pPr marL="0" marR="0" lvl="0" indent="0" algn="ctr" rtl="0">
              <a:lnSpc>
                <a:spcPct val="100000"/>
              </a:lnSpc>
              <a:spcBef>
                <a:spcPts val="800"/>
              </a:spcBef>
              <a:spcAft>
                <a:spcPts val="0"/>
              </a:spcAft>
              <a:buNone/>
            </a:pPr>
            <a:endParaRPr sz="1400" b="0" i="0" u="none" strike="noStrike" cap="none">
              <a:solidFill>
                <a:srgbClr val="000000"/>
              </a:solidFill>
              <a:latin typeface="Arial"/>
              <a:ea typeface="Arial"/>
              <a:cs typeface="Arial"/>
              <a:sym typeface="Arial"/>
            </a:endParaRPr>
          </a:p>
        </p:txBody>
      </p:sp>
      <p:sp>
        <p:nvSpPr>
          <p:cNvPr id="1736" name="Google Shape;1736;p10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37" name="Google Shape;1737;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738" name="Google Shape;1738;p10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739" name="Google Shape;1739;p10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i="0" u="none" strike="noStrike" cap="none">
              <a:solidFill>
                <a:srgbClr val="000000"/>
              </a:solidFill>
              <a:latin typeface="Arial"/>
              <a:ea typeface="Arial"/>
              <a:cs typeface="Arial"/>
              <a:sym typeface="Arial"/>
            </a:endParaRPr>
          </a:p>
        </p:txBody>
      </p:sp>
      <p:sp>
        <p:nvSpPr>
          <p:cNvPr id="1740" name="Google Shape;1740;p10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i="0" u="none" strike="noStrike" cap="none">
              <a:solidFill>
                <a:srgbClr val="000000"/>
              </a:solidFill>
              <a:latin typeface="Arial"/>
              <a:ea typeface="Arial"/>
              <a:cs typeface="Arial"/>
              <a:sym typeface="Arial"/>
            </a:endParaRPr>
          </a:p>
        </p:txBody>
      </p:sp>
      <p:sp>
        <p:nvSpPr>
          <p:cNvPr id="1741" name="Google Shape;1741;p10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Questions</a:t>
            </a:r>
            <a:endParaRPr sz="2100" b="0" i="0" u="none" strike="noStrike" cap="none">
              <a:solidFill>
                <a:srgbClr val="000000"/>
              </a:solidFill>
              <a:latin typeface="Arial"/>
              <a:ea typeface="Arial"/>
              <a:cs typeface="Arial"/>
              <a:sym typeface="Arial"/>
            </a:endParaRPr>
          </a:p>
        </p:txBody>
      </p:sp>
      <p:sp>
        <p:nvSpPr>
          <p:cNvPr id="1742" name="Google Shape;1742;p10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104"/>
          <p:cNvSpPr txBox="1"/>
          <p:nvPr/>
        </p:nvSpPr>
        <p:spPr>
          <a:xfrm>
            <a:off x="1864575" y="1609375"/>
            <a:ext cx="5742000" cy="184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t>Extra Slides</a:t>
            </a:r>
            <a:endParaRPr sz="25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10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53" name="Google Shape;1753;p1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754" name="Google Shape;1754;p10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755" name="Google Shape;1755;p10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756" name="Google Shape;1756;p10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757" name="Google Shape;1757;p10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758" name="Google Shape;1758;p10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759" name="Google Shape;1759;p105"/>
          <p:cNvSpPr txBox="1"/>
          <p:nvPr/>
        </p:nvSpPr>
        <p:spPr>
          <a:xfrm>
            <a:off x="4572000" y="4785000"/>
            <a:ext cx="45432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*Using techniques similar to Carroll-Smith 2019 and Card 2019</a:t>
            </a:r>
            <a:endParaRPr sz="1200"/>
          </a:p>
        </p:txBody>
      </p:sp>
      <p:graphicFrame>
        <p:nvGraphicFramePr>
          <p:cNvPr id="1760" name="Google Shape;1760;p105"/>
          <p:cNvGraphicFramePr/>
          <p:nvPr/>
        </p:nvGraphicFramePr>
        <p:xfrm>
          <a:off x="155448" y="667512"/>
          <a:ext cx="8842225" cy="4069050"/>
        </p:xfrm>
        <a:graphic>
          <a:graphicData uri="http://schemas.openxmlformats.org/drawingml/2006/table">
            <a:tbl>
              <a:tblPr firstRow="1" bandRow="1">
                <a:noFill/>
                <a:tableStyleId>{74DE8C10-A47F-4662-8857-1582886E4317}</a:tableStyleId>
              </a:tblPr>
              <a:tblGrid>
                <a:gridCol w="2232925">
                  <a:extLst>
                    <a:ext uri="{9D8B030D-6E8A-4147-A177-3AD203B41FA5}">
                      <a16:colId xmlns:a16="http://schemas.microsoft.com/office/drawing/2014/main" val="20000"/>
                    </a:ext>
                  </a:extLst>
                </a:gridCol>
                <a:gridCol w="2266975">
                  <a:extLst>
                    <a:ext uri="{9D8B030D-6E8A-4147-A177-3AD203B41FA5}">
                      <a16:colId xmlns:a16="http://schemas.microsoft.com/office/drawing/2014/main" val="20001"/>
                    </a:ext>
                  </a:extLst>
                </a:gridCol>
                <a:gridCol w="2121750">
                  <a:extLst>
                    <a:ext uri="{9D8B030D-6E8A-4147-A177-3AD203B41FA5}">
                      <a16:colId xmlns:a16="http://schemas.microsoft.com/office/drawing/2014/main" val="20002"/>
                    </a:ext>
                  </a:extLst>
                </a:gridCol>
                <a:gridCol w="2220575">
                  <a:extLst>
                    <a:ext uri="{9D8B030D-6E8A-4147-A177-3AD203B41FA5}">
                      <a16:colId xmlns:a16="http://schemas.microsoft.com/office/drawing/2014/main" val="20003"/>
                    </a:ext>
                  </a:extLst>
                </a:gridCol>
              </a:tblGrid>
              <a:tr h="775875">
                <a:tc>
                  <a:txBody>
                    <a:bodyPr/>
                    <a:lstStyle/>
                    <a:p>
                      <a:pPr marL="0" marR="0" lvl="0" indent="0" algn="l" rtl="0">
                        <a:lnSpc>
                          <a:spcPct val="100000"/>
                        </a:lnSpc>
                        <a:spcBef>
                          <a:spcPts val="0"/>
                        </a:spcBef>
                        <a:spcAft>
                          <a:spcPts val="0"/>
                        </a:spcAft>
                        <a:buClr>
                          <a:srgbClr val="000000"/>
                        </a:buClr>
                        <a:buSzPts val="2000"/>
                        <a:buFont typeface="Arial"/>
                        <a:buNone/>
                      </a:pPr>
                      <a:r>
                        <a:rPr lang="en" sz="2000" b="1" u="none" strike="noStrike" cap="none"/>
                        <a:t>WRF Model </a:t>
                      </a:r>
                      <a:r>
                        <a:rPr lang="en" sz="2000"/>
                        <a:t>Runs</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a:t>Model Reflectivity (dBz)</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a:solidFill>
                            <a:schemeClr val="dk1"/>
                          </a:solidFill>
                        </a:rPr>
                        <a:t>0</a:t>
                      </a:r>
                      <a:r>
                        <a:rPr lang="en" sz="2000">
                          <a:solidFill>
                            <a:srgbClr val="222222"/>
                          </a:solidFill>
                          <a:highlight>
                            <a:schemeClr val="lt1"/>
                          </a:highlight>
                        </a:rPr>
                        <a:t>–3-km </a:t>
                      </a:r>
                      <a:r>
                        <a:rPr lang="en" sz="2000"/>
                        <a:t>Updraft Helicity (m</a:t>
                      </a:r>
                      <a:r>
                        <a:rPr lang="en" sz="2000" baseline="30000"/>
                        <a:t>2</a:t>
                      </a:r>
                      <a:r>
                        <a:rPr lang="en" sz="2000"/>
                        <a:t>/s</a:t>
                      </a:r>
                      <a:r>
                        <a:rPr lang="en" sz="2000" baseline="30000"/>
                        <a:t>2</a:t>
                      </a:r>
                      <a:r>
                        <a:rPr lang="en" sz="2000"/>
                        <a:t>)</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a:t>Max Updraft Velocity (m/s)</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r h="472275">
                <a:tc>
                  <a:txBody>
                    <a:bodyPr/>
                    <a:lstStyle/>
                    <a:p>
                      <a:pPr marL="0" marR="0" lvl="0" indent="0" algn="l" rtl="0">
                        <a:lnSpc>
                          <a:spcPct val="100000"/>
                        </a:lnSpc>
                        <a:spcBef>
                          <a:spcPts val="0"/>
                        </a:spcBef>
                        <a:spcAft>
                          <a:spcPts val="0"/>
                        </a:spcAft>
                        <a:buNone/>
                      </a:pPr>
                      <a:r>
                        <a:rPr lang="en" sz="2000" b="1"/>
                        <a:t>Harvey (2017):</a:t>
                      </a:r>
                      <a:endParaRPr sz="20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1"/>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WSM6-YSU</a:t>
                      </a:r>
                      <a:endParaRPr sz="20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52.41</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32.95</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15.13</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WSM6-MYNN3</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51.24</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21.71</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11.17</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WSM6-ACM2</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53.25</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37.85</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16.80</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4"/>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WDM6-YSU</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51.18</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33.64</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15.33</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5"/>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WDM6-MYNN3</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50.61</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21.89</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11.31</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6"/>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WDM6-ACM2</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200"/>
                        <a:t>51.23</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200"/>
                        <a:t>33.92</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200"/>
                        <a:t>16.42</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761" name="Google Shape;1761;p105"/>
          <p:cNvSpPr txBox="1"/>
          <p:nvPr/>
        </p:nvSpPr>
        <p:spPr>
          <a:xfrm>
            <a:off x="2660725" y="1516675"/>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99.9th Percentile</a:t>
            </a:r>
            <a:endParaRPr/>
          </a:p>
        </p:txBody>
      </p:sp>
      <p:sp>
        <p:nvSpPr>
          <p:cNvPr id="1762" name="Google Shape;1762;p105"/>
          <p:cNvSpPr txBox="1"/>
          <p:nvPr/>
        </p:nvSpPr>
        <p:spPr>
          <a:xfrm>
            <a:off x="4854025" y="1516675"/>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99.95th Percentile</a:t>
            </a:r>
            <a:endParaRPr/>
          </a:p>
        </p:txBody>
      </p:sp>
      <p:sp>
        <p:nvSpPr>
          <p:cNvPr id="1763" name="Google Shape;1763;p105"/>
          <p:cNvSpPr txBox="1"/>
          <p:nvPr/>
        </p:nvSpPr>
        <p:spPr>
          <a:xfrm>
            <a:off x="7047325" y="1516675"/>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99.9th Percentile</a:t>
            </a:r>
            <a:endParaRPr/>
          </a:p>
        </p:txBody>
      </p:sp>
      <p:sp>
        <p:nvSpPr>
          <p:cNvPr id="1764" name="Google Shape;1764;p105"/>
          <p:cNvSpPr txBox="1"/>
          <p:nvPr/>
        </p:nvSpPr>
        <p:spPr>
          <a:xfrm>
            <a:off x="170525" y="1919500"/>
            <a:ext cx="2217900" cy="4662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5" name="Google Shape;1765;p105"/>
          <p:cNvSpPr txBox="1"/>
          <p:nvPr/>
        </p:nvSpPr>
        <p:spPr>
          <a:xfrm>
            <a:off x="170525" y="2385800"/>
            <a:ext cx="2217900" cy="4662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6" name="Google Shape;1766;p105"/>
          <p:cNvSpPr txBox="1"/>
          <p:nvPr/>
        </p:nvSpPr>
        <p:spPr>
          <a:xfrm>
            <a:off x="170525" y="2852100"/>
            <a:ext cx="2217900" cy="466200"/>
          </a:xfrm>
          <a:prstGeom prst="rect">
            <a:avLst/>
          </a:prstGeom>
          <a:noFill/>
          <a:ln w="38100"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7" name="Google Shape;1767;p105"/>
          <p:cNvSpPr txBox="1"/>
          <p:nvPr/>
        </p:nvSpPr>
        <p:spPr>
          <a:xfrm>
            <a:off x="170525" y="3318400"/>
            <a:ext cx="2217900" cy="4662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8" name="Google Shape;1768;p105"/>
          <p:cNvSpPr txBox="1"/>
          <p:nvPr/>
        </p:nvSpPr>
        <p:spPr>
          <a:xfrm>
            <a:off x="170525" y="3784700"/>
            <a:ext cx="2217900" cy="4662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9" name="Google Shape;1769;p105"/>
          <p:cNvSpPr txBox="1"/>
          <p:nvPr/>
        </p:nvSpPr>
        <p:spPr>
          <a:xfrm>
            <a:off x="170525" y="4251000"/>
            <a:ext cx="2217900" cy="4662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0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75" name="Google Shape;1775;p1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776" name="Google Shape;1776;p10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777" name="Google Shape;1777;p10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778" name="Google Shape;1778;p10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779" name="Google Shape;1779;p10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780" name="Google Shape;1780;p10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781" name="Google Shape;1781;p106"/>
          <p:cNvSpPr txBox="1"/>
          <p:nvPr/>
        </p:nvSpPr>
        <p:spPr>
          <a:xfrm>
            <a:off x="4572000" y="4785000"/>
            <a:ext cx="45432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*Using techniques similar to Carroll-Smith 2019 and Card 2019</a:t>
            </a:r>
            <a:endParaRPr sz="1200"/>
          </a:p>
        </p:txBody>
      </p:sp>
      <p:graphicFrame>
        <p:nvGraphicFramePr>
          <p:cNvPr id="1782" name="Google Shape;1782;p106"/>
          <p:cNvGraphicFramePr/>
          <p:nvPr/>
        </p:nvGraphicFramePr>
        <p:xfrm>
          <a:off x="155448" y="667512"/>
          <a:ext cx="8842275" cy="4069050"/>
        </p:xfrm>
        <a:graphic>
          <a:graphicData uri="http://schemas.openxmlformats.org/drawingml/2006/table">
            <a:tbl>
              <a:tblPr firstRow="1" bandRow="1">
                <a:noFill/>
                <a:tableStyleId>{74DE8C10-A47F-4662-8857-1582886E4317}</a:tableStyleId>
              </a:tblPr>
              <a:tblGrid>
                <a:gridCol w="2232950">
                  <a:extLst>
                    <a:ext uri="{9D8B030D-6E8A-4147-A177-3AD203B41FA5}">
                      <a16:colId xmlns:a16="http://schemas.microsoft.com/office/drawing/2014/main" val="20000"/>
                    </a:ext>
                  </a:extLst>
                </a:gridCol>
                <a:gridCol w="2266975">
                  <a:extLst>
                    <a:ext uri="{9D8B030D-6E8A-4147-A177-3AD203B41FA5}">
                      <a16:colId xmlns:a16="http://schemas.microsoft.com/office/drawing/2014/main" val="20001"/>
                    </a:ext>
                  </a:extLst>
                </a:gridCol>
                <a:gridCol w="2121775">
                  <a:extLst>
                    <a:ext uri="{9D8B030D-6E8A-4147-A177-3AD203B41FA5}">
                      <a16:colId xmlns:a16="http://schemas.microsoft.com/office/drawing/2014/main" val="20002"/>
                    </a:ext>
                  </a:extLst>
                </a:gridCol>
                <a:gridCol w="2220575">
                  <a:extLst>
                    <a:ext uri="{9D8B030D-6E8A-4147-A177-3AD203B41FA5}">
                      <a16:colId xmlns:a16="http://schemas.microsoft.com/office/drawing/2014/main" val="20003"/>
                    </a:ext>
                  </a:extLst>
                </a:gridCol>
              </a:tblGrid>
              <a:tr h="775875">
                <a:tc>
                  <a:txBody>
                    <a:bodyPr/>
                    <a:lstStyle/>
                    <a:p>
                      <a:pPr marL="0" marR="0" lvl="0" indent="0" algn="l" rtl="0">
                        <a:lnSpc>
                          <a:spcPct val="100000"/>
                        </a:lnSpc>
                        <a:spcBef>
                          <a:spcPts val="0"/>
                        </a:spcBef>
                        <a:spcAft>
                          <a:spcPts val="0"/>
                        </a:spcAft>
                        <a:buClr>
                          <a:srgbClr val="000000"/>
                        </a:buClr>
                        <a:buSzPts val="2000"/>
                        <a:buFont typeface="Arial"/>
                        <a:buNone/>
                      </a:pPr>
                      <a:r>
                        <a:rPr lang="en" sz="2000" b="1" u="none" strike="noStrike" cap="none"/>
                        <a:t>WRF Model </a:t>
                      </a:r>
                      <a:r>
                        <a:rPr lang="en" sz="2000"/>
                        <a:t>Runs</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a:t>Model Reflectivity (dBz)</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a:solidFill>
                            <a:schemeClr val="dk1"/>
                          </a:solidFill>
                        </a:rPr>
                        <a:t>0</a:t>
                      </a:r>
                      <a:r>
                        <a:rPr lang="en" sz="2000">
                          <a:solidFill>
                            <a:srgbClr val="222222"/>
                          </a:solidFill>
                          <a:highlight>
                            <a:schemeClr val="lt1"/>
                          </a:highlight>
                        </a:rPr>
                        <a:t>–3-km </a:t>
                      </a:r>
                      <a:r>
                        <a:rPr lang="en" sz="2000"/>
                        <a:t>Updraft Helicity (m</a:t>
                      </a:r>
                      <a:r>
                        <a:rPr lang="en" sz="2000" baseline="30000"/>
                        <a:t>2</a:t>
                      </a:r>
                      <a:r>
                        <a:rPr lang="en" sz="2000"/>
                        <a:t>/s</a:t>
                      </a:r>
                      <a:r>
                        <a:rPr lang="en" sz="2000" baseline="30000"/>
                        <a:t>2</a:t>
                      </a:r>
                      <a:r>
                        <a:rPr lang="en" sz="2000"/>
                        <a:t>)</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a:t>Max Updraft Velocity (m/s)</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r h="472275">
                <a:tc>
                  <a:txBody>
                    <a:bodyPr/>
                    <a:lstStyle/>
                    <a:p>
                      <a:pPr marL="0" marR="0" lvl="0" indent="0" algn="l" rtl="0">
                        <a:lnSpc>
                          <a:spcPct val="100000"/>
                        </a:lnSpc>
                        <a:spcBef>
                          <a:spcPts val="0"/>
                        </a:spcBef>
                        <a:spcAft>
                          <a:spcPts val="0"/>
                        </a:spcAft>
                        <a:buNone/>
                      </a:pPr>
                      <a:r>
                        <a:rPr lang="en" sz="2000" b="1"/>
                        <a:t>Irma (2017):</a:t>
                      </a:r>
                      <a:endParaRPr sz="20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1"/>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WSM6-YSU</a:t>
                      </a:r>
                      <a:endParaRPr sz="2000" b="1"/>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54.74</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109.48</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17.18</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WSM6-MYNN3</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53.47</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57.62</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13.51</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WSM6-ACM2</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55.31</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126.32</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19.33</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4"/>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WDM6-YSU</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52.34</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98.45</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20.16</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5"/>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WDM6-MYNN3</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51.91</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200"/>
                        <a:t>65.43</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13.98</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6"/>
                  </a:ext>
                </a:extLst>
              </a:tr>
              <a:tr h="470150">
                <a:tc>
                  <a:txBody>
                    <a:bodyPr/>
                    <a:lstStyle/>
                    <a:p>
                      <a:pPr marL="0" marR="0" lvl="0" indent="0" algn="l" rtl="0">
                        <a:lnSpc>
                          <a:spcPct val="100000"/>
                        </a:lnSpc>
                        <a:spcBef>
                          <a:spcPts val="0"/>
                        </a:spcBef>
                        <a:spcAft>
                          <a:spcPts val="0"/>
                        </a:spcAft>
                        <a:buClr>
                          <a:srgbClr val="000000"/>
                        </a:buClr>
                        <a:buSzPts val="1800"/>
                        <a:buFont typeface="Arial"/>
                        <a:buNone/>
                      </a:pPr>
                      <a:r>
                        <a:rPr lang="en" sz="2000" b="1"/>
                        <a:t>WDM6-ACM2</a:t>
                      </a:r>
                      <a:endParaRPr sz="20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52.59</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lvl="0" indent="0" algn="ctr" rtl="0">
                        <a:spcBef>
                          <a:spcPts val="0"/>
                        </a:spcBef>
                        <a:spcAft>
                          <a:spcPts val="0"/>
                        </a:spcAft>
                        <a:buNone/>
                      </a:pPr>
                      <a:r>
                        <a:rPr lang="en" sz="2200"/>
                        <a:t>113.50</a:t>
                      </a:r>
                      <a:endParaRPr sz="22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2200"/>
                        <a:t>18.31</a:t>
                      </a:r>
                      <a:endParaRPr sz="22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783" name="Google Shape;1783;p106"/>
          <p:cNvSpPr txBox="1"/>
          <p:nvPr/>
        </p:nvSpPr>
        <p:spPr>
          <a:xfrm>
            <a:off x="2660725" y="1516675"/>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99.9th Percentile</a:t>
            </a:r>
            <a:endParaRPr/>
          </a:p>
        </p:txBody>
      </p:sp>
      <p:sp>
        <p:nvSpPr>
          <p:cNvPr id="1784" name="Google Shape;1784;p106"/>
          <p:cNvSpPr txBox="1"/>
          <p:nvPr/>
        </p:nvSpPr>
        <p:spPr>
          <a:xfrm>
            <a:off x="4854025" y="1516675"/>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99.95th Percentile</a:t>
            </a:r>
            <a:endParaRPr/>
          </a:p>
        </p:txBody>
      </p:sp>
      <p:sp>
        <p:nvSpPr>
          <p:cNvPr id="1785" name="Google Shape;1785;p106"/>
          <p:cNvSpPr txBox="1"/>
          <p:nvPr/>
        </p:nvSpPr>
        <p:spPr>
          <a:xfrm>
            <a:off x="7047325" y="1516675"/>
            <a:ext cx="1678800" cy="33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99.9th Percentile</a:t>
            </a:r>
            <a:endParaRPr/>
          </a:p>
        </p:txBody>
      </p:sp>
      <p:sp>
        <p:nvSpPr>
          <p:cNvPr id="1786" name="Google Shape;1786;p106"/>
          <p:cNvSpPr txBox="1"/>
          <p:nvPr/>
        </p:nvSpPr>
        <p:spPr>
          <a:xfrm>
            <a:off x="170525" y="1919500"/>
            <a:ext cx="2217900" cy="4662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7" name="Google Shape;1787;p106"/>
          <p:cNvSpPr txBox="1"/>
          <p:nvPr/>
        </p:nvSpPr>
        <p:spPr>
          <a:xfrm>
            <a:off x="170525" y="2385800"/>
            <a:ext cx="2217900" cy="4662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8" name="Google Shape;1788;p106"/>
          <p:cNvSpPr txBox="1"/>
          <p:nvPr/>
        </p:nvSpPr>
        <p:spPr>
          <a:xfrm>
            <a:off x="170525" y="2852100"/>
            <a:ext cx="2217900" cy="466200"/>
          </a:xfrm>
          <a:prstGeom prst="rect">
            <a:avLst/>
          </a:prstGeom>
          <a:noFill/>
          <a:ln w="38100"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9" name="Google Shape;1789;p106"/>
          <p:cNvSpPr txBox="1"/>
          <p:nvPr/>
        </p:nvSpPr>
        <p:spPr>
          <a:xfrm>
            <a:off x="170525" y="3318400"/>
            <a:ext cx="2217900" cy="4662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0" name="Google Shape;1790;p106"/>
          <p:cNvSpPr txBox="1"/>
          <p:nvPr/>
        </p:nvSpPr>
        <p:spPr>
          <a:xfrm>
            <a:off x="170525" y="3784700"/>
            <a:ext cx="2217900" cy="4662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1" name="Google Shape;1791;p106"/>
          <p:cNvSpPr txBox="1"/>
          <p:nvPr/>
        </p:nvSpPr>
        <p:spPr>
          <a:xfrm>
            <a:off x="170525" y="4251000"/>
            <a:ext cx="2217900" cy="4662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10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97" name="Google Shape;1797;p10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798" name="Google Shape;1798;p10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799" name="Google Shape;1799;p10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800" name="Google Shape;1800;p10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801" name="Google Shape;1801;p10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802" name="Google Shape;1802;p10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803" name="Google Shape;1803;p107"/>
          <p:cNvSpPr txBox="1"/>
          <p:nvPr/>
        </p:nvSpPr>
        <p:spPr>
          <a:xfrm>
            <a:off x="2711100" y="616800"/>
            <a:ext cx="3721800" cy="22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Harvey:</a:t>
            </a:r>
            <a:endParaRPr/>
          </a:p>
          <a:p>
            <a:pPr marL="457200" lvl="0" indent="-317500" algn="l" rtl="0">
              <a:spcBef>
                <a:spcPts val="0"/>
              </a:spcBef>
              <a:spcAft>
                <a:spcPts val="0"/>
              </a:spcAft>
              <a:buSzPts val="1400"/>
              <a:buChar char="●"/>
            </a:pPr>
            <a:r>
              <a:rPr lang="en"/>
              <a:t>WDM6 simulation produces more rain and cloud vapor than the WSM6 simulation.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1804" name="Google Shape;1804;p107"/>
          <p:cNvGrpSpPr/>
          <p:nvPr/>
        </p:nvGrpSpPr>
        <p:grpSpPr>
          <a:xfrm>
            <a:off x="-16677" y="1587235"/>
            <a:ext cx="9146095" cy="3576326"/>
            <a:chOff x="489235" y="2286000"/>
            <a:chExt cx="8211613" cy="2952225"/>
          </a:xfrm>
        </p:grpSpPr>
        <p:grpSp>
          <p:nvGrpSpPr>
            <p:cNvPr id="1805" name="Google Shape;1805;p107"/>
            <p:cNvGrpSpPr/>
            <p:nvPr/>
          </p:nvGrpSpPr>
          <p:grpSpPr>
            <a:xfrm>
              <a:off x="489235" y="2286000"/>
              <a:ext cx="8211613" cy="2952225"/>
              <a:chOff x="489235" y="2286000"/>
              <a:chExt cx="8211613" cy="2952225"/>
            </a:xfrm>
          </p:grpSpPr>
          <p:grpSp>
            <p:nvGrpSpPr>
              <p:cNvPr id="1806" name="Google Shape;1806;p107"/>
              <p:cNvGrpSpPr/>
              <p:nvPr/>
            </p:nvGrpSpPr>
            <p:grpSpPr>
              <a:xfrm>
                <a:off x="489235" y="2286000"/>
                <a:ext cx="8211613" cy="2952225"/>
                <a:chOff x="-15" y="2296345"/>
                <a:chExt cx="7796082" cy="2872653"/>
              </a:xfrm>
            </p:grpSpPr>
            <p:pic>
              <p:nvPicPr>
                <p:cNvPr id="1807" name="Google Shape;1807;p10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 y="2306120"/>
                  <a:ext cx="2814622" cy="2862879"/>
                </a:xfrm>
                <a:prstGeom prst="rect">
                  <a:avLst/>
                </a:prstGeom>
                <a:noFill/>
                <a:ln>
                  <a:noFill/>
                </a:ln>
              </p:spPr>
            </p:pic>
            <p:pic>
              <p:nvPicPr>
                <p:cNvPr id="1808" name="Google Shape;1808;p10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2580" y="2296345"/>
                  <a:ext cx="2814622" cy="2862879"/>
                </a:xfrm>
                <a:prstGeom prst="rect">
                  <a:avLst/>
                </a:prstGeom>
                <a:noFill/>
                <a:ln>
                  <a:noFill/>
                </a:ln>
              </p:spPr>
            </p:pic>
            <p:grpSp>
              <p:nvGrpSpPr>
                <p:cNvPr id="1809" name="Google Shape;1809;p107"/>
                <p:cNvGrpSpPr/>
                <p:nvPr/>
              </p:nvGrpSpPr>
              <p:grpSpPr>
                <a:xfrm>
                  <a:off x="5607200" y="2708272"/>
                  <a:ext cx="2188868" cy="2058578"/>
                  <a:chOff x="9788322" y="3055387"/>
                  <a:chExt cx="3516253" cy="3396433"/>
                </a:xfrm>
              </p:grpSpPr>
              <p:pic>
                <p:nvPicPr>
                  <p:cNvPr id="1810" name="Google Shape;1810;p10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9875311" y="3022556"/>
                    <a:ext cx="3396433" cy="3462096"/>
                  </a:xfrm>
                  <a:prstGeom prst="rect">
                    <a:avLst/>
                  </a:prstGeom>
                  <a:noFill/>
                  <a:ln>
                    <a:noFill/>
                  </a:ln>
                </p:spPr>
              </p:pic>
              <p:sp>
                <p:nvSpPr>
                  <p:cNvPr id="1811" name="Google Shape;1811;p107"/>
                  <p:cNvSpPr/>
                  <p:nvPr/>
                </p:nvSpPr>
                <p:spPr>
                  <a:xfrm rot="5400000">
                    <a:off x="8529972" y="4966956"/>
                    <a:ext cx="2743200" cy="226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12" name="Google Shape;1812;p107"/>
              <p:cNvSpPr/>
              <p:nvPr/>
            </p:nvSpPr>
            <p:spPr>
              <a:xfrm>
                <a:off x="7160425" y="3510064"/>
                <a:ext cx="914400" cy="123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t>Graupel</a:t>
                </a:r>
                <a:endParaRPr sz="500"/>
              </a:p>
            </p:txBody>
          </p:sp>
        </p:grpSp>
        <p:sp>
          <p:nvSpPr>
            <p:cNvPr id="1813" name="Google Shape;1813;p107"/>
            <p:cNvSpPr txBox="1"/>
            <p:nvPr/>
          </p:nvSpPr>
          <p:spPr>
            <a:xfrm>
              <a:off x="3517807" y="2296052"/>
              <a:ext cx="2938800" cy="250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Calibri"/>
                  <a:ea typeface="Calibri"/>
                  <a:cs typeface="Calibri"/>
                  <a:sym typeface="Calibri"/>
                </a:rPr>
                <a:t>Harvey WDM6-YSU: 1800 UTC 2017-08-26</a:t>
              </a:r>
              <a:endParaRPr sz="900">
                <a:latin typeface="Calibri"/>
                <a:ea typeface="Calibri"/>
                <a:cs typeface="Calibri"/>
                <a:sym typeface="Calibri"/>
              </a:endParaRPr>
            </a:p>
          </p:txBody>
        </p:sp>
        <p:sp>
          <p:nvSpPr>
            <p:cNvPr id="1814" name="Google Shape;1814;p107"/>
            <p:cNvSpPr txBox="1"/>
            <p:nvPr/>
          </p:nvSpPr>
          <p:spPr>
            <a:xfrm>
              <a:off x="579154" y="2296052"/>
              <a:ext cx="2938800" cy="250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Calibri"/>
                  <a:ea typeface="Calibri"/>
                  <a:cs typeface="Calibri"/>
                  <a:sym typeface="Calibri"/>
                </a:rPr>
                <a:t>Harvey WSM6-YSU: 1800 UTC 2017-08-26</a:t>
              </a:r>
              <a:endParaRPr sz="900">
                <a:latin typeface="Calibri"/>
                <a:ea typeface="Calibri"/>
                <a:cs typeface="Calibri"/>
                <a:sym typeface="Calibri"/>
              </a:endParaRPr>
            </a:p>
          </p:txBody>
        </p:sp>
      </p:grpSp>
      <p:sp>
        <p:nvSpPr>
          <p:cNvPr id="1815" name="Google Shape;1815;p107"/>
          <p:cNvSpPr txBox="1"/>
          <p:nvPr/>
        </p:nvSpPr>
        <p:spPr>
          <a:xfrm>
            <a:off x="0" y="1587225"/>
            <a:ext cx="3197100" cy="35562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6" name="Google Shape;1816;p107"/>
          <p:cNvSpPr txBox="1"/>
          <p:nvPr/>
        </p:nvSpPr>
        <p:spPr>
          <a:xfrm>
            <a:off x="3262400" y="1597300"/>
            <a:ext cx="3258000" cy="35562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10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822" name="Google Shape;1822;p1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823" name="Google Shape;1823;p10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824" name="Google Shape;1824;p10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825" name="Google Shape;1825;p10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826" name="Google Shape;1826;p10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827" name="Google Shape;1827;p10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828" name="Google Shape;1828;p108"/>
          <p:cNvSpPr txBox="1"/>
          <p:nvPr/>
        </p:nvSpPr>
        <p:spPr>
          <a:xfrm>
            <a:off x="5106400" y="633825"/>
            <a:ext cx="3721800" cy="22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Harvey:</a:t>
            </a:r>
            <a:endParaRPr/>
          </a:p>
          <a:p>
            <a:pPr marL="457200" lvl="0" indent="-317500" algn="l" rtl="0">
              <a:spcBef>
                <a:spcPts val="0"/>
              </a:spcBef>
              <a:spcAft>
                <a:spcPts val="0"/>
              </a:spcAft>
              <a:buSzPts val="1400"/>
              <a:buChar char="●"/>
            </a:pPr>
            <a:r>
              <a:rPr lang="en"/>
              <a:t>WDM6 simulation produces more rain and cloud vapor than the WSM6 simulation.</a:t>
            </a:r>
            <a:endParaRPr/>
          </a:p>
          <a:p>
            <a:pPr marL="0" lvl="0" indent="0" algn="l" rtl="0">
              <a:spcBef>
                <a:spcPts val="0"/>
              </a:spcBef>
              <a:spcAft>
                <a:spcPts val="0"/>
              </a:spcAft>
              <a:buNone/>
            </a:pPr>
            <a:endParaRPr/>
          </a:p>
          <a:p>
            <a:pPr marL="0" lvl="0" indent="0" algn="l" rtl="0">
              <a:spcBef>
                <a:spcPts val="0"/>
              </a:spcBef>
              <a:spcAft>
                <a:spcPts val="0"/>
              </a:spcAft>
              <a:buNone/>
            </a:pPr>
            <a:r>
              <a:rPr lang="en"/>
              <a:t>Irma:</a:t>
            </a:r>
            <a:endParaRPr/>
          </a:p>
          <a:p>
            <a:pPr marL="457200" lvl="0" indent="-317500" algn="l" rtl="0">
              <a:spcBef>
                <a:spcPts val="0"/>
              </a:spcBef>
              <a:spcAft>
                <a:spcPts val="0"/>
              </a:spcAft>
              <a:buSzPts val="1400"/>
              <a:buChar char="●"/>
            </a:pPr>
            <a:r>
              <a:rPr lang="en"/>
              <a:t>WDM6 simulation produces more rain and graupel than the WSM6 simulation.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1829" name="Google Shape;1829;p108"/>
          <p:cNvGrpSpPr/>
          <p:nvPr/>
        </p:nvGrpSpPr>
        <p:grpSpPr>
          <a:xfrm>
            <a:off x="-17488" y="633821"/>
            <a:ext cx="7035223" cy="4510707"/>
            <a:chOff x="489250" y="633820"/>
            <a:chExt cx="7035223" cy="4510707"/>
          </a:xfrm>
        </p:grpSpPr>
        <p:grpSp>
          <p:nvGrpSpPr>
            <p:cNvPr id="1830" name="Google Shape;1830;p108"/>
            <p:cNvGrpSpPr/>
            <p:nvPr/>
          </p:nvGrpSpPr>
          <p:grpSpPr>
            <a:xfrm>
              <a:off x="489250" y="633820"/>
              <a:ext cx="7035223" cy="4510707"/>
              <a:chOff x="489250" y="633820"/>
              <a:chExt cx="7035223" cy="4510707"/>
            </a:xfrm>
          </p:grpSpPr>
          <p:grpSp>
            <p:nvGrpSpPr>
              <p:cNvPr id="1831" name="Google Shape;1831;p108"/>
              <p:cNvGrpSpPr/>
              <p:nvPr/>
            </p:nvGrpSpPr>
            <p:grpSpPr>
              <a:xfrm>
                <a:off x="489250" y="633820"/>
                <a:ext cx="7035223" cy="4510707"/>
                <a:chOff x="0" y="688697"/>
                <a:chExt cx="6679221" cy="4389128"/>
              </a:xfrm>
            </p:grpSpPr>
            <p:pic>
              <p:nvPicPr>
                <p:cNvPr id="1832" name="Google Shape;1832;p1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688697"/>
                  <a:ext cx="2238077" cy="2194559"/>
                </a:xfrm>
                <a:prstGeom prst="rect">
                  <a:avLst/>
                </a:prstGeom>
                <a:noFill/>
                <a:ln>
                  <a:noFill/>
                </a:ln>
              </p:spPr>
            </p:pic>
            <p:pic>
              <p:nvPicPr>
                <p:cNvPr id="1833" name="Google Shape;1833;p10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 y="2883258"/>
                  <a:ext cx="2238077" cy="2194559"/>
                </a:xfrm>
                <a:prstGeom prst="rect">
                  <a:avLst/>
                </a:prstGeom>
                <a:noFill/>
                <a:ln>
                  <a:noFill/>
                </a:ln>
              </p:spPr>
            </p:pic>
            <p:pic>
              <p:nvPicPr>
                <p:cNvPr id="1834" name="Google Shape;1834;p10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86001" y="688700"/>
                  <a:ext cx="2238077" cy="2194559"/>
                </a:xfrm>
                <a:prstGeom prst="rect">
                  <a:avLst/>
                </a:prstGeom>
                <a:noFill/>
                <a:ln>
                  <a:noFill/>
                </a:ln>
              </p:spPr>
            </p:pic>
            <p:pic>
              <p:nvPicPr>
                <p:cNvPr id="1835" name="Google Shape;1835;p10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284900" y="2883250"/>
                  <a:ext cx="2240280" cy="2194576"/>
                </a:xfrm>
                <a:prstGeom prst="rect">
                  <a:avLst/>
                </a:prstGeom>
                <a:noFill/>
                <a:ln>
                  <a:noFill/>
                </a:ln>
              </p:spPr>
            </p:pic>
            <p:grpSp>
              <p:nvGrpSpPr>
                <p:cNvPr id="1836" name="Google Shape;1836;p108"/>
                <p:cNvGrpSpPr/>
                <p:nvPr/>
              </p:nvGrpSpPr>
              <p:grpSpPr>
                <a:xfrm>
                  <a:off x="4490353" y="3018248"/>
                  <a:ext cx="2188868" cy="2058578"/>
                  <a:chOff x="7994191" y="3566814"/>
                  <a:chExt cx="3516253" cy="3396433"/>
                </a:xfrm>
              </p:grpSpPr>
              <p:pic>
                <p:nvPicPr>
                  <p:cNvPr id="1837" name="Google Shape;1837;p10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8081179" y="3533983"/>
                    <a:ext cx="3396433" cy="3462096"/>
                  </a:xfrm>
                  <a:prstGeom prst="rect">
                    <a:avLst/>
                  </a:prstGeom>
                  <a:noFill/>
                  <a:ln>
                    <a:noFill/>
                  </a:ln>
                </p:spPr>
              </p:pic>
              <p:sp>
                <p:nvSpPr>
                  <p:cNvPr id="1838" name="Google Shape;1838;p108"/>
                  <p:cNvSpPr/>
                  <p:nvPr/>
                </p:nvSpPr>
                <p:spPr>
                  <a:xfrm rot="5400000">
                    <a:off x="6735841" y="5478383"/>
                    <a:ext cx="2743200" cy="226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9" name="Google Shape;1839;p108"/>
              <p:cNvSpPr/>
              <p:nvPr/>
            </p:nvSpPr>
            <p:spPr>
              <a:xfrm>
                <a:off x="5984050" y="3828626"/>
                <a:ext cx="914400" cy="123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t>Graupel</a:t>
                </a:r>
                <a:endParaRPr sz="500"/>
              </a:p>
            </p:txBody>
          </p:sp>
        </p:grpSp>
        <p:sp>
          <p:nvSpPr>
            <p:cNvPr id="1840" name="Google Shape;1840;p108"/>
            <p:cNvSpPr txBox="1"/>
            <p:nvPr/>
          </p:nvSpPr>
          <p:spPr>
            <a:xfrm>
              <a:off x="2980100" y="2901450"/>
              <a:ext cx="2336700" cy="191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Calibri"/>
                  <a:ea typeface="Calibri"/>
                  <a:cs typeface="Calibri"/>
                  <a:sym typeface="Calibri"/>
                </a:rPr>
                <a:t>Irma WDM6-YSU: 1800 UTC 2017-09-10</a:t>
              </a:r>
              <a:endParaRPr sz="900">
                <a:latin typeface="Calibri"/>
                <a:ea typeface="Calibri"/>
                <a:cs typeface="Calibri"/>
                <a:sym typeface="Calibri"/>
              </a:endParaRPr>
            </a:p>
          </p:txBody>
        </p:sp>
        <p:sp>
          <p:nvSpPr>
            <p:cNvPr id="1841" name="Google Shape;1841;p108"/>
            <p:cNvSpPr txBox="1"/>
            <p:nvPr/>
          </p:nvSpPr>
          <p:spPr>
            <a:xfrm>
              <a:off x="2980100" y="633825"/>
              <a:ext cx="2336700" cy="191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Calibri"/>
                  <a:ea typeface="Calibri"/>
                  <a:cs typeface="Calibri"/>
                  <a:sym typeface="Calibri"/>
                </a:rPr>
                <a:t>Irma WSM6-YSU: 1800 UTC 2017-09-10</a:t>
              </a:r>
              <a:endParaRPr sz="900">
                <a:latin typeface="Calibri"/>
                <a:ea typeface="Calibri"/>
                <a:cs typeface="Calibri"/>
                <a:sym typeface="Calibri"/>
              </a:endParaRPr>
            </a:p>
          </p:txBody>
        </p:sp>
        <p:sp>
          <p:nvSpPr>
            <p:cNvPr id="1842" name="Google Shape;1842;p108"/>
            <p:cNvSpPr txBox="1"/>
            <p:nvPr/>
          </p:nvSpPr>
          <p:spPr>
            <a:xfrm>
              <a:off x="560750" y="2901450"/>
              <a:ext cx="2336700" cy="191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Calibri"/>
                  <a:ea typeface="Calibri"/>
                  <a:cs typeface="Calibri"/>
                  <a:sym typeface="Calibri"/>
                </a:rPr>
                <a:t>Harvey WDM6-YSU: 1800 UTC 2017-08-26</a:t>
              </a:r>
              <a:endParaRPr sz="900">
                <a:latin typeface="Calibri"/>
                <a:ea typeface="Calibri"/>
                <a:cs typeface="Calibri"/>
                <a:sym typeface="Calibri"/>
              </a:endParaRPr>
            </a:p>
          </p:txBody>
        </p:sp>
        <p:sp>
          <p:nvSpPr>
            <p:cNvPr id="1843" name="Google Shape;1843;p108"/>
            <p:cNvSpPr txBox="1"/>
            <p:nvPr/>
          </p:nvSpPr>
          <p:spPr>
            <a:xfrm>
              <a:off x="560750" y="633825"/>
              <a:ext cx="2336700" cy="191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Calibri"/>
                  <a:ea typeface="Calibri"/>
                  <a:cs typeface="Calibri"/>
                  <a:sym typeface="Calibri"/>
                </a:rPr>
                <a:t>Harvey WSM6-YSU: 1800 UTC 2017-08-26</a:t>
              </a:r>
              <a:endParaRPr sz="900">
                <a:latin typeface="Calibri"/>
                <a:ea typeface="Calibri"/>
                <a:cs typeface="Calibri"/>
                <a:sym typeface="Calibri"/>
              </a:endParaRPr>
            </a:p>
          </p:txBody>
        </p:sp>
      </p:grpSp>
      <p:sp>
        <p:nvSpPr>
          <p:cNvPr id="1844" name="Google Shape;1844;p108"/>
          <p:cNvSpPr txBox="1"/>
          <p:nvPr/>
        </p:nvSpPr>
        <p:spPr>
          <a:xfrm>
            <a:off x="7146500" y="3433100"/>
            <a:ext cx="1911000" cy="118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There is also a lesser areal extent of cloud ice in the WDM6 simulations.</a:t>
            </a:r>
            <a:endParaRPr/>
          </a:p>
        </p:txBody>
      </p:sp>
      <p:sp>
        <p:nvSpPr>
          <p:cNvPr id="1845" name="Google Shape;1845;p108"/>
          <p:cNvSpPr txBox="1"/>
          <p:nvPr/>
        </p:nvSpPr>
        <p:spPr>
          <a:xfrm>
            <a:off x="-17500" y="633825"/>
            <a:ext cx="2396700" cy="22236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6" name="Google Shape;1846;p108"/>
          <p:cNvSpPr txBox="1"/>
          <p:nvPr/>
        </p:nvSpPr>
        <p:spPr>
          <a:xfrm>
            <a:off x="-17410" y="2857500"/>
            <a:ext cx="2396700" cy="22860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7" name="Google Shape;1847;p108"/>
          <p:cNvSpPr txBox="1"/>
          <p:nvPr/>
        </p:nvSpPr>
        <p:spPr>
          <a:xfrm>
            <a:off x="2379200" y="633825"/>
            <a:ext cx="2474700" cy="22236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8" name="Google Shape;1848;p108"/>
          <p:cNvSpPr txBox="1"/>
          <p:nvPr/>
        </p:nvSpPr>
        <p:spPr>
          <a:xfrm>
            <a:off x="2379300" y="2857500"/>
            <a:ext cx="2474700" cy="22860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10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854" name="Google Shape;1854;p1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855" name="Google Shape;1855;p10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856" name="Google Shape;1856;p10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857" name="Google Shape;1857;p10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858" name="Google Shape;1858;p10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859" name="Google Shape;1859;p10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860" name="Google Shape;1860;p109"/>
          <p:cNvSpPr txBox="1"/>
          <p:nvPr/>
        </p:nvSpPr>
        <p:spPr>
          <a:xfrm>
            <a:off x="164250" y="836650"/>
            <a:ext cx="60450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Is the lack of strong updraft helicity in the MYNN3 PBL Schemes a result of </a:t>
            </a:r>
            <a:r>
              <a:rPr lang="en" sz="1600" b="1"/>
              <a:t>weaker updrafts</a:t>
            </a:r>
            <a:r>
              <a:rPr lang="en" sz="1600"/>
              <a:t> or less helicity?</a:t>
            </a:r>
            <a:endParaRPr sz="1600"/>
          </a:p>
        </p:txBody>
      </p:sp>
      <p:pic>
        <p:nvPicPr>
          <p:cNvPr id="1861" name="Google Shape;1861;p10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48600" y="1964475"/>
            <a:ext cx="3200402" cy="3200401"/>
          </a:xfrm>
          <a:prstGeom prst="rect">
            <a:avLst/>
          </a:prstGeom>
          <a:noFill/>
          <a:ln>
            <a:noFill/>
          </a:ln>
        </p:spPr>
      </p:pic>
      <p:pic>
        <p:nvPicPr>
          <p:cNvPr id="1862" name="Google Shape;1862;p10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24300" y="1943100"/>
            <a:ext cx="3200402" cy="3200401"/>
          </a:xfrm>
          <a:prstGeom prst="rect">
            <a:avLst/>
          </a:prstGeom>
          <a:noFill/>
          <a:ln>
            <a:noFill/>
          </a:ln>
        </p:spPr>
      </p:pic>
      <p:grpSp>
        <p:nvGrpSpPr>
          <p:cNvPr id="1863" name="Google Shape;1863;p109"/>
          <p:cNvGrpSpPr/>
          <p:nvPr/>
        </p:nvGrpSpPr>
        <p:grpSpPr>
          <a:xfrm>
            <a:off x="1424300" y="1453775"/>
            <a:ext cx="6424700" cy="622775"/>
            <a:chOff x="3138800" y="1453775"/>
            <a:chExt cx="6424700" cy="622775"/>
          </a:xfrm>
        </p:grpSpPr>
        <p:sp>
          <p:nvSpPr>
            <p:cNvPr id="1864" name="Google Shape;1864;p109"/>
            <p:cNvSpPr txBox="1"/>
            <p:nvPr/>
          </p:nvSpPr>
          <p:spPr>
            <a:xfrm>
              <a:off x="4152352" y="1453775"/>
              <a:ext cx="4508700" cy="39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Harvey </a:t>
              </a:r>
              <a:r>
                <a:rPr lang="en" b="1">
                  <a:solidFill>
                    <a:schemeClr val="dk1"/>
                  </a:solidFill>
                </a:rPr>
                <a:t>Vertical Velocity</a:t>
              </a:r>
              <a:r>
                <a:rPr lang="en" b="1">
                  <a:solidFill>
                    <a:srgbClr val="222222"/>
                  </a:solidFill>
                  <a:highlight>
                    <a:schemeClr val="lt1"/>
                  </a:highlight>
                </a:rPr>
                <a:t>: 1800 UTC 2017-08-26</a:t>
              </a:r>
              <a:endParaRPr b="1"/>
            </a:p>
            <a:p>
              <a:pPr marL="0" lvl="0" indent="0" algn="l" rtl="0">
                <a:spcBef>
                  <a:spcPts val="0"/>
                </a:spcBef>
                <a:spcAft>
                  <a:spcPts val="0"/>
                </a:spcAft>
                <a:buNone/>
              </a:pPr>
              <a:endParaRPr b="1"/>
            </a:p>
          </p:txBody>
        </p:sp>
        <p:grpSp>
          <p:nvGrpSpPr>
            <p:cNvPr id="1865" name="Google Shape;1865;p109"/>
            <p:cNvGrpSpPr/>
            <p:nvPr/>
          </p:nvGrpSpPr>
          <p:grpSpPr>
            <a:xfrm>
              <a:off x="3138800" y="1689250"/>
              <a:ext cx="6424700" cy="387300"/>
              <a:chOff x="-2612025" y="1689250"/>
              <a:chExt cx="6424700" cy="387300"/>
            </a:xfrm>
          </p:grpSpPr>
          <p:sp>
            <p:nvSpPr>
              <p:cNvPr id="1866" name="Google Shape;1866;p109"/>
              <p:cNvSpPr txBox="1"/>
              <p:nvPr/>
            </p:nvSpPr>
            <p:spPr>
              <a:xfrm>
                <a:off x="812675" y="1689250"/>
                <a:ext cx="300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MYNN3-ACM2</a:t>
                </a:r>
                <a:endParaRPr b="1">
                  <a:solidFill>
                    <a:schemeClr val="dk1"/>
                  </a:solidFill>
                </a:endParaRPr>
              </a:p>
            </p:txBody>
          </p:sp>
          <p:sp>
            <p:nvSpPr>
              <p:cNvPr id="1867" name="Google Shape;1867;p109"/>
              <p:cNvSpPr txBox="1"/>
              <p:nvPr/>
            </p:nvSpPr>
            <p:spPr>
              <a:xfrm>
                <a:off x="-2612025" y="1689250"/>
                <a:ext cx="300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MYNN3-YSU</a:t>
                </a:r>
                <a:endParaRPr b="1">
                  <a:solidFill>
                    <a:schemeClr val="dk1"/>
                  </a:solidFill>
                </a:endParaRPr>
              </a:p>
            </p:txBody>
          </p:sp>
        </p:grpSp>
      </p:grpSp>
      <p:pic>
        <p:nvPicPr>
          <p:cNvPr id="1868" name="Google Shape;1868;p10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849000" y="1504300"/>
            <a:ext cx="662325" cy="36392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11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874" name="Google Shape;1874;p1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875" name="Google Shape;1875;p11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876" name="Google Shape;1876;p11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pic>
        <p:nvPicPr>
          <p:cNvPr id="1877" name="Google Shape;1877;p1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71600" y="1943100"/>
            <a:ext cx="3200400" cy="3200401"/>
          </a:xfrm>
          <a:prstGeom prst="rect">
            <a:avLst/>
          </a:prstGeom>
          <a:noFill/>
          <a:ln>
            <a:noFill/>
          </a:ln>
        </p:spPr>
      </p:pic>
      <p:sp>
        <p:nvSpPr>
          <p:cNvPr id="1878" name="Google Shape;1878;p11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879" name="Google Shape;1879;p11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pic>
        <p:nvPicPr>
          <p:cNvPr id="1880" name="Google Shape;1880;p1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72000" y="1943100"/>
            <a:ext cx="3200400" cy="3200401"/>
          </a:xfrm>
          <a:prstGeom prst="rect">
            <a:avLst/>
          </a:prstGeom>
          <a:noFill/>
          <a:ln>
            <a:noFill/>
          </a:ln>
        </p:spPr>
      </p:pic>
      <p:sp>
        <p:nvSpPr>
          <p:cNvPr id="1881" name="Google Shape;1881;p11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882" name="Google Shape;1882;p110"/>
          <p:cNvSpPr txBox="1"/>
          <p:nvPr/>
        </p:nvSpPr>
        <p:spPr>
          <a:xfrm>
            <a:off x="164250" y="836650"/>
            <a:ext cx="60450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Is the lack of strong updraft helicity in the MYNN3 PBL Schemes a result of weaker updrafts or </a:t>
            </a:r>
            <a:r>
              <a:rPr lang="en" sz="1600" b="1"/>
              <a:t>less helicity</a:t>
            </a:r>
            <a:r>
              <a:rPr lang="en" sz="1600"/>
              <a:t>?</a:t>
            </a:r>
            <a:endParaRPr sz="1600"/>
          </a:p>
        </p:txBody>
      </p:sp>
      <p:grpSp>
        <p:nvGrpSpPr>
          <p:cNvPr id="1883" name="Google Shape;1883;p110"/>
          <p:cNvGrpSpPr/>
          <p:nvPr/>
        </p:nvGrpSpPr>
        <p:grpSpPr>
          <a:xfrm>
            <a:off x="1424300" y="1453775"/>
            <a:ext cx="6424700" cy="622775"/>
            <a:chOff x="3138800" y="1453775"/>
            <a:chExt cx="6424700" cy="622775"/>
          </a:xfrm>
        </p:grpSpPr>
        <p:sp>
          <p:nvSpPr>
            <p:cNvPr id="1884" name="Google Shape;1884;p110"/>
            <p:cNvSpPr txBox="1"/>
            <p:nvPr/>
          </p:nvSpPr>
          <p:spPr>
            <a:xfrm>
              <a:off x="4152352" y="1453775"/>
              <a:ext cx="4508700" cy="39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Harvey </a:t>
              </a:r>
              <a:r>
                <a:rPr lang="en" b="1">
                  <a:solidFill>
                    <a:schemeClr val="dk1"/>
                  </a:solidFill>
                </a:rPr>
                <a:t>0</a:t>
              </a:r>
              <a:r>
                <a:rPr lang="en" b="1">
                  <a:solidFill>
                    <a:srgbClr val="222222"/>
                  </a:solidFill>
                  <a:highlight>
                    <a:schemeClr val="lt1"/>
                  </a:highlight>
                </a:rPr>
                <a:t>–3-km Helicity: 1800 UTC 2017-08-26</a:t>
              </a:r>
              <a:endParaRPr b="1"/>
            </a:p>
            <a:p>
              <a:pPr marL="0" lvl="0" indent="0" algn="l" rtl="0">
                <a:spcBef>
                  <a:spcPts val="0"/>
                </a:spcBef>
                <a:spcAft>
                  <a:spcPts val="0"/>
                </a:spcAft>
                <a:buNone/>
              </a:pPr>
              <a:endParaRPr b="1"/>
            </a:p>
          </p:txBody>
        </p:sp>
        <p:grpSp>
          <p:nvGrpSpPr>
            <p:cNvPr id="1885" name="Google Shape;1885;p110"/>
            <p:cNvGrpSpPr/>
            <p:nvPr/>
          </p:nvGrpSpPr>
          <p:grpSpPr>
            <a:xfrm>
              <a:off x="3138800" y="1689250"/>
              <a:ext cx="6424700" cy="387300"/>
              <a:chOff x="-2612025" y="1689250"/>
              <a:chExt cx="6424700" cy="387300"/>
            </a:xfrm>
          </p:grpSpPr>
          <p:sp>
            <p:nvSpPr>
              <p:cNvPr id="1886" name="Google Shape;1886;p110"/>
              <p:cNvSpPr txBox="1"/>
              <p:nvPr/>
            </p:nvSpPr>
            <p:spPr>
              <a:xfrm>
                <a:off x="812675" y="1689250"/>
                <a:ext cx="300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MYNN3-ACM2</a:t>
                </a:r>
                <a:endParaRPr b="1">
                  <a:solidFill>
                    <a:schemeClr val="dk1"/>
                  </a:solidFill>
                </a:endParaRPr>
              </a:p>
            </p:txBody>
          </p:sp>
          <p:sp>
            <p:nvSpPr>
              <p:cNvPr id="1887" name="Google Shape;1887;p110"/>
              <p:cNvSpPr txBox="1"/>
              <p:nvPr/>
            </p:nvSpPr>
            <p:spPr>
              <a:xfrm>
                <a:off x="-2612025" y="1689250"/>
                <a:ext cx="30000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MYNN3-YSU</a:t>
                </a:r>
                <a:endParaRPr b="1">
                  <a:solidFill>
                    <a:schemeClr val="dk1"/>
                  </a:solidFill>
                </a:endParaRPr>
              </a:p>
            </p:txBody>
          </p:sp>
        </p:grpSp>
      </p:grpSp>
      <p:pic>
        <p:nvPicPr>
          <p:cNvPr id="1888" name="Google Shape;1888;p110"/>
          <p:cNvPicPr preferRelativeResize="0"/>
          <p:nvPr/>
        </p:nvPicPr>
        <p:blipFill rotWithShape="1">
          <a:blip r:embed="rId6" cstate="screen">
            <a:alphaModFix/>
            <a:extLst>
              <a:ext uri="{28A0092B-C50C-407E-A947-70E740481C1C}">
                <a14:useLocalDpi xmlns:a14="http://schemas.microsoft.com/office/drawing/2010/main"/>
              </a:ext>
            </a:extLst>
          </a:blip>
          <a:srcRect b="-100"/>
          <a:stretch/>
        </p:blipFill>
        <p:spPr>
          <a:xfrm>
            <a:off x="7849000" y="1667175"/>
            <a:ext cx="595724" cy="347632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11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894" name="Google Shape;1894;p1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7790"/>
            <a:ext cx="662328" cy="681612"/>
          </a:xfrm>
          <a:prstGeom prst="rect">
            <a:avLst/>
          </a:prstGeom>
          <a:noFill/>
          <a:ln>
            <a:noFill/>
          </a:ln>
        </p:spPr>
      </p:pic>
      <p:sp>
        <p:nvSpPr>
          <p:cNvPr id="1895" name="Google Shape;1895;p11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896" name="Google Shape;1896;p11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Timeline</a:t>
            </a:r>
            <a:endParaRPr sz="2100" b="0" strike="noStrike">
              <a:solidFill>
                <a:srgbClr val="000000"/>
              </a:solidFill>
              <a:latin typeface="Arial"/>
              <a:ea typeface="Arial"/>
              <a:cs typeface="Arial"/>
              <a:sym typeface="Arial"/>
            </a:endParaRPr>
          </a:p>
        </p:txBody>
      </p:sp>
      <p:sp>
        <p:nvSpPr>
          <p:cNvPr id="1897" name="Google Shape;1897;p11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a:solidFill>
                  <a:srgbClr val="FFFFFF"/>
                </a:solidFill>
                <a:latin typeface="Calibri"/>
                <a:ea typeface="Calibri"/>
                <a:cs typeface="Calibri"/>
                <a:sym typeface="Calibri"/>
              </a:rPr>
              <a:t>Model Runs</a:t>
            </a:r>
            <a:endParaRPr sz="2100" b="0" strike="noStrike">
              <a:solidFill>
                <a:srgbClr val="000000"/>
              </a:solidFill>
              <a:latin typeface="Arial"/>
              <a:ea typeface="Arial"/>
              <a:cs typeface="Arial"/>
              <a:sym typeface="Arial"/>
            </a:endParaRPr>
          </a:p>
        </p:txBody>
      </p:sp>
      <p:sp>
        <p:nvSpPr>
          <p:cNvPr id="1898" name="Google Shape;1898;p11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a:solidFill>
                  <a:srgbClr val="FFE699"/>
                </a:solidFill>
                <a:latin typeface="Calibri"/>
                <a:ea typeface="Calibri"/>
                <a:cs typeface="Calibri"/>
                <a:sym typeface="Calibri"/>
              </a:rPr>
              <a:t>Questions</a:t>
            </a:r>
            <a:endParaRPr sz="2100" b="0" strike="noStrike">
              <a:solidFill>
                <a:srgbClr val="000000"/>
              </a:solidFill>
              <a:latin typeface="Arial"/>
              <a:ea typeface="Arial"/>
              <a:cs typeface="Arial"/>
              <a:sym typeface="Arial"/>
            </a:endParaRPr>
          </a:p>
        </p:txBody>
      </p:sp>
      <p:sp>
        <p:nvSpPr>
          <p:cNvPr id="1899" name="Google Shape;1899;p11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900" name="Google Shape;1900;p111"/>
          <p:cNvSpPr txBox="1"/>
          <p:nvPr/>
        </p:nvSpPr>
        <p:spPr>
          <a:xfrm>
            <a:off x="667675" y="672425"/>
            <a:ext cx="6768600" cy="624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222222"/>
              </a:buClr>
              <a:buSzPts val="1600"/>
              <a:buChar char="●"/>
            </a:pPr>
            <a:r>
              <a:rPr lang="en" sz="1600">
                <a:solidFill>
                  <a:srgbClr val="222222"/>
                </a:solidFill>
                <a:highlight>
                  <a:schemeClr val="lt1"/>
                </a:highlight>
              </a:rPr>
              <a:t>Further question: How does the PBL scheme physically affect the </a:t>
            </a:r>
            <a:r>
              <a:rPr lang="en" sz="1600">
                <a:solidFill>
                  <a:schemeClr val="dk1"/>
                </a:solidFill>
              </a:rPr>
              <a:t>0</a:t>
            </a:r>
            <a:r>
              <a:rPr lang="en" sz="1600">
                <a:solidFill>
                  <a:srgbClr val="222222"/>
                </a:solidFill>
                <a:highlight>
                  <a:schemeClr val="lt1"/>
                </a:highlight>
              </a:rPr>
              <a:t>–3-km helicity</a:t>
            </a:r>
            <a:r>
              <a:rPr lang="en">
                <a:solidFill>
                  <a:srgbClr val="222222"/>
                </a:solidFill>
                <a:highlight>
                  <a:schemeClr val="lt1"/>
                </a:highlight>
              </a:rPr>
              <a:t>?</a:t>
            </a:r>
            <a:endParaRPr sz="1600">
              <a:solidFill>
                <a:srgbClr val="222222"/>
              </a:solidFill>
              <a:highlight>
                <a:schemeClr val="lt1"/>
              </a:highlight>
            </a:endParaRPr>
          </a:p>
        </p:txBody>
      </p:sp>
      <p:sp>
        <p:nvSpPr>
          <p:cNvPr id="1901" name="Google Shape;1901;p111"/>
          <p:cNvSpPr txBox="1"/>
          <p:nvPr/>
        </p:nvSpPr>
        <p:spPr>
          <a:xfrm>
            <a:off x="3301225" y="1005700"/>
            <a:ext cx="22626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t>Harvey</a:t>
            </a:r>
            <a:endParaRPr sz="2000" b="1"/>
          </a:p>
        </p:txBody>
      </p:sp>
      <p:grpSp>
        <p:nvGrpSpPr>
          <p:cNvPr id="1902" name="Google Shape;1902;p111"/>
          <p:cNvGrpSpPr/>
          <p:nvPr/>
        </p:nvGrpSpPr>
        <p:grpSpPr>
          <a:xfrm>
            <a:off x="1" y="1585725"/>
            <a:ext cx="9143999" cy="3108961"/>
            <a:chOff x="1" y="1585725"/>
            <a:chExt cx="9143999" cy="3108961"/>
          </a:xfrm>
        </p:grpSpPr>
        <p:pic>
          <p:nvPicPr>
            <p:cNvPr id="1903" name="Google Shape;1903;p111"/>
            <p:cNvPicPr preferRelativeResize="0"/>
            <p:nvPr/>
          </p:nvPicPr>
          <p:blipFill rotWithShape="1">
            <a:blip r:embed="rId4" cstate="screen">
              <a:alphaModFix/>
              <a:extLst>
                <a:ext uri="{28A0092B-C50C-407E-A947-70E740481C1C}">
                  <a14:useLocalDpi xmlns:a14="http://schemas.microsoft.com/office/drawing/2010/main"/>
                </a:ext>
              </a:extLst>
            </a:blip>
            <a:srcRect r="12595"/>
            <a:stretch/>
          </p:blipFill>
          <p:spPr>
            <a:xfrm>
              <a:off x="2887950" y="1585725"/>
              <a:ext cx="2953513" cy="3108950"/>
            </a:xfrm>
            <a:prstGeom prst="rect">
              <a:avLst/>
            </a:prstGeom>
            <a:noFill/>
            <a:ln>
              <a:noFill/>
            </a:ln>
          </p:spPr>
        </p:pic>
        <p:pic>
          <p:nvPicPr>
            <p:cNvPr id="1904" name="Google Shape;1904;p11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51575" y="1585725"/>
              <a:ext cx="3392425" cy="3108961"/>
            </a:xfrm>
            <a:prstGeom prst="rect">
              <a:avLst/>
            </a:prstGeom>
            <a:noFill/>
            <a:ln>
              <a:noFill/>
            </a:ln>
          </p:spPr>
        </p:pic>
        <p:pic>
          <p:nvPicPr>
            <p:cNvPr id="1905" name="Google Shape;1905;p111"/>
            <p:cNvPicPr preferRelativeResize="0"/>
            <p:nvPr/>
          </p:nvPicPr>
          <p:blipFill rotWithShape="1">
            <a:blip r:embed="rId6" cstate="screen">
              <a:alphaModFix/>
              <a:extLst>
                <a:ext uri="{28A0092B-C50C-407E-A947-70E740481C1C}">
                  <a14:useLocalDpi xmlns:a14="http://schemas.microsoft.com/office/drawing/2010/main"/>
                </a:ext>
              </a:extLst>
            </a:blip>
            <a:srcRect r="12595"/>
            <a:stretch/>
          </p:blipFill>
          <p:spPr>
            <a:xfrm>
              <a:off x="1" y="1585725"/>
              <a:ext cx="2953513" cy="3108950"/>
            </a:xfrm>
            <a:prstGeom prst="rect">
              <a:avLst/>
            </a:prstGeom>
            <a:noFill/>
            <a:ln>
              <a:noFill/>
            </a:ln>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7045</Words>
  <Application>Microsoft Office PowerPoint</Application>
  <PresentationFormat>On-screen Show (16:9)</PresentationFormat>
  <Paragraphs>1329</Paragraphs>
  <Slides>105</Slides>
  <Notes>105</Notes>
  <HiddenSlides>5</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105</vt:i4>
      </vt:variant>
    </vt:vector>
  </HeadingPairs>
  <TitlesOfParts>
    <vt:vector size="108" baseType="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Card</dc:creator>
  <cp:lastModifiedBy>Dylan Card</cp:lastModifiedBy>
  <cp:revision>11</cp:revision>
  <dcterms:modified xsi:type="dcterms:W3CDTF">2020-06-06T15:55:25Z</dcterms:modified>
</cp:coreProperties>
</file>