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59" r:id="rId3"/>
    <p:sldId id="372" r:id="rId4"/>
    <p:sldId id="371" r:id="rId5"/>
    <p:sldId id="370" r:id="rId6"/>
    <p:sldId id="260" r:id="rId7"/>
    <p:sldId id="295" r:id="rId8"/>
    <p:sldId id="324" r:id="rId9"/>
    <p:sldId id="364" r:id="rId10"/>
    <p:sldId id="325" r:id="rId11"/>
    <p:sldId id="261" r:id="rId12"/>
    <p:sldId id="369" r:id="rId13"/>
    <p:sldId id="327" r:id="rId14"/>
    <p:sldId id="365" r:id="rId15"/>
    <p:sldId id="262" r:id="rId16"/>
    <p:sldId id="366" r:id="rId17"/>
    <p:sldId id="263" r:id="rId18"/>
    <p:sldId id="277" r:id="rId19"/>
    <p:sldId id="279" r:id="rId20"/>
    <p:sldId id="280" r:id="rId21"/>
    <p:sldId id="264" r:id="rId22"/>
    <p:sldId id="281" r:id="rId23"/>
    <p:sldId id="357" r:id="rId24"/>
    <p:sldId id="358" r:id="rId25"/>
    <p:sldId id="302" r:id="rId26"/>
    <p:sldId id="373" r:id="rId27"/>
    <p:sldId id="341" r:id="rId28"/>
    <p:sldId id="356" r:id="rId29"/>
    <p:sldId id="284" r:id="rId30"/>
    <p:sldId id="304" r:id="rId31"/>
    <p:sldId id="375" r:id="rId32"/>
    <p:sldId id="307" r:id="rId33"/>
    <p:sldId id="330" r:id="rId34"/>
    <p:sldId id="293" r:id="rId35"/>
    <p:sldId id="294" r:id="rId36"/>
    <p:sldId id="266" r:id="rId37"/>
    <p:sldId id="267" r:id="rId38"/>
    <p:sldId id="331" r:id="rId39"/>
    <p:sldId id="345" r:id="rId40"/>
    <p:sldId id="348" r:id="rId41"/>
    <p:sldId id="349" r:id="rId42"/>
    <p:sldId id="350" r:id="rId43"/>
    <p:sldId id="352" r:id="rId44"/>
    <p:sldId id="353" r:id="rId45"/>
    <p:sldId id="354" r:id="rId46"/>
    <p:sldId id="355" r:id="rId47"/>
    <p:sldId id="268" r:id="rId48"/>
    <p:sldId id="332" r:id="rId49"/>
    <p:sldId id="269" r:id="rId50"/>
    <p:sldId id="315" r:id="rId51"/>
    <p:sldId id="314" r:id="rId52"/>
    <p:sldId id="318" r:id="rId53"/>
    <p:sldId id="374" r:id="rId54"/>
    <p:sldId id="340" r:id="rId55"/>
    <p:sldId id="359" r:id="rId56"/>
    <p:sldId id="360" r:id="rId57"/>
    <p:sldId id="361" r:id="rId58"/>
    <p:sldId id="376" r:id="rId59"/>
    <p:sldId id="362" r:id="rId60"/>
    <p:sldId id="363" r:id="rId61"/>
    <p:sldId id="320" r:id="rId62"/>
    <p:sldId id="274" r:id="rId63"/>
    <p:sldId id="37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3" autoAdjust="0"/>
    <p:restoredTop sz="94660"/>
  </p:normalViewPr>
  <p:slideViewPr>
    <p:cSldViewPr snapToGrid="0" snapToObjects="1">
      <p:cViewPr>
        <p:scale>
          <a:sx n="100" d="100"/>
          <a:sy n="100" d="100"/>
        </p:scale>
        <p:origin x="-1256"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1C8DF1-6DEE-5D49-8C83-71DEBBC46B29}" type="datetimeFigureOut">
              <a:rPr lang="en-US" smtClean="0"/>
              <a:t>11/27/17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DD76A4-44E1-3D4A-BF60-1B0D06CFB653}" type="slidenum">
              <a:rPr lang="en-US" smtClean="0"/>
              <a:t>‹#›</a:t>
            </a:fld>
            <a:endParaRPr lang="en-US" dirty="0"/>
          </a:p>
        </p:txBody>
      </p:sp>
    </p:spTree>
    <p:extLst>
      <p:ext uri="{BB962C8B-B14F-4D97-AF65-F5344CB8AC3E}">
        <p14:creationId xmlns:p14="http://schemas.microsoft.com/office/powerpoint/2010/main" val="2970951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spinup time</a:t>
            </a:r>
          </a:p>
          <a:p>
            <a:r>
              <a:rPr lang="en-US" sz="1200" b="0" i="0" u="none" strike="noStrike" kern="1200" baseline="0" dirty="0" smtClean="0">
                <a:solidFill>
                  <a:schemeClr val="tx1"/>
                </a:solidFill>
                <a:latin typeface="+mn-lt"/>
                <a:ea typeface="+mn-ea"/>
                <a:cs typeface="+mn-cs"/>
              </a:rPr>
              <a:t>Both simulated TCs nare the same strength at the time shown, but the dry experiment has a weaker and a more radially confined secondary circulation. Additionally, low-entropy air from midlevels appears to descend into the subcloud layer at radii between 300 and 400 km. Figure 2, also from Alland et al. (2017), shows the entropy evolution of backward trajectories from convective updrafts. The subsidence of dry air into the subcloud layer, as well as descending motion closer to the inner core, limit the radial width of deep convection, reduce the area of upward motion, and result in less total positive vertical mass flux and a weaker, more narrow secondary circulation.</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10</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Histogram of ATOLL–200 hPa (900 hPa) layer-average</a:t>
            </a:r>
          </a:p>
          <a:p>
            <a:pPr rtl="0"/>
            <a:r>
              <a:rPr lang="en-US" sz="1200" kern="1200" dirty="0" smtClean="0">
                <a:solidFill>
                  <a:schemeClr val="tx1"/>
                </a:solidFill>
                <a:effectLst/>
                <a:latin typeface="+mn-lt"/>
                <a:ea typeface="+mn-ea"/>
                <a:cs typeface="+mn-cs"/>
              </a:rPr>
              <a:t>shear magnitude  at the time of genesis for all depressions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during the time period 1975–93 (139 storms). Shear is computed by</a:t>
            </a:r>
          </a:p>
          <a:p>
            <a:pPr rtl="0"/>
            <a:r>
              <a:rPr lang="en-US" sz="1200" kern="1200" dirty="0" smtClean="0">
                <a:solidFill>
                  <a:schemeClr val="tx1"/>
                </a:solidFill>
                <a:effectLst/>
                <a:latin typeface="+mn-lt"/>
                <a:ea typeface="+mn-ea"/>
                <a:cs typeface="+mn-cs"/>
              </a:rPr>
              <a:t>subtracting the ATOLL wind from the 200-hPa wind. The calculation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made for the grid point nearest the depression and the eight grid</a:t>
            </a:r>
          </a:p>
          <a:p>
            <a:pPr rtl="0"/>
            <a:r>
              <a:rPr lang="en-US" sz="1200" kern="1200" dirty="0" smtClean="0">
                <a:solidFill>
                  <a:schemeClr val="tx1"/>
                </a:solidFill>
                <a:effectLst/>
                <a:latin typeface="+mn-lt"/>
                <a:ea typeface="+mn-ea"/>
                <a:cs typeface="+mn-cs"/>
              </a:rPr>
              <a:t>points that surround it. The shear value used is the average of those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nine grid points.</a:t>
            </a:r>
          </a:p>
          <a:p>
            <a:endParaRPr lang="en-US" dirty="0" smtClean="0"/>
          </a:p>
          <a:p>
            <a:r>
              <a:rPr lang="en-US" dirty="0" smtClean="0"/>
              <a:t>Low VWS is not as common in the tropics. </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 VWS at genesis locations</a:t>
            </a:r>
          </a:p>
          <a:p>
            <a:endParaRPr lang="en-US" dirty="0" smtClean="0"/>
          </a:p>
          <a:p>
            <a:r>
              <a:rPr lang="en-US" dirty="0" smtClean="0"/>
              <a:t>Low VWS is not as common in the tropics. </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Lightning Detection Network: strongly-sheared (greater than 10 m/s)</a:t>
            </a:r>
            <a:r>
              <a:rPr lang="en-US" baseline="0" dirty="0" smtClean="0"/>
              <a:t> TCs: </a:t>
            </a:r>
            <a:r>
              <a:rPr lang="en-US" dirty="0" smtClean="0"/>
              <a:t>Locations of all flashes occurring within 100 km of the storm centers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Airborne Doppler radar data collected in tropical cyclones by National Oceanic and Atmospheric Administration WP-3D aircraft over an 8-yr period (2003–10). Talk about:</a:t>
            </a:r>
            <a:r>
              <a:rPr lang="en-US" sz="1200" kern="1200" baseline="0" dirty="0" smtClean="0">
                <a:solidFill>
                  <a:schemeClr val="tx1"/>
                </a:solidFill>
                <a:effectLst/>
                <a:latin typeface="+mn-lt"/>
                <a:ea typeface="+mn-ea"/>
                <a:cs typeface="+mn-cs"/>
              </a:rPr>
              <a:t> </a:t>
            </a:r>
            <a:r>
              <a:rPr lang="en-US" dirty="0" smtClean="0"/>
              <a:t>downshear-right, and convection matures downshear-left as the updrafts rise within the cyclonic circulation (Frank and Ritchie 1999; De</a:t>
            </a:r>
            <a:r>
              <a:rPr lang="fr-FR" dirty="0" smtClean="0"/>
              <a:t>Hart et al. 2014).</a:t>
            </a:r>
            <a:r>
              <a:rPr lang="en-US" dirty="0" smtClean="0"/>
              <a:t>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baseline="0" dirty="0" smtClean="0">
                <a:solidFill>
                  <a:schemeClr val="tx1"/>
                </a:solidFill>
                <a:latin typeface="+mn-lt"/>
                <a:ea typeface="+mn-ea"/>
                <a:cs typeface="+mn-cs"/>
              </a:rPr>
              <a:t>VWS erodes the warm core at upper-levels and, through hydrostatic arguments, weakens the TC at low-levels.</a:t>
            </a: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13</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Lightning Detection Network: strongly-sheared (greater than 10 m/s)</a:t>
            </a:r>
            <a:r>
              <a:rPr lang="en-US" baseline="0" dirty="0" smtClean="0"/>
              <a:t> TCs: </a:t>
            </a:r>
            <a:r>
              <a:rPr lang="en-US" dirty="0" smtClean="0"/>
              <a:t>Locations of all flashes occurring within 100 km of the storm centers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Airborne Doppler radar data collected in tropical cyclones by National Oceanic and Atmospheric Administration WP-3D aircraft over an 8-yr period (2003–10). Talk about:</a:t>
            </a:r>
            <a:r>
              <a:rPr lang="en-US" sz="1200" kern="1200" baseline="0" dirty="0" smtClean="0">
                <a:solidFill>
                  <a:schemeClr val="tx1"/>
                </a:solidFill>
                <a:effectLst/>
                <a:latin typeface="+mn-lt"/>
                <a:ea typeface="+mn-ea"/>
                <a:cs typeface="+mn-cs"/>
              </a:rPr>
              <a:t> </a:t>
            </a:r>
            <a:r>
              <a:rPr lang="en-US" dirty="0" smtClean="0"/>
              <a:t>downshear-right, and convection matures downshear-left as the updrafts rise within the cyclonic circulation (Frank and Ritchie 1999; De</a:t>
            </a:r>
            <a:r>
              <a:rPr lang="fr-FR" dirty="0" smtClean="0"/>
              <a:t>Hart et al. 2014).</a:t>
            </a:r>
            <a:r>
              <a:rPr lang="en-US" dirty="0" smtClean="0"/>
              <a:t>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baseline="0" dirty="0" smtClean="0">
                <a:solidFill>
                  <a:schemeClr val="tx1"/>
                </a:solidFill>
                <a:latin typeface="+mn-lt"/>
                <a:ea typeface="+mn-ea"/>
                <a:cs typeface="+mn-cs"/>
              </a:rPr>
              <a:t>VWS erodes the warm core at upper-levels and, through hydrostatic arguments, weakens the TC at low-levels.</a:t>
            </a:r>
            <a:endParaRPr lang="en-US"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14</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Reduces the entropy of rising parcels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Downdrafts that bring low-entropy air into the subcloud layer are associated with helically-rising updrafts and associated convection in the downshear semicircle. Rainfall into unsaturated air below results in evaporative cooling and a quasi-steady location of downdrafts out to a radius of about 150 km (Nguyen and Molinari 2012). Underneath this persistent area of downdrafts, a reservoir of low entropy air builds up and is advected inward by the low-level inflow. This reservoir of low-entropy air increases with the magnitude of VWS (Riemer et al. 2010, 2013). If surface fluxes are not able to recover the entropy of parcels, the eyewall updrafts may have a lower mean entropy (Riemer  et al. 2010) and the secondary circulation size may be reduced (Alland et al. 2017).</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mid- and low-level ventilation pathways are described in the literature, but the importance of each pathway and the environments under which they may operate remains unclear (Riemer and Laliberté 2015).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better understanding of the different ventilation pathways on the development of the TC secondary circulation during genesis and intensification is vital to better forecast TC intensity change.</a:t>
            </a:r>
            <a:endParaRPr lang="en-US" sz="1200" b="1" i="1"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15</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Reduces the entropy of rising parcels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Downdrafts that bring low-entropy air into the subcloud layer are associated with helically-rising updrafts and associated convection in the downshear semicircle. Rainfall into unsaturated air below results in evaporative cooling and a quasi-steady location of downdrafts out to a radius of about 150 km (Nguyen and Molinari 2012). Underneath this persistent area of downdrafts, a reservoir of low entropy air builds up and is advected inward by the low-level inflow. This reservoir of low-entropy air increases with the magnitude of VWS (Riemer et al. 2010, 2013). If surface fluxes are not able to recover the entropy of parcels, the eyewall updrafts may have a lower mean entropy (Riemer  et al. 2010) and the secondary circulation size may be reduced (Alland et al. 2017).</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mid- and low-level ventilation pathways are described in the literature, but the importance of each pathway and the environments under which they may operate remains unclear (Riemer and Laliberté 2015).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better understanding of the different ventilation pathways on the development of the TC secondary circulation during genesis and intensification is vital to better forecast TC intensity change.</a:t>
            </a:r>
            <a:endParaRPr lang="en-US" sz="1200" b="1" i="1"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16</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17</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18</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19</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Previous studies have investigated the effect of dry air or vertical wind shear (VWS) on tropical cyclone (TC) development, but a gap remains on the synergistic effect of both factors.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better understanding of the synergistic effect of dry air and VWS during development is vital to better forecast TC intensity change. </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20</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announcing model, have a joyous chorus sing. </a:t>
            </a:r>
          </a:p>
          <a:p>
            <a:r>
              <a:rPr lang="en-US" dirty="0" smtClean="0"/>
              <a:t>CM</a:t>
            </a:r>
            <a:r>
              <a:rPr lang="en-US" baseline="0" dirty="0" smtClean="0"/>
              <a:t> 1 has nothing to do with a certified meteorologist or a centimeter unit of measure, but it is Cloud Model 1</a:t>
            </a:r>
            <a:r>
              <a:rPr lang="mr-IN" baseline="0" dirty="0" smtClean="0"/>
              <a:t>…</a:t>
            </a:r>
            <a:endParaRPr lang="en-US" baseline="0" dirty="0" smtClean="0"/>
          </a:p>
          <a:p>
            <a:r>
              <a:rPr lang="en-US" baseline="0" dirty="0" smtClean="0"/>
              <a:t>CM1: 3D, non-hydrostatic model designed for idealized studies of atmospheric phenomena (TCs!). </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CM1: 3D, non-hydrostatic model designed for idealized studies of atmospheric phenomena (TCs!). </a:t>
            </a:r>
          </a:p>
          <a:p>
            <a:r>
              <a:rPr lang="en-US" baseline="0" dirty="0" smtClean="0"/>
              <a:t>Initial results I will show will have these parameterizations for comparison to Alland et. al. (2017), but I plan to change the microphysics and radiation schemes to be more sophisticated (Morrison-double moment), NASA Goddard radiation, Turbulence: YSU boundary layer</a:t>
            </a:r>
          </a:p>
          <a:p>
            <a:r>
              <a:rPr lang="en-US" baseline="0" dirty="0" smtClean="0"/>
              <a:t>RH—VWS Bivariate parameter space mention!</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CM1: 3D, non-hydrostatic model designed for idealized studies of atmospheric phenomena (TCs!). </a:t>
            </a:r>
          </a:p>
          <a:p>
            <a:r>
              <a:rPr lang="en-US" baseline="0" dirty="0" smtClean="0"/>
              <a:t>Initial results I will show will have these parameterizations for comparison to Alland et. al. (2017), but I plan to change the microphysics and radiation schemes to be more sophisticated (Morrison-double moment), NASA Goddard radiation, Turbulence: YSU boundary layer</a:t>
            </a:r>
          </a:p>
          <a:p>
            <a:r>
              <a:rPr lang="en-US" baseline="0" dirty="0" smtClean="0"/>
              <a:t>RH—VWS Bivariate parameter space mention!</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23</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CM1: 3D, non-hydrostatic model designed for idealized studies of atmospheric phenomena (TCs!). </a:t>
            </a:r>
          </a:p>
          <a:p>
            <a:r>
              <a:rPr lang="en-US" baseline="0" dirty="0" smtClean="0"/>
              <a:t>Initial results I will show will have these parameterizations for comparison to Alland et. al. (2017), but I plan to change the microphysics and radiation schemes to be more sophisticated (Morrison-double moment), NASA Goddard radiation, Turbulence: YSU boundary layer</a:t>
            </a:r>
          </a:p>
          <a:p>
            <a:r>
              <a:rPr lang="en-US" baseline="0" dirty="0" smtClean="0"/>
              <a:t>RH—VWS Bivariate parameter space mention!</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24</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25</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26</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Linearly increasing westerly wind speed with height for VWS</a:t>
            </a:r>
          </a:p>
          <a:p>
            <a:r>
              <a:rPr lang="en-US" baseline="0" dirty="0" smtClean="0"/>
              <a:t>Initial results I will show will have these parameterizations for comparison to Alland et. al. (2017), but I plan to change the microphysics and radiation schemes to be more sophisticated (Morrison-double moment), NASA Goddard radiation, Turbulence: YSU boundary layer</a:t>
            </a:r>
          </a:p>
          <a:p>
            <a:r>
              <a:rPr lang="en-US" baseline="0" dirty="0" smtClean="0"/>
              <a:t>I will compare the WITH VWS simulations to the NO VWS simulations too! They are not isolated from one another. </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27</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Linearly increasing westerly wind speed with height for VWS</a:t>
            </a:r>
          </a:p>
          <a:p>
            <a:r>
              <a:rPr lang="en-US" baseline="0" dirty="0" smtClean="0"/>
              <a:t>Initial results I will show will have these parameterizations for comparison to Alland et. al. (2017), but I plan to change the microphysics and radiation schemes to be more sophisticated (Morrison-double moment), NASA Goddard radiation, Turbulence: YSU boundary layer</a:t>
            </a:r>
          </a:p>
          <a:p>
            <a:r>
              <a:rPr lang="en-US" baseline="0" dirty="0" smtClean="0"/>
              <a:t>I will compare the WITH VWS simulations to the NO VWS simulations too! They are not isolated from one another. </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28</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Instead, an additional force term is added in the meridional wind tendency equation to account for the pressure force that would be present to balance the mean VWS if a temperature gradient </a:t>
            </a:r>
          </a:p>
          <a:p>
            <a:endParaRPr lang="en-US" dirty="0" smtClean="0"/>
          </a:p>
          <a:p>
            <a:r>
              <a:rPr lang="en-US" dirty="0" smtClean="0"/>
              <a:t>U’ = u-u(p)</a:t>
            </a:r>
          </a:p>
          <a:p>
            <a:endParaRPr lang="en-US" dirty="0" smtClean="0"/>
          </a:p>
          <a:p>
            <a:r>
              <a:rPr lang="en-US" dirty="0" smtClean="0"/>
              <a:t>Coriolis force acts on the perturbation wind.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29</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Previous studies have investigated the effect of dry air or vertical wind shear (VWS) on tropical cyclone (TC) development, but a gap remains on the synergistic effect of both factors.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better understanding of the synergistic effect of dry air and VWS during development is vital to better forecast TC intensity change.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Look at TC intensity by analyzing the TC secondary circulation.  </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30</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announcing model, have a joyous chorus sing. </a:t>
            </a:r>
          </a:p>
          <a:p>
            <a:r>
              <a:rPr lang="en-US" baseline="0" dirty="0" smtClean="0"/>
              <a:t>CM1: 3D, non-hydrostatic model designed for idealized studies of atmospheric phenomena (TCs!). </a:t>
            </a:r>
          </a:p>
          <a:p>
            <a:r>
              <a:rPr lang="en-US" baseline="0" dirty="0" smtClean="0"/>
              <a:t>Initial results I will show will have these parameterizations for comparison to Alland et. al. (2017), but I plan to change the microphysics and radiation schemes to be more sophisticated (Morrison-double moment), NASA Goddard radiation, Turbulence: YSU boundary layer</a:t>
            </a:r>
          </a:p>
          <a:p>
            <a:r>
              <a:rPr lang="en-US" baseline="0" dirty="0" smtClean="0"/>
              <a:t>I will compare the WITH VWS simulations to the NO VWS simulations too! They are not isolated from one another. </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33</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34</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sensitivity when adding VWS.</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35</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Although defining these time periods is arbitrary, they represent a consistent basis for comparison based on intensity.</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36</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go crazy</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37</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38</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39</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What</a:t>
            </a:r>
            <a:r>
              <a:rPr lang="en-US" sz="1200" baseline="0" dirty="0" smtClean="0"/>
              <a:t> wins out when?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 better understanding of the combined, or synergistic, role of dry air and VWS can have direct forecasting implications. If a forecaster can better predict if a disturbance or TC will intensify, can improve forecasts and save property and lives.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Riemer</a:t>
            </a:r>
            <a:r>
              <a:rPr lang="en-US" dirty="0" smtClean="0"/>
              <a:t> tried an entropy budget but it was super noisy. Signal is second order to</a:t>
            </a:r>
            <a:r>
              <a:rPr lang="en-US" baseline="0" dirty="0" smtClean="0"/>
              <a:t> the mean circulation. Residual is interesting, how much the low-level ventilation gets replenished. </a:t>
            </a:r>
            <a:r>
              <a:rPr lang="en-US" baseline="0" dirty="0" err="1" smtClean="0"/>
              <a:t>Trjacectories</a:t>
            </a:r>
            <a:r>
              <a:rPr lang="en-US" baseline="0" dirty="0" smtClean="0"/>
              <a:t> you cannot distinguish between mean and fluxes. 2011 papers, but in shear, vortex flow and storm rel. flow gives stationary pattern. Stationary pattern is prime. A large part of cancelling. See lots of flux on one side. Both cancel. </a:t>
            </a:r>
          </a:p>
          <a:p>
            <a:endParaRPr lang="en-US" baseline="0" dirty="0" smtClean="0"/>
          </a:p>
          <a:p>
            <a:r>
              <a:rPr lang="en-US" baseline="0" dirty="0" smtClean="0"/>
              <a:t>Trajectories: Good, lose the large mean terms. </a:t>
            </a:r>
            <a:r>
              <a:rPr lang="en-US" baseline="0" smtClean="0"/>
              <a:t>Changes in </a:t>
            </a:r>
            <a:r>
              <a:rPr lang="en-US" baseline="0" dirty="0" smtClean="0"/>
              <a:t>parcel because of mixing. </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40</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mid- and low-level ventilation in RH—VWS bivariate parameter space.</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43</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44</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45</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46</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 of</a:t>
            </a:r>
            <a:r>
              <a:rPr lang="en-US" baseline="0" dirty="0" smtClean="0"/>
              <a:t> updrafts and downdrafts</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47</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 of</a:t>
            </a:r>
            <a:r>
              <a:rPr lang="en-US" baseline="0" dirty="0" smtClean="0"/>
              <a:t> updrafts and downdrafts</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48</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Joke: Peaceful transition of power</a:t>
            </a:r>
          </a:p>
          <a:p>
            <a:r>
              <a:rPr lang="en-US" dirty="0" smtClean="0"/>
              <a:t>No longer have updrafts and downdrafts at the same point. High entropy updrafts are separate</a:t>
            </a:r>
            <a:r>
              <a:rPr lang="en-US" baseline="0" dirty="0" smtClean="0"/>
              <a:t>d from low entropy downdrafts. </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49</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Mid-level</a:t>
            </a:r>
            <a:r>
              <a:rPr lang="en-US" baseline="0" dirty="0" smtClean="0"/>
              <a:t> minimum in moist entropy, VWS</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a:t>
            </a:r>
            <a:r>
              <a:rPr lang="en-US" baseline="0" dirty="0" smtClean="0"/>
              <a:t> </a:t>
            </a:r>
            <a:r>
              <a:rPr lang="en-US" dirty="0" smtClean="0"/>
              <a:t>of TC</a:t>
            </a:r>
            <a:r>
              <a:rPr lang="en-US" baseline="0" dirty="0" smtClean="0"/>
              <a:t> secondary circulation; quantify ventilation</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50</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Will show</a:t>
            </a:r>
            <a:r>
              <a:rPr lang="en-US" sz="1200" kern="1200" baseline="0" dirty="0" smtClean="0">
                <a:solidFill>
                  <a:schemeClr val="tx1"/>
                </a:solidFill>
                <a:effectLst/>
                <a:latin typeface="+mn-lt"/>
                <a:ea typeface="+mn-ea"/>
                <a:cs typeface="+mn-cs"/>
              </a:rPr>
              <a:t> the bulk circulation and the ventilation in each shear quadrant!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Lagrangian framework shows the bulk thermodynamics of the TC secondary circulation  and the effect of mid- and low-level ventilation, but the final analysis moves back to the radius–  height physical space to investigate the thermodynamic evolution of individual trajectories. </a:t>
            </a:r>
          </a:p>
          <a:p>
            <a:endParaRPr lang="en-US" sz="1200" kern="1200" dirty="0" smtClean="0">
              <a:solidFill>
                <a:schemeClr val="tx1"/>
              </a:solidFill>
              <a:effectLst/>
              <a:latin typeface="+mn-lt"/>
              <a:ea typeface="+mn-ea"/>
              <a:cs typeface="+mn-cs"/>
            </a:endParaRPr>
          </a:p>
          <a:p>
            <a:r>
              <a:rPr lang="en-US" sz="1200" b="1" dirty="0" smtClean="0">
                <a:solidFill>
                  <a:srgbClr val="FF0000"/>
                </a:solidFill>
              </a:rPr>
              <a:t>Procedure: </a:t>
            </a:r>
            <a:r>
              <a:rPr lang="en-US" sz="1200" dirty="0" smtClean="0"/>
              <a:t>For each experiment, investigate isentropic circulation and mass-weighted diabatic tendency in </a:t>
            </a:r>
            <a:r>
              <a:rPr lang="en-US" sz="1200" b="1" dirty="0" smtClean="0"/>
              <a:t>entire domain, and in shear-relative quadrants</a:t>
            </a:r>
            <a:endParaRPr lang="en-US" dirty="0">
              <a:effectLst/>
            </a:endParaRPr>
          </a:p>
        </p:txBody>
      </p:sp>
      <p:sp>
        <p:nvSpPr>
          <p:cNvPr id="4" name="Slide Number Placeholder 3"/>
          <p:cNvSpPr>
            <a:spLocks noGrp="1"/>
          </p:cNvSpPr>
          <p:nvPr>
            <p:ph type="sldNum" sz="quarter" idx="10"/>
          </p:nvPr>
        </p:nvSpPr>
        <p:spPr/>
        <p:txBody>
          <a:bodyPr/>
          <a:lstStyle/>
          <a:p>
            <a:fld id="{494EA5DF-437B-1840-B0FC-3FBA7A5AC02B}" type="slidenum">
              <a:rPr lang="en-US" smtClean="0"/>
              <a:t>51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53</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54</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55</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56</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57</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58</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59</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Starting with an initial vortex, midlevels are moistened by upward motion (Emanuel 1989; Bister and Emanuel 1997; Nolan 2007; Wang 2014; Komaromi 2013; Zawislak and Zipser 2014)</a:t>
            </a:r>
            <a:r>
              <a:rPr lang="en-US" sz="1400" dirty="0" smtClean="0"/>
              <a:t>.</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6</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60</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ES 325, with office mates (add edited photo of Rosi), 1112 Western (pic of Matt and Jeremy) </a:t>
            </a:r>
            <a:r>
              <a:rPr lang="mr-IN" dirty="0" smtClean="0"/>
              <a:t>–</a:t>
            </a:r>
            <a:r>
              <a:rPr lang="en-US" dirty="0" smtClean="0"/>
              <a:t> this will be a team effort to solve! </a:t>
            </a:r>
          </a:p>
          <a:p>
            <a:r>
              <a:rPr lang="en-US" dirty="0" smtClean="0"/>
              <a:t>Why: Dave Knight,,,this is important to taxpayers</a:t>
            </a:r>
          </a:p>
          <a:p>
            <a:r>
              <a:rPr lang="en-US" dirty="0" smtClean="0"/>
              <a:t>How: I just described the how</a:t>
            </a:r>
            <a:r>
              <a:rPr lang="mr-IN" dirty="0" smtClean="0"/>
              <a:t>…</a:t>
            </a:r>
            <a:r>
              <a:rPr lang="en-US" dirty="0" smtClean="0"/>
              <a:t>but let me summarize</a:t>
            </a:r>
            <a:r>
              <a:rPr lang="mr-IN" dirty="0" smtClean="0"/>
              <a:t>…</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61</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62</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Intensity evolutions: non-axisymmetric</a:t>
            </a:r>
            <a:endParaRPr lang="en-US" dirty="0"/>
          </a:p>
        </p:txBody>
      </p:sp>
      <p:sp>
        <p:nvSpPr>
          <p:cNvPr id="4" name="Slide Number Placeholder 3"/>
          <p:cNvSpPr>
            <a:spLocks noGrp="1"/>
          </p:cNvSpPr>
          <p:nvPr>
            <p:ph type="sldNum" sz="quarter" idx="10"/>
          </p:nvPr>
        </p:nvSpPr>
        <p:spPr/>
        <p:txBody>
          <a:bodyPr/>
          <a:lstStyle/>
          <a:p>
            <a:fld id="{F34295CD-AA38-6A4C-86B3-72068A5586B3}" type="slidenum">
              <a:rPr lang="en-US" smtClean="0"/>
              <a:t>63</a:t>
            </a:fld>
            <a:endParaRPr lang="en-US" dirty="0"/>
          </a:p>
        </p:txBody>
      </p:sp>
    </p:spTree>
    <p:extLst>
      <p:ext uri="{BB962C8B-B14F-4D97-AF65-F5344CB8AC3E}">
        <p14:creationId xmlns:p14="http://schemas.microsoft.com/office/powerpoint/2010/main" val="402428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spinup time</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7</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spinup time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(lateral versus vertical dry air entrainment)?</a:t>
            </a:r>
          </a:p>
          <a:p>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8</a:t>
            </a:fld>
            <a:endParaRPr lang="en-US" dirty="0"/>
          </a:p>
        </p:txBody>
      </p:sp>
    </p:spTree>
    <p:extLst>
      <p:ext uri="{BB962C8B-B14F-4D97-AF65-F5344CB8AC3E}">
        <p14:creationId xmlns:p14="http://schemas.microsoft.com/office/powerpoint/2010/main" val="406159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spinup time</a:t>
            </a:r>
          </a:p>
          <a:p>
            <a:r>
              <a:rPr lang="en-US" sz="1200" b="0" i="0" u="none" strike="noStrike" kern="1200" baseline="0" dirty="0" smtClean="0">
                <a:solidFill>
                  <a:schemeClr val="tx1"/>
                </a:solidFill>
                <a:latin typeface="+mn-lt"/>
                <a:ea typeface="+mn-ea"/>
                <a:cs typeface="+mn-cs"/>
              </a:rPr>
              <a:t>Both simulated TCs nare the same strength at the time shown, but the dry experiment has a weaker and a more radially confined secondary circulation. Additionally, low-entropy air from midlevels appears to descend into the subcloud layer at radii between 300 and 400 km. Figure 2, also from Alland et al. (2017), shows the entropy evolution of backward trajectories from convective updrafts. The subsidence of dry air into the subcloud layer, as well as descending motion closer to the inner core, limit the radial width of deep convection, reduce the area of upward motion, and result in less total positive vertical mass flux and a weaker, more narrow secondary circulation.</a:t>
            </a:r>
            <a:endParaRPr lang="en-US" dirty="0"/>
          </a:p>
        </p:txBody>
      </p:sp>
      <p:sp>
        <p:nvSpPr>
          <p:cNvPr id="4" name="Slide Number Placeholder 3"/>
          <p:cNvSpPr>
            <a:spLocks noGrp="1"/>
          </p:cNvSpPr>
          <p:nvPr>
            <p:ph type="sldNum" sz="quarter" idx="10"/>
          </p:nvPr>
        </p:nvSpPr>
        <p:spPr/>
        <p:txBody>
          <a:bodyPr/>
          <a:lstStyle/>
          <a:p>
            <a:fld id="{494EA5DF-437B-1840-B0FC-3FBA7A5AC02B}" type="slidenum">
              <a:rPr lang="en-US" smtClean="0"/>
              <a:t>9</a:t>
            </a:fld>
            <a:endParaRPr lang="en-US" dirty="0"/>
          </a:p>
        </p:txBody>
      </p:sp>
    </p:spTree>
    <p:extLst>
      <p:ext uri="{BB962C8B-B14F-4D97-AF65-F5344CB8AC3E}">
        <p14:creationId xmlns:p14="http://schemas.microsoft.com/office/powerpoint/2010/main" val="4061592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122371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227971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60930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11100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25129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1614995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389691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16467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391054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1465108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135362-6B37-0E4D-A5FC-92673803984E}" type="datetimeFigureOut">
              <a:rPr lang="en-US" smtClean="0"/>
              <a:t>11/27/17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9741AF-17DE-D249-8891-7B1768131263}" type="slidenum">
              <a:rPr lang="en-US" smtClean="0"/>
              <a:t>‹#›</a:t>
            </a:fld>
            <a:endParaRPr lang="en-US" dirty="0"/>
          </a:p>
        </p:txBody>
      </p:sp>
    </p:spTree>
    <p:extLst>
      <p:ext uri="{BB962C8B-B14F-4D97-AF65-F5344CB8AC3E}">
        <p14:creationId xmlns:p14="http://schemas.microsoft.com/office/powerpoint/2010/main" val="1443599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35362-6B37-0E4D-A5FC-92673803984E}" type="datetimeFigureOut">
              <a:rPr lang="en-US" smtClean="0"/>
              <a:t>11/27/17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741AF-17DE-D249-8891-7B1768131263}" type="slidenum">
              <a:rPr lang="en-US" smtClean="0"/>
              <a:t>‹#›</a:t>
            </a:fld>
            <a:endParaRPr lang="en-US" dirty="0"/>
          </a:p>
        </p:txBody>
      </p:sp>
    </p:spTree>
    <p:extLst>
      <p:ext uri="{BB962C8B-B14F-4D97-AF65-F5344CB8AC3E}">
        <p14:creationId xmlns:p14="http://schemas.microsoft.com/office/powerpoint/2010/main" val="396065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11.emf"/><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12" y="1305252"/>
            <a:ext cx="9156212" cy="1470025"/>
          </a:xfrm>
        </p:spPr>
        <p:txBody>
          <a:bodyPr>
            <a:normAutofit fontScale="90000"/>
          </a:bodyPr>
          <a:lstStyle/>
          <a:p>
            <a:r>
              <a:rPr lang="en-US" b="1" dirty="0" smtClean="0">
                <a:solidFill>
                  <a:srgbClr val="0000FF"/>
                </a:solidFill>
              </a:rPr>
              <a:t>Synergistic Effect of Mid-level Dry Air and Vertical Wind Shear on the Development of the Tropical Cyclone Secondary Circulation</a:t>
            </a:r>
            <a:endParaRPr lang="en-US" b="1" dirty="0">
              <a:solidFill>
                <a:srgbClr val="0000FF"/>
              </a:solidFill>
            </a:endParaRPr>
          </a:p>
        </p:txBody>
      </p:sp>
      <p:sp>
        <p:nvSpPr>
          <p:cNvPr id="3" name="Subtitle 2"/>
          <p:cNvSpPr>
            <a:spLocks noGrp="1"/>
          </p:cNvSpPr>
          <p:nvPr>
            <p:ph type="subTitle" idx="1"/>
          </p:nvPr>
        </p:nvSpPr>
        <p:spPr>
          <a:xfrm>
            <a:off x="12212" y="4925463"/>
            <a:ext cx="9144000" cy="1263743"/>
          </a:xfrm>
        </p:spPr>
        <p:txBody>
          <a:bodyPr>
            <a:normAutofit/>
          </a:bodyPr>
          <a:lstStyle/>
          <a:p>
            <a:r>
              <a:rPr lang="en-US" sz="3000" dirty="0" smtClean="0">
                <a:solidFill>
                  <a:srgbClr val="FF0000"/>
                </a:solidFill>
              </a:rPr>
              <a:t>Committee:</a:t>
            </a:r>
            <a:r>
              <a:rPr lang="en-US" sz="3000" dirty="0" smtClean="0">
                <a:solidFill>
                  <a:schemeClr val="tx1"/>
                </a:solidFill>
              </a:rPr>
              <a:t> Brian H. Tang, Kristen L. Corbosiero, Robert G. Fovell, John Molinari, Ryan D. Torn</a:t>
            </a:r>
          </a:p>
        </p:txBody>
      </p:sp>
      <p:cxnSp>
        <p:nvCxnSpPr>
          <p:cNvPr id="16" name="Straight Connector 15"/>
          <p:cNvCxnSpPr/>
          <p:nvPr/>
        </p:nvCxnSpPr>
        <p:spPr>
          <a:xfrm>
            <a:off x="662634" y="168813"/>
            <a:ext cx="770311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1" name="Rectangle 10"/>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4000" dirty="0">
              <a:solidFill>
                <a:schemeClr val="bg1"/>
              </a:solidFill>
            </a:endParaRPr>
          </a:p>
        </p:txBody>
      </p:sp>
      <p:sp>
        <p:nvSpPr>
          <p:cNvPr id="7" name="Rectangle 6"/>
          <p:cNvSpPr/>
          <p:nvPr/>
        </p:nvSpPr>
        <p:spPr>
          <a:xfrm>
            <a:off x="12212" y="3525421"/>
            <a:ext cx="9131788" cy="553998"/>
          </a:xfrm>
          <a:prstGeom prst="rect">
            <a:avLst/>
          </a:prstGeom>
        </p:spPr>
        <p:txBody>
          <a:bodyPr wrap="square">
            <a:spAutoFit/>
          </a:bodyPr>
          <a:lstStyle/>
          <a:p>
            <a:pPr algn="ctr"/>
            <a:r>
              <a:rPr lang="en-US" sz="3000" b="1" dirty="0" smtClean="0">
                <a:solidFill>
                  <a:srgbClr val="000000"/>
                </a:solidFill>
              </a:rPr>
              <a:t>Joshua J. Alland </a:t>
            </a:r>
          </a:p>
        </p:txBody>
      </p:sp>
      <p:sp>
        <p:nvSpPr>
          <p:cNvPr id="10" name="Rectangle 9"/>
          <p:cNvSpPr/>
          <p:nvPr/>
        </p:nvSpPr>
        <p:spPr>
          <a:xfrm>
            <a:off x="1" y="4216019"/>
            <a:ext cx="9156212" cy="553998"/>
          </a:xfrm>
          <a:prstGeom prst="rect">
            <a:avLst/>
          </a:prstGeom>
        </p:spPr>
        <p:txBody>
          <a:bodyPr wrap="square">
            <a:spAutoFit/>
          </a:bodyPr>
          <a:lstStyle/>
          <a:p>
            <a:pPr algn="ctr"/>
            <a:r>
              <a:rPr lang="en-US" sz="3000" i="1" dirty="0" smtClean="0">
                <a:solidFill>
                  <a:srgbClr val="000000"/>
                </a:solidFill>
              </a:rPr>
              <a:t>University at Albany, State University of New York</a:t>
            </a:r>
            <a:endParaRPr lang="en-US" sz="3000" i="1" dirty="0">
              <a:solidFill>
                <a:srgbClr val="000000"/>
              </a:solidFill>
            </a:endParaRPr>
          </a:p>
        </p:txBody>
      </p:sp>
    </p:spTree>
    <p:extLst>
      <p:ext uri="{BB962C8B-B14F-4D97-AF65-F5344CB8AC3E}">
        <p14:creationId xmlns:p14="http://schemas.microsoft.com/office/powerpoint/2010/main" val="24946755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and TC Development</a:t>
            </a:r>
            <a:endParaRPr lang="en-US" sz="4000" dirty="0">
              <a:solidFill>
                <a:schemeClr val="bg1"/>
              </a:solidFill>
            </a:endParaRPr>
          </a:p>
        </p:txBody>
      </p:sp>
      <p:sp>
        <p:nvSpPr>
          <p:cNvPr id="8" name="TextBox 7"/>
          <p:cNvSpPr txBox="1"/>
          <p:nvPr/>
        </p:nvSpPr>
        <p:spPr>
          <a:xfrm>
            <a:off x="-24424" y="571247"/>
            <a:ext cx="9168424" cy="1077218"/>
          </a:xfrm>
          <a:prstGeom prst="rect">
            <a:avLst/>
          </a:prstGeom>
          <a:noFill/>
        </p:spPr>
        <p:txBody>
          <a:bodyPr wrap="square" rtlCol="0">
            <a:spAutoFit/>
          </a:bodyPr>
          <a:lstStyle/>
          <a:p>
            <a:r>
              <a:rPr lang="en-US" sz="2400" b="1" dirty="0" smtClean="0">
                <a:solidFill>
                  <a:srgbClr val="FF0000"/>
                </a:solidFill>
              </a:rPr>
              <a:t>From the questions in Tang et al. (2016):</a:t>
            </a:r>
          </a:p>
          <a:p>
            <a:pPr marL="285750" indent="-285750">
              <a:buFont typeface="Arial"/>
              <a:buChar char="•"/>
            </a:pPr>
            <a:r>
              <a:rPr lang="en-US" sz="2000" dirty="0" smtClean="0"/>
              <a:t>Alland et al. (2017) investigated how mid-level dry air affects the strength and size of the secondary circulation. </a:t>
            </a:r>
            <a:endParaRPr lang="en-US" sz="2000" dirty="0"/>
          </a:p>
        </p:txBody>
      </p:sp>
      <p:sp>
        <p:nvSpPr>
          <p:cNvPr id="10" name="TextBox 9"/>
          <p:cNvSpPr txBox="1"/>
          <p:nvPr/>
        </p:nvSpPr>
        <p:spPr>
          <a:xfrm>
            <a:off x="4381500" y="2704672"/>
            <a:ext cx="4635500" cy="1938992"/>
          </a:xfrm>
          <a:prstGeom prst="rect">
            <a:avLst/>
          </a:prstGeom>
          <a:solidFill>
            <a:srgbClr val="FFFF00"/>
          </a:solidFill>
          <a:ln w="28575" cmpd="sng">
            <a:solidFill>
              <a:srgbClr val="000000"/>
            </a:solidFill>
          </a:ln>
        </p:spPr>
        <p:txBody>
          <a:bodyPr wrap="square" rtlCol="0">
            <a:spAutoFit/>
          </a:bodyPr>
          <a:lstStyle/>
          <a:p>
            <a:r>
              <a:rPr lang="en-US" sz="2000" dirty="0" smtClean="0"/>
              <a:t>(1) How does the secondary circulation develop in a 3D model?</a:t>
            </a:r>
          </a:p>
          <a:p>
            <a:endParaRPr lang="en-US" sz="2000" dirty="0" smtClean="0"/>
          </a:p>
          <a:p>
            <a:r>
              <a:rPr lang="en-US" sz="2000" dirty="0" smtClean="0"/>
              <a:t>(2) </a:t>
            </a:r>
            <a:r>
              <a:rPr lang="en-US" sz="2000" dirty="0"/>
              <a:t>How does dry air impact convective motions and the associated TC secondary circulation?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 y="1586508"/>
            <a:ext cx="4219241" cy="4877854"/>
          </a:xfrm>
          <a:prstGeom prst="rect">
            <a:avLst/>
          </a:prstGeom>
        </p:spPr>
      </p:pic>
    </p:spTree>
    <p:extLst>
      <p:ext uri="{BB962C8B-B14F-4D97-AF65-F5344CB8AC3E}">
        <p14:creationId xmlns:p14="http://schemas.microsoft.com/office/powerpoint/2010/main" val="19212224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859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VWS and TC Development</a:t>
            </a:r>
            <a:endParaRPr lang="en-US" sz="4000" dirty="0">
              <a:solidFill>
                <a:schemeClr val="bg1"/>
              </a:solidFill>
            </a:endParaRPr>
          </a:p>
        </p:txBody>
      </p:sp>
      <p:sp>
        <p:nvSpPr>
          <p:cNvPr id="2" name="TextBox 1"/>
          <p:cNvSpPr txBox="1"/>
          <p:nvPr/>
        </p:nvSpPr>
        <p:spPr>
          <a:xfrm>
            <a:off x="1" y="642367"/>
            <a:ext cx="4457700" cy="1631216"/>
          </a:xfrm>
          <a:prstGeom prst="rect">
            <a:avLst/>
          </a:prstGeom>
          <a:noFill/>
        </p:spPr>
        <p:txBody>
          <a:bodyPr wrap="square" rtlCol="0">
            <a:spAutoFit/>
          </a:bodyPr>
          <a:lstStyle/>
          <a:p>
            <a:r>
              <a:rPr lang="en-US" sz="2000" b="1" dirty="0" smtClean="0">
                <a:solidFill>
                  <a:srgbClr val="FF0000"/>
                </a:solidFill>
              </a:rPr>
              <a:t>VWS </a:t>
            </a:r>
            <a:r>
              <a:rPr lang="en-US" sz="2000" b="1" dirty="0" smtClean="0">
                <a:solidFill>
                  <a:srgbClr val="008000"/>
                </a:solidFill>
              </a:rPr>
              <a:t>bad </a:t>
            </a:r>
            <a:r>
              <a:rPr lang="en-US" sz="2000" b="1" dirty="0" smtClean="0">
                <a:solidFill>
                  <a:srgbClr val="FF0000"/>
                </a:solidFill>
              </a:rPr>
              <a:t>for pre-genesis and genesis </a:t>
            </a:r>
          </a:p>
          <a:p>
            <a:pPr marL="285750" indent="-285750">
              <a:buFont typeface="Arial"/>
              <a:buChar char="•"/>
            </a:pPr>
            <a:r>
              <a:rPr lang="en-US" sz="2000" dirty="0" smtClean="0"/>
              <a:t>Heat of condensation </a:t>
            </a:r>
            <a:r>
              <a:rPr lang="en-US" sz="2000" dirty="0"/>
              <a:t>spread out over a larger area. </a:t>
            </a:r>
            <a:endParaRPr lang="en-US" sz="2000" dirty="0" smtClean="0"/>
          </a:p>
          <a:p>
            <a:pPr marL="285750" indent="-285750">
              <a:buFont typeface="Arial"/>
              <a:buChar char="•"/>
            </a:pPr>
            <a:r>
              <a:rPr lang="en-US" sz="2000" dirty="0" smtClean="0"/>
              <a:t>Hydrostatic response </a:t>
            </a:r>
            <a:r>
              <a:rPr lang="en-US" sz="2000" dirty="0"/>
              <a:t>is less amplified storm </a:t>
            </a:r>
            <a:r>
              <a:rPr lang="en-US" sz="2000" dirty="0" smtClean="0"/>
              <a:t>development</a:t>
            </a:r>
            <a:r>
              <a:rPr lang="en-US" dirty="0" smtClean="0"/>
              <a:t>.</a:t>
            </a:r>
            <a:endParaRPr lang="en-US" dirty="0"/>
          </a:p>
        </p:txBody>
      </p:sp>
      <p:sp>
        <p:nvSpPr>
          <p:cNvPr id="20" name="TextBox 19"/>
          <p:cNvSpPr txBox="1"/>
          <p:nvPr/>
        </p:nvSpPr>
        <p:spPr>
          <a:xfrm>
            <a:off x="4555065" y="642367"/>
            <a:ext cx="4588933" cy="1015663"/>
          </a:xfrm>
          <a:prstGeom prst="rect">
            <a:avLst/>
          </a:prstGeom>
          <a:noFill/>
        </p:spPr>
        <p:txBody>
          <a:bodyPr wrap="square" rtlCol="0">
            <a:spAutoFit/>
          </a:bodyPr>
          <a:lstStyle/>
          <a:p>
            <a:r>
              <a:rPr lang="en-US" sz="2000" b="1" dirty="0" smtClean="0">
                <a:solidFill>
                  <a:srgbClr val="FF0000"/>
                </a:solidFill>
              </a:rPr>
              <a:t>VWS </a:t>
            </a:r>
            <a:r>
              <a:rPr lang="en-US" sz="2000" b="1" dirty="0" smtClean="0">
                <a:solidFill>
                  <a:srgbClr val="008000"/>
                </a:solidFill>
              </a:rPr>
              <a:t>good</a:t>
            </a:r>
            <a:r>
              <a:rPr lang="en-US" sz="2000" b="1" dirty="0" smtClean="0">
                <a:solidFill>
                  <a:srgbClr val="FF0000"/>
                </a:solidFill>
              </a:rPr>
              <a:t> for pre-genesis and genesis</a:t>
            </a:r>
          </a:p>
          <a:p>
            <a:pPr marL="342900" indent="-342900">
              <a:buFont typeface="Arial"/>
              <a:buChar char="•"/>
            </a:pPr>
            <a:r>
              <a:rPr lang="en-US" sz="2000" dirty="0" smtClean="0"/>
              <a:t>Synoptic-scale ascent through quasi-geostrophic forcing. </a:t>
            </a:r>
          </a:p>
        </p:txBody>
      </p:sp>
      <p:pic>
        <p:nvPicPr>
          <p:cNvPr id="23" name="Picture 22" descr="Screen Shot 2017-05-18 at 9.12.17 PM.png"/>
          <p:cNvPicPr>
            <a:picLocks noChangeAspect="1"/>
          </p:cNvPicPr>
          <p:nvPr/>
        </p:nvPicPr>
        <p:blipFill rotWithShape="1">
          <a:blip r:embed="rId3">
            <a:extLst>
              <a:ext uri="{28A0092B-C50C-407E-A947-70E740481C1C}">
                <a14:useLocalDpi xmlns:a14="http://schemas.microsoft.com/office/drawing/2010/main" val="0"/>
              </a:ext>
            </a:extLst>
          </a:blip>
          <a:srcRect b="50435"/>
          <a:stretch/>
        </p:blipFill>
        <p:spPr>
          <a:xfrm>
            <a:off x="97366" y="2365296"/>
            <a:ext cx="4195234" cy="1940004"/>
          </a:xfrm>
          <a:prstGeom prst="rect">
            <a:avLst/>
          </a:prstGeom>
        </p:spPr>
      </p:pic>
      <p:sp>
        <p:nvSpPr>
          <p:cNvPr id="24" name="TextBox 23"/>
          <p:cNvSpPr txBox="1"/>
          <p:nvPr/>
        </p:nvSpPr>
        <p:spPr>
          <a:xfrm>
            <a:off x="283555" y="4305300"/>
            <a:ext cx="3860800" cy="338554"/>
          </a:xfrm>
          <a:prstGeom prst="rect">
            <a:avLst/>
          </a:prstGeom>
          <a:noFill/>
        </p:spPr>
        <p:txBody>
          <a:bodyPr wrap="square" rtlCol="0">
            <a:spAutoFit/>
          </a:bodyPr>
          <a:lstStyle/>
          <a:p>
            <a:pPr algn="ctr"/>
            <a:r>
              <a:rPr lang="en-US" sz="1600" dirty="0" smtClean="0"/>
              <a:t>Nolan and Rappin (2008)</a:t>
            </a:r>
            <a:endParaRPr lang="en-US" sz="1600" dirty="0"/>
          </a:p>
        </p:txBody>
      </p:sp>
      <p:pic>
        <p:nvPicPr>
          <p:cNvPr id="3" name="Picture 2" descr="Screen Shot 2017-05-21 at 6.17.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065" y="1658030"/>
            <a:ext cx="4432300" cy="4291592"/>
          </a:xfrm>
          <a:prstGeom prst="rect">
            <a:avLst/>
          </a:prstGeom>
        </p:spPr>
      </p:pic>
      <p:sp>
        <p:nvSpPr>
          <p:cNvPr id="10" name="TextBox 9"/>
          <p:cNvSpPr txBox="1"/>
          <p:nvPr/>
        </p:nvSpPr>
        <p:spPr>
          <a:xfrm>
            <a:off x="5007955" y="5949622"/>
            <a:ext cx="3860800" cy="338554"/>
          </a:xfrm>
          <a:prstGeom prst="rect">
            <a:avLst/>
          </a:prstGeom>
          <a:noFill/>
        </p:spPr>
        <p:txBody>
          <a:bodyPr wrap="square" rtlCol="0">
            <a:spAutoFit/>
          </a:bodyPr>
          <a:lstStyle/>
          <a:p>
            <a:pPr algn="ctr"/>
            <a:r>
              <a:rPr lang="en-US" sz="1600" dirty="0" smtClean="0"/>
              <a:t>Bracken and Bosart (2000)</a:t>
            </a:r>
            <a:endParaRPr lang="en-US" sz="1600" dirty="0"/>
          </a:p>
        </p:txBody>
      </p:sp>
    </p:spTree>
    <p:extLst>
      <p:ext uri="{BB962C8B-B14F-4D97-AF65-F5344CB8AC3E}">
        <p14:creationId xmlns:p14="http://schemas.microsoft.com/office/powerpoint/2010/main" val="33157913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859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VWS and TC Development</a:t>
            </a:r>
            <a:endParaRPr lang="en-US" sz="4000" dirty="0">
              <a:solidFill>
                <a:schemeClr val="bg1"/>
              </a:solidFill>
            </a:endParaRPr>
          </a:p>
        </p:txBody>
      </p:sp>
      <p:sp>
        <p:nvSpPr>
          <p:cNvPr id="2" name="TextBox 1"/>
          <p:cNvSpPr txBox="1"/>
          <p:nvPr/>
        </p:nvSpPr>
        <p:spPr>
          <a:xfrm>
            <a:off x="1" y="642367"/>
            <a:ext cx="4457700" cy="1631216"/>
          </a:xfrm>
          <a:prstGeom prst="rect">
            <a:avLst/>
          </a:prstGeom>
          <a:noFill/>
        </p:spPr>
        <p:txBody>
          <a:bodyPr wrap="square" rtlCol="0">
            <a:spAutoFit/>
          </a:bodyPr>
          <a:lstStyle/>
          <a:p>
            <a:r>
              <a:rPr lang="en-US" sz="2000" b="1" dirty="0" smtClean="0">
                <a:solidFill>
                  <a:srgbClr val="FF0000"/>
                </a:solidFill>
              </a:rPr>
              <a:t>VWS </a:t>
            </a:r>
            <a:r>
              <a:rPr lang="en-US" sz="2000" b="1" dirty="0" smtClean="0">
                <a:solidFill>
                  <a:srgbClr val="008000"/>
                </a:solidFill>
              </a:rPr>
              <a:t>bad </a:t>
            </a:r>
            <a:r>
              <a:rPr lang="en-US" sz="2000" b="1" dirty="0" smtClean="0">
                <a:solidFill>
                  <a:srgbClr val="FF0000"/>
                </a:solidFill>
              </a:rPr>
              <a:t>for pre-genesis and genesis </a:t>
            </a:r>
          </a:p>
          <a:p>
            <a:pPr marL="285750" indent="-285750">
              <a:buFont typeface="Arial"/>
              <a:buChar char="•"/>
            </a:pPr>
            <a:r>
              <a:rPr lang="en-US" sz="2000" dirty="0" smtClean="0"/>
              <a:t>Heat of condensation </a:t>
            </a:r>
            <a:r>
              <a:rPr lang="en-US" sz="2000" dirty="0"/>
              <a:t>spread out over a larger area. </a:t>
            </a:r>
            <a:endParaRPr lang="en-US" sz="2000" dirty="0" smtClean="0"/>
          </a:p>
          <a:p>
            <a:pPr marL="285750" indent="-285750">
              <a:buFont typeface="Arial"/>
              <a:buChar char="•"/>
            </a:pPr>
            <a:r>
              <a:rPr lang="en-US" sz="2000" dirty="0" smtClean="0"/>
              <a:t>Hydrostatic response </a:t>
            </a:r>
            <a:r>
              <a:rPr lang="en-US" sz="2000" dirty="0"/>
              <a:t>is less amplified storm </a:t>
            </a:r>
            <a:r>
              <a:rPr lang="en-US" sz="2000" dirty="0" smtClean="0"/>
              <a:t>development</a:t>
            </a:r>
            <a:r>
              <a:rPr lang="en-US" dirty="0" smtClean="0"/>
              <a:t>.</a:t>
            </a:r>
            <a:endParaRPr lang="en-US" dirty="0"/>
          </a:p>
        </p:txBody>
      </p:sp>
      <p:sp>
        <p:nvSpPr>
          <p:cNvPr id="20" name="TextBox 19"/>
          <p:cNvSpPr txBox="1"/>
          <p:nvPr/>
        </p:nvSpPr>
        <p:spPr>
          <a:xfrm>
            <a:off x="4555065" y="642367"/>
            <a:ext cx="4588933" cy="1015663"/>
          </a:xfrm>
          <a:prstGeom prst="rect">
            <a:avLst/>
          </a:prstGeom>
          <a:noFill/>
        </p:spPr>
        <p:txBody>
          <a:bodyPr wrap="square" rtlCol="0">
            <a:spAutoFit/>
          </a:bodyPr>
          <a:lstStyle/>
          <a:p>
            <a:r>
              <a:rPr lang="en-US" sz="2000" b="1" dirty="0" smtClean="0">
                <a:solidFill>
                  <a:srgbClr val="FF0000"/>
                </a:solidFill>
              </a:rPr>
              <a:t>VWS </a:t>
            </a:r>
            <a:r>
              <a:rPr lang="en-US" sz="2000" b="1" dirty="0" smtClean="0">
                <a:solidFill>
                  <a:srgbClr val="008000"/>
                </a:solidFill>
              </a:rPr>
              <a:t>good</a:t>
            </a:r>
            <a:r>
              <a:rPr lang="en-US" sz="2000" b="1" dirty="0" smtClean="0">
                <a:solidFill>
                  <a:srgbClr val="FF0000"/>
                </a:solidFill>
              </a:rPr>
              <a:t> for pre-genesis and genesis</a:t>
            </a:r>
          </a:p>
          <a:p>
            <a:pPr marL="342900" indent="-342900">
              <a:buFont typeface="Arial"/>
              <a:buChar char="•"/>
            </a:pPr>
            <a:r>
              <a:rPr lang="en-US" sz="2000" dirty="0" smtClean="0"/>
              <a:t>Synoptic-scale ascent through quasi-geostrophic forcing. </a:t>
            </a:r>
          </a:p>
        </p:txBody>
      </p:sp>
      <p:pic>
        <p:nvPicPr>
          <p:cNvPr id="23" name="Picture 22" descr="Screen Shot 2017-05-18 at 9.12.17 PM.png"/>
          <p:cNvPicPr>
            <a:picLocks noChangeAspect="1"/>
          </p:cNvPicPr>
          <p:nvPr/>
        </p:nvPicPr>
        <p:blipFill rotWithShape="1">
          <a:blip r:embed="rId3">
            <a:extLst>
              <a:ext uri="{28A0092B-C50C-407E-A947-70E740481C1C}">
                <a14:useLocalDpi xmlns:a14="http://schemas.microsoft.com/office/drawing/2010/main" val="0"/>
              </a:ext>
            </a:extLst>
          </a:blip>
          <a:srcRect b="50435"/>
          <a:stretch/>
        </p:blipFill>
        <p:spPr>
          <a:xfrm>
            <a:off x="97366" y="2365296"/>
            <a:ext cx="4195234" cy="1940004"/>
          </a:xfrm>
          <a:prstGeom prst="rect">
            <a:avLst/>
          </a:prstGeom>
        </p:spPr>
      </p:pic>
      <p:sp>
        <p:nvSpPr>
          <p:cNvPr id="24" name="TextBox 23"/>
          <p:cNvSpPr txBox="1"/>
          <p:nvPr/>
        </p:nvSpPr>
        <p:spPr>
          <a:xfrm>
            <a:off x="283555" y="4305300"/>
            <a:ext cx="3860800" cy="338554"/>
          </a:xfrm>
          <a:prstGeom prst="rect">
            <a:avLst/>
          </a:prstGeom>
          <a:noFill/>
        </p:spPr>
        <p:txBody>
          <a:bodyPr wrap="square" rtlCol="0">
            <a:spAutoFit/>
          </a:bodyPr>
          <a:lstStyle/>
          <a:p>
            <a:pPr algn="ctr"/>
            <a:r>
              <a:rPr lang="en-US" sz="1600" dirty="0" smtClean="0"/>
              <a:t>Nolan and Rappin (2008)</a:t>
            </a:r>
            <a:endParaRPr lang="en-US" sz="1600" dirty="0"/>
          </a:p>
        </p:txBody>
      </p:sp>
      <p:pic>
        <p:nvPicPr>
          <p:cNvPr id="3" name="Picture 2" descr="Screen Shot 2017-05-21 at 6.17.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065" y="1658030"/>
            <a:ext cx="4432300" cy="4291592"/>
          </a:xfrm>
          <a:prstGeom prst="rect">
            <a:avLst/>
          </a:prstGeom>
        </p:spPr>
      </p:pic>
      <p:sp>
        <p:nvSpPr>
          <p:cNvPr id="10" name="TextBox 9"/>
          <p:cNvSpPr txBox="1"/>
          <p:nvPr/>
        </p:nvSpPr>
        <p:spPr>
          <a:xfrm>
            <a:off x="5007955" y="5949622"/>
            <a:ext cx="3860800" cy="338554"/>
          </a:xfrm>
          <a:prstGeom prst="rect">
            <a:avLst/>
          </a:prstGeom>
          <a:noFill/>
        </p:spPr>
        <p:txBody>
          <a:bodyPr wrap="square" rtlCol="0">
            <a:spAutoFit/>
          </a:bodyPr>
          <a:lstStyle/>
          <a:p>
            <a:pPr algn="ctr"/>
            <a:r>
              <a:rPr lang="en-US" sz="1600" dirty="0" smtClean="0"/>
              <a:t>Bracken and Bosart (2000)</a:t>
            </a:r>
            <a:endParaRPr lang="en-US" sz="1600" dirty="0"/>
          </a:p>
        </p:txBody>
      </p:sp>
      <p:sp>
        <p:nvSpPr>
          <p:cNvPr id="11" name="TextBox 10"/>
          <p:cNvSpPr txBox="1"/>
          <p:nvPr/>
        </p:nvSpPr>
        <p:spPr>
          <a:xfrm>
            <a:off x="88821" y="4731603"/>
            <a:ext cx="4597479" cy="1569660"/>
          </a:xfrm>
          <a:prstGeom prst="rect">
            <a:avLst/>
          </a:prstGeom>
          <a:solidFill>
            <a:srgbClr val="FFFF00"/>
          </a:solidFill>
          <a:ln w="28575" cmpd="sng">
            <a:solidFill>
              <a:srgbClr val="000000"/>
            </a:solidFill>
          </a:ln>
        </p:spPr>
        <p:txBody>
          <a:bodyPr wrap="square" rtlCol="0">
            <a:spAutoFit/>
          </a:bodyPr>
          <a:lstStyle/>
          <a:p>
            <a:r>
              <a:rPr lang="en-US" sz="2400" dirty="0"/>
              <a:t>It remains uncertain </a:t>
            </a:r>
            <a:r>
              <a:rPr lang="en-US" sz="2400" dirty="0" smtClean="0"/>
              <a:t>whether VWS </a:t>
            </a:r>
            <a:r>
              <a:rPr lang="en-US" sz="2400" dirty="0"/>
              <a:t>is conducive or detrimental to TC genesis, given the differing views in the literature.</a:t>
            </a:r>
          </a:p>
        </p:txBody>
      </p:sp>
    </p:spTree>
    <p:extLst>
      <p:ext uri="{BB962C8B-B14F-4D97-AF65-F5344CB8AC3E}">
        <p14:creationId xmlns:p14="http://schemas.microsoft.com/office/powerpoint/2010/main" val="14962069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VWS and TC Development</a:t>
            </a:r>
            <a:endParaRPr lang="en-US" sz="4000" dirty="0">
              <a:solidFill>
                <a:schemeClr val="bg1"/>
              </a:solidFill>
            </a:endParaRPr>
          </a:p>
        </p:txBody>
      </p:sp>
      <p:sp>
        <p:nvSpPr>
          <p:cNvPr id="2" name="TextBox 1"/>
          <p:cNvSpPr txBox="1"/>
          <p:nvPr/>
        </p:nvSpPr>
        <p:spPr>
          <a:xfrm>
            <a:off x="0" y="642367"/>
            <a:ext cx="9156212" cy="1692771"/>
          </a:xfrm>
          <a:prstGeom prst="rect">
            <a:avLst/>
          </a:prstGeom>
          <a:noFill/>
        </p:spPr>
        <p:txBody>
          <a:bodyPr wrap="square" rtlCol="0">
            <a:spAutoFit/>
          </a:bodyPr>
          <a:lstStyle/>
          <a:p>
            <a:r>
              <a:rPr lang="en-US" sz="2400" b="1" dirty="0" smtClean="0">
                <a:solidFill>
                  <a:srgbClr val="FF0000"/>
                </a:solidFill>
              </a:rPr>
              <a:t>VWS </a:t>
            </a:r>
            <a:r>
              <a:rPr lang="en-US" sz="2400" b="1" dirty="0" smtClean="0">
                <a:solidFill>
                  <a:srgbClr val="008000"/>
                </a:solidFill>
              </a:rPr>
              <a:t>bad </a:t>
            </a:r>
            <a:r>
              <a:rPr lang="en-US" sz="2400" b="1" dirty="0" smtClean="0">
                <a:solidFill>
                  <a:srgbClr val="FF0000"/>
                </a:solidFill>
              </a:rPr>
              <a:t>for intensification</a:t>
            </a:r>
          </a:p>
          <a:p>
            <a:pPr marL="285750" indent="-285750">
              <a:buFont typeface="Arial"/>
              <a:buChar char="•"/>
            </a:pPr>
            <a:r>
              <a:rPr lang="en-US" sz="2000" dirty="0"/>
              <a:t>VWS tilts </a:t>
            </a:r>
            <a:r>
              <a:rPr lang="en-US" sz="2000" dirty="0" smtClean="0"/>
              <a:t>vortex </a:t>
            </a:r>
            <a:r>
              <a:rPr lang="en-US" sz="2000" dirty="0"/>
              <a:t>and causes differential vorticity advection with height</a:t>
            </a:r>
            <a:r>
              <a:rPr lang="en-US" sz="2000" dirty="0" smtClean="0"/>
              <a:t>.</a:t>
            </a:r>
          </a:p>
          <a:p>
            <a:pPr marL="742950" lvl="1" indent="-285750">
              <a:buFont typeface="Arial"/>
              <a:buChar char="•"/>
            </a:pPr>
            <a:r>
              <a:rPr lang="en-US" sz="2000" dirty="0" smtClean="0"/>
              <a:t>Increases low</a:t>
            </a:r>
            <a:r>
              <a:rPr lang="en-US" sz="2000" dirty="0"/>
              <a:t>-level convergence through quasi-geostrophic </a:t>
            </a:r>
            <a:r>
              <a:rPr lang="en-US" sz="2000" dirty="0" smtClean="0"/>
              <a:t>forcing and </a:t>
            </a:r>
            <a:r>
              <a:rPr lang="en-US" sz="2000" dirty="0"/>
              <a:t>redistribution </a:t>
            </a:r>
            <a:r>
              <a:rPr lang="en-US" sz="2000" dirty="0" smtClean="0"/>
              <a:t>of convection </a:t>
            </a:r>
            <a:r>
              <a:rPr lang="en-US" sz="2000" dirty="0"/>
              <a:t>ahead of </a:t>
            </a:r>
            <a:r>
              <a:rPr lang="en-US" sz="2000" dirty="0" smtClean="0"/>
              <a:t>shear vector.</a:t>
            </a:r>
          </a:p>
          <a:p>
            <a:pPr marL="742950" lvl="1" indent="-285750">
              <a:buFont typeface="Arial"/>
              <a:buChar char="•"/>
            </a:pPr>
            <a:r>
              <a:rPr lang="en-US" sz="2000" dirty="0" smtClean="0"/>
              <a:t>Can erode TC </a:t>
            </a:r>
            <a:r>
              <a:rPr lang="en-US" sz="2000" dirty="0"/>
              <a:t>warm core from the top-</a:t>
            </a:r>
            <a:r>
              <a:rPr lang="en-US" sz="2000" dirty="0" smtClean="0"/>
              <a:t>down.</a:t>
            </a:r>
            <a:endParaRPr lang="en-US" sz="2000" dirty="0"/>
          </a:p>
        </p:txBody>
      </p:sp>
      <p:pic>
        <p:nvPicPr>
          <p:cNvPr id="4" name="Picture 3" descr="Screen Shot 2017-05-18 at 9.2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5" y="2600113"/>
            <a:ext cx="3812964" cy="3498427"/>
          </a:xfrm>
          <a:prstGeom prst="rect">
            <a:avLst/>
          </a:prstGeom>
        </p:spPr>
      </p:pic>
      <p:sp>
        <p:nvSpPr>
          <p:cNvPr id="5" name="TextBox 4"/>
          <p:cNvSpPr txBox="1"/>
          <p:nvPr/>
        </p:nvSpPr>
        <p:spPr>
          <a:xfrm>
            <a:off x="802218" y="5306483"/>
            <a:ext cx="2899832" cy="338554"/>
          </a:xfrm>
          <a:prstGeom prst="rect">
            <a:avLst/>
          </a:prstGeom>
          <a:solidFill>
            <a:schemeClr val="bg1"/>
          </a:solidFill>
          <a:ln>
            <a:solidFill>
              <a:srgbClr val="000000"/>
            </a:solidFill>
          </a:ln>
        </p:spPr>
        <p:txBody>
          <a:bodyPr wrap="square" rtlCol="0">
            <a:spAutoFit/>
          </a:bodyPr>
          <a:lstStyle/>
          <a:p>
            <a:pPr algn="ctr"/>
            <a:r>
              <a:rPr lang="en-US" sz="1600" dirty="0" smtClean="0"/>
              <a:t>Corbosiero and </a:t>
            </a:r>
            <a:r>
              <a:rPr lang="en-US" sz="1600" dirty="0"/>
              <a:t>M</a:t>
            </a:r>
            <a:r>
              <a:rPr lang="en-US" sz="1600" dirty="0" smtClean="0"/>
              <a:t>olinari (2002)</a:t>
            </a:r>
            <a:endParaRPr lang="en-US" sz="1600" dirty="0"/>
          </a:p>
        </p:txBody>
      </p:sp>
      <p:pic>
        <p:nvPicPr>
          <p:cNvPr id="6" name="Picture 5" descr="Screen Shot 2017-05-18 at 9.2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0" y="2676313"/>
            <a:ext cx="4540250" cy="3029327"/>
          </a:xfrm>
          <a:prstGeom prst="rect">
            <a:avLst/>
          </a:prstGeom>
        </p:spPr>
      </p:pic>
      <p:sp>
        <p:nvSpPr>
          <p:cNvPr id="15" name="TextBox 14"/>
          <p:cNvSpPr txBox="1"/>
          <p:nvPr/>
        </p:nvSpPr>
        <p:spPr>
          <a:xfrm>
            <a:off x="5120218" y="5628160"/>
            <a:ext cx="2899832" cy="338554"/>
          </a:xfrm>
          <a:prstGeom prst="rect">
            <a:avLst/>
          </a:prstGeom>
          <a:solidFill>
            <a:schemeClr val="bg1"/>
          </a:solidFill>
          <a:ln>
            <a:noFill/>
          </a:ln>
        </p:spPr>
        <p:txBody>
          <a:bodyPr wrap="square" rtlCol="0">
            <a:spAutoFit/>
          </a:bodyPr>
          <a:lstStyle/>
          <a:p>
            <a:pPr algn="ctr"/>
            <a:r>
              <a:rPr lang="en-US" sz="1600" dirty="0" smtClean="0"/>
              <a:t>DeHart et al. (2014)</a:t>
            </a:r>
            <a:endParaRPr lang="en-US" sz="1600" dirty="0"/>
          </a:p>
        </p:txBody>
      </p:sp>
    </p:spTree>
    <p:extLst>
      <p:ext uri="{BB962C8B-B14F-4D97-AF65-F5344CB8AC3E}">
        <p14:creationId xmlns:p14="http://schemas.microsoft.com/office/powerpoint/2010/main" val="25666789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VWS and TC Development</a:t>
            </a:r>
            <a:endParaRPr lang="en-US" sz="4000" dirty="0">
              <a:solidFill>
                <a:schemeClr val="bg1"/>
              </a:solidFill>
            </a:endParaRPr>
          </a:p>
        </p:txBody>
      </p:sp>
      <p:sp>
        <p:nvSpPr>
          <p:cNvPr id="2" name="TextBox 1"/>
          <p:cNvSpPr txBox="1"/>
          <p:nvPr/>
        </p:nvSpPr>
        <p:spPr>
          <a:xfrm>
            <a:off x="0" y="642367"/>
            <a:ext cx="9156212" cy="1692771"/>
          </a:xfrm>
          <a:prstGeom prst="rect">
            <a:avLst/>
          </a:prstGeom>
          <a:noFill/>
        </p:spPr>
        <p:txBody>
          <a:bodyPr wrap="square" rtlCol="0">
            <a:spAutoFit/>
          </a:bodyPr>
          <a:lstStyle/>
          <a:p>
            <a:r>
              <a:rPr lang="en-US" sz="2400" b="1" dirty="0" smtClean="0">
                <a:solidFill>
                  <a:srgbClr val="FF0000"/>
                </a:solidFill>
              </a:rPr>
              <a:t>VWS </a:t>
            </a:r>
            <a:r>
              <a:rPr lang="en-US" sz="2400" b="1" dirty="0" smtClean="0">
                <a:solidFill>
                  <a:srgbClr val="008000"/>
                </a:solidFill>
              </a:rPr>
              <a:t>bad </a:t>
            </a:r>
            <a:r>
              <a:rPr lang="en-US" sz="2400" b="1" dirty="0" smtClean="0">
                <a:solidFill>
                  <a:srgbClr val="FF0000"/>
                </a:solidFill>
              </a:rPr>
              <a:t>for intensification</a:t>
            </a:r>
          </a:p>
          <a:p>
            <a:pPr marL="285750" indent="-285750">
              <a:buFont typeface="Arial"/>
              <a:buChar char="•"/>
            </a:pPr>
            <a:r>
              <a:rPr lang="en-US" sz="2000" dirty="0"/>
              <a:t>VWS tilts </a:t>
            </a:r>
            <a:r>
              <a:rPr lang="en-US" sz="2000" dirty="0" smtClean="0"/>
              <a:t>vortex </a:t>
            </a:r>
            <a:r>
              <a:rPr lang="en-US" sz="2000" dirty="0"/>
              <a:t>and causes differential vorticity advection with height</a:t>
            </a:r>
            <a:r>
              <a:rPr lang="en-US" sz="2000" dirty="0" smtClean="0"/>
              <a:t>.</a:t>
            </a:r>
          </a:p>
          <a:p>
            <a:pPr marL="742950" lvl="1" indent="-285750">
              <a:buFont typeface="Arial"/>
              <a:buChar char="•"/>
            </a:pPr>
            <a:r>
              <a:rPr lang="en-US" sz="2000" dirty="0" smtClean="0"/>
              <a:t>Increases low</a:t>
            </a:r>
            <a:r>
              <a:rPr lang="en-US" sz="2000" dirty="0"/>
              <a:t>-level convergence through quasi-geostrophic </a:t>
            </a:r>
            <a:r>
              <a:rPr lang="en-US" sz="2000" dirty="0" smtClean="0"/>
              <a:t>forcing and </a:t>
            </a:r>
            <a:r>
              <a:rPr lang="en-US" sz="2000" dirty="0"/>
              <a:t>redistribution </a:t>
            </a:r>
            <a:r>
              <a:rPr lang="en-US" sz="2000" dirty="0" smtClean="0"/>
              <a:t>of convection </a:t>
            </a:r>
            <a:r>
              <a:rPr lang="en-US" sz="2000" dirty="0"/>
              <a:t>ahead of </a:t>
            </a:r>
            <a:r>
              <a:rPr lang="en-US" sz="2000" dirty="0" smtClean="0"/>
              <a:t>shear vector.</a:t>
            </a:r>
          </a:p>
          <a:p>
            <a:pPr marL="742950" lvl="1" indent="-285750">
              <a:buFont typeface="Arial"/>
              <a:buChar char="•"/>
            </a:pPr>
            <a:r>
              <a:rPr lang="en-US" sz="2000" dirty="0" smtClean="0"/>
              <a:t>Can erode TC </a:t>
            </a:r>
            <a:r>
              <a:rPr lang="en-US" sz="2000" dirty="0"/>
              <a:t>warm core from the top-</a:t>
            </a:r>
            <a:r>
              <a:rPr lang="en-US" sz="2000" dirty="0" smtClean="0"/>
              <a:t>down.</a:t>
            </a:r>
            <a:endParaRPr lang="en-US" sz="2000" dirty="0"/>
          </a:p>
        </p:txBody>
      </p:sp>
      <p:pic>
        <p:nvPicPr>
          <p:cNvPr id="4" name="Picture 3" descr="Screen Shot 2017-05-18 at 9.2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5" y="2600113"/>
            <a:ext cx="3812964" cy="3498427"/>
          </a:xfrm>
          <a:prstGeom prst="rect">
            <a:avLst/>
          </a:prstGeom>
        </p:spPr>
      </p:pic>
      <p:sp>
        <p:nvSpPr>
          <p:cNvPr id="5" name="TextBox 4"/>
          <p:cNvSpPr txBox="1"/>
          <p:nvPr/>
        </p:nvSpPr>
        <p:spPr>
          <a:xfrm>
            <a:off x="802218" y="5306483"/>
            <a:ext cx="2899832" cy="338554"/>
          </a:xfrm>
          <a:prstGeom prst="rect">
            <a:avLst/>
          </a:prstGeom>
          <a:solidFill>
            <a:schemeClr val="bg1"/>
          </a:solidFill>
          <a:ln>
            <a:solidFill>
              <a:srgbClr val="000000"/>
            </a:solidFill>
          </a:ln>
        </p:spPr>
        <p:txBody>
          <a:bodyPr wrap="square" rtlCol="0">
            <a:spAutoFit/>
          </a:bodyPr>
          <a:lstStyle/>
          <a:p>
            <a:pPr algn="ctr"/>
            <a:r>
              <a:rPr lang="en-US" sz="1600" dirty="0" smtClean="0"/>
              <a:t>Corbosiero and </a:t>
            </a:r>
            <a:r>
              <a:rPr lang="en-US" sz="1600" dirty="0"/>
              <a:t>M</a:t>
            </a:r>
            <a:r>
              <a:rPr lang="en-US" sz="1600" dirty="0" smtClean="0"/>
              <a:t>olinari (2002)</a:t>
            </a:r>
            <a:endParaRPr lang="en-US" sz="1600" dirty="0"/>
          </a:p>
        </p:txBody>
      </p:sp>
      <p:pic>
        <p:nvPicPr>
          <p:cNvPr id="6" name="Picture 5" descr="Screen Shot 2017-05-18 at 9.2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0" y="2676313"/>
            <a:ext cx="4540250" cy="3029327"/>
          </a:xfrm>
          <a:prstGeom prst="rect">
            <a:avLst/>
          </a:prstGeom>
        </p:spPr>
      </p:pic>
      <p:sp>
        <p:nvSpPr>
          <p:cNvPr id="15" name="TextBox 14"/>
          <p:cNvSpPr txBox="1"/>
          <p:nvPr/>
        </p:nvSpPr>
        <p:spPr>
          <a:xfrm>
            <a:off x="5120218" y="5628160"/>
            <a:ext cx="2899832" cy="338554"/>
          </a:xfrm>
          <a:prstGeom prst="rect">
            <a:avLst/>
          </a:prstGeom>
          <a:solidFill>
            <a:schemeClr val="bg1"/>
          </a:solidFill>
          <a:ln>
            <a:noFill/>
          </a:ln>
        </p:spPr>
        <p:txBody>
          <a:bodyPr wrap="square" rtlCol="0">
            <a:spAutoFit/>
          </a:bodyPr>
          <a:lstStyle/>
          <a:p>
            <a:pPr algn="ctr"/>
            <a:r>
              <a:rPr lang="en-US" sz="1600" dirty="0" smtClean="0"/>
              <a:t>DeHart et al. (2014)</a:t>
            </a:r>
            <a:endParaRPr lang="en-US" sz="1600" dirty="0"/>
          </a:p>
        </p:txBody>
      </p:sp>
      <p:sp>
        <p:nvSpPr>
          <p:cNvPr id="9" name="TextBox 8"/>
          <p:cNvSpPr txBox="1"/>
          <p:nvPr/>
        </p:nvSpPr>
        <p:spPr>
          <a:xfrm>
            <a:off x="114301" y="2353335"/>
            <a:ext cx="8928100" cy="830997"/>
          </a:xfrm>
          <a:prstGeom prst="rect">
            <a:avLst/>
          </a:prstGeom>
          <a:solidFill>
            <a:srgbClr val="FFFF00"/>
          </a:solidFill>
          <a:ln w="28575" cmpd="sng">
            <a:solidFill>
              <a:schemeClr val="tx1"/>
            </a:solidFill>
          </a:ln>
        </p:spPr>
        <p:txBody>
          <a:bodyPr wrap="square" rtlCol="0">
            <a:spAutoFit/>
          </a:bodyPr>
          <a:lstStyle/>
          <a:p>
            <a:r>
              <a:rPr lang="en-US" sz="2400" dirty="0" smtClean="0"/>
              <a:t>How </a:t>
            </a:r>
            <a:r>
              <a:rPr lang="en-US" sz="2400" dirty="0"/>
              <a:t>do various magnitudes of VWS affect the development </a:t>
            </a:r>
            <a:r>
              <a:rPr lang="en-US" sz="2400" dirty="0" smtClean="0"/>
              <a:t>of </a:t>
            </a:r>
            <a:r>
              <a:rPr lang="en-US" sz="2400" dirty="0"/>
              <a:t>the TC secondary </a:t>
            </a:r>
            <a:r>
              <a:rPr lang="en-US" sz="2400" dirty="0" smtClean="0"/>
              <a:t>circulation structure </a:t>
            </a:r>
            <a:r>
              <a:rPr lang="en-US" sz="2400" dirty="0"/>
              <a:t>during intensification? </a:t>
            </a:r>
            <a:endParaRPr lang="en-US" sz="2400" dirty="0" smtClean="0"/>
          </a:p>
        </p:txBody>
      </p:sp>
    </p:spTree>
    <p:extLst>
      <p:ext uri="{BB962C8B-B14F-4D97-AF65-F5344CB8AC3E}">
        <p14:creationId xmlns:p14="http://schemas.microsoft.com/office/powerpoint/2010/main" val="4912592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VWS, and TC Development</a:t>
            </a:r>
            <a:endParaRPr lang="en-US" sz="4000" dirty="0">
              <a:solidFill>
                <a:schemeClr val="bg1"/>
              </a:solidFill>
            </a:endParaRPr>
          </a:p>
        </p:txBody>
      </p:sp>
      <p:sp>
        <p:nvSpPr>
          <p:cNvPr id="2" name="TextBox 1"/>
          <p:cNvSpPr txBox="1"/>
          <p:nvPr/>
        </p:nvSpPr>
        <p:spPr>
          <a:xfrm>
            <a:off x="0" y="642367"/>
            <a:ext cx="9144000" cy="2308324"/>
          </a:xfrm>
          <a:prstGeom prst="rect">
            <a:avLst/>
          </a:prstGeom>
          <a:noFill/>
        </p:spPr>
        <p:txBody>
          <a:bodyPr wrap="square" rtlCol="0">
            <a:spAutoFit/>
          </a:bodyPr>
          <a:lstStyle/>
          <a:p>
            <a:r>
              <a:rPr lang="en-US" sz="2400" b="1" dirty="0" smtClean="0">
                <a:solidFill>
                  <a:srgbClr val="FF0000"/>
                </a:solidFill>
              </a:rPr>
              <a:t>Intensification</a:t>
            </a:r>
          </a:p>
          <a:p>
            <a:pPr marL="285750" indent="-285750">
              <a:buFont typeface="Arial"/>
              <a:buChar char="•"/>
            </a:pPr>
            <a:r>
              <a:rPr lang="en-US" sz="2000" dirty="0"/>
              <a:t>Dry air and VWS can work together, or synergistically, to affect TC development</a:t>
            </a:r>
            <a:r>
              <a:rPr lang="en-US" sz="2000" dirty="0" smtClean="0"/>
              <a:t>.</a:t>
            </a:r>
          </a:p>
          <a:p>
            <a:pPr marL="285750" indent="-285750">
              <a:buFont typeface="Arial"/>
              <a:buChar char="•"/>
            </a:pPr>
            <a:r>
              <a:rPr lang="en-US" sz="2000" b="1" dirty="0" smtClean="0">
                <a:solidFill>
                  <a:srgbClr val="FF0000"/>
                </a:solidFill>
              </a:rPr>
              <a:t>Ventilation: </a:t>
            </a:r>
            <a:r>
              <a:rPr lang="en-US" sz="2000" dirty="0"/>
              <a:t>F</a:t>
            </a:r>
            <a:r>
              <a:rPr lang="en-US" sz="2000" dirty="0" smtClean="0"/>
              <a:t>lux </a:t>
            </a:r>
            <a:r>
              <a:rPr lang="en-US" sz="2000" dirty="0"/>
              <a:t>of low-entropy environmental air into </a:t>
            </a:r>
            <a:r>
              <a:rPr lang="en-US" sz="2000" dirty="0" smtClean="0"/>
              <a:t>TC inner core.</a:t>
            </a:r>
          </a:p>
          <a:p>
            <a:pPr marL="742950" lvl="1" indent="-285750">
              <a:buFont typeface="Arial"/>
              <a:buChar char="•"/>
            </a:pPr>
            <a:r>
              <a:rPr lang="en-US" sz="2000" b="1" dirty="0" smtClean="0">
                <a:solidFill>
                  <a:srgbClr val="FF0000"/>
                </a:solidFill>
              </a:rPr>
              <a:t>Mid-level pathway: </a:t>
            </a:r>
            <a:r>
              <a:rPr lang="en-US" sz="2000" dirty="0" smtClean="0"/>
              <a:t>Dry air ventilates midlevels.</a:t>
            </a:r>
          </a:p>
          <a:p>
            <a:pPr marL="742950" lvl="1" indent="-285750">
              <a:buFont typeface="Arial"/>
              <a:buChar char="•"/>
            </a:pPr>
            <a:r>
              <a:rPr lang="en-US" sz="2000" b="1" dirty="0" smtClean="0">
                <a:solidFill>
                  <a:srgbClr val="0000FF"/>
                </a:solidFill>
              </a:rPr>
              <a:t>Low-level pathway: </a:t>
            </a:r>
            <a:r>
              <a:rPr lang="en-US" sz="2000" dirty="0" smtClean="0"/>
              <a:t>Dry air ventilates subcloud layer via either:</a:t>
            </a:r>
          </a:p>
          <a:p>
            <a:pPr lvl="2"/>
            <a:r>
              <a:rPr lang="en-US" sz="2000" dirty="0" smtClean="0"/>
              <a:t>(1) subsidence </a:t>
            </a:r>
            <a:r>
              <a:rPr lang="en-US" sz="2000" dirty="0"/>
              <a:t>associated with </a:t>
            </a:r>
            <a:r>
              <a:rPr lang="en-US" sz="2000" dirty="0" smtClean="0"/>
              <a:t>downward </a:t>
            </a:r>
            <a:r>
              <a:rPr lang="en-US" sz="2000" dirty="0"/>
              <a:t>branch of secondary </a:t>
            </a:r>
            <a:r>
              <a:rPr lang="en-US" sz="2000" dirty="0" smtClean="0"/>
              <a:t>circulation.</a:t>
            </a:r>
          </a:p>
          <a:p>
            <a:pPr lvl="2"/>
            <a:r>
              <a:rPr lang="en-US" sz="2000" dirty="0" smtClean="0"/>
              <a:t>(2) convective downdrafts.</a:t>
            </a:r>
            <a:endParaRPr lang="en-US" sz="2000" dirty="0"/>
          </a:p>
        </p:txBody>
      </p:sp>
      <p:pic>
        <p:nvPicPr>
          <p:cNvPr id="5" name="Picture 4" descr="Screen Shot 2017-05-11 at 4.11.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3" y="3391436"/>
            <a:ext cx="2923606" cy="1966261"/>
          </a:xfrm>
          <a:prstGeom prst="rect">
            <a:avLst/>
          </a:prstGeom>
        </p:spPr>
      </p:pic>
      <p:sp>
        <p:nvSpPr>
          <p:cNvPr id="6" name="TextBox 5"/>
          <p:cNvSpPr txBox="1"/>
          <p:nvPr/>
        </p:nvSpPr>
        <p:spPr>
          <a:xfrm>
            <a:off x="0" y="5342925"/>
            <a:ext cx="2899832" cy="338554"/>
          </a:xfrm>
          <a:prstGeom prst="rect">
            <a:avLst/>
          </a:prstGeom>
          <a:solidFill>
            <a:schemeClr val="bg1"/>
          </a:solidFill>
          <a:ln>
            <a:noFill/>
          </a:ln>
        </p:spPr>
        <p:txBody>
          <a:bodyPr wrap="square" rtlCol="0">
            <a:spAutoFit/>
          </a:bodyPr>
          <a:lstStyle/>
          <a:p>
            <a:pPr algn="ctr"/>
            <a:r>
              <a:rPr lang="en-US" sz="1600" dirty="0" smtClean="0"/>
              <a:t>Tang and Emanuel (2012b) </a:t>
            </a:r>
            <a:endParaRPr lang="en-US" sz="1600" dirty="0"/>
          </a:p>
        </p:txBody>
      </p:sp>
      <p:pic>
        <p:nvPicPr>
          <p:cNvPr id="7" name="Picture 6" descr="Presentation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832" y="3391436"/>
            <a:ext cx="3832860" cy="2399195"/>
          </a:xfrm>
          <a:prstGeom prst="rect">
            <a:avLst/>
          </a:prstGeom>
        </p:spPr>
      </p:pic>
      <p:sp>
        <p:nvSpPr>
          <p:cNvPr id="8" name="TextBox 7"/>
          <p:cNvSpPr txBox="1"/>
          <p:nvPr/>
        </p:nvSpPr>
        <p:spPr>
          <a:xfrm>
            <a:off x="3286760" y="3472283"/>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pic>
        <p:nvPicPr>
          <p:cNvPr id="4" name="Picture 3" descr="Screen Shot 2017-05-18 at 10.55.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692" y="3319678"/>
            <a:ext cx="2181793" cy="2412601"/>
          </a:xfrm>
          <a:prstGeom prst="rect">
            <a:avLst/>
          </a:prstGeom>
        </p:spPr>
      </p:pic>
      <p:sp>
        <p:nvSpPr>
          <p:cNvPr id="13" name="TextBox 12"/>
          <p:cNvSpPr txBox="1"/>
          <p:nvPr/>
        </p:nvSpPr>
        <p:spPr>
          <a:xfrm>
            <a:off x="6971386" y="3382678"/>
            <a:ext cx="1841500" cy="338554"/>
          </a:xfrm>
          <a:prstGeom prst="rect">
            <a:avLst/>
          </a:prstGeom>
          <a:solidFill>
            <a:srgbClr val="FFFFFF"/>
          </a:solidFill>
          <a:ln>
            <a:solidFill>
              <a:srgbClr val="000000"/>
            </a:solidFill>
          </a:ln>
        </p:spPr>
        <p:txBody>
          <a:bodyPr wrap="square" rtlCol="0">
            <a:spAutoFit/>
          </a:bodyPr>
          <a:lstStyle/>
          <a:p>
            <a:pPr algn="ctr"/>
            <a:r>
              <a:rPr lang="en-US" sz="1600" dirty="0" smtClean="0"/>
              <a:t>Riemer et al. (2010)</a:t>
            </a:r>
            <a:endParaRPr lang="en-US" sz="1600" dirty="0"/>
          </a:p>
        </p:txBody>
      </p:sp>
      <p:sp>
        <p:nvSpPr>
          <p:cNvPr id="11" name="TextBox 10"/>
          <p:cNvSpPr txBox="1"/>
          <p:nvPr/>
        </p:nvSpPr>
        <p:spPr>
          <a:xfrm>
            <a:off x="203688" y="5689600"/>
            <a:ext cx="3034812" cy="430887"/>
          </a:xfrm>
          <a:prstGeom prst="rect">
            <a:avLst/>
          </a:prstGeom>
          <a:noFill/>
        </p:spPr>
        <p:txBody>
          <a:bodyPr wrap="square" rtlCol="0">
            <a:spAutoFit/>
          </a:bodyPr>
          <a:lstStyle/>
          <a:p>
            <a:pPr algn="ctr"/>
            <a:r>
              <a:rPr lang="en-US" sz="2200" b="1" dirty="0" smtClean="0">
                <a:solidFill>
                  <a:srgbClr val="FF0000"/>
                </a:solidFill>
              </a:rPr>
              <a:t>mid-level ventilation</a:t>
            </a:r>
          </a:p>
        </p:txBody>
      </p:sp>
      <p:sp>
        <p:nvSpPr>
          <p:cNvPr id="15" name="TextBox 14"/>
          <p:cNvSpPr txBox="1"/>
          <p:nvPr/>
        </p:nvSpPr>
        <p:spPr>
          <a:xfrm>
            <a:off x="3276600" y="56896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16" name="TextBox 15"/>
          <p:cNvSpPr txBox="1"/>
          <p:nvPr/>
        </p:nvSpPr>
        <p:spPr>
          <a:xfrm>
            <a:off x="6350000" y="56896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Tree>
    <p:extLst>
      <p:ext uri="{BB962C8B-B14F-4D97-AF65-F5344CB8AC3E}">
        <p14:creationId xmlns:p14="http://schemas.microsoft.com/office/powerpoint/2010/main" val="724510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VWS, and TC Development</a:t>
            </a:r>
            <a:endParaRPr lang="en-US" sz="4000" dirty="0">
              <a:solidFill>
                <a:schemeClr val="bg1"/>
              </a:solidFill>
            </a:endParaRPr>
          </a:p>
        </p:txBody>
      </p:sp>
      <p:sp>
        <p:nvSpPr>
          <p:cNvPr id="2" name="TextBox 1"/>
          <p:cNvSpPr txBox="1"/>
          <p:nvPr/>
        </p:nvSpPr>
        <p:spPr>
          <a:xfrm>
            <a:off x="0" y="642367"/>
            <a:ext cx="9144000" cy="2308324"/>
          </a:xfrm>
          <a:prstGeom prst="rect">
            <a:avLst/>
          </a:prstGeom>
          <a:noFill/>
        </p:spPr>
        <p:txBody>
          <a:bodyPr wrap="square" rtlCol="0">
            <a:spAutoFit/>
          </a:bodyPr>
          <a:lstStyle/>
          <a:p>
            <a:r>
              <a:rPr lang="en-US" sz="2400" b="1" dirty="0" smtClean="0">
                <a:solidFill>
                  <a:srgbClr val="FF0000"/>
                </a:solidFill>
              </a:rPr>
              <a:t>Intensification</a:t>
            </a:r>
          </a:p>
          <a:p>
            <a:pPr marL="285750" indent="-285750">
              <a:buFont typeface="Arial"/>
              <a:buChar char="•"/>
            </a:pPr>
            <a:r>
              <a:rPr lang="en-US" sz="2000" dirty="0"/>
              <a:t>Dry air and VWS can work together, or synergistically, to affect TC development</a:t>
            </a:r>
            <a:r>
              <a:rPr lang="en-US" sz="2000" dirty="0" smtClean="0"/>
              <a:t>.</a:t>
            </a:r>
          </a:p>
          <a:p>
            <a:pPr marL="285750" indent="-285750">
              <a:buFont typeface="Arial"/>
              <a:buChar char="•"/>
            </a:pPr>
            <a:r>
              <a:rPr lang="en-US" sz="2000" b="1" dirty="0" smtClean="0">
                <a:solidFill>
                  <a:srgbClr val="FF0000"/>
                </a:solidFill>
              </a:rPr>
              <a:t>Ventilation: </a:t>
            </a:r>
            <a:r>
              <a:rPr lang="en-US" sz="2000" dirty="0"/>
              <a:t>F</a:t>
            </a:r>
            <a:r>
              <a:rPr lang="en-US" sz="2000" dirty="0" smtClean="0"/>
              <a:t>lux </a:t>
            </a:r>
            <a:r>
              <a:rPr lang="en-US" sz="2000" dirty="0"/>
              <a:t>of low-entropy environmental air into </a:t>
            </a:r>
            <a:r>
              <a:rPr lang="en-US" sz="2000" dirty="0" smtClean="0"/>
              <a:t>TC inner core.</a:t>
            </a:r>
          </a:p>
          <a:p>
            <a:pPr marL="742950" lvl="1" indent="-285750">
              <a:buFont typeface="Arial"/>
              <a:buChar char="•"/>
            </a:pPr>
            <a:r>
              <a:rPr lang="en-US" sz="2000" b="1" dirty="0" smtClean="0">
                <a:solidFill>
                  <a:srgbClr val="FF0000"/>
                </a:solidFill>
              </a:rPr>
              <a:t>Mid-level pathway: </a:t>
            </a:r>
            <a:r>
              <a:rPr lang="en-US" sz="2000" dirty="0" smtClean="0"/>
              <a:t>Dry air ventilates midlevels.</a:t>
            </a:r>
          </a:p>
          <a:p>
            <a:pPr marL="742950" lvl="1" indent="-285750">
              <a:buFont typeface="Arial"/>
              <a:buChar char="•"/>
            </a:pPr>
            <a:r>
              <a:rPr lang="en-US" sz="2000" b="1" dirty="0" smtClean="0">
                <a:solidFill>
                  <a:srgbClr val="0000FF"/>
                </a:solidFill>
              </a:rPr>
              <a:t>Low-level pathway: </a:t>
            </a:r>
            <a:r>
              <a:rPr lang="en-US" sz="2000" dirty="0" smtClean="0"/>
              <a:t>Dry air ventilates subcloud layer via either:</a:t>
            </a:r>
          </a:p>
          <a:p>
            <a:pPr lvl="2"/>
            <a:r>
              <a:rPr lang="en-US" sz="2000" dirty="0" smtClean="0"/>
              <a:t>(1) subsidence </a:t>
            </a:r>
            <a:r>
              <a:rPr lang="en-US" sz="2000" dirty="0"/>
              <a:t>associated with </a:t>
            </a:r>
            <a:r>
              <a:rPr lang="en-US" sz="2000" dirty="0" smtClean="0"/>
              <a:t>downward </a:t>
            </a:r>
            <a:r>
              <a:rPr lang="en-US" sz="2000" dirty="0"/>
              <a:t>branch of secondary </a:t>
            </a:r>
            <a:r>
              <a:rPr lang="en-US" sz="2000" dirty="0" smtClean="0"/>
              <a:t>circulation.</a:t>
            </a:r>
          </a:p>
          <a:p>
            <a:pPr lvl="2"/>
            <a:r>
              <a:rPr lang="en-US" sz="2000" dirty="0" smtClean="0"/>
              <a:t>(2) convective downdrafts.</a:t>
            </a:r>
            <a:endParaRPr lang="en-US" sz="2000" dirty="0"/>
          </a:p>
        </p:txBody>
      </p:sp>
      <p:pic>
        <p:nvPicPr>
          <p:cNvPr id="5" name="Picture 4" descr="Screen Shot 2017-05-11 at 4.11.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3" y="3391436"/>
            <a:ext cx="2923606" cy="1966261"/>
          </a:xfrm>
          <a:prstGeom prst="rect">
            <a:avLst/>
          </a:prstGeom>
        </p:spPr>
      </p:pic>
      <p:sp>
        <p:nvSpPr>
          <p:cNvPr id="6" name="TextBox 5"/>
          <p:cNvSpPr txBox="1"/>
          <p:nvPr/>
        </p:nvSpPr>
        <p:spPr>
          <a:xfrm>
            <a:off x="0" y="5342925"/>
            <a:ext cx="2899832" cy="338554"/>
          </a:xfrm>
          <a:prstGeom prst="rect">
            <a:avLst/>
          </a:prstGeom>
          <a:solidFill>
            <a:schemeClr val="bg1"/>
          </a:solidFill>
          <a:ln>
            <a:noFill/>
          </a:ln>
        </p:spPr>
        <p:txBody>
          <a:bodyPr wrap="square" rtlCol="0">
            <a:spAutoFit/>
          </a:bodyPr>
          <a:lstStyle/>
          <a:p>
            <a:pPr algn="ctr"/>
            <a:r>
              <a:rPr lang="en-US" sz="1600" dirty="0" smtClean="0"/>
              <a:t>Tang and Emanuel (2012b) </a:t>
            </a:r>
            <a:endParaRPr lang="en-US" sz="1600" dirty="0"/>
          </a:p>
        </p:txBody>
      </p:sp>
      <p:pic>
        <p:nvPicPr>
          <p:cNvPr id="7" name="Picture 6" descr="Presentation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832" y="3391436"/>
            <a:ext cx="3832860" cy="2399195"/>
          </a:xfrm>
          <a:prstGeom prst="rect">
            <a:avLst/>
          </a:prstGeom>
        </p:spPr>
      </p:pic>
      <p:sp>
        <p:nvSpPr>
          <p:cNvPr id="8" name="TextBox 7"/>
          <p:cNvSpPr txBox="1"/>
          <p:nvPr/>
        </p:nvSpPr>
        <p:spPr>
          <a:xfrm>
            <a:off x="3286760" y="3472283"/>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pic>
        <p:nvPicPr>
          <p:cNvPr id="4" name="Picture 3" descr="Screen Shot 2017-05-18 at 10.55.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692" y="3319678"/>
            <a:ext cx="2181793" cy="2412601"/>
          </a:xfrm>
          <a:prstGeom prst="rect">
            <a:avLst/>
          </a:prstGeom>
        </p:spPr>
      </p:pic>
      <p:sp>
        <p:nvSpPr>
          <p:cNvPr id="13" name="TextBox 12"/>
          <p:cNvSpPr txBox="1"/>
          <p:nvPr/>
        </p:nvSpPr>
        <p:spPr>
          <a:xfrm>
            <a:off x="6971386" y="3382678"/>
            <a:ext cx="1841500" cy="338554"/>
          </a:xfrm>
          <a:prstGeom prst="rect">
            <a:avLst/>
          </a:prstGeom>
          <a:solidFill>
            <a:srgbClr val="FFFFFF"/>
          </a:solidFill>
          <a:ln>
            <a:solidFill>
              <a:srgbClr val="000000"/>
            </a:solidFill>
          </a:ln>
        </p:spPr>
        <p:txBody>
          <a:bodyPr wrap="square" rtlCol="0">
            <a:spAutoFit/>
          </a:bodyPr>
          <a:lstStyle/>
          <a:p>
            <a:pPr algn="ctr"/>
            <a:r>
              <a:rPr lang="en-US" sz="1600" dirty="0" smtClean="0"/>
              <a:t>Riemer et al. (2010)</a:t>
            </a:r>
            <a:endParaRPr lang="en-US" sz="1600" dirty="0"/>
          </a:p>
        </p:txBody>
      </p:sp>
      <p:sp>
        <p:nvSpPr>
          <p:cNvPr id="11" name="TextBox 10"/>
          <p:cNvSpPr txBox="1"/>
          <p:nvPr/>
        </p:nvSpPr>
        <p:spPr>
          <a:xfrm>
            <a:off x="203688" y="5689600"/>
            <a:ext cx="3034812" cy="430887"/>
          </a:xfrm>
          <a:prstGeom prst="rect">
            <a:avLst/>
          </a:prstGeom>
          <a:noFill/>
        </p:spPr>
        <p:txBody>
          <a:bodyPr wrap="square" rtlCol="0">
            <a:spAutoFit/>
          </a:bodyPr>
          <a:lstStyle/>
          <a:p>
            <a:pPr algn="ctr"/>
            <a:r>
              <a:rPr lang="en-US" sz="2200" b="1" dirty="0" smtClean="0">
                <a:solidFill>
                  <a:srgbClr val="FF0000"/>
                </a:solidFill>
              </a:rPr>
              <a:t>mid-level ventilation</a:t>
            </a:r>
          </a:p>
        </p:txBody>
      </p:sp>
      <p:sp>
        <p:nvSpPr>
          <p:cNvPr id="15" name="TextBox 14"/>
          <p:cNvSpPr txBox="1"/>
          <p:nvPr/>
        </p:nvSpPr>
        <p:spPr>
          <a:xfrm>
            <a:off x="3276600" y="56896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16" name="TextBox 15"/>
          <p:cNvSpPr txBox="1"/>
          <p:nvPr/>
        </p:nvSpPr>
        <p:spPr>
          <a:xfrm>
            <a:off x="6350000" y="56896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17" name="TextBox 16"/>
          <p:cNvSpPr txBox="1"/>
          <p:nvPr/>
        </p:nvSpPr>
        <p:spPr>
          <a:xfrm>
            <a:off x="56663" y="3005282"/>
            <a:ext cx="9023350" cy="1938992"/>
          </a:xfrm>
          <a:prstGeom prst="rect">
            <a:avLst/>
          </a:prstGeom>
          <a:solidFill>
            <a:srgbClr val="FFFF00"/>
          </a:solidFill>
          <a:ln w="28575" cmpd="sng">
            <a:solidFill>
              <a:srgbClr val="000000"/>
            </a:solidFill>
          </a:ln>
        </p:spPr>
        <p:txBody>
          <a:bodyPr wrap="square" rtlCol="0">
            <a:spAutoFit/>
          </a:bodyPr>
          <a:lstStyle/>
          <a:p>
            <a:pPr marL="342900" indent="-342900">
              <a:buFontTx/>
              <a:buAutoNum type="arabicParenBoth"/>
            </a:pPr>
            <a:r>
              <a:rPr lang="en-US" sz="2000" dirty="0" smtClean="0"/>
              <a:t>How </a:t>
            </a:r>
            <a:r>
              <a:rPr lang="en-US" sz="2000" dirty="0"/>
              <a:t>important are </a:t>
            </a:r>
            <a:r>
              <a:rPr lang="en-US" sz="2000" dirty="0" smtClean="0"/>
              <a:t>these ventilation </a:t>
            </a:r>
            <a:r>
              <a:rPr lang="en-US" sz="2000" dirty="0"/>
              <a:t>pathways </a:t>
            </a:r>
            <a:r>
              <a:rPr lang="en-US" sz="2000" dirty="0" smtClean="0"/>
              <a:t>in a 3D model and in a moisture</a:t>
            </a:r>
            <a:r>
              <a:rPr lang="en-US" sz="2000" dirty="0"/>
              <a:t>–VWS bivariate parameter space</a:t>
            </a:r>
            <a:r>
              <a:rPr lang="en-US" sz="2000" dirty="0" smtClean="0"/>
              <a:t>?</a:t>
            </a:r>
          </a:p>
          <a:p>
            <a:r>
              <a:rPr lang="en-US" sz="2000" dirty="0" smtClean="0"/>
              <a:t>(2) Is the dominant ventilation </a:t>
            </a:r>
            <a:r>
              <a:rPr lang="en-US" sz="2000" dirty="0"/>
              <a:t>pathway a function of TC </a:t>
            </a:r>
            <a:r>
              <a:rPr lang="en-US" sz="2000" dirty="0" smtClean="0"/>
              <a:t>intensity?</a:t>
            </a:r>
          </a:p>
          <a:p>
            <a:r>
              <a:rPr lang="en-US" sz="2000" dirty="0" smtClean="0"/>
              <a:t>(3) Does the strength and vertical location of ventilation affect the rate of development?</a:t>
            </a:r>
          </a:p>
          <a:p>
            <a:r>
              <a:rPr lang="en-US" sz="2000" dirty="0" smtClean="0"/>
              <a:t>(4) Does the height of dry air influence the dominant ventilation pathway?</a:t>
            </a:r>
          </a:p>
        </p:txBody>
      </p:sp>
    </p:spTree>
    <p:extLst>
      <p:ext uri="{BB962C8B-B14F-4D97-AF65-F5344CB8AC3E}">
        <p14:creationId xmlns:p14="http://schemas.microsoft.com/office/powerpoint/2010/main" val="23553059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Questions and Hypotheses</a:t>
            </a:r>
            <a:endParaRPr lang="en-US" sz="4000" dirty="0">
              <a:solidFill>
                <a:schemeClr val="bg1"/>
              </a:solidFill>
            </a:endParaRPr>
          </a:p>
        </p:txBody>
      </p:sp>
      <p:sp>
        <p:nvSpPr>
          <p:cNvPr id="2" name="TextBox 1"/>
          <p:cNvSpPr txBox="1"/>
          <p:nvPr/>
        </p:nvSpPr>
        <p:spPr>
          <a:xfrm>
            <a:off x="-4722" y="642367"/>
            <a:ext cx="9144000" cy="1815882"/>
          </a:xfrm>
          <a:prstGeom prst="rect">
            <a:avLst/>
          </a:prstGeom>
          <a:noFill/>
        </p:spPr>
        <p:txBody>
          <a:bodyPr wrap="square" rtlCol="0">
            <a:spAutoFit/>
          </a:bodyPr>
          <a:lstStyle/>
          <a:p>
            <a:r>
              <a:rPr lang="en-US" sz="2800" b="1" u="sng" dirty="0" smtClean="0">
                <a:solidFill>
                  <a:srgbClr val="FF0000"/>
                </a:solidFill>
              </a:rPr>
              <a:t>Purpose</a:t>
            </a:r>
            <a:r>
              <a:rPr lang="en-US" sz="2800" b="1" dirty="0" smtClean="0">
                <a:solidFill>
                  <a:srgbClr val="FF0000"/>
                </a:solidFill>
              </a:rPr>
              <a:t>: </a:t>
            </a:r>
            <a:r>
              <a:rPr lang="en-US" sz="2800" dirty="0" smtClean="0"/>
              <a:t>Investigate the synergistic effect of mid-level dry air and VWS on the development of the TC secondary circulation in a 3D modeling framework for a variety of dry air and VWS environments.</a:t>
            </a:r>
            <a:endParaRPr lang="en-US" sz="2800" dirty="0"/>
          </a:p>
        </p:txBody>
      </p:sp>
      <p:pic>
        <p:nvPicPr>
          <p:cNvPr id="7" name="Picture 6" descr="Screen Shot 2017-05-11 at 4.11.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186" y="2516225"/>
            <a:ext cx="5323701" cy="3580437"/>
          </a:xfrm>
          <a:prstGeom prst="rect">
            <a:avLst/>
          </a:prstGeom>
        </p:spPr>
      </p:pic>
      <p:sp>
        <p:nvSpPr>
          <p:cNvPr id="8" name="TextBox 7"/>
          <p:cNvSpPr txBox="1"/>
          <p:nvPr/>
        </p:nvSpPr>
        <p:spPr>
          <a:xfrm>
            <a:off x="3141137" y="6105792"/>
            <a:ext cx="2899832" cy="338554"/>
          </a:xfrm>
          <a:prstGeom prst="rect">
            <a:avLst/>
          </a:prstGeom>
          <a:solidFill>
            <a:schemeClr val="bg1"/>
          </a:solidFill>
          <a:ln>
            <a:noFill/>
          </a:ln>
        </p:spPr>
        <p:txBody>
          <a:bodyPr wrap="square" rtlCol="0">
            <a:spAutoFit/>
          </a:bodyPr>
          <a:lstStyle/>
          <a:p>
            <a:pPr algn="ctr"/>
            <a:r>
              <a:rPr lang="en-US" sz="1600" dirty="0" smtClean="0"/>
              <a:t>Tang and Emanuel (2012b) </a:t>
            </a:r>
            <a:endParaRPr lang="en-US" sz="1600" dirty="0"/>
          </a:p>
        </p:txBody>
      </p:sp>
    </p:spTree>
    <p:extLst>
      <p:ext uri="{BB962C8B-B14F-4D97-AF65-F5344CB8AC3E}">
        <p14:creationId xmlns:p14="http://schemas.microsoft.com/office/powerpoint/2010/main" val="16222970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Questions and Hypotheses</a:t>
            </a:r>
            <a:endParaRPr lang="en-US" sz="4000" dirty="0">
              <a:solidFill>
                <a:schemeClr val="bg1"/>
              </a:solidFill>
            </a:endParaRPr>
          </a:p>
        </p:txBody>
      </p:sp>
      <p:sp>
        <p:nvSpPr>
          <p:cNvPr id="2" name="TextBox 1"/>
          <p:cNvSpPr txBox="1"/>
          <p:nvPr/>
        </p:nvSpPr>
        <p:spPr>
          <a:xfrm>
            <a:off x="0" y="622224"/>
            <a:ext cx="9144000" cy="1200328"/>
          </a:xfrm>
          <a:prstGeom prst="rect">
            <a:avLst/>
          </a:prstGeom>
          <a:noFill/>
        </p:spPr>
        <p:txBody>
          <a:bodyPr wrap="square" rtlCol="0">
            <a:spAutoFit/>
          </a:bodyPr>
          <a:lstStyle/>
          <a:p>
            <a:r>
              <a:rPr lang="en-US" sz="2400" b="1" u="sng" dirty="0" smtClean="0">
                <a:solidFill>
                  <a:srgbClr val="FF0000"/>
                </a:solidFill>
              </a:rPr>
              <a:t>Question 1</a:t>
            </a:r>
            <a:r>
              <a:rPr lang="en-US" sz="2400" b="1" dirty="0" smtClean="0">
                <a:solidFill>
                  <a:srgbClr val="FF0000"/>
                </a:solidFill>
              </a:rPr>
              <a:t>: </a:t>
            </a:r>
            <a:r>
              <a:rPr lang="en-US" sz="2400" dirty="0" smtClean="0"/>
              <a:t>Without VWS, how does the magnitude of dry air in the free troposphere affect the structure of the TC secondary circulation during development</a:t>
            </a:r>
            <a:r>
              <a:rPr lang="en-US" sz="2400" dirty="0"/>
              <a:t>?</a:t>
            </a:r>
          </a:p>
        </p:txBody>
      </p:sp>
      <p:sp>
        <p:nvSpPr>
          <p:cNvPr id="3" name="TextBox 2"/>
          <p:cNvSpPr txBox="1"/>
          <p:nvPr/>
        </p:nvSpPr>
        <p:spPr>
          <a:xfrm>
            <a:off x="-12213" y="1724746"/>
            <a:ext cx="9714455" cy="1477327"/>
          </a:xfrm>
          <a:prstGeom prst="rect">
            <a:avLst/>
          </a:prstGeom>
          <a:noFill/>
        </p:spPr>
        <p:txBody>
          <a:bodyPr wrap="square" rtlCol="0">
            <a:spAutoFit/>
          </a:bodyPr>
          <a:lstStyle/>
          <a:p>
            <a:r>
              <a:rPr lang="en-US" sz="2400" b="1" u="sng" dirty="0" smtClean="0">
                <a:solidFill>
                  <a:srgbClr val="008000"/>
                </a:solidFill>
              </a:rPr>
              <a:t>Hypothesis</a:t>
            </a:r>
            <a:r>
              <a:rPr lang="en-US" sz="2400" b="1" dirty="0" smtClean="0">
                <a:solidFill>
                  <a:srgbClr val="008000"/>
                </a:solidFill>
              </a:rPr>
              <a:t>:</a:t>
            </a:r>
          </a:p>
          <a:p>
            <a:pPr marL="457200" indent="-457200">
              <a:buFont typeface="Arial"/>
              <a:buChar char="•"/>
            </a:pPr>
            <a:r>
              <a:rPr lang="en-US" sz="2400" dirty="0" smtClean="0"/>
              <a:t>Low-level entrainment of dry air will decrease strength and width of secondary circulation.</a:t>
            </a:r>
          </a:p>
          <a:p>
            <a:endParaRPr lang="en-US" dirty="0"/>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09" y="3227568"/>
            <a:ext cx="3891608" cy="2650885"/>
          </a:xfrm>
          <a:prstGeom prst="rect">
            <a:avLst/>
          </a:prstGeom>
        </p:spPr>
      </p:pic>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39" y="3227568"/>
            <a:ext cx="3891608" cy="2650885"/>
          </a:xfrm>
          <a:prstGeom prst="rect">
            <a:avLst/>
          </a:prstGeom>
        </p:spPr>
      </p:pic>
      <p:sp>
        <p:nvSpPr>
          <p:cNvPr id="46" name="TextBox 45"/>
          <p:cNvSpPr txBox="1"/>
          <p:nvPr/>
        </p:nvSpPr>
        <p:spPr>
          <a:xfrm rot="16200000">
            <a:off x="-762639" y="4269396"/>
            <a:ext cx="2424733" cy="461665"/>
          </a:xfrm>
          <a:prstGeom prst="rect">
            <a:avLst/>
          </a:prstGeom>
          <a:noFill/>
        </p:spPr>
        <p:txBody>
          <a:bodyPr wrap="square" rtlCol="0">
            <a:spAutoFit/>
          </a:bodyPr>
          <a:lstStyle/>
          <a:p>
            <a:pPr algn="ctr"/>
            <a:r>
              <a:rPr lang="en-US" sz="2400" dirty="0" smtClean="0"/>
              <a:t>Height (km)</a:t>
            </a:r>
            <a:endParaRPr lang="en-US" sz="2400" dirty="0"/>
          </a:p>
        </p:txBody>
      </p:sp>
      <p:sp>
        <p:nvSpPr>
          <p:cNvPr id="47" name="Rectangle 46"/>
          <p:cNvSpPr/>
          <p:nvPr/>
        </p:nvSpPr>
        <p:spPr>
          <a:xfrm>
            <a:off x="3215411" y="3307161"/>
            <a:ext cx="1206718" cy="492443"/>
          </a:xfrm>
          <a:prstGeom prst="rect">
            <a:avLst/>
          </a:prstGeom>
          <a:solidFill>
            <a:srgbClr val="FFFFFF"/>
          </a:solidFill>
          <a:ln>
            <a:solidFill>
              <a:srgbClr val="000000"/>
            </a:solidFill>
          </a:ln>
        </p:spPr>
        <p:txBody>
          <a:bodyPr wrap="square">
            <a:spAutoFit/>
          </a:bodyPr>
          <a:lstStyle/>
          <a:p>
            <a:pPr algn="ctr"/>
            <a:r>
              <a:rPr lang="en-US" sz="2600" b="1" dirty="0" smtClean="0"/>
              <a:t>Moist</a:t>
            </a:r>
            <a:endParaRPr lang="en-US" sz="2600" b="1" dirty="0"/>
          </a:p>
        </p:txBody>
      </p:sp>
      <p:sp>
        <p:nvSpPr>
          <p:cNvPr id="48" name="Rectangle 47"/>
          <p:cNvSpPr/>
          <p:nvPr/>
        </p:nvSpPr>
        <p:spPr>
          <a:xfrm>
            <a:off x="7095516" y="3306687"/>
            <a:ext cx="886583" cy="492443"/>
          </a:xfrm>
          <a:prstGeom prst="rect">
            <a:avLst/>
          </a:prstGeom>
          <a:solidFill>
            <a:srgbClr val="FFFFFF"/>
          </a:solidFill>
          <a:ln>
            <a:solidFill>
              <a:srgbClr val="000000"/>
            </a:solidFill>
          </a:ln>
        </p:spPr>
        <p:txBody>
          <a:bodyPr wrap="square">
            <a:spAutoFit/>
          </a:bodyPr>
          <a:lstStyle/>
          <a:p>
            <a:pPr algn="ctr"/>
            <a:r>
              <a:rPr lang="en-US" sz="2600" b="1" dirty="0" smtClean="0"/>
              <a:t>Dry</a:t>
            </a:r>
            <a:endParaRPr lang="en-US" sz="2600" b="1" dirty="0"/>
          </a:p>
        </p:txBody>
      </p:sp>
      <p:sp>
        <p:nvSpPr>
          <p:cNvPr id="49" name="TextBox 48"/>
          <p:cNvSpPr txBox="1"/>
          <p:nvPr/>
        </p:nvSpPr>
        <p:spPr>
          <a:xfrm>
            <a:off x="1113612" y="5861819"/>
            <a:ext cx="3357891" cy="461665"/>
          </a:xfrm>
          <a:prstGeom prst="rect">
            <a:avLst/>
          </a:prstGeom>
          <a:noFill/>
        </p:spPr>
        <p:txBody>
          <a:bodyPr wrap="square" rtlCol="0">
            <a:spAutoFit/>
          </a:bodyPr>
          <a:lstStyle/>
          <a:p>
            <a:pPr algn="ctr"/>
            <a:r>
              <a:rPr lang="en-US" sz="2400" dirty="0" smtClean="0"/>
              <a:t>Radius (km)</a:t>
            </a:r>
            <a:endParaRPr lang="en-US" sz="2400" dirty="0"/>
          </a:p>
        </p:txBody>
      </p:sp>
      <p:sp>
        <p:nvSpPr>
          <p:cNvPr id="50" name="TextBox 49"/>
          <p:cNvSpPr txBox="1"/>
          <p:nvPr/>
        </p:nvSpPr>
        <p:spPr>
          <a:xfrm>
            <a:off x="4674331" y="5861819"/>
            <a:ext cx="3357891" cy="461665"/>
          </a:xfrm>
          <a:prstGeom prst="rect">
            <a:avLst/>
          </a:prstGeom>
          <a:noFill/>
        </p:spPr>
        <p:txBody>
          <a:bodyPr wrap="square" rtlCol="0">
            <a:spAutoFit/>
          </a:bodyPr>
          <a:lstStyle/>
          <a:p>
            <a:pPr algn="ctr"/>
            <a:r>
              <a:rPr lang="en-US" sz="2400" dirty="0" smtClean="0"/>
              <a:t>Radius (km)</a:t>
            </a:r>
            <a:endParaRPr lang="en-US" sz="2400" dirty="0"/>
          </a:p>
        </p:txBody>
      </p:sp>
      <p:sp>
        <p:nvSpPr>
          <p:cNvPr id="51" name="TextBox 50"/>
          <p:cNvSpPr txBox="1"/>
          <p:nvPr/>
        </p:nvSpPr>
        <p:spPr>
          <a:xfrm rot="16200000">
            <a:off x="8294194" y="4121686"/>
            <a:ext cx="1082729" cy="338554"/>
          </a:xfrm>
          <a:prstGeom prst="rect">
            <a:avLst/>
          </a:prstGeom>
          <a:noFill/>
        </p:spPr>
        <p:txBody>
          <a:bodyPr wrap="square" rtlCol="0">
            <a:spAutoFit/>
          </a:bodyPr>
          <a:lstStyle/>
          <a:p>
            <a:r>
              <a:rPr lang="en-US" sz="1600" dirty="0"/>
              <a:t>J</a:t>
            </a:r>
            <a:r>
              <a:rPr lang="en-US" sz="1600" dirty="0" smtClean="0"/>
              <a:t> kg</a:t>
            </a:r>
            <a:r>
              <a:rPr lang="en-US" sz="1600" baseline="30000" dirty="0" smtClean="0"/>
              <a:t>-1</a:t>
            </a:r>
            <a:r>
              <a:rPr lang="en-US" sz="1600" dirty="0" smtClean="0"/>
              <a:t> K</a:t>
            </a:r>
            <a:r>
              <a:rPr lang="en-US" sz="1600" baseline="30000" dirty="0" smtClean="0"/>
              <a:t>-1</a:t>
            </a:r>
            <a:endParaRPr lang="en-US" sz="1600" dirty="0"/>
          </a:p>
        </p:txBody>
      </p:sp>
      <p:pic>
        <p:nvPicPr>
          <p:cNvPr id="52" name="Picture 51" descr="Back_Trajectory_PRECON_010_P3-1.png"/>
          <p:cNvPicPr>
            <a:picLocks noChangeAspect="1"/>
          </p:cNvPicPr>
          <p:nvPr/>
        </p:nvPicPr>
        <p:blipFill rotWithShape="1">
          <a:blip r:embed="rId5">
            <a:extLst>
              <a:ext uri="{28A0092B-C50C-407E-A947-70E740481C1C}">
                <a14:useLocalDpi xmlns:a14="http://schemas.microsoft.com/office/drawing/2010/main" val="0"/>
              </a:ext>
            </a:extLst>
          </a:blip>
          <a:srcRect l="85160" t="1493"/>
          <a:stretch/>
        </p:blipFill>
        <p:spPr>
          <a:xfrm>
            <a:off x="8167831" y="3210890"/>
            <a:ext cx="493882" cy="2423160"/>
          </a:xfrm>
          <a:prstGeom prst="rect">
            <a:avLst/>
          </a:prstGeom>
        </p:spPr>
      </p:pic>
      <p:sp>
        <p:nvSpPr>
          <p:cNvPr id="53" name="Down Arrow 52"/>
          <p:cNvSpPr/>
          <p:nvPr/>
        </p:nvSpPr>
        <p:spPr>
          <a:xfrm>
            <a:off x="5955930" y="4501449"/>
            <a:ext cx="473905" cy="740622"/>
          </a:xfrm>
          <a:prstGeom prst="downArrow">
            <a:avLst/>
          </a:prstGeom>
          <a:solidFill>
            <a:srgbClr val="FF27F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53"/>
          <p:cNvSpPr txBox="1"/>
          <p:nvPr/>
        </p:nvSpPr>
        <p:spPr>
          <a:xfrm>
            <a:off x="5666847" y="4039784"/>
            <a:ext cx="1525975" cy="461665"/>
          </a:xfrm>
          <a:prstGeom prst="rect">
            <a:avLst/>
          </a:prstGeom>
          <a:noFill/>
        </p:spPr>
        <p:txBody>
          <a:bodyPr wrap="square" rtlCol="0">
            <a:spAutoFit/>
          </a:bodyPr>
          <a:lstStyle/>
          <a:p>
            <a:r>
              <a:rPr lang="en-US" sz="2400" b="1" dirty="0">
                <a:solidFill>
                  <a:srgbClr val="FF27F6"/>
                </a:solidFill>
              </a:rPr>
              <a:t>d</a:t>
            </a:r>
            <a:r>
              <a:rPr lang="en-US" sz="2400" b="1" dirty="0" smtClean="0">
                <a:solidFill>
                  <a:srgbClr val="FF27F6"/>
                </a:solidFill>
              </a:rPr>
              <a:t>ry air</a:t>
            </a:r>
            <a:endParaRPr lang="en-US" sz="2400" b="1" dirty="0">
              <a:solidFill>
                <a:srgbClr val="FF27F6"/>
              </a:solidFill>
            </a:endParaRPr>
          </a:p>
        </p:txBody>
      </p:sp>
    </p:spTree>
    <p:extLst>
      <p:ext uri="{BB962C8B-B14F-4D97-AF65-F5344CB8AC3E}">
        <p14:creationId xmlns:p14="http://schemas.microsoft.com/office/powerpoint/2010/main" val="1445171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Questions and Hypotheses</a:t>
            </a:r>
            <a:endParaRPr lang="en-US" sz="4000" dirty="0">
              <a:solidFill>
                <a:schemeClr val="bg1"/>
              </a:solidFill>
            </a:endParaRPr>
          </a:p>
        </p:txBody>
      </p:sp>
      <p:sp>
        <p:nvSpPr>
          <p:cNvPr id="2" name="TextBox 1"/>
          <p:cNvSpPr txBox="1"/>
          <p:nvPr/>
        </p:nvSpPr>
        <p:spPr>
          <a:xfrm>
            <a:off x="0" y="622224"/>
            <a:ext cx="9144000" cy="1200328"/>
          </a:xfrm>
          <a:prstGeom prst="rect">
            <a:avLst/>
          </a:prstGeom>
          <a:noFill/>
        </p:spPr>
        <p:txBody>
          <a:bodyPr wrap="square" rtlCol="0">
            <a:spAutoFit/>
          </a:bodyPr>
          <a:lstStyle/>
          <a:p>
            <a:r>
              <a:rPr lang="en-US" sz="2400" b="1" u="sng" dirty="0" smtClean="0">
                <a:solidFill>
                  <a:srgbClr val="FF0000"/>
                </a:solidFill>
              </a:rPr>
              <a:t>Question 2</a:t>
            </a:r>
            <a:r>
              <a:rPr lang="en-US" sz="2400" b="1" dirty="0" smtClean="0">
                <a:solidFill>
                  <a:srgbClr val="FF0000"/>
                </a:solidFill>
              </a:rPr>
              <a:t>: </a:t>
            </a:r>
            <a:r>
              <a:rPr lang="en-US" sz="2400" dirty="0" smtClean="0"/>
              <a:t>With VWS, how does the magnitude of dry air in the free troposphere affect the structure of the TC secondary circulation during development? </a:t>
            </a:r>
            <a:endParaRPr lang="en-US" sz="2400" dirty="0"/>
          </a:p>
        </p:txBody>
      </p:sp>
      <p:pic>
        <p:nvPicPr>
          <p:cNvPr id="4" name="Picture 3" descr="Screen Shot 2017-05-11 at 4.11.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044" y="2214872"/>
            <a:ext cx="4773956" cy="3210708"/>
          </a:xfrm>
          <a:prstGeom prst="rect">
            <a:avLst/>
          </a:prstGeom>
        </p:spPr>
      </p:pic>
      <p:sp>
        <p:nvSpPr>
          <p:cNvPr id="19" name="TextBox 18"/>
          <p:cNvSpPr txBox="1"/>
          <p:nvPr/>
        </p:nvSpPr>
        <p:spPr>
          <a:xfrm>
            <a:off x="-12212" y="1776801"/>
            <a:ext cx="4900269" cy="4154983"/>
          </a:xfrm>
          <a:prstGeom prst="rect">
            <a:avLst/>
          </a:prstGeom>
          <a:noFill/>
        </p:spPr>
        <p:txBody>
          <a:bodyPr wrap="square" rtlCol="0">
            <a:spAutoFit/>
          </a:bodyPr>
          <a:lstStyle/>
          <a:p>
            <a:r>
              <a:rPr lang="en-US" sz="2400" b="1" u="sng" dirty="0" smtClean="0">
                <a:solidFill>
                  <a:srgbClr val="008000"/>
                </a:solidFill>
              </a:rPr>
              <a:t>Hypotheses</a:t>
            </a:r>
            <a:r>
              <a:rPr lang="en-US" sz="2400" b="1" dirty="0" smtClean="0">
                <a:solidFill>
                  <a:srgbClr val="008000"/>
                </a:solidFill>
              </a:rPr>
              <a:t>:</a:t>
            </a:r>
          </a:p>
          <a:p>
            <a:pPr marL="457200" indent="-457200" algn="just">
              <a:buFont typeface="Arial"/>
              <a:buChar char="•"/>
            </a:pPr>
            <a:r>
              <a:rPr lang="en-US" sz="2400" dirty="0" smtClean="0"/>
              <a:t>Low- and mid-level ventilation will increase as the strength of the VWS increases.</a:t>
            </a:r>
          </a:p>
          <a:p>
            <a:pPr marL="457200" indent="-457200" algn="just">
              <a:buFont typeface="Arial"/>
              <a:buChar char="•"/>
            </a:pPr>
            <a:r>
              <a:rPr lang="en-US" sz="2400" dirty="0" smtClean="0"/>
              <a:t>Low-level ventilation will decrease the strength and radial width of the secondary circulation.</a:t>
            </a:r>
          </a:p>
          <a:p>
            <a:pPr marL="457200" indent="-457200" algn="just">
              <a:buFont typeface="Arial"/>
              <a:buChar char="•"/>
            </a:pPr>
            <a:r>
              <a:rPr lang="en-US" sz="2400" dirty="0" smtClean="0"/>
              <a:t>VWS will increase the rate of initial spinup, but will slow the development rate after spinup due to ventilation.</a:t>
            </a:r>
            <a:endParaRPr lang="en-US" dirty="0"/>
          </a:p>
        </p:txBody>
      </p:sp>
      <p:sp>
        <p:nvSpPr>
          <p:cNvPr id="7" name="TextBox 6"/>
          <p:cNvSpPr txBox="1"/>
          <p:nvPr/>
        </p:nvSpPr>
        <p:spPr>
          <a:xfrm>
            <a:off x="5740402" y="5425580"/>
            <a:ext cx="2899832" cy="338554"/>
          </a:xfrm>
          <a:prstGeom prst="rect">
            <a:avLst/>
          </a:prstGeom>
          <a:solidFill>
            <a:schemeClr val="bg1"/>
          </a:solidFill>
          <a:ln>
            <a:noFill/>
          </a:ln>
        </p:spPr>
        <p:txBody>
          <a:bodyPr wrap="square" rtlCol="0">
            <a:spAutoFit/>
          </a:bodyPr>
          <a:lstStyle/>
          <a:p>
            <a:pPr algn="ctr"/>
            <a:r>
              <a:rPr lang="en-US" sz="1600" dirty="0" smtClean="0"/>
              <a:t>Tang and Emanuel (2012b) </a:t>
            </a:r>
            <a:endParaRPr lang="en-US" sz="1600" dirty="0"/>
          </a:p>
        </p:txBody>
      </p:sp>
    </p:spTree>
    <p:extLst>
      <p:ext uri="{BB962C8B-B14F-4D97-AF65-F5344CB8AC3E}">
        <p14:creationId xmlns:p14="http://schemas.microsoft.com/office/powerpoint/2010/main" val="33354243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Motivation</a:t>
            </a:r>
            <a:endParaRPr lang="en-US" sz="4000" dirty="0">
              <a:solidFill>
                <a:schemeClr val="bg1"/>
              </a:solidFill>
            </a:endParaRPr>
          </a:p>
        </p:txBody>
      </p:sp>
      <p:sp>
        <p:nvSpPr>
          <p:cNvPr id="4" name="Oval 3"/>
          <p:cNvSpPr/>
          <p:nvPr/>
        </p:nvSpPr>
        <p:spPr>
          <a:xfrm>
            <a:off x="1498600" y="876300"/>
            <a:ext cx="3581400" cy="3403600"/>
          </a:xfrm>
          <a:prstGeom prst="ellipse">
            <a:avLst/>
          </a:prstGeom>
          <a:solidFill>
            <a:srgbClr val="FFFF00">
              <a:alpha val="86000"/>
            </a:srgb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3683000" y="876300"/>
            <a:ext cx="3581400" cy="3403600"/>
          </a:xfrm>
          <a:prstGeom prst="ellipse">
            <a:avLst/>
          </a:prstGeom>
          <a:solidFill>
            <a:srgbClr val="FF0000">
              <a:alpha val="30000"/>
            </a:srgb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739900" y="2090410"/>
            <a:ext cx="1816100" cy="784830"/>
          </a:xfrm>
          <a:prstGeom prst="rect">
            <a:avLst/>
          </a:prstGeom>
          <a:noFill/>
        </p:spPr>
        <p:txBody>
          <a:bodyPr wrap="square" rtlCol="0">
            <a:spAutoFit/>
          </a:bodyPr>
          <a:lstStyle/>
          <a:p>
            <a:r>
              <a:rPr lang="en-US" sz="4500" b="1" dirty="0"/>
              <a:t>d</a:t>
            </a:r>
            <a:r>
              <a:rPr lang="en-US" sz="4500" b="1" dirty="0" smtClean="0"/>
              <a:t>ry air</a:t>
            </a:r>
            <a:endParaRPr lang="en-US" sz="4500" b="1" dirty="0"/>
          </a:p>
        </p:txBody>
      </p:sp>
      <p:sp>
        <p:nvSpPr>
          <p:cNvPr id="10" name="TextBox 9"/>
          <p:cNvSpPr txBox="1"/>
          <p:nvPr/>
        </p:nvSpPr>
        <p:spPr>
          <a:xfrm>
            <a:off x="5397500" y="2090410"/>
            <a:ext cx="1549400" cy="784830"/>
          </a:xfrm>
          <a:prstGeom prst="rect">
            <a:avLst/>
          </a:prstGeom>
          <a:noFill/>
        </p:spPr>
        <p:txBody>
          <a:bodyPr wrap="square" rtlCol="0">
            <a:spAutoFit/>
          </a:bodyPr>
          <a:lstStyle/>
          <a:p>
            <a:r>
              <a:rPr lang="en-US" sz="4500" b="1" dirty="0" smtClean="0"/>
              <a:t>VWS</a:t>
            </a:r>
            <a:endParaRPr lang="en-US" sz="4500" b="1" dirty="0"/>
          </a:p>
        </p:txBody>
      </p:sp>
    </p:spTree>
    <p:extLst>
      <p:ext uri="{BB962C8B-B14F-4D97-AF65-F5344CB8AC3E}">
        <p14:creationId xmlns:p14="http://schemas.microsoft.com/office/powerpoint/2010/main" val="4610006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Questions and Hypotheses</a:t>
            </a:r>
            <a:endParaRPr lang="en-US" sz="4000" dirty="0">
              <a:solidFill>
                <a:schemeClr val="bg1"/>
              </a:solidFill>
            </a:endParaRPr>
          </a:p>
        </p:txBody>
      </p:sp>
      <p:sp>
        <p:nvSpPr>
          <p:cNvPr id="2" name="TextBox 1"/>
          <p:cNvSpPr txBox="1"/>
          <p:nvPr/>
        </p:nvSpPr>
        <p:spPr>
          <a:xfrm>
            <a:off x="0" y="622224"/>
            <a:ext cx="9144000" cy="1200328"/>
          </a:xfrm>
          <a:prstGeom prst="rect">
            <a:avLst/>
          </a:prstGeom>
          <a:noFill/>
        </p:spPr>
        <p:txBody>
          <a:bodyPr wrap="square" rtlCol="0">
            <a:spAutoFit/>
          </a:bodyPr>
          <a:lstStyle/>
          <a:p>
            <a:r>
              <a:rPr lang="en-US" sz="2400" b="1" u="sng" dirty="0" smtClean="0">
                <a:solidFill>
                  <a:srgbClr val="FF0000"/>
                </a:solidFill>
              </a:rPr>
              <a:t>Question 3</a:t>
            </a:r>
            <a:r>
              <a:rPr lang="en-US" sz="2400" b="1" dirty="0" smtClean="0">
                <a:solidFill>
                  <a:srgbClr val="FF0000"/>
                </a:solidFill>
              </a:rPr>
              <a:t>: </a:t>
            </a:r>
            <a:r>
              <a:rPr lang="en-US" sz="2400" dirty="0" smtClean="0"/>
              <a:t>With VWS, how does the height of dry air in the free troposphere affect the structure of the TC secondary circulation during development</a:t>
            </a:r>
            <a:r>
              <a:rPr lang="en-US" sz="2400" dirty="0"/>
              <a:t>?</a:t>
            </a:r>
          </a:p>
        </p:txBody>
      </p:sp>
      <p:sp>
        <p:nvSpPr>
          <p:cNvPr id="19" name="TextBox 18"/>
          <p:cNvSpPr txBox="1"/>
          <p:nvPr/>
        </p:nvSpPr>
        <p:spPr>
          <a:xfrm>
            <a:off x="-12213" y="1776801"/>
            <a:ext cx="8975337" cy="1200328"/>
          </a:xfrm>
          <a:prstGeom prst="rect">
            <a:avLst/>
          </a:prstGeom>
          <a:noFill/>
        </p:spPr>
        <p:txBody>
          <a:bodyPr wrap="square" rtlCol="0">
            <a:spAutoFit/>
          </a:bodyPr>
          <a:lstStyle/>
          <a:p>
            <a:r>
              <a:rPr lang="en-US" sz="2400" b="1" u="sng" dirty="0" smtClean="0">
                <a:solidFill>
                  <a:srgbClr val="008000"/>
                </a:solidFill>
              </a:rPr>
              <a:t>Hypothesis</a:t>
            </a:r>
            <a:r>
              <a:rPr lang="en-US" sz="2400" b="1" dirty="0" smtClean="0">
                <a:solidFill>
                  <a:srgbClr val="008000"/>
                </a:solidFill>
              </a:rPr>
              <a:t>:</a:t>
            </a:r>
          </a:p>
          <a:p>
            <a:pPr marL="457200" indent="-457200" algn="just">
              <a:buFont typeface="Arial"/>
              <a:buChar char="•"/>
            </a:pPr>
            <a:r>
              <a:rPr lang="en-US" sz="2400" dirty="0" smtClean="0"/>
              <a:t>Dry air located at a lower level will be most detrimental to TC development.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020" y="3013892"/>
            <a:ext cx="3897077" cy="2950530"/>
          </a:xfrm>
          <a:prstGeom prst="rect">
            <a:avLst/>
          </a:prstGeom>
        </p:spPr>
      </p:pic>
      <p:sp>
        <p:nvSpPr>
          <p:cNvPr id="17" name="TextBox 16"/>
          <p:cNvSpPr txBox="1"/>
          <p:nvPr/>
        </p:nvSpPr>
        <p:spPr>
          <a:xfrm>
            <a:off x="2787257" y="5816323"/>
            <a:ext cx="3357891" cy="461665"/>
          </a:xfrm>
          <a:prstGeom prst="rect">
            <a:avLst/>
          </a:prstGeom>
          <a:noFill/>
        </p:spPr>
        <p:txBody>
          <a:bodyPr wrap="square" rtlCol="0">
            <a:spAutoFit/>
          </a:bodyPr>
          <a:lstStyle/>
          <a:p>
            <a:pPr algn="ctr"/>
            <a:r>
              <a:rPr lang="en-US" sz="2400" dirty="0" smtClean="0"/>
              <a:t>Radius (km)</a:t>
            </a:r>
            <a:endParaRPr lang="en-US" sz="2400" dirty="0"/>
          </a:p>
        </p:txBody>
      </p:sp>
      <p:pic>
        <p:nvPicPr>
          <p:cNvPr id="18" name="Picture 17" descr="sp_000_498.png"/>
          <p:cNvPicPr>
            <a:picLocks noChangeAspect="1"/>
          </p:cNvPicPr>
          <p:nvPr/>
        </p:nvPicPr>
        <p:blipFill rotWithShape="1">
          <a:blip r:embed="rId4">
            <a:extLst>
              <a:ext uri="{28A0092B-C50C-407E-A947-70E740481C1C}">
                <a14:useLocalDpi xmlns:a14="http://schemas.microsoft.com/office/drawing/2010/main" val="0"/>
              </a:ext>
            </a:extLst>
          </a:blip>
          <a:srcRect l="86913" t="9943" b="13587"/>
          <a:stretch/>
        </p:blipFill>
        <p:spPr>
          <a:xfrm>
            <a:off x="6159987" y="3201216"/>
            <a:ext cx="665271" cy="2476653"/>
          </a:xfrm>
          <a:prstGeom prst="rect">
            <a:avLst/>
          </a:prstGeom>
        </p:spPr>
      </p:pic>
      <p:sp>
        <p:nvSpPr>
          <p:cNvPr id="21" name="TextBox 20"/>
          <p:cNvSpPr txBox="1"/>
          <p:nvPr/>
        </p:nvSpPr>
        <p:spPr>
          <a:xfrm rot="16200000">
            <a:off x="822826" y="4322192"/>
            <a:ext cx="2424733" cy="461665"/>
          </a:xfrm>
          <a:prstGeom prst="rect">
            <a:avLst/>
          </a:prstGeom>
          <a:noFill/>
        </p:spPr>
        <p:txBody>
          <a:bodyPr wrap="square" rtlCol="0">
            <a:spAutoFit/>
          </a:bodyPr>
          <a:lstStyle/>
          <a:p>
            <a:pPr algn="ctr"/>
            <a:r>
              <a:rPr lang="en-US" sz="2400" dirty="0" smtClean="0"/>
              <a:t>Height (km)</a:t>
            </a:r>
            <a:endParaRPr lang="en-US" sz="2400" dirty="0"/>
          </a:p>
        </p:txBody>
      </p:sp>
      <p:sp>
        <p:nvSpPr>
          <p:cNvPr id="22" name="TextBox 21"/>
          <p:cNvSpPr txBox="1"/>
          <p:nvPr/>
        </p:nvSpPr>
        <p:spPr>
          <a:xfrm rot="16200000">
            <a:off x="6291456" y="4254872"/>
            <a:ext cx="1433806" cy="369332"/>
          </a:xfrm>
          <a:prstGeom prst="rect">
            <a:avLst/>
          </a:prstGeom>
          <a:noFill/>
        </p:spPr>
        <p:txBody>
          <a:bodyPr wrap="square" rtlCol="0">
            <a:spAutoFit/>
          </a:bodyPr>
          <a:lstStyle/>
          <a:p>
            <a:pPr algn="ctr"/>
            <a:r>
              <a:rPr lang="en-US" dirty="0" smtClean="0"/>
              <a:t>J kg</a:t>
            </a:r>
            <a:r>
              <a:rPr lang="en-US" baseline="30000" dirty="0" smtClean="0"/>
              <a:t>-1</a:t>
            </a:r>
            <a:r>
              <a:rPr lang="en-US" dirty="0" smtClean="0"/>
              <a:t> K</a:t>
            </a:r>
            <a:r>
              <a:rPr lang="en-US" baseline="30000" dirty="0" smtClean="0"/>
              <a:t>-1</a:t>
            </a:r>
            <a:endParaRPr lang="en-US" dirty="0"/>
          </a:p>
        </p:txBody>
      </p:sp>
      <p:cxnSp>
        <p:nvCxnSpPr>
          <p:cNvPr id="23" name="Straight Arrow Connector 22"/>
          <p:cNvCxnSpPr/>
          <p:nvPr/>
        </p:nvCxnSpPr>
        <p:spPr>
          <a:xfrm>
            <a:off x="3058766" y="5270959"/>
            <a:ext cx="1114794" cy="0"/>
          </a:xfrm>
          <a:prstGeom prst="straightConnector1">
            <a:avLst/>
          </a:prstGeom>
          <a:ln w="57150" cmpd="sng">
            <a:solidFill>
              <a:srgbClr val="FF27F6"/>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11166" y="4361475"/>
            <a:ext cx="1114794" cy="0"/>
          </a:xfrm>
          <a:prstGeom prst="straightConnector1">
            <a:avLst/>
          </a:prstGeom>
          <a:ln w="57150" cmpd="sng">
            <a:solidFill>
              <a:srgbClr val="FF27F6"/>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454633" y="3013892"/>
            <a:ext cx="1690515" cy="1873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5443560" y="6054307"/>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Tree>
    <p:extLst>
      <p:ext uri="{BB962C8B-B14F-4D97-AF65-F5344CB8AC3E}">
        <p14:creationId xmlns:p14="http://schemas.microsoft.com/office/powerpoint/2010/main" val="17616465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sp>
        <p:nvSpPr>
          <p:cNvPr id="69" name="TextBox 68"/>
          <p:cNvSpPr txBox="1"/>
          <p:nvPr/>
        </p:nvSpPr>
        <p:spPr>
          <a:xfrm>
            <a:off x="116745" y="550230"/>
            <a:ext cx="4770025" cy="6063197"/>
          </a:xfrm>
          <a:prstGeom prst="rect">
            <a:avLst/>
          </a:prstGeom>
          <a:noFill/>
        </p:spPr>
        <p:txBody>
          <a:bodyPr wrap="square" rtlCol="0">
            <a:spAutoFit/>
          </a:bodyPr>
          <a:lstStyle/>
          <a:p>
            <a:r>
              <a:rPr lang="en-US" sz="2800" b="1" dirty="0" smtClean="0">
                <a:solidFill>
                  <a:srgbClr val="0000FF"/>
                </a:solidFill>
              </a:rPr>
              <a:t>Model: </a:t>
            </a:r>
            <a:r>
              <a:rPr lang="en-US" sz="2800" dirty="0" smtClean="0"/>
              <a:t>CM1 (Cloud Model 1)</a:t>
            </a:r>
          </a:p>
          <a:p>
            <a:pPr marL="285750" indent="-285750">
              <a:buFont typeface="Arial"/>
              <a:buChar char="•"/>
            </a:pPr>
            <a:r>
              <a:rPr lang="en-US" sz="2400" b="1" dirty="0" smtClean="0">
                <a:solidFill>
                  <a:srgbClr val="FF0000"/>
                </a:solidFill>
              </a:rPr>
              <a:t>Resolution: </a:t>
            </a:r>
            <a:r>
              <a:rPr lang="en-US" sz="2400" dirty="0" smtClean="0"/>
              <a:t>4 km horizontal; 59 vertical levels</a:t>
            </a:r>
          </a:p>
          <a:p>
            <a:pPr marL="285750" indent="-285750">
              <a:buFont typeface="Arial"/>
              <a:buChar char="•"/>
            </a:pPr>
            <a:r>
              <a:rPr lang="en-US" sz="2400" b="1" dirty="0" smtClean="0">
                <a:solidFill>
                  <a:srgbClr val="FF0000"/>
                </a:solidFill>
              </a:rPr>
              <a:t>Microphysics: </a:t>
            </a:r>
            <a:r>
              <a:rPr lang="en-US" sz="2400" dirty="0" smtClean="0"/>
              <a:t>Kessler (1969)</a:t>
            </a:r>
          </a:p>
          <a:p>
            <a:pPr marL="285750" indent="-285750">
              <a:buFont typeface="Arial"/>
              <a:buChar char="•"/>
            </a:pPr>
            <a:r>
              <a:rPr lang="en-US" sz="2400" b="1" dirty="0" smtClean="0">
                <a:solidFill>
                  <a:srgbClr val="FF0000"/>
                </a:solidFill>
              </a:rPr>
              <a:t>Radiation: </a:t>
            </a:r>
            <a:r>
              <a:rPr lang="en-US" sz="2400" dirty="0" smtClean="0"/>
              <a:t>Newtonian Relaxation (Rotunno and Emanuel 1987)</a:t>
            </a:r>
          </a:p>
          <a:p>
            <a:pPr marL="285750" indent="-285750">
              <a:buFont typeface="Arial"/>
              <a:buChar char="•"/>
            </a:pPr>
            <a:r>
              <a:rPr lang="en-US" sz="2400" b="1" dirty="0" smtClean="0">
                <a:solidFill>
                  <a:srgbClr val="FF0000"/>
                </a:solidFill>
              </a:rPr>
              <a:t>Turbulence: </a:t>
            </a:r>
            <a:r>
              <a:rPr lang="en-US" sz="2400" dirty="0" smtClean="0"/>
              <a:t>Down-gradient parameterization</a:t>
            </a:r>
          </a:p>
          <a:p>
            <a:pPr marL="285750" indent="-285750">
              <a:buFont typeface="Arial"/>
              <a:buChar char="•"/>
            </a:pPr>
            <a:r>
              <a:rPr lang="en-US" sz="2400" b="1" dirty="0" smtClean="0">
                <a:solidFill>
                  <a:srgbClr val="FF0000"/>
                </a:solidFill>
              </a:rPr>
              <a:t>Other specifications: </a:t>
            </a:r>
          </a:p>
          <a:p>
            <a:pPr marL="742950" lvl="1" indent="-285750">
              <a:buFont typeface="Arial"/>
              <a:buChar char="•"/>
            </a:pPr>
            <a:r>
              <a:rPr lang="en-US" sz="2400" i="1" dirty="0" smtClean="0"/>
              <a:t>f</a:t>
            </a:r>
            <a:r>
              <a:rPr lang="en-US" sz="2400" dirty="0" smtClean="0"/>
              <a:t>-plane with Coriolis parameter set to 5 x 10</a:t>
            </a:r>
            <a:r>
              <a:rPr lang="en-US" sz="2400" baseline="30000" dirty="0" smtClean="0"/>
              <a:t>-5</a:t>
            </a:r>
            <a:r>
              <a:rPr lang="en-US" sz="2400" dirty="0" smtClean="0"/>
              <a:t> s</a:t>
            </a:r>
            <a:r>
              <a:rPr lang="en-US" sz="2400" baseline="30000" dirty="0" smtClean="0"/>
              <a:t>-1</a:t>
            </a:r>
          </a:p>
          <a:p>
            <a:pPr marL="742950" lvl="1" indent="-285750">
              <a:buFont typeface="Arial"/>
              <a:buChar char="•"/>
            </a:pPr>
            <a:r>
              <a:rPr lang="en-US" sz="2400" dirty="0" smtClean="0"/>
              <a:t>Initial vortex: Rotunno and Emanuel (1987)</a:t>
            </a:r>
          </a:p>
          <a:p>
            <a:pPr marL="742950" lvl="1" indent="-285750">
              <a:buFont typeface="Arial"/>
              <a:buChar char="•"/>
            </a:pPr>
            <a:r>
              <a:rPr lang="en-US" sz="2400" dirty="0" smtClean="0"/>
              <a:t>Moist tropical temperature profile (Dunion 2011)</a:t>
            </a:r>
          </a:p>
          <a:p>
            <a:pPr marL="742950" lvl="1" indent="-285750">
              <a:buFont typeface="Arial"/>
              <a:buChar char="•"/>
            </a:pPr>
            <a:r>
              <a:rPr lang="en-US" sz="2400" dirty="0" smtClean="0"/>
              <a:t>Sea surface temperature: 28°C</a:t>
            </a:r>
          </a:p>
        </p:txBody>
      </p:sp>
    </p:spTree>
    <p:extLst>
      <p:ext uri="{BB962C8B-B14F-4D97-AF65-F5344CB8AC3E}">
        <p14:creationId xmlns:p14="http://schemas.microsoft.com/office/powerpoint/2010/main" val="4290037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sp>
        <p:nvSpPr>
          <p:cNvPr id="35" name="TextBox 34"/>
          <p:cNvSpPr txBox="1"/>
          <p:nvPr/>
        </p:nvSpPr>
        <p:spPr>
          <a:xfrm>
            <a:off x="116745" y="550230"/>
            <a:ext cx="4770025" cy="6063197"/>
          </a:xfrm>
          <a:prstGeom prst="rect">
            <a:avLst/>
          </a:prstGeom>
          <a:noFill/>
        </p:spPr>
        <p:txBody>
          <a:bodyPr wrap="square" rtlCol="0">
            <a:spAutoFit/>
          </a:bodyPr>
          <a:lstStyle/>
          <a:p>
            <a:r>
              <a:rPr lang="en-US" sz="2800" b="1" dirty="0" smtClean="0">
                <a:solidFill>
                  <a:srgbClr val="0000FF"/>
                </a:solidFill>
              </a:rPr>
              <a:t>Model: </a:t>
            </a:r>
            <a:r>
              <a:rPr lang="en-US" sz="2800" dirty="0" smtClean="0"/>
              <a:t>CM1 (Cloud Model 1)</a:t>
            </a:r>
          </a:p>
          <a:p>
            <a:pPr marL="285750" indent="-285750">
              <a:buFont typeface="Arial"/>
              <a:buChar char="•"/>
            </a:pPr>
            <a:r>
              <a:rPr lang="en-US" sz="2400" b="1" dirty="0" smtClean="0">
                <a:solidFill>
                  <a:srgbClr val="FF0000"/>
                </a:solidFill>
              </a:rPr>
              <a:t>Resolution: </a:t>
            </a:r>
            <a:r>
              <a:rPr lang="en-US" sz="2400" dirty="0" smtClean="0"/>
              <a:t>4 km horizontal; 59 vertical levels</a:t>
            </a:r>
          </a:p>
          <a:p>
            <a:pPr marL="285750" indent="-285750">
              <a:buFont typeface="Arial"/>
              <a:buChar char="•"/>
            </a:pPr>
            <a:r>
              <a:rPr lang="en-US" sz="2400" b="1" dirty="0" smtClean="0">
                <a:solidFill>
                  <a:srgbClr val="FF0000"/>
                </a:solidFill>
              </a:rPr>
              <a:t>Microphysics: </a:t>
            </a:r>
            <a:r>
              <a:rPr lang="en-US" sz="2400" dirty="0" smtClean="0"/>
              <a:t>Kessler (1969)</a:t>
            </a:r>
          </a:p>
          <a:p>
            <a:pPr marL="285750" indent="-285750">
              <a:buFont typeface="Arial"/>
              <a:buChar char="•"/>
            </a:pPr>
            <a:r>
              <a:rPr lang="en-US" sz="2400" b="1" dirty="0" smtClean="0">
                <a:solidFill>
                  <a:srgbClr val="FF0000"/>
                </a:solidFill>
              </a:rPr>
              <a:t>Radiation: </a:t>
            </a:r>
            <a:r>
              <a:rPr lang="en-US" sz="2400" dirty="0" smtClean="0"/>
              <a:t>Newtonian Relaxation (Rotunno and Emanuel 1987)</a:t>
            </a:r>
          </a:p>
          <a:p>
            <a:pPr marL="285750" indent="-285750">
              <a:buFont typeface="Arial"/>
              <a:buChar char="•"/>
            </a:pPr>
            <a:r>
              <a:rPr lang="en-US" sz="2400" b="1" dirty="0" smtClean="0">
                <a:solidFill>
                  <a:srgbClr val="FF0000"/>
                </a:solidFill>
              </a:rPr>
              <a:t>Turbulence: </a:t>
            </a:r>
            <a:r>
              <a:rPr lang="en-US" sz="2400" dirty="0" smtClean="0"/>
              <a:t>Down-gradient parameterization</a:t>
            </a:r>
          </a:p>
          <a:p>
            <a:pPr marL="285750" indent="-285750">
              <a:buFont typeface="Arial"/>
              <a:buChar char="•"/>
            </a:pPr>
            <a:r>
              <a:rPr lang="en-US" sz="2400" b="1" dirty="0" smtClean="0">
                <a:solidFill>
                  <a:srgbClr val="FF0000"/>
                </a:solidFill>
              </a:rPr>
              <a:t>Other specifications: </a:t>
            </a:r>
          </a:p>
          <a:p>
            <a:pPr marL="742950" lvl="1" indent="-285750">
              <a:buFont typeface="Arial"/>
              <a:buChar char="•"/>
            </a:pPr>
            <a:r>
              <a:rPr lang="en-US" sz="2400" i="1" dirty="0" smtClean="0"/>
              <a:t>f</a:t>
            </a:r>
            <a:r>
              <a:rPr lang="en-US" sz="2400" dirty="0" smtClean="0"/>
              <a:t>-plane with Coriolis parameter set to 5 x 10</a:t>
            </a:r>
            <a:r>
              <a:rPr lang="en-US" sz="2400" baseline="30000" dirty="0" smtClean="0"/>
              <a:t>-5</a:t>
            </a:r>
            <a:r>
              <a:rPr lang="en-US" sz="2400" dirty="0" smtClean="0"/>
              <a:t> s</a:t>
            </a:r>
            <a:r>
              <a:rPr lang="en-US" sz="2400" baseline="30000" dirty="0" smtClean="0"/>
              <a:t>-1</a:t>
            </a:r>
          </a:p>
          <a:p>
            <a:pPr marL="742950" lvl="1" indent="-285750">
              <a:buFont typeface="Arial"/>
              <a:buChar char="•"/>
            </a:pPr>
            <a:r>
              <a:rPr lang="en-US" sz="2400" dirty="0" smtClean="0"/>
              <a:t>Initial vortex: Rotunno and Emanuel (1987)</a:t>
            </a:r>
          </a:p>
          <a:p>
            <a:pPr marL="742950" lvl="1" indent="-285750">
              <a:buFont typeface="Arial"/>
              <a:buChar char="•"/>
            </a:pPr>
            <a:r>
              <a:rPr lang="en-US" sz="2400" dirty="0" smtClean="0"/>
              <a:t>Moist tropical temperature profile (Dunion 2011)</a:t>
            </a:r>
          </a:p>
          <a:p>
            <a:pPr marL="742950" lvl="1" indent="-285750">
              <a:buFont typeface="Arial"/>
              <a:buChar char="•"/>
            </a:pPr>
            <a:r>
              <a:rPr lang="en-US" sz="2400" dirty="0" smtClean="0"/>
              <a:t>Sea surface temperature: 28°C</a:t>
            </a:r>
          </a:p>
        </p:txBody>
      </p:sp>
      <p:pic>
        <p:nvPicPr>
          <p:cNvPr id="34" name="Picture 33" descr="Screen Shot 2017-05-11 at 4.4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459" y="1280910"/>
            <a:ext cx="4558693" cy="4666590"/>
          </a:xfrm>
          <a:prstGeom prst="rect">
            <a:avLst/>
          </a:prstGeom>
        </p:spPr>
      </p:pic>
      <p:sp>
        <p:nvSpPr>
          <p:cNvPr id="36" name="TextBox 35"/>
          <p:cNvSpPr txBox="1"/>
          <p:nvPr/>
        </p:nvSpPr>
        <p:spPr>
          <a:xfrm>
            <a:off x="4768529" y="1011639"/>
            <a:ext cx="4490811" cy="523220"/>
          </a:xfrm>
          <a:prstGeom prst="rect">
            <a:avLst/>
          </a:prstGeom>
          <a:noFill/>
        </p:spPr>
        <p:txBody>
          <a:bodyPr wrap="square" rtlCol="0">
            <a:spAutoFit/>
          </a:bodyPr>
          <a:lstStyle/>
          <a:p>
            <a:pPr algn="ctr"/>
            <a:r>
              <a:rPr lang="en-US" sz="2800" b="1" dirty="0" smtClean="0">
                <a:solidFill>
                  <a:srgbClr val="FF0000"/>
                </a:solidFill>
              </a:rPr>
              <a:t>Experiment 1: </a:t>
            </a:r>
            <a:r>
              <a:rPr lang="en-US" sz="2800" dirty="0" smtClean="0"/>
              <a:t>No VWS</a:t>
            </a:r>
            <a:endParaRPr lang="en-US" sz="2800" dirty="0"/>
          </a:p>
        </p:txBody>
      </p:sp>
      <p:sp>
        <p:nvSpPr>
          <p:cNvPr id="9" name="Rectangle 8"/>
          <p:cNvSpPr/>
          <p:nvPr/>
        </p:nvSpPr>
        <p:spPr>
          <a:xfrm>
            <a:off x="6341533" y="4283800"/>
            <a:ext cx="2573867" cy="532040"/>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27579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pic>
        <p:nvPicPr>
          <p:cNvPr id="34" name="Picture 33" descr="1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0" y="1468839"/>
            <a:ext cx="4623291" cy="4605160"/>
          </a:xfrm>
          <a:prstGeom prst="rect">
            <a:avLst/>
          </a:prstGeom>
        </p:spPr>
      </p:pic>
      <p:sp>
        <p:nvSpPr>
          <p:cNvPr id="36" name="TextBox 35"/>
          <p:cNvSpPr txBox="1"/>
          <p:nvPr/>
        </p:nvSpPr>
        <p:spPr>
          <a:xfrm>
            <a:off x="862069" y="4184398"/>
            <a:ext cx="1168590" cy="1015663"/>
          </a:xfrm>
          <a:prstGeom prst="rect">
            <a:avLst/>
          </a:prstGeom>
          <a:solidFill>
            <a:schemeClr val="bg1"/>
          </a:solidFill>
          <a:ln w="38100" cmpd="sng">
            <a:solidFill>
              <a:srgbClr val="000000"/>
            </a:solidFill>
          </a:ln>
        </p:spPr>
        <p:txBody>
          <a:bodyPr wrap="square" rtlCol="0">
            <a:spAutoFit/>
          </a:bodyPr>
          <a:lstStyle/>
          <a:p>
            <a:r>
              <a:rPr lang="en-US" sz="2000" dirty="0" smtClean="0">
                <a:solidFill>
                  <a:srgbClr val="FF0000"/>
                </a:solidFill>
              </a:rPr>
              <a:t>RH = 40%</a:t>
            </a:r>
          </a:p>
          <a:p>
            <a:r>
              <a:rPr lang="en-US" sz="2000" dirty="0" smtClean="0">
                <a:solidFill>
                  <a:srgbClr val="008000"/>
                </a:solidFill>
              </a:rPr>
              <a:t>RH = 60%</a:t>
            </a:r>
          </a:p>
          <a:p>
            <a:r>
              <a:rPr lang="en-US" sz="2000" dirty="0" smtClean="0">
                <a:solidFill>
                  <a:srgbClr val="0000FF"/>
                </a:solidFill>
              </a:rPr>
              <a:t>RH = 80%</a:t>
            </a:r>
            <a:endParaRPr lang="en-US" sz="2000" dirty="0">
              <a:solidFill>
                <a:srgbClr val="0000FF"/>
              </a:solidFill>
            </a:endParaRPr>
          </a:p>
        </p:txBody>
      </p:sp>
      <p:sp>
        <p:nvSpPr>
          <p:cNvPr id="37" name="Frame 36"/>
          <p:cNvSpPr/>
          <p:nvPr/>
        </p:nvSpPr>
        <p:spPr>
          <a:xfrm>
            <a:off x="3849299" y="1536179"/>
            <a:ext cx="772160" cy="4179936"/>
          </a:xfrm>
          <a:prstGeom prst="fram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p:cNvSpPr txBox="1"/>
          <p:nvPr/>
        </p:nvSpPr>
        <p:spPr>
          <a:xfrm>
            <a:off x="-184312" y="1043439"/>
            <a:ext cx="4490811" cy="523220"/>
          </a:xfrm>
          <a:prstGeom prst="rect">
            <a:avLst/>
          </a:prstGeom>
          <a:noFill/>
        </p:spPr>
        <p:txBody>
          <a:bodyPr wrap="square" rtlCol="0">
            <a:spAutoFit/>
          </a:bodyPr>
          <a:lstStyle/>
          <a:p>
            <a:pPr algn="ctr"/>
            <a:r>
              <a:rPr lang="en-US" sz="2800" b="1" dirty="0" smtClean="0">
                <a:solidFill>
                  <a:srgbClr val="FF0000"/>
                </a:solidFill>
              </a:rPr>
              <a:t>Experiment 1: </a:t>
            </a:r>
            <a:r>
              <a:rPr lang="en-US" sz="2800" dirty="0" smtClean="0"/>
              <a:t>No VWS</a:t>
            </a:r>
            <a:endParaRPr lang="en-US" sz="2800" dirty="0"/>
          </a:p>
        </p:txBody>
      </p:sp>
      <p:pic>
        <p:nvPicPr>
          <p:cNvPr id="39" name="Picture 38" descr="Screen Shot 2017-05-11 at 4.46.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459" y="1280910"/>
            <a:ext cx="4558693" cy="4666590"/>
          </a:xfrm>
          <a:prstGeom prst="rect">
            <a:avLst/>
          </a:prstGeom>
        </p:spPr>
      </p:pic>
      <p:sp>
        <p:nvSpPr>
          <p:cNvPr id="42" name="TextBox 41"/>
          <p:cNvSpPr txBox="1"/>
          <p:nvPr/>
        </p:nvSpPr>
        <p:spPr>
          <a:xfrm>
            <a:off x="4768529" y="1011639"/>
            <a:ext cx="4490811" cy="523220"/>
          </a:xfrm>
          <a:prstGeom prst="rect">
            <a:avLst/>
          </a:prstGeom>
          <a:noFill/>
        </p:spPr>
        <p:txBody>
          <a:bodyPr wrap="square" rtlCol="0">
            <a:spAutoFit/>
          </a:bodyPr>
          <a:lstStyle/>
          <a:p>
            <a:pPr algn="ctr"/>
            <a:r>
              <a:rPr lang="en-US" sz="2800" b="1" dirty="0" smtClean="0">
                <a:solidFill>
                  <a:srgbClr val="FF0000"/>
                </a:solidFill>
              </a:rPr>
              <a:t>Experiment 1: </a:t>
            </a:r>
            <a:r>
              <a:rPr lang="en-US" sz="2800" dirty="0" smtClean="0"/>
              <a:t>No VWS</a:t>
            </a:r>
            <a:endParaRPr lang="en-US" sz="2800" dirty="0"/>
          </a:p>
        </p:txBody>
      </p:sp>
      <p:sp>
        <p:nvSpPr>
          <p:cNvPr id="43" name="Rectangle 42"/>
          <p:cNvSpPr/>
          <p:nvPr/>
        </p:nvSpPr>
        <p:spPr>
          <a:xfrm>
            <a:off x="6341533" y="4283800"/>
            <a:ext cx="2573867" cy="532040"/>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63314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pic>
        <p:nvPicPr>
          <p:cNvPr id="34" name="Picture 33" descr="1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0" y="1468839"/>
            <a:ext cx="4623291" cy="4605160"/>
          </a:xfrm>
          <a:prstGeom prst="rect">
            <a:avLst/>
          </a:prstGeom>
        </p:spPr>
      </p:pic>
      <p:sp>
        <p:nvSpPr>
          <p:cNvPr id="36" name="TextBox 35"/>
          <p:cNvSpPr txBox="1"/>
          <p:nvPr/>
        </p:nvSpPr>
        <p:spPr>
          <a:xfrm>
            <a:off x="862069" y="4184398"/>
            <a:ext cx="1168590" cy="1015663"/>
          </a:xfrm>
          <a:prstGeom prst="rect">
            <a:avLst/>
          </a:prstGeom>
          <a:solidFill>
            <a:schemeClr val="bg1"/>
          </a:solidFill>
          <a:ln w="38100" cmpd="sng">
            <a:solidFill>
              <a:srgbClr val="000000"/>
            </a:solidFill>
          </a:ln>
        </p:spPr>
        <p:txBody>
          <a:bodyPr wrap="square" rtlCol="0">
            <a:spAutoFit/>
          </a:bodyPr>
          <a:lstStyle/>
          <a:p>
            <a:r>
              <a:rPr lang="en-US" sz="2000" dirty="0" smtClean="0">
                <a:solidFill>
                  <a:srgbClr val="FF0000"/>
                </a:solidFill>
              </a:rPr>
              <a:t>RH = 40%</a:t>
            </a:r>
          </a:p>
          <a:p>
            <a:r>
              <a:rPr lang="en-US" sz="2000" dirty="0" smtClean="0">
                <a:solidFill>
                  <a:srgbClr val="008000"/>
                </a:solidFill>
              </a:rPr>
              <a:t>RH = 60%</a:t>
            </a:r>
          </a:p>
          <a:p>
            <a:r>
              <a:rPr lang="en-US" sz="2000" dirty="0" smtClean="0">
                <a:solidFill>
                  <a:srgbClr val="0000FF"/>
                </a:solidFill>
              </a:rPr>
              <a:t>RH = 80%</a:t>
            </a:r>
            <a:endParaRPr lang="en-US" sz="2000" dirty="0">
              <a:solidFill>
                <a:srgbClr val="0000FF"/>
              </a:solidFill>
            </a:endParaRPr>
          </a:p>
        </p:txBody>
      </p:sp>
      <p:sp>
        <p:nvSpPr>
          <p:cNvPr id="37" name="Frame 36"/>
          <p:cNvSpPr/>
          <p:nvPr/>
        </p:nvSpPr>
        <p:spPr>
          <a:xfrm>
            <a:off x="3849299" y="1536179"/>
            <a:ext cx="772160" cy="4179936"/>
          </a:xfrm>
          <a:prstGeom prst="fram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p:cNvSpPr txBox="1"/>
          <p:nvPr/>
        </p:nvSpPr>
        <p:spPr>
          <a:xfrm>
            <a:off x="-184312" y="1043439"/>
            <a:ext cx="4490811" cy="523220"/>
          </a:xfrm>
          <a:prstGeom prst="rect">
            <a:avLst/>
          </a:prstGeom>
          <a:noFill/>
        </p:spPr>
        <p:txBody>
          <a:bodyPr wrap="square" rtlCol="0">
            <a:spAutoFit/>
          </a:bodyPr>
          <a:lstStyle/>
          <a:p>
            <a:pPr algn="ctr"/>
            <a:r>
              <a:rPr lang="en-US" sz="2800" b="1" dirty="0" smtClean="0">
                <a:solidFill>
                  <a:srgbClr val="FF0000"/>
                </a:solidFill>
              </a:rPr>
              <a:t>Experiment 1: </a:t>
            </a:r>
            <a:r>
              <a:rPr lang="en-US" sz="2800" dirty="0" smtClean="0"/>
              <a:t>No VWS</a:t>
            </a:r>
            <a:endParaRPr lang="en-US" sz="2800" dirty="0"/>
          </a:p>
        </p:txBody>
      </p:sp>
      <p:pic>
        <p:nvPicPr>
          <p:cNvPr id="39" name="Picture 38" descr="Screen Shot 2017-05-11 at 4.46.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459" y="1280910"/>
            <a:ext cx="4558693" cy="4666590"/>
          </a:xfrm>
          <a:prstGeom prst="rect">
            <a:avLst/>
          </a:prstGeom>
        </p:spPr>
      </p:pic>
      <p:sp>
        <p:nvSpPr>
          <p:cNvPr id="42" name="TextBox 41"/>
          <p:cNvSpPr txBox="1"/>
          <p:nvPr/>
        </p:nvSpPr>
        <p:spPr>
          <a:xfrm>
            <a:off x="4768529" y="1011639"/>
            <a:ext cx="4490811" cy="523220"/>
          </a:xfrm>
          <a:prstGeom prst="rect">
            <a:avLst/>
          </a:prstGeom>
          <a:noFill/>
        </p:spPr>
        <p:txBody>
          <a:bodyPr wrap="square" rtlCol="0">
            <a:spAutoFit/>
          </a:bodyPr>
          <a:lstStyle/>
          <a:p>
            <a:pPr algn="ctr"/>
            <a:r>
              <a:rPr lang="en-US" sz="2800" b="1" dirty="0" smtClean="0">
                <a:solidFill>
                  <a:srgbClr val="FF0000"/>
                </a:solidFill>
              </a:rPr>
              <a:t>Experiment 1: </a:t>
            </a:r>
            <a:r>
              <a:rPr lang="en-US" sz="2800" dirty="0" smtClean="0"/>
              <a:t>No VWS</a:t>
            </a:r>
            <a:endParaRPr lang="en-US" sz="2800" dirty="0"/>
          </a:p>
        </p:txBody>
      </p:sp>
      <p:sp>
        <p:nvSpPr>
          <p:cNvPr id="13" name="Rectangle 12"/>
          <p:cNvSpPr/>
          <p:nvPr/>
        </p:nvSpPr>
        <p:spPr>
          <a:xfrm>
            <a:off x="6341533" y="4283800"/>
            <a:ext cx="2573867" cy="532040"/>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52400" y="3328394"/>
            <a:ext cx="8877300" cy="830997"/>
          </a:xfrm>
          <a:prstGeom prst="rect">
            <a:avLst/>
          </a:prstGeom>
          <a:solidFill>
            <a:srgbClr val="FFFF00"/>
          </a:solidFill>
          <a:ln w="28575" cmpd="sng">
            <a:solidFill>
              <a:schemeClr val="tx1"/>
            </a:solidFill>
          </a:ln>
        </p:spPr>
        <p:txBody>
          <a:bodyPr wrap="square">
            <a:spAutoFit/>
          </a:bodyPr>
          <a:lstStyle/>
          <a:p>
            <a:r>
              <a:rPr lang="en-US" sz="2400" b="1" dirty="0" smtClean="0">
                <a:solidFill>
                  <a:srgbClr val="FF0000"/>
                </a:solidFill>
              </a:rPr>
              <a:t>For all experiments: </a:t>
            </a:r>
            <a:r>
              <a:rPr lang="en-US" sz="2400" dirty="0" smtClean="0"/>
              <a:t>Four </a:t>
            </a:r>
            <a:r>
              <a:rPr lang="en-US" sz="2400" dirty="0"/>
              <a:t>ensemble runs </a:t>
            </a:r>
            <a:r>
              <a:rPr lang="en-US" sz="2400" dirty="0" smtClean="0"/>
              <a:t>by </a:t>
            </a:r>
            <a:r>
              <a:rPr lang="en-US" sz="2400" dirty="0"/>
              <a:t>perturbing initial moisture in the subcloud </a:t>
            </a:r>
            <a:r>
              <a:rPr lang="en-US" sz="2400" dirty="0" smtClean="0"/>
              <a:t>layer; output </a:t>
            </a:r>
            <a:r>
              <a:rPr lang="en-US" sz="2400" dirty="0"/>
              <a:t>written every six </a:t>
            </a:r>
            <a:r>
              <a:rPr lang="en-US" sz="2400" dirty="0" smtClean="0"/>
              <a:t>minutes.</a:t>
            </a:r>
            <a:endParaRPr lang="en-US" sz="2400" dirty="0"/>
          </a:p>
        </p:txBody>
      </p:sp>
    </p:spTree>
    <p:extLst>
      <p:ext uri="{BB962C8B-B14F-4D97-AF65-F5344CB8AC3E}">
        <p14:creationId xmlns:p14="http://schemas.microsoft.com/office/powerpoint/2010/main" val="27927516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Question 1: No VWS</a:t>
            </a:r>
            <a:endParaRPr lang="en-US" sz="4000" dirty="0">
              <a:solidFill>
                <a:schemeClr val="bg1"/>
              </a:solidFill>
            </a:endParaRPr>
          </a:p>
        </p:txBody>
      </p:sp>
      <p:pic>
        <p:nvPicPr>
          <p:cNvPr id="5" name="Picture 4" descr="evolution_noshear.pdf"/>
          <p:cNvPicPr>
            <a:picLocks noChangeAspect="1"/>
          </p:cNvPicPr>
          <p:nvPr/>
        </p:nvPicPr>
        <p:blipFill rotWithShape="1">
          <a:blip r:embed="rId3">
            <a:extLst>
              <a:ext uri="{28A0092B-C50C-407E-A947-70E740481C1C}">
                <a14:useLocalDpi xmlns:a14="http://schemas.microsoft.com/office/drawing/2010/main" val="0"/>
              </a:ext>
            </a:extLst>
          </a:blip>
          <a:srcRect t="3018"/>
          <a:stretch/>
        </p:blipFill>
        <p:spPr>
          <a:xfrm>
            <a:off x="660400" y="774447"/>
            <a:ext cx="7847698" cy="5476241"/>
          </a:xfrm>
          <a:prstGeom prst="rect">
            <a:avLst/>
          </a:prstGeom>
        </p:spPr>
      </p:pic>
      <p:sp>
        <p:nvSpPr>
          <p:cNvPr id="7" name="TextBox 6"/>
          <p:cNvSpPr txBox="1"/>
          <p:nvPr/>
        </p:nvSpPr>
        <p:spPr>
          <a:xfrm rot="16200000">
            <a:off x="-1733550" y="3075800"/>
            <a:ext cx="5206999" cy="553998"/>
          </a:xfrm>
          <a:prstGeom prst="rect">
            <a:avLst/>
          </a:prstGeom>
          <a:solidFill>
            <a:schemeClr val="bg1"/>
          </a:solidFill>
        </p:spPr>
        <p:txBody>
          <a:bodyPr wrap="square" rtlCol="0">
            <a:spAutoFit/>
          </a:bodyPr>
          <a:lstStyle/>
          <a:p>
            <a:pPr algn="ctr"/>
            <a:r>
              <a:rPr lang="en-US" sz="3000" dirty="0" smtClean="0"/>
              <a:t>Max. 10-m wind speed (m s</a:t>
            </a:r>
            <a:r>
              <a:rPr lang="en-US" sz="3000" baseline="30000" dirty="0" smtClean="0"/>
              <a:t>-1</a:t>
            </a:r>
            <a:r>
              <a:rPr lang="en-US" sz="3000" dirty="0" smtClean="0"/>
              <a:t>)</a:t>
            </a:r>
            <a:endParaRPr lang="en-US" sz="3000" dirty="0"/>
          </a:p>
        </p:txBody>
      </p:sp>
      <p:sp>
        <p:nvSpPr>
          <p:cNvPr id="3" name="TextBox 2"/>
          <p:cNvSpPr txBox="1"/>
          <p:nvPr/>
        </p:nvSpPr>
        <p:spPr>
          <a:xfrm>
            <a:off x="1562100" y="5803900"/>
            <a:ext cx="6502400" cy="553998"/>
          </a:xfrm>
          <a:prstGeom prst="rect">
            <a:avLst/>
          </a:prstGeom>
          <a:solidFill>
            <a:srgbClr val="FFFFFF"/>
          </a:solidFill>
        </p:spPr>
        <p:txBody>
          <a:bodyPr wrap="square" rtlCol="0">
            <a:spAutoFit/>
          </a:bodyPr>
          <a:lstStyle/>
          <a:p>
            <a:pPr algn="ctr"/>
            <a:r>
              <a:rPr lang="en-US" sz="3000" dirty="0" smtClean="0"/>
              <a:t>Time (hr)</a:t>
            </a:r>
            <a:endParaRPr lang="en-US" sz="3000" dirty="0"/>
          </a:p>
        </p:txBody>
      </p:sp>
    </p:spTree>
    <p:extLst>
      <p:ext uri="{BB962C8B-B14F-4D97-AF65-F5344CB8AC3E}">
        <p14:creationId xmlns:p14="http://schemas.microsoft.com/office/powerpoint/2010/main" val="17712750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a:solidFill>
                  <a:schemeClr val="bg1"/>
                </a:solidFill>
              </a:rPr>
              <a:t>Question 1: No VWS</a:t>
            </a:r>
          </a:p>
        </p:txBody>
      </p:sp>
      <p:pic>
        <p:nvPicPr>
          <p:cNvPr id="2" name="Picture 1" descr="hov_vort_RH_noshear.pdf"/>
          <p:cNvPicPr>
            <a:picLocks noChangeAspect="1"/>
          </p:cNvPicPr>
          <p:nvPr/>
        </p:nvPicPr>
        <p:blipFill rotWithShape="1">
          <a:blip r:embed="rId3">
            <a:extLst>
              <a:ext uri="{28A0092B-C50C-407E-A947-70E740481C1C}">
                <a14:useLocalDpi xmlns:a14="http://schemas.microsoft.com/office/drawing/2010/main" val="0"/>
              </a:ext>
            </a:extLst>
          </a:blip>
          <a:srcRect t="11407" b="11259"/>
          <a:stretch/>
        </p:blipFill>
        <p:spPr>
          <a:xfrm>
            <a:off x="292100" y="1171782"/>
            <a:ext cx="8889512" cy="5303520"/>
          </a:xfrm>
          <a:prstGeom prst="rect">
            <a:avLst/>
          </a:prstGeom>
        </p:spPr>
      </p:pic>
      <p:sp>
        <p:nvSpPr>
          <p:cNvPr id="6" name="TextBox 5"/>
          <p:cNvSpPr txBox="1"/>
          <p:nvPr/>
        </p:nvSpPr>
        <p:spPr>
          <a:xfrm rot="16200000">
            <a:off x="-1048008" y="2304792"/>
            <a:ext cx="2337316" cy="369332"/>
          </a:xfrm>
          <a:prstGeom prst="rect">
            <a:avLst/>
          </a:prstGeom>
          <a:noFill/>
        </p:spPr>
        <p:txBody>
          <a:bodyPr wrap="square" rtlCol="0">
            <a:spAutoFit/>
          </a:bodyPr>
          <a:lstStyle/>
          <a:p>
            <a:pPr algn="ctr"/>
            <a:r>
              <a:rPr lang="en-US" b="1" dirty="0">
                <a:solidFill>
                  <a:srgbClr val="0000FF"/>
                </a:solidFill>
              </a:rPr>
              <a:t>r</a:t>
            </a:r>
            <a:r>
              <a:rPr lang="en-US" b="1" dirty="0" smtClean="0">
                <a:solidFill>
                  <a:srgbClr val="0000FF"/>
                </a:solidFill>
              </a:rPr>
              <a:t>elative vorticity</a:t>
            </a:r>
            <a:endParaRPr lang="en-US" b="1" dirty="0">
              <a:solidFill>
                <a:srgbClr val="FF0000"/>
              </a:solidFill>
            </a:endParaRPr>
          </a:p>
        </p:txBody>
      </p:sp>
      <p:sp>
        <p:nvSpPr>
          <p:cNvPr id="7" name="TextBox 6"/>
          <p:cNvSpPr txBox="1"/>
          <p:nvPr/>
        </p:nvSpPr>
        <p:spPr>
          <a:xfrm rot="16200000">
            <a:off x="-940059" y="4838442"/>
            <a:ext cx="2146816" cy="369332"/>
          </a:xfrm>
          <a:prstGeom prst="rect">
            <a:avLst/>
          </a:prstGeom>
          <a:noFill/>
        </p:spPr>
        <p:txBody>
          <a:bodyPr wrap="square" rtlCol="0">
            <a:spAutoFit/>
          </a:bodyPr>
          <a:lstStyle/>
          <a:p>
            <a:pPr algn="ctr"/>
            <a:r>
              <a:rPr lang="en-US" b="1" dirty="0">
                <a:solidFill>
                  <a:srgbClr val="0000FF"/>
                </a:solidFill>
              </a:rPr>
              <a:t>r</a:t>
            </a:r>
            <a:r>
              <a:rPr lang="en-US" b="1" dirty="0" smtClean="0">
                <a:solidFill>
                  <a:srgbClr val="0000FF"/>
                </a:solidFill>
              </a:rPr>
              <a:t>elative humidity</a:t>
            </a:r>
            <a:endParaRPr lang="en-US" b="1" dirty="0">
              <a:solidFill>
                <a:srgbClr val="FF0000"/>
              </a:solidFill>
            </a:endParaRPr>
          </a:p>
        </p:txBody>
      </p:sp>
      <p:sp>
        <p:nvSpPr>
          <p:cNvPr id="3" name="TextBox 2"/>
          <p:cNvSpPr txBox="1"/>
          <p:nvPr/>
        </p:nvSpPr>
        <p:spPr>
          <a:xfrm>
            <a:off x="0" y="684717"/>
            <a:ext cx="9144000" cy="461665"/>
          </a:xfrm>
          <a:prstGeom prst="rect">
            <a:avLst/>
          </a:prstGeom>
          <a:noFill/>
        </p:spPr>
        <p:txBody>
          <a:bodyPr wrap="square" rtlCol="0">
            <a:spAutoFit/>
          </a:bodyPr>
          <a:lstStyle/>
          <a:p>
            <a:pPr algn="ctr"/>
            <a:r>
              <a:rPr lang="en-US" sz="2400" b="1" dirty="0"/>
              <a:t>a</a:t>
            </a:r>
            <a:r>
              <a:rPr lang="en-US" sz="2400" b="1" dirty="0" smtClean="0"/>
              <a:t>veraged within 80 km of center</a:t>
            </a:r>
            <a:endParaRPr lang="en-US" sz="2400" b="1" dirty="0"/>
          </a:p>
        </p:txBody>
      </p:sp>
    </p:spTree>
    <p:extLst>
      <p:ext uri="{BB962C8B-B14F-4D97-AF65-F5344CB8AC3E}">
        <p14:creationId xmlns:p14="http://schemas.microsoft.com/office/powerpoint/2010/main" val="11355500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pic>
        <p:nvPicPr>
          <p:cNvPr id="35" name="Picture 34" descr="Screen Shot 2017-05-11 at 4.4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964" y="1192010"/>
            <a:ext cx="4976699" cy="5094490"/>
          </a:xfrm>
          <a:prstGeom prst="rect">
            <a:avLst/>
          </a:prstGeom>
        </p:spPr>
      </p:pic>
      <p:sp>
        <p:nvSpPr>
          <p:cNvPr id="36" name="Rectangle 35"/>
          <p:cNvSpPr/>
          <p:nvPr/>
        </p:nvSpPr>
        <p:spPr>
          <a:xfrm>
            <a:off x="3623370" y="1523241"/>
            <a:ext cx="2809180" cy="2909060"/>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2095988" y="778000"/>
            <a:ext cx="4490811" cy="523220"/>
          </a:xfrm>
          <a:prstGeom prst="rect">
            <a:avLst/>
          </a:prstGeom>
          <a:noFill/>
        </p:spPr>
        <p:txBody>
          <a:bodyPr wrap="square" rtlCol="0">
            <a:spAutoFit/>
          </a:bodyPr>
          <a:lstStyle/>
          <a:p>
            <a:pPr algn="ctr"/>
            <a:r>
              <a:rPr lang="en-US" sz="2800" b="1" dirty="0" smtClean="0">
                <a:solidFill>
                  <a:srgbClr val="FF0000"/>
                </a:solidFill>
              </a:rPr>
              <a:t>Experiment 2: </a:t>
            </a:r>
            <a:r>
              <a:rPr lang="en-US" sz="2800" dirty="0" smtClean="0"/>
              <a:t>With VWS</a:t>
            </a:r>
            <a:endParaRPr lang="en-US" sz="2800" dirty="0"/>
          </a:p>
        </p:txBody>
      </p:sp>
    </p:spTree>
    <p:extLst>
      <p:ext uri="{BB962C8B-B14F-4D97-AF65-F5344CB8AC3E}">
        <p14:creationId xmlns:p14="http://schemas.microsoft.com/office/powerpoint/2010/main" val="9609573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pic>
        <p:nvPicPr>
          <p:cNvPr id="35" name="Picture 34" descr="Screen Shot 2017-05-11 at 4.4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964" y="1192010"/>
            <a:ext cx="4976699" cy="5094490"/>
          </a:xfrm>
          <a:prstGeom prst="rect">
            <a:avLst/>
          </a:prstGeom>
        </p:spPr>
      </p:pic>
      <p:sp>
        <p:nvSpPr>
          <p:cNvPr id="9" name="TextBox 8"/>
          <p:cNvSpPr txBox="1"/>
          <p:nvPr/>
        </p:nvSpPr>
        <p:spPr>
          <a:xfrm>
            <a:off x="2095988" y="778000"/>
            <a:ext cx="4490811" cy="523220"/>
          </a:xfrm>
          <a:prstGeom prst="rect">
            <a:avLst/>
          </a:prstGeom>
          <a:noFill/>
        </p:spPr>
        <p:txBody>
          <a:bodyPr wrap="square" rtlCol="0">
            <a:spAutoFit/>
          </a:bodyPr>
          <a:lstStyle/>
          <a:p>
            <a:pPr algn="ctr"/>
            <a:r>
              <a:rPr lang="en-US" sz="2800" b="1" dirty="0" smtClean="0">
                <a:solidFill>
                  <a:srgbClr val="FF0000"/>
                </a:solidFill>
              </a:rPr>
              <a:t>Experiment 2: </a:t>
            </a:r>
            <a:r>
              <a:rPr lang="en-US" sz="2800" dirty="0" smtClean="0"/>
              <a:t>With VWS</a:t>
            </a:r>
            <a:endParaRPr lang="en-US" sz="2800" dirty="0"/>
          </a:p>
        </p:txBody>
      </p:sp>
      <p:sp>
        <p:nvSpPr>
          <p:cNvPr id="10" name="Rectangle 9"/>
          <p:cNvSpPr/>
          <p:nvPr/>
        </p:nvSpPr>
        <p:spPr>
          <a:xfrm>
            <a:off x="3623370" y="1523241"/>
            <a:ext cx="2809180" cy="2909060"/>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3802064" y="1992580"/>
            <a:ext cx="2466651" cy="1938992"/>
          </a:xfrm>
          <a:prstGeom prst="rect">
            <a:avLst/>
          </a:prstGeom>
          <a:solidFill>
            <a:srgbClr val="FFFF00"/>
          </a:solidFill>
          <a:ln w="38100" cmpd="sng">
            <a:solidFill>
              <a:srgbClr val="000000"/>
            </a:solidFill>
          </a:ln>
        </p:spPr>
        <p:txBody>
          <a:bodyPr wrap="square" rtlCol="0">
            <a:spAutoFit/>
          </a:bodyPr>
          <a:lstStyle/>
          <a:p>
            <a:pPr algn="ctr"/>
            <a:r>
              <a:rPr lang="en-US" sz="2400" dirty="0" smtClean="0"/>
              <a:t>Westerly wind from 850 to 200 hPa that increases linearly with height</a:t>
            </a:r>
            <a:endParaRPr lang="en-US" sz="2400" dirty="0"/>
          </a:p>
        </p:txBody>
      </p:sp>
    </p:spTree>
    <p:extLst>
      <p:ext uri="{BB962C8B-B14F-4D97-AF65-F5344CB8AC3E}">
        <p14:creationId xmlns:p14="http://schemas.microsoft.com/office/powerpoint/2010/main" val="3056909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Inputting VWS</a:t>
            </a:r>
            <a:endParaRPr lang="en-US" sz="4000" dirty="0">
              <a:solidFill>
                <a:schemeClr val="bg1"/>
              </a:solidFill>
            </a:endParaRPr>
          </a:p>
        </p:txBody>
      </p:sp>
      <p:sp>
        <p:nvSpPr>
          <p:cNvPr id="35" name="TextBox 34"/>
          <p:cNvSpPr txBox="1"/>
          <p:nvPr/>
        </p:nvSpPr>
        <p:spPr>
          <a:xfrm>
            <a:off x="0" y="645590"/>
            <a:ext cx="9144000" cy="3046988"/>
          </a:xfrm>
          <a:prstGeom prst="rect">
            <a:avLst/>
          </a:prstGeom>
          <a:noFill/>
        </p:spPr>
        <p:txBody>
          <a:bodyPr wrap="square" rtlCol="0">
            <a:spAutoFit/>
          </a:bodyPr>
          <a:lstStyle/>
          <a:p>
            <a:pPr marL="342900" indent="-342900">
              <a:buFont typeface="Arial"/>
              <a:buChar char="•"/>
            </a:pPr>
            <a:r>
              <a:rPr lang="en-US" sz="2400" b="1" dirty="0" smtClean="0">
                <a:solidFill>
                  <a:srgbClr val="0000FF"/>
                </a:solidFill>
              </a:rPr>
              <a:t>Point-downscaling</a:t>
            </a:r>
            <a:r>
              <a:rPr lang="en-US" sz="2400" b="1" dirty="0">
                <a:solidFill>
                  <a:srgbClr val="0000FF"/>
                </a:solidFill>
              </a:rPr>
              <a:t>:</a:t>
            </a:r>
            <a:r>
              <a:rPr lang="en-US" sz="2400" b="1" dirty="0" smtClean="0">
                <a:solidFill>
                  <a:srgbClr val="0000FF"/>
                </a:solidFill>
              </a:rPr>
              <a:t> </a:t>
            </a:r>
          </a:p>
          <a:p>
            <a:pPr marL="800100" lvl="1" indent="-342900">
              <a:buFont typeface="Arial"/>
              <a:buChar char="•"/>
            </a:pPr>
            <a:r>
              <a:rPr lang="en-US" sz="2400" dirty="0" smtClean="0"/>
              <a:t>Adds VWS without including a meridional temperature gradient.</a:t>
            </a:r>
          </a:p>
          <a:p>
            <a:pPr marL="800100" lvl="1" indent="-342900">
              <a:buFont typeface="Arial"/>
              <a:buChar char="•"/>
            </a:pPr>
            <a:r>
              <a:rPr lang="en-US" sz="2400" b="1" dirty="0" smtClean="0">
                <a:solidFill>
                  <a:srgbClr val="FF0000"/>
                </a:solidFill>
              </a:rPr>
              <a:t>Advantages: </a:t>
            </a:r>
          </a:p>
          <a:p>
            <a:pPr marL="1257300" lvl="2" indent="-342900">
              <a:buFont typeface="Arial"/>
              <a:buChar char="•"/>
            </a:pPr>
            <a:r>
              <a:rPr lang="en-US" sz="2400" dirty="0" smtClean="0"/>
              <a:t>Environmental wind profile remains homogeneous with time.</a:t>
            </a:r>
            <a:endParaRPr lang="en-US" sz="2400" dirty="0"/>
          </a:p>
          <a:p>
            <a:pPr marL="1257300" lvl="2" indent="-342900">
              <a:buFont typeface="Arial"/>
              <a:buChar char="•"/>
            </a:pPr>
            <a:r>
              <a:rPr lang="en-US" sz="2400" dirty="0" smtClean="0"/>
              <a:t>Easy to implement in CM1.</a:t>
            </a:r>
            <a:endParaRPr lang="en-US" sz="2400" dirty="0"/>
          </a:p>
          <a:p>
            <a:pPr marL="800100" lvl="1" indent="-342900">
              <a:buFont typeface="Arial"/>
              <a:buChar char="•"/>
            </a:pPr>
            <a:r>
              <a:rPr lang="en-US" sz="2400" dirty="0" smtClean="0"/>
              <a:t>Add additional force term to meridional wind tendency equation.</a:t>
            </a:r>
          </a:p>
          <a:p>
            <a:pPr marL="1257300" lvl="2" indent="-342900">
              <a:buFont typeface="Arial"/>
              <a:buChar char="•"/>
            </a:pPr>
            <a:r>
              <a:rPr lang="en-US" sz="2400" dirty="0" smtClean="0"/>
              <a:t>Accounts for pressure </a:t>
            </a:r>
            <a:r>
              <a:rPr lang="en-US" sz="2400" dirty="0"/>
              <a:t>force </a:t>
            </a:r>
            <a:r>
              <a:rPr lang="en-US" sz="2400" dirty="0" smtClean="0"/>
              <a:t>to </a:t>
            </a:r>
            <a:r>
              <a:rPr lang="en-US" sz="2400" dirty="0"/>
              <a:t>balance the mean </a:t>
            </a:r>
            <a:r>
              <a:rPr lang="en-US" sz="2400" dirty="0" smtClean="0"/>
              <a:t>VWS.</a:t>
            </a:r>
            <a:endParaRPr lang="en-US" dirty="0"/>
          </a:p>
          <a:p>
            <a:pPr marL="1257300" lvl="2" indent="-342900">
              <a:buFont typeface="Arial"/>
              <a:buChar char="•"/>
            </a:pPr>
            <a:endParaRPr lang="en-US" sz="2400" dirty="0" smtClean="0"/>
          </a:p>
        </p:txBody>
      </p:sp>
      <p:pic>
        <p:nvPicPr>
          <p:cNvPr id="2" name="Picture 1" descr="Screen Shot 2017-05-11 at 5.36.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88" y="3365114"/>
            <a:ext cx="4841240" cy="1266603"/>
          </a:xfrm>
          <a:prstGeom prst="rect">
            <a:avLst/>
          </a:prstGeom>
        </p:spPr>
      </p:pic>
      <p:sp>
        <p:nvSpPr>
          <p:cNvPr id="3" name="Frame 2"/>
          <p:cNvSpPr/>
          <p:nvPr/>
        </p:nvSpPr>
        <p:spPr>
          <a:xfrm>
            <a:off x="3635228" y="3460402"/>
            <a:ext cx="1615440" cy="1062482"/>
          </a:xfrm>
          <a:prstGeom prst="fram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Screen Shot 2017-05-11 at 5.37.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68" y="4949217"/>
            <a:ext cx="3713480" cy="1324753"/>
          </a:xfrm>
          <a:prstGeom prst="rect">
            <a:avLst/>
          </a:prstGeom>
        </p:spPr>
      </p:pic>
      <p:sp>
        <p:nvSpPr>
          <p:cNvPr id="25" name="TextBox 24"/>
          <p:cNvSpPr txBox="1"/>
          <p:nvPr/>
        </p:nvSpPr>
        <p:spPr>
          <a:xfrm>
            <a:off x="4074160" y="5169295"/>
            <a:ext cx="4805680" cy="830997"/>
          </a:xfrm>
          <a:prstGeom prst="rect">
            <a:avLst/>
          </a:prstGeom>
          <a:solidFill>
            <a:srgbClr val="FFFF00"/>
          </a:solidFill>
          <a:ln w="57150" cmpd="sng">
            <a:solidFill>
              <a:srgbClr val="000000"/>
            </a:solidFill>
          </a:ln>
        </p:spPr>
        <p:txBody>
          <a:bodyPr wrap="square" rtlCol="0">
            <a:spAutoFit/>
          </a:bodyPr>
          <a:lstStyle/>
          <a:p>
            <a:pPr algn="ctr"/>
            <a:r>
              <a:rPr lang="en-US" sz="2400" i="1" dirty="0" smtClean="0"/>
              <a:t>u</a:t>
            </a:r>
            <a:r>
              <a:rPr lang="en-US" sz="2400" dirty="0" smtClean="0"/>
              <a:t>’</a:t>
            </a:r>
            <a:r>
              <a:rPr lang="en-US" sz="2400" i="1" dirty="0" smtClean="0"/>
              <a:t> </a:t>
            </a:r>
            <a:r>
              <a:rPr lang="en-US" sz="2400" dirty="0" smtClean="0"/>
              <a:t>is the deviation of the zonal wind from the desired shear profile</a:t>
            </a:r>
            <a:endParaRPr lang="en-US" sz="2400" dirty="0"/>
          </a:p>
        </p:txBody>
      </p:sp>
      <p:sp>
        <p:nvSpPr>
          <p:cNvPr id="5" name="TextBox 4"/>
          <p:cNvSpPr txBox="1"/>
          <p:nvPr/>
        </p:nvSpPr>
        <p:spPr>
          <a:xfrm>
            <a:off x="5372100" y="3670300"/>
            <a:ext cx="2959100" cy="461665"/>
          </a:xfrm>
          <a:prstGeom prst="rect">
            <a:avLst/>
          </a:prstGeom>
          <a:noFill/>
        </p:spPr>
        <p:txBody>
          <a:bodyPr wrap="square" rtlCol="0">
            <a:spAutoFit/>
          </a:bodyPr>
          <a:lstStyle/>
          <a:p>
            <a:r>
              <a:rPr lang="en-US" sz="2400" b="1" dirty="0">
                <a:solidFill>
                  <a:srgbClr val="FF0000"/>
                </a:solidFill>
              </a:rPr>
              <a:t>a</a:t>
            </a:r>
            <a:r>
              <a:rPr lang="en-US" sz="2400" b="1" dirty="0" smtClean="0">
                <a:solidFill>
                  <a:srgbClr val="FF0000"/>
                </a:solidFill>
              </a:rPr>
              <a:t>dditional force term</a:t>
            </a:r>
            <a:endParaRPr lang="en-US" sz="2400" b="1" dirty="0">
              <a:solidFill>
                <a:srgbClr val="FF0000"/>
              </a:solidFill>
            </a:endParaRPr>
          </a:p>
        </p:txBody>
      </p:sp>
    </p:spTree>
    <p:extLst>
      <p:ext uri="{BB962C8B-B14F-4D97-AF65-F5344CB8AC3E}">
        <p14:creationId xmlns:p14="http://schemas.microsoft.com/office/powerpoint/2010/main" val="18363826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Motivation</a:t>
            </a:r>
            <a:endParaRPr lang="en-US" sz="4000" dirty="0">
              <a:solidFill>
                <a:schemeClr val="bg1"/>
              </a:solidFill>
            </a:endParaRPr>
          </a:p>
        </p:txBody>
      </p:sp>
      <p:sp>
        <p:nvSpPr>
          <p:cNvPr id="4" name="Oval 3"/>
          <p:cNvSpPr/>
          <p:nvPr/>
        </p:nvSpPr>
        <p:spPr>
          <a:xfrm>
            <a:off x="1498600" y="876300"/>
            <a:ext cx="3581400" cy="3403600"/>
          </a:xfrm>
          <a:prstGeom prst="ellipse">
            <a:avLst/>
          </a:prstGeom>
          <a:solidFill>
            <a:srgbClr val="FFFF00">
              <a:alpha val="86000"/>
            </a:srgb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3683000" y="876300"/>
            <a:ext cx="3581400" cy="3403600"/>
          </a:xfrm>
          <a:prstGeom prst="ellipse">
            <a:avLst/>
          </a:prstGeom>
          <a:solidFill>
            <a:srgbClr val="FF0000">
              <a:alpha val="30000"/>
            </a:srgb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739900" y="2090410"/>
            <a:ext cx="1816100" cy="784830"/>
          </a:xfrm>
          <a:prstGeom prst="rect">
            <a:avLst/>
          </a:prstGeom>
          <a:noFill/>
        </p:spPr>
        <p:txBody>
          <a:bodyPr wrap="square" rtlCol="0">
            <a:spAutoFit/>
          </a:bodyPr>
          <a:lstStyle/>
          <a:p>
            <a:r>
              <a:rPr lang="en-US" sz="4500" b="1" dirty="0"/>
              <a:t>d</a:t>
            </a:r>
            <a:r>
              <a:rPr lang="en-US" sz="4500" b="1" dirty="0" smtClean="0"/>
              <a:t>ry air</a:t>
            </a:r>
            <a:endParaRPr lang="en-US" sz="4500" b="1" dirty="0"/>
          </a:p>
        </p:txBody>
      </p:sp>
      <p:sp>
        <p:nvSpPr>
          <p:cNvPr id="10" name="TextBox 9"/>
          <p:cNvSpPr txBox="1"/>
          <p:nvPr/>
        </p:nvSpPr>
        <p:spPr>
          <a:xfrm>
            <a:off x="5397500" y="2090410"/>
            <a:ext cx="1549400" cy="784830"/>
          </a:xfrm>
          <a:prstGeom prst="rect">
            <a:avLst/>
          </a:prstGeom>
          <a:noFill/>
        </p:spPr>
        <p:txBody>
          <a:bodyPr wrap="square" rtlCol="0">
            <a:spAutoFit/>
          </a:bodyPr>
          <a:lstStyle/>
          <a:p>
            <a:r>
              <a:rPr lang="en-US" sz="4500" b="1" dirty="0" smtClean="0"/>
              <a:t>VWS</a:t>
            </a:r>
            <a:endParaRPr lang="en-US" sz="4500" b="1" dirty="0"/>
          </a:p>
        </p:txBody>
      </p:sp>
      <p:sp>
        <p:nvSpPr>
          <p:cNvPr id="8" name="TextBox 7"/>
          <p:cNvSpPr txBox="1"/>
          <p:nvPr/>
        </p:nvSpPr>
        <p:spPr>
          <a:xfrm>
            <a:off x="3683000" y="1917700"/>
            <a:ext cx="1397000" cy="1107996"/>
          </a:xfrm>
          <a:prstGeom prst="rect">
            <a:avLst/>
          </a:prstGeom>
          <a:noFill/>
        </p:spPr>
        <p:txBody>
          <a:bodyPr wrap="square" rtlCol="0">
            <a:spAutoFit/>
          </a:bodyPr>
          <a:lstStyle/>
          <a:p>
            <a:pPr algn="ctr"/>
            <a:r>
              <a:rPr lang="en-US" sz="6600" b="1" dirty="0" smtClean="0"/>
              <a:t>?</a:t>
            </a:r>
            <a:endParaRPr lang="en-US" sz="6600" b="1" dirty="0"/>
          </a:p>
        </p:txBody>
      </p:sp>
      <p:sp>
        <p:nvSpPr>
          <p:cNvPr id="2" name="TextBox 1"/>
          <p:cNvSpPr txBox="1"/>
          <p:nvPr/>
        </p:nvSpPr>
        <p:spPr>
          <a:xfrm>
            <a:off x="406400" y="4432300"/>
            <a:ext cx="8166100" cy="1384995"/>
          </a:xfrm>
          <a:prstGeom prst="rect">
            <a:avLst/>
          </a:prstGeom>
          <a:noFill/>
        </p:spPr>
        <p:txBody>
          <a:bodyPr wrap="square" rtlCol="0">
            <a:spAutoFit/>
          </a:bodyPr>
          <a:lstStyle/>
          <a:p>
            <a:pPr algn="ctr"/>
            <a:r>
              <a:rPr lang="en-US" sz="2800" b="1" i="1" dirty="0" smtClean="0">
                <a:solidFill>
                  <a:srgbClr val="0000FF"/>
                </a:solidFill>
              </a:rPr>
              <a:t>What is the combined, or synergistic, effect of dry air and vertical wind shear (VWS) on tropical cyclone (TC) development? </a:t>
            </a:r>
            <a:endParaRPr lang="en-US" sz="2800" b="1" i="1" dirty="0">
              <a:solidFill>
                <a:srgbClr val="0000FF"/>
              </a:solidFill>
            </a:endParaRPr>
          </a:p>
        </p:txBody>
      </p:sp>
    </p:spTree>
    <p:extLst>
      <p:ext uri="{BB962C8B-B14F-4D97-AF65-F5344CB8AC3E}">
        <p14:creationId xmlns:p14="http://schemas.microsoft.com/office/powerpoint/2010/main" val="28225797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a:solidFill>
                  <a:schemeClr val="bg1"/>
                </a:solidFill>
              </a:rPr>
              <a:t>Question </a:t>
            </a:r>
            <a:r>
              <a:rPr lang="en-US" sz="4000" dirty="0" smtClean="0">
                <a:solidFill>
                  <a:schemeClr val="bg1"/>
                </a:solidFill>
              </a:rPr>
              <a:t>2: With VWS</a:t>
            </a:r>
            <a:endParaRPr lang="en-US" sz="4000" dirty="0">
              <a:solidFill>
                <a:schemeClr val="bg1"/>
              </a:solidFill>
            </a:endParaRPr>
          </a:p>
        </p:txBody>
      </p:sp>
      <p:pic>
        <p:nvPicPr>
          <p:cNvPr id="3" name="Picture 2" descr="wsp10max_000.png"/>
          <p:cNvPicPr>
            <a:picLocks noChangeAspect="1"/>
          </p:cNvPicPr>
          <p:nvPr/>
        </p:nvPicPr>
        <p:blipFill rotWithShape="1">
          <a:blip r:embed="rId3">
            <a:extLst>
              <a:ext uri="{28A0092B-C50C-407E-A947-70E740481C1C}">
                <a14:useLocalDpi xmlns:a14="http://schemas.microsoft.com/office/drawing/2010/main" val="0"/>
              </a:ext>
            </a:extLst>
          </a:blip>
          <a:srcRect t="3480" b="10953"/>
          <a:stretch/>
        </p:blipFill>
        <p:spPr>
          <a:xfrm>
            <a:off x="939800" y="685799"/>
            <a:ext cx="7242048" cy="2628901"/>
          </a:xfrm>
          <a:prstGeom prst="rect">
            <a:avLst/>
          </a:prstGeom>
        </p:spPr>
      </p:pic>
      <p:pic>
        <p:nvPicPr>
          <p:cNvPr id="4" name="Picture 3" descr="wsp10max_005.png"/>
          <p:cNvPicPr>
            <a:picLocks noChangeAspect="1"/>
          </p:cNvPicPr>
          <p:nvPr/>
        </p:nvPicPr>
        <p:blipFill rotWithShape="1">
          <a:blip r:embed="rId4">
            <a:extLst>
              <a:ext uri="{28A0092B-C50C-407E-A947-70E740481C1C}">
                <a14:useLocalDpi xmlns:a14="http://schemas.microsoft.com/office/drawing/2010/main" val="0"/>
              </a:ext>
            </a:extLst>
          </a:blip>
          <a:srcRect t="2894" b="10447"/>
          <a:stretch/>
        </p:blipFill>
        <p:spPr>
          <a:xfrm>
            <a:off x="939800" y="3352800"/>
            <a:ext cx="7242048" cy="2662534"/>
          </a:xfrm>
          <a:prstGeom prst="rect">
            <a:avLst/>
          </a:prstGeom>
        </p:spPr>
      </p:pic>
      <p:sp>
        <p:nvSpPr>
          <p:cNvPr id="5" name="TextBox 4"/>
          <p:cNvSpPr txBox="1"/>
          <p:nvPr/>
        </p:nvSpPr>
        <p:spPr>
          <a:xfrm rot="16200000">
            <a:off x="-1812417" y="3271699"/>
            <a:ext cx="5669534" cy="461665"/>
          </a:xfrm>
          <a:prstGeom prst="rect">
            <a:avLst/>
          </a:prstGeom>
          <a:solidFill>
            <a:schemeClr val="bg1"/>
          </a:solidFill>
        </p:spPr>
        <p:txBody>
          <a:bodyPr wrap="square" rtlCol="0">
            <a:spAutoFit/>
          </a:bodyPr>
          <a:lstStyle/>
          <a:p>
            <a:pPr algn="ctr"/>
            <a:r>
              <a:rPr lang="en-US" sz="2400" dirty="0" smtClean="0"/>
              <a:t>Max. 10-m wind speed (m s</a:t>
            </a:r>
            <a:r>
              <a:rPr lang="en-US" sz="2400" baseline="30000" dirty="0" smtClean="0"/>
              <a:t>-1</a:t>
            </a:r>
            <a:r>
              <a:rPr lang="en-US" sz="2400" dirty="0" smtClean="0"/>
              <a:t>)</a:t>
            </a:r>
            <a:endParaRPr lang="en-US" sz="2400" dirty="0"/>
          </a:p>
        </p:txBody>
      </p:sp>
      <p:sp>
        <p:nvSpPr>
          <p:cNvPr id="9" name="TextBox 8"/>
          <p:cNvSpPr txBox="1"/>
          <p:nvPr/>
        </p:nvSpPr>
        <p:spPr>
          <a:xfrm>
            <a:off x="1485900" y="5977234"/>
            <a:ext cx="6502400" cy="461665"/>
          </a:xfrm>
          <a:prstGeom prst="rect">
            <a:avLst/>
          </a:prstGeom>
          <a:solidFill>
            <a:srgbClr val="FFFFFF"/>
          </a:solidFill>
        </p:spPr>
        <p:txBody>
          <a:bodyPr wrap="square" rtlCol="0">
            <a:spAutoFit/>
          </a:bodyPr>
          <a:lstStyle/>
          <a:p>
            <a:pPr algn="ctr"/>
            <a:r>
              <a:rPr lang="en-US" sz="2400" dirty="0" smtClean="0"/>
              <a:t>Time (hr)</a:t>
            </a:r>
            <a:endParaRPr lang="en-US" sz="2400" dirty="0"/>
          </a:p>
        </p:txBody>
      </p:sp>
    </p:spTree>
    <p:extLst>
      <p:ext uri="{BB962C8B-B14F-4D97-AF65-F5344CB8AC3E}">
        <p14:creationId xmlns:p14="http://schemas.microsoft.com/office/powerpoint/2010/main" val="176551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a:solidFill>
                  <a:schemeClr val="bg1"/>
                </a:solidFill>
              </a:rPr>
              <a:t>Question </a:t>
            </a:r>
            <a:r>
              <a:rPr lang="en-US" sz="4000" dirty="0" smtClean="0">
                <a:solidFill>
                  <a:schemeClr val="bg1"/>
                </a:solidFill>
              </a:rPr>
              <a:t>2: With VWS</a:t>
            </a:r>
            <a:endParaRPr lang="en-US" sz="4000" dirty="0">
              <a:solidFill>
                <a:schemeClr val="bg1"/>
              </a:solidFill>
            </a:endParaRPr>
          </a:p>
        </p:txBody>
      </p:sp>
      <p:sp>
        <p:nvSpPr>
          <p:cNvPr id="9" name="TextBox 8"/>
          <p:cNvSpPr txBox="1"/>
          <p:nvPr/>
        </p:nvSpPr>
        <p:spPr>
          <a:xfrm>
            <a:off x="1485900" y="5977234"/>
            <a:ext cx="6502400" cy="461665"/>
          </a:xfrm>
          <a:prstGeom prst="rect">
            <a:avLst/>
          </a:prstGeom>
          <a:solidFill>
            <a:srgbClr val="FFFFFF"/>
          </a:solidFill>
        </p:spPr>
        <p:txBody>
          <a:bodyPr wrap="square" rtlCol="0">
            <a:spAutoFit/>
          </a:bodyPr>
          <a:lstStyle/>
          <a:p>
            <a:pPr algn="ctr"/>
            <a:r>
              <a:rPr lang="en-US" sz="2400" dirty="0" smtClean="0"/>
              <a:t>Time (hr)</a:t>
            </a:r>
            <a:endParaRPr lang="en-US" sz="2400" dirty="0"/>
          </a:p>
        </p:txBody>
      </p:sp>
      <p:pic>
        <p:nvPicPr>
          <p:cNvPr id="10" name="Picture 9" descr="wsp10max_005.png"/>
          <p:cNvPicPr>
            <a:picLocks noChangeAspect="1"/>
          </p:cNvPicPr>
          <p:nvPr/>
        </p:nvPicPr>
        <p:blipFill rotWithShape="1">
          <a:blip r:embed="rId3">
            <a:extLst>
              <a:ext uri="{28A0092B-C50C-407E-A947-70E740481C1C}">
                <a14:useLocalDpi xmlns:a14="http://schemas.microsoft.com/office/drawing/2010/main" val="0"/>
              </a:ext>
            </a:extLst>
          </a:blip>
          <a:srcRect t="2894" b="10447"/>
          <a:stretch/>
        </p:blipFill>
        <p:spPr>
          <a:xfrm>
            <a:off x="939800" y="664866"/>
            <a:ext cx="7242048" cy="2662534"/>
          </a:xfrm>
          <a:prstGeom prst="rect">
            <a:avLst/>
          </a:prstGeom>
        </p:spPr>
      </p:pic>
      <p:pic>
        <p:nvPicPr>
          <p:cNvPr id="6" name="Picture 5" descr="wsp10max_010.png"/>
          <p:cNvPicPr>
            <a:picLocks noChangeAspect="1"/>
          </p:cNvPicPr>
          <p:nvPr/>
        </p:nvPicPr>
        <p:blipFill rotWithShape="1">
          <a:blip r:embed="rId4">
            <a:extLst>
              <a:ext uri="{28A0092B-C50C-407E-A947-70E740481C1C}">
                <a14:useLocalDpi xmlns:a14="http://schemas.microsoft.com/office/drawing/2010/main" val="0"/>
              </a:ext>
            </a:extLst>
          </a:blip>
          <a:srcRect t="4134" b="10714"/>
          <a:stretch/>
        </p:blipFill>
        <p:spPr>
          <a:xfrm>
            <a:off x="939800" y="3390900"/>
            <a:ext cx="7242048" cy="2616200"/>
          </a:xfrm>
          <a:prstGeom prst="rect">
            <a:avLst/>
          </a:prstGeom>
        </p:spPr>
      </p:pic>
      <p:sp>
        <p:nvSpPr>
          <p:cNvPr id="13" name="TextBox 12"/>
          <p:cNvSpPr txBox="1"/>
          <p:nvPr/>
        </p:nvSpPr>
        <p:spPr>
          <a:xfrm rot="16200000">
            <a:off x="-1812417" y="3271699"/>
            <a:ext cx="5669534" cy="461665"/>
          </a:xfrm>
          <a:prstGeom prst="rect">
            <a:avLst/>
          </a:prstGeom>
          <a:solidFill>
            <a:schemeClr val="bg1"/>
          </a:solidFill>
        </p:spPr>
        <p:txBody>
          <a:bodyPr wrap="square" rtlCol="0">
            <a:spAutoFit/>
          </a:bodyPr>
          <a:lstStyle/>
          <a:p>
            <a:pPr algn="ctr"/>
            <a:r>
              <a:rPr lang="en-US" sz="2400" dirty="0" smtClean="0"/>
              <a:t>Max. 10-m wind speed (m s</a:t>
            </a:r>
            <a:r>
              <a:rPr lang="en-US" sz="2400" baseline="30000" dirty="0" smtClean="0"/>
              <a:t>-1</a:t>
            </a:r>
            <a:r>
              <a:rPr lang="en-US" sz="2400" dirty="0" smtClean="0"/>
              <a:t>)</a:t>
            </a:r>
            <a:endParaRPr lang="en-US" sz="2400" dirty="0"/>
          </a:p>
        </p:txBody>
      </p:sp>
    </p:spTree>
    <p:extLst>
      <p:ext uri="{BB962C8B-B14F-4D97-AF65-F5344CB8AC3E}">
        <p14:creationId xmlns:p14="http://schemas.microsoft.com/office/powerpoint/2010/main" val="11311484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a:solidFill>
                  <a:schemeClr val="bg1"/>
                </a:solidFill>
              </a:rPr>
              <a:t>Question 2: With VWS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8900" b="11366"/>
          <a:stretch/>
        </p:blipFill>
        <p:spPr>
          <a:xfrm>
            <a:off x="368817" y="917782"/>
            <a:ext cx="8876295" cy="271610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8900" b="11366"/>
          <a:stretch/>
        </p:blipFill>
        <p:spPr>
          <a:xfrm>
            <a:off x="368817" y="3441700"/>
            <a:ext cx="8876295" cy="2716102"/>
          </a:xfrm>
          <a:prstGeom prst="rect">
            <a:avLst/>
          </a:prstGeom>
        </p:spPr>
      </p:pic>
      <p:sp>
        <p:nvSpPr>
          <p:cNvPr id="3" name="TextBox 2"/>
          <p:cNvSpPr txBox="1"/>
          <p:nvPr/>
        </p:nvSpPr>
        <p:spPr>
          <a:xfrm rot="16200000">
            <a:off x="-971808" y="2038092"/>
            <a:ext cx="2337316" cy="369332"/>
          </a:xfrm>
          <a:prstGeom prst="rect">
            <a:avLst/>
          </a:prstGeom>
          <a:noFill/>
        </p:spPr>
        <p:txBody>
          <a:bodyPr wrap="square" rtlCol="0">
            <a:spAutoFit/>
          </a:bodyPr>
          <a:lstStyle/>
          <a:p>
            <a:pPr algn="ctr"/>
            <a:r>
              <a:rPr lang="en-US" b="1" dirty="0" smtClean="0">
                <a:solidFill>
                  <a:srgbClr val="FF0000"/>
                </a:solidFill>
              </a:rPr>
              <a:t>RH for VWS of </a:t>
            </a:r>
            <a:r>
              <a:rPr lang="en-US" b="1" dirty="0" smtClean="0">
                <a:solidFill>
                  <a:srgbClr val="0000FF"/>
                </a:solidFill>
              </a:rPr>
              <a:t>5 m s</a:t>
            </a:r>
            <a:r>
              <a:rPr lang="en-US" b="1" baseline="30000" dirty="0" smtClean="0">
                <a:solidFill>
                  <a:srgbClr val="0000FF"/>
                </a:solidFill>
              </a:rPr>
              <a:t>-1</a:t>
            </a:r>
            <a:endParaRPr lang="en-US" b="1" dirty="0">
              <a:solidFill>
                <a:srgbClr val="0000FF"/>
              </a:solidFill>
            </a:endParaRPr>
          </a:p>
        </p:txBody>
      </p:sp>
      <p:sp>
        <p:nvSpPr>
          <p:cNvPr id="9" name="TextBox 8"/>
          <p:cNvSpPr txBox="1"/>
          <p:nvPr/>
        </p:nvSpPr>
        <p:spPr>
          <a:xfrm rot="16200000">
            <a:off x="-971809" y="4501892"/>
            <a:ext cx="2337316" cy="369332"/>
          </a:xfrm>
          <a:prstGeom prst="rect">
            <a:avLst/>
          </a:prstGeom>
          <a:noFill/>
        </p:spPr>
        <p:txBody>
          <a:bodyPr wrap="square" rtlCol="0">
            <a:spAutoFit/>
          </a:bodyPr>
          <a:lstStyle/>
          <a:p>
            <a:pPr algn="ctr"/>
            <a:r>
              <a:rPr lang="en-US" b="1" dirty="0" smtClean="0">
                <a:solidFill>
                  <a:srgbClr val="FF0000"/>
                </a:solidFill>
              </a:rPr>
              <a:t>RH for VWS of </a:t>
            </a:r>
            <a:r>
              <a:rPr lang="en-US" b="1" dirty="0" smtClean="0">
                <a:solidFill>
                  <a:srgbClr val="0000FF"/>
                </a:solidFill>
              </a:rPr>
              <a:t>10 m s</a:t>
            </a:r>
            <a:r>
              <a:rPr lang="en-US" b="1" baseline="30000" dirty="0" smtClean="0">
                <a:solidFill>
                  <a:srgbClr val="0000FF"/>
                </a:solidFill>
              </a:rPr>
              <a:t>-1</a:t>
            </a:r>
            <a:endParaRPr lang="en-US" b="1" dirty="0">
              <a:solidFill>
                <a:srgbClr val="0000FF"/>
              </a:solidFill>
            </a:endParaRPr>
          </a:p>
        </p:txBody>
      </p:sp>
    </p:spTree>
    <p:extLst>
      <p:ext uri="{BB962C8B-B14F-4D97-AF65-F5344CB8AC3E}">
        <p14:creationId xmlns:p14="http://schemas.microsoft.com/office/powerpoint/2010/main" val="32977626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Methodology: Model Setup</a:t>
            </a:r>
            <a:endParaRPr lang="en-US" sz="4000" dirty="0">
              <a:solidFill>
                <a:schemeClr val="bg1"/>
              </a:solidFill>
            </a:endParaRPr>
          </a:p>
        </p:txBody>
      </p:sp>
      <p:sp>
        <p:nvSpPr>
          <p:cNvPr id="42" name="TextBox 41"/>
          <p:cNvSpPr txBox="1"/>
          <p:nvPr/>
        </p:nvSpPr>
        <p:spPr>
          <a:xfrm>
            <a:off x="-12212" y="642367"/>
            <a:ext cx="4800644" cy="523220"/>
          </a:xfrm>
          <a:prstGeom prst="rect">
            <a:avLst/>
          </a:prstGeom>
          <a:noFill/>
        </p:spPr>
        <p:txBody>
          <a:bodyPr wrap="square" rtlCol="0">
            <a:spAutoFit/>
          </a:bodyPr>
          <a:lstStyle/>
          <a:p>
            <a:r>
              <a:rPr lang="en-US" sz="2800" b="1" dirty="0" smtClean="0">
                <a:solidFill>
                  <a:srgbClr val="FF0000"/>
                </a:solidFill>
              </a:rPr>
              <a:t>Experiment 3: </a:t>
            </a:r>
            <a:r>
              <a:rPr lang="en-US" sz="2800" dirty="0" smtClean="0"/>
              <a:t>Dry air height</a:t>
            </a:r>
            <a:endParaRPr lang="en-US" sz="2800" dirty="0"/>
          </a:p>
        </p:txBody>
      </p:sp>
      <p:pic>
        <p:nvPicPr>
          <p:cNvPr id="3" name="Picture 2" descr="Presentation5.pdf"/>
          <p:cNvPicPr>
            <a:picLocks noChangeAspect="1"/>
          </p:cNvPicPr>
          <p:nvPr/>
        </p:nvPicPr>
        <p:blipFill rotWithShape="1">
          <a:blip r:embed="rId3">
            <a:extLst>
              <a:ext uri="{28A0092B-C50C-407E-A947-70E740481C1C}">
                <a14:useLocalDpi xmlns:a14="http://schemas.microsoft.com/office/drawing/2010/main" val="0"/>
              </a:ext>
            </a:extLst>
          </a:blip>
          <a:srcRect l="2406" r="21111" b="8889"/>
          <a:stretch/>
        </p:blipFill>
        <p:spPr>
          <a:xfrm>
            <a:off x="-12212" y="1368787"/>
            <a:ext cx="5050131" cy="4689113"/>
          </a:xfrm>
          <a:prstGeom prst="rect">
            <a:avLst/>
          </a:prstGeom>
        </p:spPr>
      </p:pic>
      <p:sp>
        <p:nvSpPr>
          <p:cNvPr id="11" name="Rectangle 10"/>
          <p:cNvSpPr/>
          <p:nvPr/>
        </p:nvSpPr>
        <p:spPr>
          <a:xfrm>
            <a:off x="5535740" y="1656754"/>
            <a:ext cx="3533064" cy="3656586"/>
          </a:xfrm>
          <a:prstGeom prst="rect">
            <a:avLst/>
          </a:prstGeom>
          <a:noFill/>
          <a:ln w="57150" cmpd="sng">
            <a:solidFill>
              <a:srgbClr val="29293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5535739" y="3176474"/>
            <a:ext cx="3525630" cy="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535739" y="3695852"/>
            <a:ext cx="3533065" cy="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535739" y="4222060"/>
            <a:ext cx="3533065" cy="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611789" y="1656754"/>
            <a:ext cx="0" cy="3656586"/>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233709" y="1640535"/>
            <a:ext cx="0" cy="3648451"/>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837461" y="1667165"/>
            <a:ext cx="0" cy="365760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35739" y="4754100"/>
            <a:ext cx="3533064" cy="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52810" y="4314492"/>
            <a:ext cx="1058979" cy="369332"/>
          </a:xfrm>
          <a:prstGeom prst="rect">
            <a:avLst/>
          </a:prstGeom>
          <a:noFill/>
          <a:effectLst/>
        </p:spPr>
        <p:txBody>
          <a:bodyPr wrap="square" rtlCol="0">
            <a:spAutoFit/>
          </a:bodyPr>
          <a:lstStyle/>
          <a:p>
            <a:pPr algn="ctr"/>
            <a:r>
              <a:rPr lang="en-US" dirty="0" smtClean="0"/>
              <a:t>0 m s</a:t>
            </a:r>
            <a:r>
              <a:rPr lang="en-US" baseline="30000" dirty="0" smtClean="0"/>
              <a:t>-1</a:t>
            </a:r>
            <a:endParaRPr lang="en-US" dirty="0"/>
          </a:p>
        </p:txBody>
      </p:sp>
      <p:sp>
        <p:nvSpPr>
          <p:cNvPr id="22" name="TextBox 21"/>
          <p:cNvSpPr txBox="1"/>
          <p:nvPr/>
        </p:nvSpPr>
        <p:spPr>
          <a:xfrm>
            <a:off x="5543173" y="3791106"/>
            <a:ext cx="1068616" cy="369332"/>
          </a:xfrm>
          <a:prstGeom prst="rect">
            <a:avLst/>
          </a:prstGeom>
          <a:noFill/>
          <a:effectLst/>
        </p:spPr>
        <p:txBody>
          <a:bodyPr wrap="square" rtlCol="0">
            <a:spAutoFit/>
          </a:bodyPr>
          <a:lstStyle/>
          <a:p>
            <a:pPr algn="ctr"/>
            <a:r>
              <a:rPr lang="en-US" dirty="0" smtClean="0"/>
              <a:t>2.5 m s</a:t>
            </a:r>
            <a:r>
              <a:rPr lang="en-US" baseline="30000" dirty="0" smtClean="0"/>
              <a:t>-1</a:t>
            </a:r>
            <a:endParaRPr lang="en-US" dirty="0"/>
          </a:p>
        </p:txBody>
      </p:sp>
      <p:sp>
        <p:nvSpPr>
          <p:cNvPr id="23" name="TextBox 22"/>
          <p:cNvSpPr txBox="1"/>
          <p:nvPr/>
        </p:nvSpPr>
        <p:spPr>
          <a:xfrm>
            <a:off x="5535739" y="3266331"/>
            <a:ext cx="1076050" cy="369332"/>
          </a:xfrm>
          <a:prstGeom prst="rect">
            <a:avLst/>
          </a:prstGeom>
          <a:noFill/>
          <a:effectLst/>
        </p:spPr>
        <p:txBody>
          <a:bodyPr wrap="square" rtlCol="0">
            <a:spAutoFit/>
          </a:bodyPr>
          <a:lstStyle/>
          <a:p>
            <a:pPr algn="ctr"/>
            <a:r>
              <a:rPr lang="en-US" dirty="0" smtClean="0"/>
              <a:t>5 m s</a:t>
            </a:r>
            <a:r>
              <a:rPr lang="en-US" baseline="30000" dirty="0" smtClean="0"/>
              <a:t>-1</a:t>
            </a:r>
            <a:endParaRPr lang="en-US" dirty="0"/>
          </a:p>
        </p:txBody>
      </p:sp>
      <p:sp>
        <p:nvSpPr>
          <p:cNvPr id="24" name="TextBox 23"/>
          <p:cNvSpPr txBox="1"/>
          <p:nvPr/>
        </p:nvSpPr>
        <p:spPr>
          <a:xfrm>
            <a:off x="5552810" y="2737244"/>
            <a:ext cx="1076050" cy="369332"/>
          </a:xfrm>
          <a:prstGeom prst="rect">
            <a:avLst/>
          </a:prstGeom>
          <a:noFill/>
          <a:effectLst/>
        </p:spPr>
        <p:txBody>
          <a:bodyPr wrap="square" rtlCol="0">
            <a:spAutoFit/>
          </a:bodyPr>
          <a:lstStyle/>
          <a:p>
            <a:pPr algn="ctr"/>
            <a:r>
              <a:rPr lang="en-US" dirty="0" smtClean="0"/>
              <a:t>7.5 m s</a:t>
            </a:r>
            <a:r>
              <a:rPr lang="en-US" baseline="30000" dirty="0" smtClean="0"/>
              <a:t>-1</a:t>
            </a:r>
            <a:endParaRPr lang="en-US" dirty="0"/>
          </a:p>
        </p:txBody>
      </p:sp>
      <p:sp>
        <p:nvSpPr>
          <p:cNvPr id="25" name="TextBox 24"/>
          <p:cNvSpPr txBox="1"/>
          <p:nvPr/>
        </p:nvSpPr>
        <p:spPr>
          <a:xfrm>
            <a:off x="5535739" y="4754100"/>
            <a:ext cx="1076050" cy="548640"/>
          </a:xfrm>
          <a:prstGeom prst="rect">
            <a:avLst/>
          </a:prstGeom>
          <a:solidFill>
            <a:schemeClr val="tx1"/>
          </a:solidFill>
          <a:effectLst/>
        </p:spPr>
        <p:txBody>
          <a:bodyPr wrap="square" rtlCol="0">
            <a:spAutoFit/>
          </a:bodyPr>
          <a:lstStyle/>
          <a:p>
            <a:endParaRPr lang="en-US" dirty="0" smtClean="0"/>
          </a:p>
          <a:p>
            <a:endParaRPr lang="en-US" dirty="0"/>
          </a:p>
        </p:txBody>
      </p:sp>
      <p:sp>
        <p:nvSpPr>
          <p:cNvPr id="26" name="TextBox 25"/>
          <p:cNvSpPr txBox="1"/>
          <p:nvPr/>
        </p:nvSpPr>
        <p:spPr>
          <a:xfrm>
            <a:off x="6611789" y="4839861"/>
            <a:ext cx="642740" cy="369332"/>
          </a:xfrm>
          <a:prstGeom prst="rect">
            <a:avLst/>
          </a:prstGeom>
          <a:noFill/>
          <a:effectLst/>
        </p:spPr>
        <p:txBody>
          <a:bodyPr wrap="square" rtlCol="0">
            <a:spAutoFit/>
          </a:bodyPr>
          <a:lstStyle/>
          <a:p>
            <a:pPr algn="ctr"/>
            <a:r>
              <a:rPr lang="en-US" dirty="0" smtClean="0"/>
              <a:t>20%</a:t>
            </a:r>
            <a:endParaRPr lang="en-US" dirty="0"/>
          </a:p>
        </p:txBody>
      </p:sp>
      <p:sp>
        <p:nvSpPr>
          <p:cNvPr id="27" name="TextBox 26"/>
          <p:cNvSpPr txBox="1"/>
          <p:nvPr/>
        </p:nvSpPr>
        <p:spPr>
          <a:xfrm>
            <a:off x="7233709" y="4839861"/>
            <a:ext cx="624572" cy="369332"/>
          </a:xfrm>
          <a:prstGeom prst="rect">
            <a:avLst/>
          </a:prstGeom>
          <a:noFill/>
          <a:effectLst/>
        </p:spPr>
        <p:txBody>
          <a:bodyPr wrap="square" rtlCol="0">
            <a:spAutoFit/>
          </a:bodyPr>
          <a:lstStyle/>
          <a:p>
            <a:pPr algn="ctr"/>
            <a:r>
              <a:rPr lang="en-US" dirty="0" smtClean="0"/>
              <a:t>40%</a:t>
            </a:r>
            <a:endParaRPr lang="en-US" dirty="0"/>
          </a:p>
        </p:txBody>
      </p:sp>
      <p:sp>
        <p:nvSpPr>
          <p:cNvPr id="28" name="TextBox 27"/>
          <p:cNvSpPr txBox="1"/>
          <p:nvPr/>
        </p:nvSpPr>
        <p:spPr>
          <a:xfrm>
            <a:off x="7837461" y="4839861"/>
            <a:ext cx="635004" cy="369332"/>
          </a:xfrm>
          <a:prstGeom prst="rect">
            <a:avLst/>
          </a:prstGeom>
          <a:noFill/>
          <a:effectLst/>
        </p:spPr>
        <p:txBody>
          <a:bodyPr wrap="square" rtlCol="0">
            <a:spAutoFit/>
          </a:bodyPr>
          <a:lstStyle/>
          <a:p>
            <a:pPr algn="ctr"/>
            <a:r>
              <a:rPr lang="en-US" dirty="0" smtClean="0"/>
              <a:t>60%</a:t>
            </a:r>
            <a:endParaRPr lang="en-US" dirty="0"/>
          </a:p>
        </p:txBody>
      </p:sp>
      <p:sp>
        <p:nvSpPr>
          <p:cNvPr id="29" name="TextBox 28"/>
          <p:cNvSpPr txBox="1"/>
          <p:nvPr/>
        </p:nvSpPr>
        <p:spPr>
          <a:xfrm>
            <a:off x="6282189" y="5270263"/>
            <a:ext cx="664409" cy="523220"/>
          </a:xfrm>
          <a:prstGeom prst="rect">
            <a:avLst/>
          </a:prstGeom>
          <a:noFill/>
          <a:effectLst/>
        </p:spPr>
        <p:txBody>
          <a:bodyPr wrap="square" rtlCol="0">
            <a:spAutoFit/>
          </a:bodyPr>
          <a:lstStyle/>
          <a:p>
            <a:pPr algn="ctr"/>
            <a:r>
              <a:rPr lang="en-US" sz="2800" b="1" dirty="0" smtClean="0"/>
              <a:t>RH</a:t>
            </a:r>
            <a:endParaRPr lang="en-US" sz="2800" b="1" dirty="0"/>
          </a:p>
        </p:txBody>
      </p:sp>
      <p:cxnSp>
        <p:nvCxnSpPr>
          <p:cNvPr id="30" name="Straight Arrow Connector 29"/>
          <p:cNvCxnSpPr/>
          <p:nvPr/>
        </p:nvCxnSpPr>
        <p:spPr>
          <a:xfrm>
            <a:off x="6946598" y="5548166"/>
            <a:ext cx="1611935" cy="9695"/>
          </a:xfrm>
          <a:prstGeom prst="straightConnector1">
            <a:avLst/>
          </a:prstGeom>
          <a:ln w="76200" cmpd="sng">
            <a:solidFill>
              <a:srgbClr val="292934"/>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6200000">
            <a:off x="4800014" y="4360420"/>
            <a:ext cx="948230" cy="523220"/>
          </a:xfrm>
          <a:prstGeom prst="rect">
            <a:avLst/>
          </a:prstGeom>
          <a:noFill/>
          <a:effectLst/>
        </p:spPr>
        <p:txBody>
          <a:bodyPr wrap="square" rtlCol="0">
            <a:spAutoFit/>
          </a:bodyPr>
          <a:lstStyle/>
          <a:p>
            <a:r>
              <a:rPr lang="en-US" sz="2800" b="1" dirty="0" smtClean="0"/>
              <a:t>VWS</a:t>
            </a:r>
            <a:endParaRPr lang="en-US" sz="2800" b="1" dirty="0"/>
          </a:p>
        </p:txBody>
      </p:sp>
      <p:cxnSp>
        <p:nvCxnSpPr>
          <p:cNvPr id="32" name="Straight Connector 31"/>
          <p:cNvCxnSpPr/>
          <p:nvPr/>
        </p:nvCxnSpPr>
        <p:spPr>
          <a:xfrm>
            <a:off x="8451644" y="1656754"/>
            <a:ext cx="0" cy="3656586"/>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8472464" y="4839861"/>
            <a:ext cx="588906" cy="369332"/>
          </a:xfrm>
          <a:prstGeom prst="rect">
            <a:avLst/>
          </a:prstGeom>
          <a:noFill/>
          <a:effectLst/>
        </p:spPr>
        <p:txBody>
          <a:bodyPr wrap="square" rtlCol="0">
            <a:spAutoFit/>
          </a:bodyPr>
          <a:lstStyle/>
          <a:p>
            <a:pPr algn="ctr"/>
            <a:r>
              <a:rPr lang="en-US" dirty="0" smtClean="0"/>
              <a:t>80%</a:t>
            </a:r>
            <a:endParaRPr lang="en-US" dirty="0"/>
          </a:p>
        </p:txBody>
      </p:sp>
      <p:cxnSp>
        <p:nvCxnSpPr>
          <p:cNvPr id="34" name="Straight Connector 33"/>
          <p:cNvCxnSpPr/>
          <p:nvPr/>
        </p:nvCxnSpPr>
        <p:spPr>
          <a:xfrm>
            <a:off x="5535740" y="2668340"/>
            <a:ext cx="3525630" cy="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535739" y="2240484"/>
            <a:ext cx="1076050" cy="369332"/>
          </a:xfrm>
          <a:prstGeom prst="rect">
            <a:avLst/>
          </a:prstGeom>
          <a:noFill/>
          <a:effectLst/>
        </p:spPr>
        <p:txBody>
          <a:bodyPr wrap="square" rtlCol="0">
            <a:spAutoFit/>
          </a:bodyPr>
          <a:lstStyle/>
          <a:p>
            <a:pPr algn="ctr"/>
            <a:r>
              <a:rPr lang="en-US" dirty="0" smtClean="0"/>
              <a:t>10 m s</a:t>
            </a:r>
            <a:r>
              <a:rPr lang="en-US" baseline="30000" dirty="0" smtClean="0"/>
              <a:t>-1</a:t>
            </a:r>
            <a:endParaRPr lang="en-US" dirty="0"/>
          </a:p>
        </p:txBody>
      </p:sp>
      <p:cxnSp>
        <p:nvCxnSpPr>
          <p:cNvPr id="38" name="Straight Connector 37"/>
          <p:cNvCxnSpPr/>
          <p:nvPr/>
        </p:nvCxnSpPr>
        <p:spPr>
          <a:xfrm>
            <a:off x="5552810" y="2164847"/>
            <a:ext cx="3525630" cy="0"/>
          </a:xfrm>
          <a:prstGeom prst="line">
            <a:avLst/>
          </a:prstGeom>
          <a:ln>
            <a:solidFill>
              <a:srgbClr val="292934"/>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523834" y="1733049"/>
            <a:ext cx="1093119" cy="369332"/>
          </a:xfrm>
          <a:prstGeom prst="rect">
            <a:avLst/>
          </a:prstGeom>
          <a:noFill/>
          <a:effectLst/>
        </p:spPr>
        <p:txBody>
          <a:bodyPr wrap="square" rtlCol="0">
            <a:spAutoFit/>
          </a:bodyPr>
          <a:lstStyle/>
          <a:p>
            <a:pPr algn="ctr"/>
            <a:r>
              <a:rPr lang="en-US" dirty="0" smtClean="0"/>
              <a:t>12.5 m s</a:t>
            </a:r>
            <a:r>
              <a:rPr lang="en-US" baseline="30000" dirty="0" smtClean="0"/>
              <a:t>-1</a:t>
            </a:r>
            <a:endParaRPr lang="en-US" dirty="0"/>
          </a:p>
        </p:txBody>
      </p:sp>
      <p:cxnSp>
        <p:nvCxnSpPr>
          <p:cNvPr id="43" name="Straight Arrow Connector 42"/>
          <p:cNvCxnSpPr/>
          <p:nvPr/>
        </p:nvCxnSpPr>
        <p:spPr>
          <a:xfrm flipV="1">
            <a:off x="5295228" y="2508438"/>
            <a:ext cx="0" cy="1618488"/>
          </a:xfrm>
          <a:prstGeom prst="straightConnector1">
            <a:avLst/>
          </a:prstGeom>
          <a:ln w="76200" cmpd="sng">
            <a:solidFill>
              <a:srgbClr val="292934"/>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233709" y="3176474"/>
            <a:ext cx="603752" cy="526208"/>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7233709" y="4222060"/>
            <a:ext cx="603752" cy="526208"/>
          </a:xfrm>
          <a:prstGeom prst="rect">
            <a:avLst/>
          </a:prstGeom>
          <a:solidFill>
            <a:srgbClr val="FFFF00">
              <a:alpha val="4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53335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a:solidFill>
                  <a:schemeClr val="bg1"/>
                </a:solidFill>
              </a:rPr>
              <a:t>Question </a:t>
            </a:r>
            <a:r>
              <a:rPr lang="en-US" sz="4000" dirty="0" smtClean="0">
                <a:solidFill>
                  <a:schemeClr val="bg1"/>
                </a:solidFill>
              </a:rPr>
              <a:t>3: Dry Air Height</a:t>
            </a:r>
            <a:endParaRPr lang="en-US" sz="4000" dirty="0">
              <a:solidFill>
                <a:schemeClr val="bg1"/>
              </a:solidFill>
            </a:endParaRPr>
          </a:p>
        </p:txBody>
      </p:sp>
      <p:pic>
        <p:nvPicPr>
          <p:cNvPr id="3" name="Picture 2" descr="evolution_height_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000760"/>
            <a:ext cx="8915400" cy="4927600"/>
          </a:xfrm>
          <a:prstGeom prst="rect">
            <a:avLst/>
          </a:prstGeom>
        </p:spPr>
      </p:pic>
    </p:spTree>
    <p:extLst>
      <p:ext uri="{BB962C8B-B14F-4D97-AF65-F5344CB8AC3E}">
        <p14:creationId xmlns:p14="http://schemas.microsoft.com/office/powerpoint/2010/main" val="1204938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a:solidFill>
                  <a:schemeClr val="bg1"/>
                </a:solidFill>
              </a:rPr>
              <a:t>Question 3: Dry Air Height</a:t>
            </a:r>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160084" y="1013460"/>
            <a:ext cx="8915400" cy="4927600"/>
          </a:xfrm>
          <a:prstGeom prst="rect">
            <a:avLst/>
          </a:prstGeom>
        </p:spPr>
      </p:pic>
    </p:spTree>
    <p:extLst>
      <p:ext uri="{BB962C8B-B14F-4D97-AF65-F5344CB8AC3E}">
        <p14:creationId xmlns:p14="http://schemas.microsoft.com/office/powerpoint/2010/main" val="24359494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Complimentary Analyses</a:t>
            </a:r>
            <a:endParaRPr lang="en-US" sz="4000" dirty="0">
              <a:solidFill>
                <a:schemeClr val="bg1"/>
              </a:solidFill>
            </a:endParaRPr>
          </a:p>
        </p:txBody>
      </p:sp>
      <p:sp>
        <p:nvSpPr>
          <p:cNvPr id="2" name="TextBox 1"/>
          <p:cNvSpPr txBox="1"/>
          <p:nvPr/>
        </p:nvSpPr>
        <p:spPr>
          <a:xfrm>
            <a:off x="0" y="642367"/>
            <a:ext cx="9156212" cy="954107"/>
          </a:xfrm>
          <a:prstGeom prst="rect">
            <a:avLst/>
          </a:prstGeom>
          <a:noFill/>
        </p:spPr>
        <p:txBody>
          <a:bodyPr wrap="square" rtlCol="0">
            <a:spAutoFit/>
          </a:bodyPr>
          <a:lstStyle/>
          <a:p>
            <a:endParaRPr lang="en-US" sz="2000" dirty="0" smtClean="0"/>
          </a:p>
          <a:p>
            <a:endParaRPr lang="en-US" dirty="0" smtClean="0"/>
          </a:p>
          <a:p>
            <a:endParaRPr lang="en-US" dirty="0" smtClean="0"/>
          </a:p>
        </p:txBody>
      </p:sp>
      <p:pic>
        <p:nvPicPr>
          <p:cNvPr id="31" name="Picture 30" descr="Screen Shot 2017-05-11 at 4.4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757" y="1757347"/>
            <a:ext cx="3305673" cy="3383914"/>
          </a:xfrm>
          <a:prstGeom prst="rect">
            <a:avLst/>
          </a:prstGeom>
        </p:spPr>
      </p:pic>
      <p:sp>
        <p:nvSpPr>
          <p:cNvPr id="10" name="TextBox 9"/>
          <p:cNvSpPr txBox="1"/>
          <p:nvPr/>
        </p:nvSpPr>
        <p:spPr>
          <a:xfrm>
            <a:off x="336062" y="2946776"/>
            <a:ext cx="4312432" cy="2492990"/>
          </a:xfrm>
          <a:prstGeom prst="rect">
            <a:avLst/>
          </a:prstGeom>
          <a:noFill/>
        </p:spPr>
        <p:txBody>
          <a:bodyPr wrap="square" rtlCol="0">
            <a:spAutoFit/>
          </a:bodyPr>
          <a:lstStyle/>
          <a:p>
            <a:r>
              <a:rPr lang="en-US" sz="2400" b="1" dirty="0" smtClean="0">
                <a:solidFill>
                  <a:srgbClr val="FF0000"/>
                </a:solidFill>
              </a:rPr>
              <a:t>Analyses: </a:t>
            </a:r>
            <a:endParaRPr lang="en-US" sz="2400" b="1" dirty="0">
              <a:solidFill>
                <a:srgbClr val="FF0000"/>
              </a:solidFill>
            </a:endParaRPr>
          </a:p>
          <a:p>
            <a:r>
              <a:rPr lang="en-US" sz="2400" dirty="0" smtClean="0">
                <a:solidFill>
                  <a:srgbClr val="FF0000"/>
                </a:solidFill>
              </a:rPr>
              <a:t>(1) Entropy budget </a:t>
            </a:r>
          </a:p>
          <a:p>
            <a:r>
              <a:rPr lang="en-US" sz="2400" dirty="0" smtClean="0">
                <a:solidFill>
                  <a:srgbClr val="FF0000"/>
                </a:solidFill>
              </a:rPr>
              <a:t>(2) Eulerian analysis</a:t>
            </a:r>
          </a:p>
          <a:p>
            <a:r>
              <a:rPr lang="en-US" sz="2400" dirty="0" smtClean="0">
                <a:solidFill>
                  <a:srgbClr val="FF0000"/>
                </a:solidFill>
              </a:rPr>
              <a:t>(3) Lagrangian analysis</a:t>
            </a:r>
          </a:p>
          <a:p>
            <a:r>
              <a:rPr lang="en-US" sz="2400" dirty="0" smtClean="0">
                <a:solidFill>
                  <a:srgbClr val="FF0000"/>
                </a:solidFill>
              </a:rPr>
              <a:t>(4) Trajectory analysis</a:t>
            </a:r>
            <a:endParaRPr lang="en-US" sz="2400" dirty="0" smtClean="0"/>
          </a:p>
          <a:p>
            <a:endParaRPr lang="en-US" dirty="0" smtClean="0"/>
          </a:p>
          <a:p>
            <a:endParaRPr lang="en-US" dirty="0" smtClean="0"/>
          </a:p>
        </p:txBody>
      </p:sp>
      <p:cxnSp>
        <p:nvCxnSpPr>
          <p:cNvPr id="26" name="Straight Connector 25"/>
          <p:cNvCxnSpPr/>
          <p:nvPr/>
        </p:nvCxnSpPr>
        <p:spPr>
          <a:xfrm>
            <a:off x="595630" y="5709186"/>
            <a:ext cx="7543800" cy="0"/>
          </a:xfrm>
          <a:prstGeom prst="line">
            <a:avLst/>
          </a:pr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1230" y="5333261"/>
            <a:ext cx="0" cy="7010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627630" y="5302786"/>
            <a:ext cx="0" cy="7010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10430" y="5333261"/>
            <a:ext cx="0" cy="7010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636510" y="5333261"/>
            <a:ext cx="0" cy="7010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51230" y="5202798"/>
            <a:ext cx="1676400" cy="461665"/>
          </a:xfrm>
          <a:prstGeom prst="rect">
            <a:avLst/>
          </a:prstGeom>
          <a:noFill/>
        </p:spPr>
        <p:txBody>
          <a:bodyPr wrap="square" rtlCol="0">
            <a:spAutoFit/>
          </a:bodyPr>
          <a:lstStyle/>
          <a:p>
            <a:pPr algn="ctr"/>
            <a:r>
              <a:rPr lang="en-US" sz="2400" b="1" dirty="0" smtClean="0">
                <a:solidFill>
                  <a:srgbClr val="0000FF"/>
                </a:solidFill>
              </a:rPr>
              <a:t>pre-genesis</a:t>
            </a:r>
            <a:endParaRPr lang="en-US" sz="2400" b="1" dirty="0">
              <a:solidFill>
                <a:srgbClr val="0000FF"/>
              </a:solidFill>
            </a:endParaRPr>
          </a:p>
        </p:txBody>
      </p:sp>
      <p:sp>
        <p:nvSpPr>
          <p:cNvPr id="37" name="TextBox 36"/>
          <p:cNvSpPr txBox="1"/>
          <p:nvPr/>
        </p:nvSpPr>
        <p:spPr>
          <a:xfrm>
            <a:off x="585470" y="5946438"/>
            <a:ext cx="865556" cy="400110"/>
          </a:xfrm>
          <a:prstGeom prst="rect">
            <a:avLst/>
          </a:prstGeom>
          <a:noFill/>
        </p:spPr>
        <p:txBody>
          <a:bodyPr wrap="square" rtlCol="0">
            <a:spAutoFit/>
          </a:bodyPr>
          <a:lstStyle/>
          <a:p>
            <a:r>
              <a:rPr lang="en-US" sz="2000" b="1" dirty="0" smtClean="0"/>
              <a:t>12 h</a:t>
            </a:r>
            <a:endParaRPr lang="en-US" sz="2000" b="1" dirty="0"/>
          </a:p>
        </p:txBody>
      </p:sp>
      <p:sp>
        <p:nvSpPr>
          <p:cNvPr id="38" name="TextBox 37"/>
          <p:cNvSpPr txBox="1"/>
          <p:nvPr/>
        </p:nvSpPr>
        <p:spPr>
          <a:xfrm>
            <a:off x="1979930" y="5936278"/>
            <a:ext cx="1315720" cy="400110"/>
          </a:xfrm>
          <a:prstGeom prst="rect">
            <a:avLst/>
          </a:prstGeom>
          <a:noFill/>
        </p:spPr>
        <p:txBody>
          <a:bodyPr wrap="square" rtlCol="0">
            <a:spAutoFit/>
          </a:bodyPr>
          <a:lstStyle/>
          <a:p>
            <a:r>
              <a:rPr lang="en-US" sz="2000" b="1" dirty="0" smtClean="0"/>
              <a:t>12.5 m s</a:t>
            </a:r>
            <a:r>
              <a:rPr lang="en-US" sz="2000" b="1" baseline="30000" dirty="0" smtClean="0"/>
              <a:t>-1</a:t>
            </a:r>
            <a:endParaRPr lang="en-US" sz="2000" b="1" dirty="0"/>
          </a:p>
        </p:txBody>
      </p:sp>
      <p:sp>
        <p:nvSpPr>
          <p:cNvPr id="39" name="TextBox 38"/>
          <p:cNvSpPr txBox="1"/>
          <p:nvPr/>
        </p:nvSpPr>
        <p:spPr>
          <a:xfrm>
            <a:off x="4265930" y="5936278"/>
            <a:ext cx="1051560" cy="400110"/>
          </a:xfrm>
          <a:prstGeom prst="rect">
            <a:avLst/>
          </a:prstGeom>
          <a:noFill/>
        </p:spPr>
        <p:txBody>
          <a:bodyPr wrap="square" rtlCol="0">
            <a:spAutoFit/>
          </a:bodyPr>
          <a:lstStyle/>
          <a:p>
            <a:r>
              <a:rPr lang="en-US" sz="2000" b="1" dirty="0" smtClean="0"/>
              <a:t>20 m s</a:t>
            </a:r>
            <a:r>
              <a:rPr lang="en-US" sz="2000" b="1" baseline="30000" dirty="0" smtClean="0"/>
              <a:t>-1</a:t>
            </a:r>
            <a:endParaRPr lang="en-US" sz="2000" b="1" dirty="0"/>
          </a:p>
        </p:txBody>
      </p:sp>
      <p:sp>
        <p:nvSpPr>
          <p:cNvPr id="40" name="TextBox 39"/>
          <p:cNvSpPr txBox="1"/>
          <p:nvPr/>
        </p:nvSpPr>
        <p:spPr>
          <a:xfrm>
            <a:off x="7189469" y="6014219"/>
            <a:ext cx="1061721" cy="400110"/>
          </a:xfrm>
          <a:prstGeom prst="rect">
            <a:avLst/>
          </a:prstGeom>
          <a:noFill/>
        </p:spPr>
        <p:txBody>
          <a:bodyPr wrap="square" rtlCol="0">
            <a:spAutoFit/>
          </a:bodyPr>
          <a:lstStyle/>
          <a:p>
            <a:r>
              <a:rPr lang="en-US" sz="2000" b="1" dirty="0" smtClean="0"/>
              <a:t>30 m s</a:t>
            </a:r>
            <a:r>
              <a:rPr lang="en-US" sz="2000" b="1" baseline="30000" dirty="0" smtClean="0"/>
              <a:t>-1</a:t>
            </a:r>
            <a:endParaRPr lang="en-US" sz="2000" b="1" dirty="0"/>
          </a:p>
        </p:txBody>
      </p:sp>
      <p:sp>
        <p:nvSpPr>
          <p:cNvPr id="41" name="TextBox 40"/>
          <p:cNvSpPr txBox="1"/>
          <p:nvPr/>
        </p:nvSpPr>
        <p:spPr>
          <a:xfrm>
            <a:off x="2627630" y="5208493"/>
            <a:ext cx="2082800" cy="461665"/>
          </a:xfrm>
          <a:prstGeom prst="rect">
            <a:avLst/>
          </a:prstGeom>
          <a:noFill/>
        </p:spPr>
        <p:txBody>
          <a:bodyPr wrap="square" rtlCol="0">
            <a:spAutoFit/>
          </a:bodyPr>
          <a:lstStyle/>
          <a:p>
            <a:pPr algn="ctr"/>
            <a:r>
              <a:rPr lang="en-US" sz="2400" b="1" dirty="0" smtClean="0">
                <a:solidFill>
                  <a:srgbClr val="0000FF"/>
                </a:solidFill>
              </a:rPr>
              <a:t>genesis</a:t>
            </a:r>
            <a:endParaRPr lang="en-US" sz="2400" b="1" dirty="0">
              <a:solidFill>
                <a:srgbClr val="0000FF"/>
              </a:solidFill>
            </a:endParaRPr>
          </a:p>
        </p:txBody>
      </p:sp>
      <p:sp>
        <p:nvSpPr>
          <p:cNvPr id="42" name="TextBox 41"/>
          <p:cNvSpPr txBox="1"/>
          <p:nvPr/>
        </p:nvSpPr>
        <p:spPr>
          <a:xfrm>
            <a:off x="4710430" y="5202798"/>
            <a:ext cx="2926080" cy="461665"/>
          </a:xfrm>
          <a:prstGeom prst="rect">
            <a:avLst/>
          </a:prstGeom>
          <a:noFill/>
        </p:spPr>
        <p:txBody>
          <a:bodyPr wrap="square" rtlCol="0">
            <a:spAutoFit/>
          </a:bodyPr>
          <a:lstStyle/>
          <a:p>
            <a:pPr algn="ctr"/>
            <a:r>
              <a:rPr lang="en-US" sz="2400" b="1" dirty="0" smtClean="0">
                <a:solidFill>
                  <a:srgbClr val="0000FF"/>
                </a:solidFill>
              </a:rPr>
              <a:t>early intensification</a:t>
            </a:r>
            <a:endParaRPr lang="en-US" sz="2400" b="1" dirty="0">
              <a:solidFill>
                <a:srgbClr val="0000FF"/>
              </a:solidFill>
            </a:endParaRPr>
          </a:p>
        </p:txBody>
      </p:sp>
      <p:cxnSp>
        <p:nvCxnSpPr>
          <p:cNvPr id="43" name="Straight Arrow Connector 42"/>
          <p:cNvCxnSpPr/>
          <p:nvPr/>
        </p:nvCxnSpPr>
        <p:spPr>
          <a:xfrm>
            <a:off x="595630" y="5700638"/>
            <a:ext cx="7777480" cy="8548"/>
          </a:xfrm>
          <a:prstGeom prst="straightConnector1">
            <a:avLst/>
          </a:prstGeom>
          <a:ln w="762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12212" y="642367"/>
            <a:ext cx="9144000" cy="1200328"/>
          </a:xfrm>
          <a:prstGeom prst="rect">
            <a:avLst/>
          </a:prstGeom>
        </p:spPr>
        <p:txBody>
          <a:bodyPr wrap="square">
            <a:spAutoFit/>
          </a:bodyPr>
          <a:lstStyle/>
          <a:p>
            <a:r>
              <a:rPr lang="en-US" sz="2400" b="1" u="sng" dirty="0" smtClean="0">
                <a:solidFill>
                  <a:srgbClr val="FF0000"/>
                </a:solidFill>
              </a:rPr>
              <a:t>Purpose</a:t>
            </a:r>
            <a:r>
              <a:rPr lang="en-US" sz="2400" b="1" dirty="0" smtClean="0">
                <a:solidFill>
                  <a:srgbClr val="FF0000"/>
                </a:solidFill>
              </a:rPr>
              <a:t>: </a:t>
            </a:r>
            <a:r>
              <a:rPr lang="en-US" sz="2400" dirty="0" smtClean="0"/>
              <a:t>Investigate the synergistic effect of midlevel dry air and VWS on the development of the TC secondary circulation in a 3D modeling framework for a variety of dry air and VWS environments.</a:t>
            </a:r>
            <a:endParaRPr lang="en-US" sz="2400" dirty="0"/>
          </a:p>
        </p:txBody>
      </p:sp>
      <p:sp>
        <p:nvSpPr>
          <p:cNvPr id="45" name="TextBox 44"/>
          <p:cNvSpPr txBox="1"/>
          <p:nvPr/>
        </p:nvSpPr>
        <p:spPr>
          <a:xfrm>
            <a:off x="336062" y="1822245"/>
            <a:ext cx="4312432" cy="1200328"/>
          </a:xfrm>
          <a:prstGeom prst="rect">
            <a:avLst/>
          </a:prstGeom>
          <a:noFill/>
        </p:spPr>
        <p:txBody>
          <a:bodyPr wrap="square" rtlCol="0">
            <a:spAutoFit/>
          </a:bodyPr>
          <a:lstStyle/>
          <a:p>
            <a:r>
              <a:rPr lang="en-US" sz="2400" dirty="0" smtClean="0"/>
              <a:t>Question 1: No VWS</a:t>
            </a:r>
          </a:p>
          <a:p>
            <a:r>
              <a:rPr lang="en-US" sz="2400" dirty="0" smtClean="0"/>
              <a:t>Question 2: With VWS</a:t>
            </a:r>
          </a:p>
          <a:p>
            <a:r>
              <a:rPr lang="en-US" sz="2400" dirty="0" smtClean="0"/>
              <a:t>Question 3: Height of dry air</a:t>
            </a:r>
            <a:endParaRPr lang="en-US" dirty="0" smtClean="0"/>
          </a:p>
        </p:txBody>
      </p:sp>
    </p:spTree>
    <p:extLst>
      <p:ext uri="{BB962C8B-B14F-4D97-AF65-F5344CB8AC3E}">
        <p14:creationId xmlns:p14="http://schemas.microsoft.com/office/powerpoint/2010/main" val="25521954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a:t>
            </a:r>
            <a:r>
              <a:rPr lang="en-US" sz="2000" b="1" dirty="0">
                <a:solidFill>
                  <a:srgbClr val="FF0000"/>
                </a:solidFill>
              </a:rPr>
              <a:t>b</a:t>
            </a:r>
            <a:r>
              <a:rPr lang="en-US" sz="2000" b="1" dirty="0" smtClean="0">
                <a:solidFill>
                  <a:srgbClr val="FF0000"/>
                </a:solidFill>
              </a:rPr>
              <a:t>udget: </a:t>
            </a:r>
            <a:r>
              <a:rPr lang="en-US" sz="2000" dirty="0" smtClean="0"/>
              <a:t>Quantifies mid- and low-level ventilation, as well as the effect of surface fluxes on the entropy evolution in the subcloud layer.</a:t>
            </a:r>
          </a:p>
        </p:txBody>
      </p:sp>
      <p:sp>
        <p:nvSpPr>
          <p:cNvPr id="7" name="TextBox 6"/>
          <p:cNvSpPr txBox="1"/>
          <p:nvPr/>
        </p:nvSpPr>
        <p:spPr>
          <a:xfrm>
            <a:off x="12213" y="1393438"/>
            <a:ext cx="9131788" cy="1200328"/>
          </a:xfrm>
          <a:prstGeom prst="rect">
            <a:avLst/>
          </a:prstGeom>
          <a:noFill/>
        </p:spPr>
        <p:txBody>
          <a:bodyPr wrap="square" rtlCol="0">
            <a:spAutoFit/>
          </a:bodyPr>
          <a:lstStyle/>
          <a:p>
            <a:r>
              <a:rPr lang="en-US" sz="2400" b="1" dirty="0" smtClean="0"/>
              <a:t>Entropy tendency = lateral entropy transport </a:t>
            </a:r>
          </a:p>
          <a:p>
            <a:r>
              <a:rPr lang="en-US" sz="2400" b="1" dirty="0"/>
              <a:t> </a:t>
            </a:r>
            <a:r>
              <a:rPr lang="en-US" sz="2400" b="1" dirty="0" smtClean="0"/>
              <a:t>                                   + vertical entropy transport </a:t>
            </a:r>
          </a:p>
          <a:p>
            <a:r>
              <a:rPr lang="en-US" sz="2400" b="1" dirty="0"/>
              <a:t> </a:t>
            </a:r>
            <a:r>
              <a:rPr lang="en-US" sz="2400" b="1" dirty="0" smtClean="0"/>
              <a:t>                                   + sources/sinks</a:t>
            </a:r>
            <a:endParaRPr lang="en-US" sz="2400" b="1" dirty="0"/>
          </a:p>
        </p:txBody>
      </p:sp>
    </p:spTree>
    <p:extLst>
      <p:ext uri="{BB962C8B-B14F-4D97-AF65-F5344CB8AC3E}">
        <p14:creationId xmlns:p14="http://schemas.microsoft.com/office/powerpoint/2010/main" val="39375187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20" name="Picture 1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6" name="Picture 25"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spTree>
    <p:extLst>
      <p:ext uri="{BB962C8B-B14F-4D97-AF65-F5344CB8AC3E}">
        <p14:creationId xmlns:p14="http://schemas.microsoft.com/office/powerpoint/2010/main" val="24262360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20" name="Picture 1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6" name="Picture 25"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sp>
        <p:nvSpPr>
          <p:cNvPr id="28" name="Frame 27"/>
          <p:cNvSpPr/>
          <p:nvPr/>
        </p:nvSpPr>
        <p:spPr>
          <a:xfrm>
            <a:off x="850901" y="1168400"/>
            <a:ext cx="4660900" cy="889000"/>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 name="TextBox 2"/>
          <p:cNvSpPr txBox="1"/>
          <p:nvPr/>
        </p:nvSpPr>
        <p:spPr>
          <a:xfrm>
            <a:off x="5600212" y="1374596"/>
            <a:ext cx="3619500" cy="430887"/>
          </a:xfrm>
          <a:prstGeom prst="rect">
            <a:avLst/>
          </a:prstGeom>
          <a:noFill/>
        </p:spPr>
        <p:txBody>
          <a:bodyPr wrap="square" rtlCol="0">
            <a:spAutoFit/>
          </a:bodyPr>
          <a:lstStyle/>
          <a:p>
            <a:r>
              <a:rPr lang="en-US" sz="2200" b="1" dirty="0">
                <a:solidFill>
                  <a:srgbClr val="FF0000"/>
                </a:solidFill>
              </a:rPr>
              <a:t>l</a:t>
            </a:r>
            <a:r>
              <a:rPr lang="en-US" sz="2200" b="1" dirty="0" smtClean="0">
                <a:solidFill>
                  <a:srgbClr val="FF0000"/>
                </a:solidFill>
              </a:rPr>
              <a:t>ateral entropy transport</a:t>
            </a:r>
            <a:endParaRPr lang="en-US" sz="2200" b="1" dirty="0">
              <a:solidFill>
                <a:srgbClr val="FF0000"/>
              </a:solidFill>
            </a:endParaRPr>
          </a:p>
        </p:txBody>
      </p:sp>
      <p:pic>
        <p:nvPicPr>
          <p:cNvPr id="29" name="Picture 28" descr="Screen Shot 2017-05-11 at 4.11.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2" y="3479870"/>
            <a:ext cx="3077899" cy="2070030"/>
          </a:xfrm>
          <a:prstGeom prst="rect">
            <a:avLst/>
          </a:prstGeom>
        </p:spPr>
      </p:pic>
      <p:sp>
        <p:nvSpPr>
          <p:cNvPr id="30" name="TextBox 29"/>
          <p:cNvSpPr txBox="1"/>
          <p:nvPr/>
        </p:nvSpPr>
        <p:spPr>
          <a:xfrm>
            <a:off x="203688" y="5549900"/>
            <a:ext cx="3034812" cy="430887"/>
          </a:xfrm>
          <a:prstGeom prst="rect">
            <a:avLst/>
          </a:prstGeom>
          <a:noFill/>
        </p:spPr>
        <p:txBody>
          <a:bodyPr wrap="square" rtlCol="0">
            <a:spAutoFit/>
          </a:bodyPr>
          <a:lstStyle/>
          <a:p>
            <a:pPr algn="ctr"/>
            <a:r>
              <a:rPr lang="en-US" sz="2200" b="1" dirty="0" smtClean="0">
                <a:solidFill>
                  <a:srgbClr val="FF0000"/>
                </a:solidFill>
              </a:rPr>
              <a:t>mid-level ventilation</a:t>
            </a:r>
          </a:p>
        </p:txBody>
      </p:sp>
      <p:sp>
        <p:nvSpPr>
          <p:cNvPr id="38" name="TextBox 37"/>
          <p:cNvSpPr txBox="1"/>
          <p:nvPr/>
        </p:nvSpPr>
        <p:spPr>
          <a:xfrm>
            <a:off x="254488" y="5912603"/>
            <a:ext cx="2899832" cy="338554"/>
          </a:xfrm>
          <a:prstGeom prst="rect">
            <a:avLst/>
          </a:prstGeom>
          <a:noFill/>
          <a:ln>
            <a:noFill/>
          </a:ln>
        </p:spPr>
        <p:txBody>
          <a:bodyPr wrap="square" rtlCol="0">
            <a:spAutoFit/>
          </a:bodyPr>
          <a:lstStyle/>
          <a:p>
            <a:pPr algn="ctr"/>
            <a:r>
              <a:rPr lang="en-US" sz="1600" dirty="0" smtClean="0"/>
              <a:t>Tang and Emanuel (2012b) </a:t>
            </a:r>
            <a:endParaRPr lang="en-US" sz="1600" dirty="0"/>
          </a:p>
        </p:txBody>
      </p:sp>
    </p:spTree>
    <p:extLst>
      <p:ext uri="{BB962C8B-B14F-4D97-AF65-F5344CB8AC3E}">
        <p14:creationId xmlns:p14="http://schemas.microsoft.com/office/powerpoint/2010/main" val="15121093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Motivation</a:t>
            </a:r>
            <a:endParaRPr lang="en-US" sz="4000" dirty="0">
              <a:solidFill>
                <a:schemeClr val="bg1"/>
              </a:solidFill>
            </a:endParaRPr>
          </a:p>
        </p:txBody>
      </p:sp>
      <p:sp>
        <p:nvSpPr>
          <p:cNvPr id="4" name="Oval 3"/>
          <p:cNvSpPr/>
          <p:nvPr/>
        </p:nvSpPr>
        <p:spPr>
          <a:xfrm>
            <a:off x="1498600" y="876300"/>
            <a:ext cx="3581400" cy="3403600"/>
          </a:xfrm>
          <a:prstGeom prst="ellipse">
            <a:avLst/>
          </a:prstGeom>
          <a:solidFill>
            <a:srgbClr val="FFFF00">
              <a:alpha val="86000"/>
            </a:srgbClr>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3683000" y="876300"/>
            <a:ext cx="3581400" cy="3403600"/>
          </a:xfrm>
          <a:prstGeom prst="ellipse">
            <a:avLst/>
          </a:prstGeom>
          <a:solidFill>
            <a:srgbClr val="FF0000">
              <a:alpha val="30000"/>
            </a:srgb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739900" y="2090410"/>
            <a:ext cx="1816100" cy="784830"/>
          </a:xfrm>
          <a:prstGeom prst="rect">
            <a:avLst/>
          </a:prstGeom>
          <a:noFill/>
        </p:spPr>
        <p:txBody>
          <a:bodyPr wrap="square" rtlCol="0">
            <a:spAutoFit/>
          </a:bodyPr>
          <a:lstStyle/>
          <a:p>
            <a:r>
              <a:rPr lang="en-US" sz="4500" b="1" dirty="0"/>
              <a:t>d</a:t>
            </a:r>
            <a:r>
              <a:rPr lang="en-US" sz="4500" b="1" dirty="0" smtClean="0"/>
              <a:t>ry air</a:t>
            </a:r>
            <a:endParaRPr lang="en-US" sz="4500" b="1" dirty="0"/>
          </a:p>
        </p:txBody>
      </p:sp>
      <p:sp>
        <p:nvSpPr>
          <p:cNvPr id="10" name="TextBox 9"/>
          <p:cNvSpPr txBox="1"/>
          <p:nvPr/>
        </p:nvSpPr>
        <p:spPr>
          <a:xfrm>
            <a:off x="5397500" y="2090410"/>
            <a:ext cx="1549400" cy="784830"/>
          </a:xfrm>
          <a:prstGeom prst="rect">
            <a:avLst/>
          </a:prstGeom>
          <a:noFill/>
        </p:spPr>
        <p:txBody>
          <a:bodyPr wrap="square" rtlCol="0">
            <a:spAutoFit/>
          </a:bodyPr>
          <a:lstStyle/>
          <a:p>
            <a:r>
              <a:rPr lang="en-US" sz="4500" b="1" dirty="0" smtClean="0"/>
              <a:t>VWS</a:t>
            </a:r>
            <a:endParaRPr lang="en-US" sz="4500" b="1" dirty="0"/>
          </a:p>
        </p:txBody>
      </p:sp>
      <p:sp>
        <p:nvSpPr>
          <p:cNvPr id="8" name="TextBox 7"/>
          <p:cNvSpPr txBox="1"/>
          <p:nvPr/>
        </p:nvSpPr>
        <p:spPr>
          <a:xfrm>
            <a:off x="3683000" y="1917700"/>
            <a:ext cx="1397000" cy="1107996"/>
          </a:xfrm>
          <a:prstGeom prst="rect">
            <a:avLst/>
          </a:prstGeom>
          <a:noFill/>
        </p:spPr>
        <p:txBody>
          <a:bodyPr wrap="square" rtlCol="0">
            <a:spAutoFit/>
          </a:bodyPr>
          <a:lstStyle/>
          <a:p>
            <a:pPr algn="ctr"/>
            <a:r>
              <a:rPr lang="en-US" sz="6600" b="1" dirty="0" smtClean="0"/>
              <a:t>?</a:t>
            </a:r>
            <a:endParaRPr lang="en-US" sz="6600" b="1" dirty="0"/>
          </a:p>
        </p:txBody>
      </p:sp>
      <p:pic>
        <p:nvPicPr>
          <p:cNvPr id="2" name="Picture 1" descr="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3238500"/>
            <a:ext cx="2286000" cy="3048000"/>
          </a:xfrm>
          <a:prstGeom prst="rect">
            <a:avLst/>
          </a:prstGeom>
        </p:spPr>
      </p:pic>
      <p:sp>
        <p:nvSpPr>
          <p:cNvPr id="3" name="TextBox 2"/>
          <p:cNvSpPr txBox="1"/>
          <p:nvPr/>
        </p:nvSpPr>
        <p:spPr>
          <a:xfrm>
            <a:off x="5715000" y="4762500"/>
            <a:ext cx="2463800" cy="584776"/>
          </a:xfrm>
          <a:prstGeom prst="rect">
            <a:avLst/>
          </a:prstGeom>
          <a:noFill/>
        </p:spPr>
        <p:txBody>
          <a:bodyPr wrap="square" rtlCol="0">
            <a:spAutoFit/>
          </a:bodyPr>
          <a:lstStyle/>
          <a:p>
            <a:r>
              <a:rPr lang="en-US" sz="3200" b="1" dirty="0" smtClean="0">
                <a:solidFill>
                  <a:srgbClr val="0000FF"/>
                </a:solidFill>
              </a:rPr>
              <a:t>Dave Vollaro</a:t>
            </a:r>
            <a:endParaRPr lang="en-US" sz="3200" b="1" dirty="0">
              <a:solidFill>
                <a:srgbClr val="0000FF"/>
              </a:solidFill>
            </a:endParaRPr>
          </a:p>
        </p:txBody>
      </p:sp>
    </p:spTree>
    <p:extLst>
      <p:ext uri="{BB962C8B-B14F-4D97-AF65-F5344CB8AC3E}">
        <p14:creationId xmlns:p14="http://schemas.microsoft.com/office/powerpoint/2010/main" val="8362310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20" name="Picture 1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6" name="Picture 25"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sp>
        <p:nvSpPr>
          <p:cNvPr id="3" name="TextBox 2"/>
          <p:cNvSpPr txBox="1"/>
          <p:nvPr/>
        </p:nvSpPr>
        <p:spPr>
          <a:xfrm>
            <a:off x="5612912" y="1423313"/>
            <a:ext cx="3619500" cy="430887"/>
          </a:xfrm>
          <a:prstGeom prst="rect">
            <a:avLst/>
          </a:prstGeom>
          <a:noFill/>
        </p:spPr>
        <p:txBody>
          <a:bodyPr wrap="square" rtlCol="0">
            <a:spAutoFit/>
          </a:bodyPr>
          <a:lstStyle/>
          <a:p>
            <a:r>
              <a:rPr lang="en-US" sz="2200" b="1" dirty="0" smtClean="0">
                <a:solidFill>
                  <a:srgbClr val="0000FF"/>
                </a:solidFill>
              </a:rPr>
              <a:t>vertical entropy transport</a:t>
            </a:r>
            <a:endParaRPr lang="en-US" sz="2200" b="1" dirty="0">
              <a:solidFill>
                <a:srgbClr val="0000FF"/>
              </a:solidFill>
            </a:endParaRPr>
          </a:p>
        </p:txBody>
      </p:sp>
      <p:sp>
        <p:nvSpPr>
          <p:cNvPr id="23" name="Frame 22"/>
          <p:cNvSpPr/>
          <p:nvPr/>
        </p:nvSpPr>
        <p:spPr>
          <a:xfrm>
            <a:off x="850900" y="1905000"/>
            <a:ext cx="7048499" cy="889000"/>
          </a:xfrm>
          <a:prstGeom prst="fram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32" name="Picture 31" descr="Screen Shot 2017-05-11 at 4.11.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2" y="3479870"/>
            <a:ext cx="3077899" cy="2070030"/>
          </a:xfrm>
          <a:prstGeom prst="rect">
            <a:avLst/>
          </a:prstGeom>
        </p:spPr>
      </p:pic>
      <p:sp>
        <p:nvSpPr>
          <p:cNvPr id="33" name="TextBox 32"/>
          <p:cNvSpPr txBox="1"/>
          <p:nvPr/>
        </p:nvSpPr>
        <p:spPr>
          <a:xfrm>
            <a:off x="203688" y="5549900"/>
            <a:ext cx="3034812" cy="430887"/>
          </a:xfrm>
          <a:prstGeom prst="rect">
            <a:avLst/>
          </a:prstGeom>
          <a:noFill/>
        </p:spPr>
        <p:txBody>
          <a:bodyPr wrap="square" rtlCol="0">
            <a:spAutoFit/>
          </a:bodyPr>
          <a:lstStyle/>
          <a:p>
            <a:pPr algn="ctr"/>
            <a:r>
              <a:rPr lang="en-US" sz="2200" b="1" dirty="0" smtClean="0">
                <a:solidFill>
                  <a:srgbClr val="FF0000"/>
                </a:solidFill>
              </a:rPr>
              <a:t>mid-level ventilation</a:t>
            </a:r>
          </a:p>
        </p:txBody>
      </p:sp>
      <p:pic>
        <p:nvPicPr>
          <p:cNvPr id="34" name="Picture 33" descr="Presentation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167" y="3493266"/>
            <a:ext cx="3488488" cy="2183634"/>
          </a:xfrm>
          <a:prstGeom prst="rect">
            <a:avLst/>
          </a:prstGeom>
        </p:spPr>
      </p:pic>
      <p:sp>
        <p:nvSpPr>
          <p:cNvPr id="35" name="TextBox 34"/>
          <p:cNvSpPr txBox="1"/>
          <p:nvPr/>
        </p:nvSpPr>
        <p:spPr>
          <a:xfrm>
            <a:off x="3632200" y="5917287"/>
            <a:ext cx="2324768"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pic>
        <p:nvPicPr>
          <p:cNvPr id="36" name="Picture 35" descr="Screen Shot 2017-05-18 at 10.55.25 PM.png"/>
          <p:cNvPicPr>
            <a:picLocks noChangeAspect="1"/>
          </p:cNvPicPr>
          <p:nvPr/>
        </p:nvPicPr>
        <p:blipFill rotWithShape="1">
          <a:blip r:embed="rId6">
            <a:extLst>
              <a:ext uri="{28A0092B-C50C-407E-A947-70E740481C1C}">
                <a14:useLocalDpi xmlns:a14="http://schemas.microsoft.com/office/drawing/2010/main" val="0"/>
              </a:ext>
            </a:extLst>
          </a:blip>
          <a:srcRect b="11378"/>
          <a:stretch/>
        </p:blipFill>
        <p:spPr>
          <a:xfrm>
            <a:off x="6632603" y="3276670"/>
            <a:ext cx="2397097" cy="2349085"/>
          </a:xfrm>
          <a:prstGeom prst="rect">
            <a:avLst/>
          </a:prstGeom>
        </p:spPr>
      </p:pic>
      <p:sp>
        <p:nvSpPr>
          <p:cNvPr id="37" name="TextBox 36"/>
          <p:cNvSpPr txBox="1"/>
          <p:nvPr/>
        </p:nvSpPr>
        <p:spPr>
          <a:xfrm>
            <a:off x="6706655" y="5912603"/>
            <a:ext cx="2323045" cy="338554"/>
          </a:xfrm>
          <a:prstGeom prst="rect">
            <a:avLst/>
          </a:prstGeom>
          <a:solidFill>
            <a:srgbClr val="FFFFFF"/>
          </a:solidFill>
          <a:ln>
            <a:noFill/>
          </a:ln>
        </p:spPr>
        <p:txBody>
          <a:bodyPr wrap="square" rtlCol="0">
            <a:spAutoFit/>
          </a:bodyPr>
          <a:lstStyle/>
          <a:p>
            <a:pPr algn="ctr"/>
            <a:r>
              <a:rPr lang="en-US" sz="1600" dirty="0" smtClean="0"/>
              <a:t>Riemer et al. (2010)</a:t>
            </a:r>
            <a:endParaRPr lang="en-US" sz="1600" dirty="0"/>
          </a:p>
        </p:txBody>
      </p:sp>
      <p:sp>
        <p:nvSpPr>
          <p:cNvPr id="38" name="TextBox 37"/>
          <p:cNvSpPr txBox="1"/>
          <p:nvPr/>
        </p:nvSpPr>
        <p:spPr>
          <a:xfrm>
            <a:off x="3276600" y="55499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39" name="TextBox 38"/>
          <p:cNvSpPr txBox="1"/>
          <p:nvPr/>
        </p:nvSpPr>
        <p:spPr>
          <a:xfrm>
            <a:off x="6350000" y="55499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40" name="TextBox 39"/>
          <p:cNvSpPr txBox="1"/>
          <p:nvPr/>
        </p:nvSpPr>
        <p:spPr>
          <a:xfrm>
            <a:off x="254488" y="5912603"/>
            <a:ext cx="2899832" cy="338554"/>
          </a:xfrm>
          <a:prstGeom prst="rect">
            <a:avLst/>
          </a:prstGeom>
          <a:noFill/>
          <a:ln>
            <a:noFill/>
          </a:ln>
        </p:spPr>
        <p:txBody>
          <a:bodyPr wrap="square" rtlCol="0">
            <a:spAutoFit/>
          </a:bodyPr>
          <a:lstStyle/>
          <a:p>
            <a:pPr algn="ctr"/>
            <a:r>
              <a:rPr lang="en-US" sz="1600" dirty="0" smtClean="0"/>
              <a:t>Tang and Emanuel (2012b) </a:t>
            </a:r>
            <a:endParaRPr lang="en-US" sz="1600" dirty="0"/>
          </a:p>
        </p:txBody>
      </p:sp>
    </p:spTree>
    <p:extLst>
      <p:ext uri="{BB962C8B-B14F-4D97-AF65-F5344CB8AC3E}">
        <p14:creationId xmlns:p14="http://schemas.microsoft.com/office/powerpoint/2010/main" val="7697381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20" name="Picture 1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6" name="Picture 25"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sp>
        <p:nvSpPr>
          <p:cNvPr id="3" name="TextBox 2"/>
          <p:cNvSpPr txBox="1"/>
          <p:nvPr/>
        </p:nvSpPr>
        <p:spPr>
          <a:xfrm>
            <a:off x="2616200" y="2713964"/>
            <a:ext cx="4864100" cy="430887"/>
          </a:xfrm>
          <a:prstGeom prst="rect">
            <a:avLst/>
          </a:prstGeom>
          <a:noFill/>
        </p:spPr>
        <p:txBody>
          <a:bodyPr wrap="square" rtlCol="0">
            <a:spAutoFit/>
          </a:bodyPr>
          <a:lstStyle/>
          <a:p>
            <a:r>
              <a:rPr lang="en-US" sz="2200" b="1" dirty="0">
                <a:solidFill>
                  <a:srgbClr val="008000"/>
                </a:solidFill>
              </a:rPr>
              <a:t>e</a:t>
            </a:r>
            <a:r>
              <a:rPr lang="en-US" sz="2200" b="1" dirty="0" smtClean="0">
                <a:solidFill>
                  <a:srgbClr val="008000"/>
                </a:solidFill>
              </a:rPr>
              <a:t>ntropy source and radiation terms</a:t>
            </a:r>
            <a:endParaRPr lang="en-US" sz="2200" b="1" dirty="0">
              <a:solidFill>
                <a:srgbClr val="008000"/>
              </a:solidFill>
            </a:endParaRPr>
          </a:p>
        </p:txBody>
      </p:sp>
      <p:pic>
        <p:nvPicPr>
          <p:cNvPr id="15" name="Picture 14" descr="Screen Shot 2017-05-11 at 4.11.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2" y="3479870"/>
            <a:ext cx="3077899" cy="2070030"/>
          </a:xfrm>
          <a:prstGeom prst="rect">
            <a:avLst/>
          </a:prstGeom>
        </p:spPr>
      </p:pic>
      <p:sp>
        <p:nvSpPr>
          <p:cNvPr id="16" name="TextBox 15"/>
          <p:cNvSpPr txBox="1"/>
          <p:nvPr/>
        </p:nvSpPr>
        <p:spPr>
          <a:xfrm>
            <a:off x="203688" y="5549900"/>
            <a:ext cx="3034812" cy="430887"/>
          </a:xfrm>
          <a:prstGeom prst="rect">
            <a:avLst/>
          </a:prstGeom>
          <a:noFill/>
        </p:spPr>
        <p:txBody>
          <a:bodyPr wrap="square" rtlCol="0">
            <a:spAutoFit/>
          </a:bodyPr>
          <a:lstStyle/>
          <a:p>
            <a:pPr algn="ctr"/>
            <a:r>
              <a:rPr lang="en-US" sz="2200" b="1" dirty="0" smtClean="0">
                <a:solidFill>
                  <a:srgbClr val="FF0000"/>
                </a:solidFill>
              </a:rPr>
              <a:t>mid-level ventilation</a:t>
            </a:r>
          </a:p>
        </p:txBody>
      </p:sp>
      <p:sp>
        <p:nvSpPr>
          <p:cNvPr id="13" name="TextBox 12"/>
          <p:cNvSpPr txBox="1"/>
          <p:nvPr/>
        </p:nvSpPr>
        <p:spPr>
          <a:xfrm>
            <a:off x="3632200" y="5917287"/>
            <a:ext cx="2324768"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pic>
        <p:nvPicPr>
          <p:cNvPr id="17" name="Picture 16" descr="Screen Shot 2017-05-18 at 10.55.25 PM.png"/>
          <p:cNvPicPr>
            <a:picLocks noChangeAspect="1"/>
          </p:cNvPicPr>
          <p:nvPr/>
        </p:nvPicPr>
        <p:blipFill rotWithShape="1">
          <a:blip r:embed="rId5">
            <a:extLst>
              <a:ext uri="{28A0092B-C50C-407E-A947-70E740481C1C}">
                <a14:useLocalDpi xmlns:a14="http://schemas.microsoft.com/office/drawing/2010/main" val="0"/>
              </a:ext>
            </a:extLst>
          </a:blip>
          <a:srcRect b="11378"/>
          <a:stretch/>
        </p:blipFill>
        <p:spPr>
          <a:xfrm>
            <a:off x="6632603" y="3276670"/>
            <a:ext cx="2397097" cy="2349085"/>
          </a:xfrm>
          <a:prstGeom prst="rect">
            <a:avLst/>
          </a:prstGeom>
        </p:spPr>
      </p:pic>
      <p:sp>
        <p:nvSpPr>
          <p:cNvPr id="18" name="TextBox 17"/>
          <p:cNvSpPr txBox="1"/>
          <p:nvPr/>
        </p:nvSpPr>
        <p:spPr>
          <a:xfrm>
            <a:off x="6706655" y="5912603"/>
            <a:ext cx="2323045" cy="338554"/>
          </a:xfrm>
          <a:prstGeom prst="rect">
            <a:avLst/>
          </a:prstGeom>
          <a:solidFill>
            <a:srgbClr val="FFFFFF"/>
          </a:solidFill>
          <a:ln>
            <a:noFill/>
          </a:ln>
        </p:spPr>
        <p:txBody>
          <a:bodyPr wrap="square" rtlCol="0">
            <a:spAutoFit/>
          </a:bodyPr>
          <a:lstStyle/>
          <a:p>
            <a:pPr algn="ctr"/>
            <a:r>
              <a:rPr lang="en-US" sz="1600" dirty="0" smtClean="0"/>
              <a:t>Riemer et al. (2010)</a:t>
            </a:r>
            <a:endParaRPr lang="en-US" sz="1600" dirty="0"/>
          </a:p>
        </p:txBody>
      </p:sp>
      <p:sp>
        <p:nvSpPr>
          <p:cNvPr id="19" name="TextBox 18"/>
          <p:cNvSpPr txBox="1"/>
          <p:nvPr/>
        </p:nvSpPr>
        <p:spPr>
          <a:xfrm>
            <a:off x="3276600" y="55499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21" name="TextBox 20"/>
          <p:cNvSpPr txBox="1"/>
          <p:nvPr/>
        </p:nvSpPr>
        <p:spPr>
          <a:xfrm>
            <a:off x="6350000" y="5549900"/>
            <a:ext cx="3034812" cy="430887"/>
          </a:xfrm>
          <a:prstGeom prst="rect">
            <a:avLst/>
          </a:prstGeom>
          <a:noFill/>
        </p:spPr>
        <p:txBody>
          <a:bodyPr wrap="square" rtlCol="0">
            <a:spAutoFit/>
          </a:bodyPr>
          <a:lstStyle/>
          <a:p>
            <a:pPr algn="ctr"/>
            <a:r>
              <a:rPr lang="en-US" sz="2200" b="1" dirty="0" smtClean="0">
                <a:solidFill>
                  <a:srgbClr val="0000FF"/>
                </a:solidFill>
              </a:rPr>
              <a:t>low-level ventilation </a:t>
            </a:r>
          </a:p>
        </p:txBody>
      </p:sp>
      <p:sp>
        <p:nvSpPr>
          <p:cNvPr id="23" name="Frame 22"/>
          <p:cNvSpPr/>
          <p:nvPr/>
        </p:nvSpPr>
        <p:spPr>
          <a:xfrm>
            <a:off x="850901" y="2606179"/>
            <a:ext cx="1714500" cy="698500"/>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254488" y="5912603"/>
            <a:ext cx="2899832" cy="338554"/>
          </a:xfrm>
          <a:prstGeom prst="rect">
            <a:avLst/>
          </a:prstGeom>
          <a:noFill/>
          <a:ln>
            <a:noFill/>
          </a:ln>
        </p:spPr>
        <p:txBody>
          <a:bodyPr wrap="square" rtlCol="0">
            <a:spAutoFit/>
          </a:bodyPr>
          <a:lstStyle/>
          <a:p>
            <a:pPr algn="ctr"/>
            <a:r>
              <a:rPr lang="en-US" sz="1600" dirty="0" smtClean="0"/>
              <a:t>Tang and Emanuel (2012b) </a:t>
            </a:r>
            <a:endParaRPr lang="en-US" sz="1600" dirty="0"/>
          </a:p>
        </p:txBody>
      </p:sp>
      <p:pic>
        <p:nvPicPr>
          <p:cNvPr id="22" name="Picture 21" descr="Presentation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8167" y="3493266"/>
            <a:ext cx="3488488" cy="2183634"/>
          </a:xfrm>
          <a:prstGeom prst="rect">
            <a:avLst/>
          </a:prstGeom>
        </p:spPr>
      </p:pic>
    </p:spTree>
    <p:extLst>
      <p:ext uri="{BB962C8B-B14F-4D97-AF65-F5344CB8AC3E}">
        <p14:creationId xmlns:p14="http://schemas.microsoft.com/office/powerpoint/2010/main" val="31453690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20" name="Picture 1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6" name="Picture 25"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cxnSp>
        <p:nvCxnSpPr>
          <p:cNvPr id="24" name="Straight Arrow Connector 23"/>
          <p:cNvCxnSpPr/>
          <p:nvPr/>
        </p:nvCxnSpPr>
        <p:spPr>
          <a:xfrm flipH="1" flipV="1">
            <a:off x="583808" y="3266052"/>
            <a:ext cx="18628" cy="272189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89736" y="5999797"/>
            <a:ext cx="4296825"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966516" y="3529228"/>
            <a:ext cx="626531" cy="2218267"/>
          </a:xfrm>
          <a:prstGeom prst="fram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Frame 27"/>
          <p:cNvSpPr/>
          <p:nvPr/>
        </p:nvSpPr>
        <p:spPr>
          <a:xfrm>
            <a:off x="966516" y="5671294"/>
            <a:ext cx="2836320" cy="316649"/>
          </a:xfrm>
          <a:prstGeom prst="fram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583808" y="5999797"/>
            <a:ext cx="4302753" cy="492443"/>
          </a:xfrm>
          <a:prstGeom prst="rect">
            <a:avLst/>
          </a:prstGeom>
          <a:noFill/>
        </p:spPr>
        <p:txBody>
          <a:bodyPr wrap="square" rtlCol="0">
            <a:spAutoFit/>
          </a:bodyPr>
          <a:lstStyle/>
          <a:p>
            <a:pPr algn="ctr"/>
            <a:r>
              <a:rPr lang="en-US" sz="2600" dirty="0" smtClean="0"/>
              <a:t>Radius</a:t>
            </a:r>
            <a:endParaRPr lang="en-US" sz="2600" dirty="0"/>
          </a:p>
        </p:txBody>
      </p:sp>
      <p:sp>
        <p:nvSpPr>
          <p:cNvPr id="30" name="TextBox 29"/>
          <p:cNvSpPr txBox="1"/>
          <p:nvPr/>
        </p:nvSpPr>
        <p:spPr>
          <a:xfrm rot="16200000">
            <a:off x="-1121008" y="4386702"/>
            <a:ext cx="2710036" cy="492443"/>
          </a:xfrm>
          <a:prstGeom prst="rect">
            <a:avLst/>
          </a:prstGeom>
          <a:noFill/>
        </p:spPr>
        <p:txBody>
          <a:bodyPr wrap="square" rtlCol="0">
            <a:spAutoFit/>
          </a:bodyPr>
          <a:lstStyle/>
          <a:p>
            <a:pPr algn="ctr"/>
            <a:r>
              <a:rPr lang="en-US" sz="2600" dirty="0" smtClean="0"/>
              <a:t>Height</a:t>
            </a:r>
            <a:endParaRPr lang="en-US" sz="2600" dirty="0"/>
          </a:p>
        </p:txBody>
      </p:sp>
      <p:sp>
        <p:nvSpPr>
          <p:cNvPr id="31" name="TextBox 30"/>
          <p:cNvSpPr txBox="1"/>
          <p:nvPr/>
        </p:nvSpPr>
        <p:spPr>
          <a:xfrm>
            <a:off x="1797094" y="4212798"/>
            <a:ext cx="2005742" cy="830997"/>
          </a:xfrm>
          <a:prstGeom prst="rect">
            <a:avLst/>
          </a:prstGeom>
          <a:noFill/>
        </p:spPr>
        <p:txBody>
          <a:bodyPr wrap="square" rtlCol="0">
            <a:spAutoFit/>
          </a:bodyPr>
          <a:lstStyle/>
          <a:p>
            <a:r>
              <a:rPr lang="en-US" sz="2400" dirty="0" smtClean="0">
                <a:solidFill>
                  <a:srgbClr val="FF0000"/>
                </a:solidFill>
              </a:rPr>
              <a:t>mid-level box</a:t>
            </a:r>
          </a:p>
          <a:p>
            <a:r>
              <a:rPr lang="en-US" sz="2400" dirty="0">
                <a:solidFill>
                  <a:srgbClr val="0000FF"/>
                </a:solidFill>
              </a:rPr>
              <a:t>l</a:t>
            </a:r>
            <a:r>
              <a:rPr lang="en-US" sz="2400" dirty="0" smtClean="0">
                <a:solidFill>
                  <a:srgbClr val="0000FF"/>
                </a:solidFill>
              </a:rPr>
              <a:t>ow-level box</a:t>
            </a:r>
            <a:endParaRPr lang="en-US" sz="2400" dirty="0">
              <a:solidFill>
                <a:srgbClr val="0000FF"/>
              </a:solidFill>
            </a:endParaRPr>
          </a:p>
        </p:txBody>
      </p:sp>
      <p:sp>
        <p:nvSpPr>
          <p:cNvPr id="32" name="TextBox 31"/>
          <p:cNvSpPr txBox="1"/>
          <p:nvPr/>
        </p:nvSpPr>
        <p:spPr>
          <a:xfrm>
            <a:off x="4877289" y="3514860"/>
            <a:ext cx="4177812" cy="2308324"/>
          </a:xfrm>
          <a:prstGeom prst="rect">
            <a:avLst/>
          </a:prstGeom>
          <a:solidFill>
            <a:srgbClr val="FFFF00"/>
          </a:solidFill>
          <a:ln w="28575" cmpd="sng">
            <a:solidFill>
              <a:schemeClr val="tx1"/>
            </a:solidFill>
          </a:ln>
        </p:spPr>
        <p:txBody>
          <a:bodyPr wrap="square" rtlCol="0">
            <a:spAutoFit/>
          </a:bodyPr>
          <a:lstStyle/>
          <a:p>
            <a:r>
              <a:rPr lang="en-US" sz="2400" b="1" dirty="0" smtClean="0">
                <a:solidFill>
                  <a:srgbClr val="FF0000"/>
                </a:solidFill>
              </a:rPr>
              <a:t>Procedure:</a:t>
            </a:r>
          </a:p>
          <a:p>
            <a:r>
              <a:rPr lang="en-US" sz="2400" dirty="0" smtClean="0"/>
              <a:t>(1) Calculate budget in both boxes for each time period.</a:t>
            </a:r>
          </a:p>
          <a:p>
            <a:r>
              <a:rPr lang="en-US" sz="2400" dirty="0" smtClean="0"/>
              <a:t>(2) Mid-level ventilation from mid-level box and low-level ventilation from low-level box.</a:t>
            </a:r>
            <a:endParaRPr lang="en-US" sz="2400" dirty="0"/>
          </a:p>
        </p:txBody>
      </p:sp>
      <p:sp>
        <p:nvSpPr>
          <p:cNvPr id="33" name="Frame 32"/>
          <p:cNvSpPr/>
          <p:nvPr/>
        </p:nvSpPr>
        <p:spPr>
          <a:xfrm>
            <a:off x="3009895" y="1168400"/>
            <a:ext cx="2501905" cy="889000"/>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Frame 33"/>
          <p:cNvSpPr/>
          <p:nvPr/>
        </p:nvSpPr>
        <p:spPr>
          <a:xfrm>
            <a:off x="850900" y="1905000"/>
            <a:ext cx="7048499" cy="889000"/>
          </a:xfrm>
          <a:prstGeom prst="fram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a:off x="5130312" y="2794000"/>
            <a:ext cx="3619500" cy="430887"/>
          </a:xfrm>
          <a:prstGeom prst="rect">
            <a:avLst/>
          </a:prstGeom>
          <a:noFill/>
        </p:spPr>
        <p:txBody>
          <a:bodyPr wrap="square" rtlCol="0">
            <a:spAutoFit/>
          </a:bodyPr>
          <a:lstStyle/>
          <a:p>
            <a:r>
              <a:rPr lang="en-US" sz="2200" b="1" dirty="0">
                <a:solidFill>
                  <a:srgbClr val="0000FF"/>
                </a:solidFill>
              </a:rPr>
              <a:t>l</a:t>
            </a:r>
            <a:r>
              <a:rPr lang="en-US" sz="2200" b="1" dirty="0" smtClean="0">
                <a:solidFill>
                  <a:srgbClr val="0000FF"/>
                </a:solidFill>
              </a:rPr>
              <a:t>ow-level ventilation</a:t>
            </a:r>
            <a:endParaRPr lang="en-US" sz="2200" b="1" dirty="0">
              <a:solidFill>
                <a:srgbClr val="0000FF"/>
              </a:solidFill>
            </a:endParaRPr>
          </a:p>
        </p:txBody>
      </p:sp>
      <p:sp>
        <p:nvSpPr>
          <p:cNvPr id="36" name="TextBox 35"/>
          <p:cNvSpPr txBox="1"/>
          <p:nvPr/>
        </p:nvSpPr>
        <p:spPr>
          <a:xfrm>
            <a:off x="5536712" y="1350253"/>
            <a:ext cx="3619500" cy="430887"/>
          </a:xfrm>
          <a:prstGeom prst="rect">
            <a:avLst/>
          </a:prstGeom>
          <a:noFill/>
        </p:spPr>
        <p:txBody>
          <a:bodyPr wrap="square" rtlCol="0">
            <a:spAutoFit/>
          </a:bodyPr>
          <a:lstStyle/>
          <a:p>
            <a:r>
              <a:rPr lang="en-US" sz="2200" b="1" dirty="0" smtClean="0">
                <a:solidFill>
                  <a:srgbClr val="FF0000"/>
                </a:solidFill>
              </a:rPr>
              <a:t>mid-level ventilation</a:t>
            </a:r>
            <a:endParaRPr lang="en-US" sz="2200" b="1" dirty="0">
              <a:solidFill>
                <a:srgbClr val="FF0000"/>
              </a:solidFill>
            </a:endParaRPr>
          </a:p>
        </p:txBody>
      </p:sp>
    </p:spTree>
    <p:extLst>
      <p:ext uri="{BB962C8B-B14F-4D97-AF65-F5344CB8AC3E}">
        <p14:creationId xmlns:p14="http://schemas.microsoft.com/office/powerpoint/2010/main" val="25471270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4" name="Picture 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sp>
        <p:nvSpPr>
          <p:cNvPr id="29" name="TextBox 28"/>
          <p:cNvSpPr txBox="1"/>
          <p:nvPr/>
        </p:nvSpPr>
        <p:spPr>
          <a:xfrm>
            <a:off x="-12212" y="4030027"/>
            <a:ext cx="5257312" cy="677108"/>
          </a:xfrm>
          <a:prstGeom prst="rect">
            <a:avLst/>
          </a:prstGeom>
          <a:noFill/>
        </p:spPr>
        <p:txBody>
          <a:bodyPr wrap="square" rtlCol="0">
            <a:spAutoFit/>
          </a:bodyPr>
          <a:lstStyle/>
          <a:p>
            <a:r>
              <a:rPr lang="en-US" sz="2000" dirty="0" smtClean="0">
                <a:solidFill>
                  <a:srgbClr val="0000FF"/>
                </a:solidFill>
              </a:rPr>
              <a:t>Mid-level ventilation (from eddies):</a:t>
            </a:r>
          </a:p>
          <a:p>
            <a:endParaRPr lang="en-US" dirty="0" smtClean="0">
              <a:solidFill>
                <a:srgbClr val="0000FF"/>
              </a:solidFill>
            </a:endParaRPr>
          </a:p>
        </p:txBody>
      </p:sp>
      <p:pic>
        <p:nvPicPr>
          <p:cNvPr id="30" name="Picture 2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44959" t="8563" r="49208" b="61541"/>
          <a:stretch/>
        </p:blipFill>
        <p:spPr>
          <a:xfrm>
            <a:off x="3873499" y="4030027"/>
            <a:ext cx="533401" cy="423333"/>
          </a:xfrm>
          <a:prstGeom prst="rect">
            <a:avLst/>
          </a:prstGeom>
          <a:ln>
            <a:solidFill>
              <a:srgbClr val="FF0000"/>
            </a:solidFill>
          </a:ln>
          <a:effectLst>
            <a:glow rad="101600">
              <a:schemeClr val="accent2">
                <a:satMod val="175000"/>
                <a:alpha val="40000"/>
              </a:schemeClr>
            </a:glow>
          </a:effectLst>
        </p:spPr>
      </p:pic>
      <p:pic>
        <p:nvPicPr>
          <p:cNvPr id="21" name="Picture 20"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pic>
        <p:nvPicPr>
          <p:cNvPr id="13" name="Picture 12" descr="Screen Shot 2017-05-11 at 4.11.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700" y="3257007"/>
            <a:ext cx="3970020" cy="2670023"/>
          </a:xfrm>
          <a:prstGeom prst="rect">
            <a:avLst/>
          </a:prstGeom>
        </p:spPr>
      </p:pic>
      <p:sp>
        <p:nvSpPr>
          <p:cNvPr id="15" name="TextBox 14"/>
          <p:cNvSpPr txBox="1"/>
          <p:nvPr/>
        </p:nvSpPr>
        <p:spPr>
          <a:xfrm>
            <a:off x="5621015" y="5920840"/>
            <a:ext cx="2899832" cy="338554"/>
          </a:xfrm>
          <a:prstGeom prst="rect">
            <a:avLst/>
          </a:prstGeom>
          <a:solidFill>
            <a:schemeClr val="bg1"/>
          </a:solidFill>
          <a:ln>
            <a:noFill/>
          </a:ln>
        </p:spPr>
        <p:txBody>
          <a:bodyPr wrap="square" rtlCol="0">
            <a:spAutoFit/>
          </a:bodyPr>
          <a:lstStyle/>
          <a:p>
            <a:pPr algn="ctr"/>
            <a:r>
              <a:rPr lang="en-US" sz="1600" dirty="0" smtClean="0"/>
              <a:t>Tang and Emanuel (2012b) </a:t>
            </a:r>
            <a:endParaRPr lang="en-US" sz="1600" dirty="0"/>
          </a:p>
        </p:txBody>
      </p:sp>
      <p:sp>
        <p:nvSpPr>
          <p:cNvPr id="16" name="TextBox 15"/>
          <p:cNvSpPr txBox="1"/>
          <p:nvPr/>
        </p:nvSpPr>
        <p:spPr>
          <a:xfrm>
            <a:off x="12212" y="3198647"/>
            <a:ext cx="5372588" cy="707886"/>
          </a:xfrm>
          <a:prstGeom prst="rect">
            <a:avLst/>
          </a:prstGeom>
          <a:noFill/>
        </p:spPr>
        <p:txBody>
          <a:bodyPr wrap="square" rtlCol="0">
            <a:spAutoFit/>
          </a:bodyPr>
          <a:lstStyle/>
          <a:p>
            <a:r>
              <a:rPr lang="en-US" sz="2000" b="1" dirty="0" smtClean="0"/>
              <a:t>Calculate the spatial distribution of mid- and low-level ventilation.</a:t>
            </a:r>
          </a:p>
        </p:txBody>
      </p:sp>
      <p:sp>
        <p:nvSpPr>
          <p:cNvPr id="18" name="Frame 17"/>
          <p:cNvSpPr/>
          <p:nvPr/>
        </p:nvSpPr>
        <p:spPr>
          <a:xfrm>
            <a:off x="3009895" y="1168400"/>
            <a:ext cx="2501905" cy="889000"/>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955650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4" name="Picture 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4" name="Picture 2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21459" t="56922" r="71152"/>
          <a:stretch/>
        </p:blipFill>
        <p:spPr>
          <a:xfrm>
            <a:off x="1465580" y="4960575"/>
            <a:ext cx="675641" cy="609997"/>
          </a:xfrm>
          <a:prstGeom prst="rect">
            <a:avLst/>
          </a:prstGeom>
          <a:ln>
            <a:solidFill>
              <a:srgbClr val="0000FF"/>
            </a:solidFill>
          </a:ln>
          <a:effectLst>
            <a:glow rad="101600">
              <a:schemeClr val="accent1">
                <a:satMod val="175000"/>
                <a:alpha val="40000"/>
              </a:schemeClr>
            </a:glow>
          </a:effectLst>
        </p:spPr>
      </p:pic>
      <p:sp>
        <p:nvSpPr>
          <p:cNvPr id="28" name="TextBox 27"/>
          <p:cNvSpPr txBox="1"/>
          <p:nvPr/>
        </p:nvSpPr>
        <p:spPr>
          <a:xfrm>
            <a:off x="12212" y="3198647"/>
            <a:ext cx="5372588" cy="707886"/>
          </a:xfrm>
          <a:prstGeom prst="rect">
            <a:avLst/>
          </a:prstGeom>
          <a:noFill/>
        </p:spPr>
        <p:txBody>
          <a:bodyPr wrap="square" rtlCol="0">
            <a:spAutoFit/>
          </a:bodyPr>
          <a:lstStyle/>
          <a:p>
            <a:r>
              <a:rPr lang="en-US" sz="2000" b="1" dirty="0" smtClean="0"/>
              <a:t>Calculate the spatial distribution of mid- and low-level ventilation.</a:t>
            </a:r>
          </a:p>
        </p:txBody>
      </p:sp>
      <p:sp>
        <p:nvSpPr>
          <p:cNvPr id="29" name="TextBox 28"/>
          <p:cNvSpPr txBox="1"/>
          <p:nvPr/>
        </p:nvSpPr>
        <p:spPr>
          <a:xfrm>
            <a:off x="-12212" y="4030027"/>
            <a:ext cx="5257312" cy="1846659"/>
          </a:xfrm>
          <a:prstGeom prst="rect">
            <a:avLst/>
          </a:prstGeom>
          <a:noFill/>
        </p:spPr>
        <p:txBody>
          <a:bodyPr wrap="square" rtlCol="0">
            <a:spAutoFit/>
          </a:bodyPr>
          <a:lstStyle/>
          <a:p>
            <a:r>
              <a:rPr lang="en-US" sz="2000" dirty="0" smtClean="0">
                <a:solidFill>
                  <a:srgbClr val="0000FF"/>
                </a:solidFill>
              </a:rPr>
              <a:t>Mid-level ventilation (from eddies):</a:t>
            </a:r>
          </a:p>
          <a:p>
            <a:endParaRPr lang="en-US" dirty="0" smtClean="0">
              <a:solidFill>
                <a:srgbClr val="0000FF"/>
              </a:solidFill>
            </a:endParaRPr>
          </a:p>
          <a:p>
            <a:r>
              <a:rPr lang="en-US" sz="2000" dirty="0">
                <a:solidFill>
                  <a:srgbClr val="0000FF"/>
                </a:solidFill>
              </a:rPr>
              <a:t>Low-level ventilation </a:t>
            </a:r>
            <a:r>
              <a:rPr lang="en-US" sz="2000" dirty="0" smtClean="0">
                <a:solidFill>
                  <a:srgbClr val="0000FF"/>
                </a:solidFill>
              </a:rPr>
              <a:t>(from mean </a:t>
            </a:r>
            <a:r>
              <a:rPr lang="en-US" sz="2000" dirty="0">
                <a:solidFill>
                  <a:srgbClr val="0000FF"/>
                </a:solidFill>
              </a:rPr>
              <a:t>secondary circulation):</a:t>
            </a:r>
          </a:p>
          <a:p>
            <a:endParaRPr lang="en-US" dirty="0">
              <a:solidFill>
                <a:srgbClr val="0000FF"/>
              </a:solidFill>
            </a:endParaRPr>
          </a:p>
          <a:p>
            <a:endParaRPr lang="en-US" dirty="0" smtClean="0">
              <a:solidFill>
                <a:srgbClr val="0000FF"/>
              </a:solidFill>
            </a:endParaRPr>
          </a:p>
        </p:txBody>
      </p:sp>
      <p:pic>
        <p:nvPicPr>
          <p:cNvPr id="30" name="Picture 2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44959" t="8563" r="49208" b="61541"/>
          <a:stretch/>
        </p:blipFill>
        <p:spPr>
          <a:xfrm>
            <a:off x="3873499" y="4030027"/>
            <a:ext cx="533401" cy="423333"/>
          </a:xfrm>
          <a:prstGeom prst="rect">
            <a:avLst/>
          </a:prstGeom>
          <a:ln>
            <a:solidFill>
              <a:srgbClr val="FF0000"/>
            </a:solidFill>
          </a:ln>
          <a:effectLst>
            <a:glow rad="101600">
              <a:schemeClr val="accent2">
                <a:satMod val="175000"/>
                <a:alpha val="40000"/>
              </a:schemeClr>
            </a:glow>
          </a:effectLst>
        </p:spPr>
      </p:pic>
      <p:pic>
        <p:nvPicPr>
          <p:cNvPr id="21" name="Picture 20"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sp>
        <p:nvSpPr>
          <p:cNvPr id="13" name="Frame 12"/>
          <p:cNvSpPr/>
          <p:nvPr/>
        </p:nvSpPr>
        <p:spPr>
          <a:xfrm>
            <a:off x="882650" y="1926564"/>
            <a:ext cx="3524250" cy="889000"/>
          </a:xfrm>
          <a:prstGeom prst="fram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descr="Presentation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440" y="3411932"/>
            <a:ext cx="4196080" cy="2626554"/>
          </a:xfrm>
          <a:prstGeom prst="rect">
            <a:avLst/>
          </a:prstGeom>
        </p:spPr>
      </p:pic>
      <p:sp>
        <p:nvSpPr>
          <p:cNvPr id="16" name="TextBox 15"/>
          <p:cNvSpPr txBox="1"/>
          <p:nvPr/>
        </p:nvSpPr>
        <p:spPr>
          <a:xfrm>
            <a:off x="5244610" y="3526901"/>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Tree>
    <p:extLst>
      <p:ext uri="{BB962C8B-B14F-4D97-AF65-F5344CB8AC3E}">
        <p14:creationId xmlns:p14="http://schemas.microsoft.com/office/powerpoint/2010/main" val="23977069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4" name="Picture 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4" name="Picture 2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21459" t="56922" r="71152"/>
          <a:stretch/>
        </p:blipFill>
        <p:spPr>
          <a:xfrm>
            <a:off x="1465580" y="4960575"/>
            <a:ext cx="675641" cy="609997"/>
          </a:xfrm>
          <a:prstGeom prst="rect">
            <a:avLst/>
          </a:prstGeom>
          <a:ln>
            <a:solidFill>
              <a:srgbClr val="0000FF"/>
            </a:solidFill>
          </a:ln>
          <a:effectLst>
            <a:glow rad="101600">
              <a:schemeClr val="accent1">
                <a:satMod val="175000"/>
                <a:alpha val="40000"/>
              </a:schemeClr>
            </a:glow>
          </a:effectLst>
        </p:spPr>
      </p:pic>
      <p:sp>
        <p:nvSpPr>
          <p:cNvPr id="28" name="TextBox 27"/>
          <p:cNvSpPr txBox="1"/>
          <p:nvPr/>
        </p:nvSpPr>
        <p:spPr>
          <a:xfrm>
            <a:off x="12212" y="3198647"/>
            <a:ext cx="5372588" cy="707886"/>
          </a:xfrm>
          <a:prstGeom prst="rect">
            <a:avLst/>
          </a:prstGeom>
          <a:noFill/>
        </p:spPr>
        <p:txBody>
          <a:bodyPr wrap="square" rtlCol="0">
            <a:spAutoFit/>
          </a:bodyPr>
          <a:lstStyle/>
          <a:p>
            <a:r>
              <a:rPr lang="en-US" sz="2000" b="1" dirty="0" smtClean="0"/>
              <a:t>Calculate the spatial distribution of mid- and low-level ventilation.</a:t>
            </a:r>
          </a:p>
        </p:txBody>
      </p:sp>
      <p:sp>
        <p:nvSpPr>
          <p:cNvPr id="29" name="TextBox 28"/>
          <p:cNvSpPr txBox="1"/>
          <p:nvPr/>
        </p:nvSpPr>
        <p:spPr>
          <a:xfrm>
            <a:off x="-12212" y="4030027"/>
            <a:ext cx="5257312" cy="2462213"/>
          </a:xfrm>
          <a:prstGeom prst="rect">
            <a:avLst/>
          </a:prstGeom>
          <a:noFill/>
        </p:spPr>
        <p:txBody>
          <a:bodyPr wrap="square" rtlCol="0">
            <a:spAutoFit/>
          </a:bodyPr>
          <a:lstStyle/>
          <a:p>
            <a:r>
              <a:rPr lang="en-US" sz="2000" dirty="0" smtClean="0">
                <a:solidFill>
                  <a:srgbClr val="0000FF"/>
                </a:solidFill>
              </a:rPr>
              <a:t>Mid-level ventilation (from eddies):</a:t>
            </a:r>
          </a:p>
          <a:p>
            <a:endParaRPr lang="en-US" dirty="0" smtClean="0">
              <a:solidFill>
                <a:srgbClr val="0000FF"/>
              </a:solidFill>
            </a:endParaRPr>
          </a:p>
          <a:p>
            <a:r>
              <a:rPr lang="en-US" sz="2000" dirty="0">
                <a:solidFill>
                  <a:srgbClr val="0000FF"/>
                </a:solidFill>
              </a:rPr>
              <a:t>Low-level ventilation </a:t>
            </a:r>
            <a:r>
              <a:rPr lang="en-US" sz="2000" dirty="0" smtClean="0">
                <a:solidFill>
                  <a:srgbClr val="0000FF"/>
                </a:solidFill>
              </a:rPr>
              <a:t>(from mean </a:t>
            </a:r>
            <a:r>
              <a:rPr lang="en-US" sz="2000" dirty="0">
                <a:solidFill>
                  <a:srgbClr val="0000FF"/>
                </a:solidFill>
              </a:rPr>
              <a:t>secondary circulation):</a:t>
            </a:r>
          </a:p>
          <a:p>
            <a:endParaRPr lang="en-US" dirty="0">
              <a:solidFill>
                <a:srgbClr val="0000FF"/>
              </a:solidFill>
            </a:endParaRPr>
          </a:p>
          <a:p>
            <a:r>
              <a:rPr lang="en-US" sz="2000" dirty="0">
                <a:solidFill>
                  <a:srgbClr val="0000FF"/>
                </a:solidFill>
              </a:rPr>
              <a:t>Low-level ventilation </a:t>
            </a:r>
            <a:r>
              <a:rPr lang="en-US" sz="2000" dirty="0" smtClean="0">
                <a:solidFill>
                  <a:srgbClr val="0000FF"/>
                </a:solidFill>
              </a:rPr>
              <a:t>(from shear</a:t>
            </a:r>
            <a:r>
              <a:rPr lang="en-US" sz="2000" dirty="0">
                <a:solidFill>
                  <a:srgbClr val="0000FF"/>
                </a:solidFill>
              </a:rPr>
              <a:t>-induced downdrafts):  </a:t>
            </a:r>
          </a:p>
          <a:p>
            <a:endParaRPr lang="en-US" dirty="0" smtClean="0">
              <a:solidFill>
                <a:srgbClr val="0000FF"/>
              </a:solidFill>
            </a:endParaRPr>
          </a:p>
        </p:txBody>
      </p:sp>
      <p:pic>
        <p:nvPicPr>
          <p:cNvPr id="30" name="Picture 2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44959" t="8563" r="49208" b="61541"/>
          <a:stretch/>
        </p:blipFill>
        <p:spPr>
          <a:xfrm>
            <a:off x="3873499" y="4030027"/>
            <a:ext cx="533401" cy="423333"/>
          </a:xfrm>
          <a:prstGeom prst="rect">
            <a:avLst/>
          </a:prstGeom>
          <a:ln>
            <a:solidFill>
              <a:srgbClr val="FF0000"/>
            </a:solidFill>
          </a:ln>
          <a:effectLst>
            <a:glow rad="101600">
              <a:schemeClr val="accent2">
                <a:satMod val="175000"/>
                <a:alpha val="40000"/>
              </a:schemeClr>
            </a:glow>
          </a:effectLst>
        </p:spPr>
      </p:pic>
      <p:pic>
        <p:nvPicPr>
          <p:cNvPr id="17" name="Picture 16"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56904" t="58936" r="34207"/>
          <a:stretch/>
        </p:blipFill>
        <p:spPr>
          <a:xfrm>
            <a:off x="1553209" y="5824472"/>
            <a:ext cx="812801" cy="581475"/>
          </a:xfrm>
          <a:prstGeom prst="rect">
            <a:avLst/>
          </a:prstGeom>
          <a:ln>
            <a:solidFill>
              <a:srgbClr val="008000"/>
            </a:solidFill>
          </a:ln>
          <a:effectLst>
            <a:glow rad="101600">
              <a:schemeClr val="accent3">
                <a:satMod val="175000"/>
                <a:alpha val="40000"/>
              </a:schemeClr>
            </a:glow>
          </a:effectLst>
        </p:spPr>
      </p:pic>
      <p:pic>
        <p:nvPicPr>
          <p:cNvPr id="21" name="Picture 20"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pic>
        <p:nvPicPr>
          <p:cNvPr id="13" name="Picture 12" descr="Screen Shot 2017-05-18 at 10.55.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950" y="3275039"/>
            <a:ext cx="2736816" cy="3026339"/>
          </a:xfrm>
          <a:prstGeom prst="rect">
            <a:avLst/>
          </a:prstGeom>
        </p:spPr>
      </p:pic>
      <p:sp>
        <p:nvSpPr>
          <p:cNvPr id="15" name="TextBox 14"/>
          <p:cNvSpPr txBox="1"/>
          <p:nvPr/>
        </p:nvSpPr>
        <p:spPr>
          <a:xfrm>
            <a:off x="5729147" y="3346505"/>
            <a:ext cx="2309956" cy="338554"/>
          </a:xfrm>
          <a:prstGeom prst="rect">
            <a:avLst/>
          </a:prstGeom>
          <a:solidFill>
            <a:srgbClr val="FFFFFF"/>
          </a:solidFill>
          <a:ln>
            <a:solidFill>
              <a:srgbClr val="000000"/>
            </a:solidFill>
          </a:ln>
        </p:spPr>
        <p:txBody>
          <a:bodyPr wrap="square" rtlCol="0">
            <a:spAutoFit/>
          </a:bodyPr>
          <a:lstStyle/>
          <a:p>
            <a:pPr algn="ctr"/>
            <a:r>
              <a:rPr lang="en-US" sz="1600" dirty="0" smtClean="0"/>
              <a:t>Riemer et al. (2010)</a:t>
            </a:r>
            <a:endParaRPr lang="en-US" sz="1600" dirty="0"/>
          </a:p>
        </p:txBody>
      </p:sp>
      <p:sp>
        <p:nvSpPr>
          <p:cNvPr id="16" name="Frame 15"/>
          <p:cNvSpPr/>
          <p:nvPr/>
        </p:nvSpPr>
        <p:spPr>
          <a:xfrm>
            <a:off x="4146550" y="1922728"/>
            <a:ext cx="3803650" cy="889000"/>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09787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Entropy Budget</a:t>
            </a:r>
            <a:endParaRPr lang="en-US" sz="4000" dirty="0">
              <a:solidFill>
                <a:schemeClr val="bg1"/>
              </a:solidFill>
            </a:endParaRPr>
          </a:p>
        </p:txBody>
      </p:sp>
      <p:sp>
        <p:nvSpPr>
          <p:cNvPr id="2" name="Rectangle 1"/>
          <p:cNvSpPr/>
          <p:nvPr/>
        </p:nvSpPr>
        <p:spPr>
          <a:xfrm>
            <a:off x="12212" y="642367"/>
            <a:ext cx="9144000" cy="707886"/>
          </a:xfrm>
          <a:prstGeom prst="rect">
            <a:avLst/>
          </a:prstGeom>
        </p:spPr>
        <p:txBody>
          <a:bodyPr wrap="square">
            <a:spAutoFit/>
          </a:bodyPr>
          <a:lstStyle/>
          <a:p>
            <a:r>
              <a:rPr lang="en-US" sz="2000" b="1" dirty="0" smtClean="0">
                <a:solidFill>
                  <a:srgbClr val="FF0000"/>
                </a:solidFill>
              </a:rPr>
              <a:t>Entropy budget: </a:t>
            </a:r>
            <a:r>
              <a:rPr lang="en-US" sz="2000" dirty="0" smtClean="0"/>
              <a:t>Quantifies mid- and low-level ventilation, as well as the effect of surface fluxes on the entropy evolution in the subcloud layer.</a:t>
            </a:r>
          </a:p>
        </p:txBody>
      </p:sp>
      <p:pic>
        <p:nvPicPr>
          <p:cNvPr id="4" name="Picture 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r="15133"/>
          <a:stretch/>
        </p:blipFill>
        <p:spPr>
          <a:xfrm>
            <a:off x="12212" y="1285240"/>
            <a:ext cx="7760188" cy="1416024"/>
          </a:xfrm>
          <a:prstGeom prst="rect">
            <a:avLst/>
          </a:prstGeom>
        </p:spPr>
      </p:pic>
      <p:pic>
        <p:nvPicPr>
          <p:cNvPr id="24" name="Picture 23"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21459" t="56922" r="71152"/>
          <a:stretch/>
        </p:blipFill>
        <p:spPr>
          <a:xfrm>
            <a:off x="1465580" y="4960575"/>
            <a:ext cx="675641" cy="609997"/>
          </a:xfrm>
          <a:prstGeom prst="rect">
            <a:avLst/>
          </a:prstGeom>
          <a:ln>
            <a:solidFill>
              <a:srgbClr val="0000FF"/>
            </a:solidFill>
          </a:ln>
          <a:effectLst>
            <a:glow rad="101600">
              <a:schemeClr val="accent1">
                <a:satMod val="175000"/>
                <a:alpha val="40000"/>
              </a:schemeClr>
            </a:glow>
          </a:effectLst>
        </p:spPr>
      </p:pic>
      <p:sp>
        <p:nvSpPr>
          <p:cNvPr id="28" name="TextBox 27"/>
          <p:cNvSpPr txBox="1"/>
          <p:nvPr/>
        </p:nvSpPr>
        <p:spPr>
          <a:xfrm>
            <a:off x="12212" y="3198647"/>
            <a:ext cx="5372588" cy="707886"/>
          </a:xfrm>
          <a:prstGeom prst="rect">
            <a:avLst/>
          </a:prstGeom>
          <a:noFill/>
        </p:spPr>
        <p:txBody>
          <a:bodyPr wrap="square" rtlCol="0">
            <a:spAutoFit/>
          </a:bodyPr>
          <a:lstStyle/>
          <a:p>
            <a:r>
              <a:rPr lang="en-US" sz="2000" b="1" dirty="0" smtClean="0"/>
              <a:t>Calculate the spatial distribution of mid- and low-level ventilation.</a:t>
            </a:r>
          </a:p>
        </p:txBody>
      </p:sp>
      <p:sp>
        <p:nvSpPr>
          <p:cNvPr id="29" name="TextBox 28"/>
          <p:cNvSpPr txBox="1"/>
          <p:nvPr/>
        </p:nvSpPr>
        <p:spPr>
          <a:xfrm>
            <a:off x="-12212" y="4030027"/>
            <a:ext cx="5257312" cy="2462213"/>
          </a:xfrm>
          <a:prstGeom prst="rect">
            <a:avLst/>
          </a:prstGeom>
          <a:noFill/>
        </p:spPr>
        <p:txBody>
          <a:bodyPr wrap="square" rtlCol="0">
            <a:spAutoFit/>
          </a:bodyPr>
          <a:lstStyle/>
          <a:p>
            <a:r>
              <a:rPr lang="en-US" sz="2000" dirty="0" smtClean="0">
                <a:solidFill>
                  <a:srgbClr val="0000FF"/>
                </a:solidFill>
              </a:rPr>
              <a:t>Mid-level ventilation (from eddies):</a:t>
            </a:r>
          </a:p>
          <a:p>
            <a:endParaRPr lang="en-US" dirty="0" smtClean="0">
              <a:solidFill>
                <a:srgbClr val="0000FF"/>
              </a:solidFill>
            </a:endParaRPr>
          </a:p>
          <a:p>
            <a:r>
              <a:rPr lang="en-US" sz="2000" dirty="0">
                <a:solidFill>
                  <a:srgbClr val="0000FF"/>
                </a:solidFill>
              </a:rPr>
              <a:t>Low-level ventilation </a:t>
            </a:r>
            <a:r>
              <a:rPr lang="en-US" sz="2000" dirty="0" smtClean="0">
                <a:solidFill>
                  <a:srgbClr val="0000FF"/>
                </a:solidFill>
              </a:rPr>
              <a:t>(from mean </a:t>
            </a:r>
            <a:r>
              <a:rPr lang="en-US" sz="2000" dirty="0">
                <a:solidFill>
                  <a:srgbClr val="0000FF"/>
                </a:solidFill>
              </a:rPr>
              <a:t>secondary circulation):</a:t>
            </a:r>
          </a:p>
          <a:p>
            <a:endParaRPr lang="en-US" dirty="0">
              <a:solidFill>
                <a:srgbClr val="0000FF"/>
              </a:solidFill>
            </a:endParaRPr>
          </a:p>
          <a:p>
            <a:r>
              <a:rPr lang="en-US" sz="2000" dirty="0">
                <a:solidFill>
                  <a:srgbClr val="0000FF"/>
                </a:solidFill>
              </a:rPr>
              <a:t>Low-level ventilation </a:t>
            </a:r>
            <a:r>
              <a:rPr lang="en-US" sz="2000" dirty="0" smtClean="0">
                <a:solidFill>
                  <a:srgbClr val="0000FF"/>
                </a:solidFill>
              </a:rPr>
              <a:t>(from shear</a:t>
            </a:r>
            <a:r>
              <a:rPr lang="en-US" sz="2000" dirty="0">
                <a:solidFill>
                  <a:srgbClr val="0000FF"/>
                </a:solidFill>
              </a:rPr>
              <a:t>-induced downdrafts):  </a:t>
            </a:r>
          </a:p>
          <a:p>
            <a:endParaRPr lang="en-US" dirty="0" smtClean="0">
              <a:solidFill>
                <a:srgbClr val="0000FF"/>
              </a:solidFill>
            </a:endParaRPr>
          </a:p>
        </p:txBody>
      </p:sp>
      <p:pic>
        <p:nvPicPr>
          <p:cNvPr id="30" name="Picture 29"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44959" t="8563" r="49208" b="61541"/>
          <a:stretch/>
        </p:blipFill>
        <p:spPr>
          <a:xfrm>
            <a:off x="3873499" y="4030027"/>
            <a:ext cx="533401" cy="423333"/>
          </a:xfrm>
          <a:prstGeom prst="rect">
            <a:avLst/>
          </a:prstGeom>
          <a:ln>
            <a:solidFill>
              <a:srgbClr val="FF0000"/>
            </a:solidFill>
          </a:ln>
          <a:effectLst>
            <a:glow rad="101600">
              <a:schemeClr val="accent2">
                <a:satMod val="175000"/>
                <a:alpha val="40000"/>
              </a:schemeClr>
            </a:glow>
          </a:effectLst>
        </p:spPr>
      </p:pic>
      <p:pic>
        <p:nvPicPr>
          <p:cNvPr id="17" name="Picture 16"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56904" t="58936" r="34207"/>
          <a:stretch/>
        </p:blipFill>
        <p:spPr>
          <a:xfrm>
            <a:off x="1553209" y="5824472"/>
            <a:ext cx="812801" cy="581475"/>
          </a:xfrm>
          <a:prstGeom prst="rect">
            <a:avLst/>
          </a:prstGeom>
          <a:ln>
            <a:solidFill>
              <a:srgbClr val="008000"/>
            </a:solidFill>
          </a:ln>
          <a:effectLst>
            <a:glow rad="101600">
              <a:schemeClr val="accent3">
                <a:satMod val="175000"/>
                <a:alpha val="40000"/>
              </a:schemeClr>
            </a:glow>
          </a:effectLst>
        </p:spPr>
      </p:pic>
      <p:pic>
        <p:nvPicPr>
          <p:cNvPr id="21" name="Picture 20" descr="Screen Shot 2017-05-18 at 9.12.55 AM.png"/>
          <p:cNvPicPr>
            <a:picLocks noChangeAspect="1"/>
          </p:cNvPicPr>
          <p:nvPr/>
        </p:nvPicPr>
        <p:blipFill rotWithShape="1">
          <a:blip r:embed="rId3">
            <a:extLst>
              <a:ext uri="{28A0092B-C50C-407E-A947-70E740481C1C}">
                <a14:useLocalDpi xmlns:a14="http://schemas.microsoft.com/office/drawing/2010/main" val="0"/>
              </a:ext>
            </a:extLst>
          </a:blip>
          <a:srcRect l="84450" t="54530"/>
          <a:stretch/>
        </p:blipFill>
        <p:spPr>
          <a:xfrm>
            <a:off x="969497" y="2660815"/>
            <a:ext cx="1421912" cy="643864"/>
          </a:xfrm>
          <a:prstGeom prst="rect">
            <a:avLst/>
          </a:prstGeom>
        </p:spPr>
      </p:pic>
      <p:sp>
        <p:nvSpPr>
          <p:cNvPr id="16" name="Frame 15"/>
          <p:cNvSpPr/>
          <p:nvPr/>
        </p:nvSpPr>
        <p:spPr>
          <a:xfrm>
            <a:off x="4146550" y="1922728"/>
            <a:ext cx="3803650" cy="889000"/>
          </a:xfrm>
          <a:prstGeom prst="fram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 name="Rectangle 17"/>
          <p:cNvSpPr/>
          <p:nvPr/>
        </p:nvSpPr>
        <p:spPr>
          <a:xfrm>
            <a:off x="4940300" y="3423449"/>
            <a:ext cx="4093632" cy="2831544"/>
          </a:xfrm>
          <a:prstGeom prst="rect">
            <a:avLst/>
          </a:prstGeom>
          <a:solidFill>
            <a:srgbClr val="FFFF00"/>
          </a:solidFill>
          <a:ln w="28575" cmpd="sng">
            <a:solidFill>
              <a:schemeClr val="tx1"/>
            </a:solidFill>
          </a:ln>
        </p:spPr>
        <p:txBody>
          <a:bodyPr wrap="square">
            <a:spAutoFit/>
          </a:bodyPr>
          <a:lstStyle/>
          <a:p>
            <a:r>
              <a:rPr lang="en-US" sz="2000" b="1" dirty="0" smtClean="0"/>
              <a:t>Potentially transformative, as no previous study has:</a:t>
            </a:r>
          </a:p>
          <a:p>
            <a:r>
              <a:rPr lang="en-US" sz="2000" dirty="0" smtClean="0"/>
              <a:t>(1) implemented </a:t>
            </a:r>
            <a:r>
              <a:rPr lang="en-US" sz="2000" dirty="0"/>
              <a:t>a budget analysis to </a:t>
            </a:r>
            <a:r>
              <a:rPr lang="en-US" sz="2000" dirty="0" smtClean="0"/>
              <a:t>compare ventilation.</a:t>
            </a:r>
          </a:p>
          <a:p>
            <a:r>
              <a:rPr lang="en-US" sz="2000" dirty="0" smtClean="0"/>
              <a:t>(2) compared </a:t>
            </a:r>
            <a:r>
              <a:rPr lang="en-US" sz="2000" dirty="0"/>
              <a:t>low-level ventilation </a:t>
            </a:r>
            <a:r>
              <a:rPr lang="en-US" sz="2000" dirty="0" smtClean="0"/>
              <a:t>pathways.</a:t>
            </a:r>
          </a:p>
          <a:p>
            <a:r>
              <a:rPr lang="en-US" sz="2000" dirty="0" smtClean="0"/>
              <a:t>(3) </a:t>
            </a:r>
            <a:r>
              <a:rPr lang="en-US" sz="2000" dirty="0"/>
              <a:t>analyzed the 3D spatial structure of </a:t>
            </a:r>
            <a:r>
              <a:rPr lang="en-US" sz="2000" dirty="0" smtClean="0"/>
              <a:t>ventilation.</a:t>
            </a:r>
            <a:endParaRPr lang="en-US" sz="2000" dirty="0"/>
          </a:p>
          <a:p>
            <a:endParaRPr lang="en-US" dirty="0"/>
          </a:p>
        </p:txBody>
      </p:sp>
    </p:spTree>
    <p:extLst>
      <p:ext uri="{BB962C8B-B14F-4D97-AF65-F5344CB8AC3E}">
        <p14:creationId xmlns:p14="http://schemas.microsoft.com/office/powerpoint/2010/main" val="39465647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Eulerian Analysis</a:t>
            </a:r>
            <a:endParaRPr lang="en-US" sz="4000" dirty="0">
              <a:solidFill>
                <a:schemeClr val="bg1"/>
              </a:solidFill>
            </a:endParaRPr>
          </a:p>
        </p:txBody>
      </p:sp>
      <p:sp>
        <p:nvSpPr>
          <p:cNvPr id="2" name="Rectangle 1"/>
          <p:cNvSpPr/>
          <p:nvPr/>
        </p:nvSpPr>
        <p:spPr>
          <a:xfrm>
            <a:off x="-12212" y="650126"/>
            <a:ext cx="9156212" cy="1015663"/>
          </a:xfrm>
          <a:prstGeom prst="rect">
            <a:avLst/>
          </a:prstGeom>
        </p:spPr>
        <p:txBody>
          <a:bodyPr wrap="square">
            <a:spAutoFit/>
          </a:bodyPr>
          <a:lstStyle/>
          <a:p>
            <a:r>
              <a:rPr lang="en-US" sz="2000" b="1" dirty="0" smtClean="0">
                <a:solidFill>
                  <a:srgbClr val="FF0000"/>
                </a:solidFill>
              </a:rPr>
              <a:t>Eulerian </a:t>
            </a:r>
            <a:r>
              <a:rPr lang="en-US" sz="2000" b="1" dirty="0">
                <a:solidFill>
                  <a:srgbClr val="FF0000"/>
                </a:solidFill>
              </a:rPr>
              <a:t>a</a:t>
            </a:r>
            <a:r>
              <a:rPr lang="en-US" sz="2000" b="1" dirty="0" smtClean="0">
                <a:solidFill>
                  <a:srgbClr val="FF0000"/>
                </a:solidFill>
              </a:rPr>
              <a:t>nalysis: </a:t>
            </a:r>
            <a:r>
              <a:rPr lang="en-US" sz="2000" dirty="0" smtClean="0"/>
              <a:t>Shows a macroscopic view of the </a:t>
            </a:r>
            <a:r>
              <a:rPr lang="en-US" sz="2000" b="1" dirty="0" smtClean="0"/>
              <a:t>strength</a:t>
            </a:r>
            <a:r>
              <a:rPr lang="en-US" sz="2000" dirty="0" smtClean="0"/>
              <a:t> of convective motions and the </a:t>
            </a:r>
            <a:r>
              <a:rPr lang="en-US" sz="2000" b="1" dirty="0" smtClean="0"/>
              <a:t>size</a:t>
            </a:r>
            <a:r>
              <a:rPr lang="en-US" sz="2000" dirty="0" smtClean="0"/>
              <a:t> of the developing TC secondary circulation in radius</a:t>
            </a:r>
            <a:r>
              <a:rPr lang="mr-IN" sz="2000" dirty="0" smtClean="0"/>
              <a:t>–</a:t>
            </a:r>
            <a:r>
              <a:rPr lang="en-US" sz="2000" dirty="0" smtClean="0"/>
              <a:t>height physical space.</a:t>
            </a:r>
          </a:p>
        </p:txBody>
      </p:sp>
      <p:pic>
        <p:nvPicPr>
          <p:cNvPr id="4" name="Picture 3" descr="Presentation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0" y="1858803"/>
            <a:ext cx="3902710" cy="4554834"/>
          </a:xfrm>
          <a:prstGeom prst="rect">
            <a:avLst/>
          </a:prstGeom>
        </p:spPr>
      </p:pic>
      <p:pic>
        <p:nvPicPr>
          <p:cNvPr id="27" name="Picture 26" descr="2.pdf"/>
          <p:cNvPicPr>
            <a:picLocks noChangeAspect="1"/>
          </p:cNvPicPr>
          <p:nvPr/>
        </p:nvPicPr>
        <p:blipFill rotWithShape="1">
          <a:blip r:embed="rId4">
            <a:extLst>
              <a:ext uri="{28A0092B-C50C-407E-A947-70E740481C1C}">
                <a14:useLocalDpi xmlns:a14="http://schemas.microsoft.com/office/drawing/2010/main" val="0"/>
              </a:ext>
            </a:extLst>
          </a:blip>
          <a:srcRect l="5222" r="63897" b="20146"/>
          <a:stretch/>
        </p:blipFill>
        <p:spPr>
          <a:xfrm>
            <a:off x="527241" y="2082349"/>
            <a:ext cx="3556000" cy="3536603"/>
          </a:xfrm>
          <a:prstGeom prst="rect">
            <a:avLst/>
          </a:prstGeom>
        </p:spPr>
      </p:pic>
      <p:pic>
        <p:nvPicPr>
          <p:cNvPr id="28" name="Picture 27" descr="2.pdf"/>
          <p:cNvPicPr>
            <a:picLocks noChangeAspect="1"/>
          </p:cNvPicPr>
          <p:nvPr/>
        </p:nvPicPr>
        <p:blipFill rotWithShape="1">
          <a:blip r:embed="rId4">
            <a:extLst>
              <a:ext uri="{28A0092B-C50C-407E-A947-70E740481C1C}">
                <a14:useLocalDpi xmlns:a14="http://schemas.microsoft.com/office/drawing/2010/main" val="0"/>
              </a:ext>
            </a:extLst>
          </a:blip>
          <a:srcRect l="16089" t="86510" r="42249"/>
          <a:stretch/>
        </p:blipFill>
        <p:spPr>
          <a:xfrm>
            <a:off x="527241" y="5843607"/>
            <a:ext cx="3422650" cy="426248"/>
          </a:xfrm>
          <a:prstGeom prst="rect">
            <a:avLst/>
          </a:prstGeom>
        </p:spPr>
      </p:pic>
      <p:sp>
        <p:nvSpPr>
          <p:cNvPr id="29" name="TextBox 28"/>
          <p:cNvSpPr txBox="1"/>
          <p:nvPr/>
        </p:nvSpPr>
        <p:spPr>
          <a:xfrm rot="16200000">
            <a:off x="-885180" y="3707389"/>
            <a:ext cx="2424733" cy="400110"/>
          </a:xfrm>
          <a:prstGeom prst="rect">
            <a:avLst/>
          </a:prstGeom>
          <a:noFill/>
        </p:spPr>
        <p:txBody>
          <a:bodyPr wrap="square" rtlCol="0">
            <a:spAutoFit/>
          </a:bodyPr>
          <a:lstStyle/>
          <a:p>
            <a:pPr algn="ctr"/>
            <a:r>
              <a:rPr lang="en-US" sz="2000" dirty="0" smtClean="0"/>
              <a:t>Height (km)</a:t>
            </a:r>
            <a:endParaRPr lang="en-US" sz="2000" dirty="0"/>
          </a:p>
        </p:txBody>
      </p:sp>
      <p:sp>
        <p:nvSpPr>
          <p:cNvPr id="30" name="TextBox 29"/>
          <p:cNvSpPr txBox="1"/>
          <p:nvPr/>
        </p:nvSpPr>
        <p:spPr>
          <a:xfrm>
            <a:off x="557722" y="1557601"/>
            <a:ext cx="3699317" cy="707886"/>
          </a:xfrm>
          <a:prstGeom prst="rect">
            <a:avLst/>
          </a:prstGeom>
          <a:noFill/>
        </p:spPr>
        <p:txBody>
          <a:bodyPr wrap="square" rtlCol="0">
            <a:spAutoFit/>
          </a:bodyPr>
          <a:lstStyle/>
          <a:p>
            <a:pPr algn="ctr"/>
            <a:r>
              <a:rPr lang="en-US" sz="2000" b="1" dirty="0" smtClean="0">
                <a:solidFill>
                  <a:srgbClr val="0000FF"/>
                </a:solidFill>
              </a:rPr>
              <a:t>Strength: </a:t>
            </a:r>
            <a:r>
              <a:rPr lang="en-US" sz="2000" dirty="0" smtClean="0"/>
              <a:t>Contoured frequency by altitude diagrams (CFADs)</a:t>
            </a:r>
            <a:endParaRPr lang="en-US" sz="2000" dirty="0"/>
          </a:p>
        </p:txBody>
      </p:sp>
      <p:sp>
        <p:nvSpPr>
          <p:cNvPr id="31" name="TextBox 30"/>
          <p:cNvSpPr txBox="1"/>
          <p:nvPr/>
        </p:nvSpPr>
        <p:spPr>
          <a:xfrm>
            <a:off x="5151120" y="1557601"/>
            <a:ext cx="3280601" cy="400110"/>
          </a:xfrm>
          <a:prstGeom prst="rect">
            <a:avLst/>
          </a:prstGeom>
          <a:noFill/>
        </p:spPr>
        <p:txBody>
          <a:bodyPr wrap="square" rtlCol="0">
            <a:spAutoFit/>
          </a:bodyPr>
          <a:lstStyle/>
          <a:p>
            <a:pPr algn="ctr"/>
            <a:r>
              <a:rPr lang="en-US" sz="2000" b="1" dirty="0" smtClean="0">
                <a:solidFill>
                  <a:srgbClr val="0000FF"/>
                </a:solidFill>
              </a:rPr>
              <a:t>Size: </a:t>
            </a:r>
            <a:r>
              <a:rPr lang="en-US" sz="2000" dirty="0" smtClean="0"/>
              <a:t>Eulerian streamfunction</a:t>
            </a:r>
            <a:endParaRPr lang="en-US" sz="2000" dirty="0"/>
          </a:p>
        </p:txBody>
      </p:sp>
      <p:sp>
        <p:nvSpPr>
          <p:cNvPr id="32" name="TextBox 31"/>
          <p:cNvSpPr txBox="1"/>
          <p:nvPr/>
        </p:nvSpPr>
        <p:spPr>
          <a:xfrm>
            <a:off x="924560" y="5487344"/>
            <a:ext cx="3025331" cy="400110"/>
          </a:xfrm>
          <a:prstGeom prst="rect">
            <a:avLst/>
          </a:prstGeom>
          <a:noFill/>
        </p:spPr>
        <p:txBody>
          <a:bodyPr wrap="square" rtlCol="0">
            <a:spAutoFit/>
          </a:bodyPr>
          <a:lstStyle/>
          <a:p>
            <a:pPr algn="ctr"/>
            <a:r>
              <a:rPr lang="en-US" sz="2000" dirty="0" smtClean="0"/>
              <a:t>Mass Flux (kg s</a:t>
            </a:r>
            <a:r>
              <a:rPr lang="en-US" sz="2000" baseline="30000" dirty="0" smtClean="0"/>
              <a:t>-1</a:t>
            </a:r>
            <a:r>
              <a:rPr lang="en-US" sz="2000" dirty="0" smtClean="0"/>
              <a:t> m</a:t>
            </a:r>
            <a:r>
              <a:rPr lang="en-US" sz="2000" baseline="30000" dirty="0" smtClean="0"/>
              <a:t>-2</a:t>
            </a:r>
            <a:r>
              <a:rPr lang="en-US" sz="2000" dirty="0" smtClean="0"/>
              <a:t>)</a:t>
            </a:r>
            <a:endParaRPr lang="en-US" sz="2000" dirty="0"/>
          </a:p>
        </p:txBody>
      </p:sp>
      <p:sp>
        <p:nvSpPr>
          <p:cNvPr id="16" name="TextBox 15"/>
          <p:cNvSpPr txBox="1"/>
          <p:nvPr/>
        </p:nvSpPr>
        <p:spPr>
          <a:xfrm>
            <a:off x="7418482" y="6124474"/>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
        <p:nvSpPr>
          <p:cNvPr id="17" name="TextBox 16"/>
          <p:cNvSpPr txBox="1"/>
          <p:nvPr/>
        </p:nvSpPr>
        <p:spPr>
          <a:xfrm>
            <a:off x="-116844" y="6124474"/>
            <a:ext cx="1845732" cy="338554"/>
          </a:xfrm>
          <a:prstGeom prst="rect">
            <a:avLst/>
          </a:prstGeom>
          <a:noFill/>
          <a:ln>
            <a:noFill/>
          </a:ln>
        </p:spPr>
        <p:txBody>
          <a:bodyPr wrap="square" rtlCol="0">
            <a:spAutoFit/>
          </a:bodyPr>
          <a:lstStyle/>
          <a:p>
            <a:pPr algn="ctr"/>
            <a:r>
              <a:rPr lang="en-US" sz="1600" dirty="0" smtClean="0"/>
              <a:t>Tang et al. (2016)</a:t>
            </a:r>
            <a:endParaRPr lang="en-US" sz="1600" dirty="0"/>
          </a:p>
        </p:txBody>
      </p:sp>
      <p:sp>
        <p:nvSpPr>
          <p:cNvPr id="3" name="TextBox 2"/>
          <p:cNvSpPr txBox="1"/>
          <p:nvPr/>
        </p:nvSpPr>
        <p:spPr>
          <a:xfrm>
            <a:off x="924560" y="2316287"/>
            <a:ext cx="358140" cy="369332"/>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123575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Eulerian Analysis</a:t>
            </a:r>
            <a:endParaRPr lang="en-US" sz="4000" dirty="0">
              <a:solidFill>
                <a:schemeClr val="bg1"/>
              </a:solidFill>
            </a:endParaRPr>
          </a:p>
        </p:txBody>
      </p:sp>
      <p:sp>
        <p:nvSpPr>
          <p:cNvPr id="2" name="Rectangle 1"/>
          <p:cNvSpPr/>
          <p:nvPr/>
        </p:nvSpPr>
        <p:spPr>
          <a:xfrm>
            <a:off x="-12212" y="650126"/>
            <a:ext cx="9156212" cy="1015663"/>
          </a:xfrm>
          <a:prstGeom prst="rect">
            <a:avLst/>
          </a:prstGeom>
        </p:spPr>
        <p:txBody>
          <a:bodyPr wrap="square">
            <a:spAutoFit/>
          </a:bodyPr>
          <a:lstStyle/>
          <a:p>
            <a:r>
              <a:rPr lang="en-US" sz="2000" b="1" dirty="0" smtClean="0">
                <a:solidFill>
                  <a:srgbClr val="FF0000"/>
                </a:solidFill>
              </a:rPr>
              <a:t>Eulerian analysis: </a:t>
            </a:r>
            <a:r>
              <a:rPr lang="en-US" sz="2000" dirty="0" smtClean="0"/>
              <a:t>Shows a macroscopic view of the </a:t>
            </a:r>
            <a:r>
              <a:rPr lang="en-US" sz="2000" b="1" dirty="0" smtClean="0"/>
              <a:t>strength</a:t>
            </a:r>
            <a:r>
              <a:rPr lang="en-US" sz="2000" dirty="0" smtClean="0"/>
              <a:t> of convective motions and the </a:t>
            </a:r>
            <a:r>
              <a:rPr lang="en-US" sz="2000" b="1" dirty="0" smtClean="0"/>
              <a:t>size</a:t>
            </a:r>
            <a:r>
              <a:rPr lang="en-US" sz="2000" dirty="0" smtClean="0"/>
              <a:t> of the developing TC secondary circulation in radius</a:t>
            </a:r>
            <a:r>
              <a:rPr lang="mr-IN" sz="2000" dirty="0" smtClean="0"/>
              <a:t>–</a:t>
            </a:r>
            <a:r>
              <a:rPr lang="en-US" sz="2000" dirty="0" smtClean="0"/>
              <a:t>height physical space.</a:t>
            </a:r>
          </a:p>
        </p:txBody>
      </p:sp>
      <p:pic>
        <p:nvPicPr>
          <p:cNvPr id="4" name="Picture 3" descr="Presentation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0" y="1858803"/>
            <a:ext cx="3902710" cy="4554834"/>
          </a:xfrm>
          <a:prstGeom prst="rect">
            <a:avLst/>
          </a:prstGeom>
        </p:spPr>
      </p:pic>
      <p:pic>
        <p:nvPicPr>
          <p:cNvPr id="27" name="Picture 26" descr="2.pdf"/>
          <p:cNvPicPr>
            <a:picLocks noChangeAspect="1"/>
          </p:cNvPicPr>
          <p:nvPr/>
        </p:nvPicPr>
        <p:blipFill rotWithShape="1">
          <a:blip r:embed="rId4">
            <a:extLst>
              <a:ext uri="{28A0092B-C50C-407E-A947-70E740481C1C}">
                <a14:useLocalDpi xmlns:a14="http://schemas.microsoft.com/office/drawing/2010/main" val="0"/>
              </a:ext>
            </a:extLst>
          </a:blip>
          <a:srcRect l="5222" r="63897" b="20146"/>
          <a:stretch/>
        </p:blipFill>
        <p:spPr>
          <a:xfrm>
            <a:off x="527241" y="2082349"/>
            <a:ext cx="3556000" cy="3536603"/>
          </a:xfrm>
          <a:prstGeom prst="rect">
            <a:avLst/>
          </a:prstGeom>
        </p:spPr>
      </p:pic>
      <p:sp>
        <p:nvSpPr>
          <p:cNvPr id="29" name="TextBox 28"/>
          <p:cNvSpPr txBox="1"/>
          <p:nvPr/>
        </p:nvSpPr>
        <p:spPr>
          <a:xfrm rot="16200000">
            <a:off x="-885180" y="3707389"/>
            <a:ext cx="2424733" cy="400110"/>
          </a:xfrm>
          <a:prstGeom prst="rect">
            <a:avLst/>
          </a:prstGeom>
          <a:noFill/>
        </p:spPr>
        <p:txBody>
          <a:bodyPr wrap="square" rtlCol="0">
            <a:spAutoFit/>
          </a:bodyPr>
          <a:lstStyle/>
          <a:p>
            <a:pPr algn="ctr"/>
            <a:r>
              <a:rPr lang="en-US" sz="2000" dirty="0" smtClean="0"/>
              <a:t>Height (km)</a:t>
            </a:r>
            <a:endParaRPr lang="en-US" sz="2000" dirty="0"/>
          </a:p>
        </p:txBody>
      </p:sp>
      <p:sp>
        <p:nvSpPr>
          <p:cNvPr id="30" name="TextBox 29"/>
          <p:cNvSpPr txBox="1"/>
          <p:nvPr/>
        </p:nvSpPr>
        <p:spPr>
          <a:xfrm>
            <a:off x="557722" y="1557601"/>
            <a:ext cx="3699317" cy="707886"/>
          </a:xfrm>
          <a:prstGeom prst="rect">
            <a:avLst/>
          </a:prstGeom>
          <a:noFill/>
        </p:spPr>
        <p:txBody>
          <a:bodyPr wrap="square" rtlCol="0">
            <a:spAutoFit/>
          </a:bodyPr>
          <a:lstStyle/>
          <a:p>
            <a:pPr algn="ctr"/>
            <a:r>
              <a:rPr lang="en-US" sz="2000" b="1" dirty="0" smtClean="0">
                <a:solidFill>
                  <a:srgbClr val="0000FF"/>
                </a:solidFill>
              </a:rPr>
              <a:t>Strength: </a:t>
            </a:r>
            <a:r>
              <a:rPr lang="en-US" sz="2000" dirty="0" smtClean="0"/>
              <a:t>Contoured frequency by altitude diagrams (CFADs)</a:t>
            </a:r>
            <a:endParaRPr lang="en-US" sz="2000" dirty="0"/>
          </a:p>
        </p:txBody>
      </p:sp>
      <p:sp>
        <p:nvSpPr>
          <p:cNvPr id="31" name="TextBox 30"/>
          <p:cNvSpPr txBox="1"/>
          <p:nvPr/>
        </p:nvSpPr>
        <p:spPr>
          <a:xfrm>
            <a:off x="5151120" y="1557601"/>
            <a:ext cx="3280601" cy="400110"/>
          </a:xfrm>
          <a:prstGeom prst="rect">
            <a:avLst/>
          </a:prstGeom>
          <a:noFill/>
        </p:spPr>
        <p:txBody>
          <a:bodyPr wrap="square" rtlCol="0">
            <a:spAutoFit/>
          </a:bodyPr>
          <a:lstStyle/>
          <a:p>
            <a:pPr algn="ctr"/>
            <a:r>
              <a:rPr lang="en-US" sz="2000" b="1" dirty="0" smtClean="0">
                <a:solidFill>
                  <a:srgbClr val="0000FF"/>
                </a:solidFill>
              </a:rPr>
              <a:t>Size: </a:t>
            </a:r>
            <a:r>
              <a:rPr lang="en-US" sz="2000" dirty="0" smtClean="0"/>
              <a:t>Eulerian streamfunction</a:t>
            </a:r>
            <a:endParaRPr lang="en-US" sz="2000" dirty="0"/>
          </a:p>
        </p:txBody>
      </p:sp>
      <p:sp>
        <p:nvSpPr>
          <p:cNvPr id="32" name="TextBox 31"/>
          <p:cNvSpPr txBox="1"/>
          <p:nvPr/>
        </p:nvSpPr>
        <p:spPr>
          <a:xfrm>
            <a:off x="924560" y="5487344"/>
            <a:ext cx="3025331" cy="400110"/>
          </a:xfrm>
          <a:prstGeom prst="rect">
            <a:avLst/>
          </a:prstGeom>
          <a:noFill/>
        </p:spPr>
        <p:txBody>
          <a:bodyPr wrap="square" rtlCol="0">
            <a:spAutoFit/>
          </a:bodyPr>
          <a:lstStyle/>
          <a:p>
            <a:pPr algn="ctr"/>
            <a:r>
              <a:rPr lang="en-US" sz="2000" dirty="0" smtClean="0"/>
              <a:t>Mass Flux (kg s</a:t>
            </a:r>
            <a:r>
              <a:rPr lang="en-US" sz="2000" baseline="30000" dirty="0" smtClean="0"/>
              <a:t>-1</a:t>
            </a:r>
            <a:r>
              <a:rPr lang="en-US" sz="2000" dirty="0" smtClean="0"/>
              <a:t> m</a:t>
            </a:r>
            <a:r>
              <a:rPr lang="en-US" sz="2000" baseline="30000" dirty="0" smtClean="0"/>
              <a:t>-2</a:t>
            </a:r>
            <a:r>
              <a:rPr lang="en-US" sz="2000" dirty="0" smtClean="0"/>
              <a:t>)</a:t>
            </a:r>
            <a:endParaRPr lang="en-US" sz="2000" dirty="0"/>
          </a:p>
        </p:txBody>
      </p:sp>
      <p:sp>
        <p:nvSpPr>
          <p:cNvPr id="16" name="TextBox 15"/>
          <p:cNvSpPr txBox="1"/>
          <p:nvPr/>
        </p:nvSpPr>
        <p:spPr>
          <a:xfrm>
            <a:off x="-116844" y="6124474"/>
            <a:ext cx="1845732" cy="338554"/>
          </a:xfrm>
          <a:prstGeom prst="rect">
            <a:avLst/>
          </a:prstGeom>
          <a:noFill/>
          <a:ln>
            <a:noFill/>
          </a:ln>
        </p:spPr>
        <p:txBody>
          <a:bodyPr wrap="square" rtlCol="0">
            <a:spAutoFit/>
          </a:bodyPr>
          <a:lstStyle/>
          <a:p>
            <a:pPr algn="ctr"/>
            <a:r>
              <a:rPr lang="en-US" sz="1600" dirty="0" smtClean="0"/>
              <a:t>Tang et al. (2016)</a:t>
            </a:r>
            <a:endParaRPr lang="en-US" sz="1600" dirty="0"/>
          </a:p>
        </p:txBody>
      </p:sp>
      <p:pic>
        <p:nvPicPr>
          <p:cNvPr id="18" name="Picture 17" descr="2.pdf"/>
          <p:cNvPicPr>
            <a:picLocks noChangeAspect="1"/>
          </p:cNvPicPr>
          <p:nvPr/>
        </p:nvPicPr>
        <p:blipFill rotWithShape="1">
          <a:blip r:embed="rId4">
            <a:extLst>
              <a:ext uri="{28A0092B-C50C-407E-A947-70E740481C1C}">
                <a14:useLocalDpi xmlns:a14="http://schemas.microsoft.com/office/drawing/2010/main" val="0"/>
              </a:ext>
            </a:extLst>
          </a:blip>
          <a:srcRect l="16089" t="86510" r="42249"/>
          <a:stretch/>
        </p:blipFill>
        <p:spPr>
          <a:xfrm>
            <a:off x="527241" y="5843607"/>
            <a:ext cx="3422650" cy="426248"/>
          </a:xfrm>
          <a:prstGeom prst="rect">
            <a:avLst/>
          </a:prstGeom>
        </p:spPr>
      </p:pic>
      <p:sp>
        <p:nvSpPr>
          <p:cNvPr id="19" name="TextBox 18"/>
          <p:cNvSpPr txBox="1"/>
          <p:nvPr/>
        </p:nvSpPr>
        <p:spPr>
          <a:xfrm>
            <a:off x="7418482" y="6124474"/>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
        <p:nvSpPr>
          <p:cNvPr id="17" name="TextBox 16"/>
          <p:cNvSpPr txBox="1"/>
          <p:nvPr/>
        </p:nvSpPr>
        <p:spPr>
          <a:xfrm>
            <a:off x="924560" y="2316287"/>
            <a:ext cx="358140" cy="369332"/>
          </a:xfrm>
          <a:prstGeom prst="rect">
            <a:avLst/>
          </a:prstGeom>
          <a:solidFill>
            <a:srgbClr val="FFFFFF"/>
          </a:solidFill>
        </p:spPr>
        <p:txBody>
          <a:bodyPr wrap="square" rtlCol="0">
            <a:spAutoFit/>
          </a:bodyPr>
          <a:lstStyle/>
          <a:p>
            <a:endParaRPr lang="en-US" dirty="0"/>
          </a:p>
        </p:txBody>
      </p:sp>
      <p:sp>
        <p:nvSpPr>
          <p:cNvPr id="20" name="TextBox 19"/>
          <p:cNvSpPr txBox="1"/>
          <p:nvPr/>
        </p:nvSpPr>
        <p:spPr>
          <a:xfrm>
            <a:off x="127131" y="2924789"/>
            <a:ext cx="8902570" cy="1569660"/>
          </a:xfrm>
          <a:prstGeom prst="rect">
            <a:avLst/>
          </a:prstGeom>
          <a:solidFill>
            <a:srgbClr val="FFFF00"/>
          </a:solidFill>
          <a:ln w="28575" cmpd="sng">
            <a:solidFill>
              <a:srgbClr val="000000"/>
            </a:solidFill>
          </a:ln>
        </p:spPr>
        <p:txBody>
          <a:bodyPr wrap="square" rtlCol="0">
            <a:spAutoFit/>
          </a:bodyPr>
          <a:lstStyle/>
          <a:p>
            <a:r>
              <a:rPr lang="en-US" sz="2400" b="1" dirty="0" smtClean="0">
                <a:solidFill>
                  <a:srgbClr val="FF0000"/>
                </a:solidFill>
              </a:rPr>
              <a:t>Potentially Transformative:</a:t>
            </a:r>
          </a:p>
          <a:p>
            <a:r>
              <a:rPr lang="en-US" sz="2400" dirty="0" smtClean="0"/>
              <a:t>No previous study has investigated the development of the secondary circulation within shear-relative quadrants in the RH</a:t>
            </a:r>
            <a:r>
              <a:rPr lang="mr-IN" sz="2400" dirty="0" smtClean="0"/>
              <a:t>–</a:t>
            </a:r>
            <a:r>
              <a:rPr lang="en-US" sz="2400" dirty="0" smtClean="0"/>
              <a:t>VWS bivariate parameter space.</a:t>
            </a:r>
            <a:endParaRPr lang="en-US" sz="2400" dirty="0"/>
          </a:p>
        </p:txBody>
      </p:sp>
    </p:spTree>
    <p:extLst>
      <p:ext uri="{BB962C8B-B14F-4D97-AF65-F5344CB8AC3E}">
        <p14:creationId xmlns:p14="http://schemas.microsoft.com/office/powerpoint/2010/main" val="177816744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Lagrangian Analysis</a:t>
            </a:r>
            <a:endParaRPr lang="en-US" sz="4000" dirty="0">
              <a:solidFill>
                <a:schemeClr val="bg1"/>
              </a:solidFill>
            </a:endParaRPr>
          </a:p>
        </p:txBody>
      </p:sp>
      <p:sp>
        <p:nvSpPr>
          <p:cNvPr id="3" name="Rectangle 2"/>
          <p:cNvSpPr/>
          <p:nvPr/>
        </p:nvSpPr>
        <p:spPr>
          <a:xfrm>
            <a:off x="-12212" y="642367"/>
            <a:ext cx="9156212" cy="1015663"/>
          </a:xfrm>
          <a:prstGeom prst="rect">
            <a:avLst/>
          </a:prstGeom>
        </p:spPr>
        <p:txBody>
          <a:bodyPr wrap="square">
            <a:spAutoFit/>
          </a:bodyPr>
          <a:lstStyle/>
          <a:p>
            <a:r>
              <a:rPr lang="en-US" sz="2000" b="1" dirty="0" smtClean="0">
                <a:solidFill>
                  <a:srgbClr val="FF0000"/>
                </a:solidFill>
              </a:rPr>
              <a:t>Lagrangian analysis: </a:t>
            </a:r>
            <a:r>
              <a:rPr lang="en-US" sz="2000" dirty="0" smtClean="0"/>
              <a:t>Analyzes convective motions by separating upward, high entropy streams from downward, low entropy streams, allowing one to quantify ventilation in the bulk sense.</a:t>
            </a:r>
          </a:p>
        </p:txBody>
      </p:sp>
      <p:pic>
        <p:nvPicPr>
          <p:cNvPr id="6" name="Picture 5" descr="COLORBAR_sp_100.png"/>
          <p:cNvPicPr>
            <a:picLocks noChangeAspect="1"/>
          </p:cNvPicPr>
          <p:nvPr/>
        </p:nvPicPr>
        <p:blipFill rotWithShape="1">
          <a:blip r:embed="rId3">
            <a:extLst>
              <a:ext uri="{28A0092B-C50C-407E-A947-70E740481C1C}">
                <a14:useLocalDpi xmlns:a14="http://schemas.microsoft.com/office/drawing/2010/main" val="0"/>
              </a:ext>
            </a:extLst>
          </a:blip>
          <a:srcRect l="16791" t="87104" r="6585"/>
          <a:stretch/>
        </p:blipFill>
        <p:spPr>
          <a:xfrm>
            <a:off x="2936549" y="4307134"/>
            <a:ext cx="3383280" cy="473850"/>
          </a:xfrm>
          <a:prstGeom prst="rect">
            <a:avLst/>
          </a:prstGeom>
        </p:spPr>
      </p:pic>
      <p:sp>
        <p:nvSpPr>
          <p:cNvPr id="7" name="TextBox 6"/>
          <p:cNvSpPr txBox="1"/>
          <p:nvPr/>
        </p:nvSpPr>
        <p:spPr>
          <a:xfrm>
            <a:off x="2960402" y="4023886"/>
            <a:ext cx="3359427" cy="369332"/>
          </a:xfrm>
          <a:prstGeom prst="rect">
            <a:avLst/>
          </a:prstGeom>
          <a:noFill/>
        </p:spPr>
        <p:txBody>
          <a:bodyPr wrap="square" rtlCol="0">
            <a:spAutoFit/>
          </a:bodyPr>
          <a:lstStyle/>
          <a:p>
            <a:pPr algn="ctr"/>
            <a:r>
              <a:rPr lang="en-US" dirty="0" smtClean="0"/>
              <a:t>J kg</a:t>
            </a:r>
            <a:r>
              <a:rPr lang="en-US" baseline="30000" dirty="0" smtClean="0"/>
              <a:t>-1</a:t>
            </a:r>
            <a:r>
              <a:rPr lang="en-US" dirty="0" smtClean="0"/>
              <a:t> K</a:t>
            </a:r>
            <a:r>
              <a:rPr lang="en-US" baseline="30000" dirty="0" smtClean="0"/>
              <a:t>-1</a:t>
            </a:r>
            <a:endParaRPr lang="en-US" dirty="0"/>
          </a:p>
        </p:txBody>
      </p:sp>
      <p:pic>
        <p:nvPicPr>
          <p:cNvPr id="8" name="Picture 7" descr="Mass_Weighted_Diabatic_Tendency_TEST_100.png"/>
          <p:cNvPicPr>
            <a:picLocks/>
          </p:cNvPicPr>
          <p:nvPr/>
        </p:nvPicPr>
        <p:blipFill>
          <a:blip r:embed="rId4">
            <a:extLst>
              <a:ext uri="{28A0092B-C50C-407E-A947-70E740481C1C}">
                <a14:useLocalDpi xmlns:a14="http://schemas.microsoft.com/office/drawing/2010/main" val="0"/>
              </a:ext>
            </a:extLst>
          </a:blip>
          <a:stretch>
            <a:fillRect/>
          </a:stretch>
        </p:blipFill>
        <p:spPr>
          <a:xfrm>
            <a:off x="5777330" y="1997982"/>
            <a:ext cx="3346704" cy="23408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23" y="1998596"/>
            <a:ext cx="3339877" cy="2340250"/>
          </a:xfrm>
          <a:prstGeom prst="rect">
            <a:avLst/>
          </a:prstGeom>
        </p:spPr>
      </p:pic>
      <p:sp>
        <p:nvSpPr>
          <p:cNvPr id="10" name="TextBox 9"/>
          <p:cNvSpPr txBox="1"/>
          <p:nvPr/>
        </p:nvSpPr>
        <p:spPr>
          <a:xfrm>
            <a:off x="843280" y="4271207"/>
            <a:ext cx="2814320" cy="400110"/>
          </a:xfrm>
          <a:prstGeom prst="rect">
            <a:avLst/>
          </a:prstGeom>
          <a:noFill/>
        </p:spPr>
        <p:txBody>
          <a:bodyPr wrap="square" rtlCol="0">
            <a:spAutoFit/>
          </a:bodyPr>
          <a:lstStyle/>
          <a:p>
            <a:pPr algn="ctr"/>
            <a:r>
              <a:rPr lang="en-US" sz="2000" dirty="0" smtClean="0"/>
              <a:t>Radius (km)</a:t>
            </a:r>
            <a:endParaRPr lang="en-US" sz="2000" dirty="0"/>
          </a:p>
        </p:txBody>
      </p:sp>
      <p:sp>
        <p:nvSpPr>
          <p:cNvPr id="13" name="Frame 12"/>
          <p:cNvSpPr/>
          <p:nvPr/>
        </p:nvSpPr>
        <p:spPr>
          <a:xfrm>
            <a:off x="3810001" y="2472754"/>
            <a:ext cx="1584392" cy="1351108"/>
          </a:xfrm>
          <a:prstGeom prst="fram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3830320" y="2712172"/>
            <a:ext cx="1560603" cy="830997"/>
          </a:xfrm>
          <a:prstGeom prst="rect">
            <a:avLst/>
          </a:prstGeom>
          <a:noFill/>
        </p:spPr>
        <p:txBody>
          <a:bodyPr wrap="square" rtlCol="0">
            <a:spAutoFit/>
          </a:bodyPr>
          <a:lstStyle/>
          <a:p>
            <a:pPr algn="ctr"/>
            <a:r>
              <a:rPr lang="en-US" sz="1600" b="1" dirty="0" smtClean="0"/>
              <a:t>2570 J kg</a:t>
            </a:r>
            <a:r>
              <a:rPr lang="en-US" sz="1600" b="1" baseline="30000" dirty="0" smtClean="0"/>
              <a:t>-1</a:t>
            </a:r>
            <a:r>
              <a:rPr lang="en-US" sz="1600" b="1" dirty="0" smtClean="0"/>
              <a:t> K</a:t>
            </a:r>
            <a:r>
              <a:rPr lang="en-US" sz="1600" b="1" baseline="30000" dirty="0" smtClean="0"/>
              <a:t>-1</a:t>
            </a:r>
          </a:p>
          <a:p>
            <a:pPr algn="ctr"/>
            <a:r>
              <a:rPr lang="en-US" sz="1600" b="1" dirty="0" smtClean="0"/>
              <a:t>288 K</a:t>
            </a:r>
          </a:p>
          <a:p>
            <a:pPr algn="ctr"/>
            <a:r>
              <a:rPr lang="en-US" sz="1600" b="1" dirty="0"/>
              <a:t>8</a:t>
            </a:r>
            <a:r>
              <a:rPr lang="en-US" sz="1600" b="1" dirty="0" smtClean="0"/>
              <a:t> g kg</a:t>
            </a:r>
            <a:r>
              <a:rPr lang="en-US" sz="1600" b="1" baseline="30000" dirty="0" smtClean="0"/>
              <a:t>-1</a:t>
            </a:r>
            <a:endParaRPr lang="en-US" sz="1600" b="1" dirty="0" smtClean="0"/>
          </a:p>
        </p:txBody>
      </p:sp>
      <p:sp>
        <p:nvSpPr>
          <p:cNvPr id="16" name="5-Point Star 15"/>
          <p:cNvSpPr/>
          <p:nvPr/>
        </p:nvSpPr>
        <p:spPr>
          <a:xfrm>
            <a:off x="2342502" y="2955341"/>
            <a:ext cx="471817" cy="448382"/>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5-Point Star 17"/>
          <p:cNvSpPr/>
          <p:nvPr/>
        </p:nvSpPr>
        <p:spPr>
          <a:xfrm>
            <a:off x="7239622" y="2955341"/>
            <a:ext cx="471817" cy="448382"/>
          </a:xfrm>
          <a:prstGeom prst="star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rot="16200000">
            <a:off x="-1173483" y="2892201"/>
            <a:ext cx="2814320" cy="400110"/>
          </a:xfrm>
          <a:prstGeom prst="rect">
            <a:avLst/>
          </a:prstGeom>
          <a:noFill/>
        </p:spPr>
        <p:txBody>
          <a:bodyPr wrap="square" rtlCol="0">
            <a:spAutoFit/>
          </a:bodyPr>
          <a:lstStyle/>
          <a:p>
            <a:pPr algn="ctr"/>
            <a:r>
              <a:rPr lang="en-US" sz="2000" dirty="0" smtClean="0"/>
              <a:t>Height (km)</a:t>
            </a:r>
            <a:endParaRPr lang="en-US" sz="2000" dirty="0"/>
          </a:p>
        </p:txBody>
      </p:sp>
      <p:sp>
        <p:nvSpPr>
          <p:cNvPr id="20" name="TextBox 19"/>
          <p:cNvSpPr txBox="1"/>
          <p:nvPr/>
        </p:nvSpPr>
        <p:spPr>
          <a:xfrm>
            <a:off x="6106161" y="4271207"/>
            <a:ext cx="2824480" cy="400110"/>
          </a:xfrm>
          <a:prstGeom prst="rect">
            <a:avLst/>
          </a:prstGeom>
          <a:noFill/>
        </p:spPr>
        <p:txBody>
          <a:bodyPr wrap="square" rtlCol="0">
            <a:spAutoFit/>
          </a:bodyPr>
          <a:lstStyle/>
          <a:p>
            <a:pPr algn="ctr"/>
            <a:r>
              <a:rPr lang="en-US" sz="2000" dirty="0" smtClean="0"/>
              <a:t>Entropy (J kg</a:t>
            </a:r>
            <a:r>
              <a:rPr lang="en-US" sz="2000" baseline="30000" dirty="0" smtClean="0"/>
              <a:t>-1</a:t>
            </a:r>
            <a:r>
              <a:rPr lang="en-US" sz="2000" dirty="0" smtClean="0"/>
              <a:t> K</a:t>
            </a:r>
            <a:r>
              <a:rPr lang="en-US" sz="2000" baseline="30000" dirty="0" smtClean="0"/>
              <a:t>-1</a:t>
            </a:r>
            <a:r>
              <a:rPr lang="en-US" sz="2000" dirty="0" smtClean="0"/>
              <a:t>)</a:t>
            </a:r>
            <a:endParaRPr lang="en-US" sz="2000" dirty="0"/>
          </a:p>
        </p:txBody>
      </p:sp>
      <p:sp>
        <p:nvSpPr>
          <p:cNvPr id="21" name="TextBox 20"/>
          <p:cNvSpPr txBox="1"/>
          <p:nvPr/>
        </p:nvSpPr>
        <p:spPr>
          <a:xfrm rot="16200000">
            <a:off x="4187287" y="2896208"/>
            <a:ext cx="2814320" cy="400110"/>
          </a:xfrm>
          <a:prstGeom prst="rect">
            <a:avLst/>
          </a:prstGeom>
          <a:noFill/>
        </p:spPr>
        <p:txBody>
          <a:bodyPr wrap="square" rtlCol="0">
            <a:spAutoFit/>
          </a:bodyPr>
          <a:lstStyle/>
          <a:p>
            <a:pPr algn="ctr"/>
            <a:r>
              <a:rPr lang="en-US" sz="2000" dirty="0" smtClean="0"/>
              <a:t>Height (km)</a:t>
            </a:r>
            <a:endParaRPr lang="en-US" sz="2000" dirty="0"/>
          </a:p>
        </p:txBody>
      </p:sp>
      <p:sp>
        <p:nvSpPr>
          <p:cNvPr id="5" name="TextBox 4"/>
          <p:cNvSpPr txBox="1"/>
          <p:nvPr/>
        </p:nvSpPr>
        <p:spPr>
          <a:xfrm>
            <a:off x="118533" y="5107940"/>
            <a:ext cx="8923867" cy="830997"/>
          </a:xfrm>
          <a:prstGeom prst="rect">
            <a:avLst/>
          </a:prstGeom>
          <a:solidFill>
            <a:srgbClr val="FFFF00"/>
          </a:solidFill>
          <a:ln w="28575" cmpd="sng">
            <a:solidFill>
              <a:srgbClr val="000000"/>
            </a:solidFill>
          </a:ln>
        </p:spPr>
        <p:txBody>
          <a:bodyPr wrap="square" rtlCol="0">
            <a:spAutoFit/>
          </a:bodyPr>
          <a:lstStyle/>
          <a:p>
            <a:r>
              <a:rPr lang="en-US" sz="2400" dirty="0" smtClean="0"/>
              <a:t>The vertical mass flux in the isentropic framework represents the isentropic mean secondary circulation. </a:t>
            </a:r>
            <a:endParaRPr lang="en-US" sz="2400" dirty="0"/>
          </a:p>
        </p:txBody>
      </p:sp>
    </p:spTree>
    <p:extLst>
      <p:ext uri="{BB962C8B-B14F-4D97-AF65-F5344CB8AC3E}">
        <p14:creationId xmlns:p14="http://schemas.microsoft.com/office/powerpoint/2010/main" val="20530343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Definitions</a:t>
            </a:r>
            <a:endParaRPr lang="en-US" sz="4000" dirty="0">
              <a:solidFill>
                <a:schemeClr val="bg1"/>
              </a:solidFill>
            </a:endParaRPr>
          </a:p>
        </p:txBody>
      </p:sp>
      <p:sp>
        <p:nvSpPr>
          <p:cNvPr id="3" name="TextBox 2"/>
          <p:cNvSpPr txBox="1"/>
          <p:nvPr/>
        </p:nvSpPr>
        <p:spPr>
          <a:xfrm>
            <a:off x="-12212" y="642367"/>
            <a:ext cx="9168424" cy="4431983"/>
          </a:xfrm>
          <a:prstGeom prst="rect">
            <a:avLst/>
          </a:prstGeom>
          <a:noFill/>
        </p:spPr>
        <p:txBody>
          <a:bodyPr wrap="square" rtlCol="0">
            <a:spAutoFit/>
          </a:bodyPr>
          <a:lstStyle/>
          <a:p>
            <a:r>
              <a:rPr lang="en-US" sz="2400" b="1" dirty="0" smtClean="0">
                <a:solidFill>
                  <a:srgbClr val="FF0000"/>
                </a:solidFill>
              </a:rPr>
              <a:t>“Development”</a:t>
            </a:r>
            <a:r>
              <a:rPr lang="en-US" sz="2400" b="1" dirty="0">
                <a:solidFill>
                  <a:srgbClr val="FF0000"/>
                </a:solidFill>
              </a:rPr>
              <a:t> </a:t>
            </a:r>
            <a:r>
              <a:rPr lang="en-US" sz="2400" dirty="0" smtClean="0">
                <a:solidFill>
                  <a:srgbClr val="000000"/>
                </a:solidFill>
              </a:rPr>
              <a:t>is comprised </a:t>
            </a:r>
            <a:r>
              <a:rPr lang="en-US" sz="2400" dirty="0" smtClean="0"/>
              <a:t>of:</a:t>
            </a:r>
          </a:p>
          <a:p>
            <a:pPr marL="742950" lvl="1" indent="-285750">
              <a:buFont typeface="Arial"/>
              <a:buChar char="•"/>
            </a:pPr>
            <a:r>
              <a:rPr lang="en-US" sz="2400" dirty="0" smtClean="0"/>
              <a:t>pre-genesis</a:t>
            </a:r>
          </a:p>
          <a:p>
            <a:pPr marL="742950" lvl="1" indent="-285750">
              <a:buFont typeface="Arial"/>
              <a:buChar char="•"/>
            </a:pPr>
            <a:r>
              <a:rPr lang="en-US" sz="2400" dirty="0" smtClean="0"/>
              <a:t>genesis</a:t>
            </a:r>
          </a:p>
          <a:p>
            <a:pPr marL="742950" lvl="1" indent="-285750">
              <a:buFont typeface="Arial"/>
              <a:buChar char="•"/>
            </a:pPr>
            <a:r>
              <a:rPr lang="en-US" sz="2400" dirty="0" smtClean="0"/>
              <a:t>early intensification</a:t>
            </a:r>
          </a:p>
          <a:p>
            <a:endParaRPr lang="en-US" sz="2400" b="1" dirty="0" smtClean="0">
              <a:solidFill>
                <a:srgbClr val="FF0000"/>
              </a:solidFill>
            </a:endParaRPr>
          </a:p>
          <a:p>
            <a:r>
              <a:rPr lang="en-US" sz="2400" b="1" dirty="0" smtClean="0">
                <a:solidFill>
                  <a:srgbClr val="FF0000"/>
                </a:solidFill>
              </a:rPr>
              <a:t>(Moist) entropy deficit</a:t>
            </a:r>
          </a:p>
          <a:p>
            <a:pPr marL="742950" lvl="1" indent="-285750">
              <a:buFont typeface="Arial"/>
              <a:buChar char="•"/>
            </a:pPr>
            <a:r>
              <a:rPr lang="en-US" sz="2400" dirty="0" smtClean="0">
                <a:solidFill>
                  <a:srgbClr val="000000"/>
                </a:solidFill>
              </a:rPr>
              <a:t>Represents moisture content in atmosphere.</a:t>
            </a:r>
          </a:p>
          <a:p>
            <a:pPr marL="742950" lvl="1" indent="-285750">
              <a:buFont typeface="Arial"/>
              <a:buChar char="•"/>
            </a:pPr>
            <a:r>
              <a:rPr lang="en-US" sz="2400" dirty="0" smtClean="0">
                <a:solidFill>
                  <a:srgbClr val="000000"/>
                </a:solidFill>
              </a:rPr>
              <a:t>Difference between saturation entropy and actual entropy.</a:t>
            </a:r>
          </a:p>
          <a:p>
            <a:pPr marL="742950" lvl="1" indent="-285750">
              <a:buFont typeface="Arial"/>
              <a:buChar char="•"/>
            </a:pPr>
            <a:r>
              <a:rPr lang="en-US" sz="2400" dirty="0">
                <a:solidFill>
                  <a:srgbClr val="000000"/>
                </a:solidFill>
              </a:rPr>
              <a:t>Greater entropy deficit = drier atmosphere</a:t>
            </a:r>
            <a:r>
              <a:rPr lang="en-US" sz="2400" dirty="0" smtClean="0">
                <a:solidFill>
                  <a:srgbClr val="000000"/>
                </a:solidFill>
              </a:rPr>
              <a:t>.</a:t>
            </a:r>
          </a:p>
          <a:p>
            <a:pPr marL="742950" lvl="1" indent="-285750">
              <a:buFont typeface="Arial"/>
              <a:buChar char="•"/>
            </a:pPr>
            <a:r>
              <a:rPr lang="en-US" sz="2400" dirty="0"/>
              <a:t>D</a:t>
            </a:r>
            <a:r>
              <a:rPr lang="en-US" sz="2400" dirty="0" smtClean="0"/>
              <a:t>irect comparison with </a:t>
            </a:r>
            <a:r>
              <a:rPr lang="en-US" sz="2400" b="1" dirty="0" smtClean="0">
                <a:solidFill>
                  <a:srgbClr val="0000FF"/>
                </a:solidFill>
              </a:rPr>
              <a:t>relative humidity (RH) </a:t>
            </a:r>
            <a:r>
              <a:rPr lang="en-US" sz="2400" dirty="0" smtClean="0"/>
              <a:t>is possible in the tropics (Korty et al. 2012).</a:t>
            </a:r>
          </a:p>
          <a:p>
            <a:endParaRPr lang="en-US" dirty="0"/>
          </a:p>
        </p:txBody>
      </p:sp>
    </p:spTree>
    <p:extLst>
      <p:ext uri="{BB962C8B-B14F-4D97-AF65-F5344CB8AC3E}">
        <p14:creationId xmlns:p14="http://schemas.microsoft.com/office/powerpoint/2010/main" val="39361598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Lagrangian Analysis</a:t>
            </a:r>
            <a:endParaRPr lang="en-US" sz="4000" dirty="0">
              <a:solidFill>
                <a:schemeClr val="bg1"/>
              </a:solidFill>
            </a:endParaRPr>
          </a:p>
        </p:txBody>
      </p:sp>
      <p:sp>
        <p:nvSpPr>
          <p:cNvPr id="3" name="Rectangle 2"/>
          <p:cNvSpPr/>
          <p:nvPr/>
        </p:nvSpPr>
        <p:spPr>
          <a:xfrm>
            <a:off x="-12212" y="642367"/>
            <a:ext cx="9156212" cy="1015663"/>
          </a:xfrm>
          <a:prstGeom prst="rect">
            <a:avLst/>
          </a:prstGeom>
        </p:spPr>
        <p:txBody>
          <a:bodyPr wrap="square">
            <a:spAutoFit/>
          </a:bodyPr>
          <a:lstStyle/>
          <a:p>
            <a:r>
              <a:rPr lang="en-US" sz="2000" b="1" dirty="0" smtClean="0">
                <a:solidFill>
                  <a:srgbClr val="FF0000"/>
                </a:solidFill>
              </a:rPr>
              <a:t>Lagrangian analysis: </a:t>
            </a:r>
            <a:r>
              <a:rPr lang="en-US" sz="2000" dirty="0" smtClean="0"/>
              <a:t>Analyzes convective motions by separating upward, high entropy streams from downward, low entropy streams, allowing one to quantify ventilation in the bulk sense.</a:t>
            </a:r>
          </a:p>
        </p:txBody>
      </p:sp>
      <p:pic>
        <p:nvPicPr>
          <p:cNvPr id="4" name="Picture 3" descr="Screen Shot 2017-05-16 at 4.51.21 PM.png"/>
          <p:cNvPicPr>
            <a:picLocks noChangeAspect="1"/>
          </p:cNvPicPr>
          <p:nvPr/>
        </p:nvPicPr>
        <p:blipFill rotWithShape="1">
          <a:blip r:embed="rId3">
            <a:extLst>
              <a:ext uri="{28A0092B-C50C-407E-A947-70E740481C1C}">
                <a14:useLocalDpi xmlns:a14="http://schemas.microsoft.com/office/drawing/2010/main" val="0"/>
              </a:ext>
            </a:extLst>
          </a:blip>
          <a:srcRect r="1022"/>
          <a:stretch/>
        </p:blipFill>
        <p:spPr>
          <a:xfrm>
            <a:off x="389255" y="1614376"/>
            <a:ext cx="3742723" cy="90995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89155"/>
            <a:ext cx="3909348" cy="4399218"/>
          </a:xfrm>
          <a:prstGeom prst="rect">
            <a:avLst/>
          </a:prstGeom>
        </p:spPr>
      </p:pic>
      <p:sp>
        <p:nvSpPr>
          <p:cNvPr id="29" name="TextBox 28"/>
          <p:cNvSpPr txBox="1"/>
          <p:nvPr/>
        </p:nvSpPr>
        <p:spPr>
          <a:xfrm>
            <a:off x="5303521" y="5796930"/>
            <a:ext cx="3772501" cy="523220"/>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u="sng" dirty="0" smtClean="0"/>
              <a:t>Shading</a:t>
            </a:r>
            <a:r>
              <a:rPr lang="en-US" sz="1400" b="1" dirty="0" smtClean="0"/>
              <a:t>: </a:t>
            </a:r>
            <a:r>
              <a:rPr lang="en-US" sz="1400" dirty="0" smtClean="0"/>
              <a:t>Vertical Mass Flux  (10</a:t>
            </a:r>
            <a:r>
              <a:rPr lang="en-US" sz="1400" baseline="30000" dirty="0" smtClean="0"/>
              <a:t>-5 </a:t>
            </a:r>
            <a:r>
              <a:rPr lang="en-US" sz="1400" dirty="0" smtClean="0"/>
              <a:t>kg s</a:t>
            </a:r>
            <a:r>
              <a:rPr lang="en-US" sz="1400" baseline="30000" dirty="0" smtClean="0"/>
              <a:t>-1</a:t>
            </a:r>
            <a:r>
              <a:rPr lang="en-US" sz="1400" dirty="0" smtClean="0"/>
              <a:t>)</a:t>
            </a:r>
            <a:endParaRPr lang="en-US" sz="1400" b="1" u="sng" dirty="0" smtClean="0"/>
          </a:p>
          <a:p>
            <a:r>
              <a:rPr lang="en-US" sz="1400" b="1" u="sng" dirty="0" smtClean="0"/>
              <a:t>Contours</a:t>
            </a:r>
            <a:r>
              <a:rPr lang="en-US" sz="1400" b="1" dirty="0" smtClean="0"/>
              <a:t>: </a:t>
            </a:r>
            <a:r>
              <a:rPr lang="en-US" sz="1400" dirty="0" smtClean="0"/>
              <a:t>Streamfunction  (every 3 x 10</a:t>
            </a:r>
            <a:r>
              <a:rPr lang="en-US" sz="1400" baseline="30000" dirty="0" smtClean="0"/>
              <a:t>-4</a:t>
            </a:r>
            <a:r>
              <a:rPr lang="en-US" sz="1400" dirty="0" smtClean="0"/>
              <a:t> J s</a:t>
            </a:r>
            <a:r>
              <a:rPr lang="en-US" sz="1400" baseline="30000" dirty="0" smtClean="0"/>
              <a:t>-1</a:t>
            </a:r>
            <a:r>
              <a:rPr lang="en-US" sz="1400" dirty="0" smtClean="0"/>
              <a:t> K</a:t>
            </a:r>
            <a:r>
              <a:rPr lang="en-US" sz="1400" baseline="30000" dirty="0" smtClean="0"/>
              <a:t>-1</a:t>
            </a:r>
            <a:r>
              <a:rPr lang="en-US" sz="1400" dirty="0" smtClean="0"/>
              <a:t>)</a:t>
            </a:r>
          </a:p>
        </p:txBody>
      </p:sp>
      <p:sp>
        <p:nvSpPr>
          <p:cNvPr id="13" name="TextBox 12"/>
          <p:cNvSpPr txBox="1"/>
          <p:nvPr/>
        </p:nvSpPr>
        <p:spPr>
          <a:xfrm>
            <a:off x="125062" y="2510372"/>
            <a:ext cx="4675538" cy="2523768"/>
          </a:xfrm>
          <a:prstGeom prst="rect">
            <a:avLst/>
          </a:prstGeom>
          <a:noFill/>
        </p:spPr>
        <p:txBody>
          <a:bodyPr wrap="square" rtlCol="0">
            <a:spAutoFit/>
          </a:bodyPr>
          <a:lstStyle/>
          <a:p>
            <a:r>
              <a:rPr lang="en-US" sz="2000" b="1" dirty="0" smtClean="0">
                <a:solidFill>
                  <a:srgbClr val="0000FF"/>
                </a:solidFill>
              </a:rPr>
              <a:t>Greater mid-level ventilation </a:t>
            </a:r>
            <a:r>
              <a:rPr lang="en-US" sz="2000" dirty="0" smtClean="0"/>
              <a:t>= greater slope of upward moving branch with height toward low-entropy values.</a:t>
            </a:r>
          </a:p>
          <a:p>
            <a:endParaRPr lang="en-US" sz="2000" dirty="0"/>
          </a:p>
          <a:p>
            <a:r>
              <a:rPr lang="en-US" sz="2000" b="1" dirty="0" smtClean="0">
                <a:solidFill>
                  <a:srgbClr val="0000FF"/>
                </a:solidFill>
              </a:rPr>
              <a:t>Greater low-level ventilation </a:t>
            </a:r>
            <a:r>
              <a:rPr lang="en-US" sz="2000" dirty="0" smtClean="0"/>
              <a:t>= lower entropy along the downward branch and upward branch in the subcloud layer.</a:t>
            </a:r>
          </a:p>
          <a:p>
            <a:endParaRPr lang="en-US" dirty="0"/>
          </a:p>
        </p:txBody>
      </p:sp>
      <p:sp>
        <p:nvSpPr>
          <p:cNvPr id="15" name="TextBox 14"/>
          <p:cNvSpPr txBox="1"/>
          <p:nvPr/>
        </p:nvSpPr>
        <p:spPr>
          <a:xfrm>
            <a:off x="175862" y="5020676"/>
            <a:ext cx="4459638" cy="1200328"/>
          </a:xfrm>
          <a:prstGeom prst="rect">
            <a:avLst/>
          </a:prstGeom>
          <a:solidFill>
            <a:srgbClr val="FFFF00"/>
          </a:solidFill>
          <a:ln w="28575" cmpd="sng">
            <a:solidFill>
              <a:srgbClr val="000000"/>
            </a:solidFill>
          </a:ln>
        </p:spPr>
        <p:txBody>
          <a:bodyPr wrap="square" rtlCol="0">
            <a:spAutoFit/>
          </a:bodyPr>
          <a:lstStyle/>
          <a:p>
            <a:r>
              <a:rPr lang="en-US" sz="2400" dirty="0" smtClean="0"/>
              <a:t>Can calculate mass-weighted diabatic tendency to quantify changes in entropy. </a:t>
            </a:r>
          </a:p>
        </p:txBody>
      </p:sp>
      <p:sp>
        <p:nvSpPr>
          <p:cNvPr id="17" name="TextBox 16"/>
          <p:cNvSpPr txBox="1"/>
          <p:nvPr/>
        </p:nvSpPr>
        <p:spPr>
          <a:xfrm>
            <a:off x="6140016" y="1225022"/>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Tree>
    <p:extLst>
      <p:ext uri="{BB962C8B-B14F-4D97-AF65-F5344CB8AC3E}">
        <p14:creationId xmlns:p14="http://schemas.microsoft.com/office/powerpoint/2010/main" val="631872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Lagrangian Analysis</a:t>
            </a:r>
            <a:endParaRPr lang="en-US" sz="4000" dirty="0">
              <a:solidFill>
                <a:schemeClr val="bg1"/>
              </a:solidFill>
            </a:endParaRPr>
          </a:p>
        </p:txBody>
      </p:sp>
      <p:pic>
        <p:nvPicPr>
          <p:cNvPr id="5" name="Picture 4" descr="Screen Shot 2017-05-16 at 5.44.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454094"/>
            <a:ext cx="1767840" cy="824992"/>
          </a:xfrm>
          <a:prstGeom prst="rect">
            <a:avLst/>
          </a:prstGeom>
        </p:spPr>
      </p:pic>
      <p:sp>
        <p:nvSpPr>
          <p:cNvPr id="29" name="TextBox 28"/>
          <p:cNvSpPr txBox="1"/>
          <p:nvPr/>
        </p:nvSpPr>
        <p:spPr>
          <a:xfrm>
            <a:off x="132079" y="2279086"/>
            <a:ext cx="4947921" cy="2308324"/>
          </a:xfrm>
          <a:prstGeom prst="rect">
            <a:avLst/>
          </a:prstGeom>
          <a:noFill/>
          <a:ln w="28575" cmpd="sng">
            <a:noFill/>
          </a:ln>
        </p:spPr>
        <p:txBody>
          <a:bodyPr wrap="square" rtlCol="0">
            <a:spAutoFit/>
          </a:bodyPr>
          <a:lstStyle/>
          <a:p>
            <a:r>
              <a:rPr lang="en-US" sz="2400" b="1" dirty="0" smtClean="0"/>
              <a:t>Entropy can change via: </a:t>
            </a:r>
          </a:p>
          <a:p>
            <a:r>
              <a:rPr lang="en-US" sz="2400" dirty="0" smtClean="0"/>
              <a:t>(1) Surface fluxes</a:t>
            </a:r>
          </a:p>
          <a:p>
            <a:r>
              <a:rPr lang="en-US" sz="2400" dirty="0" smtClean="0"/>
              <a:t>(2) </a:t>
            </a:r>
            <a:r>
              <a:rPr lang="en-US" sz="2400" dirty="0"/>
              <a:t>R</a:t>
            </a:r>
            <a:r>
              <a:rPr lang="en-US" sz="2400" dirty="0" smtClean="0"/>
              <a:t>adiational cooling </a:t>
            </a:r>
          </a:p>
          <a:p>
            <a:r>
              <a:rPr lang="en-US" sz="2400" b="1" dirty="0" smtClean="0">
                <a:solidFill>
                  <a:srgbClr val="0000FF"/>
                </a:solidFill>
              </a:rPr>
              <a:t>(3) </a:t>
            </a:r>
            <a:r>
              <a:rPr lang="en-US" sz="2400" b="1" dirty="0">
                <a:solidFill>
                  <a:srgbClr val="0000FF"/>
                </a:solidFill>
              </a:rPr>
              <a:t>M</a:t>
            </a:r>
            <a:r>
              <a:rPr lang="en-US" sz="2400" b="1" dirty="0" smtClean="0">
                <a:solidFill>
                  <a:srgbClr val="0000FF"/>
                </a:solidFill>
              </a:rPr>
              <a:t>ixing high- and low- entropy streams (transfers entropy)</a:t>
            </a:r>
            <a:endParaRPr lang="en-US" sz="2400" dirty="0">
              <a:solidFill>
                <a:srgbClr val="0000FF"/>
              </a:solidFill>
            </a:endParaRPr>
          </a:p>
          <a:p>
            <a:r>
              <a:rPr lang="en-US" sz="2400" dirty="0" smtClean="0"/>
              <a:t>(4) Irreversible generation</a:t>
            </a:r>
            <a:endParaRPr lang="en-US" sz="2400" dirty="0"/>
          </a:p>
        </p:txBody>
      </p:sp>
      <p:sp>
        <p:nvSpPr>
          <p:cNvPr id="32" name="Rectangle 31"/>
          <p:cNvSpPr/>
          <p:nvPr/>
        </p:nvSpPr>
        <p:spPr>
          <a:xfrm>
            <a:off x="-12212" y="642367"/>
            <a:ext cx="9156212" cy="1015663"/>
          </a:xfrm>
          <a:prstGeom prst="rect">
            <a:avLst/>
          </a:prstGeom>
        </p:spPr>
        <p:txBody>
          <a:bodyPr wrap="square">
            <a:spAutoFit/>
          </a:bodyPr>
          <a:lstStyle/>
          <a:p>
            <a:r>
              <a:rPr lang="en-US" sz="2000" b="1" dirty="0" smtClean="0">
                <a:solidFill>
                  <a:srgbClr val="FF0000"/>
                </a:solidFill>
              </a:rPr>
              <a:t>Lagrangian analysis: </a:t>
            </a:r>
            <a:r>
              <a:rPr lang="en-US" sz="2000" dirty="0" smtClean="0"/>
              <a:t>Analyzes convective motions by separating upward, high entropy streams from downward, low entropy streams, allowing one to quantify ventilation in the bulk sense.</a:t>
            </a:r>
          </a:p>
        </p:txBody>
      </p:sp>
      <p:sp>
        <p:nvSpPr>
          <p:cNvPr id="7" name="TextBox 6"/>
          <p:cNvSpPr txBox="1"/>
          <p:nvPr/>
        </p:nvSpPr>
        <p:spPr>
          <a:xfrm>
            <a:off x="132079" y="4746765"/>
            <a:ext cx="4595462" cy="1569660"/>
          </a:xfrm>
          <a:prstGeom prst="rect">
            <a:avLst/>
          </a:prstGeom>
          <a:solidFill>
            <a:srgbClr val="FFFF00"/>
          </a:solidFill>
          <a:ln w="28575" cmpd="sng">
            <a:solidFill>
              <a:schemeClr val="tx1"/>
            </a:solidFill>
          </a:ln>
        </p:spPr>
        <p:txBody>
          <a:bodyPr wrap="square" rtlCol="0">
            <a:spAutoFit/>
          </a:bodyPr>
          <a:lstStyle/>
          <a:p>
            <a:r>
              <a:rPr lang="en-US" sz="2400" b="1" dirty="0" smtClean="0">
                <a:solidFill>
                  <a:srgbClr val="FF0000"/>
                </a:solidFill>
              </a:rPr>
              <a:t>Potentially Transformative: </a:t>
            </a:r>
            <a:r>
              <a:rPr lang="en-US" sz="2400" dirty="0" smtClean="0"/>
              <a:t>Quantifying ventilation in shear-relative quadrants using the Lagrangian framework.  </a:t>
            </a:r>
          </a:p>
        </p:txBody>
      </p:sp>
      <p:sp>
        <p:nvSpPr>
          <p:cNvPr id="15" name="TextBox 14"/>
          <p:cNvSpPr txBox="1"/>
          <p:nvPr/>
        </p:nvSpPr>
        <p:spPr>
          <a:xfrm>
            <a:off x="5303521" y="5796930"/>
            <a:ext cx="3772501" cy="523220"/>
          </a:xfrm>
          <a:prstGeom prst="rect">
            <a:avLst/>
          </a:prstGeom>
          <a:effectLst>
            <a:glow rad="1397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u="sng" dirty="0" smtClean="0"/>
              <a:t>Shading</a:t>
            </a:r>
            <a:r>
              <a:rPr lang="en-US" sz="1400" b="1" dirty="0" smtClean="0"/>
              <a:t>: </a:t>
            </a:r>
            <a:r>
              <a:rPr lang="en-US" sz="1400" dirty="0" smtClean="0"/>
              <a:t>Vertical Mass Flux  (10</a:t>
            </a:r>
            <a:r>
              <a:rPr lang="en-US" sz="1400" baseline="30000" dirty="0" smtClean="0"/>
              <a:t>-5 </a:t>
            </a:r>
            <a:r>
              <a:rPr lang="en-US" sz="1400" dirty="0" smtClean="0"/>
              <a:t>kg s</a:t>
            </a:r>
            <a:r>
              <a:rPr lang="en-US" sz="1400" baseline="30000" dirty="0" smtClean="0"/>
              <a:t>-1</a:t>
            </a:r>
            <a:r>
              <a:rPr lang="en-US" sz="1400" dirty="0" smtClean="0"/>
              <a:t>)</a:t>
            </a:r>
            <a:endParaRPr lang="en-US" sz="1400" b="1" u="sng" dirty="0" smtClean="0"/>
          </a:p>
          <a:p>
            <a:r>
              <a:rPr lang="en-US" sz="1400" b="1" u="sng" dirty="0" smtClean="0"/>
              <a:t>Contours</a:t>
            </a:r>
            <a:r>
              <a:rPr lang="en-US" sz="1400" b="1" dirty="0" smtClean="0"/>
              <a:t>: </a:t>
            </a:r>
            <a:r>
              <a:rPr lang="en-US" sz="1400" dirty="0" smtClean="0"/>
              <a:t>Streamfunction  (every 3 x 10</a:t>
            </a:r>
            <a:r>
              <a:rPr lang="en-US" sz="1400" baseline="30000" dirty="0" smtClean="0"/>
              <a:t>-4</a:t>
            </a:r>
            <a:r>
              <a:rPr lang="en-US" sz="1400" dirty="0" smtClean="0"/>
              <a:t> J s</a:t>
            </a:r>
            <a:r>
              <a:rPr lang="en-US" sz="1400" baseline="30000" dirty="0" smtClean="0"/>
              <a:t>-1</a:t>
            </a:r>
            <a:r>
              <a:rPr lang="en-US" sz="1400" dirty="0" smtClean="0"/>
              <a:t> K</a:t>
            </a:r>
            <a:r>
              <a:rPr lang="en-US" sz="1400" baseline="30000" dirty="0" smtClean="0"/>
              <a:t>-1</a:t>
            </a:r>
            <a:r>
              <a:rPr lang="en-US" sz="1400" dirty="0" smtClean="0"/>
              <a:t>)</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89155"/>
            <a:ext cx="3909348" cy="4399218"/>
          </a:xfrm>
          <a:prstGeom prst="rect">
            <a:avLst/>
          </a:prstGeom>
        </p:spPr>
      </p:pic>
      <p:sp>
        <p:nvSpPr>
          <p:cNvPr id="23" name="TextBox 22"/>
          <p:cNvSpPr txBox="1"/>
          <p:nvPr/>
        </p:nvSpPr>
        <p:spPr>
          <a:xfrm>
            <a:off x="6140016" y="1225022"/>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Tree>
    <p:extLst>
      <p:ext uri="{BB962C8B-B14F-4D97-AF65-F5344CB8AC3E}">
        <p14:creationId xmlns:p14="http://schemas.microsoft.com/office/powerpoint/2010/main" val="78266409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Trajectory Analysis</a:t>
            </a:r>
            <a:endParaRPr lang="en-US" sz="4000" dirty="0">
              <a:solidFill>
                <a:schemeClr val="bg1"/>
              </a:solidFill>
            </a:endParaRPr>
          </a:p>
        </p:txBody>
      </p:sp>
      <p:sp>
        <p:nvSpPr>
          <p:cNvPr id="2" name="Rectangle 1"/>
          <p:cNvSpPr/>
          <p:nvPr/>
        </p:nvSpPr>
        <p:spPr>
          <a:xfrm>
            <a:off x="-12212" y="642367"/>
            <a:ext cx="9156212" cy="707886"/>
          </a:xfrm>
          <a:prstGeom prst="rect">
            <a:avLst/>
          </a:prstGeom>
        </p:spPr>
        <p:txBody>
          <a:bodyPr wrap="square">
            <a:spAutoFit/>
          </a:bodyPr>
          <a:lstStyle/>
          <a:p>
            <a:r>
              <a:rPr lang="en-US" sz="2000" b="1" dirty="0" smtClean="0">
                <a:solidFill>
                  <a:srgbClr val="FF0000"/>
                </a:solidFill>
              </a:rPr>
              <a:t>Trajectory analysis: </a:t>
            </a:r>
            <a:r>
              <a:rPr lang="en-US" sz="2000" dirty="0" smtClean="0">
                <a:solidFill>
                  <a:srgbClr val="000000"/>
                </a:solidFill>
              </a:rPr>
              <a:t>Tracks the entropy evolution of individual trajectories and the source region of dry air in the subcloud layer. </a:t>
            </a:r>
            <a:endParaRPr lang="en-US" sz="2000" b="1" dirty="0" smtClean="0">
              <a:solidFill>
                <a:srgbClr val="FF0000"/>
              </a:solidFill>
            </a:endParaRPr>
          </a:p>
        </p:txBody>
      </p:sp>
      <p:sp>
        <p:nvSpPr>
          <p:cNvPr id="18" name="TextBox 17"/>
          <p:cNvSpPr txBox="1"/>
          <p:nvPr/>
        </p:nvSpPr>
        <p:spPr>
          <a:xfrm>
            <a:off x="98969" y="2436745"/>
            <a:ext cx="8923556" cy="1846659"/>
          </a:xfrm>
          <a:prstGeom prst="rect">
            <a:avLst/>
          </a:prstGeom>
          <a:noFill/>
        </p:spPr>
        <p:txBody>
          <a:bodyPr wrap="square" rtlCol="0">
            <a:spAutoFit/>
          </a:bodyPr>
          <a:lstStyle/>
          <a:p>
            <a:r>
              <a:rPr lang="en-US" sz="2400" b="1" dirty="0" smtClean="0">
                <a:solidFill>
                  <a:srgbClr val="0000FF"/>
                </a:solidFill>
              </a:rPr>
              <a:t>Forward Trajectories: </a:t>
            </a:r>
            <a:r>
              <a:rPr lang="en-US" sz="2400" dirty="0" smtClean="0"/>
              <a:t>Determine the effect of </a:t>
            </a:r>
            <a:r>
              <a:rPr lang="en-US" sz="2400" b="1" dirty="0" smtClean="0"/>
              <a:t>mid-level ventilation</a:t>
            </a:r>
            <a:r>
              <a:rPr lang="en-US" sz="2400" dirty="0" smtClean="0"/>
              <a:t> by tracking the entropy evolution.</a:t>
            </a:r>
          </a:p>
          <a:p>
            <a:r>
              <a:rPr lang="en-US" sz="2400" b="1" dirty="0" smtClean="0">
                <a:solidFill>
                  <a:srgbClr val="0000FF"/>
                </a:solidFill>
              </a:rPr>
              <a:t>Backward Trajectories: </a:t>
            </a:r>
            <a:r>
              <a:rPr lang="en-US" sz="2400" dirty="0" smtClean="0"/>
              <a:t>Determine the effect of </a:t>
            </a:r>
            <a:r>
              <a:rPr lang="en-US" sz="2400" b="1" dirty="0" smtClean="0"/>
              <a:t>low-level ventilation</a:t>
            </a:r>
            <a:r>
              <a:rPr lang="en-US" sz="2400" dirty="0" smtClean="0"/>
              <a:t> by tracking the entropy evolution.</a:t>
            </a:r>
          </a:p>
          <a:p>
            <a:endParaRPr lang="en-US" dirty="0"/>
          </a:p>
        </p:txBody>
      </p:sp>
      <p:sp>
        <p:nvSpPr>
          <p:cNvPr id="19" name="TextBox 18"/>
          <p:cNvSpPr txBox="1"/>
          <p:nvPr/>
        </p:nvSpPr>
        <p:spPr>
          <a:xfrm>
            <a:off x="-24424" y="1304677"/>
            <a:ext cx="9168424" cy="1200328"/>
          </a:xfrm>
          <a:prstGeom prst="rect">
            <a:avLst/>
          </a:prstGeom>
          <a:noFill/>
        </p:spPr>
        <p:txBody>
          <a:bodyPr wrap="square" rtlCol="0">
            <a:spAutoFit/>
          </a:bodyPr>
          <a:lstStyle/>
          <a:p>
            <a:pPr marL="285750" indent="-285750">
              <a:buFont typeface="Arial"/>
              <a:buChar char="•"/>
            </a:pPr>
            <a:r>
              <a:rPr lang="en-US" sz="2400" dirty="0" smtClean="0"/>
              <a:t>Six-minute output will be linearly interpolated to one minute.</a:t>
            </a:r>
          </a:p>
          <a:p>
            <a:pPr marL="285750" indent="-285750">
              <a:buFont typeface="Arial"/>
              <a:buChar char="•"/>
            </a:pPr>
            <a:r>
              <a:rPr lang="en-US" sz="2400" dirty="0" smtClean="0"/>
              <a:t>Runge-Kutta fourth-order scheme will be used to generate the trajectories.</a:t>
            </a:r>
          </a:p>
        </p:txBody>
      </p:sp>
      <p:pic>
        <p:nvPicPr>
          <p:cNvPr id="21" name="Picture 20" descr="Presentation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3950550"/>
            <a:ext cx="7000240" cy="2528989"/>
          </a:xfrm>
          <a:prstGeom prst="rect">
            <a:avLst/>
          </a:prstGeom>
        </p:spPr>
      </p:pic>
      <p:sp>
        <p:nvSpPr>
          <p:cNvPr id="9" name="TextBox 8"/>
          <p:cNvSpPr txBox="1"/>
          <p:nvPr/>
        </p:nvSpPr>
        <p:spPr>
          <a:xfrm>
            <a:off x="6741149" y="6153685"/>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Tree>
    <p:extLst>
      <p:ext uri="{BB962C8B-B14F-4D97-AF65-F5344CB8AC3E}">
        <p14:creationId xmlns:p14="http://schemas.microsoft.com/office/powerpoint/2010/main" val="374041430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Trajectory Analysis</a:t>
            </a:r>
            <a:endParaRPr lang="en-US" sz="4000" dirty="0">
              <a:solidFill>
                <a:schemeClr val="bg1"/>
              </a:solidFill>
            </a:endParaRPr>
          </a:p>
        </p:txBody>
      </p:sp>
      <p:sp>
        <p:nvSpPr>
          <p:cNvPr id="2" name="Rectangle 1"/>
          <p:cNvSpPr/>
          <p:nvPr/>
        </p:nvSpPr>
        <p:spPr>
          <a:xfrm>
            <a:off x="-12212" y="642367"/>
            <a:ext cx="9156212" cy="707886"/>
          </a:xfrm>
          <a:prstGeom prst="rect">
            <a:avLst/>
          </a:prstGeom>
        </p:spPr>
        <p:txBody>
          <a:bodyPr wrap="square">
            <a:spAutoFit/>
          </a:bodyPr>
          <a:lstStyle/>
          <a:p>
            <a:r>
              <a:rPr lang="en-US" sz="2000" b="1" dirty="0" smtClean="0">
                <a:solidFill>
                  <a:srgbClr val="FF0000"/>
                </a:solidFill>
              </a:rPr>
              <a:t>Trajectory analysis: </a:t>
            </a:r>
            <a:r>
              <a:rPr lang="en-US" sz="2000" dirty="0" smtClean="0">
                <a:solidFill>
                  <a:srgbClr val="000000"/>
                </a:solidFill>
              </a:rPr>
              <a:t>Tracks the entropy evolution of individual trajectories and the source region of dry air in the subcloud layer. </a:t>
            </a:r>
            <a:endParaRPr lang="en-US" sz="2000" b="1" dirty="0" smtClean="0">
              <a:solidFill>
                <a:srgbClr val="FF0000"/>
              </a:solidFill>
            </a:endParaRPr>
          </a:p>
        </p:txBody>
      </p:sp>
      <p:sp>
        <p:nvSpPr>
          <p:cNvPr id="18" name="TextBox 17"/>
          <p:cNvSpPr txBox="1"/>
          <p:nvPr/>
        </p:nvSpPr>
        <p:spPr>
          <a:xfrm>
            <a:off x="98969" y="2436745"/>
            <a:ext cx="8923556" cy="1846659"/>
          </a:xfrm>
          <a:prstGeom prst="rect">
            <a:avLst/>
          </a:prstGeom>
          <a:noFill/>
        </p:spPr>
        <p:txBody>
          <a:bodyPr wrap="square" rtlCol="0">
            <a:spAutoFit/>
          </a:bodyPr>
          <a:lstStyle/>
          <a:p>
            <a:r>
              <a:rPr lang="en-US" sz="2400" b="1" dirty="0" smtClean="0">
                <a:solidFill>
                  <a:srgbClr val="0000FF"/>
                </a:solidFill>
              </a:rPr>
              <a:t>Forward Trajectories: </a:t>
            </a:r>
            <a:r>
              <a:rPr lang="en-US" sz="2400" dirty="0" smtClean="0"/>
              <a:t>Determine the effect of </a:t>
            </a:r>
            <a:r>
              <a:rPr lang="en-US" sz="2400" b="1" dirty="0" smtClean="0"/>
              <a:t>mid-level ventilation</a:t>
            </a:r>
            <a:r>
              <a:rPr lang="en-US" sz="2400" dirty="0" smtClean="0"/>
              <a:t> by tracking the entropy evolution.</a:t>
            </a:r>
          </a:p>
          <a:p>
            <a:r>
              <a:rPr lang="en-US" sz="2400" b="1" dirty="0" smtClean="0">
                <a:solidFill>
                  <a:srgbClr val="0000FF"/>
                </a:solidFill>
              </a:rPr>
              <a:t>Backward Trajectories: </a:t>
            </a:r>
            <a:r>
              <a:rPr lang="en-US" sz="2400" dirty="0" smtClean="0"/>
              <a:t>Determine the effect of </a:t>
            </a:r>
            <a:r>
              <a:rPr lang="en-US" sz="2400" b="1" dirty="0" smtClean="0"/>
              <a:t>low-level ventilation</a:t>
            </a:r>
            <a:r>
              <a:rPr lang="en-US" sz="2400" dirty="0" smtClean="0"/>
              <a:t> by tracking the entropy evolution.</a:t>
            </a:r>
          </a:p>
          <a:p>
            <a:endParaRPr lang="en-US" dirty="0"/>
          </a:p>
        </p:txBody>
      </p:sp>
      <p:sp>
        <p:nvSpPr>
          <p:cNvPr id="19" name="TextBox 18"/>
          <p:cNvSpPr txBox="1"/>
          <p:nvPr/>
        </p:nvSpPr>
        <p:spPr>
          <a:xfrm>
            <a:off x="-24424" y="1304677"/>
            <a:ext cx="9168424" cy="1200328"/>
          </a:xfrm>
          <a:prstGeom prst="rect">
            <a:avLst/>
          </a:prstGeom>
          <a:noFill/>
        </p:spPr>
        <p:txBody>
          <a:bodyPr wrap="square" rtlCol="0">
            <a:spAutoFit/>
          </a:bodyPr>
          <a:lstStyle/>
          <a:p>
            <a:pPr marL="285750" indent="-285750">
              <a:buFont typeface="Arial"/>
              <a:buChar char="•"/>
            </a:pPr>
            <a:r>
              <a:rPr lang="en-US" sz="2400" dirty="0" smtClean="0"/>
              <a:t>Six-minute output will be linearly interpolated to one minute.</a:t>
            </a:r>
          </a:p>
          <a:p>
            <a:pPr marL="285750" indent="-285750">
              <a:buFont typeface="Arial"/>
              <a:buChar char="•"/>
            </a:pPr>
            <a:r>
              <a:rPr lang="en-US" sz="2400" dirty="0" smtClean="0"/>
              <a:t>Runge-Kutta fourth-order scheme will be used to generate the trajectories.</a:t>
            </a:r>
          </a:p>
        </p:txBody>
      </p:sp>
      <p:pic>
        <p:nvPicPr>
          <p:cNvPr id="21" name="Picture 20" descr="Presentation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3950550"/>
            <a:ext cx="7000240" cy="2528989"/>
          </a:xfrm>
          <a:prstGeom prst="rect">
            <a:avLst/>
          </a:prstGeom>
        </p:spPr>
      </p:pic>
      <p:sp>
        <p:nvSpPr>
          <p:cNvPr id="9" name="TextBox 8"/>
          <p:cNvSpPr txBox="1"/>
          <p:nvPr/>
        </p:nvSpPr>
        <p:spPr>
          <a:xfrm>
            <a:off x="6741149" y="6153685"/>
            <a:ext cx="1845732" cy="338554"/>
          </a:xfrm>
          <a:prstGeom prst="rect">
            <a:avLst/>
          </a:prstGeom>
          <a:noFill/>
          <a:ln>
            <a:noFill/>
          </a:ln>
        </p:spPr>
        <p:txBody>
          <a:bodyPr wrap="square" rtlCol="0">
            <a:spAutoFit/>
          </a:bodyPr>
          <a:lstStyle/>
          <a:p>
            <a:pPr algn="ctr"/>
            <a:r>
              <a:rPr lang="en-US" sz="1600" dirty="0" smtClean="0"/>
              <a:t>Alland et al. (2017) </a:t>
            </a:r>
            <a:endParaRPr lang="en-US" sz="1600" dirty="0"/>
          </a:p>
        </p:txBody>
      </p:sp>
      <p:sp>
        <p:nvSpPr>
          <p:cNvPr id="10" name="TextBox 9"/>
          <p:cNvSpPr txBox="1"/>
          <p:nvPr/>
        </p:nvSpPr>
        <p:spPr>
          <a:xfrm>
            <a:off x="111668" y="3984595"/>
            <a:ext cx="8923557" cy="1200328"/>
          </a:xfrm>
          <a:prstGeom prst="rect">
            <a:avLst/>
          </a:prstGeom>
          <a:solidFill>
            <a:srgbClr val="FFFF00"/>
          </a:solidFill>
          <a:ln w="28575" cmpd="sng">
            <a:solidFill>
              <a:srgbClr val="000000"/>
            </a:solidFill>
          </a:ln>
        </p:spPr>
        <p:txBody>
          <a:bodyPr wrap="square" rtlCol="0">
            <a:spAutoFit/>
          </a:bodyPr>
          <a:lstStyle/>
          <a:p>
            <a:r>
              <a:rPr lang="en-US" sz="2400" dirty="0" smtClean="0"/>
              <a:t>A comparison between experiments will show the importance of mid- and low-level ventilation on individual trajectories in the RH</a:t>
            </a:r>
            <a:r>
              <a:rPr lang="mr-IN" sz="2400" dirty="0" smtClean="0"/>
              <a:t>–</a:t>
            </a:r>
            <a:r>
              <a:rPr lang="en-US" sz="2400" dirty="0" smtClean="0"/>
              <a:t>VWS bivariate parameter space. </a:t>
            </a:r>
            <a:endParaRPr lang="en-US" sz="2400" dirty="0"/>
          </a:p>
        </p:txBody>
      </p:sp>
    </p:spTree>
    <p:extLst>
      <p:ext uri="{BB962C8B-B14F-4D97-AF65-F5344CB8AC3E}">
        <p14:creationId xmlns:p14="http://schemas.microsoft.com/office/powerpoint/2010/main" val="12392940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spTree>
    <p:extLst>
      <p:ext uri="{BB962C8B-B14F-4D97-AF65-F5344CB8AC3E}">
        <p14:creationId xmlns:p14="http://schemas.microsoft.com/office/powerpoint/2010/main" val="28403023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1542284"/>
            <a:ext cx="9156212" cy="830997"/>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What: </a:t>
            </a:r>
            <a:r>
              <a:rPr lang="en-US" sz="2400" dirty="0"/>
              <a:t>Synergistic Effect of Mid-level Dry Air and Vertical Wind Shear on the Development of the Tropical Cyclone Secondary </a:t>
            </a:r>
            <a:r>
              <a:rPr lang="en-US" sz="2400" dirty="0" smtClean="0"/>
              <a:t>Circulation</a:t>
            </a: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spTree>
    <p:extLst>
      <p:ext uri="{BB962C8B-B14F-4D97-AF65-F5344CB8AC3E}">
        <p14:creationId xmlns:p14="http://schemas.microsoft.com/office/powerpoint/2010/main" val="16635522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1542284"/>
            <a:ext cx="9156212" cy="1569660"/>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What: </a:t>
            </a:r>
            <a:r>
              <a:rPr lang="en-US" sz="2400" dirty="0"/>
              <a:t>Synergistic Effect of Mid-level Dry Air and Vertical Wind Shear on the Development of the Tropical Cyclone Secondary Circulation</a:t>
            </a:r>
            <a:endParaRPr lang="en-US" sz="2400" dirty="0" smtClean="0"/>
          </a:p>
          <a:p>
            <a:endParaRPr lang="en-US" sz="2400" dirty="0">
              <a:solidFill>
                <a:srgbClr val="FF0000"/>
              </a:solidFill>
            </a:endParaRPr>
          </a:p>
          <a:p>
            <a:pPr marL="342900" indent="-342900">
              <a:buFont typeface="Arial"/>
              <a:buChar char="•"/>
            </a:pPr>
            <a:r>
              <a:rPr lang="en-US" sz="2400" b="1" dirty="0" smtClean="0">
                <a:solidFill>
                  <a:srgbClr val="FF0000"/>
                </a:solidFill>
              </a:rPr>
              <a:t>Who: </a:t>
            </a:r>
            <a:r>
              <a:rPr lang="en-US" sz="2400" dirty="0" smtClean="0"/>
              <a:t>Me (Josh Alland)</a:t>
            </a:r>
            <a:endParaRPr lang="en-US" sz="2400" dirty="0" smtClean="0">
              <a:solidFill>
                <a:srgbClr val="FF0000"/>
              </a:solidFill>
            </a:endParaRP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spTree>
    <p:extLst>
      <p:ext uri="{BB962C8B-B14F-4D97-AF65-F5344CB8AC3E}">
        <p14:creationId xmlns:p14="http://schemas.microsoft.com/office/powerpoint/2010/main" val="16635522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1542284"/>
            <a:ext cx="9156212" cy="2308324"/>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What: </a:t>
            </a:r>
            <a:r>
              <a:rPr lang="en-US" sz="2400" dirty="0"/>
              <a:t>Synergistic Effect of Mid-level Dry Air and Vertical Wind Shear on the Development of the Tropical Cyclone Secondary Circulation</a:t>
            </a:r>
            <a:endParaRPr lang="en-US" sz="2400" dirty="0" smtClean="0"/>
          </a:p>
          <a:p>
            <a:endParaRPr lang="en-US" sz="2400" dirty="0">
              <a:solidFill>
                <a:srgbClr val="FF0000"/>
              </a:solidFill>
            </a:endParaRPr>
          </a:p>
          <a:p>
            <a:pPr marL="342900" indent="-342900">
              <a:buFont typeface="Arial"/>
              <a:buChar char="•"/>
            </a:pPr>
            <a:r>
              <a:rPr lang="en-US" sz="2400" b="1" dirty="0" smtClean="0">
                <a:solidFill>
                  <a:srgbClr val="FF0000"/>
                </a:solidFill>
              </a:rPr>
              <a:t>Who: </a:t>
            </a:r>
            <a:r>
              <a:rPr lang="en-US" sz="2400" dirty="0" smtClean="0"/>
              <a:t>Me (Josh Alland)</a:t>
            </a:r>
            <a:endParaRPr lang="en-US" sz="2400" dirty="0" smtClean="0">
              <a:solidFill>
                <a:srgbClr val="FF0000"/>
              </a:solidFill>
            </a:endParaRPr>
          </a:p>
          <a:p>
            <a:endParaRPr lang="en-US" sz="2400" dirty="0">
              <a:solidFill>
                <a:srgbClr val="FF0000"/>
              </a:solidFill>
            </a:endParaRPr>
          </a:p>
          <a:p>
            <a:pPr marL="342900" indent="-342900">
              <a:buFont typeface="Arial"/>
              <a:buChar char="•"/>
            </a:pPr>
            <a:r>
              <a:rPr lang="en-US" sz="2400" b="1" dirty="0">
                <a:solidFill>
                  <a:srgbClr val="FF0000"/>
                </a:solidFill>
              </a:rPr>
              <a:t>Where: </a:t>
            </a:r>
            <a:r>
              <a:rPr lang="en-US" sz="2400" dirty="0">
                <a:solidFill>
                  <a:srgbClr val="000000"/>
                </a:solidFill>
              </a:rPr>
              <a:t>ES 325 with my wonderful officemates</a:t>
            </a:r>
            <a:r>
              <a:rPr lang="en-US" sz="2400" dirty="0" smtClean="0">
                <a:solidFill>
                  <a:srgbClr val="000000"/>
                </a:solidFill>
              </a:rPr>
              <a:t>!</a:t>
            </a:r>
            <a:endParaRPr lang="en-US" sz="2400" dirty="0">
              <a:solidFill>
                <a:srgbClr val="FF0000"/>
              </a:solidFill>
            </a:endParaRP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spTree>
    <p:extLst>
      <p:ext uri="{BB962C8B-B14F-4D97-AF65-F5344CB8AC3E}">
        <p14:creationId xmlns:p14="http://schemas.microsoft.com/office/powerpoint/2010/main" val="166355229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1542284"/>
            <a:ext cx="9156212" cy="2308324"/>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What: </a:t>
            </a:r>
            <a:r>
              <a:rPr lang="en-US" sz="2400" dirty="0"/>
              <a:t>Synergistic Effect of Mid-level Dry Air and Vertical Wind Shear on the Development of the Tropical Cyclone Secondary Circulation</a:t>
            </a:r>
            <a:endParaRPr lang="en-US" sz="2400" dirty="0" smtClean="0"/>
          </a:p>
          <a:p>
            <a:endParaRPr lang="en-US" sz="2400" dirty="0">
              <a:solidFill>
                <a:srgbClr val="FF0000"/>
              </a:solidFill>
            </a:endParaRPr>
          </a:p>
          <a:p>
            <a:pPr marL="342900" indent="-342900">
              <a:buFont typeface="Arial"/>
              <a:buChar char="•"/>
            </a:pPr>
            <a:r>
              <a:rPr lang="en-US" sz="2400" b="1" dirty="0" smtClean="0">
                <a:solidFill>
                  <a:srgbClr val="FF0000"/>
                </a:solidFill>
              </a:rPr>
              <a:t>Who: </a:t>
            </a:r>
            <a:r>
              <a:rPr lang="en-US" sz="2400" dirty="0" smtClean="0"/>
              <a:t>Me (Josh Alland)</a:t>
            </a:r>
            <a:endParaRPr lang="en-US" sz="2400" dirty="0" smtClean="0">
              <a:solidFill>
                <a:srgbClr val="FF0000"/>
              </a:solidFill>
            </a:endParaRPr>
          </a:p>
          <a:p>
            <a:endParaRPr lang="en-US" sz="2400" dirty="0">
              <a:solidFill>
                <a:srgbClr val="FF0000"/>
              </a:solidFill>
            </a:endParaRPr>
          </a:p>
          <a:p>
            <a:pPr marL="342900" indent="-342900">
              <a:buFont typeface="Arial"/>
              <a:buChar char="•"/>
            </a:pPr>
            <a:r>
              <a:rPr lang="en-US" sz="2400" b="1" dirty="0">
                <a:solidFill>
                  <a:srgbClr val="FF0000"/>
                </a:solidFill>
              </a:rPr>
              <a:t>Where: </a:t>
            </a:r>
            <a:r>
              <a:rPr lang="en-US" sz="2400" dirty="0">
                <a:solidFill>
                  <a:srgbClr val="000000"/>
                </a:solidFill>
              </a:rPr>
              <a:t>ES 325 with my wonderful officemates</a:t>
            </a:r>
            <a:r>
              <a:rPr lang="en-US" sz="2400" dirty="0" smtClean="0">
                <a:solidFill>
                  <a:srgbClr val="000000"/>
                </a:solidFill>
              </a:rPr>
              <a:t>!</a:t>
            </a:r>
            <a:endParaRPr lang="en-US" sz="2400" dirty="0">
              <a:solidFill>
                <a:srgbClr val="FF0000"/>
              </a:solidFill>
            </a:endParaRP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pic>
        <p:nvPicPr>
          <p:cNvPr id="6" name="Picture 5" descr="IMG_58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912" y="1158856"/>
            <a:ext cx="6375888" cy="4781916"/>
          </a:xfrm>
          <a:prstGeom prst="rect">
            <a:avLst/>
          </a:prstGeom>
        </p:spPr>
      </p:pic>
      <p:sp>
        <p:nvSpPr>
          <p:cNvPr id="3" name="TextBox 2"/>
          <p:cNvSpPr txBox="1"/>
          <p:nvPr/>
        </p:nvSpPr>
        <p:spPr>
          <a:xfrm>
            <a:off x="4419600" y="5547072"/>
            <a:ext cx="3111500" cy="369332"/>
          </a:xfrm>
          <a:prstGeom prst="rect">
            <a:avLst/>
          </a:prstGeom>
          <a:solidFill>
            <a:srgbClr val="FFFFFF"/>
          </a:solidFill>
          <a:ln w="57150" cmpd="sng">
            <a:solidFill>
              <a:schemeClr val="tx1"/>
            </a:solidFill>
          </a:ln>
        </p:spPr>
        <p:txBody>
          <a:bodyPr wrap="square" rtlCol="0">
            <a:spAutoFit/>
          </a:bodyPr>
          <a:lstStyle/>
          <a:p>
            <a:pPr algn="ctr"/>
            <a:r>
              <a:rPr lang="en-US" dirty="0" smtClean="0"/>
              <a:t>Picture credit: Dr. Brian H. Tang</a:t>
            </a:r>
            <a:endParaRPr lang="en-US" dirty="0"/>
          </a:p>
        </p:txBody>
      </p:sp>
    </p:spTree>
    <p:extLst>
      <p:ext uri="{BB962C8B-B14F-4D97-AF65-F5344CB8AC3E}">
        <p14:creationId xmlns:p14="http://schemas.microsoft.com/office/powerpoint/2010/main" val="147565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1542284"/>
            <a:ext cx="9156212" cy="3046988"/>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What: </a:t>
            </a:r>
            <a:r>
              <a:rPr lang="en-US" sz="2400" dirty="0"/>
              <a:t>Synergistic Effect of Mid-level Dry Air and Vertical Wind Shear on the Development of the Tropical Cyclone Secondary Circulation</a:t>
            </a:r>
            <a:endParaRPr lang="en-US" sz="2400" dirty="0" smtClean="0"/>
          </a:p>
          <a:p>
            <a:endParaRPr lang="en-US" sz="2400" dirty="0">
              <a:solidFill>
                <a:srgbClr val="FF0000"/>
              </a:solidFill>
            </a:endParaRPr>
          </a:p>
          <a:p>
            <a:pPr marL="342900" indent="-342900">
              <a:buFont typeface="Arial"/>
              <a:buChar char="•"/>
            </a:pPr>
            <a:r>
              <a:rPr lang="en-US" sz="2400" b="1" dirty="0" smtClean="0">
                <a:solidFill>
                  <a:srgbClr val="FF0000"/>
                </a:solidFill>
              </a:rPr>
              <a:t>Who: </a:t>
            </a:r>
            <a:r>
              <a:rPr lang="en-US" sz="2400" dirty="0" smtClean="0"/>
              <a:t>Me (Josh Alland)</a:t>
            </a:r>
            <a:endParaRPr lang="en-US" sz="2400" dirty="0" smtClean="0">
              <a:solidFill>
                <a:srgbClr val="FF0000"/>
              </a:solidFill>
            </a:endParaRPr>
          </a:p>
          <a:p>
            <a:endParaRPr lang="en-US" sz="2400" dirty="0">
              <a:solidFill>
                <a:srgbClr val="FF0000"/>
              </a:solidFill>
            </a:endParaRPr>
          </a:p>
          <a:p>
            <a:pPr marL="342900" indent="-342900">
              <a:buFont typeface="Arial"/>
              <a:buChar char="•"/>
            </a:pPr>
            <a:r>
              <a:rPr lang="en-US" sz="2400" b="1" dirty="0">
                <a:solidFill>
                  <a:srgbClr val="FF0000"/>
                </a:solidFill>
              </a:rPr>
              <a:t>Where: </a:t>
            </a:r>
            <a:r>
              <a:rPr lang="en-US" sz="2400" dirty="0">
                <a:solidFill>
                  <a:srgbClr val="000000"/>
                </a:solidFill>
              </a:rPr>
              <a:t>ES 325 with my wonderful officemates!</a:t>
            </a:r>
            <a:endParaRPr lang="en-US" sz="2400" dirty="0">
              <a:solidFill>
                <a:srgbClr val="FF0000"/>
              </a:solidFill>
            </a:endParaRPr>
          </a:p>
          <a:p>
            <a:endParaRPr lang="en-US" sz="2400" dirty="0">
              <a:solidFill>
                <a:srgbClr val="FF0000"/>
              </a:solidFill>
            </a:endParaRPr>
          </a:p>
          <a:p>
            <a:pPr marL="342900" indent="-342900">
              <a:buFont typeface="Arial"/>
              <a:buChar char="•"/>
            </a:pPr>
            <a:r>
              <a:rPr lang="en-US" sz="2400" b="1" dirty="0" smtClean="0">
                <a:solidFill>
                  <a:srgbClr val="FF0000"/>
                </a:solidFill>
              </a:rPr>
              <a:t>When: </a:t>
            </a:r>
            <a:r>
              <a:rPr lang="en-US" sz="2400" dirty="0" smtClean="0">
                <a:solidFill>
                  <a:srgbClr val="000000"/>
                </a:solidFill>
              </a:rPr>
              <a:t>Now, if I am granted passage.</a:t>
            </a:r>
            <a:endParaRPr lang="en-US" sz="2400" dirty="0" smtClean="0">
              <a:solidFill>
                <a:srgbClr val="FF0000"/>
              </a:solidFill>
            </a:endParaRP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spTree>
    <p:extLst>
      <p:ext uri="{BB962C8B-B14F-4D97-AF65-F5344CB8AC3E}">
        <p14:creationId xmlns:p14="http://schemas.microsoft.com/office/powerpoint/2010/main" val="16635522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and TC Development</a:t>
            </a:r>
            <a:endParaRPr lang="en-US" sz="4000" dirty="0">
              <a:solidFill>
                <a:schemeClr val="bg1"/>
              </a:solidFill>
            </a:endParaRPr>
          </a:p>
        </p:txBody>
      </p:sp>
      <p:sp>
        <p:nvSpPr>
          <p:cNvPr id="5" name="TextBox 4"/>
          <p:cNvSpPr txBox="1"/>
          <p:nvPr/>
        </p:nvSpPr>
        <p:spPr>
          <a:xfrm>
            <a:off x="-12212" y="642367"/>
            <a:ext cx="8876812" cy="1200328"/>
          </a:xfrm>
          <a:prstGeom prst="rect">
            <a:avLst/>
          </a:prstGeom>
          <a:noFill/>
        </p:spPr>
        <p:txBody>
          <a:bodyPr wrap="square" rtlCol="0">
            <a:spAutoFit/>
          </a:bodyPr>
          <a:lstStyle/>
          <a:p>
            <a:r>
              <a:rPr lang="en-US" sz="2400" b="1" dirty="0" smtClean="0">
                <a:solidFill>
                  <a:srgbClr val="FF0000"/>
                </a:solidFill>
              </a:rPr>
              <a:t>Pre-genesis and genesis</a:t>
            </a:r>
          </a:p>
          <a:p>
            <a:pPr marL="342900" indent="-342900">
              <a:buFont typeface="Arial"/>
              <a:buChar char="•"/>
            </a:pPr>
            <a:r>
              <a:rPr lang="en-US" sz="2400" dirty="0"/>
              <a:t>The tropics generally contain </a:t>
            </a:r>
            <a:r>
              <a:rPr lang="en-US" sz="2400" dirty="0" smtClean="0"/>
              <a:t>a mid</a:t>
            </a:r>
            <a:r>
              <a:rPr lang="en-US" sz="2400" dirty="0"/>
              <a:t>-level minimum </a:t>
            </a:r>
            <a:r>
              <a:rPr lang="en-US" sz="2400" dirty="0" smtClean="0"/>
              <a:t>in entropy.</a:t>
            </a:r>
          </a:p>
          <a:p>
            <a:pPr marL="800100" lvl="1" indent="-342900">
              <a:buFont typeface="Arial"/>
              <a:buChar char="•"/>
            </a:pPr>
            <a:r>
              <a:rPr lang="en-US" sz="2400" dirty="0" smtClean="0"/>
              <a:t> Limitation on </a:t>
            </a:r>
            <a:r>
              <a:rPr lang="en-US" sz="2400" dirty="0"/>
              <a:t>TC </a:t>
            </a:r>
            <a:r>
              <a:rPr lang="en-US" sz="2400" dirty="0" smtClean="0"/>
              <a:t>development.</a:t>
            </a:r>
            <a:endParaRPr lang="en-US" sz="2400" b="1" dirty="0">
              <a:solidFill>
                <a:srgbClr val="FF0000"/>
              </a:solidFill>
            </a:endParaRPr>
          </a:p>
        </p:txBody>
      </p:sp>
      <p:sp>
        <p:nvSpPr>
          <p:cNvPr id="6" name="Rectangle 5"/>
          <p:cNvSpPr/>
          <p:nvPr/>
        </p:nvSpPr>
        <p:spPr>
          <a:xfrm>
            <a:off x="361524" y="2310865"/>
            <a:ext cx="2240062" cy="1189277"/>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387979" y="2310865"/>
            <a:ext cx="2240062" cy="1189277"/>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411349" y="2310865"/>
            <a:ext cx="2240062" cy="1158797"/>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61524" y="2650216"/>
            <a:ext cx="2240062" cy="461665"/>
          </a:xfrm>
          <a:prstGeom prst="rect">
            <a:avLst/>
          </a:prstGeom>
          <a:noFill/>
          <a:effectLst/>
        </p:spPr>
        <p:txBody>
          <a:bodyPr wrap="square" rtlCol="0">
            <a:spAutoFit/>
          </a:bodyPr>
          <a:lstStyle/>
          <a:p>
            <a:pPr algn="ctr"/>
            <a:r>
              <a:rPr lang="en-US" sz="2400" dirty="0">
                <a:solidFill>
                  <a:schemeClr val="bg1"/>
                </a:solidFill>
              </a:rPr>
              <a:t>i</a:t>
            </a:r>
            <a:r>
              <a:rPr lang="en-US" sz="2400" dirty="0" smtClean="0">
                <a:solidFill>
                  <a:schemeClr val="bg1"/>
                </a:solidFill>
              </a:rPr>
              <a:t>nitial vortex</a:t>
            </a:r>
            <a:endParaRPr lang="en-US" sz="2400" dirty="0">
              <a:solidFill>
                <a:schemeClr val="bg1"/>
              </a:solidFill>
            </a:endParaRPr>
          </a:p>
        </p:txBody>
      </p:sp>
      <p:sp>
        <p:nvSpPr>
          <p:cNvPr id="10" name="TextBox 9"/>
          <p:cNvSpPr txBox="1"/>
          <p:nvPr/>
        </p:nvSpPr>
        <p:spPr>
          <a:xfrm>
            <a:off x="3387499" y="2300846"/>
            <a:ext cx="2240062" cy="1200328"/>
          </a:xfrm>
          <a:prstGeom prst="rect">
            <a:avLst/>
          </a:prstGeom>
          <a:noFill/>
          <a:effectLst/>
        </p:spPr>
        <p:txBody>
          <a:bodyPr wrap="square" rtlCol="0">
            <a:spAutoFit/>
          </a:bodyPr>
          <a:lstStyle/>
          <a:p>
            <a:pPr algn="ctr"/>
            <a:r>
              <a:rPr lang="en-US" sz="2400" dirty="0" smtClean="0">
                <a:solidFill>
                  <a:schemeClr val="bg1"/>
                </a:solidFill>
              </a:rPr>
              <a:t>Ekman pumping induces upward motion</a:t>
            </a:r>
            <a:endParaRPr lang="en-US" sz="2400" dirty="0">
              <a:solidFill>
                <a:schemeClr val="bg1"/>
              </a:solidFill>
            </a:endParaRPr>
          </a:p>
        </p:txBody>
      </p:sp>
      <p:sp>
        <p:nvSpPr>
          <p:cNvPr id="11" name="TextBox 10"/>
          <p:cNvSpPr txBox="1"/>
          <p:nvPr/>
        </p:nvSpPr>
        <p:spPr>
          <a:xfrm>
            <a:off x="6411349" y="2465945"/>
            <a:ext cx="2240062" cy="830997"/>
          </a:xfrm>
          <a:prstGeom prst="rect">
            <a:avLst/>
          </a:prstGeom>
          <a:noFill/>
          <a:effectLst/>
        </p:spPr>
        <p:txBody>
          <a:bodyPr wrap="square" rtlCol="0">
            <a:spAutoFit/>
          </a:bodyPr>
          <a:lstStyle/>
          <a:p>
            <a:pPr algn="ctr"/>
            <a:r>
              <a:rPr lang="en-US" sz="2400" dirty="0">
                <a:solidFill>
                  <a:schemeClr val="bg1"/>
                </a:solidFill>
              </a:rPr>
              <a:t>m</a:t>
            </a:r>
            <a:r>
              <a:rPr lang="en-US" sz="2400" dirty="0" smtClean="0">
                <a:solidFill>
                  <a:schemeClr val="bg1"/>
                </a:solidFill>
              </a:rPr>
              <a:t>idlevel moistening</a:t>
            </a:r>
            <a:endParaRPr lang="en-US" sz="2400" dirty="0">
              <a:solidFill>
                <a:schemeClr val="bg1"/>
              </a:solidFill>
            </a:endParaRPr>
          </a:p>
        </p:txBody>
      </p:sp>
      <p:sp>
        <p:nvSpPr>
          <p:cNvPr id="13" name="Right Arrow 12"/>
          <p:cNvSpPr/>
          <p:nvPr/>
        </p:nvSpPr>
        <p:spPr>
          <a:xfrm>
            <a:off x="2685767" y="2524782"/>
            <a:ext cx="663265" cy="77216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4"/>
          <p:cNvSpPr/>
          <p:nvPr/>
        </p:nvSpPr>
        <p:spPr>
          <a:xfrm>
            <a:off x="5709321" y="2525327"/>
            <a:ext cx="663265" cy="77216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332004" y="4476024"/>
            <a:ext cx="2240062" cy="1189277"/>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3358459" y="4476024"/>
            <a:ext cx="2240062" cy="1189277"/>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81829" y="4476024"/>
            <a:ext cx="2240062" cy="1158797"/>
          </a:xfrm>
          <a:prstGeom prst="rect">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332004" y="4465563"/>
            <a:ext cx="2240062" cy="1200328"/>
          </a:xfrm>
          <a:prstGeom prst="rect">
            <a:avLst/>
          </a:prstGeom>
          <a:noFill/>
          <a:effectLst/>
        </p:spPr>
        <p:txBody>
          <a:bodyPr wrap="square" rtlCol="0">
            <a:spAutoFit/>
          </a:bodyPr>
          <a:lstStyle/>
          <a:p>
            <a:pPr algn="ctr"/>
            <a:r>
              <a:rPr lang="en-US" sz="2400" dirty="0">
                <a:solidFill>
                  <a:schemeClr val="bg1"/>
                </a:solidFill>
              </a:rPr>
              <a:t>s</a:t>
            </a:r>
            <a:r>
              <a:rPr lang="en-US" sz="2400" dirty="0" smtClean="0">
                <a:solidFill>
                  <a:schemeClr val="bg1"/>
                </a:solidFill>
              </a:rPr>
              <a:t>aturated lower to middle troposphere</a:t>
            </a:r>
            <a:endParaRPr lang="en-US" sz="2400" dirty="0">
              <a:solidFill>
                <a:schemeClr val="bg1"/>
              </a:solidFill>
            </a:endParaRPr>
          </a:p>
        </p:txBody>
      </p:sp>
      <p:sp>
        <p:nvSpPr>
          <p:cNvPr id="20" name="TextBox 19"/>
          <p:cNvSpPr txBox="1"/>
          <p:nvPr/>
        </p:nvSpPr>
        <p:spPr>
          <a:xfrm>
            <a:off x="3357979" y="4813146"/>
            <a:ext cx="2240062" cy="461665"/>
          </a:xfrm>
          <a:prstGeom prst="rect">
            <a:avLst/>
          </a:prstGeom>
          <a:noFill/>
          <a:effectLst/>
        </p:spPr>
        <p:txBody>
          <a:bodyPr wrap="square" rtlCol="0">
            <a:spAutoFit/>
          </a:bodyPr>
          <a:lstStyle/>
          <a:p>
            <a:pPr algn="ctr"/>
            <a:r>
              <a:rPr lang="en-US" sz="2400" dirty="0">
                <a:solidFill>
                  <a:schemeClr val="bg1"/>
                </a:solidFill>
              </a:rPr>
              <a:t>d</a:t>
            </a:r>
            <a:r>
              <a:rPr lang="en-US" sz="2400" dirty="0" smtClean="0">
                <a:solidFill>
                  <a:schemeClr val="bg1"/>
                </a:solidFill>
              </a:rPr>
              <a:t>eep convection</a:t>
            </a:r>
            <a:endParaRPr lang="en-US" sz="2400" dirty="0">
              <a:solidFill>
                <a:schemeClr val="bg1"/>
              </a:solidFill>
            </a:endParaRPr>
          </a:p>
        </p:txBody>
      </p:sp>
      <p:sp>
        <p:nvSpPr>
          <p:cNvPr id="21" name="TextBox 20"/>
          <p:cNvSpPr txBox="1"/>
          <p:nvPr/>
        </p:nvSpPr>
        <p:spPr>
          <a:xfrm>
            <a:off x="6381829" y="4432137"/>
            <a:ext cx="2240062" cy="1200328"/>
          </a:xfrm>
          <a:prstGeom prst="rect">
            <a:avLst/>
          </a:prstGeom>
          <a:noFill/>
          <a:effectLst/>
        </p:spPr>
        <p:txBody>
          <a:bodyPr wrap="square" rtlCol="0">
            <a:spAutoFit/>
          </a:bodyPr>
          <a:lstStyle/>
          <a:p>
            <a:pPr algn="ctr"/>
            <a:r>
              <a:rPr lang="en-US" sz="2400" dirty="0">
                <a:solidFill>
                  <a:schemeClr val="bg1"/>
                </a:solidFill>
              </a:rPr>
              <a:t>h</a:t>
            </a:r>
            <a:r>
              <a:rPr lang="en-US" sz="2400" dirty="0" smtClean="0">
                <a:solidFill>
                  <a:schemeClr val="bg1"/>
                </a:solidFill>
              </a:rPr>
              <a:t>eat and moisture redistributed up</a:t>
            </a:r>
            <a:endParaRPr lang="en-US" sz="2400" dirty="0">
              <a:solidFill>
                <a:schemeClr val="bg1"/>
              </a:solidFill>
            </a:endParaRPr>
          </a:p>
        </p:txBody>
      </p:sp>
      <p:sp>
        <p:nvSpPr>
          <p:cNvPr id="22" name="Right Arrow 21"/>
          <p:cNvSpPr/>
          <p:nvPr/>
        </p:nvSpPr>
        <p:spPr>
          <a:xfrm>
            <a:off x="2656247" y="4766141"/>
            <a:ext cx="663265" cy="77216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ight Arrow 22"/>
          <p:cNvSpPr/>
          <p:nvPr/>
        </p:nvSpPr>
        <p:spPr>
          <a:xfrm>
            <a:off x="5666986" y="4766141"/>
            <a:ext cx="663265" cy="77216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7433699" y="3557999"/>
            <a:ext cx="386439" cy="493301"/>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4509283" y="740448"/>
            <a:ext cx="287471" cy="6334238"/>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ight Arrow 26"/>
          <p:cNvSpPr/>
          <p:nvPr/>
        </p:nvSpPr>
        <p:spPr>
          <a:xfrm rot="5400000">
            <a:off x="1090329" y="3709753"/>
            <a:ext cx="663265" cy="77216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85437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1542284"/>
            <a:ext cx="9156212" cy="4524315"/>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What: </a:t>
            </a:r>
            <a:r>
              <a:rPr lang="en-US" sz="2400" dirty="0"/>
              <a:t>Synergistic Effect of Mid-level Dry Air and Vertical Wind Shear on the Development of the Tropical Cyclone Secondary Circulation</a:t>
            </a:r>
            <a:endParaRPr lang="en-US" sz="2400" dirty="0" smtClean="0"/>
          </a:p>
          <a:p>
            <a:endParaRPr lang="en-US" sz="2400" dirty="0">
              <a:solidFill>
                <a:srgbClr val="FF0000"/>
              </a:solidFill>
            </a:endParaRPr>
          </a:p>
          <a:p>
            <a:pPr marL="342900" indent="-342900">
              <a:buFont typeface="Arial"/>
              <a:buChar char="•"/>
            </a:pPr>
            <a:r>
              <a:rPr lang="en-US" sz="2400" b="1" dirty="0" smtClean="0">
                <a:solidFill>
                  <a:srgbClr val="FF0000"/>
                </a:solidFill>
              </a:rPr>
              <a:t>Who: </a:t>
            </a:r>
            <a:r>
              <a:rPr lang="en-US" sz="2400" dirty="0" smtClean="0"/>
              <a:t>Me (Josh Alland)</a:t>
            </a:r>
            <a:endParaRPr lang="en-US" sz="2400" dirty="0" smtClean="0">
              <a:solidFill>
                <a:srgbClr val="FF0000"/>
              </a:solidFill>
            </a:endParaRPr>
          </a:p>
          <a:p>
            <a:endParaRPr lang="en-US" sz="2400" dirty="0">
              <a:solidFill>
                <a:srgbClr val="FF0000"/>
              </a:solidFill>
            </a:endParaRPr>
          </a:p>
          <a:p>
            <a:pPr marL="342900" indent="-342900">
              <a:buFont typeface="Arial"/>
              <a:buChar char="•"/>
            </a:pPr>
            <a:r>
              <a:rPr lang="en-US" sz="2400" b="1" dirty="0">
                <a:solidFill>
                  <a:srgbClr val="FF0000"/>
                </a:solidFill>
              </a:rPr>
              <a:t>Where: </a:t>
            </a:r>
            <a:r>
              <a:rPr lang="en-US" sz="2400" dirty="0">
                <a:solidFill>
                  <a:srgbClr val="000000"/>
                </a:solidFill>
              </a:rPr>
              <a:t>ES 325 with my wonderful officemates!</a:t>
            </a:r>
            <a:endParaRPr lang="en-US" sz="2400" dirty="0">
              <a:solidFill>
                <a:srgbClr val="FF0000"/>
              </a:solidFill>
            </a:endParaRPr>
          </a:p>
          <a:p>
            <a:endParaRPr lang="en-US" sz="2400" dirty="0">
              <a:solidFill>
                <a:srgbClr val="FF0000"/>
              </a:solidFill>
            </a:endParaRPr>
          </a:p>
          <a:p>
            <a:pPr marL="342900" indent="-342900">
              <a:buFont typeface="Arial"/>
              <a:buChar char="•"/>
            </a:pPr>
            <a:r>
              <a:rPr lang="en-US" sz="2400" b="1" dirty="0" smtClean="0">
                <a:solidFill>
                  <a:srgbClr val="FF0000"/>
                </a:solidFill>
              </a:rPr>
              <a:t>When: </a:t>
            </a:r>
            <a:r>
              <a:rPr lang="en-US" sz="2400" dirty="0" smtClean="0">
                <a:solidFill>
                  <a:srgbClr val="000000"/>
                </a:solidFill>
              </a:rPr>
              <a:t>Now, if I am granted passage.</a:t>
            </a:r>
            <a:endParaRPr lang="en-US" sz="2400" dirty="0" smtClean="0">
              <a:solidFill>
                <a:srgbClr val="FF0000"/>
              </a:solidFill>
            </a:endParaRPr>
          </a:p>
          <a:p>
            <a:endParaRPr lang="en-US" sz="2400" dirty="0">
              <a:solidFill>
                <a:srgbClr val="FF0000"/>
              </a:solidFill>
            </a:endParaRPr>
          </a:p>
          <a:p>
            <a:pPr marL="342900" indent="-342900">
              <a:buFont typeface="Arial"/>
              <a:buChar char="•"/>
            </a:pPr>
            <a:r>
              <a:rPr lang="en-US" sz="2400" b="1" dirty="0" smtClean="0">
                <a:solidFill>
                  <a:srgbClr val="FF0000"/>
                </a:solidFill>
              </a:rPr>
              <a:t>Why: </a:t>
            </a:r>
            <a:r>
              <a:rPr lang="en-US" sz="2400" dirty="0"/>
              <a:t>A better understanding of the synergistic effect of dry air and VWS during development is vital to better forecast TC intensity change. </a:t>
            </a:r>
          </a:p>
        </p:txBody>
      </p:sp>
      <p:sp>
        <p:nvSpPr>
          <p:cNvPr id="2" name="TextBox 1"/>
          <p:cNvSpPr txBox="1"/>
          <p:nvPr/>
        </p:nvSpPr>
        <p:spPr>
          <a:xfrm>
            <a:off x="0" y="642367"/>
            <a:ext cx="9156212" cy="830997"/>
          </a:xfrm>
          <a:prstGeom prst="rect">
            <a:avLst/>
          </a:prstGeom>
          <a:noFill/>
        </p:spPr>
        <p:txBody>
          <a:bodyPr wrap="square" rtlCol="0">
            <a:spAutoFit/>
          </a:bodyPr>
          <a:lstStyle/>
          <a:p>
            <a:r>
              <a:rPr lang="en-US" sz="2400" dirty="0" smtClean="0"/>
              <a:t>A good news story or scientific study can answer the most basic questions: </a:t>
            </a:r>
            <a:endParaRPr lang="en-US" sz="2400" dirty="0"/>
          </a:p>
        </p:txBody>
      </p:sp>
    </p:spTree>
    <p:extLst>
      <p:ext uri="{BB962C8B-B14F-4D97-AF65-F5344CB8AC3E}">
        <p14:creationId xmlns:p14="http://schemas.microsoft.com/office/powerpoint/2010/main" val="16635522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Summary</a:t>
            </a:r>
            <a:endParaRPr lang="en-US" sz="4000" dirty="0">
              <a:solidFill>
                <a:schemeClr val="bg1"/>
              </a:solidFill>
            </a:endParaRPr>
          </a:p>
        </p:txBody>
      </p:sp>
      <p:sp>
        <p:nvSpPr>
          <p:cNvPr id="4" name="TextBox 3"/>
          <p:cNvSpPr txBox="1"/>
          <p:nvPr/>
        </p:nvSpPr>
        <p:spPr>
          <a:xfrm>
            <a:off x="0" y="642367"/>
            <a:ext cx="9156212" cy="738664"/>
          </a:xfrm>
          <a:prstGeom prst="rect">
            <a:avLst/>
          </a:prstGeom>
          <a:noFill/>
        </p:spPr>
        <p:txBody>
          <a:bodyPr wrap="square" rtlCol="0">
            <a:spAutoFit/>
          </a:bodyPr>
          <a:lstStyle/>
          <a:p>
            <a:pPr marL="342900" indent="-342900">
              <a:buFont typeface="Arial"/>
              <a:buChar char="•"/>
            </a:pPr>
            <a:r>
              <a:rPr lang="en-US" sz="2400" b="1" dirty="0" smtClean="0">
                <a:solidFill>
                  <a:srgbClr val="FF0000"/>
                </a:solidFill>
              </a:rPr>
              <a:t>Most importantly, how:</a:t>
            </a:r>
          </a:p>
          <a:p>
            <a:endParaRPr lang="en-US" dirty="0"/>
          </a:p>
        </p:txBody>
      </p:sp>
      <p:sp>
        <p:nvSpPr>
          <p:cNvPr id="5" name="TextBox 4"/>
          <p:cNvSpPr txBox="1"/>
          <p:nvPr/>
        </p:nvSpPr>
        <p:spPr>
          <a:xfrm>
            <a:off x="0" y="1023382"/>
            <a:ext cx="9156212" cy="954107"/>
          </a:xfrm>
          <a:prstGeom prst="rect">
            <a:avLst/>
          </a:prstGeom>
          <a:noFill/>
        </p:spPr>
        <p:txBody>
          <a:bodyPr wrap="square" rtlCol="0">
            <a:spAutoFit/>
          </a:bodyPr>
          <a:lstStyle/>
          <a:p>
            <a:endParaRPr lang="en-US" sz="2000" dirty="0" smtClean="0"/>
          </a:p>
          <a:p>
            <a:endParaRPr lang="en-US" dirty="0" smtClean="0"/>
          </a:p>
          <a:p>
            <a:endParaRPr lang="en-US" dirty="0" smtClean="0"/>
          </a:p>
        </p:txBody>
      </p:sp>
      <p:pic>
        <p:nvPicPr>
          <p:cNvPr id="6" name="Picture 5" descr="Screen Shot 2017-05-11 at 4.4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032" y="1008497"/>
            <a:ext cx="4804455" cy="4918169"/>
          </a:xfrm>
          <a:prstGeom prst="rect">
            <a:avLst/>
          </a:prstGeom>
        </p:spPr>
      </p:pic>
      <p:sp>
        <p:nvSpPr>
          <p:cNvPr id="7" name="TextBox 6"/>
          <p:cNvSpPr txBox="1"/>
          <p:nvPr/>
        </p:nvSpPr>
        <p:spPr>
          <a:xfrm>
            <a:off x="336062" y="2136018"/>
            <a:ext cx="4312432" cy="4401205"/>
          </a:xfrm>
          <a:prstGeom prst="rect">
            <a:avLst/>
          </a:prstGeom>
          <a:noFill/>
        </p:spPr>
        <p:txBody>
          <a:bodyPr wrap="square" rtlCol="0">
            <a:spAutoFit/>
          </a:bodyPr>
          <a:lstStyle/>
          <a:p>
            <a:r>
              <a:rPr lang="en-US" sz="2400" b="1" dirty="0" smtClean="0"/>
              <a:t>Analyses: </a:t>
            </a:r>
            <a:endParaRPr lang="en-US" sz="2400" b="1" dirty="0"/>
          </a:p>
          <a:p>
            <a:r>
              <a:rPr lang="en-US" sz="2000" b="1" dirty="0" smtClean="0">
                <a:solidFill>
                  <a:srgbClr val="FF0000"/>
                </a:solidFill>
              </a:rPr>
              <a:t>(1) Entropy budget: </a:t>
            </a:r>
            <a:r>
              <a:rPr lang="en-US" sz="2000" dirty="0"/>
              <a:t>Q</a:t>
            </a:r>
            <a:r>
              <a:rPr lang="en-US" sz="2000" dirty="0" smtClean="0"/>
              <a:t>uantifies ventilation pathways </a:t>
            </a:r>
          </a:p>
          <a:p>
            <a:r>
              <a:rPr lang="en-US" sz="2000" b="1" dirty="0" smtClean="0">
                <a:solidFill>
                  <a:srgbClr val="FF0000"/>
                </a:solidFill>
              </a:rPr>
              <a:t>(2) Eulerian analysis: </a:t>
            </a:r>
            <a:r>
              <a:rPr lang="en-US" sz="2000" dirty="0">
                <a:solidFill>
                  <a:srgbClr val="000000"/>
                </a:solidFill>
              </a:rPr>
              <a:t>S</a:t>
            </a:r>
            <a:r>
              <a:rPr lang="en-US" sz="2000" dirty="0" smtClean="0">
                <a:solidFill>
                  <a:srgbClr val="000000"/>
                </a:solidFill>
              </a:rPr>
              <a:t>trength of convective motions and size of secondary circulation</a:t>
            </a:r>
          </a:p>
          <a:p>
            <a:r>
              <a:rPr lang="en-US" sz="2000" b="1" dirty="0" smtClean="0">
                <a:solidFill>
                  <a:srgbClr val="FF0000"/>
                </a:solidFill>
              </a:rPr>
              <a:t>(3) Lagrangian analysis: </a:t>
            </a:r>
            <a:r>
              <a:rPr lang="en-US" sz="2000" dirty="0" smtClean="0">
                <a:solidFill>
                  <a:srgbClr val="000000"/>
                </a:solidFill>
              </a:rPr>
              <a:t>Bulk characteristics of upward and downward motions; can calculate ventilation explicitly</a:t>
            </a:r>
          </a:p>
          <a:p>
            <a:r>
              <a:rPr lang="en-US" sz="2000" b="1" dirty="0" smtClean="0">
                <a:solidFill>
                  <a:srgbClr val="FF0000"/>
                </a:solidFill>
              </a:rPr>
              <a:t>(4) Trajectory analysis: </a:t>
            </a:r>
            <a:r>
              <a:rPr lang="en-US" sz="2000" dirty="0" smtClean="0">
                <a:solidFill>
                  <a:srgbClr val="000000"/>
                </a:solidFill>
              </a:rPr>
              <a:t>Ventilation of individual trajectories</a:t>
            </a:r>
          </a:p>
          <a:p>
            <a:endParaRPr lang="en-US" dirty="0" smtClean="0"/>
          </a:p>
          <a:p>
            <a:endParaRPr lang="en-US" dirty="0" smtClean="0"/>
          </a:p>
        </p:txBody>
      </p:sp>
      <p:sp>
        <p:nvSpPr>
          <p:cNvPr id="9" name="TextBox 8"/>
          <p:cNvSpPr txBox="1"/>
          <p:nvPr/>
        </p:nvSpPr>
        <p:spPr>
          <a:xfrm>
            <a:off x="336062" y="1119518"/>
            <a:ext cx="4312432" cy="1015663"/>
          </a:xfrm>
          <a:prstGeom prst="rect">
            <a:avLst/>
          </a:prstGeom>
          <a:noFill/>
        </p:spPr>
        <p:txBody>
          <a:bodyPr wrap="square" rtlCol="0">
            <a:spAutoFit/>
          </a:bodyPr>
          <a:lstStyle/>
          <a:p>
            <a:r>
              <a:rPr lang="en-US" sz="2000" dirty="0" smtClean="0"/>
              <a:t>Question 1: No VWS</a:t>
            </a:r>
          </a:p>
          <a:p>
            <a:r>
              <a:rPr lang="en-US" sz="2000" dirty="0" smtClean="0"/>
              <a:t>Question 2: With VWS</a:t>
            </a:r>
          </a:p>
          <a:p>
            <a:r>
              <a:rPr lang="en-US" sz="2000" dirty="0" smtClean="0"/>
              <a:t>Question 3: Height of dry air</a:t>
            </a:r>
          </a:p>
        </p:txBody>
      </p:sp>
    </p:spTree>
    <p:extLst>
      <p:ext uri="{BB962C8B-B14F-4D97-AF65-F5344CB8AC3E}">
        <p14:creationId xmlns:p14="http://schemas.microsoft.com/office/powerpoint/2010/main" val="52290144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Timeline</a:t>
            </a:r>
            <a:endParaRPr lang="en-US" sz="4000" dirty="0">
              <a:solidFill>
                <a:schemeClr val="bg1"/>
              </a:solidFill>
            </a:endParaRPr>
          </a:p>
        </p:txBody>
      </p:sp>
      <p:sp>
        <p:nvSpPr>
          <p:cNvPr id="2" name="TextBox 1"/>
          <p:cNvSpPr txBox="1"/>
          <p:nvPr/>
        </p:nvSpPr>
        <p:spPr>
          <a:xfrm>
            <a:off x="-12212" y="787400"/>
            <a:ext cx="9168424" cy="3477875"/>
          </a:xfrm>
          <a:prstGeom prst="rect">
            <a:avLst/>
          </a:prstGeom>
          <a:noFill/>
        </p:spPr>
        <p:txBody>
          <a:bodyPr wrap="square" rtlCol="0">
            <a:spAutoFit/>
          </a:bodyPr>
          <a:lstStyle/>
          <a:p>
            <a:pPr marL="285750" indent="-285750">
              <a:buFont typeface="Arial"/>
              <a:buChar char="•"/>
            </a:pPr>
            <a:r>
              <a:rPr lang="en-US" sz="2000" dirty="0"/>
              <a:t>To answer question 1, the goal is to have a completed analysis by the the beginning of the </a:t>
            </a:r>
            <a:r>
              <a:rPr lang="en-US" sz="2000" dirty="0" smtClean="0"/>
              <a:t>Fall 2017 </a:t>
            </a:r>
            <a:r>
              <a:rPr lang="en-US" sz="2000" dirty="0"/>
              <a:t>semester. </a:t>
            </a:r>
            <a:endParaRPr lang="en-US" sz="2000" dirty="0" smtClean="0"/>
          </a:p>
          <a:p>
            <a:endParaRPr lang="en-US" sz="2000" dirty="0"/>
          </a:p>
          <a:p>
            <a:pPr marL="285750" indent="-285750">
              <a:buFont typeface="Arial"/>
              <a:buChar char="•"/>
            </a:pPr>
            <a:r>
              <a:rPr lang="en-US" sz="2000" dirty="0" smtClean="0"/>
              <a:t>To </a:t>
            </a:r>
            <a:r>
              <a:rPr lang="en-US" sz="2000" dirty="0"/>
              <a:t>answer question 2, the goal is to have a completed analysis by the end of </a:t>
            </a:r>
            <a:r>
              <a:rPr lang="en-US" sz="2000" dirty="0" smtClean="0"/>
              <a:t>the Fall </a:t>
            </a:r>
            <a:r>
              <a:rPr lang="en-US" sz="2000" dirty="0"/>
              <a:t>2017 semester. </a:t>
            </a:r>
            <a:endParaRPr lang="en-US" sz="2000" dirty="0" smtClean="0"/>
          </a:p>
          <a:p>
            <a:endParaRPr lang="en-US" sz="2000" dirty="0"/>
          </a:p>
          <a:p>
            <a:pPr marL="285750" indent="-285750">
              <a:buFont typeface="Arial"/>
              <a:buChar char="•"/>
            </a:pPr>
            <a:r>
              <a:rPr lang="en-US" sz="2000" dirty="0" smtClean="0"/>
              <a:t>To </a:t>
            </a:r>
            <a:r>
              <a:rPr lang="en-US" sz="2000" dirty="0"/>
              <a:t>answer question 3, the goal is to have a completed analysis by the end </a:t>
            </a:r>
            <a:r>
              <a:rPr lang="en-US" sz="2000" dirty="0" smtClean="0"/>
              <a:t>of the </a:t>
            </a:r>
            <a:r>
              <a:rPr lang="en-US" sz="2000" dirty="0"/>
              <a:t>Spring 2018 semester. </a:t>
            </a:r>
            <a:endParaRPr lang="en-US" sz="2000" dirty="0" smtClean="0"/>
          </a:p>
          <a:p>
            <a:endParaRPr lang="en-US" sz="2000" dirty="0"/>
          </a:p>
          <a:p>
            <a:pPr marL="285750" indent="-285750">
              <a:buFont typeface="Arial"/>
              <a:buChar char="•"/>
            </a:pPr>
            <a:r>
              <a:rPr lang="en-US" sz="2000" dirty="0" smtClean="0"/>
              <a:t>I </a:t>
            </a:r>
            <a:r>
              <a:rPr lang="en-US" sz="2000" dirty="0"/>
              <a:t>plan to to write as I go along, with the goal of having a </a:t>
            </a:r>
            <a:r>
              <a:rPr lang="en-US" sz="2000" dirty="0" smtClean="0"/>
              <a:t>completed dissertation </a:t>
            </a:r>
            <a:r>
              <a:rPr lang="en-US" sz="2000" dirty="0"/>
              <a:t>by the end of Summer 2018.</a:t>
            </a:r>
          </a:p>
        </p:txBody>
      </p:sp>
    </p:spTree>
    <p:extLst>
      <p:ext uri="{BB962C8B-B14F-4D97-AF65-F5344CB8AC3E}">
        <p14:creationId xmlns:p14="http://schemas.microsoft.com/office/powerpoint/2010/main" val="41070700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56212" cy="64008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t>Extra: Microphysics and Radiation</a:t>
            </a:r>
            <a:endParaRPr lang="en-US" sz="4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12" y="738117"/>
            <a:ext cx="7718321" cy="5628373"/>
          </a:xfrm>
          <a:prstGeom prst="rect">
            <a:avLst/>
          </a:prstGeom>
        </p:spPr>
      </p:pic>
      <p:sp>
        <p:nvSpPr>
          <p:cNvPr id="7" name="Rectangle 6"/>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Tree>
    <p:extLst>
      <p:ext uri="{BB962C8B-B14F-4D97-AF65-F5344CB8AC3E}">
        <p14:creationId xmlns:p14="http://schemas.microsoft.com/office/powerpoint/2010/main" val="2304565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and TC Development</a:t>
            </a:r>
            <a:endParaRPr lang="en-US" sz="40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947"/>
          <a:stretch/>
        </p:blipFill>
        <p:spPr>
          <a:xfrm>
            <a:off x="111760" y="2466693"/>
            <a:ext cx="3996168" cy="4001090"/>
          </a:xfrm>
          <a:prstGeom prst="rect">
            <a:avLst/>
          </a:prstGeom>
        </p:spPr>
      </p:pic>
      <p:sp>
        <p:nvSpPr>
          <p:cNvPr id="6" name="TextBox 5"/>
          <p:cNvSpPr txBox="1"/>
          <p:nvPr/>
        </p:nvSpPr>
        <p:spPr>
          <a:xfrm>
            <a:off x="-24424" y="571247"/>
            <a:ext cx="9168424" cy="1077218"/>
          </a:xfrm>
          <a:prstGeom prst="rect">
            <a:avLst/>
          </a:prstGeom>
          <a:noFill/>
        </p:spPr>
        <p:txBody>
          <a:bodyPr wrap="square" rtlCol="0">
            <a:spAutoFit/>
          </a:bodyPr>
          <a:lstStyle/>
          <a:p>
            <a:r>
              <a:rPr lang="en-US" sz="2400" b="1" dirty="0" smtClean="0">
                <a:solidFill>
                  <a:srgbClr val="FF0000"/>
                </a:solidFill>
              </a:rPr>
              <a:t>Pre-genesis and genesis</a:t>
            </a:r>
          </a:p>
          <a:p>
            <a:pPr marL="285750" indent="-285750">
              <a:buFont typeface="Arial"/>
              <a:buChar char="•"/>
            </a:pPr>
            <a:r>
              <a:rPr lang="en-US" sz="2000" dirty="0" smtClean="0"/>
              <a:t>Tang et al. (2016) ran a suite of idealized, axisymmetric model simulations to determine the role of mid-level dry air on a TC spinup time.</a:t>
            </a:r>
            <a:endParaRPr lang="en-US" sz="2000" dirty="0"/>
          </a:p>
        </p:txBody>
      </p:sp>
      <p:sp>
        <p:nvSpPr>
          <p:cNvPr id="3" name="TextBox 2"/>
          <p:cNvSpPr txBox="1"/>
          <p:nvPr/>
        </p:nvSpPr>
        <p:spPr>
          <a:xfrm>
            <a:off x="441960" y="1725772"/>
            <a:ext cx="2042160" cy="707886"/>
          </a:xfrm>
          <a:prstGeom prst="rect">
            <a:avLst/>
          </a:prstGeom>
          <a:solidFill>
            <a:srgbClr val="0000FF"/>
          </a:solidFill>
          <a:ln>
            <a:solidFill>
              <a:srgbClr val="000000"/>
            </a:solidFill>
          </a:ln>
        </p:spPr>
        <p:txBody>
          <a:bodyPr wrap="square" rtlCol="0">
            <a:spAutoFit/>
          </a:bodyPr>
          <a:lstStyle/>
          <a:p>
            <a:pPr algn="ctr"/>
            <a:r>
              <a:rPr lang="en-US" sz="2000" dirty="0" smtClean="0">
                <a:solidFill>
                  <a:schemeClr val="bg1"/>
                </a:solidFill>
              </a:rPr>
              <a:t>Greater initial entropy deficit</a:t>
            </a:r>
            <a:endParaRPr lang="en-US" sz="2000" dirty="0">
              <a:solidFill>
                <a:schemeClr val="bg1"/>
              </a:solidFill>
            </a:endParaRPr>
          </a:p>
        </p:txBody>
      </p:sp>
      <p:pic>
        <p:nvPicPr>
          <p:cNvPr id="4" name="Picture 3" descr="Screen Shot 2017-05-15 at 6.38.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034" y="2795374"/>
            <a:ext cx="4478428" cy="3547059"/>
          </a:xfrm>
          <a:prstGeom prst="rect">
            <a:avLst/>
          </a:prstGeom>
        </p:spPr>
      </p:pic>
      <p:sp>
        <p:nvSpPr>
          <p:cNvPr id="9" name="Right Arrow 8"/>
          <p:cNvSpPr/>
          <p:nvPr/>
        </p:nvSpPr>
        <p:spPr>
          <a:xfrm>
            <a:off x="2672488" y="1710953"/>
            <a:ext cx="663265" cy="77216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472097" y="1725772"/>
            <a:ext cx="2042160" cy="707886"/>
          </a:xfrm>
          <a:prstGeom prst="rect">
            <a:avLst/>
          </a:prstGeom>
          <a:solidFill>
            <a:srgbClr val="0000FF"/>
          </a:solidFill>
          <a:ln>
            <a:solidFill>
              <a:srgbClr val="000000"/>
            </a:solidFill>
          </a:ln>
        </p:spPr>
        <p:txBody>
          <a:bodyPr wrap="square" rtlCol="0">
            <a:spAutoFit/>
          </a:bodyPr>
          <a:lstStyle/>
          <a:p>
            <a:pPr algn="ctr"/>
            <a:r>
              <a:rPr lang="en-US" sz="2000" dirty="0" smtClean="0">
                <a:solidFill>
                  <a:schemeClr val="bg1"/>
                </a:solidFill>
              </a:rPr>
              <a:t>Reduced vertical mass flux</a:t>
            </a:r>
            <a:endParaRPr lang="en-US" sz="2000" dirty="0">
              <a:solidFill>
                <a:schemeClr val="bg1"/>
              </a:solidFill>
            </a:endParaRPr>
          </a:p>
        </p:txBody>
      </p:sp>
      <p:sp>
        <p:nvSpPr>
          <p:cNvPr id="11" name="Right Arrow 10"/>
          <p:cNvSpPr/>
          <p:nvPr/>
        </p:nvSpPr>
        <p:spPr>
          <a:xfrm>
            <a:off x="5750968" y="1694533"/>
            <a:ext cx="663265" cy="77216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6594248" y="1725772"/>
            <a:ext cx="2042160" cy="707886"/>
          </a:xfrm>
          <a:prstGeom prst="rect">
            <a:avLst/>
          </a:prstGeom>
          <a:solidFill>
            <a:srgbClr val="0000FF"/>
          </a:solidFill>
          <a:ln>
            <a:solidFill>
              <a:srgbClr val="000000"/>
            </a:solidFill>
          </a:ln>
        </p:spPr>
        <p:txBody>
          <a:bodyPr wrap="square" rtlCol="0">
            <a:spAutoFit/>
          </a:bodyPr>
          <a:lstStyle/>
          <a:p>
            <a:pPr algn="ctr"/>
            <a:r>
              <a:rPr lang="en-US" sz="2000" dirty="0" smtClean="0">
                <a:solidFill>
                  <a:schemeClr val="bg1"/>
                </a:solidFill>
              </a:rPr>
              <a:t>Longer spinup time</a:t>
            </a:r>
            <a:endParaRPr lang="en-US" sz="2000" dirty="0">
              <a:solidFill>
                <a:schemeClr val="bg1"/>
              </a:solidFill>
            </a:endParaRPr>
          </a:p>
        </p:txBody>
      </p:sp>
      <p:sp>
        <p:nvSpPr>
          <p:cNvPr id="15" name="TextBox 14"/>
          <p:cNvSpPr txBox="1"/>
          <p:nvPr/>
        </p:nvSpPr>
        <p:spPr>
          <a:xfrm>
            <a:off x="5143500" y="2984500"/>
            <a:ext cx="37075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543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and TC Development</a:t>
            </a:r>
            <a:endParaRPr lang="en-US" sz="4000" dirty="0">
              <a:solidFill>
                <a:schemeClr val="bg1"/>
              </a:solidFill>
            </a:endParaRPr>
          </a:p>
        </p:txBody>
      </p:sp>
      <p:sp>
        <p:nvSpPr>
          <p:cNvPr id="6" name="TextBox 5"/>
          <p:cNvSpPr txBox="1"/>
          <p:nvPr/>
        </p:nvSpPr>
        <p:spPr>
          <a:xfrm>
            <a:off x="-24424" y="571247"/>
            <a:ext cx="9168424" cy="1077218"/>
          </a:xfrm>
          <a:prstGeom prst="rect">
            <a:avLst/>
          </a:prstGeom>
          <a:noFill/>
        </p:spPr>
        <p:txBody>
          <a:bodyPr wrap="square" rtlCol="0">
            <a:spAutoFit/>
          </a:bodyPr>
          <a:lstStyle/>
          <a:p>
            <a:r>
              <a:rPr lang="en-US" sz="2400" b="1" dirty="0" smtClean="0">
                <a:solidFill>
                  <a:srgbClr val="FF0000"/>
                </a:solidFill>
              </a:rPr>
              <a:t>Pre-genesis and genesis</a:t>
            </a:r>
          </a:p>
          <a:p>
            <a:pPr marL="285750" indent="-285750">
              <a:buFont typeface="Arial"/>
              <a:buChar char="•"/>
            </a:pPr>
            <a:r>
              <a:rPr lang="en-US" sz="2000" dirty="0" smtClean="0"/>
              <a:t>Tang et al. (2016) ran a suite of idealized, axisymmetric model simulations to determine the role of mid-level dry air on a TC spinup time.</a:t>
            </a:r>
            <a:endParaRPr lang="en-US" sz="2000" dirty="0"/>
          </a:p>
        </p:txBody>
      </p:sp>
      <p:sp>
        <p:nvSpPr>
          <p:cNvPr id="3" name="TextBox 2"/>
          <p:cNvSpPr txBox="1"/>
          <p:nvPr/>
        </p:nvSpPr>
        <p:spPr>
          <a:xfrm>
            <a:off x="441960" y="1725772"/>
            <a:ext cx="2042160" cy="707886"/>
          </a:xfrm>
          <a:prstGeom prst="rect">
            <a:avLst/>
          </a:prstGeom>
          <a:solidFill>
            <a:srgbClr val="0000FF"/>
          </a:solidFill>
          <a:ln>
            <a:solidFill>
              <a:srgbClr val="000000"/>
            </a:solidFill>
          </a:ln>
        </p:spPr>
        <p:txBody>
          <a:bodyPr wrap="square" rtlCol="0">
            <a:spAutoFit/>
          </a:bodyPr>
          <a:lstStyle/>
          <a:p>
            <a:pPr algn="ctr"/>
            <a:r>
              <a:rPr lang="en-US" sz="2000" dirty="0" smtClean="0">
                <a:solidFill>
                  <a:schemeClr val="bg1"/>
                </a:solidFill>
              </a:rPr>
              <a:t>Greater initial entropy deficit</a:t>
            </a:r>
            <a:endParaRPr lang="en-US" sz="2000" dirty="0">
              <a:solidFill>
                <a:schemeClr val="bg1"/>
              </a:solidFill>
            </a:endParaRPr>
          </a:p>
        </p:txBody>
      </p:sp>
      <p:pic>
        <p:nvPicPr>
          <p:cNvPr id="4" name="Picture 3" descr="Screen Shot 2017-05-15 at 6.3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034" y="2795374"/>
            <a:ext cx="4478428" cy="3547059"/>
          </a:xfrm>
          <a:prstGeom prst="rect">
            <a:avLst/>
          </a:prstGeom>
        </p:spPr>
      </p:pic>
      <p:sp>
        <p:nvSpPr>
          <p:cNvPr id="9" name="Right Arrow 8"/>
          <p:cNvSpPr/>
          <p:nvPr/>
        </p:nvSpPr>
        <p:spPr>
          <a:xfrm>
            <a:off x="2672488" y="1710953"/>
            <a:ext cx="663265" cy="77216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472097" y="1725772"/>
            <a:ext cx="2042160" cy="707886"/>
          </a:xfrm>
          <a:prstGeom prst="rect">
            <a:avLst/>
          </a:prstGeom>
          <a:solidFill>
            <a:srgbClr val="0000FF"/>
          </a:solidFill>
          <a:ln>
            <a:solidFill>
              <a:srgbClr val="000000"/>
            </a:solidFill>
          </a:ln>
        </p:spPr>
        <p:txBody>
          <a:bodyPr wrap="square" rtlCol="0">
            <a:spAutoFit/>
          </a:bodyPr>
          <a:lstStyle/>
          <a:p>
            <a:pPr algn="ctr"/>
            <a:r>
              <a:rPr lang="en-US" sz="2000" dirty="0" smtClean="0">
                <a:solidFill>
                  <a:schemeClr val="bg1"/>
                </a:solidFill>
              </a:rPr>
              <a:t>Reduced vertical mass flux</a:t>
            </a:r>
            <a:endParaRPr lang="en-US" sz="2000" dirty="0">
              <a:solidFill>
                <a:schemeClr val="bg1"/>
              </a:solidFill>
            </a:endParaRPr>
          </a:p>
        </p:txBody>
      </p:sp>
      <p:sp>
        <p:nvSpPr>
          <p:cNvPr id="11" name="Right Arrow 10"/>
          <p:cNvSpPr/>
          <p:nvPr/>
        </p:nvSpPr>
        <p:spPr>
          <a:xfrm>
            <a:off x="5750968" y="1694533"/>
            <a:ext cx="663265" cy="77216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6594248" y="1725772"/>
            <a:ext cx="2042160" cy="707886"/>
          </a:xfrm>
          <a:prstGeom prst="rect">
            <a:avLst/>
          </a:prstGeom>
          <a:solidFill>
            <a:srgbClr val="0000FF"/>
          </a:solidFill>
          <a:ln>
            <a:solidFill>
              <a:srgbClr val="000000"/>
            </a:solidFill>
          </a:ln>
        </p:spPr>
        <p:txBody>
          <a:bodyPr wrap="square" rtlCol="0">
            <a:spAutoFit/>
          </a:bodyPr>
          <a:lstStyle/>
          <a:p>
            <a:pPr algn="ctr"/>
            <a:r>
              <a:rPr lang="en-US" sz="2000" dirty="0" smtClean="0">
                <a:solidFill>
                  <a:schemeClr val="bg1"/>
                </a:solidFill>
              </a:rPr>
              <a:t>Longer spinup time</a:t>
            </a:r>
            <a:endParaRPr lang="en-US" sz="2000" dirty="0">
              <a:solidFill>
                <a:schemeClr val="bg1"/>
              </a:solidFill>
            </a:endParaRPr>
          </a:p>
        </p:txBody>
      </p:sp>
      <p:sp>
        <p:nvSpPr>
          <p:cNvPr id="2" name="TextBox 1"/>
          <p:cNvSpPr txBox="1"/>
          <p:nvPr/>
        </p:nvSpPr>
        <p:spPr>
          <a:xfrm>
            <a:off x="84668" y="3384050"/>
            <a:ext cx="4270366" cy="1938992"/>
          </a:xfrm>
          <a:prstGeom prst="rect">
            <a:avLst/>
          </a:prstGeom>
          <a:solidFill>
            <a:srgbClr val="FFFF00"/>
          </a:solidFill>
          <a:ln w="28575" cmpd="sng">
            <a:solidFill>
              <a:srgbClr val="000000"/>
            </a:solidFill>
          </a:ln>
        </p:spPr>
        <p:txBody>
          <a:bodyPr wrap="square" rtlCol="0">
            <a:spAutoFit/>
          </a:bodyPr>
          <a:lstStyle/>
          <a:p>
            <a:r>
              <a:rPr lang="en-US" sz="2000" dirty="0" smtClean="0"/>
              <a:t>(1) How does dry air impact convective motions and the associated TC secondary circulation?</a:t>
            </a:r>
          </a:p>
          <a:p>
            <a:endParaRPr lang="en-US" sz="2000" dirty="0" smtClean="0"/>
          </a:p>
          <a:p>
            <a:r>
              <a:rPr lang="en-US" sz="2000" dirty="0" smtClean="0"/>
              <a:t>(2) Does dry air affect the structure of the TC secondary circulation? </a:t>
            </a:r>
            <a:endParaRPr lang="en-US" sz="2000" dirty="0"/>
          </a:p>
        </p:txBody>
      </p:sp>
      <p:sp>
        <p:nvSpPr>
          <p:cNvPr id="5" name="TextBox 4"/>
          <p:cNvSpPr txBox="1"/>
          <p:nvPr/>
        </p:nvSpPr>
        <p:spPr>
          <a:xfrm>
            <a:off x="5143500" y="2984500"/>
            <a:ext cx="37075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461884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212" y="6492240"/>
            <a:ext cx="9156212" cy="36576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Ph.D. Prospectus, Alland                                                                                                     </a:t>
            </a:r>
            <a:endParaRPr lang="en-US" dirty="0"/>
          </a:p>
        </p:txBody>
      </p:sp>
      <p:sp>
        <p:nvSpPr>
          <p:cNvPr id="14" name="Rectangle 13"/>
          <p:cNvSpPr/>
          <p:nvPr/>
        </p:nvSpPr>
        <p:spPr>
          <a:xfrm>
            <a:off x="0" y="1"/>
            <a:ext cx="9156212" cy="642366"/>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4000" dirty="0" smtClean="0">
                <a:solidFill>
                  <a:schemeClr val="bg1"/>
                </a:solidFill>
              </a:rPr>
              <a:t>Moisture and TC Development</a:t>
            </a:r>
            <a:endParaRPr lang="en-US" sz="4000" dirty="0">
              <a:solidFill>
                <a:schemeClr val="bg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 y="1586508"/>
            <a:ext cx="4219241" cy="4877854"/>
          </a:xfrm>
          <a:prstGeom prst="rect">
            <a:avLst/>
          </a:prstGeom>
        </p:spPr>
      </p:pic>
      <p:sp>
        <p:nvSpPr>
          <p:cNvPr id="8" name="TextBox 7"/>
          <p:cNvSpPr txBox="1"/>
          <p:nvPr/>
        </p:nvSpPr>
        <p:spPr>
          <a:xfrm>
            <a:off x="-24424" y="571247"/>
            <a:ext cx="9168424" cy="1077218"/>
          </a:xfrm>
          <a:prstGeom prst="rect">
            <a:avLst/>
          </a:prstGeom>
          <a:noFill/>
        </p:spPr>
        <p:txBody>
          <a:bodyPr wrap="square" rtlCol="0">
            <a:spAutoFit/>
          </a:bodyPr>
          <a:lstStyle/>
          <a:p>
            <a:r>
              <a:rPr lang="en-US" sz="2400" b="1" dirty="0" smtClean="0">
                <a:solidFill>
                  <a:srgbClr val="FF0000"/>
                </a:solidFill>
              </a:rPr>
              <a:t>From the questions in Tang et al. (2016):</a:t>
            </a:r>
          </a:p>
          <a:p>
            <a:pPr marL="285750" indent="-285750">
              <a:buFont typeface="Arial"/>
              <a:buChar char="•"/>
            </a:pPr>
            <a:r>
              <a:rPr lang="en-US" sz="2000" dirty="0" smtClean="0"/>
              <a:t>Alland et al. (2017) investigated how mid-level dry air affects the strength and size of the secondary circulation. </a:t>
            </a:r>
            <a:endParaRPr lang="en-US" sz="2000" dirty="0"/>
          </a:p>
        </p:txBody>
      </p:sp>
    </p:spTree>
    <p:extLst>
      <p:ext uri="{BB962C8B-B14F-4D97-AF65-F5344CB8AC3E}">
        <p14:creationId xmlns:p14="http://schemas.microsoft.com/office/powerpoint/2010/main" val="37188008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32050</TotalTime>
  <Words>6907</Words>
  <Application>Microsoft Macintosh PowerPoint</Application>
  <PresentationFormat>On-screen Show (4:3)</PresentationFormat>
  <Paragraphs>709</Paragraphs>
  <Slides>63</Slides>
  <Notes>63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Synergistic Effect of Mid-level Dry Air and Vertical Wind Shear on the Development of the Tropical Cyclone Secondary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Synergistic Effect of Midlevel Dry Air and Vertical Wind Shear on the Development of the Tropical Cyclone Secondary Circulation</dc:title>
  <dc:creator>Josh Alland</dc:creator>
  <cp:lastModifiedBy>Josh Alland</cp:lastModifiedBy>
  <cp:revision>290</cp:revision>
  <dcterms:created xsi:type="dcterms:W3CDTF">2017-05-11T17:14:58Z</dcterms:created>
  <dcterms:modified xsi:type="dcterms:W3CDTF">2017-12-04T15:22:31Z</dcterms:modified>
</cp:coreProperties>
</file>