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90106"/>
    <a:srgbClr val="BF0003"/>
    <a:srgbClr val="3C3C3C"/>
    <a:srgbClr val="760001"/>
    <a:srgbClr val="33DC2D"/>
    <a:srgbClr val="22F000"/>
    <a:srgbClr val="FF8F00"/>
    <a:srgbClr val="DC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5448" autoAdjust="0"/>
  </p:normalViewPr>
  <p:slideViewPr>
    <p:cSldViewPr snapToGrid="0" snapToObjects="1">
      <p:cViewPr>
        <p:scale>
          <a:sx n="99" d="100"/>
          <a:sy n="99" d="100"/>
        </p:scale>
        <p:origin x="-80" y="11320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9" Type="http://schemas.openxmlformats.org/officeDocument/2006/relationships/image" Target="../media/image1.emf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8" Type="http://schemas.openxmlformats.org/officeDocument/2006/relationships/oleObject" Target="../embeddings/oleObject1.bin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10" Type="http://schemas.openxmlformats.org/officeDocument/2006/relationships/hyperlink" Target="https://github.com/nickszap/tpvTrack" TargetMode="External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roup 546"/>
          <p:cNvGrpSpPr/>
          <p:nvPr/>
        </p:nvGrpSpPr>
        <p:grpSpPr>
          <a:xfrm>
            <a:off x="7773026" y="17988653"/>
            <a:ext cx="6779780" cy="6217920"/>
            <a:chOff x="7450136" y="17822590"/>
            <a:chExt cx="6779780" cy="6217920"/>
          </a:xfrm>
        </p:grpSpPr>
        <p:pic>
          <p:nvPicPr>
            <p:cNvPr id="438" name="Picture 437" descr="mean_850T_and_cyclone_tracks_31Jul_6Aug_v3_dots_24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136" y="17822590"/>
              <a:ext cx="6779780" cy="6217920"/>
            </a:xfrm>
            <a:prstGeom prst="rect">
              <a:avLst/>
            </a:prstGeom>
          </p:spPr>
        </p:pic>
        <p:sp>
          <p:nvSpPr>
            <p:cNvPr id="517" name="TextBox 516"/>
            <p:cNvSpPr txBox="1"/>
            <p:nvPr/>
          </p:nvSpPr>
          <p:spPr>
            <a:xfrm>
              <a:off x="9660149" y="22388102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18" name="TextBox 517"/>
            <p:cNvSpPr txBox="1"/>
            <p:nvPr/>
          </p:nvSpPr>
          <p:spPr>
            <a:xfrm>
              <a:off x="10533839" y="22004063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19" name="TextBox 518"/>
            <p:cNvSpPr txBox="1"/>
            <p:nvPr/>
          </p:nvSpPr>
          <p:spPr>
            <a:xfrm>
              <a:off x="10887474" y="21878379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0" name="TextBox 519"/>
            <p:cNvSpPr txBox="1"/>
            <p:nvPr/>
          </p:nvSpPr>
          <p:spPr>
            <a:xfrm>
              <a:off x="9379328" y="22850228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10331675" y="22721169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11314285" y="21586212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10862074" y="2149295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5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11456078" y="2223807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5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11532883" y="21249860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>
              <a:off x="10957324" y="21178827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7</a:t>
              </a:r>
              <a:endParaRPr lang="en-US" sz="2000" b="1" dirty="0">
                <a:latin typeface="Arial"/>
                <a:cs typeface="Arial"/>
              </a:endParaRPr>
            </a:p>
          </p:txBody>
        </p:sp>
        <p:cxnSp>
          <p:nvCxnSpPr>
            <p:cNvPr id="527" name="Straight Arrow Connector 526"/>
            <p:cNvCxnSpPr/>
            <p:nvPr/>
          </p:nvCxnSpPr>
          <p:spPr>
            <a:xfrm flipH="1">
              <a:off x="11410080" y="21226390"/>
              <a:ext cx="286620" cy="6441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TextBox 530"/>
            <p:cNvSpPr txBox="1"/>
            <p:nvPr/>
          </p:nvSpPr>
          <p:spPr>
            <a:xfrm>
              <a:off x="11684322" y="21068600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532" name="TextBox 531"/>
            <p:cNvSpPr txBox="1"/>
            <p:nvPr/>
          </p:nvSpPr>
          <p:spPr>
            <a:xfrm>
              <a:off x="11469523" y="2088637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9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3" name="TextBox 532"/>
            <p:cNvSpPr txBox="1"/>
            <p:nvPr/>
          </p:nvSpPr>
          <p:spPr>
            <a:xfrm>
              <a:off x="10928749" y="20861440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10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4" name="TextBox 533"/>
            <p:cNvSpPr txBox="1"/>
            <p:nvPr/>
          </p:nvSpPr>
          <p:spPr>
            <a:xfrm>
              <a:off x="11006870" y="20622347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5" name="TextBox 534"/>
            <p:cNvSpPr txBox="1"/>
            <p:nvPr/>
          </p:nvSpPr>
          <p:spPr>
            <a:xfrm>
              <a:off x="11797445" y="20553663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11832370" y="20175542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7" name="TextBox 536"/>
            <p:cNvSpPr txBox="1"/>
            <p:nvPr/>
          </p:nvSpPr>
          <p:spPr>
            <a:xfrm>
              <a:off x="11303898" y="20103085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14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8" name="Multiply 537"/>
            <p:cNvSpPr>
              <a:spLocks noChangeAspect="1"/>
            </p:cNvSpPr>
            <p:nvPr/>
          </p:nvSpPr>
          <p:spPr>
            <a:xfrm>
              <a:off x="11613665" y="20237970"/>
              <a:ext cx="228600" cy="228600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Multiply 538"/>
            <p:cNvSpPr>
              <a:spLocks noChangeAspect="1"/>
            </p:cNvSpPr>
            <p:nvPr/>
          </p:nvSpPr>
          <p:spPr>
            <a:xfrm>
              <a:off x="11004897" y="21653639"/>
              <a:ext cx="228600" cy="228600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5-Point Star 539"/>
            <p:cNvSpPr>
              <a:spLocks noChangeAspect="1"/>
            </p:cNvSpPr>
            <p:nvPr/>
          </p:nvSpPr>
          <p:spPr>
            <a:xfrm rot="10580098" flipV="1">
              <a:off x="9591345" y="22200519"/>
              <a:ext cx="228600" cy="228600"/>
            </a:xfrm>
            <a:prstGeom prst="star5">
              <a:avLst/>
            </a:prstGeom>
            <a:solidFill>
              <a:srgbClr val="33DC2D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5-Point Star 540"/>
            <p:cNvSpPr>
              <a:spLocks noChangeAspect="1"/>
            </p:cNvSpPr>
            <p:nvPr/>
          </p:nvSpPr>
          <p:spPr>
            <a:xfrm rot="10580098" flipV="1">
              <a:off x="9123711" y="22702952"/>
              <a:ext cx="228600" cy="228600"/>
            </a:xfrm>
            <a:prstGeom prst="star5">
              <a:avLst/>
            </a:prstGeom>
            <a:solidFill>
              <a:srgbClr val="33DC2D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5621" y="17976240"/>
            <a:ext cx="6779780" cy="6217920"/>
            <a:chOff x="745621" y="18568336"/>
            <a:chExt cx="6779780" cy="6217920"/>
          </a:xfrm>
        </p:grpSpPr>
        <p:pic>
          <p:nvPicPr>
            <p:cNvPr id="25" name="Picture 24" descr="mean_300Z_and_TPV_tracks_30Jul_6Aug_v3_dots_24h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21" y="18568336"/>
              <a:ext cx="6779780" cy="621792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2476790" y="20698821"/>
              <a:ext cx="3360360" cy="3153971"/>
              <a:chOff x="2476790" y="20698821"/>
              <a:chExt cx="3360360" cy="3153971"/>
            </a:xfrm>
          </p:grpSpPr>
          <p:sp>
            <p:nvSpPr>
              <p:cNvPr id="442" name="TextBox 441"/>
              <p:cNvSpPr txBox="1"/>
              <p:nvPr/>
            </p:nvSpPr>
            <p:spPr>
              <a:xfrm>
                <a:off x="3695606" y="22110101"/>
                <a:ext cx="4831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45" name="Straight Arrow Connector 444"/>
              <p:cNvCxnSpPr/>
              <p:nvPr/>
            </p:nvCxnSpPr>
            <p:spPr>
              <a:xfrm>
                <a:off x="3513297" y="21889660"/>
                <a:ext cx="215324" cy="9488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7" name="TextBox 446"/>
              <p:cNvSpPr txBox="1"/>
              <p:nvPr/>
            </p:nvSpPr>
            <p:spPr>
              <a:xfrm>
                <a:off x="3368416" y="21726966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3451433" y="21254201"/>
                <a:ext cx="3069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4" name="TextBox 453"/>
              <p:cNvSpPr txBox="1"/>
              <p:nvPr/>
            </p:nvSpPr>
            <p:spPr>
              <a:xfrm>
                <a:off x="2819590" y="21967140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8" name="TextBox 457"/>
              <p:cNvSpPr txBox="1"/>
              <p:nvPr/>
            </p:nvSpPr>
            <p:spPr>
              <a:xfrm>
                <a:off x="2520754" y="22742749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3261671" y="22196833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471" name="TextBox 470"/>
              <p:cNvSpPr txBox="1"/>
              <p:nvPr/>
            </p:nvSpPr>
            <p:spPr>
              <a:xfrm>
                <a:off x="3041302" y="22485825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75" name="TextBox 474"/>
              <p:cNvSpPr txBox="1"/>
              <p:nvPr/>
            </p:nvSpPr>
            <p:spPr>
              <a:xfrm>
                <a:off x="3826113" y="22889123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79" name="TextBox 478"/>
              <p:cNvSpPr txBox="1"/>
              <p:nvPr/>
            </p:nvSpPr>
            <p:spPr>
              <a:xfrm>
                <a:off x="3365040" y="22874095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0" name="TextBox 479"/>
              <p:cNvSpPr txBox="1"/>
              <p:nvPr/>
            </p:nvSpPr>
            <p:spPr>
              <a:xfrm>
                <a:off x="4663378" y="22288988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1" name="TextBox 480"/>
              <p:cNvSpPr txBox="1"/>
              <p:nvPr/>
            </p:nvSpPr>
            <p:spPr>
              <a:xfrm>
                <a:off x="3842177" y="23545015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5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82" name="TextBox 481"/>
              <p:cNvSpPr txBox="1"/>
              <p:nvPr/>
            </p:nvSpPr>
            <p:spPr>
              <a:xfrm>
                <a:off x="4080696" y="22313496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5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83" name="TextBox 482"/>
              <p:cNvSpPr txBox="1"/>
              <p:nvPr/>
            </p:nvSpPr>
            <p:spPr>
              <a:xfrm>
                <a:off x="4575037" y="22769061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84" name="TextBox 483"/>
              <p:cNvSpPr txBox="1"/>
              <p:nvPr/>
            </p:nvSpPr>
            <p:spPr>
              <a:xfrm>
                <a:off x="5182082" y="22423701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85" name="TextBox 484"/>
              <p:cNvSpPr txBox="1"/>
              <p:nvPr/>
            </p:nvSpPr>
            <p:spPr>
              <a:xfrm>
                <a:off x="5123265" y="22063454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7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86" name="Straight Arrow Connector 485"/>
              <p:cNvCxnSpPr/>
              <p:nvPr/>
            </p:nvCxnSpPr>
            <p:spPr>
              <a:xfrm flipV="1">
                <a:off x="4294458" y="22134030"/>
                <a:ext cx="199152" cy="75124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TextBox 489"/>
              <p:cNvSpPr txBox="1"/>
              <p:nvPr/>
            </p:nvSpPr>
            <p:spPr>
              <a:xfrm>
                <a:off x="4150659" y="22085582"/>
                <a:ext cx="22713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7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91" name="TextBox 490"/>
              <p:cNvSpPr txBox="1"/>
              <p:nvPr/>
            </p:nvSpPr>
            <p:spPr>
              <a:xfrm>
                <a:off x="4666766" y="22077420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492" name="TextBox 491"/>
              <p:cNvSpPr txBox="1"/>
              <p:nvPr/>
            </p:nvSpPr>
            <p:spPr>
              <a:xfrm>
                <a:off x="4070470" y="21710872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493" name="TextBox 492"/>
              <p:cNvSpPr txBox="1"/>
              <p:nvPr/>
            </p:nvSpPr>
            <p:spPr>
              <a:xfrm>
                <a:off x="4623088" y="21217009"/>
                <a:ext cx="20080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9</a:t>
                </a:r>
              </a:p>
            </p:txBody>
          </p:sp>
          <p:cxnSp>
            <p:nvCxnSpPr>
              <p:cNvPr id="494" name="Straight Arrow Connector 493"/>
              <p:cNvCxnSpPr/>
              <p:nvPr/>
            </p:nvCxnSpPr>
            <p:spPr>
              <a:xfrm>
                <a:off x="4443095" y="21505856"/>
                <a:ext cx="70973" cy="239857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TextBox 496"/>
              <p:cNvSpPr txBox="1"/>
              <p:nvPr/>
            </p:nvSpPr>
            <p:spPr>
              <a:xfrm>
                <a:off x="4294458" y="21254496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10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99" name="Straight Arrow Connector 498"/>
              <p:cNvCxnSpPr/>
              <p:nvPr/>
            </p:nvCxnSpPr>
            <p:spPr>
              <a:xfrm flipH="1">
                <a:off x="4891093" y="21791338"/>
                <a:ext cx="199945" cy="5129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3" name="TextBox 502"/>
              <p:cNvSpPr txBox="1"/>
              <p:nvPr/>
            </p:nvSpPr>
            <p:spPr>
              <a:xfrm>
                <a:off x="5004768" y="21516024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10" name="TextBox 509"/>
              <p:cNvSpPr txBox="1"/>
              <p:nvPr/>
            </p:nvSpPr>
            <p:spPr>
              <a:xfrm>
                <a:off x="4713500" y="21078065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12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511" name="Straight Arrow Connector 510"/>
              <p:cNvCxnSpPr/>
              <p:nvPr/>
            </p:nvCxnSpPr>
            <p:spPr>
              <a:xfrm flipH="1" flipV="1">
                <a:off x="5252573" y="21169021"/>
                <a:ext cx="252075" cy="4798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4" name="TextBox 513"/>
              <p:cNvSpPr txBox="1"/>
              <p:nvPr/>
            </p:nvSpPr>
            <p:spPr>
              <a:xfrm>
                <a:off x="5489373" y="21048092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15" name="TextBox 514"/>
              <p:cNvSpPr txBox="1"/>
              <p:nvPr/>
            </p:nvSpPr>
            <p:spPr>
              <a:xfrm>
                <a:off x="4897773" y="20698821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14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42" name="5-Point Star 541"/>
              <p:cNvSpPr>
                <a:spLocks noChangeAspect="1"/>
              </p:cNvSpPr>
              <p:nvPr/>
            </p:nvSpPr>
            <p:spPr>
              <a:xfrm rot="10580098" flipV="1">
                <a:off x="2476790" y="21441623"/>
                <a:ext cx="228600" cy="228600"/>
              </a:xfrm>
              <a:prstGeom prst="star5">
                <a:avLst/>
              </a:prstGeom>
              <a:solidFill>
                <a:srgbClr val="33DC2D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5-Point Star 542"/>
              <p:cNvSpPr>
                <a:spLocks noChangeAspect="1"/>
              </p:cNvSpPr>
              <p:nvPr/>
            </p:nvSpPr>
            <p:spPr>
              <a:xfrm rot="10580098" flipV="1">
                <a:off x="3501515" y="21555666"/>
                <a:ext cx="228600" cy="228600"/>
              </a:xfrm>
              <a:prstGeom prst="star5">
                <a:avLst/>
              </a:prstGeom>
              <a:solidFill>
                <a:srgbClr val="33DC2D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Multiply 543"/>
              <p:cNvSpPr>
                <a:spLocks noChangeAspect="1"/>
              </p:cNvSpPr>
              <p:nvPr/>
            </p:nvSpPr>
            <p:spPr>
              <a:xfrm>
                <a:off x="4372960" y="22137660"/>
                <a:ext cx="228600" cy="228600"/>
              </a:xfrm>
              <a:prstGeom prst="mathMultiply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3055654" y="21611804"/>
                <a:ext cx="3069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30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53" name="Straight Arrow Connector 452"/>
              <p:cNvCxnSpPr/>
              <p:nvPr/>
            </p:nvCxnSpPr>
            <p:spPr>
              <a:xfrm>
                <a:off x="3330825" y="21761668"/>
                <a:ext cx="330081" cy="2967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820038" y="27579526"/>
            <a:ext cx="10578682" cy="4412661"/>
            <a:chOff x="635088" y="27462937"/>
            <a:chExt cx="10578682" cy="4412661"/>
          </a:xfrm>
        </p:grpSpPr>
        <p:sp>
          <p:nvSpPr>
            <p:cNvPr id="580" name="TextBox 579"/>
            <p:cNvSpPr txBox="1"/>
            <p:nvPr/>
          </p:nvSpPr>
          <p:spPr>
            <a:xfrm rot="16200000">
              <a:off x="9203649" y="29455066"/>
              <a:ext cx="3650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Minimum SLP (hPa)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581" name="TextBox 580"/>
            <p:cNvSpPr txBox="1"/>
            <p:nvPr/>
          </p:nvSpPr>
          <p:spPr>
            <a:xfrm rot="16200000">
              <a:off x="-1005701" y="29455066"/>
              <a:ext cx="3650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Minimum DT θ (K)</a:t>
              </a:r>
              <a:endParaRPr lang="en-US" sz="1800" b="1" dirty="0">
                <a:latin typeface="Arial"/>
                <a:cs typeface="Arial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18262" y="27462937"/>
              <a:ext cx="9829247" cy="4412661"/>
              <a:chOff x="1018262" y="27462937"/>
              <a:chExt cx="9829247" cy="4412661"/>
            </a:xfrm>
          </p:grpSpPr>
          <p:pic>
            <p:nvPicPr>
              <p:cNvPr id="397" name="Picture 396" descr="theta_mslp_trace_v3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7" r="6391" b="8385"/>
              <a:stretch/>
            </p:blipFill>
            <p:spPr>
              <a:xfrm>
                <a:off x="1462955" y="27462937"/>
                <a:ext cx="8847139" cy="4220659"/>
              </a:xfrm>
              <a:prstGeom prst="rect">
                <a:avLst/>
              </a:prstGeom>
            </p:spPr>
          </p:pic>
          <p:sp>
            <p:nvSpPr>
              <p:cNvPr id="554" name="TextBox 553"/>
              <p:cNvSpPr txBox="1"/>
              <p:nvPr/>
            </p:nvSpPr>
            <p:spPr>
              <a:xfrm>
                <a:off x="10327988" y="28440337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5" name="TextBox 554"/>
              <p:cNvSpPr txBox="1"/>
              <p:nvPr/>
            </p:nvSpPr>
            <p:spPr>
              <a:xfrm>
                <a:off x="10327988" y="27729646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6" name="TextBox 555"/>
              <p:cNvSpPr txBox="1"/>
              <p:nvPr/>
            </p:nvSpPr>
            <p:spPr>
              <a:xfrm>
                <a:off x="1018262" y="3130753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7" name="TextBox 556"/>
              <p:cNvSpPr txBox="1"/>
              <p:nvPr/>
            </p:nvSpPr>
            <p:spPr>
              <a:xfrm>
                <a:off x="1018262" y="30767416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8" name="TextBox 557"/>
              <p:cNvSpPr txBox="1"/>
              <p:nvPr/>
            </p:nvSpPr>
            <p:spPr>
              <a:xfrm>
                <a:off x="1018262" y="302339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297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9" name="TextBox 558"/>
              <p:cNvSpPr txBox="1"/>
              <p:nvPr/>
            </p:nvSpPr>
            <p:spPr>
              <a:xfrm>
                <a:off x="1018262" y="2969749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0" name="TextBox 559"/>
              <p:cNvSpPr txBox="1"/>
              <p:nvPr/>
            </p:nvSpPr>
            <p:spPr>
              <a:xfrm>
                <a:off x="1018262" y="2915717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1" name="TextBox 560"/>
              <p:cNvSpPr txBox="1"/>
              <p:nvPr/>
            </p:nvSpPr>
            <p:spPr>
              <a:xfrm>
                <a:off x="1018262" y="28615611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2" name="TextBox 561"/>
              <p:cNvSpPr txBox="1"/>
              <p:nvPr/>
            </p:nvSpPr>
            <p:spPr>
              <a:xfrm>
                <a:off x="1018262" y="2808584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309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4" name="TextBox 563"/>
              <p:cNvSpPr txBox="1"/>
              <p:nvPr/>
            </p:nvSpPr>
            <p:spPr>
              <a:xfrm>
                <a:off x="1486087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5" name="TextBox 564"/>
              <p:cNvSpPr txBox="1"/>
              <p:nvPr/>
            </p:nvSpPr>
            <p:spPr>
              <a:xfrm>
                <a:off x="2025430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6" name="TextBox 565"/>
              <p:cNvSpPr txBox="1"/>
              <p:nvPr/>
            </p:nvSpPr>
            <p:spPr>
              <a:xfrm>
                <a:off x="2546543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7" name="TextBox 566"/>
              <p:cNvSpPr txBox="1"/>
              <p:nvPr/>
            </p:nvSpPr>
            <p:spPr>
              <a:xfrm>
                <a:off x="3082360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8" name="TextBox 567"/>
              <p:cNvSpPr txBox="1"/>
              <p:nvPr/>
            </p:nvSpPr>
            <p:spPr>
              <a:xfrm>
                <a:off x="3608805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9" name="TextBox 568"/>
              <p:cNvSpPr txBox="1"/>
              <p:nvPr/>
            </p:nvSpPr>
            <p:spPr>
              <a:xfrm>
                <a:off x="4142891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0" name="TextBox 569"/>
              <p:cNvSpPr txBox="1"/>
              <p:nvPr/>
            </p:nvSpPr>
            <p:spPr>
              <a:xfrm>
                <a:off x="4678572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1" name="TextBox 570"/>
              <p:cNvSpPr txBox="1"/>
              <p:nvPr/>
            </p:nvSpPr>
            <p:spPr>
              <a:xfrm>
                <a:off x="5208301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2" name="TextBox 571"/>
              <p:cNvSpPr txBox="1"/>
              <p:nvPr/>
            </p:nvSpPr>
            <p:spPr>
              <a:xfrm>
                <a:off x="5737265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3" name="TextBox 572"/>
              <p:cNvSpPr txBox="1"/>
              <p:nvPr/>
            </p:nvSpPr>
            <p:spPr>
              <a:xfrm>
                <a:off x="6264969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4" name="TextBox 573"/>
              <p:cNvSpPr txBox="1"/>
              <p:nvPr/>
            </p:nvSpPr>
            <p:spPr>
              <a:xfrm>
                <a:off x="6794090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5" name="TextBox 574"/>
              <p:cNvSpPr txBox="1"/>
              <p:nvPr/>
            </p:nvSpPr>
            <p:spPr>
              <a:xfrm>
                <a:off x="7328333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6" name="TextBox 575"/>
              <p:cNvSpPr txBox="1"/>
              <p:nvPr/>
            </p:nvSpPr>
            <p:spPr>
              <a:xfrm>
                <a:off x="7850226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7" name="TextBox 576"/>
              <p:cNvSpPr txBox="1"/>
              <p:nvPr/>
            </p:nvSpPr>
            <p:spPr>
              <a:xfrm>
                <a:off x="8393058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8" name="TextBox 577"/>
              <p:cNvSpPr txBox="1"/>
              <p:nvPr/>
            </p:nvSpPr>
            <p:spPr>
              <a:xfrm>
                <a:off x="8923082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9" name="TextBox 578"/>
              <p:cNvSpPr txBox="1"/>
              <p:nvPr/>
            </p:nvSpPr>
            <p:spPr>
              <a:xfrm>
                <a:off x="9452286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10327988" y="29156397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8" name="TextBox 447"/>
              <p:cNvSpPr txBox="1"/>
              <p:nvPr/>
            </p:nvSpPr>
            <p:spPr>
              <a:xfrm>
                <a:off x="10329222" y="29870547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10327988" y="305876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10329222" y="31303748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latin typeface="Arial"/>
                <a:cs typeface="Arial"/>
              </a:rPr>
              <a:t>Linkages Between the Great Arctic Cyclone of August 2012                                            and Tropopause Polar Vortices  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0663" y="2381943"/>
            <a:ext cx="16730068" cy="915629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5400" dirty="0" smtClean="0">
                <a:latin typeface="Arial"/>
                <a:cs typeface="Arial"/>
              </a:rPr>
              <a:t>Kevin Biernat</a:t>
            </a:r>
            <a:r>
              <a:rPr lang="en-US" sz="54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5400" dirty="0" smtClean="0">
                <a:latin typeface="Arial"/>
                <a:cs typeface="Arial"/>
              </a:rPr>
              <a:t>, Daniel Keyser, and Lance F. Bosart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76840" y="2221729"/>
            <a:ext cx="12380299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dirty="0" smtClean="0">
                <a:latin typeface="Arial"/>
                <a:cs typeface="Arial"/>
              </a:rPr>
              <a:t>Department of Atmospheric and Environmental Sciences,</a:t>
            </a:r>
          </a:p>
          <a:p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98617" y="25661077"/>
            <a:ext cx="13434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DT (2-PVU surface) θ </a:t>
            </a:r>
            <a:r>
              <a:rPr lang="en-US" sz="2000" dirty="0">
                <a:latin typeface="Arial"/>
                <a:cs typeface="Arial"/>
              </a:rPr>
              <a:t>(K, </a:t>
            </a:r>
            <a:r>
              <a:rPr lang="en-US" sz="2000" dirty="0" smtClean="0">
                <a:latin typeface="Arial"/>
                <a:cs typeface="Arial"/>
              </a:rPr>
              <a:t>shading),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black),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 at (a) 0000 UTC 3 August, (c) 0000 UTC 4 August, (e) 0000 UTC 5 August, (g) 0000 UTC 6 August, and (</a:t>
            </a:r>
            <a:r>
              <a:rPr lang="en-US" sz="2000" dirty="0" err="1" smtClean="0">
                <a:latin typeface="Arial"/>
                <a:cs typeface="Arial"/>
              </a:rPr>
              <a:t>i</a:t>
            </a:r>
            <a:r>
              <a:rPr lang="en-US" sz="2000" dirty="0" smtClean="0">
                <a:latin typeface="Arial"/>
                <a:cs typeface="Arial"/>
              </a:rPr>
              <a:t>) 0000 UTC 7 August 2012. 250</a:t>
            </a:r>
            <a:r>
              <a:rPr lang="en-US" sz="2000" dirty="0">
                <a:latin typeface="Arial"/>
                <a:cs typeface="Arial"/>
              </a:rPr>
              <a:t>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baseline="30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shading)</a:t>
            </a:r>
            <a:r>
              <a:rPr lang="en-US" sz="2000" dirty="0">
                <a:latin typeface="Arial"/>
                <a:cs typeface="Arial"/>
              </a:rPr>
              <a:t>, 1000–500-hPa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blue), SLP (hPa, black)</a:t>
            </a:r>
            <a:r>
              <a:rPr lang="en-US" sz="2000" dirty="0">
                <a:latin typeface="Arial"/>
                <a:cs typeface="Arial"/>
              </a:rPr>
              <a:t>, and precipitable water (mm, </a:t>
            </a:r>
            <a:r>
              <a:rPr lang="en-US" sz="2000" dirty="0" smtClean="0">
                <a:latin typeface="Arial"/>
                <a:cs typeface="Arial"/>
              </a:rPr>
              <a:t>shading) at (b) </a:t>
            </a:r>
            <a:r>
              <a:rPr lang="en-US" sz="2000" dirty="0">
                <a:latin typeface="Arial"/>
                <a:cs typeface="Arial"/>
              </a:rPr>
              <a:t>0000 UTC 3 August, </a:t>
            </a:r>
            <a:r>
              <a:rPr lang="en-US" sz="2000" dirty="0" smtClean="0">
                <a:latin typeface="Arial"/>
                <a:cs typeface="Arial"/>
              </a:rPr>
              <a:t>(d) </a:t>
            </a:r>
            <a:r>
              <a:rPr lang="en-US" sz="2000" dirty="0">
                <a:latin typeface="Arial"/>
                <a:cs typeface="Arial"/>
              </a:rPr>
              <a:t>0000 UTC 4 August,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f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0000 UTC 5 August, </a:t>
            </a:r>
            <a:r>
              <a:rPr lang="en-US" sz="2000" dirty="0" smtClean="0">
                <a:latin typeface="Arial"/>
                <a:cs typeface="Arial"/>
              </a:rPr>
              <a:t>(h) </a:t>
            </a:r>
            <a:r>
              <a:rPr lang="en-US" sz="2000" dirty="0">
                <a:latin typeface="Arial"/>
                <a:cs typeface="Arial"/>
              </a:rPr>
              <a:t>0000 UTC 6 August, and </a:t>
            </a:r>
            <a:r>
              <a:rPr lang="en-US" sz="2000" dirty="0" smtClean="0">
                <a:latin typeface="Arial"/>
                <a:cs typeface="Arial"/>
              </a:rPr>
              <a:t>(j) </a:t>
            </a:r>
            <a:r>
              <a:rPr lang="en-US" sz="2000" dirty="0">
                <a:latin typeface="Arial"/>
                <a:cs typeface="Arial"/>
              </a:rPr>
              <a:t>0000 UTC 7 August </a:t>
            </a:r>
            <a:r>
              <a:rPr lang="en-US" sz="2000" dirty="0" smtClean="0">
                <a:latin typeface="Arial"/>
                <a:cs typeface="Arial"/>
              </a:rPr>
              <a:t>2012.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pic>
        <p:nvPicPr>
          <p:cNvPr id="3" name="Picture 2" descr="nsf1.ep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374" y="172373"/>
            <a:ext cx="3209544" cy="320954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35005428" y="2244111"/>
            <a:ext cx="5088016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kbiernat@albany.edu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96402" y="16777997"/>
            <a:ext cx="14858999" cy="1607024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16777998"/>
            <a:ext cx="14858999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3) Track and Intensity of TPVs and Cyclones</a:t>
            </a:r>
            <a:endParaRPr lang="en-US" sz="3600" b="1" dirty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6402" y="3552391"/>
            <a:ext cx="14859000" cy="9533376"/>
            <a:chOff x="196402" y="3552391"/>
            <a:chExt cx="14859000" cy="9533376"/>
          </a:xfrm>
        </p:grpSpPr>
        <p:sp>
          <p:nvSpPr>
            <p:cNvPr id="9" name="TextBox 8"/>
            <p:cNvSpPr txBox="1"/>
            <p:nvPr/>
          </p:nvSpPr>
          <p:spPr>
            <a:xfrm>
              <a:off x="196402" y="3552391"/>
              <a:ext cx="14859000" cy="953337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endParaRPr lang="en-US" sz="2200" b="1" u="sng" dirty="0" smtClean="0"/>
            </a:p>
            <a:p>
              <a:pPr>
                <a:lnSpc>
                  <a:spcPct val="50000"/>
                </a:lnSpc>
              </a:pPr>
              <a:endParaRPr lang="en-US" sz="2200" b="1" u="sng" dirty="0" smtClean="0"/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Tropopause polar vortices (TPVs) </a:t>
              </a:r>
              <a:r>
                <a:rPr lang="en-US" sz="2600" dirty="0">
                  <a:latin typeface="Arial"/>
                  <a:cs typeface="Arial"/>
                </a:rPr>
                <a:t>are defined as tropopause-based vortices of high-latitude origin and are material features (Pyle et al. 2004; Cavallo and Hakim </a:t>
              </a:r>
              <a:r>
                <a:rPr lang="en-US" sz="2600" dirty="0" smtClean="0">
                  <a:latin typeface="Arial"/>
                  <a:cs typeface="Arial"/>
                </a:rPr>
                <a:t>2010)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TPVs may interact with and strengthen jet streams, and act as precursors to the development of </a:t>
              </a:r>
              <a:r>
                <a:rPr lang="en-US" sz="2600" dirty="0" smtClean="0">
                  <a:latin typeface="Arial"/>
                  <a:cs typeface="Arial"/>
                </a:rPr>
                <a:t>Arctic cyclones, including the Great Arctic Cyclone of August 2012 (hereafter AC12; e.g</a:t>
              </a:r>
              <a:r>
                <a:rPr lang="en-US" sz="2600" dirty="0">
                  <a:latin typeface="Arial"/>
                  <a:cs typeface="Arial"/>
                </a:rPr>
                <a:t>., Simmonds and </a:t>
              </a:r>
              <a:r>
                <a:rPr lang="en-US" sz="2600" dirty="0" err="1">
                  <a:latin typeface="Arial"/>
                  <a:cs typeface="Arial"/>
                </a:rPr>
                <a:t>Rudeva</a:t>
              </a:r>
              <a:r>
                <a:rPr lang="en-US" sz="2600" dirty="0">
                  <a:latin typeface="Arial"/>
                  <a:cs typeface="Arial"/>
                </a:rPr>
                <a:t> </a:t>
              </a:r>
              <a:r>
                <a:rPr lang="en-US" sz="2600" dirty="0" smtClean="0">
                  <a:latin typeface="Arial"/>
                  <a:cs typeface="Arial"/>
                </a:rPr>
                <a:t>2012; Yamazaki et al. 2015)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Arctic cyclones may be associated with strong surface winds and poleward advection of warm, moist air, contributing to reductions in Arctic sea-ice extent (e.g., Zhang et al. 2013)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Heavy precipitation, strong surface winds, and large waves due to Arctic cyclones may pose hazards to ships moving through open passageways in the Arctic Ocean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AC12 </a:t>
              </a:r>
              <a:r>
                <a:rPr lang="en-US" sz="2600" dirty="0" smtClean="0">
                  <a:latin typeface="Arial"/>
                  <a:cs typeface="Arial"/>
                </a:rPr>
                <a:t>was considered the “most extreme” Arctic cyclone in a 1979–2012 Climate Forecast System Reanalysis climatology of Arctic cyclones when considering a combination of factors, including minimum SLP, intensity, size, depth, and longevity (Simmonds and </a:t>
              </a:r>
              <a:r>
                <a:rPr lang="en-US" sz="2600" dirty="0" err="1" smtClean="0">
                  <a:latin typeface="Arial"/>
                  <a:cs typeface="Arial"/>
                </a:rPr>
                <a:t>Rudeva</a:t>
              </a:r>
              <a:r>
                <a:rPr lang="en-US" sz="2600" dirty="0" smtClean="0">
                  <a:latin typeface="Arial"/>
                  <a:cs typeface="Arial"/>
                </a:rPr>
                <a:t> 2012)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AC12 </a:t>
              </a:r>
              <a:r>
                <a:rPr lang="en-US" sz="2600" dirty="0">
                  <a:latin typeface="Arial"/>
                  <a:cs typeface="Arial"/>
                </a:rPr>
                <a:t>led </a:t>
              </a:r>
              <a:r>
                <a:rPr lang="en-US" sz="2600" dirty="0" smtClean="0">
                  <a:latin typeface="Arial"/>
                  <a:cs typeface="Arial"/>
                </a:rPr>
                <a:t>to reductions in Arctic </a:t>
              </a:r>
              <a:r>
                <a:rPr lang="en-US" sz="2600" dirty="0">
                  <a:latin typeface="Arial"/>
                  <a:cs typeface="Arial"/>
                </a:rPr>
                <a:t>sea-ice extent during a time in </a:t>
              </a:r>
              <a:r>
                <a:rPr lang="en-US" sz="2600" dirty="0" smtClean="0">
                  <a:latin typeface="Arial"/>
                  <a:cs typeface="Arial"/>
                </a:rPr>
                <a:t>which Arctic </a:t>
              </a:r>
              <a:r>
                <a:rPr lang="en-US" sz="2600" dirty="0">
                  <a:latin typeface="Arial"/>
                  <a:cs typeface="Arial"/>
                </a:rPr>
                <a:t>sea ice was </a:t>
              </a:r>
              <a:r>
                <a:rPr lang="en-US" sz="2600" dirty="0" smtClean="0">
                  <a:latin typeface="Arial"/>
                  <a:cs typeface="Arial"/>
                </a:rPr>
                <a:t>thin, with sea-ice volume decreasing twice as fast as normal during AC12 due to melting of bottom and perimeter ice floes (</a:t>
              </a:r>
              <a:r>
                <a:rPr lang="en-US" sz="2600" dirty="0">
                  <a:latin typeface="Arial"/>
                  <a:cs typeface="Arial"/>
                </a:rPr>
                <a:t>Zhang et al. 2013</a:t>
              </a:r>
              <a:r>
                <a:rPr lang="en-US" sz="2600" dirty="0" smtClean="0">
                  <a:latin typeface="Arial"/>
                  <a:cs typeface="Arial"/>
                </a:rPr>
                <a:t>)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Strong surface winds associated with AC12 helped to break up the thin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Arctic sea ice as well 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(e.g., Parkinson and </a:t>
              </a:r>
              <a:r>
                <a:rPr lang="en-US" sz="2600" dirty="0" err="1">
                  <a:solidFill>
                    <a:srgbClr val="000000"/>
                  </a:solidFill>
                  <a:latin typeface="Arial"/>
                  <a:cs typeface="Arial"/>
                </a:rPr>
                <a:t>Comiso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2013)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This study will examine the linkages between the development of AC12 and TPVs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403" y="3557578"/>
              <a:ext cx="14858998" cy="646331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atin typeface="Arial"/>
                  <a:cs typeface="Arial"/>
                </a:rPr>
                <a:t>1) Background</a:t>
              </a:r>
              <a:endParaRPr lang="en-US" sz="3600" b="1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96403" y="13274872"/>
            <a:ext cx="14877674" cy="3331675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ERA-Interim (Dee et al. 2011)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TPV tracking algorithm developed by Nicholas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to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identify and track TPVs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for AC12 (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https://github.com/nickszap/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tpvTrack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 predecessor surface cyclone (L1) and AC12 by following the locations of minimum SLP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13274872"/>
            <a:ext cx="14877675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/>
                <a:cs typeface="Arial"/>
              </a:rPr>
              <a:t>2</a:t>
            </a:r>
            <a:r>
              <a:rPr lang="en-US" sz="3600" b="1" dirty="0" smtClean="0">
                <a:latin typeface="Arial"/>
                <a:cs typeface="Arial"/>
              </a:rPr>
              <a:t>) Data and Methods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49289" y="3557855"/>
            <a:ext cx="13554658" cy="2384557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49289" y="3553697"/>
            <a:ext cx="13554658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/>
                <a:cs typeface="Arial"/>
              </a:rPr>
              <a:t>4</a:t>
            </a:r>
            <a:r>
              <a:rPr lang="en-US" sz="3600" b="1" dirty="0" smtClean="0">
                <a:latin typeface="Arial"/>
                <a:cs typeface="Arial"/>
              </a:rPr>
              <a:t>) Synoptic Evolution of TPVs and Cyclones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9005668" y="3550111"/>
            <a:ext cx="14716049" cy="1305643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9007701" y="3550720"/>
            <a:ext cx="14714016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5) Three-dimensional Structure of TPVs and Cyclones</a:t>
            </a:r>
            <a:endParaRPr lang="en-US" sz="3600" b="1" dirty="0">
              <a:latin typeface="Arial"/>
              <a:cs typeface="Arial"/>
            </a:endParaRPr>
          </a:p>
        </p:txBody>
      </p:sp>
      <p:grpSp>
        <p:nvGrpSpPr>
          <p:cNvPr id="583" name="Group 582"/>
          <p:cNvGrpSpPr/>
          <p:nvPr/>
        </p:nvGrpSpPr>
        <p:grpSpPr>
          <a:xfrm>
            <a:off x="15361332" y="24650442"/>
            <a:ext cx="13434775" cy="447194"/>
            <a:chOff x="15133991" y="25386984"/>
            <a:chExt cx="13434775" cy="447194"/>
          </a:xfrm>
        </p:grpSpPr>
        <p:sp>
          <p:nvSpPr>
            <p:cNvPr id="116" name="TextBox 115"/>
            <p:cNvSpPr txBox="1"/>
            <p:nvPr/>
          </p:nvSpPr>
          <p:spPr>
            <a:xfrm>
              <a:off x="17074356" y="25587957"/>
              <a:ext cx="3674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688383" y="25587957"/>
              <a:ext cx="351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276657" y="25587957"/>
              <a:ext cx="3667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868778" y="25587957"/>
              <a:ext cx="3812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9507812" y="25587957"/>
              <a:ext cx="3460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0096422" y="25587957"/>
              <a:ext cx="35744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0674807" y="25587957"/>
              <a:ext cx="3898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1299748" y="25586130"/>
              <a:ext cx="36781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1891770" y="25587957"/>
              <a:ext cx="362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2514811" y="25586130"/>
              <a:ext cx="3393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3116823" y="25586130"/>
              <a:ext cx="3430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3696347" y="25587957"/>
              <a:ext cx="3752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287701" y="25587957"/>
              <a:ext cx="401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4899749" y="25587957"/>
              <a:ext cx="3785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507778" y="25587957"/>
              <a:ext cx="3697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6118052" y="25586130"/>
              <a:ext cx="3595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6712032" y="25587957"/>
              <a:ext cx="3714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7311557" y="25587957"/>
              <a:ext cx="383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7925394" y="25587957"/>
              <a:ext cx="3652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6468657" y="25587957"/>
              <a:ext cx="3663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5874906" y="25587957"/>
              <a:ext cx="34505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5249289" y="25587957"/>
              <a:ext cx="4086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139" name="Picture 138" descr="DT_theta_crossline_2lines20120806_0000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15133991" y="25386984"/>
              <a:ext cx="13290392" cy="228600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>
              <a:off x="28343072" y="25586130"/>
              <a:ext cx="2256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K</a:t>
              </a:r>
            </a:p>
          </p:txBody>
        </p:sp>
      </p:grpSp>
      <p:grpSp>
        <p:nvGrpSpPr>
          <p:cNvPr id="584" name="Group 583"/>
          <p:cNvGrpSpPr/>
          <p:nvPr/>
        </p:nvGrpSpPr>
        <p:grpSpPr>
          <a:xfrm>
            <a:off x="15366595" y="25165971"/>
            <a:ext cx="13291962" cy="472907"/>
            <a:chOff x="15123575" y="25839808"/>
            <a:chExt cx="13291962" cy="472907"/>
          </a:xfrm>
        </p:grpSpPr>
        <p:pic>
          <p:nvPicPr>
            <p:cNvPr id="142" name="Picture 141" descr="MSLP_crossline_2lines_pwat20120806_000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21850145" y="25839808"/>
              <a:ext cx="6565392" cy="228600"/>
            </a:xfrm>
            <a:prstGeom prst="rect">
              <a:avLst/>
            </a:prstGeom>
          </p:spPr>
        </p:pic>
        <p:sp>
          <p:nvSpPr>
            <p:cNvPr id="153" name="TextBox 152"/>
            <p:cNvSpPr txBox="1"/>
            <p:nvPr/>
          </p:nvSpPr>
          <p:spPr>
            <a:xfrm>
              <a:off x="22525717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333911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4159353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4978975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5803247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661664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7434983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7782312" y="26066494"/>
              <a:ext cx="3879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mm</a:t>
              </a:r>
              <a:endParaRPr lang="en-US" sz="1200" dirty="0">
                <a:latin typeface="Arial"/>
                <a:cs typeface="Arial"/>
              </a:endParaRPr>
            </a:p>
          </p:txBody>
        </p:sp>
        <p:pic>
          <p:nvPicPr>
            <p:cNvPr id="141" name="Picture 140" descr="MSLP_crossline_2lines_ws_20120806_0000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15123575" y="25857447"/>
              <a:ext cx="6565392" cy="228600"/>
            </a:xfrm>
            <a:prstGeom prst="rect">
              <a:avLst/>
            </a:prstGeom>
          </p:spPr>
        </p:pic>
        <p:sp>
          <p:nvSpPr>
            <p:cNvPr id="144" name="TextBox 143"/>
            <p:cNvSpPr txBox="1"/>
            <p:nvPr/>
          </p:nvSpPr>
          <p:spPr>
            <a:xfrm>
              <a:off x="15707864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6435849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7171260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788965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619361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9347346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0079045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0772837" y="26066494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1199179" y="26066494"/>
              <a:ext cx="5164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 s</a:t>
              </a:r>
              <a:r>
                <a:rPr lang="en-US" sz="1600" baseline="30000" dirty="0" smtClean="0">
                  <a:latin typeface="Arial"/>
                  <a:cs typeface="Arial"/>
                </a:rPr>
                <a:t>−1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29293940" y="21048974"/>
            <a:ext cx="7121425" cy="460998"/>
            <a:chOff x="29293940" y="22981892"/>
            <a:chExt cx="7121425" cy="460998"/>
          </a:xfrm>
        </p:grpSpPr>
        <p:pic>
          <p:nvPicPr>
            <p:cNvPr id="163" name="Picture 162" descr="MSLP_crossline_2lines_ws_20120806_0000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29293940" y="22981892"/>
              <a:ext cx="7121425" cy="228600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29938413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0729078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1525251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2306580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3095495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3885696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4683570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5374912" y="23196669"/>
              <a:ext cx="4950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5877762" y="23182992"/>
              <a:ext cx="5164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 s</a:t>
              </a:r>
              <a:r>
                <a:rPr lang="en-US" sz="1600" baseline="30000" dirty="0" smtClean="0">
                  <a:latin typeface="Arial"/>
                  <a:cs typeface="Arial"/>
                </a:rPr>
                <a:t>−1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34318687" y="9245175"/>
            <a:ext cx="9364981" cy="444044"/>
            <a:chOff x="34230963" y="10677364"/>
            <a:chExt cx="9364981" cy="444044"/>
          </a:xfrm>
        </p:grpSpPr>
        <p:grpSp>
          <p:nvGrpSpPr>
            <p:cNvPr id="271" name="Group 270"/>
            <p:cNvGrpSpPr/>
            <p:nvPr/>
          </p:nvGrpSpPr>
          <p:grpSpPr>
            <a:xfrm>
              <a:off x="34230963" y="10677364"/>
              <a:ext cx="9162288" cy="444044"/>
              <a:chOff x="34262515" y="10677364"/>
              <a:chExt cx="9162288" cy="444044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3557317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3599794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36402156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36814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24887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76506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064759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3848914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3890038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3930533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973997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40146489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4056691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40975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4139508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4181610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422319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4263368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4305046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5156355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34727978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34321454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201" name="Picture 200" descr="DT_theta_crossline_2lines20120806_0000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34262515" y="10677364"/>
                <a:ext cx="9162288" cy="228600"/>
              </a:xfrm>
              <a:prstGeom prst="rect">
                <a:avLst/>
              </a:prstGeom>
            </p:spPr>
          </p:pic>
        </p:grpSp>
        <p:sp>
          <p:nvSpPr>
            <p:cNvPr id="202" name="TextBox 201"/>
            <p:cNvSpPr txBox="1"/>
            <p:nvPr/>
          </p:nvSpPr>
          <p:spPr>
            <a:xfrm>
              <a:off x="43370250" y="10905964"/>
              <a:ext cx="2256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29005669" y="16740254"/>
            <a:ext cx="14716049" cy="583438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extBox 225"/>
          <p:cNvSpPr txBox="1"/>
          <p:nvPr/>
        </p:nvSpPr>
        <p:spPr>
          <a:xfrm>
            <a:off x="29007702" y="16739789"/>
            <a:ext cx="14714016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6) Impacts of Cyclones on Arctic Sea Ice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9091774" y="9691105"/>
            <a:ext cx="14487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Cross section along line AA’ and (b) BB’ of PV </a:t>
            </a:r>
            <a:r>
              <a:rPr lang="en-US" sz="2000" dirty="0">
                <a:latin typeface="Arial"/>
                <a:cs typeface="Arial"/>
              </a:rPr>
              <a:t>(PVU, </a:t>
            </a:r>
            <a:r>
              <a:rPr lang="en-US" sz="2000" dirty="0" smtClean="0">
                <a:latin typeface="Arial"/>
                <a:cs typeface="Arial"/>
              </a:rPr>
              <a:t>shading), θ 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white),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 </a:t>
            </a:r>
            <a:r>
              <a:rPr lang="en-US" sz="2000" dirty="0">
                <a:latin typeface="Arial"/>
                <a:cs typeface="Arial"/>
              </a:rPr>
              <a:t>2.5 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c) </a:t>
            </a:r>
            <a:r>
              <a:rPr lang="en-US" sz="2000" dirty="0" smtClean="0">
                <a:latin typeface="Arial"/>
                <a:cs typeface="Arial"/>
              </a:rPr>
              <a:t>DT (2-PVU surface) </a:t>
            </a:r>
            <a:r>
              <a:rPr lang="en-US" sz="2000" dirty="0" err="1" smtClean="0">
                <a:latin typeface="Arial"/>
                <a:cs typeface="Arial"/>
              </a:rPr>
              <a:t>θ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(K, shading),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black), 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barbs) </a:t>
            </a:r>
            <a:r>
              <a:rPr lang="en-US" sz="2000" dirty="0" smtClean="0">
                <a:latin typeface="Arial"/>
                <a:cs typeface="Arial"/>
              </a:rPr>
              <a:t>at </a:t>
            </a:r>
            <a:r>
              <a:rPr lang="en-US" sz="2000" dirty="0">
                <a:latin typeface="Arial"/>
                <a:cs typeface="Arial"/>
              </a:rPr>
              <a:t>0600 UTC 4 August 2012</a:t>
            </a:r>
            <a:r>
              <a:rPr lang="en-US" sz="2000" dirty="0" smtClean="0">
                <a:latin typeface="Arial"/>
                <a:cs typeface="Arial"/>
              </a:rPr>
              <a:t>. Transects shown in (c). Arrows point to locations of TPV 1, TPV 2, L1, and AC12.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29091774" y="16175532"/>
            <a:ext cx="14443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5</a:t>
            </a:r>
            <a:r>
              <a:rPr lang="en-US" sz="2000" dirty="0" smtClean="0">
                <a:latin typeface="Arial"/>
                <a:cs typeface="Arial"/>
              </a:rPr>
              <a:t>. As in Fig. 4, but for cross sections along lines CC’ and DD’ at 0000 UTC 6 August 2012.</a:t>
            </a:r>
          </a:p>
        </p:txBody>
      </p:sp>
      <p:grpSp>
        <p:nvGrpSpPr>
          <p:cNvPr id="587" name="Group 586"/>
          <p:cNvGrpSpPr/>
          <p:nvPr/>
        </p:nvGrpSpPr>
        <p:grpSpPr>
          <a:xfrm>
            <a:off x="36882034" y="21048974"/>
            <a:ext cx="6565392" cy="447321"/>
            <a:chOff x="37009033" y="22981892"/>
            <a:chExt cx="6565392" cy="447321"/>
          </a:xfrm>
        </p:grpSpPr>
        <p:pic>
          <p:nvPicPr>
            <p:cNvPr id="162" name="Picture 161" descr="sea_ice_difference_low_tracks_20120801_0600.png"/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" t="96774" r="3428" b="830"/>
            <a:stretch/>
          </p:blipFill>
          <p:spPr>
            <a:xfrm>
              <a:off x="37009033" y="22981892"/>
              <a:ext cx="6565392" cy="228600"/>
            </a:xfrm>
            <a:prstGeom prst="rect">
              <a:avLst/>
            </a:prstGeom>
          </p:spPr>
        </p:pic>
        <p:sp>
          <p:nvSpPr>
            <p:cNvPr id="312" name="TextBox 311"/>
            <p:cNvSpPr txBox="1"/>
            <p:nvPr/>
          </p:nvSpPr>
          <p:spPr>
            <a:xfrm>
              <a:off x="37300282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-60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37742070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38179107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38616022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39053076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39488873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992640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0800972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4123484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1672855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211416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42547505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40361013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42982267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43228773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%</a:t>
              </a:r>
            </a:p>
          </p:txBody>
        </p:sp>
      </p:grpSp>
      <p:sp>
        <p:nvSpPr>
          <p:cNvPr id="327" name="TextBox 326"/>
          <p:cNvSpPr txBox="1"/>
          <p:nvPr/>
        </p:nvSpPr>
        <p:spPr>
          <a:xfrm>
            <a:off x="29075063" y="21506270"/>
            <a:ext cx="14538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6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SLP (hPa, black), and 10-m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shading) and </a:t>
            </a:r>
            <a:r>
              <a:rPr lang="en-US" sz="2000" dirty="0">
                <a:latin typeface="Arial"/>
                <a:cs typeface="Arial"/>
              </a:rPr>
              <a:t>wind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 at (a) 0000 UTC 6 August 2012 and (b) 0000 UTC 9 August 2012. Also, 20% contour of sea-ice concentration (thick blue) at (a) 0600 UTC 6 August 2012 and (b) 0600 UTC 9 August 2012. (c) Change in sea-ice concentration from 3 to 14 August 2012 (%, shading).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9005669" y="22691620"/>
            <a:ext cx="14718483" cy="10156623"/>
            <a:chOff x="29005669" y="23772937"/>
            <a:chExt cx="14718483" cy="10156623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9" y="23772937"/>
              <a:ext cx="14716049" cy="1015662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  <a:p>
              <a:endParaRPr lang="en-US" sz="2700" b="1" u="sng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TPV 1 approaches and interacts with AC12 in region of strong baroclinicity (Figs. 1a,b and     Figs. 3a–j), likely supporting the development of AC12 via baroclinic processes, consistent with previous studies (e.g.,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immonds and </a:t>
              </a:r>
              <a:r>
                <a:rPr lang="en-US" sz="2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Rudeva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2012; Yamazaki et al. 2015)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TPV</a:t>
              </a:r>
              <a:r>
                <a:rPr lang="en-US" sz="2600" dirty="0">
                  <a:latin typeface="Arial"/>
                  <a:cs typeface="Arial"/>
                </a:rPr>
                <a:t>–jet interactions involving both TPV 1 and TPV </a:t>
              </a:r>
              <a:r>
                <a:rPr lang="en-US" sz="2600" dirty="0" smtClean="0">
                  <a:latin typeface="Arial"/>
                  <a:cs typeface="Arial"/>
                </a:rPr>
                <a:t>2 (Fig. 3c and Figs. 4a–c) </a:t>
              </a:r>
              <a:r>
                <a:rPr lang="en-US" sz="2600" dirty="0">
                  <a:latin typeface="Arial"/>
                  <a:cs typeface="Arial"/>
                </a:rPr>
                <a:t>likely </a:t>
              </a:r>
              <a:r>
                <a:rPr lang="en-US" sz="2600" dirty="0" smtClean="0">
                  <a:latin typeface="Arial"/>
                  <a:cs typeface="Arial"/>
                </a:rPr>
                <a:t>contribute </a:t>
              </a:r>
              <a:r>
                <a:rPr lang="en-US" sz="2600" dirty="0">
                  <a:latin typeface="Arial"/>
                  <a:cs typeface="Arial"/>
                </a:rPr>
                <a:t>to the formation of a dual-jet configuration and jet coupling over </a:t>
              </a:r>
              <a:r>
                <a:rPr lang="en-US" sz="2600" dirty="0" smtClean="0">
                  <a:latin typeface="Arial"/>
                  <a:cs typeface="Arial"/>
                </a:rPr>
                <a:t>AC12 (Figs. 3c,d)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Jet coupling </a:t>
              </a:r>
              <a:r>
                <a:rPr lang="en-US" sz="2600" dirty="0">
                  <a:latin typeface="Arial"/>
                  <a:cs typeface="Arial"/>
                </a:rPr>
                <a:t>and presence of warm, moist air (Figs. 3c,d) likely support relatively strong </a:t>
              </a:r>
              <a:r>
                <a:rPr lang="en-US" sz="2600" dirty="0" smtClean="0">
                  <a:latin typeface="Arial"/>
                  <a:cs typeface="Arial"/>
                </a:rPr>
                <a:t>low</a:t>
              </a:r>
              <a:r>
                <a:rPr lang="en-US" sz="2600" dirty="0">
                  <a:latin typeface="Arial"/>
                  <a:cs typeface="Arial"/>
                </a:rPr>
                <a:t>-level </a:t>
              </a:r>
              <a:r>
                <a:rPr lang="en-US" sz="2600" dirty="0" smtClean="0">
                  <a:latin typeface="Arial"/>
                  <a:cs typeface="Arial"/>
                </a:rPr>
                <a:t>ascent over AC12 </a:t>
              </a:r>
              <a:r>
                <a:rPr lang="en-US" sz="2600" dirty="0">
                  <a:latin typeface="Arial"/>
                  <a:cs typeface="Arial"/>
                </a:rPr>
                <a:t>(Fig. 4a</a:t>
              </a:r>
              <a:r>
                <a:rPr lang="en-US" sz="2600" dirty="0" smtClean="0">
                  <a:latin typeface="Arial"/>
                  <a:cs typeface="Arial"/>
                </a:rPr>
                <a:t>), and </a:t>
              </a:r>
              <a:r>
                <a:rPr lang="en-US" sz="2600" dirty="0">
                  <a:latin typeface="Arial"/>
                  <a:cs typeface="Arial"/>
                </a:rPr>
                <a:t>TPV–jet interaction involving TPV 1 likely </a:t>
              </a:r>
              <a:r>
                <a:rPr lang="en-US" sz="2600" dirty="0" smtClean="0">
                  <a:latin typeface="Arial"/>
                  <a:cs typeface="Arial"/>
                </a:rPr>
                <a:t>contributes </a:t>
              </a:r>
              <a:r>
                <a:rPr lang="en-US" sz="2600" dirty="0">
                  <a:latin typeface="Arial"/>
                  <a:cs typeface="Arial"/>
                </a:rPr>
                <a:t>to </a:t>
              </a:r>
              <a:r>
                <a:rPr lang="en-US" sz="2600" dirty="0" smtClean="0">
                  <a:latin typeface="Arial"/>
                  <a:cs typeface="Arial"/>
                </a:rPr>
                <a:t>tropopause </a:t>
              </a:r>
              <a:r>
                <a:rPr lang="en-US" sz="2600" dirty="0">
                  <a:latin typeface="Arial"/>
                  <a:cs typeface="Arial"/>
                </a:rPr>
                <a:t>folding associated with TPV 1 (</a:t>
              </a:r>
              <a:r>
                <a:rPr lang="en-US" sz="2600" dirty="0" smtClean="0">
                  <a:latin typeface="Arial"/>
                  <a:cs typeface="Arial"/>
                </a:rPr>
                <a:t>Figs. </a:t>
              </a:r>
              <a:r>
                <a:rPr lang="en-US" sz="2600" dirty="0">
                  <a:latin typeface="Arial"/>
                  <a:cs typeface="Arial"/>
                </a:rPr>
                <a:t>5a–c)</a:t>
              </a:r>
              <a:endParaRPr lang="en-US" sz="2600" dirty="0" smtClean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800" dirty="0" smtClean="0">
                <a:latin typeface="Arial"/>
                <a:cs typeface="Arial"/>
              </a:endParaRPr>
            </a:p>
            <a:p>
              <a:r>
                <a:rPr lang="en-US" sz="2500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–   Latent heating tied to the low-level ascent may contribute to an increase in magnitude of low-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 level PV associated with AC12 (compare Fig. 5b to Fig. 4a) and formation of a PV tower              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 associated with AC12 (Fig. 5b), concomitant with the intensification of AC12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–  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Tropopause folding associated with TPV 1 and formation of PV tower associated with AC12 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suggest strong interaction between TPV 1 and AC12, which would support the intensification of </a:t>
              </a:r>
            </a:p>
            <a:p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AC12</a:t>
              </a:r>
            </a:p>
            <a:p>
              <a:pPr>
                <a:lnSpc>
                  <a:spcPct val="50000"/>
                </a:lnSpc>
              </a:pPr>
              <a:endParaRPr lang="en-US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 interacts and merges with AC12, which may further support the intensification of AC12 (Figs. 3f,h)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Interaction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occurs between TPV 1 and TPV 2 (Figs. 3e,g,i), but the degree to which this interaction plays a role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the development of AC12 remains an open question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Widespread strong surface winds associated with AC12 contribute to reduction in Arctic sea-ice extent (Figs. 6a–c), consistent with past studies (e.g., Zhang et al. 2013)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9011987" y="23775623"/>
              <a:ext cx="14712165" cy="646331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latin typeface="Arial"/>
                  <a:cs typeface="Arial"/>
                </a:rPr>
                <a:t>) Discussion</a:t>
              </a:r>
              <a:endParaRPr lang="en-US" sz="3600" b="1" dirty="0"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15249289" y="27517814"/>
            <a:ext cx="13554658" cy="366510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References</a:t>
            </a:r>
          </a:p>
          <a:p>
            <a:pPr algn="ctr">
              <a:lnSpc>
                <a:spcPct val="50000"/>
              </a:lnSpc>
            </a:pPr>
            <a:endParaRPr lang="en-US" sz="16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Cavallo</a:t>
            </a:r>
            <a:r>
              <a:rPr lang="en-US" sz="1600" dirty="0">
                <a:latin typeface="Arial"/>
                <a:cs typeface="Arial"/>
              </a:rPr>
              <a:t>, S. M., and G. J. Hakim, </a:t>
            </a:r>
            <a:r>
              <a:rPr lang="en-US" sz="1600" dirty="0" smtClean="0">
                <a:latin typeface="Arial"/>
                <a:cs typeface="Arial"/>
              </a:rPr>
              <a:t>2010</a:t>
            </a:r>
            <a:r>
              <a:rPr lang="en-US" sz="1600" dirty="0">
                <a:latin typeface="Arial"/>
                <a:cs typeface="Arial"/>
              </a:rPr>
              <a:t>: Composite structure of tropopause polar cyclones. </a:t>
            </a:r>
            <a:r>
              <a:rPr lang="en-US" sz="1600" i="1" dirty="0">
                <a:latin typeface="Arial"/>
                <a:cs typeface="Arial"/>
              </a:rPr>
              <a:t>Mon. </a:t>
            </a:r>
            <a:r>
              <a:rPr lang="en-US" sz="1600" i="1" dirty="0" err="1">
                <a:latin typeface="Arial"/>
                <a:cs typeface="Arial"/>
              </a:rPr>
              <a:t>Wea</a:t>
            </a:r>
            <a:r>
              <a:rPr lang="en-US" sz="1600" i="1" dirty="0">
                <a:latin typeface="Arial"/>
                <a:cs typeface="Arial"/>
              </a:rPr>
              <a:t>. Rev.,</a:t>
            </a:r>
            <a:r>
              <a:rPr lang="en-US" sz="1600" dirty="0">
                <a:latin typeface="Arial"/>
                <a:cs typeface="Arial"/>
              </a:rPr>
              <a:t> </a:t>
            </a:r>
            <a:r>
              <a:rPr lang="en-US" sz="1600" b="1" dirty="0">
                <a:latin typeface="Arial"/>
                <a:cs typeface="Arial"/>
              </a:rPr>
              <a:t>138,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3840–3857</a:t>
            </a:r>
            <a:r>
              <a:rPr lang="en-US" sz="16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Dee</a:t>
            </a:r>
            <a:r>
              <a:rPr lang="en-US" sz="1600" dirty="0">
                <a:latin typeface="Arial"/>
                <a:cs typeface="Arial"/>
              </a:rPr>
              <a:t>, D. P., and Coauthors, 2011: The ERA-Interim reanalysis: Configuration and performance </a:t>
            </a:r>
            <a:r>
              <a:rPr lang="en-US" sz="1600" dirty="0" smtClean="0">
                <a:latin typeface="Arial"/>
                <a:cs typeface="Arial"/>
              </a:rPr>
              <a:t>of </a:t>
            </a:r>
            <a:r>
              <a:rPr lang="en-US" sz="1600" dirty="0">
                <a:latin typeface="Arial"/>
                <a:cs typeface="Arial"/>
              </a:rPr>
              <a:t>the </a:t>
            </a:r>
            <a:r>
              <a:rPr lang="en-US" sz="1600" dirty="0" smtClean="0">
                <a:latin typeface="Arial"/>
                <a:cs typeface="Arial"/>
              </a:rPr>
              <a:t>data assimilation system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 smtClean="0">
                <a:latin typeface="Arial"/>
                <a:cs typeface="Arial"/>
              </a:rPr>
              <a:t>Quart. J</a:t>
            </a:r>
            <a:r>
              <a:rPr lang="en-US" sz="1600" i="1" dirty="0">
                <a:latin typeface="Arial"/>
                <a:cs typeface="Arial"/>
              </a:rPr>
              <a:t>. Roy. </a:t>
            </a:r>
            <a:endParaRPr lang="en-US" sz="1600" i="1" dirty="0" smtClean="0">
              <a:latin typeface="Arial"/>
              <a:cs typeface="Arial"/>
            </a:endParaRPr>
          </a:p>
          <a:p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             Meteor</a:t>
            </a:r>
            <a:r>
              <a:rPr lang="en-US" sz="1600" i="1" dirty="0">
                <a:latin typeface="Arial"/>
                <a:cs typeface="Arial"/>
              </a:rPr>
              <a:t>. </a:t>
            </a:r>
            <a:r>
              <a:rPr lang="en-US" sz="1600" i="1" dirty="0" smtClean="0">
                <a:latin typeface="Arial"/>
                <a:cs typeface="Arial"/>
              </a:rPr>
              <a:t>Soc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137,</a:t>
            </a:r>
            <a:r>
              <a:rPr lang="en-US" sz="1600" dirty="0">
                <a:latin typeface="Arial"/>
                <a:cs typeface="Arial"/>
              </a:rPr>
              <a:t> 553–597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Parkinson, C. L., and J. C. </a:t>
            </a:r>
            <a:r>
              <a:rPr lang="en-US" sz="1600" dirty="0" err="1">
                <a:latin typeface="Arial"/>
                <a:cs typeface="Arial"/>
              </a:rPr>
              <a:t>Comiso</a:t>
            </a:r>
            <a:r>
              <a:rPr lang="en-US" sz="1600" dirty="0">
                <a:latin typeface="Arial"/>
                <a:cs typeface="Arial"/>
              </a:rPr>
              <a:t>, 2013: On the 2012 record low Arctic sea ice cover: </a:t>
            </a:r>
            <a:r>
              <a:rPr lang="en-US" sz="1600" dirty="0" smtClean="0">
                <a:latin typeface="Arial"/>
                <a:cs typeface="Arial"/>
              </a:rPr>
              <a:t>Combined </a:t>
            </a:r>
            <a:r>
              <a:rPr lang="en-US" sz="1600" dirty="0">
                <a:latin typeface="Arial"/>
                <a:cs typeface="Arial"/>
              </a:rPr>
              <a:t>impact </a:t>
            </a:r>
            <a:r>
              <a:rPr lang="en-US" sz="1600" dirty="0" smtClean="0">
                <a:latin typeface="Arial"/>
                <a:cs typeface="Arial"/>
              </a:rPr>
              <a:t>of preconditioning and an August storm. </a:t>
            </a:r>
          </a:p>
          <a:p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             </a:t>
            </a:r>
            <a:r>
              <a:rPr lang="en-US" sz="1600" i="1" dirty="0" err="1" smtClean="0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Res. </a:t>
            </a:r>
            <a:r>
              <a:rPr lang="en-US" sz="1600" i="1" dirty="0" err="1">
                <a:latin typeface="Arial"/>
                <a:cs typeface="Arial"/>
              </a:rPr>
              <a:t>Lett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40, </a:t>
            </a:r>
            <a:r>
              <a:rPr lang="en-US" sz="1600" dirty="0">
                <a:latin typeface="Arial"/>
                <a:cs typeface="Arial"/>
              </a:rPr>
              <a:t>1356–1361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Pyle, M. E., D. Keyser, and L. F. Bosart, 2004: A diagnostic study of jet </a:t>
            </a:r>
            <a:r>
              <a:rPr lang="en-US" sz="1600" dirty="0" smtClean="0">
                <a:latin typeface="Arial"/>
                <a:cs typeface="Arial"/>
              </a:rPr>
              <a:t>streaks: Kinematic </a:t>
            </a:r>
            <a:r>
              <a:rPr lang="en-US" sz="1600" dirty="0">
                <a:latin typeface="Arial"/>
                <a:cs typeface="Arial"/>
              </a:rPr>
              <a:t>signatures </a:t>
            </a:r>
            <a:r>
              <a:rPr lang="en-US" sz="1600" dirty="0" smtClean="0">
                <a:latin typeface="Arial"/>
                <a:cs typeface="Arial"/>
              </a:rPr>
              <a:t>and relationship </a:t>
            </a:r>
            <a:r>
              <a:rPr lang="en-US" sz="1600" dirty="0">
                <a:latin typeface="Arial"/>
                <a:cs typeface="Arial"/>
              </a:rPr>
              <a:t>to </a:t>
            </a:r>
            <a:r>
              <a:rPr lang="en-US" sz="1600" dirty="0" smtClean="0">
                <a:latin typeface="Arial"/>
                <a:cs typeface="Arial"/>
              </a:rPr>
              <a:t>coherent tropopause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         disturbances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>
                <a:latin typeface="Arial"/>
                <a:cs typeface="Arial"/>
              </a:rPr>
              <a:t>Mon. </a:t>
            </a:r>
            <a:r>
              <a:rPr lang="en-US" sz="1600" i="1" dirty="0" err="1">
                <a:latin typeface="Arial"/>
                <a:cs typeface="Arial"/>
              </a:rPr>
              <a:t>Wea</a:t>
            </a:r>
            <a:r>
              <a:rPr lang="en-US" sz="1600" i="1" dirty="0">
                <a:latin typeface="Arial"/>
                <a:cs typeface="Arial"/>
              </a:rPr>
              <a:t>. Rev., </a:t>
            </a:r>
            <a:r>
              <a:rPr lang="en-US" sz="1600" b="1" dirty="0">
                <a:latin typeface="Arial"/>
                <a:cs typeface="Arial"/>
              </a:rPr>
              <a:t>132,</a:t>
            </a:r>
            <a:r>
              <a:rPr lang="en-US" sz="1600" dirty="0">
                <a:latin typeface="Arial"/>
                <a:cs typeface="Arial"/>
              </a:rPr>
              <a:t> 297–319.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Simmonds</a:t>
            </a:r>
            <a:r>
              <a:rPr lang="en-US" sz="1600" dirty="0">
                <a:latin typeface="Arial"/>
                <a:cs typeface="Arial"/>
              </a:rPr>
              <a:t>, I., and I. </a:t>
            </a:r>
            <a:r>
              <a:rPr lang="en-US" sz="1600" dirty="0" err="1">
                <a:latin typeface="Arial"/>
                <a:cs typeface="Arial"/>
              </a:rPr>
              <a:t>Rudeva</a:t>
            </a:r>
            <a:r>
              <a:rPr lang="en-US" sz="1600" dirty="0">
                <a:latin typeface="Arial"/>
                <a:cs typeface="Arial"/>
              </a:rPr>
              <a:t>, 2012: The great Arctic cyclone of August 2012. </a:t>
            </a:r>
            <a:r>
              <a:rPr lang="en-US" sz="1600" i="1" dirty="0" err="1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Res. </a:t>
            </a:r>
            <a:r>
              <a:rPr lang="en-US" sz="1600" i="1" dirty="0" err="1" smtClean="0">
                <a:latin typeface="Arial"/>
                <a:cs typeface="Arial"/>
              </a:rPr>
              <a:t>Lett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39,</a:t>
            </a:r>
            <a:r>
              <a:rPr lang="en-US" sz="1600" dirty="0">
                <a:latin typeface="Arial"/>
                <a:cs typeface="Arial"/>
              </a:rPr>
              <a:t> L23709.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Yamazaki, A., J. Inoue, K. </a:t>
            </a:r>
            <a:r>
              <a:rPr lang="en-US" sz="1600" dirty="0" err="1">
                <a:latin typeface="Arial"/>
                <a:cs typeface="Arial"/>
              </a:rPr>
              <a:t>Dethloff</a:t>
            </a:r>
            <a:r>
              <a:rPr lang="en-US" sz="1600" dirty="0">
                <a:latin typeface="Arial"/>
                <a:cs typeface="Arial"/>
              </a:rPr>
              <a:t>, M. </a:t>
            </a:r>
            <a:r>
              <a:rPr lang="en-US" sz="1600" dirty="0" err="1">
                <a:latin typeface="Arial"/>
                <a:cs typeface="Arial"/>
              </a:rPr>
              <a:t>Maturilli</a:t>
            </a:r>
            <a:r>
              <a:rPr lang="en-US" sz="1600" dirty="0">
                <a:latin typeface="Arial"/>
                <a:cs typeface="Arial"/>
              </a:rPr>
              <a:t>, and G. </a:t>
            </a:r>
            <a:r>
              <a:rPr lang="en-US" sz="1600" dirty="0" err="1">
                <a:latin typeface="Arial"/>
                <a:cs typeface="Arial"/>
              </a:rPr>
              <a:t>König-Langlo</a:t>
            </a:r>
            <a:r>
              <a:rPr lang="en-US" sz="1600" dirty="0">
                <a:latin typeface="Arial"/>
                <a:cs typeface="Arial"/>
              </a:rPr>
              <a:t>, 2015: Impact of </a:t>
            </a:r>
            <a:r>
              <a:rPr lang="en-US" sz="1600" dirty="0" smtClean="0">
                <a:latin typeface="Arial"/>
                <a:cs typeface="Arial"/>
              </a:rPr>
              <a:t>radiosonde </a:t>
            </a:r>
            <a:r>
              <a:rPr lang="en-US" sz="1600" dirty="0">
                <a:latin typeface="Arial"/>
                <a:cs typeface="Arial"/>
              </a:rPr>
              <a:t>observations </a:t>
            </a:r>
            <a:r>
              <a:rPr lang="en-US" sz="1600" dirty="0" smtClean="0">
                <a:latin typeface="Arial"/>
                <a:cs typeface="Arial"/>
              </a:rPr>
              <a:t>on forecasting summertime Arctic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         cyclone formation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>
                <a:latin typeface="Arial"/>
                <a:cs typeface="Arial"/>
              </a:rPr>
              <a:t>J. </a:t>
            </a:r>
            <a:r>
              <a:rPr lang="en-US" sz="1600" i="1" dirty="0" err="1" smtClean="0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Res. Atmos.,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120,</a:t>
            </a:r>
            <a:r>
              <a:rPr lang="en-US" sz="1600" dirty="0">
                <a:latin typeface="Arial"/>
                <a:cs typeface="Arial"/>
              </a:rPr>
              <a:t> 3249–3273.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Zhang, J., R. Lindsay, A. </a:t>
            </a:r>
            <a:r>
              <a:rPr lang="en-US" sz="1600" dirty="0" err="1">
                <a:latin typeface="Arial"/>
                <a:cs typeface="Arial"/>
              </a:rPr>
              <a:t>Schweiger</a:t>
            </a:r>
            <a:r>
              <a:rPr lang="en-US" sz="16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600" dirty="0" smtClean="0">
                <a:latin typeface="Arial"/>
                <a:cs typeface="Arial"/>
              </a:rPr>
              <a:t>cyclone </a:t>
            </a:r>
            <a:r>
              <a:rPr lang="en-US" sz="1600" dirty="0">
                <a:latin typeface="Arial"/>
                <a:cs typeface="Arial"/>
              </a:rPr>
              <a:t>on 2012 Arctic </a:t>
            </a:r>
            <a:r>
              <a:rPr lang="en-US" sz="1600" dirty="0" smtClean="0">
                <a:latin typeface="Arial"/>
                <a:cs typeface="Arial"/>
              </a:rPr>
              <a:t>sea ice retreat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 err="1" smtClean="0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</a:t>
            </a:r>
            <a:endParaRPr lang="en-US" sz="1600" i="1" dirty="0" smtClean="0">
              <a:latin typeface="Arial"/>
              <a:cs typeface="Arial"/>
            </a:endParaRPr>
          </a:p>
          <a:p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             </a:t>
            </a:r>
            <a:r>
              <a:rPr lang="hu-HU" sz="1600" i="1" dirty="0" smtClean="0">
                <a:latin typeface="Arial"/>
                <a:cs typeface="Arial"/>
              </a:rPr>
              <a:t>Res. Lett</a:t>
            </a:r>
            <a:r>
              <a:rPr lang="hu-HU" sz="1600" i="1" dirty="0">
                <a:latin typeface="Arial"/>
                <a:cs typeface="Arial"/>
              </a:rPr>
              <a:t>.,</a:t>
            </a:r>
            <a:r>
              <a:rPr lang="hu-HU" sz="1600" dirty="0">
                <a:latin typeface="Arial"/>
                <a:cs typeface="Arial"/>
              </a:rPr>
              <a:t> </a:t>
            </a:r>
            <a:r>
              <a:rPr lang="hu-HU" sz="1600" b="1" dirty="0">
                <a:latin typeface="Arial"/>
                <a:cs typeface="Arial"/>
              </a:rPr>
              <a:t>40,</a:t>
            </a:r>
            <a:r>
              <a:rPr lang="hu-HU" sz="1600" dirty="0">
                <a:latin typeface="Arial"/>
                <a:cs typeface="Arial"/>
              </a:rPr>
              <a:t> 720–726</a:t>
            </a:r>
            <a:r>
              <a:rPr lang="hu-HU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15249289" y="31310194"/>
            <a:ext cx="13554658" cy="1531182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algn="ctr">
              <a:lnSpc>
                <a:spcPct val="50000"/>
              </a:lnSpc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Cavallo for providing their TPV tracking algorithm.                  This research was supported by National Science Foundation Grant AGS-1355960.</a:t>
            </a:r>
          </a:p>
          <a:p>
            <a:pPr algn="ctr"/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6129954" y="25012646"/>
            <a:ext cx="8802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Total tracks of (a) TPV 1 (yellow line) and TPV 2 (red line), and (b) L1 (red line) and AC12 (yellow line) during respective lifetimes shown in Table </a:t>
            </a:r>
            <a:r>
              <a:rPr lang="en-US" sz="2000" dirty="0">
                <a:latin typeface="Arial"/>
                <a:cs typeface="Arial"/>
              </a:rPr>
              <a:t>1. Dots correspond to 0000 UTC positions of the TPVs and surface cyclones </a:t>
            </a:r>
            <a:r>
              <a:rPr lang="en-US" sz="2000" dirty="0" smtClean="0">
                <a:latin typeface="Arial"/>
                <a:cs typeface="Arial"/>
              </a:rPr>
              <a:t>during 30 </a:t>
            </a:r>
            <a:r>
              <a:rPr lang="en-US" sz="2000" dirty="0">
                <a:latin typeface="Arial"/>
                <a:cs typeface="Arial"/>
              </a:rPr>
              <a:t>July–14 August </a:t>
            </a:r>
            <a:r>
              <a:rPr lang="en-US" sz="2000" dirty="0" smtClean="0">
                <a:latin typeface="Arial"/>
                <a:cs typeface="Arial"/>
              </a:rPr>
              <a:t>2012, </a:t>
            </a:r>
            <a:r>
              <a:rPr lang="en-US" sz="2000" dirty="0">
                <a:latin typeface="Arial"/>
                <a:cs typeface="Arial"/>
              </a:rPr>
              <a:t>with the corresponding dates labeled</a:t>
            </a:r>
            <a:r>
              <a:rPr lang="en-US" sz="2000" dirty="0" smtClean="0">
                <a:latin typeface="Arial"/>
                <a:cs typeface="Arial"/>
              </a:rPr>
              <a:t>. Also, 31 July–6 August 2012 time-mean (a) 300-hPa geopotential height (dam, dark gray) 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850-hPa temperature (°C, dark gray) 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shaded). 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375865" y="31996649"/>
            <a:ext cx="14520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Time series of minimum dynamic tropopause (DT) potential temperature (θ) of TPV 1 (black, solid) and TPV 2 (red, solid), and minimum sea level pressure (SLP) of L1 (red, dashed) and AC12 (gray, dashed) during 30 July–14 August 2012. 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17668737" y="24216068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19139058" y="24216068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4298838" y="24316561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4556789" y="24216068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5769159" y="24316561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6027110" y="24216068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grpSp>
        <p:nvGrpSpPr>
          <p:cNvPr id="399" name="Group 398"/>
          <p:cNvGrpSpPr/>
          <p:nvPr/>
        </p:nvGrpSpPr>
        <p:grpSpPr>
          <a:xfrm>
            <a:off x="34315429" y="15741350"/>
            <a:ext cx="9364981" cy="444044"/>
            <a:chOff x="34230963" y="10677364"/>
            <a:chExt cx="9364981" cy="444044"/>
          </a:xfrm>
        </p:grpSpPr>
        <p:grpSp>
          <p:nvGrpSpPr>
            <p:cNvPr id="400" name="Group 399"/>
            <p:cNvGrpSpPr/>
            <p:nvPr/>
          </p:nvGrpSpPr>
          <p:grpSpPr>
            <a:xfrm>
              <a:off x="34230963" y="10677364"/>
              <a:ext cx="9162288" cy="444044"/>
              <a:chOff x="34262515" y="10677364"/>
              <a:chExt cx="9162288" cy="444044"/>
            </a:xfrm>
          </p:grpSpPr>
          <p:sp>
            <p:nvSpPr>
              <p:cNvPr id="402" name="TextBox 401"/>
              <p:cNvSpPr txBox="1"/>
              <p:nvPr/>
            </p:nvSpPr>
            <p:spPr>
              <a:xfrm>
                <a:off x="3557317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3" name="TextBox 402"/>
              <p:cNvSpPr txBox="1"/>
              <p:nvPr/>
            </p:nvSpPr>
            <p:spPr>
              <a:xfrm>
                <a:off x="3599794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36402156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5" name="TextBox 404"/>
              <p:cNvSpPr txBox="1"/>
              <p:nvPr/>
            </p:nvSpPr>
            <p:spPr>
              <a:xfrm>
                <a:off x="36814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3724887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376506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38064759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9" name="TextBox 408"/>
              <p:cNvSpPr txBox="1"/>
              <p:nvPr/>
            </p:nvSpPr>
            <p:spPr>
              <a:xfrm>
                <a:off x="3848914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0" name="TextBox 409"/>
              <p:cNvSpPr txBox="1"/>
              <p:nvPr/>
            </p:nvSpPr>
            <p:spPr>
              <a:xfrm>
                <a:off x="3890038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3930533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2" name="TextBox 411"/>
              <p:cNvSpPr txBox="1"/>
              <p:nvPr/>
            </p:nvSpPr>
            <p:spPr>
              <a:xfrm>
                <a:off x="3973997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40146489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4" name="TextBox 413"/>
              <p:cNvSpPr txBox="1"/>
              <p:nvPr/>
            </p:nvSpPr>
            <p:spPr>
              <a:xfrm>
                <a:off x="4056691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5" name="TextBox 414"/>
              <p:cNvSpPr txBox="1"/>
              <p:nvPr/>
            </p:nvSpPr>
            <p:spPr>
              <a:xfrm>
                <a:off x="40975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6" name="TextBox 415"/>
              <p:cNvSpPr txBox="1"/>
              <p:nvPr/>
            </p:nvSpPr>
            <p:spPr>
              <a:xfrm>
                <a:off x="4139508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7" name="TextBox 416"/>
              <p:cNvSpPr txBox="1"/>
              <p:nvPr/>
            </p:nvSpPr>
            <p:spPr>
              <a:xfrm>
                <a:off x="4181610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422319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9" name="TextBox 418"/>
              <p:cNvSpPr txBox="1"/>
              <p:nvPr/>
            </p:nvSpPr>
            <p:spPr>
              <a:xfrm>
                <a:off x="4263368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0" name="TextBox 419"/>
              <p:cNvSpPr txBox="1"/>
              <p:nvPr/>
            </p:nvSpPr>
            <p:spPr>
              <a:xfrm>
                <a:off x="4305046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1" name="TextBox 420"/>
              <p:cNvSpPr txBox="1"/>
              <p:nvPr/>
            </p:nvSpPr>
            <p:spPr>
              <a:xfrm>
                <a:off x="35156355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2" name="TextBox 421"/>
              <p:cNvSpPr txBox="1"/>
              <p:nvPr/>
            </p:nvSpPr>
            <p:spPr>
              <a:xfrm>
                <a:off x="34727978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4321454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424" name="Picture 423" descr="DT_theta_crossline_2lines20120806_0000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34262515" y="10677364"/>
                <a:ext cx="9162288" cy="228600"/>
              </a:xfrm>
              <a:prstGeom prst="rect">
                <a:avLst/>
              </a:prstGeom>
            </p:spPr>
          </p:pic>
        </p:grpSp>
        <p:sp>
          <p:nvSpPr>
            <p:cNvPr id="401" name="TextBox 400"/>
            <p:cNvSpPr txBox="1"/>
            <p:nvPr/>
          </p:nvSpPr>
          <p:spPr>
            <a:xfrm>
              <a:off x="43370250" y="10905964"/>
              <a:ext cx="2256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545" name="Multiply 544"/>
          <p:cNvSpPr>
            <a:spLocks noChangeAspect="1"/>
          </p:cNvSpPr>
          <p:nvPr/>
        </p:nvSpPr>
        <p:spPr>
          <a:xfrm>
            <a:off x="2347128" y="19642929"/>
            <a:ext cx="228600" cy="228600"/>
          </a:xfrm>
          <a:prstGeom prst="mathMultiply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3437984" y="17518771"/>
            <a:ext cx="140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TPVs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9118089" y="17515538"/>
            <a:ext cx="408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Surface Cyclones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21422" y="24408331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44" name="Oval 343"/>
          <p:cNvSpPr>
            <a:spLocks noChangeAspect="1"/>
          </p:cNvSpPr>
          <p:nvPr/>
        </p:nvSpPr>
        <p:spPr>
          <a:xfrm>
            <a:off x="1192944" y="23986062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TextBox 344"/>
          <p:cNvSpPr txBox="1"/>
          <p:nvPr/>
        </p:nvSpPr>
        <p:spPr>
          <a:xfrm>
            <a:off x="1450895" y="23872644"/>
            <a:ext cx="152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6" name="Oval 345"/>
          <p:cNvSpPr>
            <a:spLocks noChangeAspect="1"/>
          </p:cNvSpPr>
          <p:nvPr/>
        </p:nvSpPr>
        <p:spPr>
          <a:xfrm>
            <a:off x="1192944" y="24333279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Box 346"/>
          <p:cNvSpPr txBox="1"/>
          <p:nvPr/>
        </p:nvSpPr>
        <p:spPr>
          <a:xfrm>
            <a:off x="1450895" y="24249041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13219936" y="23873776"/>
            <a:ext cx="152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13249287" y="24249041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2" name="5-Point Star 351"/>
          <p:cNvSpPr>
            <a:spLocks noChangeAspect="1"/>
          </p:cNvSpPr>
          <p:nvPr/>
        </p:nvSpPr>
        <p:spPr>
          <a:xfrm rot="10580098" flipV="1">
            <a:off x="6157374" y="23963485"/>
            <a:ext cx="320040" cy="320040"/>
          </a:xfrm>
          <a:prstGeom prst="star5">
            <a:avLst/>
          </a:prstGeom>
          <a:solidFill>
            <a:srgbClr val="33DC2D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TextBox 352"/>
          <p:cNvSpPr txBox="1"/>
          <p:nvPr/>
        </p:nvSpPr>
        <p:spPr>
          <a:xfrm>
            <a:off x="6451994" y="23936287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8099855" y="23938001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5" name="Multiply 354"/>
          <p:cNvSpPr/>
          <p:nvPr/>
        </p:nvSpPr>
        <p:spPr>
          <a:xfrm>
            <a:off x="7835956" y="24003276"/>
            <a:ext cx="320040" cy="320040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Oval 547"/>
          <p:cNvSpPr>
            <a:spLocks noChangeAspect="1"/>
          </p:cNvSpPr>
          <p:nvPr/>
        </p:nvSpPr>
        <p:spPr>
          <a:xfrm>
            <a:off x="13013569" y="23987272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Oval 548"/>
          <p:cNvSpPr>
            <a:spLocks noChangeAspect="1"/>
          </p:cNvSpPr>
          <p:nvPr/>
        </p:nvSpPr>
        <p:spPr>
          <a:xfrm>
            <a:off x="13013569" y="24330789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903383" y="28350017"/>
            <a:ext cx="2653965" cy="2839831"/>
            <a:chOff x="11902763" y="28156748"/>
            <a:chExt cx="2653965" cy="2839831"/>
          </a:xfrm>
        </p:grpSpPr>
        <p:cxnSp>
          <p:nvCxnSpPr>
            <p:cNvPr id="359" name="Straight Connector 358"/>
            <p:cNvCxnSpPr/>
            <p:nvPr/>
          </p:nvCxnSpPr>
          <p:spPr>
            <a:xfrm>
              <a:off x="11902763" y="29230338"/>
              <a:ext cx="710603" cy="0"/>
            </a:xfrm>
            <a:prstGeom prst="line">
              <a:avLst/>
            </a:prstGeom>
            <a:ln w="63500">
              <a:solidFill>
                <a:srgbClr val="BF000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TextBox 361"/>
            <p:cNvSpPr txBox="1"/>
            <p:nvPr/>
          </p:nvSpPr>
          <p:spPr>
            <a:xfrm>
              <a:off x="12759296" y="28900314"/>
              <a:ext cx="1680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Minimum         DT θ of TPV 2 </a:t>
              </a:r>
              <a:endParaRPr lang="en-US" sz="1800" b="1" dirty="0">
                <a:latin typeface="Arial"/>
                <a:cs typeface="Arial"/>
              </a:endParaRPr>
            </a:p>
          </p:txBody>
        </p:sp>
        <p:cxnSp>
          <p:nvCxnSpPr>
            <p:cNvPr id="365" name="Straight Connector 364"/>
            <p:cNvCxnSpPr/>
            <p:nvPr/>
          </p:nvCxnSpPr>
          <p:spPr>
            <a:xfrm>
              <a:off x="11902763" y="28500922"/>
              <a:ext cx="710603" cy="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TextBox 365"/>
            <p:cNvSpPr txBox="1"/>
            <p:nvPr/>
          </p:nvSpPr>
          <p:spPr>
            <a:xfrm>
              <a:off x="12759296" y="28156748"/>
              <a:ext cx="17974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Minimum        DT θ of TPV 1 </a:t>
              </a:r>
              <a:endParaRPr lang="en-US" sz="1800" b="1" dirty="0">
                <a:latin typeface="Arial"/>
                <a:cs typeface="Arial"/>
              </a:endParaRPr>
            </a:p>
          </p:txBody>
        </p:sp>
        <p:cxnSp>
          <p:nvCxnSpPr>
            <p:cNvPr id="367" name="Straight Connector 366"/>
            <p:cNvCxnSpPr/>
            <p:nvPr/>
          </p:nvCxnSpPr>
          <p:spPr>
            <a:xfrm>
              <a:off x="11902763" y="30682265"/>
              <a:ext cx="710603" cy="0"/>
            </a:xfrm>
            <a:prstGeom prst="line">
              <a:avLst/>
            </a:prstGeom>
            <a:ln w="63500">
              <a:solidFill>
                <a:srgbClr val="3C3C3C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/>
            <p:nvPr/>
          </p:nvCxnSpPr>
          <p:spPr>
            <a:xfrm>
              <a:off x="11902763" y="29936578"/>
              <a:ext cx="710603" cy="0"/>
            </a:xfrm>
            <a:prstGeom prst="line">
              <a:avLst/>
            </a:prstGeom>
            <a:ln w="63500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TextBox 372"/>
            <p:cNvSpPr txBox="1"/>
            <p:nvPr/>
          </p:nvSpPr>
          <p:spPr>
            <a:xfrm>
              <a:off x="12759296" y="30350248"/>
              <a:ext cx="1586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Minimum       SLP of AC12 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2759296" y="29611942"/>
              <a:ext cx="1445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Minimum       SLP of L1 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405027" y="4397963"/>
            <a:ext cx="13231074" cy="19776814"/>
            <a:chOff x="15216883" y="4655114"/>
            <a:chExt cx="13231074" cy="19776814"/>
          </a:xfrm>
        </p:grpSpPr>
        <p:pic>
          <p:nvPicPr>
            <p:cNvPr id="70" name="Picture 69" descr="Aug_2012_TPV_tracks_v2_20120803_0000.p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15221648" y="4660437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2" name="Picture 71" descr="Aug_2012_low_tracks_20120803_0000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21826440" y="4660437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3" name="Picture 72" descr="Aug_2012_TPV_tracks_v2_20120804_0000.p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15221648" y="8617569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5" name="Picture 74" descr="Aug_2012_low_tracks_20120804_0000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21826440" y="8616738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6" name="Picture 75" descr="Aug_2012_TPV_tracks_v2_20120805_0000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" b="9734"/>
            <a:stretch/>
          </p:blipFill>
          <p:spPr>
            <a:xfrm>
              <a:off x="15221648" y="12572535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8" name="Picture 77" descr="Aug_2012_low_tracks_20120805_0000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" b="9734"/>
            <a:stretch/>
          </p:blipFill>
          <p:spPr>
            <a:xfrm>
              <a:off x="21824315" y="12573456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9" name="Picture 78" descr="Aug_2012_TPV_tracks_v2_20120806_0000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15222143" y="16525863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0" name="Picture 79" descr="Aug_2012_low_tracks_20120806_0000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21824643" y="16526280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2" name="Picture 81" descr="Aug_2012_TPV_tracks_v2_20120807_0000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5" b="10381"/>
            <a:stretch/>
          </p:blipFill>
          <p:spPr>
            <a:xfrm>
              <a:off x="15221874" y="20486575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1" name="Picture 80" descr="Aug_2012_low_tracks_20120807_0000.pn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21823491" y="20486575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75" name="TextBox 374"/>
            <p:cNvSpPr txBox="1"/>
            <p:nvPr/>
          </p:nvSpPr>
          <p:spPr>
            <a:xfrm>
              <a:off x="15217677" y="4655114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>
              <a:off x="21818483" y="465646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>
              <a:off x="15216883" y="8612769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2" name="TextBox 591"/>
            <p:cNvSpPr txBox="1"/>
            <p:nvPr/>
          </p:nvSpPr>
          <p:spPr>
            <a:xfrm>
              <a:off x="21821677" y="8613693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3" name="TextBox 592"/>
            <p:cNvSpPr txBox="1"/>
            <p:nvPr/>
          </p:nvSpPr>
          <p:spPr>
            <a:xfrm>
              <a:off x="15218174" y="12568022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21822697" y="1256856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15220852" y="1652423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6" name="TextBox 595"/>
            <p:cNvSpPr txBox="1"/>
            <p:nvPr/>
          </p:nvSpPr>
          <p:spPr>
            <a:xfrm>
              <a:off x="21819552" y="16520269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15221349" y="2048124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</a:t>
              </a:r>
              <a:r>
                <a:rPr lang="en-US" sz="1800" dirty="0" err="1" smtClean="0">
                  <a:latin typeface="Arial"/>
                  <a:cs typeface="Arial"/>
                </a:rPr>
                <a:t>i</a:t>
              </a:r>
              <a:r>
                <a:rPr lang="en-US" sz="1800" dirty="0" smtClean="0">
                  <a:latin typeface="Arial"/>
                  <a:cs typeface="Arial"/>
                </a:rPr>
                <a:t>) 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8" name="TextBox 597"/>
            <p:cNvSpPr txBox="1"/>
            <p:nvPr/>
          </p:nvSpPr>
          <p:spPr>
            <a:xfrm>
              <a:off x="21821254" y="20478637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(j) 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659" name="Group 658"/>
          <p:cNvGrpSpPr/>
          <p:nvPr/>
        </p:nvGrpSpPr>
        <p:grpSpPr>
          <a:xfrm>
            <a:off x="39486554" y="4368121"/>
            <a:ext cx="4013582" cy="4484521"/>
            <a:chOff x="39486554" y="5356032"/>
            <a:chExt cx="4013582" cy="4484521"/>
          </a:xfrm>
        </p:grpSpPr>
        <p:pic>
          <p:nvPicPr>
            <p:cNvPr id="258" name="Picture 257" descr="DT_theta_crossline_2lines20120804_0600_updated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4587" r="1655" b="5768"/>
            <a:stretch/>
          </p:blipFill>
          <p:spPr>
            <a:xfrm>
              <a:off x="39488873" y="5356032"/>
              <a:ext cx="3919801" cy="448452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00" name="TextBox 599"/>
            <p:cNvSpPr txBox="1"/>
            <p:nvPr/>
          </p:nvSpPr>
          <p:spPr>
            <a:xfrm>
              <a:off x="39486554" y="5356032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618" name="Straight Arrow Connector 617"/>
            <p:cNvCxnSpPr/>
            <p:nvPr/>
          </p:nvCxnSpPr>
          <p:spPr>
            <a:xfrm flipH="1" flipV="1">
              <a:off x="40931259" y="8399311"/>
              <a:ext cx="176588" cy="56483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0" name="Rectangle 619"/>
            <p:cNvSpPr/>
            <p:nvPr/>
          </p:nvSpPr>
          <p:spPr>
            <a:xfrm>
              <a:off x="40565048" y="8848481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1" name="Straight Arrow Connector 620"/>
            <p:cNvCxnSpPr/>
            <p:nvPr/>
          </p:nvCxnSpPr>
          <p:spPr>
            <a:xfrm flipH="1">
              <a:off x="42279406" y="7053648"/>
              <a:ext cx="441656" cy="34889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" name="Rectangle 623"/>
            <p:cNvSpPr/>
            <p:nvPr/>
          </p:nvSpPr>
          <p:spPr>
            <a:xfrm>
              <a:off x="42032592" y="6480586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39623654" y="7304346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42094665" y="8264610"/>
              <a:ext cx="6278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42658579" y="8668735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646"/>
            <p:cNvSpPr/>
            <p:nvPr/>
          </p:nvSpPr>
          <p:spPr>
            <a:xfrm>
              <a:off x="41576975" y="6315843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6" name="Group 655"/>
          <p:cNvGrpSpPr/>
          <p:nvPr/>
        </p:nvGrpSpPr>
        <p:grpSpPr>
          <a:xfrm>
            <a:off x="39506757" y="10885040"/>
            <a:ext cx="3918046" cy="4485251"/>
            <a:chOff x="39506757" y="12337099"/>
            <a:chExt cx="3918046" cy="4485251"/>
          </a:xfrm>
        </p:grpSpPr>
        <p:pic>
          <p:nvPicPr>
            <p:cNvPr id="259" name="Picture 258" descr="DT_theta_crossline_2lines20120806_0000_updated.png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" t="5175" r="9119" b="4889"/>
            <a:stretch/>
          </p:blipFill>
          <p:spPr>
            <a:xfrm>
              <a:off x="39506757" y="12337099"/>
              <a:ext cx="3918046" cy="448525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03" name="TextBox 602"/>
            <p:cNvSpPr txBox="1"/>
            <p:nvPr/>
          </p:nvSpPr>
          <p:spPr>
            <a:xfrm>
              <a:off x="39507700" y="12337099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631" name="Straight Arrow Connector 630"/>
            <p:cNvCxnSpPr/>
            <p:nvPr/>
          </p:nvCxnSpPr>
          <p:spPr>
            <a:xfrm>
              <a:off x="41031813" y="14339183"/>
              <a:ext cx="565574" cy="5935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2" name="Rectangle 631"/>
            <p:cNvSpPr/>
            <p:nvPr/>
          </p:nvSpPr>
          <p:spPr>
            <a:xfrm>
              <a:off x="40113956" y="13778218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6" name="Straight Arrow Connector 635"/>
            <p:cNvCxnSpPr/>
            <p:nvPr/>
          </p:nvCxnSpPr>
          <p:spPr>
            <a:xfrm flipV="1">
              <a:off x="40962125" y="15021385"/>
              <a:ext cx="151449" cy="104093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1" name="Rectangle 640"/>
            <p:cNvSpPr/>
            <p:nvPr/>
          </p:nvSpPr>
          <p:spPr>
            <a:xfrm>
              <a:off x="40225247" y="15939970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39733520" y="13990314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42606342" y="14005758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41194338" y="13078840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9" name="Rectangle 648"/>
            <p:cNvSpPr/>
            <p:nvPr/>
          </p:nvSpPr>
          <p:spPr>
            <a:xfrm>
              <a:off x="41703652" y="15681017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9311482" y="17442725"/>
            <a:ext cx="14089818" cy="3245960"/>
            <a:chOff x="29311482" y="17819199"/>
            <a:chExt cx="14089818" cy="3245960"/>
          </a:xfrm>
        </p:grpSpPr>
        <p:pic>
          <p:nvPicPr>
            <p:cNvPr id="96" name="Picture 95" descr="ws_10m_ice_20120806_0000.png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4" t="21692" b="13744"/>
            <a:stretch/>
          </p:blipFill>
          <p:spPr>
            <a:xfrm>
              <a:off x="29312442" y="17821671"/>
              <a:ext cx="4685910" cy="324138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51" name="TextBox 650"/>
            <p:cNvSpPr txBox="1"/>
            <p:nvPr/>
          </p:nvSpPr>
          <p:spPr>
            <a:xfrm>
              <a:off x="29311482" y="17820524"/>
              <a:ext cx="353002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97" name="Picture 96" descr="ws_10m_ice_20120809_0000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4" t="21690" b="13744"/>
            <a:stretch/>
          </p:blipFill>
          <p:spPr>
            <a:xfrm>
              <a:off x="34011396" y="17821670"/>
              <a:ext cx="4688721" cy="324348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52" name="TextBox 651"/>
            <p:cNvSpPr txBox="1"/>
            <p:nvPr/>
          </p:nvSpPr>
          <p:spPr>
            <a:xfrm>
              <a:off x="34007557" y="17820524"/>
              <a:ext cx="353002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99" name="Picture 98" descr="sea_ice_difference_low_tracks_20120814_0600.png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4" t="21691" b="13744"/>
            <a:stretch/>
          </p:blipFill>
          <p:spPr>
            <a:xfrm>
              <a:off x="38712579" y="17821670"/>
              <a:ext cx="4688721" cy="324348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53" name="TextBox 652"/>
            <p:cNvSpPr txBox="1"/>
            <p:nvPr/>
          </p:nvSpPr>
          <p:spPr>
            <a:xfrm>
              <a:off x="38710372" y="17819199"/>
              <a:ext cx="353002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660" name="Oval 659"/>
          <p:cNvSpPr>
            <a:spLocks noChangeAspect="1"/>
          </p:cNvSpPr>
          <p:nvPr/>
        </p:nvSpPr>
        <p:spPr>
          <a:xfrm>
            <a:off x="35312557" y="20759252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35570508" y="20658759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2" name="Oval 661"/>
          <p:cNvSpPr>
            <a:spLocks noChangeAspect="1"/>
          </p:cNvSpPr>
          <p:nvPr/>
        </p:nvSpPr>
        <p:spPr>
          <a:xfrm>
            <a:off x="36782878" y="20759252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TextBox 662"/>
          <p:cNvSpPr txBox="1"/>
          <p:nvPr/>
        </p:nvSpPr>
        <p:spPr>
          <a:xfrm>
            <a:off x="37040829" y="20658759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5005427" y="1259089"/>
            <a:ext cx="4935381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 smtClean="0">
                <a:latin typeface="Arial"/>
                <a:cs typeface="Arial"/>
              </a:rPr>
              <a:t>A43D-2478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044888" y="17648561"/>
            <a:ext cx="441199" cy="326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(a)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7969165" y="17645719"/>
            <a:ext cx="441199" cy="326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(b)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43" name="Oval 442"/>
          <p:cNvSpPr>
            <a:spLocks noChangeAspect="1"/>
          </p:cNvSpPr>
          <p:nvPr/>
        </p:nvSpPr>
        <p:spPr>
          <a:xfrm>
            <a:off x="17431313" y="24315444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>
            <a:spLocks noChangeAspect="1"/>
          </p:cNvSpPr>
          <p:nvPr/>
        </p:nvSpPr>
        <p:spPr>
          <a:xfrm>
            <a:off x="18901634" y="24315444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30597"/>
              </p:ext>
            </p:extLst>
          </p:nvPr>
        </p:nvGraphicFramePr>
        <p:xfrm>
          <a:off x="368684" y="25334211"/>
          <a:ext cx="5505584" cy="211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0643"/>
                <a:gridCol w="1480174"/>
                <a:gridCol w="1521289"/>
                <a:gridCol w="1233478"/>
              </a:tblGrid>
              <a:tr h="6435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(days)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Jul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 Sep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~46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30 Jul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 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Jul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14 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316531" y="24954316"/>
            <a:ext cx="5719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TPVs and surface cyclones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9146347" y="4236221"/>
            <a:ext cx="5204631" cy="5044682"/>
            <a:chOff x="29146347" y="4439107"/>
            <a:chExt cx="5204631" cy="5044682"/>
          </a:xfrm>
        </p:grpSpPr>
        <p:pic>
          <p:nvPicPr>
            <p:cNvPr id="53" name="Picture 52" descr="erai_pv_cross_cfd_70N80E_70N160E_20120804_0600.png"/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6" b="10901"/>
            <a:stretch/>
          </p:blipFill>
          <p:spPr>
            <a:xfrm>
              <a:off x="29146347" y="4439107"/>
              <a:ext cx="5114056" cy="4754880"/>
            </a:xfrm>
            <a:prstGeom prst="rect">
              <a:avLst/>
            </a:prstGeom>
          </p:spPr>
        </p:pic>
        <p:sp>
          <p:nvSpPr>
            <p:cNvPr id="238" name="TextBox 237"/>
            <p:cNvSpPr txBox="1"/>
            <p:nvPr/>
          </p:nvSpPr>
          <p:spPr>
            <a:xfrm>
              <a:off x="32421390" y="9143075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0°N, 140°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0185772" y="9146454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0°N, 100°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31303737" y="9139413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0°N, 120°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3914939" y="9114457"/>
              <a:ext cx="436039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A’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29468194" y="9114457"/>
              <a:ext cx="3771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A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589" name="TextBox 588"/>
            <p:cNvSpPr txBox="1"/>
            <p:nvPr/>
          </p:nvSpPr>
          <p:spPr>
            <a:xfrm>
              <a:off x="29656199" y="4575536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30007328" y="7109272"/>
              <a:ext cx="158155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30522036" y="8323179"/>
              <a:ext cx="149612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7" name="Straight Arrow Connector 606"/>
            <p:cNvCxnSpPr/>
            <p:nvPr/>
          </p:nvCxnSpPr>
          <p:spPr>
            <a:xfrm>
              <a:off x="31935103" y="8696555"/>
              <a:ext cx="608789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Arrow Connector 455"/>
            <p:cNvCxnSpPr/>
            <p:nvPr/>
          </p:nvCxnSpPr>
          <p:spPr>
            <a:xfrm flipV="1">
              <a:off x="31011522" y="6860362"/>
              <a:ext cx="869829" cy="369937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9177703" y="10756888"/>
            <a:ext cx="5208391" cy="5017749"/>
            <a:chOff x="29177703" y="11019643"/>
            <a:chExt cx="5208391" cy="5017749"/>
          </a:xfrm>
        </p:grpSpPr>
        <p:sp>
          <p:nvSpPr>
            <p:cNvPr id="235" name="TextBox 234"/>
            <p:cNvSpPr txBox="1"/>
            <p:nvPr/>
          </p:nvSpPr>
          <p:spPr>
            <a:xfrm>
              <a:off x="29498597" y="15668060"/>
              <a:ext cx="3771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C</a:t>
              </a:r>
              <a:endParaRPr lang="en-US" sz="8800" b="1" dirty="0">
                <a:latin typeface="Arial"/>
                <a:cs typeface="Arial"/>
              </a:endParaRPr>
            </a:p>
          </p:txBody>
        </p:sp>
        <p:pic>
          <p:nvPicPr>
            <p:cNvPr id="54" name="Picture 53" descr="erai_pv_cross_cfd_75N130E_75N230E_20120806_0000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2" b="10776"/>
            <a:stretch/>
          </p:blipFill>
          <p:spPr>
            <a:xfrm>
              <a:off x="29177703" y="11019643"/>
              <a:ext cx="5114056" cy="4754880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31326903" y="15690392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°N, 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0212578" y="15690392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°N, 155°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3950055" y="15668060"/>
              <a:ext cx="436039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C</a:t>
              </a:r>
              <a:r>
                <a:rPr lang="en-US" sz="1800" b="1" dirty="0" smtClean="0">
                  <a:latin typeface="Arial"/>
                  <a:cs typeface="Arial"/>
                </a:rPr>
                <a:t>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2450403" y="15690392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°N, 155°W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1" name="TextBox 600"/>
            <p:cNvSpPr txBox="1"/>
            <p:nvPr/>
          </p:nvSpPr>
          <p:spPr>
            <a:xfrm>
              <a:off x="29687892" y="11151676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29733838" y="13800712"/>
              <a:ext cx="16100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30857469" y="14374914"/>
              <a:ext cx="16100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40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12" name="Straight Arrow Connector 611"/>
            <p:cNvCxnSpPr/>
            <p:nvPr/>
          </p:nvCxnSpPr>
          <p:spPr>
            <a:xfrm flipV="1">
              <a:off x="31680150" y="13728160"/>
              <a:ext cx="571567" cy="752588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Arrow Connector 460"/>
            <p:cNvCxnSpPr/>
            <p:nvPr/>
          </p:nvCxnSpPr>
          <p:spPr>
            <a:xfrm flipV="1">
              <a:off x="30664243" y="13447341"/>
              <a:ext cx="626767" cy="49695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34295333" y="10772664"/>
            <a:ext cx="5220684" cy="5001973"/>
            <a:chOff x="34295333" y="11035419"/>
            <a:chExt cx="5220684" cy="5001973"/>
          </a:xfrm>
        </p:grpSpPr>
        <p:pic>
          <p:nvPicPr>
            <p:cNvPr id="55" name="Picture 54" descr="erai_pv_cross_cfd_67.5N191E_87.5N191E_20120806_0000.png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5" b="10347"/>
            <a:stretch/>
          </p:blipFill>
          <p:spPr>
            <a:xfrm>
              <a:off x="34295333" y="11035419"/>
              <a:ext cx="5085485" cy="4754880"/>
            </a:xfrm>
            <a:prstGeom prst="rect">
              <a:avLst/>
            </a:prstGeom>
          </p:spPr>
        </p:pic>
        <p:sp>
          <p:nvSpPr>
            <p:cNvPr id="251" name="TextBox 250"/>
            <p:cNvSpPr txBox="1"/>
            <p:nvPr/>
          </p:nvSpPr>
          <p:spPr>
            <a:xfrm>
              <a:off x="36356073" y="15690392"/>
              <a:ext cx="1352064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77.5°N, 169°W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39040503" y="15668060"/>
              <a:ext cx="475514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D</a:t>
              </a:r>
              <a:r>
                <a:rPr lang="en-US" sz="1800" b="1" dirty="0" smtClean="0">
                  <a:latin typeface="Arial"/>
                  <a:cs typeface="Arial"/>
                </a:rPr>
                <a:t>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4618168" y="15668060"/>
              <a:ext cx="3771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D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35237548" y="15690392"/>
              <a:ext cx="1352064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72.5°N, 169°W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37543152" y="15690392"/>
              <a:ext cx="1207372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82.5°N, 169°W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2" name="TextBox 601"/>
            <p:cNvSpPr txBox="1"/>
            <p:nvPr/>
          </p:nvSpPr>
          <p:spPr>
            <a:xfrm>
              <a:off x="34805224" y="11168238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37479602" y="13604686"/>
              <a:ext cx="16100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40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35498117" y="14791400"/>
              <a:ext cx="149612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2" name="Straight Arrow Connector 471"/>
            <p:cNvCxnSpPr/>
            <p:nvPr/>
          </p:nvCxnSpPr>
          <p:spPr>
            <a:xfrm>
              <a:off x="36960911" y="15202757"/>
              <a:ext cx="608789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Arrow Connector 472"/>
            <p:cNvCxnSpPr/>
            <p:nvPr/>
          </p:nvCxnSpPr>
          <p:spPr>
            <a:xfrm flipH="1">
              <a:off x="36782878" y="13961063"/>
              <a:ext cx="76654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4277091" y="4236221"/>
            <a:ext cx="5227474" cy="5044682"/>
            <a:chOff x="34277091" y="4439107"/>
            <a:chExt cx="5227474" cy="5044682"/>
          </a:xfrm>
        </p:grpSpPr>
        <p:pic>
          <p:nvPicPr>
            <p:cNvPr id="52" name="Picture 51" descr="erai_pv_cross_cfd_65N165E_85N165E_20120804_0600.png"/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7" b="10901"/>
            <a:stretch/>
          </p:blipFill>
          <p:spPr>
            <a:xfrm>
              <a:off x="34277091" y="4439107"/>
              <a:ext cx="5114056" cy="4754880"/>
            </a:xfrm>
            <a:prstGeom prst="rect">
              <a:avLst/>
            </a:prstGeom>
          </p:spPr>
        </p:pic>
        <p:sp>
          <p:nvSpPr>
            <p:cNvPr id="242" name="TextBox 241"/>
            <p:cNvSpPr txBox="1"/>
            <p:nvPr/>
          </p:nvSpPr>
          <p:spPr>
            <a:xfrm>
              <a:off x="37557314" y="9137366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r>
                <a:rPr lang="en-US" sz="1200" dirty="0">
                  <a:latin typeface="Arial"/>
                  <a:cs typeface="Arial"/>
                </a:rPr>
                <a:t>0</a:t>
              </a:r>
              <a:r>
                <a:rPr lang="en-US" sz="1200" dirty="0" smtClean="0">
                  <a:latin typeface="Arial"/>
                  <a:cs typeface="Arial"/>
                </a:rPr>
                <a:t>°N, 165°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36433513" y="9149281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°N, 165°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35305432" y="9143075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0°N, 165°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39029051" y="9114457"/>
              <a:ext cx="475514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B’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4592478" y="9114457"/>
              <a:ext cx="3771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B</a:t>
              </a:r>
              <a:endParaRPr lang="en-US" sz="9600" b="1" dirty="0">
                <a:latin typeface="Arial"/>
                <a:cs typeface="Arial"/>
              </a:endParaRPr>
            </a:p>
          </p:txBody>
        </p:sp>
        <p:sp>
          <p:nvSpPr>
            <p:cNvPr id="599" name="TextBox 598"/>
            <p:cNvSpPr txBox="1"/>
            <p:nvPr/>
          </p:nvSpPr>
          <p:spPr>
            <a:xfrm>
              <a:off x="34787378" y="4574182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37044983" y="7455059"/>
              <a:ext cx="16100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36776805" y="8345621"/>
              <a:ext cx="78328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6" name="Straight Arrow Connector 475"/>
            <p:cNvCxnSpPr/>
            <p:nvPr/>
          </p:nvCxnSpPr>
          <p:spPr>
            <a:xfrm>
              <a:off x="37471902" y="8709787"/>
              <a:ext cx="608789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/>
            <p:cNvCxnSpPr/>
            <p:nvPr/>
          </p:nvCxnSpPr>
          <p:spPr>
            <a:xfrm flipV="1">
              <a:off x="37842750" y="6860362"/>
              <a:ext cx="0" cy="669407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29235845" y="9246372"/>
            <a:ext cx="4870984" cy="444044"/>
            <a:chOff x="29235845" y="9496438"/>
            <a:chExt cx="4870984" cy="444044"/>
          </a:xfrm>
        </p:grpSpPr>
        <p:sp>
          <p:nvSpPr>
            <p:cNvPr id="261" name="TextBox 260"/>
            <p:cNvSpPr txBox="1"/>
            <p:nvPr/>
          </p:nvSpPr>
          <p:spPr>
            <a:xfrm>
              <a:off x="29514123" y="972384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29949263" y="972384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30384772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0814530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3167579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32111865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3253963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2973342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3340661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3676697" y="9722200"/>
              <a:ext cx="43013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PVU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83" name="Picture 82" descr="erai_pv_cross_cfd_65N165E_85N165E_20120804_0600.png"/>
            <p:cNvPicPr>
              <a:picLocks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>
              <a:off x="29235845" y="9496438"/>
              <a:ext cx="4754880" cy="228600"/>
            </a:xfrm>
            <a:prstGeom prst="rect">
              <a:avLst/>
            </a:prstGeom>
          </p:spPr>
        </p:pic>
        <p:sp>
          <p:nvSpPr>
            <p:cNvPr id="489" name="TextBox 488"/>
            <p:cNvSpPr txBox="1"/>
            <p:nvPr/>
          </p:nvSpPr>
          <p:spPr>
            <a:xfrm>
              <a:off x="31244412" y="97222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495" name="Group 494"/>
          <p:cNvGrpSpPr/>
          <p:nvPr/>
        </p:nvGrpSpPr>
        <p:grpSpPr>
          <a:xfrm>
            <a:off x="29235845" y="15750899"/>
            <a:ext cx="4870984" cy="444044"/>
            <a:chOff x="29235845" y="9496438"/>
            <a:chExt cx="4870984" cy="444044"/>
          </a:xfrm>
        </p:grpSpPr>
        <p:sp>
          <p:nvSpPr>
            <p:cNvPr id="496" name="TextBox 495"/>
            <p:cNvSpPr txBox="1"/>
            <p:nvPr/>
          </p:nvSpPr>
          <p:spPr>
            <a:xfrm>
              <a:off x="29514123" y="972384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8" name="TextBox 497"/>
            <p:cNvSpPr txBox="1"/>
            <p:nvPr/>
          </p:nvSpPr>
          <p:spPr>
            <a:xfrm>
              <a:off x="29949263" y="972384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30384772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1" name="TextBox 500"/>
            <p:cNvSpPr txBox="1"/>
            <p:nvPr/>
          </p:nvSpPr>
          <p:spPr>
            <a:xfrm>
              <a:off x="30814530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3167579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4" name="TextBox 503"/>
            <p:cNvSpPr txBox="1"/>
            <p:nvPr/>
          </p:nvSpPr>
          <p:spPr>
            <a:xfrm>
              <a:off x="32111865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3253963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32973342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3340661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33676697" y="9722200"/>
              <a:ext cx="43013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PVU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509" name="Picture 508" descr="erai_pv_cross_cfd_65N165E_85N165E_20120804_0600.png"/>
            <p:cNvPicPr>
              <a:picLocks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>
              <a:off x="29235845" y="9496438"/>
              <a:ext cx="4754880" cy="228600"/>
            </a:xfrm>
            <a:prstGeom prst="rect">
              <a:avLst/>
            </a:prstGeom>
          </p:spPr>
        </p:pic>
        <p:sp>
          <p:nvSpPr>
            <p:cNvPr id="512" name="TextBox 511"/>
            <p:cNvSpPr txBox="1"/>
            <p:nvPr/>
          </p:nvSpPr>
          <p:spPr>
            <a:xfrm>
              <a:off x="31244412" y="97222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24522</TotalTime>
  <Words>2098</Words>
  <Application>Microsoft Macintosh PowerPoint</Application>
  <PresentationFormat>Custom</PresentationFormat>
  <Paragraphs>399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386</cp:revision>
  <cp:lastPrinted>2017-12-06T21:26:09Z</cp:lastPrinted>
  <dcterms:created xsi:type="dcterms:W3CDTF">2015-11-02T00:35:42Z</dcterms:created>
  <dcterms:modified xsi:type="dcterms:W3CDTF">2017-12-20T16:14:27Z</dcterms:modified>
</cp:coreProperties>
</file>