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F90106"/>
    <a:srgbClr val="BF0003"/>
    <a:srgbClr val="3C3C3C"/>
    <a:srgbClr val="760001"/>
    <a:srgbClr val="33DC2D"/>
    <a:srgbClr val="22F000"/>
    <a:srgbClr val="FF8F00"/>
    <a:srgbClr val="DC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5448" autoAdjust="0"/>
  </p:normalViewPr>
  <p:slideViewPr>
    <p:cSldViewPr snapToGrid="0" snapToObjects="1">
      <p:cViewPr varScale="1">
        <p:scale>
          <a:sx n="27" d="100"/>
          <a:sy n="27" d="100"/>
        </p:scale>
        <p:origin x="-1440" y="-96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9" Type="http://schemas.openxmlformats.org/officeDocument/2006/relationships/image" Target="../media/image5.png"/><Relationship Id="rId6" Type="http://schemas.openxmlformats.org/officeDocument/2006/relationships/image" Target="../media/image1.emf"/><Relationship Id="rId7" Type="http://schemas.openxmlformats.org/officeDocument/2006/relationships/hyperlink" Target="https://github.com/nickszap/tpvTrack" TargetMode="External"/><Relationship Id="rId8" Type="http://schemas.openxmlformats.org/officeDocument/2006/relationships/image" Target="../media/image4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8446" y="79976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latin typeface="Arial"/>
                <a:cs typeface="Arial"/>
              </a:rPr>
              <a:t>Linkages Between the Great Arctic Cyclone of August 2012                                            and Tropopause Polar Vortices  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22630" y="2464920"/>
            <a:ext cx="15398387" cy="823296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800" dirty="0" smtClean="0">
                <a:latin typeface="Arial"/>
                <a:cs typeface="Arial"/>
              </a:rPr>
              <a:t>Kevin A. Biernat</a:t>
            </a:r>
            <a:r>
              <a:rPr lang="en-US" sz="48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800" dirty="0" smtClean="0">
                <a:latin typeface="Arial"/>
                <a:cs typeface="Arial"/>
              </a:rPr>
              <a:t>, Daniel Keyser, and Lance F. Bosart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23387" y="2380600"/>
            <a:ext cx="12380299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dirty="0" smtClean="0">
                <a:latin typeface="Arial"/>
                <a:cs typeface="Arial"/>
              </a:rPr>
              <a:t>Department </a:t>
            </a:r>
            <a:r>
              <a:rPr lang="en-US" sz="3600" i="1" dirty="0" smtClean="0">
                <a:latin typeface="Arial"/>
                <a:cs typeface="Arial"/>
              </a:rPr>
              <a:t>of Atmospheric and Environmental Sciences</a:t>
            </a:r>
            <a:r>
              <a:rPr lang="en-US" sz="3600" i="1" dirty="0" smtClean="0">
                <a:latin typeface="Arial"/>
                <a:cs typeface="Arial"/>
              </a:rPr>
              <a:t>,</a:t>
            </a:r>
          </a:p>
          <a:p>
            <a:r>
              <a:rPr lang="en-US" sz="3600" i="1" dirty="0" smtClean="0">
                <a:latin typeface="Arial"/>
                <a:cs typeface="Arial"/>
              </a:rPr>
              <a:t>University </a:t>
            </a:r>
            <a:r>
              <a:rPr lang="en-US" sz="3600" i="1" dirty="0" smtClean="0">
                <a:latin typeface="Arial"/>
                <a:cs typeface="Arial"/>
              </a:rPr>
              <a:t>at Albany, SUNY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98617" y="26053963"/>
            <a:ext cx="13434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DT (2-PVU surface) θ </a:t>
            </a:r>
            <a:r>
              <a:rPr lang="en-US" sz="2000" dirty="0">
                <a:latin typeface="Arial"/>
                <a:cs typeface="Arial"/>
              </a:rPr>
              <a:t>(K, </a:t>
            </a:r>
            <a:r>
              <a:rPr lang="en-US" sz="2000" dirty="0" smtClean="0">
                <a:latin typeface="Arial"/>
                <a:cs typeface="Arial"/>
              </a:rPr>
              <a:t>shading),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black),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 at (a) 0000 UTC 3 August, (c) 0000 UTC 4 August, (e) 0000 UTC 5 August, (g) 0000 UTC 6 August, and (</a:t>
            </a:r>
            <a:r>
              <a:rPr lang="en-US" sz="2000" dirty="0" err="1" smtClean="0">
                <a:latin typeface="Arial"/>
                <a:cs typeface="Arial"/>
              </a:rPr>
              <a:t>i</a:t>
            </a:r>
            <a:r>
              <a:rPr lang="en-US" sz="2000" dirty="0" smtClean="0">
                <a:latin typeface="Arial"/>
                <a:cs typeface="Arial"/>
              </a:rPr>
              <a:t>) 0000 UTC 7 August 2012. 250</a:t>
            </a:r>
            <a:r>
              <a:rPr lang="en-US" sz="2000" dirty="0">
                <a:latin typeface="Arial"/>
                <a:cs typeface="Arial"/>
              </a:rPr>
              <a:t>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baseline="30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shaded), 1000–500-hPa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 smtClean="0">
                <a:latin typeface="Arial"/>
                <a:cs typeface="Arial"/>
              </a:rPr>
              <a:t>SLP (hPa, </a:t>
            </a:r>
            <a:r>
              <a:rPr lang="en-US" sz="2000" dirty="0" smtClean="0">
                <a:latin typeface="Arial"/>
                <a:cs typeface="Arial"/>
              </a:rPr>
              <a:t>black)</a:t>
            </a:r>
            <a:r>
              <a:rPr lang="en-US" sz="2000" dirty="0">
                <a:latin typeface="Arial"/>
                <a:cs typeface="Arial"/>
              </a:rPr>
              <a:t>, and precipitable water (mm, shaded</a:t>
            </a:r>
            <a:r>
              <a:rPr lang="en-US" sz="2000" dirty="0" smtClean="0">
                <a:latin typeface="Arial"/>
                <a:cs typeface="Arial"/>
              </a:rPr>
              <a:t>) at (b) </a:t>
            </a:r>
            <a:r>
              <a:rPr lang="en-US" sz="2000" dirty="0">
                <a:latin typeface="Arial"/>
                <a:cs typeface="Arial"/>
              </a:rPr>
              <a:t>0000 UTC 3 August, </a:t>
            </a:r>
            <a:r>
              <a:rPr lang="en-US" sz="2000" dirty="0" smtClean="0">
                <a:latin typeface="Arial"/>
                <a:cs typeface="Arial"/>
              </a:rPr>
              <a:t>(d) </a:t>
            </a:r>
            <a:r>
              <a:rPr lang="en-US" sz="2000" dirty="0">
                <a:latin typeface="Arial"/>
                <a:cs typeface="Arial"/>
              </a:rPr>
              <a:t>0000 UTC 4 August,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f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0000 UTC 5 August, </a:t>
            </a:r>
            <a:r>
              <a:rPr lang="en-US" sz="2000" dirty="0" smtClean="0">
                <a:latin typeface="Arial"/>
                <a:cs typeface="Arial"/>
              </a:rPr>
              <a:t>(h) </a:t>
            </a:r>
            <a:r>
              <a:rPr lang="en-US" sz="2000" dirty="0">
                <a:latin typeface="Arial"/>
                <a:cs typeface="Arial"/>
              </a:rPr>
              <a:t>0000 UTC 6 August, and </a:t>
            </a:r>
            <a:r>
              <a:rPr lang="en-US" sz="2000" dirty="0" smtClean="0">
                <a:latin typeface="Arial"/>
                <a:cs typeface="Arial"/>
              </a:rPr>
              <a:t>(j) </a:t>
            </a:r>
            <a:r>
              <a:rPr lang="en-US" sz="2000" dirty="0">
                <a:latin typeface="Arial"/>
                <a:cs typeface="Arial"/>
              </a:rPr>
              <a:t>0000 UTC 7 August </a:t>
            </a:r>
            <a:r>
              <a:rPr lang="en-US" sz="2000" dirty="0" smtClean="0">
                <a:latin typeface="Arial"/>
                <a:cs typeface="Arial"/>
              </a:rPr>
              <a:t>2012.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005669" y="24013763"/>
            <a:ext cx="14716049" cy="7071161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400" b="1" u="sng" dirty="0">
              <a:latin typeface="Arial"/>
              <a:cs typeface="Arial"/>
            </a:endParaRPr>
          </a:p>
          <a:p>
            <a:endParaRPr lang="en-US" sz="2400" b="1" u="sng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Two TPVs may play an important role in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life cycle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TPV 1 approaches and interacts with AC12 in region of strong baroclinicity, likely supporting the development of AC12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TPV–jet interactions involving both TPV 1 and TPV 2 likely </a:t>
            </a:r>
            <a:r>
              <a:rPr lang="en-US" sz="2800" dirty="0" smtClean="0">
                <a:latin typeface="Arial"/>
                <a:cs typeface="Arial"/>
              </a:rPr>
              <a:t>contribute </a:t>
            </a:r>
            <a:r>
              <a:rPr lang="en-US" sz="2800" dirty="0">
                <a:latin typeface="Arial"/>
                <a:cs typeface="Arial"/>
              </a:rPr>
              <a:t>to the formation of a dual-jet configuration and jet coupling over AC12</a:t>
            </a:r>
            <a:r>
              <a:rPr lang="en-US" sz="2800" dirty="0">
                <a:latin typeface="Arial"/>
                <a:cs typeface="Arial"/>
              </a:rPr>
              <a:t> </a:t>
            </a:r>
            <a:endParaRPr lang="en-US" sz="2800" dirty="0" smtClean="0"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The presence of warm, moist air and relatively strong lower-tropospheric ascent in the region of jet coupling and the subsequent interaction between both TPVs likely </a:t>
            </a:r>
            <a:r>
              <a:rPr lang="en-US" sz="2800" dirty="0" smtClean="0">
                <a:latin typeface="Arial"/>
                <a:cs typeface="Arial"/>
              </a:rPr>
              <a:t>facilitate </a:t>
            </a:r>
            <a:r>
              <a:rPr lang="en-US" sz="2800" dirty="0">
                <a:latin typeface="Arial"/>
                <a:cs typeface="Arial"/>
              </a:rPr>
              <a:t>the intensification of AC12</a:t>
            </a:r>
            <a:r>
              <a:rPr lang="en-US" sz="2800" dirty="0">
                <a:latin typeface="Arial"/>
                <a:cs typeface="Arial"/>
              </a:rPr>
              <a:t> </a:t>
            </a:r>
            <a:endParaRPr lang="en-US" sz="2800" dirty="0" smtClean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Widespread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strong surface winds associated with AC12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contributes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 reduction in Arctic sea-ice extent, consistent with past studies (e.g., Zhang et al. 2013)</a:t>
            </a:r>
          </a:p>
          <a:p>
            <a:pPr>
              <a:lnSpc>
                <a:spcPct val="50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play important roles in the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life cycles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intense Arctic cyclones that may impact Arctic sea-ice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216836"/>
            <a:ext cx="4458375" cy="3300984"/>
          </a:xfrm>
          <a:prstGeom prst="rect">
            <a:avLst/>
          </a:prstGeom>
        </p:spPr>
      </p:pic>
      <p:pic>
        <p:nvPicPr>
          <p:cNvPr id="3" name="Picture 2" descr="nsf1.ep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28" y="221222"/>
            <a:ext cx="3296598" cy="3296598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35005428" y="2341809"/>
            <a:ext cx="4793980" cy="946407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*Corresponding author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mail: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kbiernat@albany.edu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6401" y="16846553"/>
            <a:ext cx="14859000" cy="15969160"/>
            <a:chOff x="196401" y="16846553"/>
            <a:chExt cx="14859000" cy="15969160"/>
          </a:xfrm>
        </p:grpSpPr>
        <p:sp>
          <p:nvSpPr>
            <p:cNvPr id="105" name="Rectangle 104"/>
            <p:cNvSpPr/>
            <p:nvPr/>
          </p:nvSpPr>
          <p:spPr>
            <a:xfrm>
              <a:off x="196402" y="16846553"/>
              <a:ext cx="14858999" cy="15969160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96401" y="16846553"/>
              <a:ext cx="14858999" cy="707886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Arial"/>
                  <a:cs typeface="Arial"/>
                </a:rPr>
                <a:t>3) Track and Intensity of TPVs and Cyclones</a:t>
              </a:r>
              <a:endParaRPr lang="en-US" sz="4000" b="1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6402" y="3709714"/>
            <a:ext cx="14859000" cy="9288579"/>
            <a:chOff x="196402" y="3709714"/>
            <a:chExt cx="14859000" cy="9288579"/>
          </a:xfrm>
        </p:grpSpPr>
        <p:sp>
          <p:nvSpPr>
            <p:cNvPr id="9" name="TextBox 8"/>
            <p:cNvSpPr txBox="1"/>
            <p:nvPr/>
          </p:nvSpPr>
          <p:spPr>
            <a:xfrm>
              <a:off x="196402" y="3711142"/>
              <a:ext cx="14859000" cy="9287151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endParaRPr lang="en-US" sz="2200" b="1" u="sng" dirty="0" smtClean="0"/>
            </a:p>
            <a:p>
              <a:endParaRPr lang="en-US" sz="2200" b="1" u="sng" dirty="0" smtClean="0"/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Tropopause polar vortices (TPVs)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are defined as tropopause-based vortices of high-latitude origin and are material features (Pyle et al. 2004; Cavallo and Hakim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2010)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endParaRPr lang="en-US" sz="2800" dirty="0"/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TPVs may interact with and strengthen jet streams, and act as precursors to the development of intense Arctic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cyclones, including the Great Arctic Cyclone of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August 2012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(hereafter AC12; e.g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., Simmonds and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Rudeva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2012; Yamazaki et al. 2015)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Arctic cyclones may be associated with strong surface winds and poleward advection of warm, moist air, contributing to reductions in Arctic sea-ice extent (e.g., Zhang et al. 2013)</a:t>
              </a:r>
            </a:p>
            <a:p>
              <a:pPr>
                <a:lnSpc>
                  <a:spcPct val="50000"/>
                </a:lnSpc>
              </a:pP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AC12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was considered the “most extreme” Arctic cyclone in a 1979–2012 CFSR climatology of Arctic cyclones when considering a combination of factors, including minimum SLP, intensity, size, depth, and longevity (Simmonds and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Rudeva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2012)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AC12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led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 reductions in Arctic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sea-ice extent during a time in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which Arctic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sea ice was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thin, with sea-ice volume decreasing twice as fast as normal during AC12 due to melting of bottom and perimeter ice floes (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Zhang et al. 2013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50000"/>
                </a:lnSpc>
              </a:pP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Strong surface winds associated with AC12 helped to break up the thin 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Arctic sea ice as well 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(e.g., Parkinson and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Comiso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study will examine the linkages between the development of AC12 and TPVs</a:t>
              </a:r>
              <a:endPara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403" y="3709714"/>
              <a:ext cx="14858998" cy="707886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Arial"/>
                  <a:cs typeface="Arial"/>
                </a:rPr>
                <a:t>1) </a:t>
              </a:r>
              <a:r>
                <a:rPr lang="en-US" sz="4000" b="1" dirty="0" smtClean="0">
                  <a:latin typeface="Arial"/>
                  <a:cs typeface="Arial"/>
                </a:rPr>
                <a:t>Introduction</a:t>
              </a:r>
              <a:endParaRPr lang="en-US" sz="4000" b="1" dirty="0">
                <a:latin typeface="Arial"/>
                <a:cs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6401" y="13080161"/>
            <a:ext cx="14859000" cy="3654841"/>
            <a:chOff x="196401" y="13080161"/>
            <a:chExt cx="14859000" cy="3654841"/>
          </a:xfrm>
        </p:grpSpPr>
        <p:sp>
          <p:nvSpPr>
            <p:cNvPr id="64" name="TextBox 63"/>
            <p:cNvSpPr txBox="1"/>
            <p:nvPr/>
          </p:nvSpPr>
          <p:spPr>
            <a:xfrm>
              <a:off x="196401" y="13080161"/>
              <a:ext cx="14858999" cy="3654841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endParaRPr lang="en-US" sz="2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Data: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ERA-Interim (Dee et al. 2011)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Utilized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TPV tracking algorithm developed by Nicholas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Szapiro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and Steven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Cavallo to 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identify and track TPVs of 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interest for AC12 (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https://github.com/nickszap/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tpvTrack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Manually tracked a predecessor surface cyclone (L1) and AC12 by following the locations of minimum SLP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96401" y="13080161"/>
              <a:ext cx="14859000" cy="707886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/>
                  <a:cs typeface="Arial"/>
                </a:rPr>
                <a:t>2</a:t>
              </a:r>
              <a:r>
                <a:rPr lang="en-US" sz="4000" b="1" dirty="0" smtClean="0">
                  <a:latin typeface="Arial"/>
                  <a:cs typeface="Arial"/>
                </a:rPr>
                <a:t>) Data and Methods</a:t>
              </a:r>
              <a:endParaRPr lang="en-US" sz="4000" b="1" dirty="0">
                <a:latin typeface="Arial"/>
                <a:cs typeface="Arial"/>
              </a:endParaRPr>
            </a:p>
          </p:txBody>
        </p:sp>
      </p:grpSp>
      <p:sp>
        <p:nvSpPr>
          <p:cNvPr id="110" name="Rectangle 109"/>
          <p:cNvSpPr/>
          <p:nvPr/>
        </p:nvSpPr>
        <p:spPr>
          <a:xfrm>
            <a:off x="15249289" y="3711143"/>
            <a:ext cx="13554658" cy="2418944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49289" y="3730087"/>
            <a:ext cx="13554658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4</a:t>
            </a:r>
            <a:r>
              <a:rPr lang="en-US" sz="4000" b="1" dirty="0" smtClean="0">
                <a:latin typeface="Arial"/>
                <a:cs typeface="Arial"/>
              </a:rPr>
              <a:t>) Synoptic Evolution of TPVs and Cyclones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9005668" y="3709715"/>
            <a:ext cx="14716049" cy="13436988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9007701" y="3717460"/>
            <a:ext cx="14714016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5) Three-dimensional Structure of TPVs and Cyclones</a:t>
            </a:r>
            <a:endParaRPr lang="en-US" sz="4000" b="1" dirty="0">
              <a:latin typeface="Arial"/>
              <a:cs typeface="Arial"/>
            </a:endParaRPr>
          </a:p>
        </p:txBody>
      </p:sp>
      <p:grpSp>
        <p:nvGrpSpPr>
          <p:cNvPr id="583" name="Group 582"/>
          <p:cNvGrpSpPr/>
          <p:nvPr/>
        </p:nvGrpSpPr>
        <p:grpSpPr>
          <a:xfrm>
            <a:off x="15345653" y="24974283"/>
            <a:ext cx="13434775" cy="447194"/>
            <a:chOff x="15133991" y="25386984"/>
            <a:chExt cx="13434775" cy="447194"/>
          </a:xfrm>
        </p:grpSpPr>
        <p:sp>
          <p:nvSpPr>
            <p:cNvPr id="116" name="TextBox 115"/>
            <p:cNvSpPr txBox="1"/>
            <p:nvPr/>
          </p:nvSpPr>
          <p:spPr>
            <a:xfrm>
              <a:off x="17074356" y="25587957"/>
              <a:ext cx="3674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688383" y="25587957"/>
              <a:ext cx="351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276657" y="25587957"/>
              <a:ext cx="3667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868778" y="25587957"/>
              <a:ext cx="3812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9507812" y="25587957"/>
              <a:ext cx="3460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0096422" y="25587957"/>
              <a:ext cx="35744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0674807" y="25587957"/>
              <a:ext cx="3898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1299748" y="25586130"/>
              <a:ext cx="36781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1891770" y="25587957"/>
              <a:ext cx="362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2514811" y="25586130"/>
              <a:ext cx="3393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3116823" y="25586130"/>
              <a:ext cx="3430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3696347" y="25587957"/>
              <a:ext cx="3752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287701" y="25587957"/>
              <a:ext cx="401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4899749" y="25587957"/>
              <a:ext cx="3785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507778" y="25587957"/>
              <a:ext cx="3697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6118052" y="25586130"/>
              <a:ext cx="3595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6712032" y="25587957"/>
              <a:ext cx="3714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7311557" y="25587957"/>
              <a:ext cx="383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7925394" y="25587957"/>
              <a:ext cx="3652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6468657" y="25587957"/>
              <a:ext cx="3663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5874906" y="25587957"/>
              <a:ext cx="34505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5249289" y="25587957"/>
              <a:ext cx="4086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139" name="Picture 138" descr="DT_theta_crossline_2lines20120806_00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15133991" y="25386984"/>
              <a:ext cx="13290392" cy="228600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>
              <a:off x="28343072" y="25586130"/>
              <a:ext cx="2256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K</a:t>
              </a:r>
            </a:p>
          </p:txBody>
        </p:sp>
      </p:grpSp>
      <p:grpSp>
        <p:nvGrpSpPr>
          <p:cNvPr id="584" name="Group 583"/>
          <p:cNvGrpSpPr/>
          <p:nvPr/>
        </p:nvGrpSpPr>
        <p:grpSpPr>
          <a:xfrm>
            <a:off x="15335237" y="25522306"/>
            <a:ext cx="13291962" cy="455268"/>
            <a:chOff x="15123575" y="25857447"/>
            <a:chExt cx="13291962" cy="455268"/>
          </a:xfrm>
        </p:grpSpPr>
        <p:pic>
          <p:nvPicPr>
            <p:cNvPr id="142" name="Picture 141" descr="MSLP_crossline_2lines_pwat20120806_00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21850145" y="25857447"/>
              <a:ext cx="6565392" cy="228600"/>
            </a:xfrm>
            <a:prstGeom prst="rect">
              <a:avLst/>
            </a:prstGeom>
          </p:spPr>
        </p:pic>
        <p:sp>
          <p:nvSpPr>
            <p:cNvPr id="153" name="TextBox 152"/>
            <p:cNvSpPr txBox="1"/>
            <p:nvPr/>
          </p:nvSpPr>
          <p:spPr>
            <a:xfrm>
              <a:off x="22525717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333911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4159353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4978975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5803247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661664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7434983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7782312" y="26066494"/>
              <a:ext cx="3879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mm</a:t>
              </a:r>
              <a:endParaRPr lang="en-US" sz="1200" dirty="0">
                <a:latin typeface="Arial"/>
                <a:cs typeface="Arial"/>
              </a:endParaRPr>
            </a:p>
          </p:txBody>
        </p:sp>
        <p:pic>
          <p:nvPicPr>
            <p:cNvPr id="141" name="Picture 140" descr="MSLP_crossline_2lines_ws_20120806_0000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15123575" y="25857447"/>
              <a:ext cx="6565392" cy="228600"/>
            </a:xfrm>
            <a:prstGeom prst="rect">
              <a:avLst/>
            </a:prstGeom>
          </p:spPr>
        </p:pic>
        <p:sp>
          <p:nvSpPr>
            <p:cNvPr id="144" name="TextBox 143"/>
            <p:cNvSpPr txBox="1"/>
            <p:nvPr/>
          </p:nvSpPr>
          <p:spPr>
            <a:xfrm>
              <a:off x="15707864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6435849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7171260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788965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619361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9347346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0079045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0772837" y="26066494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1199179" y="26066494"/>
              <a:ext cx="5164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 s</a:t>
              </a:r>
              <a:r>
                <a:rPr lang="en-US" sz="1600" baseline="30000" dirty="0" smtClean="0">
                  <a:latin typeface="Arial"/>
                  <a:cs typeface="Arial"/>
                </a:rPr>
                <a:t>−1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29293940" y="22009122"/>
            <a:ext cx="7121425" cy="460998"/>
            <a:chOff x="29293940" y="22981892"/>
            <a:chExt cx="7121425" cy="460998"/>
          </a:xfrm>
        </p:grpSpPr>
        <p:pic>
          <p:nvPicPr>
            <p:cNvPr id="163" name="Picture 162" descr="MSLP_crossline_2lines_ws_20120806_0000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29293940" y="22981892"/>
              <a:ext cx="7121425" cy="228600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29938413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0729078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1525251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2306580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3095495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3885696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4683570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5374912" y="23196669"/>
              <a:ext cx="4950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5877762" y="23182992"/>
              <a:ext cx="5164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 s</a:t>
              </a:r>
              <a:r>
                <a:rPr lang="en-US" sz="1600" baseline="30000" dirty="0" smtClean="0">
                  <a:latin typeface="Arial"/>
                  <a:cs typeface="Arial"/>
                </a:rPr>
                <a:t>−1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34318687" y="9572173"/>
            <a:ext cx="9364981" cy="444044"/>
            <a:chOff x="34230963" y="10677364"/>
            <a:chExt cx="9364981" cy="444044"/>
          </a:xfrm>
        </p:grpSpPr>
        <p:grpSp>
          <p:nvGrpSpPr>
            <p:cNvPr id="271" name="Group 270"/>
            <p:cNvGrpSpPr/>
            <p:nvPr/>
          </p:nvGrpSpPr>
          <p:grpSpPr>
            <a:xfrm>
              <a:off x="34230963" y="10677364"/>
              <a:ext cx="9162288" cy="444044"/>
              <a:chOff x="34262515" y="10677364"/>
              <a:chExt cx="9162288" cy="444044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3557317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3599794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36402156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36814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24887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76506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064759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3848914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3890038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3930533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973997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40146489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4056691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40975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4139508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4181610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422319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4263368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4305046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5156355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34727978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34321454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201" name="Picture 200" descr="DT_theta_crossline_2lines20120806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34262515" y="10677364"/>
                <a:ext cx="9162288" cy="228600"/>
              </a:xfrm>
              <a:prstGeom prst="rect">
                <a:avLst/>
              </a:prstGeom>
            </p:spPr>
          </p:pic>
        </p:grpSp>
        <p:sp>
          <p:nvSpPr>
            <p:cNvPr id="202" name="TextBox 201"/>
            <p:cNvSpPr txBox="1"/>
            <p:nvPr/>
          </p:nvSpPr>
          <p:spPr>
            <a:xfrm>
              <a:off x="43370250" y="10905964"/>
              <a:ext cx="2256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29005669" y="17266104"/>
            <a:ext cx="14716049" cy="663925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extBox 225"/>
          <p:cNvSpPr txBox="1"/>
          <p:nvPr/>
        </p:nvSpPr>
        <p:spPr>
          <a:xfrm>
            <a:off x="29007702" y="17265641"/>
            <a:ext cx="14714016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6) </a:t>
            </a:r>
            <a:r>
              <a:rPr lang="en-US" sz="4000" b="1" dirty="0" smtClean="0">
                <a:latin typeface="Arial"/>
                <a:cs typeface="Arial"/>
              </a:rPr>
              <a:t>Impacts of Cyclones on Arctic Sea Ice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9091774" y="10055900"/>
            <a:ext cx="14487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Cross section along line AA’ and (b) BB’ of PV </a:t>
            </a:r>
            <a:r>
              <a:rPr lang="en-US" sz="2000" dirty="0">
                <a:latin typeface="Arial"/>
                <a:cs typeface="Arial"/>
              </a:rPr>
              <a:t>(PVU, </a:t>
            </a:r>
            <a:r>
              <a:rPr lang="en-US" sz="2000" dirty="0" smtClean="0">
                <a:latin typeface="Arial"/>
                <a:cs typeface="Arial"/>
              </a:rPr>
              <a:t>shading), θ 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white),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 </a:t>
            </a:r>
            <a:r>
              <a:rPr lang="en-US" sz="2000" dirty="0">
                <a:latin typeface="Arial"/>
                <a:cs typeface="Arial"/>
              </a:rPr>
              <a:t>2.5 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c) </a:t>
            </a:r>
            <a:r>
              <a:rPr lang="en-US" sz="2000" dirty="0" smtClean="0">
                <a:latin typeface="Arial"/>
                <a:cs typeface="Arial"/>
              </a:rPr>
              <a:t>DT (2-PVU surface) </a:t>
            </a:r>
            <a:r>
              <a:rPr lang="en-US" sz="2000" dirty="0" err="1" smtClean="0">
                <a:latin typeface="Arial"/>
                <a:cs typeface="Arial"/>
              </a:rPr>
              <a:t>θ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(K, shading),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black), 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barbs) </a:t>
            </a:r>
            <a:r>
              <a:rPr lang="en-US" sz="2000" dirty="0" smtClean="0">
                <a:latin typeface="Arial"/>
                <a:cs typeface="Arial"/>
              </a:rPr>
              <a:t>at </a:t>
            </a:r>
            <a:r>
              <a:rPr lang="en-US" sz="2000" dirty="0">
                <a:latin typeface="Arial"/>
                <a:cs typeface="Arial"/>
              </a:rPr>
              <a:t>0600 UTC 4 August 2012</a:t>
            </a:r>
            <a:r>
              <a:rPr lang="en-US" sz="2000" dirty="0" smtClean="0">
                <a:latin typeface="Arial"/>
                <a:cs typeface="Arial"/>
              </a:rPr>
              <a:t>. Transects </a:t>
            </a:r>
            <a:r>
              <a:rPr lang="en-US" sz="2000" dirty="0" smtClean="0">
                <a:latin typeface="Arial"/>
                <a:cs typeface="Arial"/>
              </a:rPr>
              <a:t>shown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in (c). Locations of TPV 1, TPV 2, </a:t>
            </a:r>
            <a:r>
              <a:rPr lang="en-US" sz="2000" dirty="0" smtClean="0">
                <a:latin typeface="Arial"/>
                <a:cs typeface="Arial"/>
              </a:rPr>
              <a:t>L1, and </a:t>
            </a:r>
            <a:r>
              <a:rPr lang="en-US" sz="2000" dirty="0" smtClean="0">
                <a:latin typeface="Arial"/>
                <a:cs typeface="Arial"/>
              </a:rPr>
              <a:t>AC12 indicated where labeled.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29091774" y="16684642"/>
            <a:ext cx="14443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5</a:t>
            </a:r>
            <a:r>
              <a:rPr lang="en-US" sz="2000" dirty="0" smtClean="0">
                <a:latin typeface="Arial"/>
                <a:cs typeface="Arial"/>
              </a:rPr>
              <a:t>. As in Fig. 4, but for cross sections along </a:t>
            </a:r>
            <a:r>
              <a:rPr lang="en-US" sz="2000" dirty="0" smtClean="0">
                <a:latin typeface="Arial"/>
                <a:cs typeface="Arial"/>
              </a:rPr>
              <a:t>lines </a:t>
            </a:r>
            <a:r>
              <a:rPr lang="en-US" sz="2000" dirty="0" smtClean="0">
                <a:latin typeface="Arial"/>
                <a:cs typeface="Arial"/>
              </a:rPr>
              <a:t>CC’ and DD’ at 0000 UTC 6 August 2012.</a:t>
            </a:r>
          </a:p>
        </p:txBody>
      </p:sp>
      <p:grpSp>
        <p:nvGrpSpPr>
          <p:cNvPr id="398" name="Group 397"/>
          <p:cNvGrpSpPr/>
          <p:nvPr/>
        </p:nvGrpSpPr>
        <p:grpSpPr>
          <a:xfrm>
            <a:off x="29255456" y="9570532"/>
            <a:ext cx="4841005" cy="446882"/>
            <a:chOff x="29293940" y="10281470"/>
            <a:chExt cx="4841005" cy="446882"/>
          </a:xfrm>
        </p:grpSpPr>
        <p:pic>
          <p:nvPicPr>
            <p:cNvPr id="174" name="Picture 173" descr="erai_pv_cross_cfd_75N130E_75N230E_20120806_0000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6" t="94987" r="2766" b="2517"/>
            <a:stretch/>
          </p:blipFill>
          <p:spPr>
            <a:xfrm>
              <a:off x="29293940" y="10281470"/>
              <a:ext cx="4756405" cy="228600"/>
            </a:xfrm>
            <a:prstGeom prst="rect">
              <a:avLst/>
            </a:prstGeom>
          </p:spPr>
        </p:pic>
        <p:sp>
          <p:nvSpPr>
            <p:cNvPr id="261" name="TextBox 260"/>
            <p:cNvSpPr txBox="1"/>
            <p:nvPr/>
          </p:nvSpPr>
          <p:spPr>
            <a:xfrm>
              <a:off x="29619999" y="1051171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30101795" y="1051171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30578776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1050006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31512099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31989645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32469251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2949618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33419175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3704813" y="10510070"/>
              <a:ext cx="43013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PVU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587" name="Group 586"/>
          <p:cNvGrpSpPr/>
          <p:nvPr/>
        </p:nvGrpSpPr>
        <p:grpSpPr>
          <a:xfrm>
            <a:off x="36882034" y="22009122"/>
            <a:ext cx="6565392" cy="447321"/>
            <a:chOff x="37009033" y="22981892"/>
            <a:chExt cx="6565392" cy="447321"/>
          </a:xfrm>
        </p:grpSpPr>
        <p:pic>
          <p:nvPicPr>
            <p:cNvPr id="162" name="Picture 161" descr="sea_ice_difference_low_tracks_20120801_060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" t="96774" r="3428" b="830"/>
            <a:stretch/>
          </p:blipFill>
          <p:spPr>
            <a:xfrm>
              <a:off x="37009033" y="22981892"/>
              <a:ext cx="6565392" cy="228600"/>
            </a:xfrm>
            <a:prstGeom prst="rect">
              <a:avLst/>
            </a:prstGeom>
          </p:spPr>
        </p:pic>
        <p:sp>
          <p:nvSpPr>
            <p:cNvPr id="312" name="TextBox 311"/>
            <p:cNvSpPr txBox="1"/>
            <p:nvPr/>
          </p:nvSpPr>
          <p:spPr>
            <a:xfrm>
              <a:off x="37300282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-60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37742070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38179107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38616022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39053076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39488873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992640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0800972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4123484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1672855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211416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42547505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40361013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42982267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43228773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%</a:t>
              </a:r>
            </a:p>
          </p:txBody>
        </p:sp>
      </p:grpSp>
      <p:sp>
        <p:nvSpPr>
          <p:cNvPr id="327" name="TextBox 326"/>
          <p:cNvSpPr txBox="1"/>
          <p:nvPr/>
        </p:nvSpPr>
        <p:spPr>
          <a:xfrm>
            <a:off x="29075063" y="22498976"/>
            <a:ext cx="1453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6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SLP (hPa, black), and 10-m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shading) and </a:t>
            </a:r>
            <a:r>
              <a:rPr lang="en-US" sz="2000" dirty="0">
                <a:latin typeface="Arial"/>
                <a:cs typeface="Arial"/>
              </a:rPr>
              <a:t>wind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 at (a) 0000 UTC 6 August 2012 and (b) 0000 UTC 9 August 2012. Also, 20% contour of sea-ice concentration (thick blue) at (a) 0600 UTC 6 August 2012 and (b) 0600 UTC 9 August 2012. (c) Change in sea-ice concentration from 0600 UTC 3 August to 0600 UTC 14 August 2012 (%, shading). </a:t>
            </a:r>
          </a:p>
        </p:txBody>
      </p:sp>
      <p:sp>
        <p:nvSpPr>
          <p:cNvPr id="328" name="TextBox 327"/>
          <p:cNvSpPr txBox="1"/>
          <p:nvPr/>
        </p:nvSpPr>
        <p:spPr>
          <a:xfrm>
            <a:off x="29011987" y="24017784"/>
            <a:ext cx="14712165" cy="707886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/>
                <a:cs typeface="Arial"/>
              </a:rPr>
              <a:t>7</a:t>
            </a:r>
            <a:r>
              <a:rPr lang="en-US" sz="4000" b="1" dirty="0" smtClean="0">
                <a:latin typeface="Arial"/>
                <a:cs typeface="Arial"/>
              </a:rPr>
              <a:t>) Conclusions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15249289" y="28028930"/>
            <a:ext cx="13554658" cy="4788484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References</a:t>
            </a:r>
          </a:p>
          <a:p>
            <a:pPr algn="ctr">
              <a:lnSpc>
                <a:spcPct val="50000"/>
              </a:lnSpc>
            </a:pPr>
            <a:endParaRPr lang="en-US" sz="18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Cavallo</a:t>
            </a:r>
            <a:r>
              <a:rPr lang="en-US" sz="2000" dirty="0">
                <a:latin typeface="Arial"/>
                <a:cs typeface="Arial"/>
              </a:rPr>
              <a:t>, S. M., and G. J. Hakim, </a:t>
            </a:r>
            <a:r>
              <a:rPr lang="en-US" sz="2000" dirty="0" smtClean="0">
                <a:latin typeface="Arial"/>
                <a:cs typeface="Arial"/>
              </a:rPr>
              <a:t>2010</a:t>
            </a:r>
            <a:r>
              <a:rPr lang="en-US" sz="2000" dirty="0">
                <a:latin typeface="Arial"/>
                <a:cs typeface="Arial"/>
              </a:rPr>
              <a:t>: Composite structure of tropopause polar cyclones. </a:t>
            </a:r>
            <a:r>
              <a:rPr lang="en-US" sz="2000" i="1" dirty="0">
                <a:latin typeface="Arial"/>
                <a:cs typeface="Arial"/>
              </a:rPr>
              <a:t>Mon. </a:t>
            </a:r>
            <a:r>
              <a:rPr lang="en-US" sz="2000" i="1" dirty="0" err="1">
                <a:latin typeface="Arial"/>
                <a:cs typeface="Arial"/>
              </a:rPr>
              <a:t>Wea</a:t>
            </a:r>
            <a:r>
              <a:rPr lang="en-US" sz="2000" i="1" dirty="0">
                <a:latin typeface="Arial"/>
                <a:cs typeface="Arial"/>
              </a:rPr>
              <a:t>. Rev.,</a:t>
            </a:r>
            <a:r>
              <a:rPr lang="en-US" sz="2000" dirty="0">
                <a:latin typeface="Arial"/>
                <a:cs typeface="Arial"/>
              </a:rPr>
              <a:t> </a:t>
            </a:r>
            <a:r>
              <a:rPr lang="en-US" sz="2000" b="1" dirty="0">
                <a:latin typeface="Arial"/>
                <a:cs typeface="Arial"/>
              </a:rPr>
              <a:t>138,</a:t>
            </a:r>
            <a:r>
              <a:rPr lang="en-US" sz="2000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              3840–3857</a:t>
            </a:r>
            <a:r>
              <a:rPr lang="en-US" sz="20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Dee</a:t>
            </a:r>
            <a:r>
              <a:rPr lang="en-US" sz="2000" dirty="0">
                <a:latin typeface="Arial"/>
                <a:cs typeface="Arial"/>
              </a:rPr>
              <a:t>, D. P., and Coauthors, 2011: The ERA-Interim reanalysis: Configuration and performance </a:t>
            </a:r>
            <a:r>
              <a:rPr lang="en-US" sz="2000" dirty="0" smtClean="0">
                <a:latin typeface="Arial"/>
                <a:cs typeface="Arial"/>
              </a:rPr>
              <a:t>of </a:t>
            </a:r>
            <a:r>
              <a:rPr lang="en-US" sz="2000" dirty="0">
                <a:latin typeface="Arial"/>
                <a:cs typeface="Arial"/>
              </a:rPr>
              <a:t>the data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              assimilation system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i="1" dirty="0" smtClean="0">
                <a:latin typeface="Arial"/>
                <a:cs typeface="Arial"/>
              </a:rPr>
              <a:t>Quart. J</a:t>
            </a:r>
            <a:r>
              <a:rPr lang="en-US" sz="2000" i="1" dirty="0">
                <a:latin typeface="Arial"/>
                <a:cs typeface="Arial"/>
              </a:rPr>
              <a:t>. Roy. Meteor. </a:t>
            </a:r>
            <a:r>
              <a:rPr lang="en-US" sz="2000" i="1" dirty="0" smtClean="0">
                <a:latin typeface="Arial"/>
                <a:cs typeface="Arial"/>
              </a:rPr>
              <a:t>Soc</a:t>
            </a:r>
            <a:r>
              <a:rPr lang="en-US" sz="2000" i="1" dirty="0">
                <a:latin typeface="Arial"/>
                <a:cs typeface="Arial"/>
              </a:rPr>
              <a:t>.,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137,</a:t>
            </a:r>
            <a:r>
              <a:rPr lang="en-US" sz="2000" dirty="0">
                <a:latin typeface="Arial"/>
                <a:cs typeface="Arial"/>
              </a:rPr>
              <a:t> 553–597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Parkinson, C. L., and J. C. </a:t>
            </a:r>
            <a:r>
              <a:rPr lang="en-US" sz="2000" dirty="0" err="1">
                <a:latin typeface="Arial"/>
                <a:cs typeface="Arial"/>
              </a:rPr>
              <a:t>Comiso</a:t>
            </a:r>
            <a:r>
              <a:rPr lang="en-US" sz="2000" dirty="0">
                <a:latin typeface="Arial"/>
                <a:cs typeface="Arial"/>
              </a:rPr>
              <a:t>, 2013: On the 2012 record low Arctic sea ice cover: </a:t>
            </a:r>
            <a:r>
              <a:rPr lang="en-US" sz="2000" dirty="0" smtClean="0">
                <a:latin typeface="Arial"/>
                <a:cs typeface="Arial"/>
              </a:rPr>
              <a:t>Combined </a:t>
            </a:r>
            <a:r>
              <a:rPr lang="en-US" sz="2000" dirty="0">
                <a:latin typeface="Arial"/>
                <a:cs typeface="Arial"/>
              </a:rPr>
              <a:t>impact of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preconditioning and an August storm. </a:t>
            </a:r>
            <a:r>
              <a:rPr lang="en-US" sz="2000" i="1" dirty="0" err="1" smtClean="0">
                <a:latin typeface="Arial"/>
                <a:cs typeface="Arial"/>
              </a:rPr>
              <a:t>Geophys</a:t>
            </a:r>
            <a:r>
              <a:rPr lang="en-US" sz="2000" i="1" dirty="0">
                <a:latin typeface="Arial"/>
                <a:cs typeface="Arial"/>
              </a:rPr>
              <a:t>. Res. </a:t>
            </a:r>
            <a:r>
              <a:rPr lang="en-US" sz="2000" i="1" dirty="0" err="1">
                <a:latin typeface="Arial"/>
                <a:cs typeface="Arial"/>
              </a:rPr>
              <a:t>Lett</a:t>
            </a:r>
            <a:r>
              <a:rPr lang="en-US" sz="2000" i="1" dirty="0">
                <a:latin typeface="Arial"/>
                <a:cs typeface="Arial"/>
              </a:rPr>
              <a:t>.,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40, </a:t>
            </a:r>
            <a:r>
              <a:rPr lang="en-US" sz="2000" dirty="0">
                <a:latin typeface="Arial"/>
                <a:cs typeface="Arial"/>
              </a:rPr>
              <a:t>1356–1361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Pyle, M. E., D. Keyser, and L. F. Bosart, 2004: A diagnostic study of jet </a:t>
            </a:r>
            <a:r>
              <a:rPr lang="en-US" sz="2000" dirty="0" smtClean="0">
                <a:latin typeface="Arial"/>
                <a:cs typeface="Arial"/>
              </a:rPr>
              <a:t>streaks: Kinematic </a:t>
            </a:r>
            <a:r>
              <a:rPr lang="en-US" sz="2000" dirty="0">
                <a:latin typeface="Arial"/>
                <a:cs typeface="Arial"/>
              </a:rPr>
              <a:t>signatures and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</a:t>
            </a:r>
            <a:r>
              <a:rPr lang="en-US" sz="2000" dirty="0" smtClean="0">
                <a:latin typeface="Arial"/>
                <a:cs typeface="Arial"/>
              </a:rPr>
              <a:t>relationship </a:t>
            </a:r>
            <a:r>
              <a:rPr lang="en-US" sz="2000" dirty="0">
                <a:latin typeface="Arial"/>
                <a:cs typeface="Arial"/>
              </a:rPr>
              <a:t>to </a:t>
            </a:r>
            <a:r>
              <a:rPr lang="en-US" sz="2000" dirty="0" smtClean="0">
                <a:latin typeface="Arial"/>
                <a:cs typeface="Arial"/>
              </a:rPr>
              <a:t>coherent  </a:t>
            </a:r>
            <a:r>
              <a:rPr lang="en-US" sz="2000" dirty="0" smtClean="0">
                <a:latin typeface="Arial"/>
                <a:cs typeface="Arial"/>
              </a:rPr>
              <a:t>tropopause disturbances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i="1" dirty="0">
                <a:latin typeface="Arial"/>
                <a:cs typeface="Arial"/>
              </a:rPr>
              <a:t>Mon. </a:t>
            </a:r>
            <a:r>
              <a:rPr lang="en-US" sz="2000" i="1" dirty="0" err="1">
                <a:latin typeface="Arial"/>
                <a:cs typeface="Arial"/>
              </a:rPr>
              <a:t>Wea</a:t>
            </a:r>
            <a:r>
              <a:rPr lang="en-US" sz="2000" i="1" dirty="0">
                <a:latin typeface="Arial"/>
                <a:cs typeface="Arial"/>
              </a:rPr>
              <a:t>. Rev., </a:t>
            </a:r>
            <a:r>
              <a:rPr lang="en-US" sz="2000" b="1" dirty="0">
                <a:latin typeface="Arial"/>
                <a:cs typeface="Arial"/>
              </a:rPr>
              <a:t>132,</a:t>
            </a:r>
            <a:r>
              <a:rPr lang="en-US" sz="2000" dirty="0">
                <a:latin typeface="Arial"/>
                <a:cs typeface="Arial"/>
              </a:rPr>
              <a:t> 297–319.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Simmonds</a:t>
            </a:r>
            <a:r>
              <a:rPr lang="en-US" sz="2000" dirty="0">
                <a:latin typeface="Arial"/>
                <a:cs typeface="Arial"/>
              </a:rPr>
              <a:t>, I., and I. </a:t>
            </a:r>
            <a:r>
              <a:rPr lang="en-US" sz="2000" dirty="0" err="1">
                <a:latin typeface="Arial"/>
                <a:cs typeface="Arial"/>
              </a:rPr>
              <a:t>Rudeva</a:t>
            </a:r>
            <a:r>
              <a:rPr lang="en-US" sz="2000" dirty="0">
                <a:latin typeface="Arial"/>
                <a:cs typeface="Arial"/>
              </a:rPr>
              <a:t>, 2012: The great Arctic cyclone of August 2012. </a:t>
            </a:r>
            <a:r>
              <a:rPr lang="en-US" sz="2000" i="1" dirty="0" err="1">
                <a:latin typeface="Arial"/>
                <a:cs typeface="Arial"/>
              </a:rPr>
              <a:t>Geophys</a:t>
            </a:r>
            <a:r>
              <a:rPr lang="en-US" sz="2000" i="1" dirty="0">
                <a:latin typeface="Arial"/>
                <a:cs typeface="Arial"/>
              </a:rPr>
              <a:t>. Res. </a:t>
            </a:r>
            <a:r>
              <a:rPr lang="en-US" sz="2000" i="1" dirty="0" err="1" smtClean="0">
                <a:latin typeface="Arial"/>
                <a:cs typeface="Arial"/>
              </a:rPr>
              <a:t>Lett</a:t>
            </a:r>
            <a:r>
              <a:rPr lang="en-US" sz="2000" i="1" dirty="0">
                <a:latin typeface="Arial"/>
                <a:cs typeface="Arial"/>
              </a:rPr>
              <a:t>.,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39,</a:t>
            </a:r>
            <a:r>
              <a:rPr lang="en-US" sz="2000" dirty="0">
                <a:latin typeface="Arial"/>
                <a:cs typeface="Arial"/>
              </a:rPr>
              <a:t> L23709.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Yamazaki, A., J. Inoue, K. </a:t>
            </a:r>
            <a:r>
              <a:rPr lang="en-US" sz="2000" dirty="0" err="1">
                <a:latin typeface="Arial"/>
                <a:cs typeface="Arial"/>
              </a:rPr>
              <a:t>Dethloff</a:t>
            </a:r>
            <a:r>
              <a:rPr lang="en-US" sz="2000" dirty="0">
                <a:latin typeface="Arial"/>
                <a:cs typeface="Arial"/>
              </a:rPr>
              <a:t>, M. </a:t>
            </a:r>
            <a:r>
              <a:rPr lang="en-US" sz="2000" dirty="0" err="1">
                <a:latin typeface="Arial"/>
                <a:cs typeface="Arial"/>
              </a:rPr>
              <a:t>Maturilli</a:t>
            </a:r>
            <a:r>
              <a:rPr lang="en-US" sz="2000" dirty="0">
                <a:latin typeface="Arial"/>
                <a:cs typeface="Arial"/>
              </a:rPr>
              <a:t>, and G. </a:t>
            </a:r>
            <a:r>
              <a:rPr lang="en-US" sz="2000" dirty="0" err="1">
                <a:latin typeface="Arial"/>
                <a:cs typeface="Arial"/>
              </a:rPr>
              <a:t>König-Langlo</a:t>
            </a:r>
            <a:r>
              <a:rPr lang="en-US" sz="2000" dirty="0">
                <a:latin typeface="Arial"/>
                <a:cs typeface="Arial"/>
              </a:rPr>
              <a:t>, 2015: Impact of </a:t>
            </a:r>
            <a:r>
              <a:rPr lang="en-US" sz="2000" dirty="0" smtClean="0">
                <a:latin typeface="Arial"/>
                <a:cs typeface="Arial"/>
              </a:rPr>
              <a:t>radiosonde </a:t>
            </a:r>
            <a:r>
              <a:rPr lang="en-US" sz="2000" dirty="0">
                <a:latin typeface="Arial"/>
                <a:cs typeface="Arial"/>
              </a:rPr>
              <a:t>observations on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forecasting summertime </a:t>
            </a:r>
            <a:r>
              <a:rPr lang="en-US" sz="2000" dirty="0" smtClean="0">
                <a:latin typeface="Arial"/>
                <a:cs typeface="Arial"/>
              </a:rPr>
              <a:t>Arctic </a:t>
            </a:r>
            <a:r>
              <a:rPr lang="en-US" sz="2000" dirty="0" smtClean="0">
                <a:latin typeface="Arial"/>
                <a:cs typeface="Arial"/>
              </a:rPr>
              <a:t>cyclone formation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i="1" dirty="0">
                <a:latin typeface="Arial"/>
                <a:cs typeface="Arial"/>
              </a:rPr>
              <a:t>J. </a:t>
            </a:r>
            <a:r>
              <a:rPr lang="en-US" sz="2000" i="1" dirty="0" err="1" smtClean="0">
                <a:latin typeface="Arial"/>
                <a:cs typeface="Arial"/>
              </a:rPr>
              <a:t>Geophys</a:t>
            </a:r>
            <a:r>
              <a:rPr lang="en-US" sz="2000" i="1" dirty="0">
                <a:latin typeface="Arial"/>
                <a:cs typeface="Arial"/>
              </a:rPr>
              <a:t>. Res. Atmos.,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b="1" dirty="0">
                <a:latin typeface="Arial"/>
                <a:cs typeface="Arial"/>
              </a:rPr>
              <a:t>120,</a:t>
            </a:r>
            <a:r>
              <a:rPr lang="en-US" sz="2000" dirty="0">
                <a:latin typeface="Arial"/>
                <a:cs typeface="Arial"/>
              </a:rPr>
              <a:t> 3249–3273.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Zhang, J., R. Lindsay, A. </a:t>
            </a:r>
            <a:r>
              <a:rPr lang="en-US" sz="2000" dirty="0" err="1">
                <a:latin typeface="Arial"/>
                <a:cs typeface="Arial"/>
              </a:rPr>
              <a:t>Schweiger</a:t>
            </a:r>
            <a:r>
              <a:rPr lang="en-US" sz="2000" dirty="0">
                <a:latin typeface="Arial"/>
                <a:cs typeface="Arial"/>
              </a:rPr>
              <a:t>, and M. Steele, 2013: The impact of an intense summer </a:t>
            </a:r>
            <a:r>
              <a:rPr lang="en-US" sz="2000" dirty="0" smtClean="0">
                <a:latin typeface="Arial"/>
                <a:cs typeface="Arial"/>
              </a:rPr>
              <a:t>cyclone </a:t>
            </a:r>
            <a:r>
              <a:rPr lang="en-US" sz="2000" dirty="0">
                <a:latin typeface="Arial"/>
                <a:cs typeface="Arial"/>
              </a:rPr>
              <a:t>on 2012 Arctic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              sea ice </a:t>
            </a:r>
            <a:r>
              <a:rPr lang="en-US" sz="2000" dirty="0" smtClean="0">
                <a:latin typeface="Arial"/>
                <a:cs typeface="Arial"/>
              </a:rPr>
              <a:t>retreat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i="1" dirty="0" err="1" smtClean="0">
                <a:latin typeface="Arial"/>
                <a:cs typeface="Arial"/>
              </a:rPr>
              <a:t>Geophys</a:t>
            </a:r>
            <a:r>
              <a:rPr lang="en-US" sz="2000" i="1" dirty="0">
                <a:latin typeface="Arial"/>
                <a:cs typeface="Arial"/>
              </a:rPr>
              <a:t>. </a:t>
            </a:r>
            <a:r>
              <a:rPr lang="hu-HU" sz="2000" i="1" dirty="0" smtClean="0">
                <a:latin typeface="Arial"/>
                <a:cs typeface="Arial"/>
              </a:rPr>
              <a:t>Res. Lett</a:t>
            </a:r>
            <a:r>
              <a:rPr lang="hu-HU" sz="2000" i="1" dirty="0">
                <a:latin typeface="Arial"/>
                <a:cs typeface="Arial"/>
              </a:rPr>
              <a:t>.,</a:t>
            </a:r>
            <a:r>
              <a:rPr lang="hu-HU" sz="2000" dirty="0">
                <a:latin typeface="Arial"/>
                <a:cs typeface="Arial"/>
              </a:rPr>
              <a:t> </a:t>
            </a:r>
            <a:r>
              <a:rPr lang="hu-HU" sz="2000" b="1" dirty="0">
                <a:latin typeface="Arial"/>
                <a:cs typeface="Arial"/>
              </a:rPr>
              <a:t>40,</a:t>
            </a:r>
            <a:r>
              <a:rPr lang="hu-HU" sz="2000" dirty="0">
                <a:latin typeface="Arial"/>
                <a:cs typeface="Arial"/>
              </a:rPr>
              <a:t> 720–726</a:t>
            </a:r>
            <a:r>
              <a:rPr lang="hu-HU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r>
              <a:rPr lang="en-US" sz="800" dirty="0">
                <a:latin typeface="Arial"/>
                <a:cs typeface="Arial"/>
              </a:rPr>
              <a:t>\</a:t>
            </a: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29005669" y="31207090"/>
            <a:ext cx="14734725" cy="1608126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algn="ctr">
              <a:lnSpc>
                <a:spcPct val="50000"/>
              </a:lnSpc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Cavallo for providing their TPV tracking algorithm.                  This research was supported by National Science Foundation grant AGS-1355960.</a:t>
            </a:r>
          </a:p>
          <a:p>
            <a:pPr algn="ctr"/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375865" y="25306691"/>
            <a:ext cx="14520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(a) Track of TPV 1 (yellow) from 1200 UTC 23 July to 1200 UTC 7 September 2012 and TPV 2 (red) from 1800 UTC 30 July to 1200 UTC 8 August </a:t>
            </a:r>
            <a:r>
              <a:rPr lang="en-US" sz="2000" dirty="0" smtClean="0">
                <a:latin typeface="Arial"/>
                <a:cs typeface="Arial"/>
              </a:rPr>
              <a:t>2012; </a:t>
            </a:r>
            <a:r>
              <a:rPr lang="en-US" sz="2000" dirty="0" smtClean="0">
                <a:latin typeface="Arial"/>
                <a:cs typeface="Arial"/>
              </a:rPr>
              <a:t>31 </a:t>
            </a:r>
            <a:r>
              <a:rPr lang="en-US" sz="2000" dirty="0" smtClean="0">
                <a:latin typeface="Arial"/>
                <a:cs typeface="Arial"/>
              </a:rPr>
              <a:t>July–6 </a:t>
            </a:r>
            <a:r>
              <a:rPr lang="en-US" sz="2000" dirty="0" smtClean="0">
                <a:latin typeface="Arial"/>
                <a:cs typeface="Arial"/>
              </a:rPr>
              <a:t>August 2012 time-mean 300-hPa geopotential height (dam, </a:t>
            </a:r>
            <a:r>
              <a:rPr lang="en-US" sz="2000" dirty="0" smtClean="0">
                <a:latin typeface="Arial"/>
                <a:cs typeface="Arial"/>
              </a:rPr>
              <a:t>dark gray) </a:t>
            </a:r>
            <a:r>
              <a:rPr lang="en-US" sz="2000" dirty="0" smtClean="0">
                <a:latin typeface="Arial"/>
                <a:cs typeface="Arial"/>
              </a:rPr>
              <a:t>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shaded). (b) Track of L1 (red) from 1800 UTC 31 July to 0600 UTC </a:t>
            </a:r>
            <a:r>
              <a:rPr lang="en-US" sz="2000" dirty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 August 2012 and AC12 (yellow) from 1200 UTC 2 August to 1200 UTC 14 August </a:t>
            </a:r>
            <a:r>
              <a:rPr lang="en-US" sz="2000" dirty="0" smtClean="0">
                <a:latin typeface="Arial"/>
                <a:cs typeface="Arial"/>
              </a:rPr>
              <a:t>2012; </a:t>
            </a:r>
            <a:r>
              <a:rPr lang="en-US" sz="2000" dirty="0" smtClean="0">
                <a:latin typeface="Arial"/>
                <a:cs typeface="Arial"/>
              </a:rPr>
              <a:t>31 July–6 August 2012 time-mean 850-hPa temperature (°C, </a:t>
            </a:r>
            <a:r>
              <a:rPr lang="en-US" sz="2000" dirty="0" smtClean="0">
                <a:latin typeface="Arial"/>
                <a:cs typeface="Arial"/>
              </a:rPr>
              <a:t>dark gray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 smtClean="0">
                <a:latin typeface="Arial"/>
                <a:cs typeface="Arial"/>
              </a:rPr>
              <a:t>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shaded). </a:t>
            </a:r>
            <a:r>
              <a:rPr lang="en-US" sz="2000" dirty="0" smtClean="0">
                <a:latin typeface="Arial"/>
                <a:cs typeface="Arial"/>
              </a:rPr>
              <a:t>Dots correspond to 0000 </a:t>
            </a:r>
            <a:r>
              <a:rPr lang="en-US" sz="2000" dirty="0">
                <a:latin typeface="Arial"/>
                <a:cs typeface="Arial"/>
              </a:rPr>
              <a:t>UTC </a:t>
            </a:r>
            <a:r>
              <a:rPr lang="en-US" sz="2000" dirty="0" smtClean="0">
                <a:latin typeface="Arial"/>
                <a:cs typeface="Arial"/>
              </a:rPr>
              <a:t>positions of </a:t>
            </a:r>
            <a:r>
              <a:rPr lang="en-US" sz="2000" dirty="0">
                <a:latin typeface="Arial"/>
                <a:cs typeface="Arial"/>
              </a:rPr>
              <a:t>the </a:t>
            </a:r>
            <a:r>
              <a:rPr lang="en-US" sz="2000" dirty="0" smtClean="0">
                <a:latin typeface="Arial"/>
                <a:cs typeface="Arial"/>
              </a:rPr>
              <a:t>TPVs and surface cyclones during 31 July–14 August </a:t>
            </a:r>
            <a:r>
              <a:rPr lang="en-US" sz="2000" dirty="0" smtClean="0">
                <a:latin typeface="Arial"/>
                <a:cs typeface="Arial"/>
              </a:rPr>
              <a:t>2012</a:t>
            </a:r>
            <a:r>
              <a:rPr lang="en-US" sz="2000" dirty="0" smtClean="0">
                <a:latin typeface="Arial"/>
                <a:cs typeface="Arial"/>
              </a:rPr>
              <a:t>, with the corresponding dates labeled.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375865" y="31967546"/>
            <a:ext cx="14520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Time series of minimum dynamic tropopause (DT) potential temperature (θ) of TPV 1 (black, solid) and TPV 2 (red, solid), and minimum sea level pressure (SLP) of L1 (red, dashed) and AC12 (gray, dashed) during 30 July–14 August 2012. 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17668737" y="24507415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19139058" y="24507415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4298838" y="24607908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4556789" y="24507415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5769159" y="24607908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6027110" y="24507415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grpSp>
        <p:nvGrpSpPr>
          <p:cNvPr id="399" name="Group 398"/>
          <p:cNvGrpSpPr/>
          <p:nvPr/>
        </p:nvGrpSpPr>
        <p:grpSpPr>
          <a:xfrm>
            <a:off x="34315429" y="16181513"/>
            <a:ext cx="9364981" cy="444044"/>
            <a:chOff x="34230963" y="10677364"/>
            <a:chExt cx="9364981" cy="444044"/>
          </a:xfrm>
        </p:grpSpPr>
        <p:grpSp>
          <p:nvGrpSpPr>
            <p:cNvPr id="400" name="Group 399"/>
            <p:cNvGrpSpPr/>
            <p:nvPr/>
          </p:nvGrpSpPr>
          <p:grpSpPr>
            <a:xfrm>
              <a:off x="34230963" y="10677364"/>
              <a:ext cx="9162288" cy="444044"/>
              <a:chOff x="34262515" y="10677364"/>
              <a:chExt cx="9162288" cy="444044"/>
            </a:xfrm>
          </p:grpSpPr>
          <p:sp>
            <p:nvSpPr>
              <p:cNvPr id="402" name="TextBox 401"/>
              <p:cNvSpPr txBox="1"/>
              <p:nvPr/>
            </p:nvSpPr>
            <p:spPr>
              <a:xfrm>
                <a:off x="3557317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3" name="TextBox 402"/>
              <p:cNvSpPr txBox="1"/>
              <p:nvPr/>
            </p:nvSpPr>
            <p:spPr>
              <a:xfrm>
                <a:off x="3599794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36402156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5" name="TextBox 404"/>
              <p:cNvSpPr txBox="1"/>
              <p:nvPr/>
            </p:nvSpPr>
            <p:spPr>
              <a:xfrm>
                <a:off x="36814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3724887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376506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38064759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9" name="TextBox 408"/>
              <p:cNvSpPr txBox="1"/>
              <p:nvPr/>
            </p:nvSpPr>
            <p:spPr>
              <a:xfrm>
                <a:off x="3848914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0" name="TextBox 409"/>
              <p:cNvSpPr txBox="1"/>
              <p:nvPr/>
            </p:nvSpPr>
            <p:spPr>
              <a:xfrm>
                <a:off x="3890038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3930533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2" name="TextBox 411"/>
              <p:cNvSpPr txBox="1"/>
              <p:nvPr/>
            </p:nvSpPr>
            <p:spPr>
              <a:xfrm>
                <a:off x="3973997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40146489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4" name="TextBox 413"/>
              <p:cNvSpPr txBox="1"/>
              <p:nvPr/>
            </p:nvSpPr>
            <p:spPr>
              <a:xfrm>
                <a:off x="4056691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5" name="TextBox 414"/>
              <p:cNvSpPr txBox="1"/>
              <p:nvPr/>
            </p:nvSpPr>
            <p:spPr>
              <a:xfrm>
                <a:off x="40975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6" name="TextBox 415"/>
              <p:cNvSpPr txBox="1"/>
              <p:nvPr/>
            </p:nvSpPr>
            <p:spPr>
              <a:xfrm>
                <a:off x="4139508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7" name="TextBox 416"/>
              <p:cNvSpPr txBox="1"/>
              <p:nvPr/>
            </p:nvSpPr>
            <p:spPr>
              <a:xfrm>
                <a:off x="4181610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422319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9" name="TextBox 418"/>
              <p:cNvSpPr txBox="1"/>
              <p:nvPr/>
            </p:nvSpPr>
            <p:spPr>
              <a:xfrm>
                <a:off x="4263368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0" name="TextBox 419"/>
              <p:cNvSpPr txBox="1"/>
              <p:nvPr/>
            </p:nvSpPr>
            <p:spPr>
              <a:xfrm>
                <a:off x="4305046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1" name="TextBox 420"/>
              <p:cNvSpPr txBox="1"/>
              <p:nvPr/>
            </p:nvSpPr>
            <p:spPr>
              <a:xfrm>
                <a:off x="35156355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2" name="TextBox 421"/>
              <p:cNvSpPr txBox="1"/>
              <p:nvPr/>
            </p:nvSpPr>
            <p:spPr>
              <a:xfrm>
                <a:off x="34727978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4321454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424" name="Picture 423" descr="DT_theta_crossline_2lines20120806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34262515" y="10677364"/>
                <a:ext cx="9162288" cy="228600"/>
              </a:xfrm>
              <a:prstGeom prst="rect">
                <a:avLst/>
              </a:prstGeom>
            </p:spPr>
          </p:pic>
        </p:grpSp>
        <p:sp>
          <p:nvSpPr>
            <p:cNvPr id="401" name="TextBox 400"/>
            <p:cNvSpPr txBox="1"/>
            <p:nvPr/>
          </p:nvSpPr>
          <p:spPr>
            <a:xfrm>
              <a:off x="43370250" y="10905964"/>
              <a:ext cx="2256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425" name="Group 424"/>
          <p:cNvGrpSpPr/>
          <p:nvPr/>
        </p:nvGrpSpPr>
        <p:grpSpPr>
          <a:xfrm>
            <a:off x="29252198" y="16179872"/>
            <a:ext cx="4841005" cy="446882"/>
            <a:chOff x="29293940" y="10281470"/>
            <a:chExt cx="4841005" cy="446882"/>
          </a:xfrm>
        </p:grpSpPr>
        <p:pic>
          <p:nvPicPr>
            <p:cNvPr id="426" name="Picture 425" descr="erai_pv_cross_cfd_75N130E_75N230E_20120806_0000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6" t="94987" r="2766" b="2517"/>
            <a:stretch/>
          </p:blipFill>
          <p:spPr>
            <a:xfrm>
              <a:off x="29293940" y="10281470"/>
              <a:ext cx="4756405" cy="228600"/>
            </a:xfrm>
            <a:prstGeom prst="rect">
              <a:avLst/>
            </a:prstGeom>
          </p:spPr>
        </p:pic>
        <p:sp>
          <p:nvSpPr>
            <p:cNvPr id="427" name="TextBox 426"/>
            <p:cNvSpPr txBox="1"/>
            <p:nvPr/>
          </p:nvSpPr>
          <p:spPr>
            <a:xfrm>
              <a:off x="29619999" y="1051171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8" name="TextBox 427"/>
            <p:cNvSpPr txBox="1"/>
            <p:nvPr/>
          </p:nvSpPr>
          <p:spPr>
            <a:xfrm>
              <a:off x="30101795" y="1051171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30578776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31050006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1" name="TextBox 430"/>
            <p:cNvSpPr txBox="1"/>
            <p:nvPr/>
          </p:nvSpPr>
          <p:spPr>
            <a:xfrm>
              <a:off x="31512099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2" name="TextBox 431"/>
            <p:cNvSpPr txBox="1"/>
            <p:nvPr/>
          </p:nvSpPr>
          <p:spPr>
            <a:xfrm>
              <a:off x="31989645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3" name="TextBox 432"/>
            <p:cNvSpPr txBox="1"/>
            <p:nvPr/>
          </p:nvSpPr>
          <p:spPr>
            <a:xfrm>
              <a:off x="32469251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32949618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5" name="TextBox 434"/>
            <p:cNvSpPr txBox="1"/>
            <p:nvPr/>
          </p:nvSpPr>
          <p:spPr>
            <a:xfrm>
              <a:off x="33419175" y="1051290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33704813" y="10510070"/>
              <a:ext cx="43013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PVU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45" name="Multiply 544"/>
          <p:cNvSpPr>
            <a:spLocks noChangeAspect="1"/>
          </p:cNvSpPr>
          <p:nvPr/>
        </p:nvSpPr>
        <p:spPr>
          <a:xfrm>
            <a:off x="2007891" y="19485235"/>
            <a:ext cx="228600" cy="228600"/>
          </a:xfrm>
          <a:prstGeom prst="mathMultiply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42647" y="17596242"/>
            <a:ext cx="13810159" cy="7587770"/>
            <a:chOff x="419757" y="17596242"/>
            <a:chExt cx="13810159" cy="7587770"/>
          </a:xfrm>
        </p:grpSpPr>
        <p:grpSp>
          <p:nvGrpSpPr>
            <p:cNvPr id="547" name="Group 546"/>
            <p:cNvGrpSpPr/>
            <p:nvPr/>
          </p:nvGrpSpPr>
          <p:grpSpPr>
            <a:xfrm>
              <a:off x="7450136" y="18225886"/>
              <a:ext cx="6779780" cy="6217920"/>
              <a:chOff x="7450136" y="17822590"/>
              <a:chExt cx="6779780" cy="6217920"/>
            </a:xfrm>
          </p:grpSpPr>
          <p:pic>
            <p:nvPicPr>
              <p:cNvPr id="438" name="Picture 437" descr="mean_850T_and_cyclone_tracks_31Jul_6Aug_v3_dots_24h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0136" y="17822590"/>
                <a:ext cx="6779780" cy="6217920"/>
              </a:xfrm>
              <a:prstGeom prst="rect">
                <a:avLst/>
              </a:prstGeom>
            </p:spPr>
          </p:pic>
          <p:sp>
            <p:nvSpPr>
              <p:cNvPr id="517" name="TextBox 516"/>
              <p:cNvSpPr txBox="1"/>
              <p:nvPr/>
            </p:nvSpPr>
            <p:spPr>
              <a:xfrm>
                <a:off x="9660149" y="22388102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18" name="TextBox 517"/>
              <p:cNvSpPr txBox="1"/>
              <p:nvPr/>
            </p:nvSpPr>
            <p:spPr>
              <a:xfrm>
                <a:off x="10533839" y="22004063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519" name="TextBox 518"/>
              <p:cNvSpPr txBox="1"/>
              <p:nvPr/>
            </p:nvSpPr>
            <p:spPr>
              <a:xfrm>
                <a:off x="10887474" y="21878379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20" name="TextBox 519"/>
              <p:cNvSpPr txBox="1"/>
              <p:nvPr/>
            </p:nvSpPr>
            <p:spPr>
              <a:xfrm>
                <a:off x="9379328" y="22850228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21" name="TextBox 520"/>
              <p:cNvSpPr txBox="1"/>
              <p:nvPr/>
            </p:nvSpPr>
            <p:spPr>
              <a:xfrm>
                <a:off x="10331675" y="22721169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522" name="TextBox 521"/>
              <p:cNvSpPr txBox="1"/>
              <p:nvPr/>
            </p:nvSpPr>
            <p:spPr>
              <a:xfrm>
                <a:off x="11314285" y="21586212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523" name="TextBox 522"/>
              <p:cNvSpPr txBox="1"/>
              <p:nvPr/>
            </p:nvSpPr>
            <p:spPr>
              <a:xfrm>
                <a:off x="10862074" y="21492954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5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24" name="TextBox 523"/>
              <p:cNvSpPr txBox="1"/>
              <p:nvPr/>
            </p:nvSpPr>
            <p:spPr>
              <a:xfrm>
                <a:off x="11456078" y="22238074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5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25" name="TextBox 524"/>
              <p:cNvSpPr txBox="1"/>
              <p:nvPr/>
            </p:nvSpPr>
            <p:spPr>
              <a:xfrm>
                <a:off x="11532883" y="21249860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526" name="TextBox 525"/>
              <p:cNvSpPr txBox="1"/>
              <p:nvPr/>
            </p:nvSpPr>
            <p:spPr>
              <a:xfrm>
                <a:off x="10957324" y="21178827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7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527" name="Straight Arrow Connector 526"/>
              <p:cNvCxnSpPr/>
              <p:nvPr/>
            </p:nvCxnSpPr>
            <p:spPr>
              <a:xfrm flipH="1">
                <a:off x="11410080" y="21226390"/>
                <a:ext cx="286620" cy="6441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1" name="TextBox 530"/>
              <p:cNvSpPr txBox="1"/>
              <p:nvPr/>
            </p:nvSpPr>
            <p:spPr>
              <a:xfrm>
                <a:off x="11684322" y="21068600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532" name="TextBox 531"/>
              <p:cNvSpPr txBox="1"/>
              <p:nvPr/>
            </p:nvSpPr>
            <p:spPr>
              <a:xfrm>
                <a:off x="11469523" y="20886374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9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33" name="TextBox 532"/>
              <p:cNvSpPr txBox="1"/>
              <p:nvPr/>
            </p:nvSpPr>
            <p:spPr>
              <a:xfrm>
                <a:off x="10928749" y="20861440"/>
                <a:ext cx="29702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10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34" name="TextBox 533"/>
              <p:cNvSpPr txBox="1"/>
              <p:nvPr/>
            </p:nvSpPr>
            <p:spPr>
              <a:xfrm>
                <a:off x="11006870" y="20622347"/>
                <a:ext cx="29702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35" name="TextBox 534"/>
              <p:cNvSpPr txBox="1"/>
              <p:nvPr/>
            </p:nvSpPr>
            <p:spPr>
              <a:xfrm>
                <a:off x="11797445" y="20553663"/>
                <a:ext cx="29702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12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36" name="TextBox 535"/>
              <p:cNvSpPr txBox="1"/>
              <p:nvPr/>
            </p:nvSpPr>
            <p:spPr>
              <a:xfrm>
                <a:off x="11832370" y="20175542"/>
                <a:ext cx="29702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37" name="TextBox 536"/>
              <p:cNvSpPr txBox="1"/>
              <p:nvPr/>
            </p:nvSpPr>
            <p:spPr>
              <a:xfrm>
                <a:off x="11303898" y="20103085"/>
                <a:ext cx="29702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14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38" name="Multiply 537"/>
              <p:cNvSpPr>
                <a:spLocks noChangeAspect="1"/>
              </p:cNvSpPr>
              <p:nvPr/>
            </p:nvSpPr>
            <p:spPr>
              <a:xfrm>
                <a:off x="11613665" y="20237970"/>
                <a:ext cx="228600" cy="228600"/>
              </a:xfrm>
              <a:prstGeom prst="mathMultiply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Multiply 538"/>
              <p:cNvSpPr>
                <a:spLocks noChangeAspect="1"/>
              </p:cNvSpPr>
              <p:nvPr/>
            </p:nvSpPr>
            <p:spPr>
              <a:xfrm>
                <a:off x="11004897" y="21653639"/>
                <a:ext cx="228600" cy="228600"/>
              </a:xfrm>
              <a:prstGeom prst="mathMultiply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5-Point Star 539"/>
              <p:cNvSpPr>
                <a:spLocks noChangeAspect="1"/>
              </p:cNvSpPr>
              <p:nvPr/>
            </p:nvSpPr>
            <p:spPr>
              <a:xfrm rot="10580098" flipV="1">
                <a:off x="9591345" y="22200519"/>
                <a:ext cx="228600" cy="228600"/>
              </a:xfrm>
              <a:prstGeom prst="star5">
                <a:avLst/>
              </a:prstGeom>
              <a:solidFill>
                <a:srgbClr val="33DC2D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5-Point Star 540"/>
              <p:cNvSpPr>
                <a:spLocks noChangeAspect="1"/>
              </p:cNvSpPr>
              <p:nvPr/>
            </p:nvSpPr>
            <p:spPr>
              <a:xfrm rot="10580098" flipV="1">
                <a:off x="9123711" y="22702952"/>
                <a:ext cx="228600" cy="228600"/>
              </a:xfrm>
              <a:prstGeom prst="star5">
                <a:avLst/>
              </a:prstGeom>
              <a:solidFill>
                <a:srgbClr val="33DC2D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6" name="Group 545"/>
            <p:cNvGrpSpPr/>
            <p:nvPr/>
          </p:nvGrpSpPr>
          <p:grpSpPr>
            <a:xfrm>
              <a:off x="419757" y="18219494"/>
              <a:ext cx="6779780" cy="6217920"/>
              <a:chOff x="419757" y="17816198"/>
              <a:chExt cx="6779780" cy="6217920"/>
            </a:xfrm>
          </p:grpSpPr>
          <p:pic>
            <p:nvPicPr>
              <p:cNvPr id="437" name="Picture 436" descr="mean_300Z_and_TPV_tracks_31Jul_6Aug_v3_dots_24h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757" y="17816198"/>
                <a:ext cx="6779780" cy="6217920"/>
              </a:xfrm>
              <a:prstGeom prst="rect">
                <a:avLst/>
              </a:prstGeom>
            </p:spPr>
          </p:pic>
          <p:sp>
            <p:nvSpPr>
              <p:cNvPr id="442" name="TextBox 441"/>
              <p:cNvSpPr txBox="1"/>
              <p:nvPr/>
            </p:nvSpPr>
            <p:spPr>
              <a:xfrm>
                <a:off x="3310644" y="21375871"/>
                <a:ext cx="4831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45" name="Straight Arrow Connector 444"/>
              <p:cNvCxnSpPr/>
              <p:nvPr/>
            </p:nvCxnSpPr>
            <p:spPr>
              <a:xfrm>
                <a:off x="3190407" y="21131501"/>
                <a:ext cx="215324" cy="9488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7" name="TextBox 446"/>
              <p:cNvSpPr txBox="1"/>
              <p:nvPr/>
            </p:nvSpPr>
            <p:spPr>
              <a:xfrm>
                <a:off x="3045526" y="20958223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2795346" y="20747697"/>
                <a:ext cx="3069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4" name="TextBox 453"/>
              <p:cNvSpPr txBox="1"/>
              <p:nvPr/>
            </p:nvSpPr>
            <p:spPr>
              <a:xfrm>
                <a:off x="2496700" y="21208981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8" name="TextBox 457"/>
              <p:cNvSpPr txBox="1"/>
              <p:nvPr/>
            </p:nvSpPr>
            <p:spPr>
              <a:xfrm>
                <a:off x="2197864" y="21984590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2938781" y="21438674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471" name="TextBox 470"/>
              <p:cNvSpPr txBox="1"/>
              <p:nvPr/>
            </p:nvSpPr>
            <p:spPr>
              <a:xfrm>
                <a:off x="2718412" y="21727666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75" name="TextBox 474"/>
              <p:cNvSpPr txBox="1"/>
              <p:nvPr/>
            </p:nvSpPr>
            <p:spPr>
              <a:xfrm>
                <a:off x="3503223" y="22130964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79" name="TextBox 478"/>
              <p:cNvSpPr txBox="1"/>
              <p:nvPr/>
            </p:nvSpPr>
            <p:spPr>
              <a:xfrm>
                <a:off x="3042150" y="22115936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0" name="TextBox 479"/>
              <p:cNvSpPr txBox="1"/>
              <p:nvPr/>
            </p:nvSpPr>
            <p:spPr>
              <a:xfrm>
                <a:off x="4340488" y="21530829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1" name="TextBox 480"/>
              <p:cNvSpPr txBox="1"/>
              <p:nvPr/>
            </p:nvSpPr>
            <p:spPr>
              <a:xfrm>
                <a:off x="3519287" y="22786856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5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82" name="TextBox 481"/>
              <p:cNvSpPr txBox="1"/>
              <p:nvPr/>
            </p:nvSpPr>
            <p:spPr>
              <a:xfrm>
                <a:off x="3752514" y="21513001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5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83" name="TextBox 482"/>
              <p:cNvSpPr txBox="1"/>
              <p:nvPr/>
            </p:nvSpPr>
            <p:spPr>
              <a:xfrm>
                <a:off x="4252147" y="22010902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84" name="TextBox 483"/>
              <p:cNvSpPr txBox="1"/>
              <p:nvPr/>
            </p:nvSpPr>
            <p:spPr>
              <a:xfrm>
                <a:off x="4859192" y="21665542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85" name="TextBox 484"/>
              <p:cNvSpPr txBox="1"/>
              <p:nvPr/>
            </p:nvSpPr>
            <p:spPr>
              <a:xfrm>
                <a:off x="4800375" y="21305295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7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86" name="Straight Arrow Connector 485"/>
              <p:cNvCxnSpPr/>
              <p:nvPr/>
            </p:nvCxnSpPr>
            <p:spPr>
              <a:xfrm>
                <a:off x="3881400" y="21375871"/>
                <a:ext cx="28932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TextBox 489"/>
              <p:cNvSpPr txBox="1"/>
              <p:nvPr/>
            </p:nvSpPr>
            <p:spPr>
              <a:xfrm>
                <a:off x="3756677" y="21220881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7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91" name="TextBox 490"/>
              <p:cNvSpPr txBox="1"/>
              <p:nvPr/>
            </p:nvSpPr>
            <p:spPr>
              <a:xfrm>
                <a:off x="4343876" y="21319261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492" name="TextBox 491"/>
              <p:cNvSpPr txBox="1"/>
              <p:nvPr/>
            </p:nvSpPr>
            <p:spPr>
              <a:xfrm>
                <a:off x="3742288" y="20952713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493" name="TextBox 492"/>
              <p:cNvSpPr txBox="1"/>
              <p:nvPr/>
            </p:nvSpPr>
            <p:spPr>
              <a:xfrm>
                <a:off x="4300198" y="20458850"/>
                <a:ext cx="20080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9</a:t>
                </a:r>
              </a:p>
            </p:txBody>
          </p:sp>
          <p:cxnSp>
            <p:nvCxnSpPr>
              <p:cNvPr id="494" name="Straight Arrow Connector 493"/>
              <p:cNvCxnSpPr/>
              <p:nvPr/>
            </p:nvCxnSpPr>
            <p:spPr>
              <a:xfrm>
                <a:off x="4120205" y="20747697"/>
                <a:ext cx="70973" cy="239857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TextBox 496"/>
              <p:cNvSpPr txBox="1"/>
              <p:nvPr/>
            </p:nvSpPr>
            <p:spPr>
              <a:xfrm>
                <a:off x="3971568" y="20496337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10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99" name="Straight Arrow Connector 498"/>
              <p:cNvCxnSpPr/>
              <p:nvPr/>
            </p:nvCxnSpPr>
            <p:spPr>
              <a:xfrm flipH="1">
                <a:off x="4568203" y="21033179"/>
                <a:ext cx="199945" cy="5129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3" name="TextBox 502"/>
              <p:cNvSpPr txBox="1"/>
              <p:nvPr/>
            </p:nvSpPr>
            <p:spPr>
              <a:xfrm>
                <a:off x="4681878" y="20757865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10" name="TextBox 509"/>
              <p:cNvSpPr txBox="1"/>
              <p:nvPr/>
            </p:nvSpPr>
            <p:spPr>
              <a:xfrm>
                <a:off x="4390610" y="20319906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12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511" name="Straight Arrow Connector 510"/>
              <p:cNvCxnSpPr/>
              <p:nvPr/>
            </p:nvCxnSpPr>
            <p:spPr>
              <a:xfrm flipH="1" flipV="1">
                <a:off x="4929683" y="20410862"/>
                <a:ext cx="252075" cy="4798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4" name="TextBox 513"/>
              <p:cNvSpPr txBox="1"/>
              <p:nvPr/>
            </p:nvSpPr>
            <p:spPr>
              <a:xfrm>
                <a:off x="5166483" y="20289933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15" name="TextBox 514"/>
              <p:cNvSpPr txBox="1"/>
              <p:nvPr/>
            </p:nvSpPr>
            <p:spPr>
              <a:xfrm>
                <a:off x="4574883" y="19940662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14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42" name="5-Point Star 541"/>
              <p:cNvSpPr>
                <a:spLocks noChangeAspect="1"/>
              </p:cNvSpPr>
              <p:nvPr/>
            </p:nvSpPr>
            <p:spPr>
              <a:xfrm rot="10580098" flipV="1">
                <a:off x="2153900" y="20683464"/>
                <a:ext cx="228600" cy="228600"/>
              </a:xfrm>
              <a:prstGeom prst="star5">
                <a:avLst/>
              </a:prstGeom>
              <a:solidFill>
                <a:srgbClr val="33DC2D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5-Point Star 542"/>
              <p:cNvSpPr>
                <a:spLocks noChangeAspect="1"/>
              </p:cNvSpPr>
              <p:nvPr/>
            </p:nvSpPr>
            <p:spPr>
              <a:xfrm rot="10580098" flipV="1">
                <a:off x="3197480" y="20809435"/>
                <a:ext cx="228600" cy="228600"/>
              </a:xfrm>
              <a:prstGeom prst="star5">
                <a:avLst/>
              </a:prstGeom>
              <a:solidFill>
                <a:srgbClr val="33DC2D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Multiply 543"/>
              <p:cNvSpPr>
                <a:spLocks noChangeAspect="1"/>
              </p:cNvSpPr>
              <p:nvPr/>
            </p:nvSpPr>
            <p:spPr>
              <a:xfrm>
                <a:off x="4050070" y="21379501"/>
                <a:ext cx="228600" cy="228600"/>
              </a:xfrm>
              <a:prstGeom prst="mathMultiply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2" name="TextBox 331"/>
            <p:cNvSpPr txBox="1"/>
            <p:nvPr/>
          </p:nvSpPr>
          <p:spPr>
            <a:xfrm>
              <a:off x="3042150" y="17603647"/>
              <a:ext cx="140418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TPVs</a:t>
              </a:r>
              <a:endParaRPr lang="en-US" sz="28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333" name="TextBox 332"/>
            <p:cNvSpPr txBox="1"/>
            <p:nvPr/>
          </p:nvSpPr>
          <p:spPr>
            <a:xfrm>
              <a:off x="8685446" y="17596242"/>
              <a:ext cx="408020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Surface Cyclones</a:t>
              </a:r>
              <a:endParaRPr lang="en-US" sz="32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398532" y="24721091"/>
              <a:ext cx="7682994" cy="462921"/>
              <a:chOff x="3484636" y="24355149"/>
              <a:chExt cx="7682994" cy="462921"/>
            </a:xfrm>
          </p:grpSpPr>
          <p:pic>
            <p:nvPicPr>
              <p:cNvPr id="71" name="Picture 70" descr="mean_300Z_and_track_nov_2013.png"/>
              <p:cNvPicPr>
                <a:picLocks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908" t="12365" r="4545" b="15690"/>
              <a:stretch/>
            </p:blipFill>
            <p:spPr>
              <a:xfrm rot="5400000">
                <a:off x="7215207" y="20624578"/>
                <a:ext cx="221852" cy="7682994"/>
              </a:xfrm>
              <a:prstGeom prst="rect">
                <a:avLst/>
              </a:prstGeom>
            </p:spPr>
          </p:pic>
          <p:sp>
            <p:nvSpPr>
              <p:cNvPr id="334" name="TextBox 333"/>
              <p:cNvSpPr txBox="1"/>
              <p:nvPr/>
            </p:nvSpPr>
            <p:spPr>
              <a:xfrm>
                <a:off x="4113245" y="24571527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-2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35" name="TextBox 334"/>
              <p:cNvSpPr txBox="1"/>
              <p:nvPr/>
            </p:nvSpPr>
            <p:spPr>
              <a:xfrm>
                <a:off x="4845591" y="24571527"/>
                <a:ext cx="37681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-1.5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36" name="TextBox 335"/>
              <p:cNvSpPr txBox="1"/>
              <p:nvPr/>
            </p:nvSpPr>
            <p:spPr>
              <a:xfrm>
                <a:off x="5637481" y="24571527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-1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37" name="TextBox 336"/>
              <p:cNvSpPr txBox="1"/>
              <p:nvPr/>
            </p:nvSpPr>
            <p:spPr>
              <a:xfrm>
                <a:off x="6362632" y="24571527"/>
                <a:ext cx="39090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-0.5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38" name="TextBox 337"/>
              <p:cNvSpPr txBox="1"/>
              <p:nvPr/>
            </p:nvSpPr>
            <p:spPr>
              <a:xfrm>
                <a:off x="7174046" y="24571849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39" name="TextBox 338"/>
              <p:cNvSpPr txBox="1"/>
              <p:nvPr/>
            </p:nvSpPr>
            <p:spPr>
              <a:xfrm>
                <a:off x="7935521" y="24571527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0.5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40" name="TextBox 339"/>
              <p:cNvSpPr txBox="1"/>
              <p:nvPr/>
            </p:nvSpPr>
            <p:spPr>
              <a:xfrm>
                <a:off x="8705571" y="24571849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1</a:t>
                </a:r>
              </a:p>
            </p:txBody>
          </p:sp>
          <p:sp>
            <p:nvSpPr>
              <p:cNvPr id="341" name="TextBox 340"/>
              <p:cNvSpPr txBox="1"/>
              <p:nvPr/>
            </p:nvSpPr>
            <p:spPr>
              <a:xfrm>
                <a:off x="9459308" y="24571527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1</a:t>
                </a:r>
                <a:r>
                  <a:rPr lang="en-US" sz="1600" dirty="0" smtClean="0">
                    <a:latin typeface="Arial"/>
                    <a:cs typeface="Arial"/>
                  </a:rPr>
                  <a:t>.5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342" name="TextBox 341"/>
              <p:cNvSpPr txBox="1"/>
              <p:nvPr/>
            </p:nvSpPr>
            <p:spPr>
              <a:xfrm>
                <a:off x="10229179" y="24571527"/>
                <a:ext cx="30055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343" name="TextBox 342"/>
              <p:cNvSpPr txBox="1"/>
              <p:nvPr/>
            </p:nvSpPr>
            <p:spPr>
              <a:xfrm>
                <a:off x="10501570" y="24571849"/>
                <a:ext cx="23149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σ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44" name="Oval 343"/>
            <p:cNvSpPr>
              <a:spLocks noChangeAspect="1"/>
            </p:cNvSpPr>
            <p:nvPr/>
          </p:nvSpPr>
          <p:spPr>
            <a:xfrm>
              <a:off x="1300574" y="24406452"/>
              <a:ext cx="228600" cy="228600"/>
            </a:xfrm>
            <a:prstGeom prst="ellipse">
              <a:avLst/>
            </a:prstGeom>
            <a:solidFill>
              <a:srgbClr val="FFFF0A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TextBox 344"/>
            <p:cNvSpPr txBox="1"/>
            <p:nvPr/>
          </p:nvSpPr>
          <p:spPr>
            <a:xfrm>
              <a:off x="1558525" y="24293034"/>
              <a:ext cx="1528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TPV 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46" name="Oval 345"/>
            <p:cNvSpPr>
              <a:spLocks noChangeAspect="1"/>
            </p:cNvSpPr>
            <p:nvPr/>
          </p:nvSpPr>
          <p:spPr>
            <a:xfrm>
              <a:off x="1300574" y="24753669"/>
              <a:ext cx="228600" cy="228600"/>
            </a:xfrm>
            <a:prstGeom prst="ellipse">
              <a:avLst/>
            </a:prstGeom>
            <a:solidFill>
              <a:srgbClr val="DC0004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1558525" y="24669431"/>
              <a:ext cx="901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TPV 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12466526" y="24294166"/>
              <a:ext cx="1528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AC12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2495877" y="24669431"/>
              <a:ext cx="901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52" name="5-Point Star 351"/>
            <p:cNvSpPr>
              <a:spLocks noChangeAspect="1"/>
            </p:cNvSpPr>
            <p:nvPr/>
          </p:nvSpPr>
          <p:spPr>
            <a:xfrm rot="10580098" flipV="1">
              <a:off x="5834484" y="24207682"/>
              <a:ext cx="320040" cy="320040"/>
            </a:xfrm>
            <a:prstGeom prst="star5">
              <a:avLst/>
            </a:prstGeom>
            <a:solidFill>
              <a:srgbClr val="33DC2D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6129104" y="24180484"/>
              <a:ext cx="1404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Genesis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7776965" y="24182198"/>
              <a:ext cx="1404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Arial"/>
                  <a:cs typeface="Arial"/>
                </a:rPr>
                <a:t>Lysis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55" name="Multiply 354"/>
            <p:cNvSpPr/>
            <p:nvPr/>
          </p:nvSpPr>
          <p:spPr>
            <a:xfrm>
              <a:off x="7513066" y="24247473"/>
              <a:ext cx="320040" cy="320040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Oval 547"/>
            <p:cNvSpPr>
              <a:spLocks noChangeAspect="1"/>
            </p:cNvSpPr>
            <p:nvPr/>
          </p:nvSpPr>
          <p:spPr>
            <a:xfrm>
              <a:off x="12260159" y="24407662"/>
              <a:ext cx="228600" cy="228600"/>
            </a:xfrm>
            <a:prstGeom prst="ellipse">
              <a:avLst/>
            </a:prstGeom>
            <a:solidFill>
              <a:srgbClr val="FFFF0A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Oval 548"/>
            <p:cNvSpPr>
              <a:spLocks noChangeAspect="1"/>
            </p:cNvSpPr>
            <p:nvPr/>
          </p:nvSpPr>
          <p:spPr>
            <a:xfrm>
              <a:off x="12260159" y="24751179"/>
              <a:ext cx="228600" cy="228600"/>
            </a:xfrm>
            <a:prstGeom prst="ellipse">
              <a:avLst/>
            </a:prstGeom>
            <a:solidFill>
              <a:srgbClr val="DC0004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3868" y="27233151"/>
            <a:ext cx="14172452" cy="4681775"/>
            <a:chOff x="384276" y="27233151"/>
            <a:chExt cx="14172452" cy="4681775"/>
          </a:xfrm>
        </p:grpSpPr>
        <p:grpSp>
          <p:nvGrpSpPr>
            <p:cNvPr id="20" name="Group 19"/>
            <p:cNvGrpSpPr/>
            <p:nvPr/>
          </p:nvGrpSpPr>
          <p:grpSpPr>
            <a:xfrm>
              <a:off x="11902763" y="28156748"/>
              <a:ext cx="2653965" cy="2839831"/>
              <a:chOff x="11902763" y="28156748"/>
              <a:chExt cx="2653965" cy="2839831"/>
            </a:xfrm>
          </p:grpSpPr>
          <p:cxnSp>
            <p:nvCxnSpPr>
              <p:cNvPr id="359" name="Straight Connector 358"/>
              <p:cNvCxnSpPr/>
              <p:nvPr/>
            </p:nvCxnSpPr>
            <p:spPr>
              <a:xfrm>
                <a:off x="11902763" y="29230338"/>
                <a:ext cx="710603" cy="0"/>
              </a:xfrm>
              <a:prstGeom prst="line">
                <a:avLst/>
              </a:prstGeom>
              <a:ln w="63500">
                <a:solidFill>
                  <a:srgbClr val="BF000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2" name="TextBox 361"/>
              <p:cNvSpPr txBox="1"/>
              <p:nvPr/>
            </p:nvSpPr>
            <p:spPr>
              <a:xfrm>
                <a:off x="12759296" y="28900314"/>
                <a:ext cx="16802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Minimum         DT θ of TPV 2 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cxnSp>
            <p:nvCxnSpPr>
              <p:cNvPr id="365" name="Straight Connector 364"/>
              <p:cNvCxnSpPr/>
              <p:nvPr/>
            </p:nvCxnSpPr>
            <p:spPr>
              <a:xfrm>
                <a:off x="11902763" y="28500922"/>
                <a:ext cx="710603" cy="0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TextBox 365"/>
              <p:cNvSpPr txBox="1"/>
              <p:nvPr/>
            </p:nvSpPr>
            <p:spPr>
              <a:xfrm>
                <a:off x="12759296" y="28156748"/>
                <a:ext cx="17974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Minimum        DT θ of TPV 1 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cxnSp>
            <p:nvCxnSpPr>
              <p:cNvPr id="367" name="Straight Connector 366"/>
              <p:cNvCxnSpPr/>
              <p:nvPr/>
            </p:nvCxnSpPr>
            <p:spPr>
              <a:xfrm>
                <a:off x="11902763" y="30682265"/>
                <a:ext cx="710603" cy="0"/>
              </a:xfrm>
              <a:prstGeom prst="line">
                <a:avLst/>
              </a:prstGeom>
              <a:ln w="63500">
                <a:solidFill>
                  <a:srgbClr val="3C3C3C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>
                <a:off x="11902763" y="29936578"/>
                <a:ext cx="710603" cy="0"/>
              </a:xfrm>
              <a:prstGeom prst="line">
                <a:avLst/>
              </a:prstGeom>
              <a:ln w="63500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3" name="TextBox 372"/>
              <p:cNvSpPr txBox="1"/>
              <p:nvPr/>
            </p:nvSpPr>
            <p:spPr>
              <a:xfrm>
                <a:off x="12759296" y="30350248"/>
                <a:ext cx="15868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Minimum       SLP of AC12 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374" name="TextBox 373"/>
              <p:cNvSpPr txBox="1"/>
              <p:nvPr/>
            </p:nvSpPr>
            <p:spPr>
              <a:xfrm>
                <a:off x="12759296" y="29611942"/>
                <a:ext cx="14455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latin typeface="Arial"/>
                    <a:cs typeface="Arial"/>
                  </a:rPr>
                  <a:t>Minimum       SLP of L1 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82" name="Group 581"/>
            <p:cNvGrpSpPr/>
            <p:nvPr/>
          </p:nvGrpSpPr>
          <p:grpSpPr>
            <a:xfrm>
              <a:off x="384276" y="27233151"/>
              <a:ext cx="11000812" cy="4681775"/>
              <a:chOff x="332813" y="26846920"/>
              <a:chExt cx="11000812" cy="4681775"/>
            </a:xfrm>
          </p:grpSpPr>
          <p:pic>
            <p:nvPicPr>
              <p:cNvPr id="397" name="Picture 396" descr="theta_mslp_trace_v3.png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7" r="6391" b="8385"/>
              <a:stretch/>
            </p:blipFill>
            <p:spPr>
              <a:xfrm>
                <a:off x="1099412" y="26846920"/>
                <a:ext cx="9434428" cy="4500834"/>
              </a:xfrm>
              <a:prstGeom prst="rect">
                <a:avLst/>
              </a:prstGeom>
            </p:spPr>
          </p:pic>
          <p:sp>
            <p:nvSpPr>
              <p:cNvPr id="550" name="TextBox 549"/>
              <p:cNvSpPr txBox="1"/>
              <p:nvPr/>
            </p:nvSpPr>
            <p:spPr>
              <a:xfrm>
                <a:off x="10531733" y="30952279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1" name="TextBox 550"/>
              <p:cNvSpPr txBox="1"/>
              <p:nvPr/>
            </p:nvSpPr>
            <p:spPr>
              <a:xfrm>
                <a:off x="10531733" y="3018311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2" name="TextBox 551"/>
              <p:cNvSpPr txBox="1"/>
              <p:nvPr/>
            </p:nvSpPr>
            <p:spPr>
              <a:xfrm>
                <a:off x="10531733" y="29424620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3" name="TextBox 552"/>
              <p:cNvSpPr txBox="1"/>
              <p:nvPr/>
            </p:nvSpPr>
            <p:spPr>
              <a:xfrm>
                <a:off x="10531733" y="28661326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4" name="TextBox 553"/>
              <p:cNvSpPr txBox="1"/>
              <p:nvPr/>
            </p:nvSpPr>
            <p:spPr>
              <a:xfrm>
                <a:off x="10521650" y="27890447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5" name="TextBox 554"/>
              <p:cNvSpPr txBox="1"/>
              <p:nvPr/>
            </p:nvSpPr>
            <p:spPr>
              <a:xfrm>
                <a:off x="10521650" y="27138188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6" name="TextBox 555"/>
              <p:cNvSpPr txBox="1"/>
              <p:nvPr/>
            </p:nvSpPr>
            <p:spPr>
              <a:xfrm>
                <a:off x="652589" y="3095016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7" name="TextBox 556"/>
              <p:cNvSpPr txBox="1"/>
              <p:nvPr/>
            </p:nvSpPr>
            <p:spPr>
              <a:xfrm>
                <a:off x="652589" y="30378381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8" name="TextBox 557"/>
              <p:cNvSpPr txBox="1"/>
              <p:nvPr/>
            </p:nvSpPr>
            <p:spPr>
              <a:xfrm>
                <a:off x="652589" y="2980842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297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9" name="TextBox 558"/>
              <p:cNvSpPr txBox="1"/>
              <p:nvPr/>
            </p:nvSpPr>
            <p:spPr>
              <a:xfrm>
                <a:off x="652589" y="2923306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0" name="TextBox 559"/>
              <p:cNvSpPr txBox="1"/>
              <p:nvPr/>
            </p:nvSpPr>
            <p:spPr>
              <a:xfrm>
                <a:off x="652589" y="28661326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1" name="TextBox 560"/>
              <p:cNvSpPr txBox="1"/>
              <p:nvPr/>
            </p:nvSpPr>
            <p:spPr>
              <a:xfrm>
                <a:off x="652589" y="2808486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2" name="TextBox 561"/>
              <p:cNvSpPr txBox="1"/>
              <p:nvPr/>
            </p:nvSpPr>
            <p:spPr>
              <a:xfrm>
                <a:off x="652589" y="2751435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309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4" name="TextBox 563"/>
              <p:cNvSpPr txBox="1"/>
              <p:nvPr/>
            </p:nvSpPr>
            <p:spPr>
              <a:xfrm>
                <a:off x="1137572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5" name="TextBox 564"/>
              <p:cNvSpPr txBox="1"/>
              <p:nvPr/>
            </p:nvSpPr>
            <p:spPr>
              <a:xfrm>
                <a:off x="1706900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6" name="TextBox 565"/>
              <p:cNvSpPr txBox="1"/>
              <p:nvPr/>
            </p:nvSpPr>
            <p:spPr>
              <a:xfrm>
                <a:off x="2269537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7" name="TextBox 566"/>
              <p:cNvSpPr txBox="1"/>
              <p:nvPr/>
            </p:nvSpPr>
            <p:spPr>
              <a:xfrm>
                <a:off x="2837035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8" name="TextBox 567"/>
              <p:cNvSpPr txBox="1"/>
              <p:nvPr/>
            </p:nvSpPr>
            <p:spPr>
              <a:xfrm>
                <a:off x="3408439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9" name="TextBox 568"/>
              <p:cNvSpPr txBox="1"/>
              <p:nvPr/>
            </p:nvSpPr>
            <p:spPr>
              <a:xfrm>
                <a:off x="3968823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0" name="TextBox 569"/>
              <p:cNvSpPr txBox="1"/>
              <p:nvPr/>
            </p:nvSpPr>
            <p:spPr>
              <a:xfrm>
                <a:off x="4537694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1" name="TextBox 570"/>
              <p:cNvSpPr txBox="1"/>
              <p:nvPr/>
            </p:nvSpPr>
            <p:spPr>
              <a:xfrm>
                <a:off x="5106756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2" name="TextBox 571"/>
              <p:cNvSpPr txBox="1"/>
              <p:nvPr/>
            </p:nvSpPr>
            <p:spPr>
              <a:xfrm>
                <a:off x="5663866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3" name="TextBox 572"/>
              <p:cNvSpPr txBox="1"/>
              <p:nvPr/>
            </p:nvSpPr>
            <p:spPr>
              <a:xfrm>
                <a:off x="6241180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4" name="TextBox 573"/>
              <p:cNvSpPr txBox="1"/>
              <p:nvPr/>
            </p:nvSpPr>
            <p:spPr>
              <a:xfrm>
                <a:off x="6801014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5" name="TextBox 574"/>
              <p:cNvSpPr txBox="1"/>
              <p:nvPr/>
            </p:nvSpPr>
            <p:spPr>
              <a:xfrm>
                <a:off x="7361232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6" name="TextBox 575"/>
              <p:cNvSpPr txBox="1"/>
              <p:nvPr/>
            </p:nvSpPr>
            <p:spPr>
              <a:xfrm>
                <a:off x="7929364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7" name="TextBox 576"/>
              <p:cNvSpPr txBox="1"/>
              <p:nvPr/>
            </p:nvSpPr>
            <p:spPr>
              <a:xfrm>
                <a:off x="8496782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8" name="TextBox 577"/>
              <p:cNvSpPr txBox="1"/>
              <p:nvPr/>
            </p:nvSpPr>
            <p:spPr>
              <a:xfrm>
                <a:off x="9065370" y="31278821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9" name="TextBox 578"/>
              <p:cNvSpPr txBox="1"/>
              <p:nvPr/>
            </p:nvSpPr>
            <p:spPr>
              <a:xfrm>
                <a:off x="9634346" y="3128247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80" name="TextBox 579"/>
              <p:cNvSpPr txBox="1"/>
              <p:nvPr/>
            </p:nvSpPr>
            <p:spPr>
              <a:xfrm rot="16200000">
                <a:off x="9235524" y="28980856"/>
                <a:ext cx="3826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"/>
                    <a:cs typeface="Arial"/>
                  </a:rPr>
                  <a:t>Minimum SLP (hPa)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  <p:sp>
            <p:nvSpPr>
              <p:cNvPr id="581" name="TextBox 580"/>
              <p:cNvSpPr txBox="1"/>
              <p:nvPr/>
            </p:nvSpPr>
            <p:spPr>
              <a:xfrm rot="16200000">
                <a:off x="-1395956" y="28980856"/>
                <a:ext cx="3826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"/>
                    <a:cs typeface="Arial"/>
                  </a:rPr>
                  <a:t>Minimum DT θ (K)</a:t>
                </a:r>
                <a:endParaRPr lang="en-US" sz="1800" b="1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5405027" y="4655114"/>
            <a:ext cx="13231074" cy="19776814"/>
            <a:chOff x="15216883" y="4655114"/>
            <a:chExt cx="13231074" cy="19776814"/>
          </a:xfrm>
        </p:grpSpPr>
        <p:pic>
          <p:nvPicPr>
            <p:cNvPr id="70" name="Picture 69" descr="Aug_2012_TPV_tracks_v2_20120803_0000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15221648" y="4660437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2" name="Picture 71" descr="Aug_2012_low_tracks_20120803_0000.p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21826440" y="4660437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3" name="Picture 72" descr="Aug_2012_TPV_tracks_v2_20120804_0000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15221648" y="8617569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5" name="Picture 74" descr="Aug_2012_low_tracks_20120804_0000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21826440" y="8616738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6" name="Picture 75" descr="Aug_2012_TPV_tracks_v2_20120805_0000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" b="9734"/>
            <a:stretch/>
          </p:blipFill>
          <p:spPr>
            <a:xfrm>
              <a:off x="15221648" y="12572535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8" name="Picture 77" descr="Aug_2012_low_tracks_20120805_0000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" b="9734"/>
            <a:stretch/>
          </p:blipFill>
          <p:spPr>
            <a:xfrm>
              <a:off x="21824315" y="12573456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9" name="Picture 78" descr="Aug_2012_TPV_tracks_v2_20120806_0000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15222143" y="16525863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0" name="Picture 79" descr="Aug_2012_low_tracks_20120806_0000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21824643" y="16526280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2" name="Picture 81" descr="Aug_2012_TPV_tracks_v2_20120807_0000.pn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5" b="10381"/>
            <a:stretch/>
          </p:blipFill>
          <p:spPr>
            <a:xfrm>
              <a:off x="15221874" y="20486575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1" name="Picture 80" descr="Aug_2012_low_tracks_20120807_0000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21823491" y="20486575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75" name="TextBox 374"/>
            <p:cNvSpPr txBox="1"/>
            <p:nvPr/>
          </p:nvSpPr>
          <p:spPr>
            <a:xfrm>
              <a:off x="15217677" y="4655114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>
              <a:off x="21818483" y="465646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>
              <a:off x="15216883" y="8612769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2" name="TextBox 591"/>
            <p:cNvSpPr txBox="1"/>
            <p:nvPr/>
          </p:nvSpPr>
          <p:spPr>
            <a:xfrm>
              <a:off x="21821677" y="8613693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3" name="TextBox 592"/>
            <p:cNvSpPr txBox="1"/>
            <p:nvPr/>
          </p:nvSpPr>
          <p:spPr>
            <a:xfrm>
              <a:off x="15218174" y="12568022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21822697" y="1256856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15220852" y="1652423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6" name="TextBox 595"/>
            <p:cNvSpPr txBox="1"/>
            <p:nvPr/>
          </p:nvSpPr>
          <p:spPr>
            <a:xfrm>
              <a:off x="21819552" y="16520269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15221349" y="2048124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</a:t>
              </a:r>
              <a:r>
                <a:rPr lang="en-US" sz="1800" dirty="0" err="1" smtClean="0">
                  <a:latin typeface="Arial"/>
                  <a:cs typeface="Arial"/>
                </a:rPr>
                <a:t>i</a:t>
              </a:r>
              <a:r>
                <a:rPr lang="en-US" sz="1800" dirty="0" smtClean="0">
                  <a:latin typeface="Arial"/>
                  <a:cs typeface="Arial"/>
                </a:rPr>
                <a:t>) 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8" name="TextBox 597"/>
            <p:cNvSpPr txBox="1"/>
            <p:nvPr/>
          </p:nvSpPr>
          <p:spPr>
            <a:xfrm>
              <a:off x="21821254" y="20478637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</a:t>
              </a:r>
              <a:r>
                <a:rPr lang="en-US" sz="1800" dirty="0" smtClean="0">
                  <a:latin typeface="Arial"/>
                  <a:cs typeface="Arial"/>
                </a:rPr>
                <a:t>j</a:t>
              </a:r>
              <a:r>
                <a:rPr lang="en-US" sz="1800" dirty="0" smtClean="0">
                  <a:latin typeface="Arial"/>
                  <a:cs typeface="Arial"/>
                </a:rPr>
                <a:t>) </a:t>
              </a:r>
              <a:r>
                <a:rPr lang="en-US" sz="1800" dirty="0" smtClean="0">
                  <a:latin typeface="Arial"/>
                  <a:cs typeface="Arial"/>
                </a:rPr>
                <a:t>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657" name="Group 656"/>
          <p:cNvGrpSpPr/>
          <p:nvPr/>
        </p:nvGrpSpPr>
        <p:grpSpPr>
          <a:xfrm>
            <a:off x="29152370" y="4491258"/>
            <a:ext cx="5214384" cy="5034185"/>
            <a:chOff x="29152370" y="5234629"/>
            <a:chExt cx="5214384" cy="5034185"/>
          </a:xfrm>
        </p:grpSpPr>
        <p:grpSp>
          <p:nvGrpSpPr>
            <p:cNvPr id="255" name="Group 254"/>
            <p:cNvGrpSpPr/>
            <p:nvPr/>
          </p:nvGrpSpPr>
          <p:grpSpPr>
            <a:xfrm>
              <a:off x="29152370" y="5234629"/>
              <a:ext cx="5214384" cy="5034185"/>
              <a:chOff x="30022536" y="5749174"/>
              <a:chExt cx="5214384" cy="5034185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33307332" y="10442645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7</a:t>
                </a:r>
                <a:r>
                  <a:rPr lang="en-US" sz="1200" dirty="0" smtClean="0">
                    <a:latin typeface="Arial"/>
                    <a:cs typeface="Arial"/>
                  </a:rPr>
                  <a:t>0°N, 140°</a:t>
                </a:r>
                <a:r>
                  <a:rPr lang="en-US" sz="1200" dirty="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31063826" y="10446024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7</a:t>
                </a:r>
                <a:r>
                  <a:rPr lang="en-US" sz="1200" dirty="0" smtClean="0">
                    <a:latin typeface="Arial"/>
                    <a:cs typeface="Arial"/>
                  </a:rPr>
                  <a:t>0°N, 100°</a:t>
                </a:r>
                <a:r>
                  <a:rPr lang="en-US" sz="1200" dirty="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32181791" y="10438983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7</a:t>
                </a:r>
                <a:r>
                  <a:rPr lang="en-US" sz="1200" dirty="0" smtClean="0">
                    <a:latin typeface="Arial"/>
                    <a:cs typeface="Arial"/>
                  </a:rPr>
                  <a:t>0°N, 120°</a:t>
                </a:r>
                <a:r>
                  <a:rPr lang="en-US" sz="1200" dirty="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>
                <a:off x="34800881" y="10414027"/>
                <a:ext cx="4360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"/>
                    <a:cs typeface="Arial"/>
                  </a:rPr>
                  <a:t>A’</a:t>
                </a:r>
                <a:endParaRPr lang="en-US" sz="8800" b="1" dirty="0">
                  <a:latin typeface="Arial"/>
                  <a:cs typeface="Arial"/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30346248" y="10414027"/>
                <a:ext cx="377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800" b="1" dirty="0">
                    <a:latin typeface="Arial"/>
                    <a:cs typeface="Arial"/>
                  </a:rPr>
                  <a:t>A</a:t>
                </a:r>
                <a:endParaRPr lang="en-US" sz="8800" b="1" dirty="0">
                  <a:latin typeface="Arial"/>
                  <a:cs typeface="Arial"/>
                </a:endParaRPr>
              </a:p>
            </p:txBody>
          </p:sp>
          <p:pic>
            <p:nvPicPr>
              <p:cNvPr id="87" name="Picture 86" descr="erai_pv_cross_cfd_70N80E_70N160E_20120804_0600.png"/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7" b="10671"/>
              <a:stretch/>
            </p:blipFill>
            <p:spPr>
              <a:xfrm>
                <a:off x="30022536" y="5749174"/>
                <a:ext cx="5118252" cy="4754880"/>
              </a:xfrm>
              <a:prstGeom prst="rect">
                <a:avLst/>
              </a:prstGeom>
            </p:spPr>
          </p:pic>
        </p:grpSp>
        <p:sp>
          <p:nvSpPr>
            <p:cNvPr id="589" name="TextBox 588"/>
            <p:cNvSpPr txBox="1"/>
            <p:nvPr/>
          </p:nvSpPr>
          <p:spPr>
            <a:xfrm>
              <a:off x="29665724" y="5357386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31076348" y="7327340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30594549" y="9108204"/>
              <a:ext cx="136497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7" name="Straight Arrow Connector 606"/>
            <p:cNvCxnSpPr/>
            <p:nvPr/>
          </p:nvCxnSpPr>
          <p:spPr>
            <a:xfrm>
              <a:off x="31935103" y="9481580"/>
              <a:ext cx="608789" cy="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4" name="Group 653"/>
          <p:cNvGrpSpPr/>
          <p:nvPr/>
        </p:nvGrpSpPr>
        <p:grpSpPr>
          <a:xfrm>
            <a:off x="29172148" y="11131853"/>
            <a:ext cx="5206058" cy="5017749"/>
            <a:chOff x="29172148" y="12208947"/>
            <a:chExt cx="5206058" cy="5017749"/>
          </a:xfrm>
        </p:grpSpPr>
        <p:grpSp>
          <p:nvGrpSpPr>
            <p:cNvPr id="256" name="Group 255"/>
            <p:cNvGrpSpPr/>
            <p:nvPr/>
          </p:nvGrpSpPr>
          <p:grpSpPr>
            <a:xfrm>
              <a:off x="29172148" y="12208947"/>
              <a:ext cx="5206058" cy="5017749"/>
              <a:chOff x="30032812" y="10854729"/>
              <a:chExt cx="5206058" cy="5017749"/>
            </a:xfrm>
          </p:grpSpPr>
          <p:sp>
            <p:nvSpPr>
              <p:cNvPr id="247" name="TextBox 246"/>
              <p:cNvSpPr txBox="1"/>
              <p:nvPr/>
            </p:nvSpPr>
            <p:spPr>
              <a:xfrm>
                <a:off x="32187567" y="15525478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7</a:t>
                </a:r>
                <a:r>
                  <a:rPr lang="en-US" sz="1200" dirty="0">
                    <a:latin typeface="Arial"/>
                    <a:cs typeface="Arial"/>
                  </a:rPr>
                  <a:t>5</a:t>
                </a:r>
                <a:r>
                  <a:rPr lang="en-US" sz="1200" dirty="0" smtClean="0">
                    <a:latin typeface="Arial"/>
                    <a:cs typeface="Arial"/>
                  </a:rPr>
                  <a:t>°N, 180°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31073242" y="15525478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7</a:t>
                </a:r>
                <a:r>
                  <a:rPr lang="en-US" sz="1200" dirty="0">
                    <a:latin typeface="Arial"/>
                    <a:cs typeface="Arial"/>
                  </a:rPr>
                  <a:t>5</a:t>
                </a:r>
                <a:r>
                  <a:rPr lang="en-US" sz="1200" dirty="0" smtClean="0">
                    <a:latin typeface="Arial"/>
                    <a:cs typeface="Arial"/>
                  </a:rPr>
                  <a:t>°N, 155°</a:t>
                </a:r>
                <a:r>
                  <a:rPr lang="en-US" sz="1200" dirty="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34802831" y="15503146"/>
                <a:ext cx="4360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800" b="1" dirty="0">
                    <a:latin typeface="Arial"/>
                    <a:cs typeface="Arial"/>
                  </a:rPr>
                  <a:t>C</a:t>
                </a:r>
                <a:r>
                  <a:rPr lang="en-US" sz="1800" b="1" dirty="0" smtClean="0">
                    <a:latin typeface="Arial"/>
                    <a:cs typeface="Arial"/>
                  </a:rPr>
                  <a:t>’</a:t>
                </a:r>
                <a:endParaRPr lang="en-US" sz="8800" b="1" dirty="0">
                  <a:latin typeface="Arial"/>
                  <a:cs typeface="Arial"/>
                </a:endParaRPr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30351373" y="15503146"/>
                <a:ext cx="377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800" b="1" dirty="0">
                    <a:latin typeface="Arial"/>
                    <a:cs typeface="Arial"/>
                  </a:rPr>
                  <a:t>C</a:t>
                </a:r>
                <a:endParaRPr lang="en-US" sz="8800" b="1" dirty="0">
                  <a:latin typeface="Arial"/>
                  <a:cs typeface="Arial"/>
                </a:endParaRPr>
              </a:p>
            </p:txBody>
          </p:sp>
          <p:pic>
            <p:nvPicPr>
              <p:cNvPr id="94" name="Picture 93" descr="erai_pv_cross_cfd_75N130E_75N230E_20120806_0000.png"/>
              <p:cNvPicPr>
                <a:picLocks noChangeAspect="1"/>
              </p:cNvPicPr>
              <p:nvPr/>
            </p:nvPicPr>
            <p:blipFill rotWithShape="1"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16" b="10749"/>
              <a:stretch/>
            </p:blipFill>
            <p:spPr>
              <a:xfrm>
                <a:off x="30032812" y="10854729"/>
                <a:ext cx="5107976" cy="4754880"/>
              </a:xfrm>
              <a:prstGeom prst="rect">
                <a:avLst/>
              </a:prstGeom>
            </p:spPr>
          </p:pic>
          <p:sp>
            <p:nvSpPr>
              <p:cNvPr id="248" name="TextBox 247"/>
              <p:cNvSpPr txBox="1"/>
              <p:nvPr/>
            </p:nvSpPr>
            <p:spPr>
              <a:xfrm>
                <a:off x="33303179" y="15525478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7</a:t>
                </a:r>
                <a:r>
                  <a:rPr lang="en-US" sz="1200" dirty="0">
                    <a:latin typeface="Arial"/>
                    <a:cs typeface="Arial"/>
                  </a:rPr>
                  <a:t>5</a:t>
                </a:r>
                <a:r>
                  <a:rPr lang="en-US" sz="1200" dirty="0" smtClean="0">
                    <a:latin typeface="Arial"/>
                    <a:cs typeface="Arial"/>
                  </a:rPr>
                  <a:t>°N, 155°W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01" name="TextBox 600"/>
            <p:cNvSpPr txBox="1"/>
            <p:nvPr/>
          </p:nvSpPr>
          <p:spPr>
            <a:xfrm>
              <a:off x="29684717" y="12344155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30485967" y="14160298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30736286" y="15102381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12" name="Straight Arrow Connector 611"/>
            <p:cNvCxnSpPr/>
            <p:nvPr/>
          </p:nvCxnSpPr>
          <p:spPr>
            <a:xfrm flipV="1">
              <a:off x="31525251" y="14608172"/>
              <a:ext cx="636858" cy="608184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" name="Group 654"/>
          <p:cNvGrpSpPr/>
          <p:nvPr/>
        </p:nvGrpSpPr>
        <p:grpSpPr>
          <a:xfrm>
            <a:off x="34290579" y="11131853"/>
            <a:ext cx="5225438" cy="5017749"/>
            <a:chOff x="34290579" y="12208947"/>
            <a:chExt cx="5225438" cy="5017749"/>
          </a:xfrm>
        </p:grpSpPr>
        <p:grpSp>
          <p:nvGrpSpPr>
            <p:cNvPr id="257" name="Group 256"/>
            <p:cNvGrpSpPr/>
            <p:nvPr/>
          </p:nvGrpSpPr>
          <p:grpSpPr>
            <a:xfrm>
              <a:off x="34290579" y="12208947"/>
              <a:ext cx="5225438" cy="5017749"/>
              <a:chOff x="35151243" y="10854729"/>
              <a:chExt cx="5225438" cy="5017749"/>
            </a:xfrm>
          </p:grpSpPr>
          <p:sp>
            <p:nvSpPr>
              <p:cNvPr id="251" name="TextBox 250"/>
              <p:cNvSpPr txBox="1"/>
              <p:nvPr/>
            </p:nvSpPr>
            <p:spPr>
              <a:xfrm>
                <a:off x="37224625" y="15525478"/>
                <a:ext cx="135206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77.5°N, 169°W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39901167" y="15503146"/>
                <a:ext cx="4755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800" b="1" dirty="0">
                    <a:latin typeface="Arial"/>
                    <a:cs typeface="Arial"/>
                  </a:rPr>
                  <a:t>D</a:t>
                </a:r>
                <a:r>
                  <a:rPr lang="en-US" sz="1800" b="1" dirty="0" smtClean="0">
                    <a:latin typeface="Arial"/>
                    <a:cs typeface="Arial"/>
                  </a:rPr>
                  <a:t>’</a:t>
                </a:r>
                <a:endParaRPr lang="en-US" sz="8800" b="1" dirty="0">
                  <a:latin typeface="Arial"/>
                  <a:cs typeface="Arial"/>
                </a:endParaRPr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35470944" y="15503146"/>
                <a:ext cx="377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800" b="1" dirty="0">
                    <a:latin typeface="Arial"/>
                    <a:cs typeface="Arial"/>
                  </a:rPr>
                  <a:t>D</a:t>
                </a:r>
                <a:endParaRPr lang="en-US" sz="8800" b="1" dirty="0">
                  <a:latin typeface="Arial"/>
                  <a:cs typeface="Arial"/>
                </a:endParaRPr>
              </a:p>
            </p:txBody>
          </p:sp>
          <p:pic>
            <p:nvPicPr>
              <p:cNvPr id="95" name="Picture 94" descr="erai_pv_cross_cfd_67.5N191E_87.5N191E_20120806_0000.png"/>
              <p:cNvPicPr>
                <a:picLocks noChangeAspect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16" b="10749"/>
              <a:stretch/>
            </p:blipFill>
            <p:spPr>
              <a:xfrm>
                <a:off x="35151243" y="10854729"/>
                <a:ext cx="5107976" cy="4754880"/>
              </a:xfrm>
              <a:prstGeom prst="rect">
                <a:avLst/>
              </a:prstGeom>
            </p:spPr>
          </p:pic>
          <p:sp>
            <p:nvSpPr>
              <p:cNvPr id="250" name="TextBox 249"/>
              <p:cNvSpPr txBox="1"/>
              <p:nvPr/>
            </p:nvSpPr>
            <p:spPr>
              <a:xfrm>
                <a:off x="36098212" y="15525478"/>
                <a:ext cx="1352064" cy="2769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72.5°N, 169°W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38419592" y="15525478"/>
                <a:ext cx="1207372" cy="2769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82.5°N, 169°W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02" name="TextBox 601"/>
            <p:cNvSpPr txBox="1"/>
            <p:nvPr/>
          </p:nvSpPr>
          <p:spPr>
            <a:xfrm>
              <a:off x="34803686" y="12341766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36212754" y="14763129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37041677" y="15947704"/>
              <a:ext cx="136497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8" name="Group 657"/>
          <p:cNvGrpSpPr/>
          <p:nvPr/>
        </p:nvGrpSpPr>
        <p:grpSpPr>
          <a:xfrm>
            <a:off x="34270803" y="4491257"/>
            <a:ext cx="5233762" cy="5034186"/>
            <a:chOff x="34270803" y="5234628"/>
            <a:chExt cx="5233762" cy="5034186"/>
          </a:xfrm>
        </p:grpSpPr>
        <p:grpSp>
          <p:nvGrpSpPr>
            <p:cNvPr id="254" name="Group 253"/>
            <p:cNvGrpSpPr/>
            <p:nvPr/>
          </p:nvGrpSpPr>
          <p:grpSpPr>
            <a:xfrm>
              <a:off x="34270803" y="5234628"/>
              <a:ext cx="5233762" cy="5034186"/>
              <a:chOff x="35140969" y="5749173"/>
              <a:chExt cx="5233762" cy="5034186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38419592" y="10436936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8</a:t>
                </a:r>
                <a:r>
                  <a:rPr lang="en-US" sz="1200" dirty="0">
                    <a:latin typeface="Arial"/>
                    <a:cs typeface="Arial"/>
                  </a:rPr>
                  <a:t>0</a:t>
                </a:r>
                <a:r>
                  <a:rPr lang="en-US" sz="1200" dirty="0" smtClean="0">
                    <a:latin typeface="Arial"/>
                    <a:cs typeface="Arial"/>
                  </a:rPr>
                  <a:t>°N, 165°</a:t>
                </a:r>
                <a:r>
                  <a:rPr lang="en-US" sz="1200" dirty="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37295791" y="10448851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7</a:t>
                </a:r>
                <a:r>
                  <a:rPr lang="en-US" sz="1200" dirty="0">
                    <a:latin typeface="Arial"/>
                    <a:cs typeface="Arial"/>
                  </a:rPr>
                  <a:t>5</a:t>
                </a:r>
                <a:r>
                  <a:rPr lang="en-US" sz="1200" dirty="0" smtClean="0">
                    <a:latin typeface="Arial"/>
                    <a:cs typeface="Arial"/>
                  </a:rPr>
                  <a:t>°N, 165°</a:t>
                </a:r>
                <a:r>
                  <a:rPr lang="en-US" sz="1200" dirty="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36167710" y="10442645"/>
                <a:ext cx="11932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7</a:t>
                </a:r>
                <a:r>
                  <a:rPr lang="en-US" sz="1200" dirty="0" smtClean="0">
                    <a:latin typeface="Arial"/>
                    <a:cs typeface="Arial"/>
                  </a:rPr>
                  <a:t>0°N, 165°</a:t>
                </a:r>
                <a:r>
                  <a:rPr lang="en-US" sz="1200" dirty="0">
                    <a:latin typeface="Arial"/>
                    <a:cs typeface="Arial"/>
                  </a:rPr>
                  <a:t>E</a:t>
                </a:r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39899217" y="10414027"/>
                <a:ext cx="4755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800" b="1" dirty="0" smtClean="0">
                    <a:latin typeface="Arial"/>
                    <a:cs typeface="Arial"/>
                  </a:rPr>
                  <a:t>B’</a:t>
                </a:r>
                <a:endParaRPr lang="en-US" sz="8800" b="1" dirty="0">
                  <a:latin typeface="Arial"/>
                  <a:cs typeface="Arial"/>
                </a:endParaRP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35462644" y="10414027"/>
                <a:ext cx="377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1800" b="1" dirty="0">
                    <a:latin typeface="Arial"/>
                    <a:cs typeface="Arial"/>
                  </a:rPr>
                  <a:t>B</a:t>
                </a:r>
                <a:endParaRPr lang="en-US" sz="9600" b="1" dirty="0">
                  <a:latin typeface="Arial"/>
                  <a:cs typeface="Arial"/>
                </a:endParaRPr>
              </a:p>
            </p:txBody>
          </p:sp>
          <p:pic>
            <p:nvPicPr>
              <p:cNvPr id="86" name="Picture 85" descr="erai_pv_cross_cfd_65N165E_85N165E_20120804_0600.png"/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67" b="10671"/>
              <a:stretch/>
            </p:blipFill>
            <p:spPr>
              <a:xfrm>
                <a:off x="35140969" y="5749173"/>
                <a:ext cx="5118250" cy="4754880"/>
              </a:xfrm>
              <a:prstGeom prst="rect">
                <a:avLst/>
              </a:prstGeom>
            </p:spPr>
          </p:pic>
        </p:grpSp>
        <p:sp>
          <p:nvSpPr>
            <p:cNvPr id="599" name="TextBox 598"/>
            <p:cNvSpPr txBox="1"/>
            <p:nvPr/>
          </p:nvSpPr>
          <p:spPr>
            <a:xfrm>
              <a:off x="34787378" y="5356032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37116254" y="7327339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37741039" y="9214504"/>
              <a:ext cx="72342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9" name="Group 658"/>
          <p:cNvGrpSpPr/>
          <p:nvPr/>
        </p:nvGrpSpPr>
        <p:grpSpPr>
          <a:xfrm>
            <a:off x="39486554" y="4612661"/>
            <a:ext cx="4013582" cy="4484521"/>
            <a:chOff x="39486554" y="5356032"/>
            <a:chExt cx="4013582" cy="4484521"/>
          </a:xfrm>
        </p:grpSpPr>
        <p:pic>
          <p:nvPicPr>
            <p:cNvPr id="258" name="Picture 257" descr="DT_theta_crossline_2lines20120804_0600_updated.png"/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4587" r="1655" b="5768"/>
            <a:stretch/>
          </p:blipFill>
          <p:spPr>
            <a:xfrm>
              <a:off x="39488873" y="5356032"/>
              <a:ext cx="3919801" cy="448452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00" name="TextBox 599"/>
            <p:cNvSpPr txBox="1"/>
            <p:nvPr/>
          </p:nvSpPr>
          <p:spPr>
            <a:xfrm>
              <a:off x="39486554" y="5356032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618" name="Straight Arrow Connector 617"/>
            <p:cNvCxnSpPr/>
            <p:nvPr/>
          </p:nvCxnSpPr>
          <p:spPr>
            <a:xfrm flipH="1" flipV="1">
              <a:off x="40931259" y="8399311"/>
              <a:ext cx="176588" cy="56483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0" name="Rectangle 619"/>
            <p:cNvSpPr/>
            <p:nvPr/>
          </p:nvSpPr>
          <p:spPr>
            <a:xfrm>
              <a:off x="40565048" y="8848481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1" name="Straight Arrow Connector 620"/>
            <p:cNvCxnSpPr/>
            <p:nvPr/>
          </p:nvCxnSpPr>
          <p:spPr>
            <a:xfrm flipH="1">
              <a:off x="42279406" y="7053648"/>
              <a:ext cx="441656" cy="34889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" name="Rectangle 623"/>
            <p:cNvSpPr/>
            <p:nvPr/>
          </p:nvSpPr>
          <p:spPr>
            <a:xfrm>
              <a:off x="42032592" y="6480586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39623654" y="7304346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42094665" y="8264610"/>
              <a:ext cx="6278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42658579" y="8668735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646"/>
            <p:cNvSpPr/>
            <p:nvPr/>
          </p:nvSpPr>
          <p:spPr>
            <a:xfrm>
              <a:off x="41576975" y="6315843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6" name="Group 655"/>
          <p:cNvGrpSpPr/>
          <p:nvPr/>
        </p:nvGrpSpPr>
        <p:grpSpPr>
          <a:xfrm>
            <a:off x="39506757" y="11260005"/>
            <a:ext cx="3918046" cy="4485251"/>
            <a:chOff x="39506757" y="12337099"/>
            <a:chExt cx="3918046" cy="4485251"/>
          </a:xfrm>
        </p:grpSpPr>
        <p:pic>
          <p:nvPicPr>
            <p:cNvPr id="259" name="Picture 258" descr="DT_theta_crossline_2lines20120806_0000_updated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" t="5175" r="9119" b="4889"/>
            <a:stretch/>
          </p:blipFill>
          <p:spPr>
            <a:xfrm>
              <a:off x="39506757" y="12337099"/>
              <a:ext cx="3918046" cy="448525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03" name="TextBox 602"/>
            <p:cNvSpPr txBox="1"/>
            <p:nvPr/>
          </p:nvSpPr>
          <p:spPr>
            <a:xfrm>
              <a:off x="39507700" y="12337099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631" name="Straight Arrow Connector 630"/>
            <p:cNvCxnSpPr/>
            <p:nvPr/>
          </p:nvCxnSpPr>
          <p:spPr>
            <a:xfrm>
              <a:off x="40974529" y="14279478"/>
              <a:ext cx="622858" cy="6532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2" name="Rectangle 631"/>
            <p:cNvSpPr/>
            <p:nvPr/>
          </p:nvSpPr>
          <p:spPr>
            <a:xfrm>
              <a:off x="40079256" y="13722698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6" name="Straight Arrow Connector 635"/>
            <p:cNvCxnSpPr/>
            <p:nvPr/>
          </p:nvCxnSpPr>
          <p:spPr>
            <a:xfrm flipV="1">
              <a:off x="40962125" y="15021385"/>
              <a:ext cx="151449" cy="104093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1" name="Rectangle 640"/>
            <p:cNvSpPr/>
            <p:nvPr/>
          </p:nvSpPr>
          <p:spPr>
            <a:xfrm>
              <a:off x="40225247" y="15939970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39733520" y="14025014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42606342" y="14005758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41194338" y="13099660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9" name="Rectangle 648"/>
            <p:cNvSpPr/>
            <p:nvPr/>
          </p:nvSpPr>
          <p:spPr>
            <a:xfrm>
              <a:off x="41703652" y="15681017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6" name="Picture 95" descr="ws_10m_ice_20120806_0000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6358" b="13744"/>
          <a:stretch/>
        </p:blipFill>
        <p:spPr>
          <a:xfrm>
            <a:off x="29199786" y="18075976"/>
            <a:ext cx="4762614" cy="35666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51" name="TextBox 650"/>
          <p:cNvSpPr txBox="1"/>
          <p:nvPr/>
        </p:nvSpPr>
        <p:spPr>
          <a:xfrm>
            <a:off x="29196952" y="18075830"/>
            <a:ext cx="353002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97" name="Picture 96" descr="ws_10m_ice_20120809_0000.png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6359" b="13744"/>
          <a:stretch/>
        </p:blipFill>
        <p:spPr>
          <a:xfrm>
            <a:off x="33961263" y="18075976"/>
            <a:ext cx="4762613" cy="35666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52" name="TextBox 651"/>
          <p:cNvSpPr txBox="1"/>
          <p:nvPr/>
        </p:nvSpPr>
        <p:spPr>
          <a:xfrm>
            <a:off x="33958958" y="18078672"/>
            <a:ext cx="353002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99" name="Picture 98" descr="sea_ice_difference_low_tracks_20120814_0600.png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16359" b="13745"/>
          <a:stretch/>
        </p:blipFill>
        <p:spPr>
          <a:xfrm>
            <a:off x="38731164" y="18075976"/>
            <a:ext cx="4762613" cy="356663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53" name="TextBox 652"/>
          <p:cNvSpPr txBox="1"/>
          <p:nvPr/>
        </p:nvSpPr>
        <p:spPr>
          <a:xfrm>
            <a:off x="38728957" y="18078098"/>
            <a:ext cx="353002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60" name="Oval 659"/>
          <p:cNvSpPr>
            <a:spLocks noChangeAspect="1"/>
          </p:cNvSpPr>
          <p:nvPr/>
        </p:nvSpPr>
        <p:spPr>
          <a:xfrm>
            <a:off x="35312557" y="21712620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35570508" y="21612127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2" name="Oval 661"/>
          <p:cNvSpPr>
            <a:spLocks noChangeAspect="1"/>
          </p:cNvSpPr>
          <p:nvPr/>
        </p:nvSpPr>
        <p:spPr>
          <a:xfrm>
            <a:off x="36782878" y="21712620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TextBox 662"/>
          <p:cNvSpPr txBox="1"/>
          <p:nvPr/>
        </p:nvSpPr>
        <p:spPr>
          <a:xfrm>
            <a:off x="37040829" y="21612127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5005427" y="1356787"/>
            <a:ext cx="4935381" cy="103874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r>
              <a:rPr lang="en-US" sz="4000" b="1" dirty="0" smtClean="0">
                <a:latin typeface="Arial"/>
                <a:cs typeface="Arial"/>
              </a:rPr>
              <a:t>A43D-2478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044888" y="17752429"/>
            <a:ext cx="441199" cy="326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(a)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7969165" y="17749587"/>
            <a:ext cx="441199" cy="326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(b)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43" name="Oval 442"/>
          <p:cNvSpPr>
            <a:spLocks noChangeAspect="1"/>
          </p:cNvSpPr>
          <p:nvPr/>
        </p:nvSpPr>
        <p:spPr>
          <a:xfrm>
            <a:off x="17431313" y="24606791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>
            <a:spLocks noChangeAspect="1"/>
          </p:cNvSpPr>
          <p:nvPr/>
        </p:nvSpPr>
        <p:spPr>
          <a:xfrm>
            <a:off x="18901634" y="24606791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21874</TotalTime>
  <Words>1779</Words>
  <Application>Microsoft Macintosh PowerPoint</Application>
  <PresentationFormat>Custom</PresentationFormat>
  <Paragraphs>367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325</cp:revision>
  <cp:lastPrinted>2015-11-03T17:33:26Z</cp:lastPrinted>
  <dcterms:created xsi:type="dcterms:W3CDTF">2015-11-02T00:35:42Z</dcterms:created>
  <dcterms:modified xsi:type="dcterms:W3CDTF">2017-12-06T21:20:53Z</dcterms:modified>
</cp:coreProperties>
</file>