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90106"/>
    <a:srgbClr val="BF0003"/>
    <a:srgbClr val="3C3C3C"/>
    <a:srgbClr val="760001"/>
    <a:srgbClr val="33DC2D"/>
    <a:srgbClr val="22F000"/>
    <a:srgbClr val="FF8F00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5448" autoAdjust="0"/>
  </p:normalViewPr>
  <p:slideViewPr>
    <p:cSldViewPr snapToGrid="0" snapToObjects="1">
      <p:cViewPr varScale="1">
        <p:scale>
          <a:sx n="24" d="100"/>
          <a:sy n="24" d="100"/>
        </p:scale>
        <p:origin x="-2872" y="-120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9" Type="http://schemas.openxmlformats.org/officeDocument/2006/relationships/hyperlink" Target="https://github.com/nickszap/tpvTrack" TargetMode="External"/><Relationship Id="rId6" Type="http://schemas.openxmlformats.org/officeDocument/2006/relationships/image" Target="../media/image5.e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emf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roup 546"/>
          <p:cNvGrpSpPr/>
          <p:nvPr/>
        </p:nvGrpSpPr>
        <p:grpSpPr>
          <a:xfrm>
            <a:off x="7450136" y="17859944"/>
            <a:ext cx="6779780" cy="6217920"/>
            <a:chOff x="7450136" y="17822590"/>
            <a:chExt cx="6779780" cy="6217920"/>
          </a:xfrm>
        </p:grpSpPr>
        <p:pic>
          <p:nvPicPr>
            <p:cNvPr id="438" name="Picture 437" descr="mean_850T_and_cyclone_tracks_31Jul_6Aug_v3_dots_24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136" y="17822590"/>
              <a:ext cx="6779780" cy="6217920"/>
            </a:xfrm>
            <a:prstGeom prst="rect">
              <a:avLst/>
            </a:prstGeom>
          </p:spPr>
        </p:pic>
        <p:sp>
          <p:nvSpPr>
            <p:cNvPr id="517" name="TextBox 516"/>
            <p:cNvSpPr txBox="1"/>
            <p:nvPr/>
          </p:nvSpPr>
          <p:spPr>
            <a:xfrm>
              <a:off x="9660149" y="2238810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18" name="TextBox 517"/>
            <p:cNvSpPr txBox="1"/>
            <p:nvPr/>
          </p:nvSpPr>
          <p:spPr>
            <a:xfrm>
              <a:off x="10533839" y="22004063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19" name="TextBox 518"/>
            <p:cNvSpPr txBox="1"/>
            <p:nvPr/>
          </p:nvSpPr>
          <p:spPr>
            <a:xfrm>
              <a:off x="10887474" y="21878379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0" name="TextBox 519"/>
            <p:cNvSpPr txBox="1"/>
            <p:nvPr/>
          </p:nvSpPr>
          <p:spPr>
            <a:xfrm>
              <a:off x="9379328" y="22850228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10331675" y="22721169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11314285" y="2158621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10862074" y="2149295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11456078" y="2223807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11532883" y="21249860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6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>
              <a:off x="10957324" y="21178827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7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527" name="Straight Arrow Connector 526"/>
            <p:cNvCxnSpPr/>
            <p:nvPr/>
          </p:nvCxnSpPr>
          <p:spPr>
            <a:xfrm flipH="1">
              <a:off x="11410080" y="21226390"/>
              <a:ext cx="286620" cy="6441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TextBox 530"/>
            <p:cNvSpPr txBox="1"/>
            <p:nvPr/>
          </p:nvSpPr>
          <p:spPr>
            <a:xfrm>
              <a:off x="11684322" y="21068600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8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2" name="TextBox 531"/>
            <p:cNvSpPr txBox="1"/>
            <p:nvPr/>
          </p:nvSpPr>
          <p:spPr>
            <a:xfrm>
              <a:off x="11469523" y="2088637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9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3" name="TextBox 532"/>
            <p:cNvSpPr txBox="1"/>
            <p:nvPr/>
          </p:nvSpPr>
          <p:spPr>
            <a:xfrm>
              <a:off x="10928749" y="20861440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10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4" name="TextBox 533"/>
            <p:cNvSpPr txBox="1"/>
            <p:nvPr/>
          </p:nvSpPr>
          <p:spPr>
            <a:xfrm>
              <a:off x="11006870" y="20622347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5" name="TextBox 534"/>
            <p:cNvSpPr txBox="1"/>
            <p:nvPr/>
          </p:nvSpPr>
          <p:spPr>
            <a:xfrm>
              <a:off x="11797445" y="20553663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11832370" y="20175542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7" name="TextBox 536"/>
            <p:cNvSpPr txBox="1"/>
            <p:nvPr/>
          </p:nvSpPr>
          <p:spPr>
            <a:xfrm>
              <a:off x="11303898" y="20103085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8" name="Multiply 537"/>
            <p:cNvSpPr>
              <a:spLocks noChangeAspect="1"/>
            </p:cNvSpPr>
            <p:nvPr/>
          </p:nvSpPr>
          <p:spPr>
            <a:xfrm>
              <a:off x="11613665" y="20237970"/>
              <a:ext cx="228600" cy="228600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Multiply 538"/>
            <p:cNvSpPr>
              <a:spLocks noChangeAspect="1"/>
            </p:cNvSpPr>
            <p:nvPr/>
          </p:nvSpPr>
          <p:spPr>
            <a:xfrm>
              <a:off x="11004897" y="21653639"/>
              <a:ext cx="228600" cy="228600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5-Point Star 539"/>
            <p:cNvSpPr>
              <a:spLocks noChangeAspect="1"/>
            </p:cNvSpPr>
            <p:nvPr/>
          </p:nvSpPr>
          <p:spPr>
            <a:xfrm rot="10580098" flipV="1">
              <a:off x="9591345" y="22200519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5-Point Star 540"/>
            <p:cNvSpPr>
              <a:spLocks noChangeAspect="1"/>
            </p:cNvSpPr>
            <p:nvPr/>
          </p:nvSpPr>
          <p:spPr>
            <a:xfrm rot="10580098" flipV="1">
              <a:off x="9123711" y="22702952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6" name="Group 545"/>
          <p:cNvGrpSpPr/>
          <p:nvPr/>
        </p:nvGrpSpPr>
        <p:grpSpPr>
          <a:xfrm>
            <a:off x="419757" y="17853552"/>
            <a:ext cx="6779780" cy="6217920"/>
            <a:chOff x="419757" y="17816198"/>
            <a:chExt cx="6779780" cy="6217920"/>
          </a:xfrm>
        </p:grpSpPr>
        <p:pic>
          <p:nvPicPr>
            <p:cNvPr id="437" name="Picture 436" descr="mean_300Z_and_TPV_tracks_31Jul_6Aug_v3_dots_24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57" y="17816198"/>
              <a:ext cx="6779780" cy="6217920"/>
            </a:xfrm>
            <a:prstGeom prst="rect">
              <a:avLst/>
            </a:prstGeom>
          </p:spPr>
        </p:pic>
        <p:sp>
          <p:nvSpPr>
            <p:cNvPr id="442" name="TextBox 441"/>
            <p:cNvSpPr txBox="1"/>
            <p:nvPr/>
          </p:nvSpPr>
          <p:spPr>
            <a:xfrm>
              <a:off x="3310644" y="21375871"/>
              <a:ext cx="4831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>
              <a:off x="3190407" y="21131501"/>
              <a:ext cx="215324" cy="9488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TextBox 446"/>
            <p:cNvSpPr txBox="1"/>
            <p:nvPr/>
          </p:nvSpPr>
          <p:spPr>
            <a:xfrm>
              <a:off x="3045526" y="20958223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2795346" y="20747697"/>
              <a:ext cx="30692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2496700" y="21208981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2197864" y="21984590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2938781" y="2143867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2718412" y="21727666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3503223" y="2213096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3042150" y="22115936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4340488" y="21530829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3519287" y="22786856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3752514" y="21513001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4252147" y="2201090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6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4859192" y="2166554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6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4800375" y="21305295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7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486" name="Straight Arrow Connector 485"/>
            <p:cNvCxnSpPr/>
            <p:nvPr/>
          </p:nvCxnSpPr>
          <p:spPr>
            <a:xfrm>
              <a:off x="3881400" y="21375871"/>
              <a:ext cx="28932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TextBox 489"/>
            <p:cNvSpPr txBox="1"/>
            <p:nvPr/>
          </p:nvSpPr>
          <p:spPr>
            <a:xfrm>
              <a:off x="3756677" y="21220881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7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4343876" y="21319261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8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3742288" y="20952713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8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4300198" y="20458850"/>
              <a:ext cx="20080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9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494" name="Straight Arrow Connector 493"/>
            <p:cNvCxnSpPr/>
            <p:nvPr/>
          </p:nvCxnSpPr>
          <p:spPr>
            <a:xfrm>
              <a:off x="4120205" y="20747697"/>
              <a:ext cx="70973" cy="23985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TextBox 496"/>
            <p:cNvSpPr txBox="1"/>
            <p:nvPr/>
          </p:nvSpPr>
          <p:spPr>
            <a:xfrm>
              <a:off x="3971568" y="20496337"/>
              <a:ext cx="3477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10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499" name="Straight Arrow Connector 498"/>
            <p:cNvCxnSpPr/>
            <p:nvPr/>
          </p:nvCxnSpPr>
          <p:spPr>
            <a:xfrm flipH="1">
              <a:off x="4568203" y="21033179"/>
              <a:ext cx="199945" cy="5129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3" name="TextBox 502"/>
            <p:cNvSpPr txBox="1"/>
            <p:nvPr/>
          </p:nvSpPr>
          <p:spPr>
            <a:xfrm>
              <a:off x="4681878" y="20757865"/>
              <a:ext cx="3477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10" name="TextBox 509"/>
            <p:cNvSpPr txBox="1"/>
            <p:nvPr/>
          </p:nvSpPr>
          <p:spPr>
            <a:xfrm>
              <a:off x="4390610" y="20319906"/>
              <a:ext cx="3477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511" name="Straight Arrow Connector 510"/>
            <p:cNvCxnSpPr/>
            <p:nvPr/>
          </p:nvCxnSpPr>
          <p:spPr>
            <a:xfrm flipH="1" flipV="1">
              <a:off x="4929683" y="20410862"/>
              <a:ext cx="252075" cy="479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4" name="TextBox 513"/>
            <p:cNvSpPr txBox="1"/>
            <p:nvPr/>
          </p:nvSpPr>
          <p:spPr>
            <a:xfrm>
              <a:off x="5166483" y="20289933"/>
              <a:ext cx="3477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15" name="TextBox 514"/>
            <p:cNvSpPr txBox="1"/>
            <p:nvPr/>
          </p:nvSpPr>
          <p:spPr>
            <a:xfrm>
              <a:off x="4574883" y="19940662"/>
              <a:ext cx="3477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42" name="5-Point Star 541"/>
            <p:cNvSpPr>
              <a:spLocks noChangeAspect="1"/>
            </p:cNvSpPr>
            <p:nvPr/>
          </p:nvSpPr>
          <p:spPr>
            <a:xfrm rot="10580098" flipV="1">
              <a:off x="2153900" y="20683464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5-Point Star 542"/>
            <p:cNvSpPr>
              <a:spLocks noChangeAspect="1"/>
            </p:cNvSpPr>
            <p:nvPr/>
          </p:nvSpPr>
          <p:spPr>
            <a:xfrm rot="10580098" flipV="1">
              <a:off x="3197480" y="20809435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Multiply 543"/>
            <p:cNvSpPr>
              <a:spLocks noChangeAspect="1"/>
            </p:cNvSpPr>
            <p:nvPr/>
          </p:nvSpPr>
          <p:spPr>
            <a:xfrm>
              <a:off x="4050070" y="21379501"/>
              <a:ext cx="228600" cy="228600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28446" y="79976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latin typeface="Arial"/>
                <a:cs typeface="Arial"/>
              </a:rPr>
              <a:t>Linkages Between the Great Arctic Cyclone of August 2012                                            and Tropopause Polar Vortices  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93382" y="2332112"/>
            <a:ext cx="31399059" cy="915629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5400" dirty="0" smtClean="0">
                <a:latin typeface="Arial"/>
                <a:cs typeface="Arial"/>
              </a:rPr>
              <a:t>Kevin A. Biernat</a:t>
            </a:r>
            <a:r>
              <a:rPr lang="en-US" sz="54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5400" dirty="0" smtClean="0">
                <a:latin typeface="Arial"/>
                <a:cs typeface="Arial"/>
              </a:rPr>
              <a:t>, Daniel Keyser, and Lance F. Bosart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5370" y="2841236"/>
            <a:ext cx="26770600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i="1" dirty="0" smtClean="0">
                <a:latin typeface="Arial"/>
                <a:cs typeface="Arial"/>
              </a:rPr>
              <a:t>Department of Atmospheric and Environmental Sciences, University at Albany, </a:t>
            </a:r>
            <a:r>
              <a:rPr lang="en-US" sz="4400" i="1" dirty="0" smtClean="0">
                <a:latin typeface="Arial"/>
                <a:cs typeface="Arial"/>
              </a:rPr>
              <a:t>SUNY</a:t>
            </a:r>
            <a:endParaRPr lang="en-US" sz="44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33991" y="26318548"/>
            <a:ext cx="13434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. DT (2-PVU surface) </a:t>
            </a:r>
            <a:r>
              <a:rPr lang="en-US" sz="2000" dirty="0" smtClean="0">
                <a:latin typeface="Arial"/>
                <a:cs typeface="Arial"/>
              </a:rPr>
              <a:t>θ </a:t>
            </a:r>
            <a:r>
              <a:rPr lang="en-US" sz="2000" dirty="0">
                <a:latin typeface="Arial"/>
                <a:cs typeface="Arial"/>
              </a:rPr>
              <a:t>(K, </a:t>
            </a:r>
            <a:r>
              <a:rPr lang="en-US" sz="2000" dirty="0" smtClean="0">
                <a:latin typeface="Arial"/>
                <a:cs typeface="Arial"/>
              </a:rPr>
              <a:t>shading),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black),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3 August, (c) 0000 UTC 4 August, (e) 0000 UTC 5 August, (g) 0000 UTC 6 August, and (</a:t>
            </a:r>
            <a:r>
              <a:rPr lang="en-US" sz="2000" dirty="0" err="1" smtClean="0">
                <a:latin typeface="Arial"/>
                <a:cs typeface="Arial"/>
              </a:rPr>
              <a:t>i</a:t>
            </a:r>
            <a:r>
              <a:rPr lang="en-US" sz="2000" dirty="0" smtClean="0">
                <a:latin typeface="Arial"/>
                <a:cs typeface="Arial"/>
              </a:rPr>
              <a:t>) 0000 UTC 7 August 2012. 250</a:t>
            </a:r>
            <a:r>
              <a:rPr lang="en-US" sz="2000" dirty="0">
                <a:latin typeface="Arial"/>
                <a:cs typeface="Arial"/>
              </a:rPr>
              <a:t>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shaded), 1000–500-hPa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blue) SLP (hPa, black, hPa</a:t>
            </a:r>
            <a:r>
              <a:rPr lang="en-US" sz="2000" dirty="0">
                <a:latin typeface="Arial"/>
                <a:cs typeface="Arial"/>
              </a:rPr>
              <a:t>), and precipitable water (mm, shaded</a:t>
            </a:r>
            <a:r>
              <a:rPr lang="en-US" sz="2000" dirty="0" smtClean="0">
                <a:latin typeface="Arial"/>
                <a:cs typeface="Arial"/>
              </a:rPr>
              <a:t>) at (b) </a:t>
            </a:r>
            <a:r>
              <a:rPr lang="en-US" sz="2000" dirty="0">
                <a:latin typeface="Arial"/>
                <a:cs typeface="Arial"/>
              </a:rPr>
              <a:t>0000 UTC 3 August, </a:t>
            </a:r>
            <a:r>
              <a:rPr lang="en-US" sz="2000" dirty="0" smtClean="0">
                <a:latin typeface="Arial"/>
                <a:cs typeface="Arial"/>
              </a:rPr>
              <a:t>(d) </a:t>
            </a:r>
            <a:r>
              <a:rPr lang="en-US" sz="2000" dirty="0">
                <a:latin typeface="Arial"/>
                <a:cs typeface="Arial"/>
              </a:rPr>
              <a:t>0000 UTC 4 August,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f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0000 UTC 5 August, </a:t>
            </a:r>
            <a:r>
              <a:rPr lang="en-US" sz="2000" dirty="0" smtClean="0">
                <a:latin typeface="Arial"/>
                <a:cs typeface="Arial"/>
              </a:rPr>
              <a:t>(h) </a:t>
            </a:r>
            <a:r>
              <a:rPr lang="en-US" sz="2000" dirty="0">
                <a:latin typeface="Arial"/>
                <a:cs typeface="Arial"/>
              </a:rPr>
              <a:t>0000 UTC 6 August, and </a:t>
            </a:r>
            <a:r>
              <a:rPr lang="en-US" sz="2000" dirty="0" smtClean="0">
                <a:latin typeface="Arial"/>
                <a:cs typeface="Arial"/>
              </a:rPr>
              <a:t>(j) </a:t>
            </a:r>
            <a:r>
              <a:rPr lang="en-US" sz="2000" dirty="0">
                <a:latin typeface="Arial"/>
                <a:cs typeface="Arial"/>
              </a:rPr>
              <a:t>0000 UTC 7 August </a:t>
            </a:r>
            <a:r>
              <a:rPr lang="en-US" sz="2000" dirty="0" smtClean="0">
                <a:latin typeface="Arial"/>
                <a:cs typeface="Arial"/>
              </a:rPr>
              <a:t>2012.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005669" y="25300457"/>
            <a:ext cx="14716049" cy="577850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400" b="1" u="sng" dirty="0">
              <a:latin typeface="Arial"/>
              <a:cs typeface="Arial"/>
            </a:endParaRPr>
          </a:p>
          <a:p>
            <a:endParaRPr lang="en-US" sz="2400" b="1" u="sng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Two TPVs may play an important role in the lifecycle of AC12</a:t>
            </a:r>
          </a:p>
          <a:p>
            <a:pPr>
              <a:lnSpc>
                <a:spcPct val="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both TPVs, along with interactions between both TPVs, may be influencing the life cycle of AC12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– E.g., TPV–jet interactions involving both TPVs allow for dual jet configuration to   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develop, supporting intensification of AC12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Widespread strong surface winds associated with AC12 contribute to reduction in Arctic sea-ice extend, consistent with past studies (e.g., Zhang et al. 2013)</a:t>
            </a:r>
          </a:p>
          <a:p>
            <a:pPr>
              <a:lnSpc>
                <a:spcPct val="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play important roles in the lifecycles of intense Arctic cyclones that may impact Arctic sea-ice extent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9" y="336913"/>
            <a:ext cx="4881145" cy="3614003"/>
          </a:xfrm>
          <a:prstGeom prst="rect">
            <a:avLst/>
          </a:prstGeom>
        </p:spPr>
      </p:pic>
      <p:pic>
        <p:nvPicPr>
          <p:cNvPr id="3" name="Picture 2" descr="nsf1.ep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176" y="339036"/>
            <a:ext cx="3611880" cy="3611880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2885" y="4346142"/>
            <a:ext cx="14522856" cy="8209933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endParaRPr lang="en-US" sz="2200" b="1" u="sng" dirty="0" smtClean="0"/>
          </a:p>
          <a:p>
            <a:endParaRPr lang="en-US" sz="2200" b="1" u="sng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TPVs are defined as tropopause-based vortices of high-latitude origin and are material features (Pyle et al. 2004; Cavallo and Hakim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the development of intense Arctic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cyclones, including the Great Arctic Cyclone of 2012 (hereafter AC12; e.g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., Simmonds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2012; Yamazaki et al. 2015)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due to Arctic cyclones may pose hazards to ships moving through open passageways in the Arctic Ocean</a:t>
            </a:r>
          </a:p>
          <a:p>
            <a:pPr>
              <a:lnSpc>
                <a:spcPct val="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AC12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was considered the “most extreme” Arctic cyclone in a 1979–2012 CFSR climatology of Arctic cyclones when considering a combination of factors, including minimum SLP, intensity, size, depth, and longevity (Simmonds and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winds associated with AC12 helped to break up the thin sea ice (e.g., Parkinson and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pPr>
              <a:lnSpc>
                <a:spcPct val="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AC12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led to reductions in Arctic sea-ice extent during a time in which sea ice was thin and sea-ice volume was well below normal (Zhang et al. 2013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50657" y="2142435"/>
            <a:ext cx="6870327" cy="103874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000" i="1" dirty="0" smtClean="0">
                <a:solidFill>
                  <a:srgbClr val="FF0000"/>
                </a:solidFill>
                <a:latin typeface="Arial"/>
                <a:cs typeface="Arial"/>
              </a:rPr>
              <a:t>Email: kbiernat@albany.edu</a:t>
            </a:r>
            <a:endParaRPr lang="en-US" sz="4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2885" y="12691575"/>
            <a:ext cx="14522856" cy="3654841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Date: ERA-Interim (Dee et al. 2011)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TPV tracking algorithm developed by Nicholas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Steven Cavallo to identify and track TPVs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AC12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https://github.com/nickszap/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tpvTrack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 descr="mean_300Z_and_track_nov_2013.png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7215207" y="20624578"/>
            <a:ext cx="221852" cy="7682994"/>
          </a:xfrm>
          <a:prstGeom prst="rect">
            <a:avLst/>
          </a:prstGeom>
        </p:spPr>
      </p:pic>
      <p:pic>
        <p:nvPicPr>
          <p:cNvPr id="70" name="Picture 69" descr="Aug_2012_TPV_tracks_v2_20120803_0000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10122"/>
          <a:stretch/>
        </p:blipFill>
        <p:spPr>
          <a:xfrm>
            <a:off x="15221648" y="5209653"/>
            <a:ext cx="6604792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2" name="Picture 71" descr="Aug_2012_low_tracks_20120803_0000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10122"/>
          <a:stretch/>
        </p:blipFill>
        <p:spPr>
          <a:xfrm>
            <a:off x="21826440" y="5209653"/>
            <a:ext cx="6621517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Aug_2012_TPV_tracks_v2_20120804_0000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10122"/>
          <a:stretch/>
        </p:blipFill>
        <p:spPr>
          <a:xfrm>
            <a:off x="15221648" y="9166785"/>
            <a:ext cx="6604792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254" name="Group 253"/>
          <p:cNvGrpSpPr/>
          <p:nvPr/>
        </p:nvGrpSpPr>
        <p:grpSpPr>
          <a:xfrm>
            <a:off x="34270803" y="5234628"/>
            <a:ext cx="5233762" cy="5034186"/>
            <a:chOff x="35140969" y="5749173"/>
            <a:chExt cx="5233762" cy="5034186"/>
          </a:xfrm>
        </p:grpSpPr>
        <p:sp>
          <p:nvSpPr>
            <p:cNvPr id="242" name="TextBox 241"/>
            <p:cNvSpPr txBox="1"/>
            <p:nvPr/>
          </p:nvSpPr>
          <p:spPr>
            <a:xfrm>
              <a:off x="38419592" y="10436936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r>
                <a:rPr lang="en-US" sz="1200" dirty="0">
                  <a:latin typeface="Arial"/>
                  <a:cs typeface="Arial"/>
                </a:rPr>
                <a:t>0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165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37295791" y="10448851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165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36167710" y="10442645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</a:t>
              </a:r>
              <a:r>
                <a:rPr lang="en-US" sz="1200" dirty="0" smtClean="0">
                  <a:latin typeface="Arial"/>
                  <a:cs typeface="Arial"/>
                </a:rPr>
                <a:t>°N, </a:t>
              </a:r>
              <a:r>
                <a:rPr lang="en-US" sz="1200" dirty="0" smtClean="0">
                  <a:latin typeface="Arial"/>
                  <a:cs typeface="Arial"/>
                </a:rPr>
                <a:t>165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39899217" y="10414027"/>
              <a:ext cx="4755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B’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5462644" y="10414027"/>
              <a:ext cx="377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B</a:t>
              </a:r>
              <a:endParaRPr lang="en-US" sz="9600" b="1" dirty="0">
                <a:latin typeface="Arial"/>
                <a:cs typeface="Arial"/>
              </a:endParaRPr>
            </a:p>
          </p:txBody>
        </p:sp>
        <p:pic>
          <p:nvPicPr>
            <p:cNvPr id="86" name="Picture 85" descr="erai_pv_cross_cfd_65N165E_85N165E_20120804_0600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7" b="10671"/>
            <a:stretch/>
          </p:blipFill>
          <p:spPr>
            <a:xfrm>
              <a:off x="35140969" y="5749173"/>
              <a:ext cx="5118250" cy="4754880"/>
            </a:xfrm>
            <a:prstGeom prst="rect">
              <a:avLst/>
            </a:prstGeom>
          </p:spPr>
        </p:pic>
      </p:grpSp>
      <p:grpSp>
        <p:nvGrpSpPr>
          <p:cNvPr id="255" name="Group 254"/>
          <p:cNvGrpSpPr/>
          <p:nvPr/>
        </p:nvGrpSpPr>
        <p:grpSpPr>
          <a:xfrm>
            <a:off x="29152370" y="5234629"/>
            <a:ext cx="5214384" cy="5034185"/>
            <a:chOff x="30022536" y="5749174"/>
            <a:chExt cx="5214384" cy="5034185"/>
          </a:xfrm>
        </p:grpSpPr>
        <p:sp>
          <p:nvSpPr>
            <p:cNvPr id="238" name="TextBox 237"/>
            <p:cNvSpPr txBox="1"/>
            <p:nvPr/>
          </p:nvSpPr>
          <p:spPr>
            <a:xfrm>
              <a:off x="33307332" y="10442645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</a:t>
              </a:r>
              <a:r>
                <a:rPr lang="en-US" sz="1200" dirty="0" smtClean="0">
                  <a:latin typeface="Arial"/>
                  <a:cs typeface="Arial"/>
                </a:rPr>
                <a:t>°N, </a:t>
              </a:r>
              <a:r>
                <a:rPr lang="en-US" sz="1200" dirty="0" smtClean="0">
                  <a:latin typeface="Arial"/>
                  <a:cs typeface="Arial"/>
                </a:rPr>
                <a:t>140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1063826" y="10446024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</a:t>
              </a:r>
              <a:r>
                <a:rPr lang="en-US" sz="1200" dirty="0" smtClean="0">
                  <a:latin typeface="Arial"/>
                  <a:cs typeface="Arial"/>
                </a:rPr>
                <a:t>°N, </a:t>
              </a:r>
              <a:r>
                <a:rPr lang="en-US" sz="1200" dirty="0" smtClean="0">
                  <a:latin typeface="Arial"/>
                  <a:cs typeface="Arial"/>
                </a:rPr>
                <a:t>100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32181791" y="10438983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</a:t>
              </a:r>
              <a:r>
                <a:rPr lang="en-US" sz="1200" dirty="0" smtClean="0">
                  <a:latin typeface="Arial"/>
                  <a:cs typeface="Arial"/>
                </a:rPr>
                <a:t>°N, </a:t>
              </a:r>
              <a:r>
                <a:rPr lang="en-US" sz="1200" dirty="0" smtClean="0">
                  <a:latin typeface="Arial"/>
                  <a:cs typeface="Arial"/>
                </a:rPr>
                <a:t>120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4800881" y="10414027"/>
              <a:ext cx="4360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A’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0346248" y="10414027"/>
              <a:ext cx="377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A</a:t>
              </a:r>
              <a:endParaRPr lang="en-US" sz="8800" b="1" dirty="0">
                <a:latin typeface="Arial"/>
                <a:cs typeface="Arial"/>
              </a:endParaRPr>
            </a:p>
          </p:txBody>
        </p:sp>
        <p:pic>
          <p:nvPicPr>
            <p:cNvPr id="87" name="Picture 86" descr="erai_pv_cross_cfd_70N80E_70N160E_20120804_0600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7" b="10671"/>
            <a:stretch/>
          </p:blipFill>
          <p:spPr>
            <a:xfrm>
              <a:off x="30022536" y="5749174"/>
              <a:ext cx="5118252" cy="4754880"/>
            </a:xfrm>
            <a:prstGeom prst="rect">
              <a:avLst/>
            </a:prstGeom>
          </p:spPr>
        </p:pic>
      </p:grpSp>
      <p:pic>
        <p:nvPicPr>
          <p:cNvPr id="96" name="Picture 95" descr="ws_10m_ice_20120806_0000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6359" b="8736"/>
          <a:stretch/>
        </p:blipFill>
        <p:spPr>
          <a:xfrm>
            <a:off x="29199786" y="19425827"/>
            <a:ext cx="4762614" cy="38221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7" name="Picture 96" descr="ws_10m_ice_20120809_0000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6359" b="8736"/>
          <a:stretch/>
        </p:blipFill>
        <p:spPr>
          <a:xfrm>
            <a:off x="33961263" y="19425827"/>
            <a:ext cx="4762613" cy="38221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9" name="Picture 98" descr="sea_ice_difference_low_tracks_20120814_0600.pn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6359" b="8736"/>
          <a:stretch/>
        </p:blipFill>
        <p:spPr>
          <a:xfrm>
            <a:off x="38731164" y="19425827"/>
            <a:ext cx="4762613" cy="38221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5" name="Rectangle 104"/>
          <p:cNvSpPr/>
          <p:nvPr/>
        </p:nvSpPr>
        <p:spPr>
          <a:xfrm>
            <a:off x="177203" y="16545189"/>
            <a:ext cx="14518538" cy="1627052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77203" y="16545189"/>
            <a:ext cx="14518538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3) Track and Intensity of TPVs and Cyclones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72885" y="4365087"/>
            <a:ext cx="14522856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1) Motivation and Background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72885" y="12691575"/>
            <a:ext cx="14522856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2</a:t>
            </a:r>
            <a:r>
              <a:rPr lang="en-US" sz="4000" b="1" dirty="0" smtClean="0">
                <a:latin typeface="Arial"/>
                <a:cs typeface="Arial"/>
              </a:rPr>
              <a:t>) Data and Methods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4878558" y="4346142"/>
            <a:ext cx="13941061" cy="2362578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4878558" y="4336267"/>
            <a:ext cx="13941061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4</a:t>
            </a:r>
            <a:r>
              <a:rPr lang="en-US" sz="4000" b="1" dirty="0" smtClean="0">
                <a:latin typeface="Arial"/>
                <a:cs typeface="Arial"/>
              </a:rPr>
              <a:t>) Synoptic Evolution of TPVs and Cyclones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9005669" y="4336267"/>
            <a:ext cx="14684954" cy="1405590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9005669" y="4336267"/>
            <a:ext cx="14689240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5) Three-dimensional Structure of TPVs and Cyclones</a:t>
            </a:r>
            <a:endParaRPr lang="en-US" sz="4000" b="1" dirty="0">
              <a:latin typeface="Arial"/>
              <a:cs typeface="Arial"/>
            </a:endParaRPr>
          </a:p>
        </p:txBody>
      </p:sp>
      <p:grpSp>
        <p:nvGrpSpPr>
          <p:cNvPr id="583" name="Group 582"/>
          <p:cNvGrpSpPr/>
          <p:nvPr/>
        </p:nvGrpSpPr>
        <p:grpSpPr>
          <a:xfrm>
            <a:off x="15133991" y="25386984"/>
            <a:ext cx="13434775" cy="447194"/>
            <a:chOff x="15133991" y="25386984"/>
            <a:chExt cx="13434775" cy="447194"/>
          </a:xfrm>
        </p:grpSpPr>
        <p:sp>
          <p:nvSpPr>
            <p:cNvPr id="116" name="TextBox 115"/>
            <p:cNvSpPr txBox="1"/>
            <p:nvPr/>
          </p:nvSpPr>
          <p:spPr>
            <a:xfrm>
              <a:off x="17074356" y="25587957"/>
              <a:ext cx="3674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688383" y="25587957"/>
              <a:ext cx="351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276657" y="25587957"/>
              <a:ext cx="3667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868778" y="25587957"/>
              <a:ext cx="3812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9507812" y="25587957"/>
              <a:ext cx="3460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0096422" y="25587957"/>
              <a:ext cx="35744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0674807" y="25587957"/>
              <a:ext cx="3898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1299748" y="25586130"/>
              <a:ext cx="3678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1891770" y="25587957"/>
              <a:ext cx="362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2514811" y="25586130"/>
              <a:ext cx="3393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3116823" y="25586130"/>
              <a:ext cx="3430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3696347" y="25587957"/>
              <a:ext cx="3752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287701" y="25587957"/>
              <a:ext cx="401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4899749" y="25587957"/>
              <a:ext cx="3785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507778" y="25587957"/>
              <a:ext cx="3697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118052" y="25586130"/>
              <a:ext cx="3595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6712032" y="25587957"/>
              <a:ext cx="3714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7311557" y="25587957"/>
              <a:ext cx="383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7925394" y="25587957"/>
              <a:ext cx="3652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6468657" y="25587957"/>
              <a:ext cx="3663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5874906" y="25587957"/>
              <a:ext cx="3450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5249289" y="25587957"/>
              <a:ext cx="4086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139" name="Picture 138" descr="DT_theta_crossline_2lines20120806_0000.png"/>
            <p:cNvPicPr>
              <a:picLocks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15133991" y="25386984"/>
              <a:ext cx="13290392" cy="228600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28343072" y="25586130"/>
              <a:ext cx="2256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K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584" name="Group 583"/>
          <p:cNvGrpSpPr/>
          <p:nvPr/>
        </p:nvGrpSpPr>
        <p:grpSpPr>
          <a:xfrm>
            <a:off x="15123575" y="25857447"/>
            <a:ext cx="13291962" cy="455268"/>
            <a:chOff x="15123575" y="25857447"/>
            <a:chExt cx="13291962" cy="455268"/>
          </a:xfrm>
        </p:grpSpPr>
        <p:pic>
          <p:nvPicPr>
            <p:cNvPr id="142" name="Picture 141" descr="MSLP_crossline_2lines_pwat20120806_0000.png"/>
            <p:cNvPicPr>
              <a:picLocks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21850145" y="25857447"/>
              <a:ext cx="6565392" cy="228600"/>
            </a:xfrm>
            <a:prstGeom prst="rect">
              <a:avLst/>
            </a:prstGeom>
          </p:spPr>
        </p:pic>
        <p:sp>
          <p:nvSpPr>
            <p:cNvPr id="153" name="TextBox 152"/>
            <p:cNvSpPr txBox="1"/>
            <p:nvPr/>
          </p:nvSpPr>
          <p:spPr>
            <a:xfrm>
              <a:off x="2252571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333911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415935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497897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580324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661664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743498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7782312" y="26066494"/>
              <a:ext cx="3879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mm</a:t>
              </a:r>
              <a:endParaRPr lang="en-US" sz="1200" dirty="0">
                <a:latin typeface="Arial"/>
                <a:cs typeface="Arial"/>
              </a:endParaRPr>
            </a:p>
          </p:txBody>
        </p:sp>
        <p:pic>
          <p:nvPicPr>
            <p:cNvPr id="141" name="Picture 140" descr="MSLP_crossline_2lines_ws_20120806_0000.png"/>
            <p:cNvPicPr>
              <a:picLocks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15123575" y="25857447"/>
              <a:ext cx="6565392" cy="228600"/>
            </a:xfrm>
            <a:prstGeom prst="rect">
              <a:avLst/>
            </a:prstGeom>
          </p:spPr>
        </p:pic>
        <p:sp>
          <p:nvSpPr>
            <p:cNvPr id="144" name="TextBox 143"/>
            <p:cNvSpPr txBox="1"/>
            <p:nvPr/>
          </p:nvSpPr>
          <p:spPr>
            <a:xfrm>
              <a:off x="15707864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6435849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7171260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788965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619361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9347346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007904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0772837" y="26066494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1199179" y="26066494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29293940" y="23325535"/>
            <a:ext cx="7121425" cy="460998"/>
            <a:chOff x="29293940" y="22981892"/>
            <a:chExt cx="7121425" cy="460998"/>
          </a:xfrm>
        </p:grpSpPr>
        <p:pic>
          <p:nvPicPr>
            <p:cNvPr id="163" name="Picture 162" descr="MSLP_crossline_2lines_ws_20120806_0000.png"/>
            <p:cNvPicPr>
              <a:picLocks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29293940" y="22981892"/>
              <a:ext cx="7121425" cy="228600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29938413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0729078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1525251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230658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3095495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388569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468357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5374912" y="23196669"/>
              <a:ext cx="4950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5877762" y="23182992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34357171" y="10432521"/>
            <a:ext cx="9364981" cy="444044"/>
            <a:chOff x="34230963" y="10677364"/>
            <a:chExt cx="9364981" cy="444044"/>
          </a:xfrm>
        </p:grpSpPr>
        <p:grpSp>
          <p:nvGrpSpPr>
            <p:cNvPr id="271" name="Group 270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201" name="Picture 200" descr="DT_theta_crossline_2lines20120806_0000.png"/>
              <p:cNvPicPr>
                <a:picLocks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202" name="TextBox 201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29005670" y="18598781"/>
            <a:ext cx="14689240" cy="660775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5"/>
          <p:cNvSpPr txBox="1"/>
          <p:nvPr/>
        </p:nvSpPr>
        <p:spPr>
          <a:xfrm>
            <a:off x="29005669" y="18598781"/>
            <a:ext cx="14694455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6) Sea-ice Loss</a:t>
            </a:r>
            <a:endParaRPr lang="en-US" sz="4000" b="1" dirty="0">
              <a:latin typeface="Arial"/>
              <a:cs typeface="Arial"/>
            </a:endParaRPr>
          </a:p>
        </p:txBody>
      </p:sp>
      <p:grpSp>
        <p:nvGrpSpPr>
          <p:cNvPr id="256" name="Group 255"/>
          <p:cNvGrpSpPr/>
          <p:nvPr/>
        </p:nvGrpSpPr>
        <p:grpSpPr>
          <a:xfrm>
            <a:off x="29172148" y="12208947"/>
            <a:ext cx="5206058" cy="5017749"/>
            <a:chOff x="30032812" y="10854729"/>
            <a:chExt cx="5206058" cy="5017749"/>
          </a:xfrm>
        </p:grpSpPr>
        <p:sp>
          <p:nvSpPr>
            <p:cNvPr id="247" name="TextBox 246"/>
            <p:cNvSpPr txBox="1"/>
            <p:nvPr/>
          </p:nvSpPr>
          <p:spPr>
            <a:xfrm>
              <a:off x="32187567" y="15525478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180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1073242" y="15525478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155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4802831" y="15503146"/>
              <a:ext cx="4360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C</a:t>
              </a:r>
              <a:r>
                <a:rPr lang="en-US" sz="1800" b="1" dirty="0" smtClean="0">
                  <a:latin typeface="Arial"/>
                  <a:cs typeface="Arial"/>
                </a:rPr>
                <a:t>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30351373" y="15503146"/>
              <a:ext cx="377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C</a:t>
              </a:r>
              <a:endParaRPr lang="en-US" sz="8800" b="1" dirty="0">
                <a:latin typeface="Arial"/>
                <a:cs typeface="Arial"/>
              </a:endParaRPr>
            </a:p>
          </p:txBody>
        </p:sp>
        <p:pic>
          <p:nvPicPr>
            <p:cNvPr id="94" name="Picture 93" descr="erai_pv_cross_cfd_75N130E_75N230E_20120806_0000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6" b="10749"/>
            <a:stretch/>
          </p:blipFill>
          <p:spPr>
            <a:xfrm>
              <a:off x="30032812" y="10854729"/>
              <a:ext cx="5107976" cy="4754880"/>
            </a:xfrm>
            <a:prstGeom prst="rect">
              <a:avLst/>
            </a:prstGeom>
          </p:spPr>
        </p:pic>
        <p:sp>
          <p:nvSpPr>
            <p:cNvPr id="248" name="TextBox 247"/>
            <p:cNvSpPr txBox="1"/>
            <p:nvPr/>
          </p:nvSpPr>
          <p:spPr>
            <a:xfrm>
              <a:off x="33303179" y="15525478"/>
              <a:ext cx="1193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155</a:t>
              </a:r>
              <a:r>
                <a:rPr lang="en-US" sz="1200" dirty="0" smtClean="0">
                  <a:latin typeface="Arial"/>
                  <a:cs typeface="Arial"/>
                </a:rPr>
                <a:t>°W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34290579" y="12208947"/>
            <a:ext cx="5225438" cy="5017749"/>
            <a:chOff x="35151243" y="10854729"/>
            <a:chExt cx="5225438" cy="5017749"/>
          </a:xfrm>
        </p:grpSpPr>
        <p:sp>
          <p:nvSpPr>
            <p:cNvPr id="251" name="TextBox 250"/>
            <p:cNvSpPr txBox="1"/>
            <p:nvPr/>
          </p:nvSpPr>
          <p:spPr>
            <a:xfrm>
              <a:off x="37224625" y="15525478"/>
              <a:ext cx="13520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77.5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169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39901167" y="15503146"/>
              <a:ext cx="4755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D</a:t>
              </a:r>
              <a:r>
                <a:rPr lang="en-US" sz="1800" b="1" dirty="0" smtClean="0">
                  <a:latin typeface="Arial"/>
                  <a:cs typeface="Arial"/>
                </a:rPr>
                <a:t>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5470944" y="15503146"/>
              <a:ext cx="377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D</a:t>
              </a:r>
              <a:endParaRPr lang="en-US" sz="8800" b="1" dirty="0">
                <a:latin typeface="Arial"/>
                <a:cs typeface="Arial"/>
              </a:endParaRPr>
            </a:p>
          </p:txBody>
        </p:sp>
        <p:pic>
          <p:nvPicPr>
            <p:cNvPr id="95" name="Picture 94" descr="erai_pv_cross_cfd_67.5N191E_87.5N191E_20120806_0000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6" b="10749"/>
            <a:stretch/>
          </p:blipFill>
          <p:spPr>
            <a:xfrm>
              <a:off x="35151243" y="10854729"/>
              <a:ext cx="5107976" cy="4754880"/>
            </a:xfrm>
            <a:prstGeom prst="rect">
              <a:avLst/>
            </a:prstGeom>
          </p:spPr>
        </p:pic>
        <p:sp>
          <p:nvSpPr>
            <p:cNvPr id="250" name="TextBox 249"/>
            <p:cNvSpPr txBox="1"/>
            <p:nvPr/>
          </p:nvSpPr>
          <p:spPr>
            <a:xfrm>
              <a:off x="36098212" y="15525478"/>
              <a:ext cx="135206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72.5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169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38419592" y="15525478"/>
              <a:ext cx="1207372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82.5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169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W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29091774" y="10949670"/>
            <a:ext cx="14487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Cross section along line AA’ and (b) BB’ of PV </a:t>
            </a:r>
            <a:r>
              <a:rPr lang="en-US" sz="2000" dirty="0">
                <a:latin typeface="Arial"/>
                <a:cs typeface="Arial"/>
              </a:rPr>
              <a:t>(PVU, </a:t>
            </a:r>
            <a:r>
              <a:rPr lang="en-US" sz="2000" dirty="0" smtClean="0">
                <a:latin typeface="Arial"/>
                <a:cs typeface="Arial"/>
              </a:rPr>
              <a:t>shading), θ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white),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 </a:t>
            </a:r>
            <a:r>
              <a:rPr lang="en-US" sz="2000" dirty="0">
                <a:latin typeface="Arial"/>
                <a:cs typeface="Arial"/>
              </a:rPr>
              <a:t>2.5 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c) </a:t>
            </a:r>
            <a:r>
              <a:rPr lang="en-US" sz="2000" dirty="0" smtClean="0">
                <a:latin typeface="Arial"/>
                <a:cs typeface="Arial"/>
              </a:rPr>
              <a:t>θ </a:t>
            </a:r>
            <a:r>
              <a:rPr lang="en-US" sz="2000" dirty="0">
                <a:latin typeface="Arial"/>
                <a:cs typeface="Arial"/>
              </a:rPr>
              <a:t>(K, shading),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black), 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barbs) on 2-PVU </a:t>
            </a:r>
            <a:r>
              <a:rPr lang="en-US" sz="2000" dirty="0" smtClean="0">
                <a:latin typeface="Arial"/>
                <a:cs typeface="Arial"/>
              </a:rPr>
              <a:t>surface at </a:t>
            </a:r>
            <a:r>
              <a:rPr lang="en-US" sz="2000" dirty="0">
                <a:latin typeface="Arial"/>
                <a:cs typeface="Arial"/>
              </a:rPr>
              <a:t>0600 UTC 4 August 2012</a:t>
            </a:r>
            <a:r>
              <a:rPr lang="en-US" sz="2000" dirty="0" smtClean="0">
                <a:latin typeface="Arial"/>
                <a:cs typeface="Arial"/>
              </a:rPr>
              <a:t>. Transects indicated in (c). Locations of TPV 1, TPV 2, and AC12 indicated where labeled.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258" name="Picture 257" descr="DT_theta_crossline_2lines20120804_0600_updated.png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4587" r="1655" b="5768"/>
          <a:stretch/>
        </p:blipFill>
        <p:spPr>
          <a:xfrm>
            <a:off x="39488873" y="5356032"/>
            <a:ext cx="3919801" cy="448452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9" name="Picture 258" descr="DT_theta_crossline_2lines20120806_0000_updated.png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175" r="9119" b="4889"/>
          <a:stretch/>
        </p:blipFill>
        <p:spPr>
          <a:xfrm>
            <a:off x="39506757" y="12337099"/>
            <a:ext cx="3918046" cy="44852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0" name="TextBox 259"/>
          <p:cNvSpPr txBox="1"/>
          <p:nvPr/>
        </p:nvSpPr>
        <p:spPr>
          <a:xfrm>
            <a:off x="29091774" y="17895424"/>
            <a:ext cx="1448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. As in Fig. 4, but for cross sections along line CC’ and DD’ at 0000 UTC 6 August 2012.</a:t>
            </a:r>
            <a:endParaRPr lang="en-US" sz="2000" dirty="0" smtClean="0">
              <a:latin typeface="Arial"/>
              <a:cs typeface="Arial"/>
            </a:endParaRPr>
          </a:p>
        </p:txBody>
      </p:sp>
      <p:grpSp>
        <p:nvGrpSpPr>
          <p:cNvPr id="398" name="Group 397"/>
          <p:cNvGrpSpPr/>
          <p:nvPr/>
        </p:nvGrpSpPr>
        <p:grpSpPr>
          <a:xfrm>
            <a:off x="29293940" y="10430880"/>
            <a:ext cx="4841005" cy="446882"/>
            <a:chOff x="29293940" y="10281470"/>
            <a:chExt cx="4841005" cy="446882"/>
          </a:xfrm>
        </p:grpSpPr>
        <p:pic>
          <p:nvPicPr>
            <p:cNvPr id="174" name="Picture 173" descr="erai_pv_cross_cfd_75N130E_75N230E_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6" t="94987" r="2766" b="2517"/>
            <a:stretch/>
          </p:blipFill>
          <p:spPr>
            <a:xfrm>
              <a:off x="29293940" y="10281470"/>
              <a:ext cx="4756405" cy="228600"/>
            </a:xfrm>
            <a:prstGeom prst="rect">
              <a:avLst/>
            </a:prstGeom>
          </p:spPr>
        </p:pic>
        <p:sp>
          <p:nvSpPr>
            <p:cNvPr id="261" name="TextBox 260"/>
            <p:cNvSpPr txBox="1"/>
            <p:nvPr/>
          </p:nvSpPr>
          <p:spPr>
            <a:xfrm>
              <a:off x="29619999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0101795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3057877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105000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31512099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3198964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2469251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2949618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3341917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3704813" y="1051007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587" name="Group 586"/>
          <p:cNvGrpSpPr/>
          <p:nvPr/>
        </p:nvGrpSpPr>
        <p:grpSpPr>
          <a:xfrm>
            <a:off x="36882034" y="23325535"/>
            <a:ext cx="6565392" cy="447321"/>
            <a:chOff x="37009033" y="22981892"/>
            <a:chExt cx="6565392" cy="447321"/>
          </a:xfrm>
        </p:grpSpPr>
        <p:pic>
          <p:nvPicPr>
            <p:cNvPr id="162" name="Picture 161" descr="sea_ice_difference_low_tracks_20120801_06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" t="96774" r="3428" b="830"/>
            <a:stretch/>
          </p:blipFill>
          <p:spPr>
            <a:xfrm>
              <a:off x="37009033" y="22981892"/>
              <a:ext cx="6565392" cy="228600"/>
            </a:xfrm>
            <a:prstGeom prst="rect">
              <a:avLst/>
            </a:prstGeom>
          </p:spPr>
        </p:pic>
        <p:sp>
          <p:nvSpPr>
            <p:cNvPr id="312" name="TextBox 311"/>
            <p:cNvSpPr txBox="1"/>
            <p:nvPr/>
          </p:nvSpPr>
          <p:spPr>
            <a:xfrm>
              <a:off x="3730028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-60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37742070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38179107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38616022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3905307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3948887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992640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080097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4123484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1672855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211416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42547505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4036101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42982267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43228773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%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27" name="TextBox 326"/>
          <p:cNvSpPr txBox="1"/>
          <p:nvPr/>
        </p:nvSpPr>
        <p:spPr>
          <a:xfrm>
            <a:off x="29152370" y="23843611"/>
            <a:ext cx="1453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6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SLP (hPa, black), and 10-m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shading) and </a:t>
            </a:r>
            <a:r>
              <a:rPr lang="en-US" sz="2000" dirty="0">
                <a:latin typeface="Arial"/>
                <a:cs typeface="Arial"/>
              </a:rPr>
              <a:t>wind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6 August 2012 and (b) 0000 UTC 9 August 2012. Also, 20% contour of sea-ice concentration (thick blue) at (a) 0600 UTC 6 August 2012 and (b) 0600 UTC 9 August 2012. (c) Change in sea-ice concentration from 0600 UTC 3 August to 0600 UTC 14 August 2012 (%, shading). 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29005669" y="25304478"/>
            <a:ext cx="14712165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7</a:t>
            </a:r>
            <a:r>
              <a:rPr lang="en-US" sz="4000" b="1" dirty="0" smtClean="0">
                <a:latin typeface="Arial"/>
                <a:cs typeface="Arial"/>
              </a:rPr>
              <a:t>) Conclusions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14878558" y="28099043"/>
            <a:ext cx="13941062" cy="471667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References</a:t>
            </a:r>
          </a:p>
          <a:p>
            <a:pPr algn="ctr">
              <a:lnSpc>
                <a:spcPct val="50000"/>
              </a:lnSpc>
            </a:pPr>
            <a:endParaRPr lang="en-US" sz="18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Cavallo</a:t>
            </a:r>
            <a:r>
              <a:rPr lang="en-US" sz="2000" dirty="0">
                <a:latin typeface="Arial"/>
                <a:cs typeface="Arial"/>
              </a:rPr>
              <a:t>, S. M., and G. J. Hakim, </a:t>
            </a:r>
            <a:r>
              <a:rPr lang="en-US" sz="2000" dirty="0" smtClean="0">
                <a:latin typeface="Arial"/>
                <a:cs typeface="Arial"/>
              </a:rPr>
              <a:t>2010</a:t>
            </a:r>
            <a:r>
              <a:rPr lang="en-US" sz="2000" dirty="0">
                <a:latin typeface="Arial"/>
                <a:cs typeface="Arial"/>
              </a:rPr>
              <a:t>: Composite structure of tropopause polar cyclones. </a:t>
            </a:r>
            <a:r>
              <a:rPr lang="en-US" sz="2000" i="1" dirty="0">
                <a:latin typeface="Arial"/>
                <a:cs typeface="Arial"/>
              </a:rPr>
              <a:t>Mon. </a:t>
            </a:r>
            <a:r>
              <a:rPr lang="en-US" sz="2000" i="1" dirty="0" err="1">
                <a:latin typeface="Arial"/>
                <a:cs typeface="Arial"/>
              </a:rPr>
              <a:t>Wea</a:t>
            </a:r>
            <a:r>
              <a:rPr lang="en-US" sz="2000" i="1" dirty="0">
                <a:latin typeface="Arial"/>
                <a:cs typeface="Arial"/>
              </a:rPr>
              <a:t>. Rev.,</a:t>
            </a:r>
            <a:r>
              <a:rPr lang="en-US" sz="2000" dirty="0">
                <a:latin typeface="Arial"/>
                <a:cs typeface="Arial"/>
              </a:rPr>
              <a:t> </a:t>
            </a:r>
            <a:r>
              <a:rPr lang="en-US" sz="2000" b="1" dirty="0">
                <a:latin typeface="Arial"/>
                <a:cs typeface="Arial"/>
              </a:rPr>
              <a:t>138,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3840–</a:t>
            </a:r>
          </a:p>
          <a:p>
            <a:r>
              <a:rPr lang="en-US" sz="2000" dirty="0" smtClean="0">
                <a:latin typeface="Arial"/>
                <a:cs typeface="Arial"/>
              </a:rPr>
              <a:t>              3857</a:t>
            </a:r>
            <a:r>
              <a:rPr lang="en-US" sz="20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Dee</a:t>
            </a:r>
            <a:r>
              <a:rPr lang="en-US" sz="2000" dirty="0">
                <a:latin typeface="Arial"/>
                <a:cs typeface="Arial"/>
              </a:rPr>
              <a:t>, D. P., and Coauthors, 2011: The ERA-Interim reanalysis: Configuration and performance </a:t>
            </a:r>
            <a:r>
              <a:rPr lang="en-US" sz="2000" dirty="0" smtClean="0">
                <a:latin typeface="Arial"/>
                <a:cs typeface="Arial"/>
              </a:rPr>
              <a:t>of </a:t>
            </a:r>
            <a:r>
              <a:rPr lang="en-US" sz="2000" dirty="0">
                <a:latin typeface="Arial"/>
                <a:cs typeface="Arial"/>
              </a:rPr>
              <a:t>the data assimilation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system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 err="1" smtClean="0">
                <a:latin typeface="Arial"/>
                <a:cs typeface="Arial"/>
              </a:rPr>
              <a:t>Quart.J</a:t>
            </a:r>
            <a:r>
              <a:rPr lang="en-US" sz="2000" i="1" dirty="0">
                <a:latin typeface="Arial"/>
                <a:cs typeface="Arial"/>
              </a:rPr>
              <a:t>. Roy. Meteor. </a:t>
            </a:r>
            <a:r>
              <a:rPr lang="en-US" sz="2000" i="1" dirty="0" smtClean="0">
                <a:latin typeface="Arial"/>
                <a:cs typeface="Arial"/>
              </a:rPr>
              <a:t>Soc</a:t>
            </a:r>
            <a:r>
              <a:rPr lang="en-US" sz="2000" i="1" dirty="0">
                <a:latin typeface="Arial"/>
                <a:cs typeface="Arial"/>
              </a:rPr>
              <a:t>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137,</a:t>
            </a:r>
            <a:r>
              <a:rPr lang="en-US" sz="2000" dirty="0">
                <a:latin typeface="Arial"/>
                <a:cs typeface="Arial"/>
              </a:rPr>
              <a:t> 553–597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Parkinson, C. L., and J. C. </a:t>
            </a:r>
            <a:r>
              <a:rPr lang="en-US" sz="2000" dirty="0" err="1">
                <a:latin typeface="Arial"/>
                <a:cs typeface="Arial"/>
              </a:rPr>
              <a:t>Comiso</a:t>
            </a:r>
            <a:r>
              <a:rPr lang="en-US" sz="2000" dirty="0">
                <a:latin typeface="Arial"/>
                <a:cs typeface="Arial"/>
              </a:rPr>
              <a:t>, 2013: On the 2012 record low Arctic sea ice cover: </a:t>
            </a:r>
            <a:r>
              <a:rPr lang="en-US" sz="2000" dirty="0" smtClean="0">
                <a:latin typeface="Arial"/>
                <a:cs typeface="Arial"/>
              </a:rPr>
              <a:t>Combined </a:t>
            </a:r>
            <a:r>
              <a:rPr lang="en-US" sz="2000" dirty="0">
                <a:latin typeface="Arial"/>
                <a:cs typeface="Arial"/>
              </a:rPr>
              <a:t>impact of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preconditioning and an August storm. </a:t>
            </a:r>
            <a:r>
              <a:rPr lang="en-US" sz="2000" i="1" dirty="0" err="1" smtClean="0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Res. </a:t>
            </a:r>
            <a:r>
              <a:rPr lang="en-US" sz="2000" i="1" dirty="0" err="1">
                <a:latin typeface="Arial"/>
                <a:cs typeface="Arial"/>
              </a:rPr>
              <a:t>Lett</a:t>
            </a:r>
            <a:r>
              <a:rPr lang="en-US" sz="2000" i="1" dirty="0">
                <a:latin typeface="Arial"/>
                <a:cs typeface="Arial"/>
              </a:rPr>
              <a:t>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40, </a:t>
            </a:r>
            <a:r>
              <a:rPr lang="en-US" sz="2000" dirty="0">
                <a:latin typeface="Arial"/>
                <a:cs typeface="Arial"/>
              </a:rPr>
              <a:t>1356–1361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Pyle, M. E., D. Keyser, and L. F. Bosart, 2004: A diagnostic study of jet </a:t>
            </a:r>
            <a:r>
              <a:rPr lang="en-US" sz="2000" dirty="0" smtClean="0">
                <a:latin typeface="Arial"/>
                <a:cs typeface="Arial"/>
              </a:rPr>
              <a:t>streaks: Kinematic </a:t>
            </a:r>
            <a:r>
              <a:rPr lang="en-US" sz="2000" dirty="0">
                <a:latin typeface="Arial"/>
                <a:cs typeface="Arial"/>
              </a:rPr>
              <a:t>signatures and relationship to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coherent  tropopause disturbances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>
                <a:latin typeface="Arial"/>
                <a:cs typeface="Arial"/>
              </a:rPr>
              <a:t>Mon. </a:t>
            </a:r>
            <a:r>
              <a:rPr lang="en-US" sz="2000" i="1" dirty="0" err="1">
                <a:latin typeface="Arial"/>
                <a:cs typeface="Arial"/>
              </a:rPr>
              <a:t>Wea</a:t>
            </a:r>
            <a:r>
              <a:rPr lang="en-US" sz="2000" i="1" dirty="0">
                <a:latin typeface="Arial"/>
                <a:cs typeface="Arial"/>
              </a:rPr>
              <a:t>. Rev., </a:t>
            </a:r>
            <a:r>
              <a:rPr lang="en-US" sz="2000" b="1" dirty="0">
                <a:latin typeface="Arial"/>
                <a:cs typeface="Arial"/>
              </a:rPr>
              <a:t>132,</a:t>
            </a:r>
            <a:r>
              <a:rPr lang="en-US" sz="2000" dirty="0">
                <a:latin typeface="Arial"/>
                <a:cs typeface="Arial"/>
              </a:rPr>
              <a:t> 297–319.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Simmonds</a:t>
            </a:r>
            <a:r>
              <a:rPr lang="en-US" sz="2000" dirty="0">
                <a:latin typeface="Arial"/>
                <a:cs typeface="Arial"/>
              </a:rPr>
              <a:t>, I., and I. </a:t>
            </a:r>
            <a:r>
              <a:rPr lang="en-US" sz="2000" dirty="0" err="1">
                <a:latin typeface="Arial"/>
                <a:cs typeface="Arial"/>
              </a:rPr>
              <a:t>Rudeva</a:t>
            </a:r>
            <a:r>
              <a:rPr lang="en-US" sz="2000" dirty="0">
                <a:latin typeface="Arial"/>
                <a:cs typeface="Arial"/>
              </a:rPr>
              <a:t>, 2012: The great Arctic cyclone of August 2012. </a:t>
            </a:r>
            <a:r>
              <a:rPr lang="en-US" sz="2000" i="1" dirty="0" err="1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Res. </a:t>
            </a:r>
            <a:r>
              <a:rPr lang="en-US" sz="2000" i="1" dirty="0" err="1" smtClean="0">
                <a:latin typeface="Arial"/>
                <a:cs typeface="Arial"/>
              </a:rPr>
              <a:t>Lett</a:t>
            </a:r>
            <a:r>
              <a:rPr lang="en-US" sz="2000" i="1" dirty="0">
                <a:latin typeface="Arial"/>
                <a:cs typeface="Arial"/>
              </a:rPr>
              <a:t>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39,</a:t>
            </a:r>
            <a:r>
              <a:rPr lang="en-US" sz="2000" dirty="0">
                <a:latin typeface="Arial"/>
                <a:cs typeface="Arial"/>
              </a:rPr>
              <a:t> L23709.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Yamazaki, A., J. Inoue, K. </a:t>
            </a:r>
            <a:r>
              <a:rPr lang="en-US" sz="2000" dirty="0" err="1">
                <a:latin typeface="Arial"/>
                <a:cs typeface="Arial"/>
              </a:rPr>
              <a:t>Dethloff</a:t>
            </a:r>
            <a:r>
              <a:rPr lang="en-US" sz="2000" dirty="0">
                <a:latin typeface="Arial"/>
                <a:cs typeface="Arial"/>
              </a:rPr>
              <a:t>, M. </a:t>
            </a:r>
            <a:r>
              <a:rPr lang="en-US" sz="2000" dirty="0" err="1">
                <a:latin typeface="Arial"/>
                <a:cs typeface="Arial"/>
              </a:rPr>
              <a:t>Maturilli</a:t>
            </a:r>
            <a:r>
              <a:rPr lang="en-US" sz="2000" dirty="0">
                <a:latin typeface="Arial"/>
                <a:cs typeface="Arial"/>
              </a:rPr>
              <a:t>, and G. </a:t>
            </a:r>
            <a:r>
              <a:rPr lang="en-US" sz="2000" dirty="0" err="1">
                <a:latin typeface="Arial"/>
                <a:cs typeface="Arial"/>
              </a:rPr>
              <a:t>König-Langlo</a:t>
            </a:r>
            <a:r>
              <a:rPr lang="en-US" sz="2000" dirty="0">
                <a:latin typeface="Arial"/>
                <a:cs typeface="Arial"/>
              </a:rPr>
              <a:t>, 2015: Impact of </a:t>
            </a:r>
            <a:r>
              <a:rPr lang="en-US" sz="2000" dirty="0" smtClean="0">
                <a:latin typeface="Arial"/>
                <a:cs typeface="Arial"/>
              </a:rPr>
              <a:t>radiosonde </a:t>
            </a:r>
            <a:r>
              <a:rPr lang="en-US" sz="2000" dirty="0">
                <a:latin typeface="Arial"/>
                <a:cs typeface="Arial"/>
              </a:rPr>
              <a:t>observations on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forecasting summertime arctic cyclone formation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>
                <a:latin typeface="Arial"/>
                <a:cs typeface="Arial"/>
              </a:rPr>
              <a:t>J. </a:t>
            </a:r>
            <a:r>
              <a:rPr lang="en-US" sz="2000" i="1" dirty="0" err="1" smtClean="0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Res. Atmos.,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120,</a:t>
            </a:r>
            <a:r>
              <a:rPr lang="en-US" sz="2000" dirty="0">
                <a:latin typeface="Arial"/>
                <a:cs typeface="Arial"/>
              </a:rPr>
              <a:t> 3249–3273.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Zhang, J., R. Lindsay, A. </a:t>
            </a:r>
            <a:r>
              <a:rPr lang="en-US" sz="2000" dirty="0" err="1">
                <a:latin typeface="Arial"/>
                <a:cs typeface="Arial"/>
              </a:rPr>
              <a:t>Schweiger</a:t>
            </a:r>
            <a:r>
              <a:rPr lang="en-US" sz="2000" dirty="0">
                <a:latin typeface="Arial"/>
                <a:cs typeface="Arial"/>
              </a:rPr>
              <a:t>, and M. Steele, 2013: The impact of an intense summer </a:t>
            </a:r>
            <a:r>
              <a:rPr lang="en-US" sz="2000" dirty="0" smtClean="0">
                <a:latin typeface="Arial"/>
                <a:cs typeface="Arial"/>
              </a:rPr>
              <a:t>cyclone </a:t>
            </a:r>
            <a:r>
              <a:rPr lang="en-US" sz="2000" dirty="0">
                <a:latin typeface="Arial"/>
                <a:cs typeface="Arial"/>
              </a:rPr>
              <a:t>on 2012 Arctic sea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ice retreat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 err="1" smtClean="0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</a:t>
            </a:r>
            <a:r>
              <a:rPr lang="hu-HU" sz="2000" i="1" dirty="0" smtClean="0">
                <a:latin typeface="Arial"/>
                <a:cs typeface="Arial"/>
              </a:rPr>
              <a:t>Res. Lett</a:t>
            </a:r>
            <a:r>
              <a:rPr lang="hu-HU" sz="2000" i="1" dirty="0">
                <a:latin typeface="Arial"/>
                <a:cs typeface="Arial"/>
              </a:rPr>
              <a:t>.,</a:t>
            </a:r>
            <a:r>
              <a:rPr lang="hu-HU" sz="2000" dirty="0">
                <a:latin typeface="Arial"/>
                <a:cs typeface="Arial"/>
              </a:rPr>
              <a:t> </a:t>
            </a:r>
            <a:r>
              <a:rPr lang="hu-HU" sz="2000" b="1" dirty="0">
                <a:latin typeface="Arial"/>
                <a:cs typeface="Arial"/>
              </a:rPr>
              <a:t>40,</a:t>
            </a:r>
            <a:r>
              <a:rPr lang="hu-HU" sz="2000" dirty="0">
                <a:latin typeface="Arial"/>
                <a:cs typeface="Arial"/>
              </a:rPr>
              <a:t> 720–726</a:t>
            </a:r>
            <a:r>
              <a:rPr lang="hu-HU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75" name="Picture 74" descr="Aug_2012_low_tracks_20120804_0000.png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10122"/>
          <a:stretch/>
        </p:blipFill>
        <p:spPr>
          <a:xfrm>
            <a:off x="21826440" y="9165954"/>
            <a:ext cx="6621517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6" name="Picture 75" descr="Aug_2012_TPV_tracks_v2_20120805_0000.png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 b="9734"/>
          <a:stretch/>
        </p:blipFill>
        <p:spPr>
          <a:xfrm>
            <a:off x="15221648" y="13121751"/>
            <a:ext cx="6604792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8" name="Picture 77" descr="Aug_2012_low_tracks_20120805_0000.png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 b="9734"/>
          <a:stretch/>
        </p:blipFill>
        <p:spPr>
          <a:xfrm>
            <a:off x="21824315" y="13122672"/>
            <a:ext cx="6621517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9" name="Picture 78" descr="Aug_2012_TPV_tracks_v2_20120806_0000.png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b="10382"/>
          <a:stretch/>
        </p:blipFill>
        <p:spPr>
          <a:xfrm>
            <a:off x="15222143" y="17075079"/>
            <a:ext cx="6604792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Aug_2012_low_tracks_20120806_0000.png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b="10382"/>
          <a:stretch/>
        </p:blipFill>
        <p:spPr>
          <a:xfrm>
            <a:off x="21824643" y="17075496"/>
            <a:ext cx="6621517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2" name="Picture 81" descr="Aug_2012_TPV_tracks_v2_20120807_0000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b="10381"/>
          <a:stretch/>
        </p:blipFill>
        <p:spPr>
          <a:xfrm>
            <a:off x="15221874" y="21035791"/>
            <a:ext cx="6604792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Aug_2012_low_tracks_20120807_0000.png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b="10382"/>
          <a:stretch/>
        </p:blipFill>
        <p:spPr>
          <a:xfrm>
            <a:off x="21823491" y="21035791"/>
            <a:ext cx="6621517" cy="39453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31" name="TextBox 330"/>
          <p:cNvSpPr txBox="1"/>
          <p:nvPr/>
        </p:nvSpPr>
        <p:spPr>
          <a:xfrm>
            <a:off x="29005669" y="31222769"/>
            <a:ext cx="14734725" cy="1608126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algn="ctr">
              <a:lnSpc>
                <a:spcPct val="50000"/>
              </a:lnSpc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for providing their TPV tracking algorithm.                  This research was supported by National Science Foundation grant AGS-1355960.</a:t>
            </a:r>
          </a:p>
          <a:p>
            <a:pPr algn="ctr"/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2920633" y="17230300"/>
            <a:ext cx="14041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8705571" y="17230300"/>
            <a:ext cx="40802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Surface Cyclones</a:t>
            </a:r>
            <a:endParaRPr 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4" name="TextBox 333"/>
          <p:cNvSpPr txBox="1"/>
          <p:nvPr/>
        </p:nvSpPr>
        <p:spPr>
          <a:xfrm>
            <a:off x="4113245" y="24571527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-2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4845591" y="24571527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-1.5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637481" y="24571527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-1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6362632" y="24571527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-0.5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7174046" y="24571849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7935521" y="24571527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0.5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8705571" y="24571849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9459308" y="24571527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.5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10229179" y="24571527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10501570" y="24571849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44" name="Oval 343"/>
          <p:cNvSpPr>
            <a:spLocks noChangeAspect="1"/>
          </p:cNvSpPr>
          <p:nvPr/>
        </p:nvSpPr>
        <p:spPr>
          <a:xfrm>
            <a:off x="1300574" y="24040510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TextBox 344"/>
          <p:cNvSpPr txBox="1"/>
          <p:nvPr/>
        </p:nvSpPr>
        <p:spPr>
          <a:xfrm>
            <a:off x="1558525" y="23927092"/>
            <a:ext cx="152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6" name="Oval 345"/>
          <p:cNvSpPr>
            <a:spLocks noChangeAspect="1"/>
          </p:cNvSpPr>
          <p:nvPr/>
        </p:nvSpPr>
        <p:spPr>
          <a:xfrm>
            <a:off x="1300574" y="24387727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6"/>
          <p:cNvSpPr txBox="1"/>
          <p:nvPr/>
        </p:nvSpPr>
        <p:spPr>
          <a:xfrm>
            <a:off x="1558525" y="24303489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12466526" y="23928224"/>
            <a:ext cx="152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12495877" y="24303489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2" name="5-Point Star 351"/>
          <p:cNvSpPr>
            <a:spLocks noChangeAspect="1"/>
          </p:cNvSpPr>
          <p:nvPr/>
        </p:nvSpPr>
        <p:spPr>
          <a:xfrm rot="10580098" flipV="1">
            <a:off x="5899062" y="23841740"/>
            <a:ext cx="320040" cy="320040"/>
          </a:xfrm>
          <a:prstGeom prst="star5">
            <a:avLst/>
          </a:prstGeom>
          <a:solidFill>
            <a:srgbClr val="33DC2D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TextBox 352"/>
          <p:cNvSpPr txBox="1"/>
          <p:nvPr/>
        </p:nvSpPr>
        <p:spPr>
          <a:xfrm>
            <a:off x="6193682" y="23814542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7841543" y="23816256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5" name="Multiply 354"/>
          <p:cNvSpPr/>
          <p:nvPr/>
        </p:nvSpPr>
        <p:spPr>
          <a:xfrm>
            <a:off x="7577644" y="23881531"/>
            <a:ext cx="320040" cy="320040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TextBox 355"/>
          <p:cNvSpPr txBox="1"/>
          <p:nvPr/>
        </p:nvSpPr>
        <p:spPr>
          <a:xfrm>
            <a:off x="332813" y="24940749"/>
            <a:ext cx="14089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(a) Track of TPV 1 (yellow) from 1200 UTC 23 July to 1200 UTC 7 September 2012 and TPV 2 (red) from 1800 UTC 30 July to 1200 UTC 8 August 2012. 31 July – 6 August 2012 time-mean 300-hPa geopotential height (dam, black) 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shaded). (b) Track of L1 (red) from 1800 UTC 31 July to 0600 UTC </a:t>
            </a:r>
            <a:r>
              <a:rPr lang="en-US" sz="2000" dirty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 August 2012 and AC12 (yellow) from 1200 UTC 2 August to 1200 UTC 14 August 2012. 31 July–6 August 2012 time-mean 850-hPa temperature (°C, black) 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shaded). </a:t>
            </a:r>
            <a:r>
              <a:rPr lang="en-US" sz="2000" dirty="0">
                <a:latin typeface="Arial"/>
                <a:cs typeface="Arial"/>
              </a:rPr>
              <a:t>Numbers </a:t>
            </a:r>
            <a:r>
              <a:rPr lang="en-US" sz="2000" dirty="0" smtClean="0">
                <a:latin typeface="Arial"/>
                <a:cs typeface="Arial"/>
              </a:rPr>
              <a:t>represent </a:t>
            </a:r>
            <a:r>
              <a:rPr lang="en-US" sz="2000" dirty="0">
                <a:latin typeface="Arial"/>
                <a:cs typeface="Arial"/>
              </a:rPr>
              <a:t>dates of the 0000 UTC positions of the </a:t>
            </a:r>
            <a:r>
              <a:rPr lang="en-US" sz="2000" dirty="0" smtClean="0">
                <a:latin typeface="Arial"/>
                <a:cs typeface="Arial"/>
              </a:rPr>
              <a:t>TPVs and surface cyclones during 31 July–14 August 2012. 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329629" y="31709672"/>
            <a:ext cx="14209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Time series of minimum dynamic tropopause (DT) potential temperature (θ) of TPV 1 (black, solid) and TPV 2 (red, solid), and minimum sea level pressure (SLP) of L1 (red, dashed) and AC12 (gray, dashed) during 30 July–14 August 2012. </a:t>
            </a:r>
            <a:endParaRPr lang="en-US" sz="2000" dirty="0" smtClean="0">
              <a:latin typeface="Arial"/>
              <a:cs typeface="Arial"/>
            </a:endParaRP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1885589" y="28732299"/>
            <a:ext cx="710603" cy="0"/>
          </a:xfrm>
          <a:prstGeom prst="line">
            <a:avLst/>
          </a:prstGeom>
          <a:ln w="63500">
            <a:solidFill>
              <a:srgbClr val="BF000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2742122" y="28363199"/>
            <a:ext cx="168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        DT θ of TPV 2 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1885589" y="27973576"/>
            <a:ext cx="710603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2742122" y="27619633"/>
            <a:ext cx="179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       DT θ of TPV 1 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7" name="Straight Connector 366"/>
          <p:cNvCxnSpPr/>
          <p:nvPr/>
        </p:nvCxnSpPr>
        <p:spPr>
          <a:xfrm>
            <a:off x="11885589" y="30184226"/>
            <a:ext cx="710603" cy="0"/>
          </a:xfrm>
          <a:prstGeom prst="line">
            <a:avLst/>
          </a:prstGeom>
          <a:ln w="63500">
            <a:solidFill>
              <a:srgbClr val="3C3C3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>
            <a:off x="11885589" y="29438539"/>
            <a:ext cx="710603" cy="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3" name="TextBox 372"/>
          <p:cNvSpPr txBox="1"/>
          <p:nvPr/>
        </p:nvSpPr>
        <p:spPr>
          <a:xfrm>
            <a:off x="12742122" y="29832671"/>
            <a:ext cx="158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      SLP of AC12 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12742122" y="29084596"/>
            <a:ext cx="144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      SLP of L1 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75" name="TextBox 374"/>
          <p:cNvSpPr txBox="1"/>
          <p:nvPr/>
        </p:nvSpPr>
        <p:spPr>
          <a:xfrm>
            <a:off x="15221646" y="5208299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 smtClean="0">
                <a:latin typeface="Arial"/>
                <a:cs typeface="Arial"/>
              </a:rPr>
              <a:t>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85" name="Oval 384"/>
          <p:cNvSpPr>
            <a:spLocks noChangeAspect="1"/>
          </p:cNvSpPr>
          <p:nvPr/>
        </p:nvSpPr>
        <p:spPr>
          <a:xfrm>
            <a:off x="17316209" y="25087367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TextBox 385"/>
          <p:cNvSpPr txBox="1"/>
          <p:nvPr/>
        </p:nvSpPr>
        <p:spPr>
          <a:xfrm>
            <a:off x="17574160" y="24986874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7" name="Oval 386"/>
          <p:cNvSpPr>
            <a:spLocks noChangeAspect="1"/>
          </p:cNvSpPr>
          <p:nvPr/>
        </p:nvSpPr>
        <p:spPr>
          <a:xfrm>
            <a:off x="18786530" y="25087367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TextBox 387"/>
          <p:cNvSpPr txBox="1"/>
          <p:nvPr/>
        </p:nvSpPr>
        <p:spPr>
          <a:xfrm>
            <a:off x="19044481" y="24986874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4001596" y="25087367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4259547" y="24986874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5471917" y="25087367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5729868" y="24986874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399" name="Group 398"/>
          <p:cNvGrpSpPr/>
          <p:nvPr/>
        </p:nvGrpSpPr>
        <p:grpSpPr>
          <a:xfrm>
            <a:off x="34353913" y="17375584"/>
            <a:ext cx="9364981" cy="444044"/>
            <a:chOff x="34230963" y="10677364"/>
            <a:chExt cx="9364981" cy="444044"/>
          </a:xfrm>
        </p:grpSpPr>
        <p:grpSp>
          <p:nvGrpSpPr>
            <p:cNvPr id="400" name="Group 399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402" name="TextBox 401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5" name="TextBox 404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9" name="TextBox 408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0" name="TextBox 409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2" name="TextBox 411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4" name="TextBox 413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5" name="TextBox 414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6" name="TextBox 415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7" name="TextBox 416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9" name="TextBox 418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0" name="TextBox 419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2" name="TextBox 421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424" name="Picture 423" descr="DT_theta_crossline_2lines20120806_0000.png"/>
              <p:cNvPicPr>
                <a:picLocks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401" name="TextBox 400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29290682" y="17373943"/>
            <a:ext cx="4841005" cy="446882"/>
            <a:chOff x="29293940" y="10281470"/>
            <a:chExt cx="4841005" cy="446882"/>
          </a:xfrm>
        </p:grpSpPr>
        <p:pic>
          <p:nvPicPr>
            <p:cNvPr id="426" name="Picture 425" descr="erai_pv_cross_cfd_75N130E_75N230E_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6" t="94987" r="2766" b="2517"/>
            <a:stretch/>
          </p:blipFill>
          <p:spPr>
            <a:xfrm>
              <a:off x="29293940" y="10281470"/>
              <a:ext cx="4756405" cy="228600"/>
            </a:xfrm>
            <a:prstGeom prst="rect">
              <a:avLst/>
            </a:prstGeom>
          </p:spPr>
        </p:pic>
        <p:sp>
          <p:nvSpPr>
            <p:cNvPr id="427" name="TextBox 426"/>
            <p:cNvSpPr txBox="1"/>
            <p:nvPr/>
          </p:nvSpPr>
          <p:spPr>
            <a:xfrm>
              <a:off x="29619999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30101795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3057877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3105000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31512099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3198964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32469251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2949618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3341917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33704813" y="1051007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45" name="Multiply 544"/>
          <p:cNvSpPr>
            <a:spLocks noChangeAspect="1"/>
          </p:cNvSpPr>
          <p:nvPr/>
        </p:nvSpPr>
        <p:spPr>
          <a:xfrm>
            <a:off x="2007891" y="19485235"/>
            <a:ext cx="228600" cy="228600"/>
          </a:xfrm>
          <a:prstGeom prst="mathMultiply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val 547"/>
          <p:cNvSpPr>
            <a:spLocks noChangeAspect="1"/>
          </p:cNvSpPr>
          <p:nvPr/>
        </p:nvSpPr>
        <p:spPr>
          <a:xfrm>
            <a:off x="12260159" y="24041720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Oval 548"/>
          <p:cNvSpPr>
            <a:spLocks noChangeAspect="1"/>
          </p:cNvSpPr>
          <p:nvPr/>
        </p:nvSpPr>
        <p:spPr>
          <a:xfrm>
            <a:off x="12260159" y="24385237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2" name="Group 581"/>
          <p:cNvGrpSpPr/>
          <p:nvPr/>
        </p:nvGrpSpPr>
        <p:grpSpPr>
          <a:xfrm>
            <a:off x="370165" y="26902951"/>
            <a:ext cx="11043145" cy="4681775"/>
            <a:chOff x="332813" y="26846920"/>
            <a:chExt cx="11043145" cy="4681775"/>
          </a:xfrm>
        </p:grpSpPr>
        <p:pic>
          <p:nvPicPr>
            <p:cNvPr id="397" name="Picture 396" descr="theta_mslp_trace_v3.png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7" r="6391" b="8385"/>
            <a:stretch/>
          </p:blipFill>
          <p:spPr>
            <a:xfrm>
              <a:off x="1099412" y="26846920"/>
              <a:ext cx="9434428" cy="4500834"/>
            </a:xfrm>
            <a:prstGeom prst="rect">
              <a:avLst/>
            </a:prstGeom>
          </p:spPr>
        </p:pic>
        <p:sp>
          <p:nvSpPr>
            <p:cNvPr id="550" name="TextBox 549"/>
            <p:cNvSpPr txBox="1"/>
            <p:nvPr/>
          </p:nvSpPr>
          <p:spPr>
            <a:xfrm>
              <a:off x="10531733" y="3095227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1" name="TextBox 550"/>
            <p:cNvSpPr txBox="1"/>
            <p:nvPr/>
          </p:nvSpPr>
          <p:spPr>
            <a:xfrm>
              <a:off x="10531733" y="3018311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2" name="TextBox 551"/>
            <p:cNvSpPr txBox="1"/>
            <p:nvPr/>
          </p:nvSpPr>
          <p:spPr>
            <a:xfrm>
              <a:off x="10531733" y="29424620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980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10531733" y="28661326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990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4" name="TextBox 553"/>
            <p:cNvSpPr txBox="1"/>
            <p:nvPr/>
          </p:nvSpPr>
          <p:spPr>
            <a:xfrm>
              <a:off x="10521650" y="27890447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1000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5" name="TextBox 554"/>
            <p:cNvSpPr txBox="1"/>
            <p:nvPr/>
          </p:nvSpPr>
          <p:spPr>
            <a:xfrm>
              <a:off x="10521650" y="27138188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1010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6" name="TextBox 555"/>
            <p:cNvSpPr txBox="1"/>
            <p:nvPr/>
          </p:nvSpPr>
          <p:spPr>
            <a:xfrm>
              <a:off x="652589" y="30950167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291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7" name="TextBox 556"/>
            <p:cNvSpPr txBox="1"/>
            <p:nvPr/>
          </p:nvSpPr>
          <p:spPr>
            <a:xfrm>
              <a:off x="652589" y="30378381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652589" y="29808422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297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9" name="TextBox 558"/>
            <p:cNvSpPr txBox="1"/>
            <p:nvPr/>
          </p:nvSpPr>
          <p:spPr>
            <a:xfrm>
              <a:off x="652589" y="2923306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0" name="TextBox 559"/>
            <p:cNvSpPr txBox="1"/>
            <p:nvPr/>
          </p:nvSpPr>
          <p:spPr>
            <a:xfrm>
              <a:off x="652589" y="28661326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1" name="TextBox 560"/>
            <p:cNvSpPr txBox="1"/>
            <p:nvPr/>
          </p:nvSpPr>
          <p:spPr>
            <a:xfrm>
              <a:off x="652589" y="28084865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2" name="TextBox 561"/>
            <p:cNvSpPr txBox="1"/>
            <p:nvPr/>
          </p:nvSpPr>
          <p:spPr>
            <a:xfrm>
              <a:off x="652589" y="27514357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309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4" name="TextBox 563"/>
            <p:cNvSpPr txBox="1"/>
            <p:nvPr/>
          </p:nvSpPr>
          <p:spPr>
            <a:xfrm>
              <a:off x="1137572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5" name="TextBox 564"/>
            <p:cNvSpPr txBox="1"/>
            <p:nvPr/>
          </p:nvSpPr>
          <p:spPr>
            <a:xfrm>
              <a:off x="1706900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6" name="TextBox 565"/>
            <p:cNvSpPr txBox="1"/>
            <p:nvPr/>
          </p:nvSpPr>
          <p:spPr>
            <a:xfrm>
              <a:off x="2269537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7" name="TextBox 566"/>
            <p:cNvSpPr txBox="1"/>
            <p:nvPr/>
          </p:nvSpPr>
          <p:spPr>
            <a:xfrm>
              <a:off x="2837035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8" name="TextBox 567"/>
            <p:cNvSpPr txBox="1"/>
            <p:nvPr/>
          </p:nvSpPr>
          <p:spPr>
            <a:xfrm>
              <a:off x="3408439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9" name="TextBox 568"/>
            <p:cNvSpPr txBox="1"/>
            <p:nvPr/>
          </p:nvSpPr>
          <p:spPr>
            <a:xfrm>
              <a:off x="3968823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0" name="TextBox 569"/>
            <p:cNvSpPr txBox="1"/>
            <p:nvPr/>
          </p:nvSpPr>
          <p:spPr>
            <a:xfrm>
              <a:off x="4537694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1" name="TextBox 570"/>
            <p:cNvSpPr txBox="1"/>
            <p:nvPr/>
          </p:nvSpPr>
          <p:spPr>
            <a:xfrm>
              <a:off x="5106756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2" name="TextBox 571"/>
            <p:cNvSpPr txBox="1"/>
            <p:nvPr/>
          </p:nvSpPr>
          <p:spPr>
            <a:xfrm>
              <a:off x="5663866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3" name="TextBox 572"/>
            <p:cNvSpPr txBox="1"/>
            <p:nvPr/>
          </p:nvSpPr>
          <p:spPr>
            <a:xfrm>
              <a:off x="6241180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4" name="TextBox 573"/>
            <p:cNvSpPr txBox="1"/>
            <p:nvPr/>
          </p:nvSpPr>
          <p:spPr>
            <a:xfrm>
              <a:off x="6801014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5" name="TextBox 574"/>
            <p:cNvSpPr txBox="1"/>
            <p:nvPr/>
          </p:nvSpPr>
          <p:spPr>
            <a:xfrm>
              <a:off x="7361232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6" name="TextBox 575"/>
            <p:cNvSpPr txBox="1"/>
            <p:nvPr/>
          </p:nvSpPr>
          <p:spPr>
            <a:xfrm>
              <a:off x="7929364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7" name="TextBox 576"/>
            <p:cNvSpPr txBox="1"/>
            <p:nvPr/>
          </p:nvSpPr>
          <p:spPr>
            <a:xfrm>
              <a:off x="8496782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8" name="TextBox 577"/>
            <p:cNvSpPr txBox="1"/>
            <p:nvPr/>
          </p:nvSpPr>
          <p:spPr>
            <a:xfrm>
              <a:off x="9065370" y="31278821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9" name="TextBox 578"/>
            <p:cNvSpPr txBox="1"/>
            <p:nvPr/>
          </p:nvSpPr>
          <p:spPr>
            <a:xfrm>
              <a:off x="9634346" y="31282474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80" name="TextBox 579"/>
            <p:cNvSpPr txBox="1"/>
            <p:nvPr/>
          </p:nvSpPr>
          <p:spPr>
            <a:xfrm rot="16200000">
              <a:off x="9277857" y="28980856"/>
              <a:ext cx="3826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Minimum SLP (hPa)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581" name="TextBox 580"/>
            <p:cNvSpPr txBox="1"/>
            <p:nvPr/>
          </p:nvSpPr>
          <p:spPr>
            <a:xfrm rot="16200000">
              <a:off x="-1395956" y="28980856"/>
              <a:ext cx="3826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Minimum DT θ (K)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sp>
        <p:nvSpPr>
          <p:cNvPr id="589" name="TextBox 588"/>
          <p:cNvSpPr txBox="1"/>
          <p:nvPr/>
        </p:nvSpPr>
        <p:spPr>
          <a:xfrm>
            <a:off x="29665724" y="5357386"/>
            <a:ext cx="2771706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0600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4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0" name="TextBox 589"/>
          <p:cNvSpPr txBox="1"/>
          <p:nvPr/>
        </p:nvSpPr>
        <p:spPr>
          <a:xfrm>
            <a:off x="21830390" y="5209653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 smtClean="0">
                <a:latin typeface="Arial"/>
                <a:cs typeface="Arial"/>
              </a:rPr>
              <a:t>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1" name="TextBox 590"/>
          <p:cNvSpPr txBox="1"/>
          <p:nvPr/>
        </p:nvSpPr>
        <p:spPr>
          <a:xfrm>
            <a:off x="15224821" y="9165954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 smtClean="0">
                <a:latin typeface="Arial"/>
                <a:cs typeface="Arial"/>
              </a:rPr>
              <a:t>4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2" name="TextBox 591"/>
          <p:cNvSpPr txBox="1"/>
          <p:nvPr/>
        </p:nvSpPr>
        <p:spPr>
          <a:xfrm>
            <a:off x="21829615" y="9162909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(d)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 smtClean="0">
                <a:latin typeface="Arial"/>
                <a:cs typeface="Arial"/>
              </a:rPr>
              <a:t>4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3" name="TextBox 592"/>
          <p:cNvSpPr txBox="1"/>
          <p:nvPr/>
        </p:nvSpPr>
        <p:spPr>
          <a:xfrm>
            <a:off x="15222143" y="13121207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(e)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>
                <a:latin typeface="Arial"/>
                <a:cs typeface="Arial"/>
              </a:rPr>
              <a:t>5</a:t>
            </a:r>
            <a:r>
              <a:rPr lang="en-US" sz="1800" dirty="0" smtClean="0">
                <a:latin typeface="Arial"/>
                <a:cs typeface="Arial"/>
              </a:rPr>
              <a:t>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4" name="TextBox 593"/>
          <p:cNvSpPr txBox="1"/>
          <p:nvPr/>
        </p:nvSpPr>
        <p:spPr>
          <a:xfrm>
            <a:off x="21826666" y="13121751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(f)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>
                <a:latin typeface="Arial"/>
                <a:cs typeface="Arial"/>
              </a:rPr>
              <a:t>5</a:t>
            </a:r>
            <a:r>
              <a:rPr lang="en-US" sz="1800" dirty="0" smtClean="0">
                <a:latin typeface="Arial"/>
                <a:cs typeface="Arial"/>
              </a:rPr>
              <a:t>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15224821" y="17073454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(g)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 smtClean="0">
                <a:latin typeface="Arial"/>
                <a:cs typeface="Arial"/>
              </a:rPr>
              <a:t>6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6" name="TextBox 595"/>
          <p:cNvSpPr txBox="1"/>
          <p:nvPr/>
        </p:nvSpPr>
        <p:spPr>
          <a:xfrm>
            <a:off x="21827490" y="17073454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(h)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 smtClean="0">
                <a:latin typeface="Arial"/>
                <a:cs typeface="Arial"/>
              </a:rPr>
              <a:t>6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7" name="TextBox 596"/>
          <p:cNvSpPr txBox="1"/>
          <p:nvPr/>
        </p:nvSpPr>
        <p:spPr>
          <a:xfrm>
            <a:off x="15225318" y="21034433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dirty="0" err="1" smtClean="0">
                <a:latin typeface="Arial"/>
                <a:cs typeface="Arial"/>
              </a:rPr>
              <a:t>i</a:t>
            </a:r>
            <a:r>
              <a:rPr lang="en-US" sz="1800" dirty="0" smtClean="0">
                <a:latin typeface="Arial"/>
                <a:cs typeface="Arial"/>
              </a:rPr>
              <a:t>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>
                <a:latin typeface="Arial"/>
                <a:cs typeface="Arial"/>
              </a:rPr>
              <a:t>7</a:t>
            </a:r>
            <a:r>
              <a:rPr lang="en-US" sz="1800" dirty="0" smtClean="0">
                <a:latin typeface="Arial"/>
                <a:cs typeface="Arial"/>
              </a:rPr>
              <a:t>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8" name="TextBox 597"/>
          <p:cNvSpPr txBox="1"/>
          <p:nvPr/>
        </p:nvSpPr>
        <p:spPr>
          <a:xfrm>
            <a:off x="21829192" y="21035791"/>
            <a:ext cx="2668005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dirty="0" err="1" smtClean="0">
                <a:latin typeface="Arial"/>
                <a:cs typeface="Arial"/>
              </a:rPr>
              <a:t>i</a:t>
            </a:r>
            <a:r>
              <a:rPr lang="en-US" sz="1800" dirty="0" smtClean="0">
                <a:latin typeface="Arial"/>
                <a:cs typeface="Arial"/>
              </a:rPr>
              <a:t>) </a:t>
            </a:r>
            <a:r>
              <a:rPr lang="en-US" sz="1800" dirty="0" smtClean="0">
                <a:latin typeface="Arial"/>
                <a:cs typeface="Arial"/>
              </a:rPr>
              <a:t>0000 UTC </a:t>
            </a:r>
            <a:r>
              <a:rPr lang="en-US" sz="1800" dirty="0">
                <a:latin typeface="Arial"/>
                <a:cs typeface="Arial"/>
              </a:rPr>
              <a:t>7</a:t>
            </a:r>
            <a:r>
              <a:rPr lang="en-US" sz="1800" dirty="0" smtClean="0">
                <a:latin typeface="Arial"/>
                <a:cs typeface="Arial"/>
              </a:rPr>
              <a:t>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99" name="TextBox 598"/>
          <p:cNvSpPr txBox="1"/>
          <p:nvPr/>
        </p:nvSpPr>
        <p:spPr>
          <a:xfrm>
            <a:off x="34787378" y="5356032"/>
            <a:ext cx="2771706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0600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4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00" name="TextBox 599"/>
          <p:cNvSpPr txBox="1"/>
          <p:nvPr/>
        </p:nvSpPr>
        <p:spPr>
          <a:xfrm>
            <a:off x="39486554" y="5356032"/>
            <a:ext cx="2771706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0600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4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01" name="TextBox 600"/>
          <p:cNvSpPr txBox="1"/>
          <p:nvPr/>
        </p:nvSpPr>
        <p:spPr>
          <a:xfrm>
            <a:off x="29684717" y="12344155"/>
            <a:ext cx="2771706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0000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6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02" name="TextBox 601"/>
          <p:cNvSpPr txBox="1"/>
          <p:nvPr/>
        </p:nvSpPr>
        <p:spPr>
          <a:xfrm>
            <a:off x="34803686" y="12341766"/>
            <a:ext cx="2771706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0000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6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03" name="TextBox 602"/>
          <p:cNvSpPr txBox="1"/>
          <p:nvPr/>
        </p:nvSpPr>
        <p:spPr>
          <a:xfrm>
            <a:off x="39507700" y="12337099"/>
            <a:ext cx="2771706" cy="29546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0000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6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04" name="Rectangle 603"/>
          <p:cNvSpPr/>
          <p:nvPr/>
        </p:nvSpPr>
        <p:spPr>
          <a:xfrm>
            <a:off x="31076348" y="7327340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5" name="Rectangle 604"/>
          <p:cNvSpPr/>
          <p:nvPr/>
        </p:nvSpPr>
        <p:spPr>
          <a:xfrm>
            <a:off x="37116254" y="7327339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6" name="Rectangle 605"/>
          <p:cNvSpPr/>
          <p:nvPr/>
        </p:nvSpPr>
        <p:spPr>
          <a:xfrm>
            <a:off x="30594549" y="9108204"/>
            <a:ext cx="1364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7" name="Straight Arrow Connector 606"/>
          <p:cNvCxnSpPr/>
          <p:nvPr/>
        </p:nvCxnSpPr>
        <p:spPr>
          <a:xfrm>
            <a:off x="31935103" y="9481580"/>
            <a:ext cx="608789" cy="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0" name="Rectangle 609"/>
          <p:cNvSpPr/>
          <p:nvPr/>
        </p:nvSpPr>
        <p:spPr>
          <a:xfrm>
            <a:off x="30485967" y="14160298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1" name="Rectangle 610"/>
          <p:cNvSpPr/>
          <p:nvPr/>
        </p:nvSpPr>
        <p:spPr>
          <a:xfrm>
            <a:off x="30736286" y="15102381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2" name="Straight Arrow Connector 611"/>
          <p:cNvCxnSpPr/>
          <p:nvPr/>
        </p:nvCxnSpPr>
        <p:spPr>
          <a:xfrm flipV="1">
            <a:off x="31525251" y="14608172"/>
            <a:ext cx="636858" cy="60818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" name="Rectangle 614"/>
          <p:cNvSpPr/>
          <p:nvPr/>
        </p:nvSpPr>
        <p:spPr>
          <a:xfrm>
            <a:off x="36212754" y="14763129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" name="Rectangle 615"/>
          <p:cNvSpPr/>
          <p:nvPr/>
        </p:nvSpPr>
        <p:spPr>
          <a:xfrm>
            <a:off x="37041677" y="15947704"/>
            <a:ext cx="1364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7" name="Rectangle 616"/>
          <p:cNvSpPr/>
          <p:nvPr/>
        </p:nvSpPr>
        <p:spPr>
          <a:xfrm>
            <a:off x="37741039" y="9214504"/>
            <a:ext cx="723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8" name="Straight Arrow Connector 617"/>
          <p:cNvCxnSpPr/>
          <p:nvPr/>
        </p:nvCxnSpPr>
        <p:spPr>
          <a:xfrm flipH="1" flipV="1">
            <a:off x="40931259" y="8399311"/>
            <a:ext cx="176588" cy="56483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0" name="Rectangle 619"/>
          <p:cNvSpPr/>
          <p:nvPr/>
        </p:nvSpPr>
        <p:spPr>
          <a:xfrm>
            <a:off x="40565048" y="8848481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1" name="Straight Arrow Connector 620"/>
          <p:cNvCxnSpPr/>
          <p:nvPr/>
        </p:nvCxnSpPr>
        <p:spPr>
          <a:xfrm flipH="1">
            <a:off x="42279406" y="7053648"/>
            <a:ext cx="441656" cy="34889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" name="Rectangle 623"/>
          <p:cNvSpPr/>
          <p:nvPr/>
        </p:nvSpPr>
        <p:spPr>
          <a:xfrm>
            <a:off x="42032592" y="6480586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1" name="Straight Arrow Connector 630"/>
          <p:cNvCxnSpPr/>
          <p:nvPr/>
        </p:nvCxnSpPr>
        <p:spPr>
          <a:xfrm>
            <a:off x="40974529" y="14279478"/>
            <a:ext cx="622858" cy="65327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2" name="Rectangle 631"/>
          <p:cNvSpPr/>
          <p:nvPr/>
        </p:nvSpPr>
        <p:spPr>
          <a:xfrm>
            <a:off x="40079256" y="13722698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6" name="Straight Arrow Connector 635"/>
          <p:cNvCxnSpPr/>
          <p:nvPr/>
        </p:nvCxnSpPr>
        <p:spPr>
          <a:xfrm flipV="1">
            <a:off x="40962125" y="15021385"/>
            <a:ext cx="151449" cy="104093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1" name="Rectangle 640"/>
          <p:cNvSpPr/>
          <p:nvPr/>
        </p:nvSpPr>
        <p:spPr>
          <a:xfrm>
            <a:off x="40225247" y="15939970"/>
            <a:ext cx="1467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" name="Rectangle 641"/>
          <p:cNvSpPr/>
          <p:nvPr/>
        </p:nvSpPr>
        <p:spPr>
          <a:xfrm>
            <a:off x="39733520" y="14025014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" name="Rectangle 642"/>
          <p:cNvSpPr/>
          <p:nvPr/>
        </p:nvSpPr>
        <p:spPr>
          <a:xfrm>
            <a:off x="42606342" y="14005758"/>
            <a:ext cx="646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4" name="Rectangle 643"/>
          <p:cNvSpPr/>
          <p:nvPr/>
        </p:nvSpPr>
        <p:spPr>
          <a:xfrm>
            <a:off x="39623654" y="7304346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" name="Rectangle 644"/>
          <p:cNvSpPr/>
          <p:nvPr/>
        </p:nvSpPr>
        <p:spPr>
          <a:xfrm>
            <a:off x="42094665" y="8264610"/>
            <a:ext cx="627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6" name="Rectangle 645"/>
          <p:cNvSpPr/>
          <p:nvPr/>
        </p:nvSpPr>
        <p:spPr>
          <a:xfrm>
            <a:off x="42658579" y="8668735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0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7" name="Rectangle 646"/>
          <p:cNvSpPr/>
          <p:nvPr/>
        </p:nvSpPr>
        <p:spPr>
          <a:xfrm>
            <a:off x="41576975" y="6315843"/>
            <a:ext cx="646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0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8" name="Rectangle 647"/>
          <p:cNvSpPr/>
          <p:nvPr/>
        </p:nvSpPr>
        <p:spPr>
          <a:xfrm>
            <a:off x="41194338" y="13099660"/>
            <a:ext cx="646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0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9" name="Rectangle 648"/>
          <p:cNvSpPr/>
          <p:nvPr/>
        </p:nvSpPr>
        <p:spPr>
          <a:xfrm>
            <a:off x="41703652" y="15681017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0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20987</TotalTime>
  <Words>1732</Words>
  <Application>Microsoft Macintosh PowerPoint</Application>
  <PresentationFormat>Custom</PresentationFormat>
  <Paragraphs>355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300</cp:revision>
  <cp:lastPrinted>2015-11-03T17:33:26Z</cp:lastPrinted>
  <dcterms:created xsi:type="dcterms:W3CDTF">2015-11-02T00:35:42Z</dcterms:created>
  <dcterms:modified xsi:type="dcterms:W3CDTF">2017-12-06T06:26:00Z</dcterms:modified>
</cp:coreProperties>
</file>