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58" r:id="rId3"/>
    <p:sldId id="259" r:id="rId4"/>
    <p:sldId id="268" r:id="rId5"/>
    <p:sldId id="260" r:id="rId6"/>
    <p:sldId id="262" r:id="rId7"/>
    <p:sldId id="265" r:id="rId8"/>
    <p:sldId id="315" r:id="rId9"/>
    <p:sldId id="332" r:id="rId10"/>
    <p:sldId id="306" r:id="rId11"/>
    <p:sldId id="308" r:id="rId12"/>
    <p:sldId id="317" r:id="rId13"/>
    <p:sldId id="309" r:id="rId14"/>
    <p:sldId id="310" r:id="rId15"/>
    <p:sldId id="311" r:id="rId16"/>
    <p:sldId id="312" r:id="rId17"/>
    <p:sldId id="313" r:id="rId18"/>
    <p:sldId id="314" r:id="rId19"/>
    <p:sldId id="321" r:id="rId20"/>
    <p:sldId id="322" r:id="rId21"/>
    <p:sldId id="323" r:id="rId22"/>
    <p:sldId id="307" r:id="rId23"/>
    <p:sldId id="320" r:id="rId24"/>
    <p:sldId id="318" r:id="rId25"/>
    <p:sldId id="304" r:id="rId26"/>
    <p:sldId id="324" r:id="rId27"/>
    <p:sldId id="327" r:id="rId28"/>
    <p:sldId id="325" r:id="rId29"/>
    <p:sldId id="326" r:id="rId30"/>
    <p:sldId id="328" r:id="rId31"/>
    <p:sldId id="329" r:id="rId32"/>
    <p:sldId id="330" r:id="rId33"/>
    <p:sldId id="331" r:id="rId34"/>
    <p:sldId id="333" r:id="rId35"/>
    <p:sldId id="334" r:id="rId36"/>
    <p:sldId id="3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0004"/>
    <a:srgbClr val="2ECD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7" d="100"/>
          <a:sy n="127" d="100"/>
        </p:scale>
        <p:origin x="-10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12/5/18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E4F58-68A3-F64D-BD2A-5D369221FF60}" type="slidenum">
              <a:rPr lang="en-US" smtClean="0"/>
              <a:t>28</a:t>
            </a:fld>
            <a:endParaRPr lang="en-US"/>
          </a:p>
        </p:txBody>
      </p:sp>
    </p:spTree>
    <p:extLst>
      <p:ext uri="{BB962C8B-B14F-4D97-AF65-F5344CB8AC3E}">
        <p14:creationId xmlns:p14="http://schemas.microsoft.com/office/powerpoint/2010/main" val="1554696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03FB7-866F-494B-BCD1-63223EE7B6B8}" type="slidenum">
              <a:rPr lang="en-US" smtClean="0"/>
              <a:t>34</a:t>
            </a:fld>
            <a:endParaRPr lang="en-US"/>
          </a:p>
        </p:txBody>
      </p:sp>
    </p:spTree>
    <p:extLst>
      <p:ext uri="{BB962C8B-B14F-4D97-AF65-F5344CB8AC3E}">
        <p14:creationId xmlns:p14="http://schemas.microsoft.com/office/powerpoint/2010/main" val="4012739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12/5/18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12/5/18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12/5/18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12/5/18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22.png"/><Relationship Id="rId8" Type="http://schemas.openxmlformats.org/officeDocument/2006/relationships/image" Target="../media/image8.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2.pn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8.png"/><Relationship Id="rId5" Type="http://schemas.openxmlformats.org/officeDocument/2006/relationships/image" Target="../media/image42.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Thursday</a:t>
            </a:r>
            <a:r>
              <a:rPr lang="en-US" sz="2400" dirty="0" smtClean="0">
                <a:solidFill>
                  <a:srgbClr val="0000FF"/>
                </a:solidFill>
                <a:latin typeface="Arial" panose="020B0604020202020204" pitchFamily="34" charset="0"/>
                <a:cs typeface="Arial" panose="020B0604020202020204" pitchFamily="34" charset="0"/>
              </a:rPr>
              <a:t> 13 December </a:t>
            </a:r>
            <a:r>
              <a:rPr lang="en-US" sz="2400" dirty="0" smtClean="0">
                <a:solidFill>
                  <a:srgbClr val="0000FF"/>
                </a:solidFill>
                <a:latin typeface="Arial" panose="020B0604020202020204" pitchFamily="34" charset="0"/>
                <a:cs typeface="Arial" panose="020B0604020202020204" pitchFamily="34" charset="0"/>
              </a:rPr>
              <a:t>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startAt="2"/>
            </a:pPr>
            <a:r>
              <a:rPr lang="en-US" sz="2400" b="1" dirty="0" smtClean="0">
                <a:solidFill>
                  <a:srgbClr val="0000FF"/>
                </a:solidFill>
                <a:latin typeface="Arial"/>
                <a:cs typeface="Arial"/>
              </a:rPr>
              <a:t>Data and Methods</a:t>
            </a:r>
          </a:p>
          <a:p>
            <a:pPr>
              <a:lnSpc>
                <a:spcPct val="50000"/>
              </a:lnSpc>
            </a:pPr>
            <a:endParaRPr lang="en-US" sz="2400" dirty="0" smtClean="0">
              <a:latin typeface="Arial"/>
              <a:cs typeface="Arial"/>
            </a:endParaRPr>
          </a:p>
          <a:p>
            <a:r>
              <a:rPr lang="en-US" sz="2400" dirty="0" smtClean="0">
                <a:latin typeface="Arial"/>
                <a:cs typeface="Arial"/>
              </a:rPr>
              <a:t>Data</a:t>
            </a:r>
            <a:r>
              <a:rPr lang="en-US" sz="2400" dirty="0">
                <a:latin typeface="Arial"/>
                <a:cs typeface="Arial"/>
              </a:rPr>
              <a:t>: ERA5 </a:t>
            </a:r>
            <a:r>
              <a:rPr lang="en-US" sz="2400" dirty="0" smtClean="0">
                <a:latin typeface="Arial"/>
                <a:cs typeface="Arial"/>
              </a:rPr>
              <a:t>gridded to </a:t>
            </a:r>
            <a:r>
              <a:rPr lang="en-US" sz="2400" dirty="0">
                <a:latin typeface="Arial"/>
                <a:cs typeface="Arial"/>
              </a:rPr>
              <a:t>0.3° </a:t>
            </a:r>
            <a:r>
              <a:rPr lang="en-US" sz="2400" dirty="0" smtClean="0">
                <a:latin typeface="Arial"/>
                <a:cs typeface="Arial"/>
              </a:rPr>
              <a:t>horizontal </a:t>
            </a:r>
            <a:r>
              <a:rPr lang="en-US" sz="2400" dirty="0">
                <a:latin typeface="Arial"/>
                <a:cs typeface="Arial"/>
              </a:rPr>
              <a:t>resolution </a:t>
            </a:r>
            <a:endParaRPr lang="en-US" sz="2400" dirty="0" smtClean="0">
              <a:latin typeface="Arial"/>
              <a:cs typeface="Arial"/>
            </a:endParaRPr>
          </a:p>
          <a:p>
            <a:pPr marL="0" indent="0">
              <a:buNone/>
            </a:pPr>
            <a:endParaRPr lang="en-US" sz="2400" dirty="0">
              <a:latin typeface="Arial"/>
              <a:cs typeface="Arial"/>
            </a:endParaRPr>
          </a:p>
          <a:p>
            <a:r>
              <a:rPr lang="en-US" sz="2400" dirty="0" smtClean="0">
                <a:latin typeface="Arial"/>
                <a:cs typeface="Arial"/>
              </a:rPr>
              <a:t>Utilized </a:t>
            </a:r>
            <a:r>
              <a:rPr lang="en-US" sz="2400" dirty="0">
                <a:latin typeface="Arial"/>
                <a:cs typeface="Arial"/>
              </a:rPr>
              <a:t>TPV tracking algorithm (</a:t>
            </a:r>
            <a:r>
              <a:rPr lang="en-US" sz="2400" dirty="0" err="1">
                <a:latin typeface="Arial"/>
                <a:cs typeface="Arial"/>
              </a:rPr>
              <a:t>Szapiro</a:t>
            </a:r>
            <a:r>
              <a:rPr lang="en-US" sz="2400" dirty="0">
                <a:latin typeface="Arial"/>
                <a:cs typeface="Arial"/>
              </a:rPr>
              <a:t> and </a:t>
            </a:r>
            <a:r>
              <a:rPr lang="en-US" sz="2400" dirty="0" err="1">
                <a:latin typeface="Arial"/>
                <a:cs typeface="Arial"/>
              </a:rPr>
              <a:t>Cavallo</a:t>
            </a:r>
            <a:r>
              <a:rPr lang="en-US" sz="2400" dirty="0">
                <a:latin typeface="Arial"/>
                <a:cs typeface="Arial"/>
              </a:rPr>
              <a:t> 2018) to identify and track TPVs of </a:t>
            </a:r>
            <a:r>
              <a:rPr lang="en-US" sz="2400" dirty="0" smtClean="0">
                <a:latin typeface="Arial"/>
                <a:cs typeface="Arial"/>
              </a:rPr>
              <a:t>interest for </a:t>
            </a:r>
            <a:r>
              <a:rPr lang="en-US" sz="2400" dirty="0">
                <a:latin typeface="Arial"/>
                <a:cs typeface="Arial"/>
              </a:rPr>
              <a:t>AC12 </a:t>
            </a:r>
            <a:endParaRPr lang="en-US" sz="2400" dirty="0" smtClean="0">
              <a:latin typeface="Arial"/>
              <a:cs typeface="Arial"/>
            </a:endParaRPr>
          </a:p>
          <a:p>
            <a:pPr marL="0" indent="0">
              <a:buNone/>
            </a:pPr>
            <a:endParaRPr lang="en-US" sz="2400" dirty="0">
              <a:latin typeface="Arial"/>
              <a:cs typeface="Arial"/>
            </a:endParaRPr>
          </a:p>
          <a:p>
            <a:r>
              <a:rPr lang="en-US" sz="2400" dirty="0" smtClean="0">
                <a:latin typeface="Arial"/>
                <a:cs typeface="Arial"/>
              </a:rPr>
              <a:t>Manually </a:t>
            </a:r>
            <a:r>
              <a:rPr lang="en-US" sz="2400" dirty="0">
                <a:latin typeface="Arial"/>
                <a:cs typeface="Arial"/>
              </a:rPr>
              <a:t>tracked a predecessor surface cyclone (L1) and AC12 by following the locations of minimum SLP </a:t>
            </a:r>
            <a:endParaRPr lang="en-US" sz="2400" dirty="0">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a:solidFill>
                  <a:srgbClr val="FF0000"/>
                </a:solidFill>
                <a:latin typeface="Arial"/>
                <a:cs typeface="Arial"/>
              </a:rPr>
              <a:t>Great Arctic Cyclone of August </a:t>
            </a:r>
            <a:r>
              <a:rPr lang="en-US" sz="2800" b="1" dirty="0" smtClean="0">
                <a:solidFill>
                  <a:srgbClr val="FF0000"/>
                </a:solidFill>
                <a:latin typeface="Arial"/>
                <a:cs typeface="Arial"/>
              </a:rPr>
              <a:t>2012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7848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595374" y="5028566"/>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44" name="Content Placeholder 2"/>
          <p:cNvSpPr txBox="1">
            <a:spLocks/>
          </p:cNvSpPr>
          <p:nvPr/>
        </p:nvSpPr>
        <p:spPr>
          <a:xfrm>
            <a:off x="3914347" y="5563603"/>
            <a:ext cx="5245062" cy="10049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solidFill>
                  <a:srgbClr val="000000"/>
                </a:solidFill>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–7 Aug 2012 time-mean (left) 300-hPa geopotential height (dam, black) and standardized </a:t>
            </a:r>
            <a:r>
              <a:rPr lang="en-US" sz="1500" dirty="0" smtClean="0">
                <a:solidFill>
                  <a:srgbClr val="000000"/>
                </a:solidFill>
                <a:latin typeface="Arial" panose="020B0604020202020204" pitchFamily="34" charset="0"/>
                <a:cs typeface="Arial" panose="020B0604020202020204" pitchFamily="34" charset="0"/>
              </a:rPr>
              <a:t>geopotential height anomalies </a:t>
            </a:r>
            <a:r>
              <a:rPr lang="en-US" sz="1500" dirty="0" smtClean="0">
                <a:solidFill>
                  <a:srgbClr val="000000"/>
                </a:solidFill>
                <a:latin typeface="Arial" panose="020B0604020202020204" pitchFamily="34" charset="0"/>
                <a:cs typeface="Arial" panose="020B0604020202020204" pitchFamily="34" charset="0"/>
              </a:rPr>
              <a:t>(σ, shaded); (right) 850-hPa temperature (°C, black) and standardized </a:t>
            </a:r>
            <a:r>
              <a:rPr lang="en-US" sz="1500" dirty="0" smtClean="0">
                <a:solidFill>
                  <a:srgbClr val="000000"/>
                </a:solidFill>
                <a:latin typeface="Arial" panose="020B0604020202020204" pitchFamily="34" charset="0"/>
                <a:cs typeface="Arial" panose="020B0604020202020204" pitchFamily="34" charset="0"/>
              </a:rPr>
              <a:t>temperature anomalies </a:t>
            </a:r>
            <a:r>
              <a:rPr lang="en-US" sz="1500" dirty="0">
                <a:solidFill>
                  <a:srgbClr val="000000"/>
                </a:solidFill>
                <a:latin typeface="Arial" panose="020B0604020202020204" pitchFamily="34" charset="0"/>
                <a:cs typeface="Arial" panose="020B0604020202020204" pitchFamily="34" charset="0"/>
              </a:rPr>
              <a:t>(σ, shaded)</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64" name="TextBox 63"/>
          <p:cNvSpPr txBox="1"/>
          <p:nvPr/>
        </p:nvSpPr>
        <p:spPr>
          <a:xfrm>
            <a:off x="8858853" y="2673097"/>
            <a:ext cx="300556" cy="184666"/>
          </a:xfrm>
          <a:prstGeom prst="rect">
            <a:avLst/>
          </a:prstGeom>
          <a:noFill/>
        </p:spPr>
        <p:txBody>
          <a:bodyPr wrap="square" lIns="0" tIns="0" rIns="0" bIns="0" rtlCol="0">
            <a:spAutoFit/>
          </a:bodyPr>
          <a:lstStyle/>
          <a:p>
            <a:r>
              <a:rPr lang="en-US" sz="1200" dirty="0" smtClean="0">
                <a:latin typeface="Arial"/>
                <a:cs typeface="Arial"/>
              </a:rPr>
              <a:t>0</a:t>
            </a:r>
          </a:p>
        </p:txBody>
      </p:sp>
      <p:sp>
        <p:nvSpPr>
          <p:cNvPr id="65" name="TextBox 64"/>
          <p:cNvSpPr txBox="1"/>
          <p:nvPr/>
        </p:nvSpPr>
        <p:spPr>
          <a:xfrm>
            <a:off x="8858853" y="2273896"/>
            <a:ext cx="300556" cy="184666"/>
          </a:xfrm>
          <a:prstGeom prst="rect">
            <a:avLst/>
          </a:prstGeom>
          <a:noFill/>
        </p:spPr>
        <p:txBody>
          <a:bodyPr wrap="square" lIns="0" tIns="0" rIns="0" bIns="0" rtlCol="0">
            <a:spAutoFit/>
          </a:bodyPr>
          <a:lstStyle/>
          <a:p>
            <a:r>
              <a:rPr lang="en-US" sz="1200" dirty="0" smtClean="0">
                <a:latin typeface="Arial"/>
                <a:cs typeface="Arial"/>
              </a:rPr>
              <a:t>0.5</a:t>
            </a:r>
          </a:p>
        </p:txBody>
      </p:sp>
      <p:sp>
        <p:nvSpPr>
          <p:cNvPr id="66" name="TextBox 65"/>
          <p:cNvSpPr txBox="1"/>
          <p:nvPr/>
        </p:nvSpPr>
        <p:spPr>
          <a:xfrm>
            <a:off x="8858853" y="1871866"/>
            <a:ext cx="300556" cy="184666"/>
          </a:xfrm>
          <a:prstGeom prst="rect">
            <a:avLst/>
          </a:prstGeom>
          <a:noFill/>
        </p:spPr>
        <p:txBody>
          <a:bodyPr wrap="square" lIns="0" tIns="0" rIns="0" bIns="0" rtlCol="0">
            <a:spAutoFit/>
          </a:bodyPr>
          <a:lstStyle/>
          <a:p>
            <a:r>
              <a:rPr lang="en-US" sz="1200" dirty="0">
                <a:latin typeface="Arial"/>
                <a:cs typeface="Arial"/>
              </a:rPr>
              <a:t>1</a:t>
            </a:r>
            <a:endParaRPr lang="en-US" sz="1200" dirty="0" smtClean="0">
              <a:latin typeface="Arial"/>
              <a:cs typeface="Arial"/>
            </a:endParaRPr>
          </a:p>
        </p:txBody>
      </p:sp>
      <p:sp>
        <p:nvSpPr>
          <p:cNvPr id="67" name="TextBox 66"/>
          <p:cNvSpPr txBox="1"/>
          <p:nvPr/>
        </p:nvSpPr>
        <p:spPr>
          <a:xfrm>
            <a:off x="8858853" y="1468612"/>
            <a:ext cx="300556" cy="184666"/>
          </a:xfrm>
          <a:prstGeom prst="rect">
            <a:avLst/>
          </a:prstGeom>
          <a:noFill/>
        </p:spPr>
        <p:txBody>
          <a:bodyPr wrap="square" lIns="0" tIns="0" rIns="0" bIns="0" rtlCol="0">
            <a:spAutoFit/>
          </a:bodyPr>
          <a:lstStyle/>
          <a:p>
            <a:r>
              <a:rPr lang="en-US" sz="1200" dirty="0" smtClean="0">
                <a:latin typeface="Arial"/>
                <a:cs typeface="Arial"/>
              </a:rPr>
              <a:t>1.5</a:t>
            </a:r>
          </a:p>
        </p:txBody>
      </p:sp>
      <p:sp>
        <p:nvSpPr>
          <p:cNvPr id="68" name="TextBox 67"/>
          <p:cNvSpPr txBox="1"/>
          <p:nvPr/>
        </p:nvSpPr>
        <p:spPr>
          <a:xfrm>
            <a:off x="8858853" y="1069462"/>
            <a:ext cx="300556" cy="184666"/>
          </a:xfrm>
          <a:prstGeom prst="rect">
            <a:avLst/>
          </a:prstGeom>
          <a:noFill/>
        </p:spPr>
        <p:txBody>
          <a:bodyPr wrap="square" lIns="0" tIns="0" rIns="0" bIns="0" rtlCol="0">
            <a:spAutoFit/>
          </a:bodyPr>
          <a:lstStyle/>
          <a:p>
            <a:r>
              <a:rPr lang="en-US" sz="1200" dirty="0">
                <a:latin typeface="Arial"/>
                <a:cs typeface="Arial"/>
              </a:rPr>
              <a:t>2</a:t>
            </a:r>
            <a:endParaRPr lang="en-US" sz="1200" dirty="0" smtClean="0">
              <a:latin typeface="Arial"/>
              <a:cs typeface="Arial"/>
            </a:endParaRPr>
          </a:p>
        </p:txBody>
      </p:sp>
      <p:sp>
        <p:nvSpPr>
          <p:cNvPr id="69" name="TextBox 68"/>
          <p:cNvSpPr txBox="1"/>
          <p:nvPr/>
        </p:nvSpPr>
        <p:spPr>
          <a:xfrm>
            <a:off x="8858853" y="3073092"/>
            <a:ext cx="300556" cy="184666"/>
          </a:xfrm>
          <a:prstGeom prst="rect">
            <a:avLst/>
          </a:prstGeom>
          <a:noFill/>
        </p:spPr>
        <p:txBody>
          <a:bodyPr wrap="square" lIns="0" tIns="0" rIns="0" bIns="0" rtlCol="0">
            <a:spAutoFit/>
          </a:bodyPr>
          <a:lstStyle/>
          <a:p>
            <a:r>
              <a:rPr lang="en-US" sz="1200" dirty="0">
                <a:latin typeface="Arial"/>
                <a:cs typeface="Arial"/>
              </a:rPr>
              <a:t>-</a:t>
            </a:r>
            <a:r>
              <a:rPr lang="en-US" sz="1200" dirty="0" smtClean="0">
                <a:latin typeface="Arial"/>
                <a:cs typeface="Arial"/>
              </a:rPr>
              <a:t>0.5</a:t>
            </a:r>
          </a:p>
        </p:txBody>
      </p:sp>
      <p:sp>
        <p:nvSpPr>
          <p:cNvPr id="70" name="TextBox 69"/>
          <p:cNvSpPr txBox="1"/>
          <p:nvPr/>
        </p:nvSpPr>
        <p:spPr>
          <a:xfrm>
            <a:off x="8858853" y="3475122"/>
            <a:ext cx="300556" cy="184666"/>
          </a:xfrm>
          <a:prstGeom prst="rect">
            <a:avLst/>
          </a:prstGeom>
          <a:noFill/>
        </p:spPr>
        <p:txBody>
          <a:bodyPr wrap="square" lIns="0" tIns="0" rIns="0" bIns="0" rtlCol="0">
            <a:spAutoFit/>
          </a:bodyPr>
          <a:lstStyle/>
          <a:p>
            <a:r>
              <a:rPr lang="en-US" sz="1200" dirty="0" smtClean="0">
                <a:latin typeface="Arial"/>
                <a:cs typeface="Arial"/>
              </a:rPr>
              <a:t>-1</a:t>
            </a:r>
          </a:p>
        </p:txBody>
      </p:sp>
      <p:sp>
        <p:nvSpPr>
          <p:cNvPr id="71" name="TextBox 70"/>
          <p:cNvSpPr txBox="1"/>
          <p:nvPr/>
        </p:nvSpPr>
        <p:spPr>
          <a:xfrm>
            <a:off x="8858853" y="3883498"/>
            <a:ext cx="300556" cy="184666"/>
          </a:xfrm>
          <a:prstGeom prst="rect">
            <a:avLst/>
          </a:prstGeom>
          <a:noFill/>
        </p:spPr>
        <p:txBody>
          <a:bodyPr wrap="square" lIns="0" tIns="0" rIns="0" bIns="0" rtlCol="0">
            <a:spAutoFit/>
          </a:bodyPr>
          <a:lstStyle/>
          <a:p>
            <a:r>
              <a:rPr lang="en-US" sz="1200" dirty="0" smtClean="0">
                <a:latin typeface="Arial"/>
                <a:cs typeface="Arial"/>
              </a:rPr>
              <a:t>-1.5</a:t>
            </a:r>
          </a:p>
        </p:txBody>
      </p:sp>
      <p:sp>
        <p:nvSpPr>
          <p:cNvPr id="73" name="TextBox 72"/>
          <p:cNvSpPr txBox="1"/>
          <p:nvPr/>
        </p:nvSpPr>
        <p:spPr>
          <a:xfrm>
            <a:off x="8858853" y="4288499"/>
            <a:ext cx="300556" cy="184666"/>
          </a:xfrm>
          <a:prstGeom prst="rect">
            <a:avLst/>
          </a:prstGeom>
          <a:noFill/>
        </p:spPr>
        <p:txBody>
          <a:bodyPr wrap="square" lIns="0" tIns="0" rIns="0" bIns="0" rtlCol="0">
            <a:spAutoFit/>
          </a:bodyPr>
          <a:lstStyle/>
          <a:p>
            <a:r>
              <a:rPr lang="en-US" sz="1200" dirty="0" smtClean="0">
                <a:latin typeface="Arial"/>
                <a:cs typeface="Arial"/>
              </a:rPr>
              <a:t>-2</a:t>
            </a:r>
          </a:p>
        </p:txBody>
      </p:sp>
      <p:sp>
        <p:nvSpPr>
          <p:cNvPr id="74" name="TextBox 73"/>
          <p:cNvSpPr txBox="1"/>
          <p:nvPr/>
        </p:nvSpPr>
        <p:spPr>
          <a:xfrm>
            <a:off x="8563232" y="4716340"/>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46"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3) Track and Intensity</a:t>
            </a:r>
            <a:endParaRPr lang="en-US" sz="2800" b="1" dirty="0">
              <a:solidFill>
                <a:srgbClr val="0000FF"/>
              </a:solidFill>
              <a:latin typeface="Arial" panose="020B0604020202020204" pitchFamily="34" charset="0"/>
              <a:cs typeface="Arial" panose="020B0604020202020204" pitchFamily="34" charset="0"/>
            </a:endParaRPr>
          </a:p>
        </p:txBody>
      </p:sp>
      <p:pic>
        <p:nvPicPr>
          <p:cNvPr id="6" name="Picture 5" descr="mean_300Z_and_TPV_tracks_1-7_Aug_squareDoma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7" y="749559"/>
            <a:ext cx="4280357" cy="4206240"/>
          </a:xfrm>
          <a:prstGeom prst="rect">
            <a:avLst/>
          </a:prstGeom>
          <a:ln w="9525">
            <a:solidFill>
              <a:schemeClr val="tx1"/>
            </a:solidFill>
          </a:ln>
        </p:spPr>
      </p:pic>
      <p:pic>
        <p:nvPicPr>
          <p:cNvPr id="10" name="Picture 9" descr="mean_850T_and_cyclone_tracks_1-7_Aug_squareDoma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400" y="749559"/>
            <a:ext cx="4270952" cy="4206240"/>
          </a:xfrm>
          <a:prstGeom prst="rect">
            <a:avLst/>
          </a:prstGeom>
          <a:ln w="9525">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4040536484"/>
              </p:ext>
            </p:extLst>
          </p:nvPr>
        </p:nvGraphicFramePr>
        <p:xfrm>
          <a:off x="65970" y="5008193"/>
          <a:ext cx="3824560" cy="18287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 1</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23 July</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19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~27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 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9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~6 </a:t>
                      </a:r>
                      <a:r>
                        <a:rPr lang="en-US" sz="1400" dirty="0" smtClean="0">
                          <a:solidFill>
                            <a:srgbClr val="000000"/>
                          </a:solidFill>
                          <a:latin typeface="Arial"/>
                          <a:cs typeface="Arial"/>
                        </a:rPr>
                        <a:t>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 3</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4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6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a:t>
                      </a:r>
                      <a:r>
                        <a:rPr lang="en-US" sz="1400" baseline="0" dirty="0" smtClean="0">
                          <a:solidFill>
                            <a:srgbClr val="000000"/>
                          </a:solidFill>
                          <a:latin typeface="Arial"/>
                          <a:cs typeface="Arial"/>
                        </a:rPr>
                        <a:t>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L1</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July</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5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~5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AC12</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15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~13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62" name="Picture 61"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a:off x="8676333" y="749930"/>
            <a:ext cx="146304" cy="4032504"/>
          </a:xfrm>
          <a:prstGeom prst="rect">
            <a:avLst/>
          </a:prstGeom>
        </p:spPr>
      </p:pic>
      <p:sp>
        <p:nvSpPr>
          <p:cNvPr id="55" name="5-Point Star 54"/>
          <p:cNvSpPr>
            <a:spLocks noChangeAspect="1"/>
          </p:cNvSpPr>
          <p:nvPr/>
        </p:nvSpPr>
        <p:spPr>
          <a:xfrm rot="10580098" flipV="1">
            <a:off x="4346978" y="5053963"/>
            <a:ext cx="228600" cy="22860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Multiply 55"/>
          <p:cNvSpPr/>
          <p:nvPr/>
        </p:nvSpPr>
        <p:spPr>
          <a:xfrm>
            <a:off x="5663284" y="5061656"/>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5901444" y="5019052"/>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grpSp>
        <p:nvGrpSpPr>
          <p:cNvPr id="61" name="Group 60"/>
          <p:cNvGrpSpPr/>
          <p:nvPr/>
        </p:nvGrpSpPr>
        <p:grpSpPr>
          <a:xfrm>
            <a:off x="31446" y="717562"/>
            <a:ext cx="973387" cy="714417"/>
            <a:chOff x="8511" y="4331584"/>
            <a:chExt cx="973387" cy="714417"/>
          </a:xfrm>
        </p:grpSpPr>
        <p:sp>
          <p:nvSpPr>
            <p:cNvPr id="63" name="Rectangle 62"/>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76" name="Oval 75"/>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79" name="TextBox 78"/>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80" name="Group 79"/>
          <p:cNvGrpSpPr/>
          <p:nvPr/>
        </p:nvGrpSpPr>
        <p:grpSpPr>
          <a:xfrm>
            <a:off x="4351336" y="716697"/>
            <a:ext cx="973387" cy="519343"/>
            <a:chOff x="4573976" y="4518937"/>
            <a:chExt cx="973387" cy="519343"/>
          </a:xfrm>
        </p:grpSpPr>
        <p:sp>
          <p:nvSpPr>
            <p:cNvPr id="81" name="Rectangle 80"/>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84" name="Oval 83"/>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86" name="Oval 85"/>
          <p:cNvSpPr>
            <a:spLocks noChangeAspect="1"/>
          </p:cNvSpPr>
          <p:nvPr/>
        </p:nvSpPr>
        <p:spPr>
          <a:xfrm>
            <a:off x="6805103" y="512294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6927992" y="5028566"/>
            <a:ext cx="1800399" cy="307777"/>
          </a:xfrm>
          <a:prstGeom prst="rect">
            <a:avLst/>
          </a:prstGeom>
          <a:noFill/>
        </p:spPr>
        <p:txBody>
          <a:bodyPr wrap="square" rtlCol="0">
            <a:spAutoFit/>
          </a:bodyPr>
          <a:lstStyle/>
          <a:p>
            <a:r>
              <a:rPr lang="en-US" sz="1400" dirty="0" smtClean="0">
                <a:latin typeface="Arial"/>
                <a:cs typeface="Arial"/>
              </a:rPr>
              <a:t>0000 UTC positions</a:t>
            </a:r>
            <a:endParaRPr lang="en-US" sz="1600" dirty="0">
              <a:latin typeface="Arial"/>
              <a:cs typeface="Arial"/>
            </a:endParaRPr>
          </a:p>
        </p:txBody>
      </p:sp>
      <p:sp>
        <p:nvSpPr>
          <p:cNvPr id="91" name="5-Point Star 90"/>
          <p:cNvSpPr>
            <a:spLocks noChangeAspect="1"/>
          </p:cNvSpPr>
          <p:nvPr/>
        </p:nvSpPr>
        <p:spPr>
          <a:xfrm rot="10580098" flipV="1">
            <a:off x="5520771" y="3267731"/>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5-Point Star 91"/>
          <p:cNvSpPr>
            <a:spLocks noChangeAspect="1"/>
          </p:cNvSpPr>
          <p:nvPr/>
        </p:nvSpPr>
        <p:spPr>
          <a:xfrm rot="10580098" flipV="1">
            <a:off x="5120950" y="3857154"/>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5-Point Star 92"/>
          <p:cNvSpPr>
            <a:spLocks noChangeAspect="1"/>
          </p:cNvSpPr>
          <p:nvPr/>
        </p:nvSpPr>
        <p:spPr>
          <a:xfrm rot="10580098" flipV="1">
            <a:off x="833508" y="2053231"/>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5-Point Star 93"/>
          <p:cNvSpPr>
            <a:spLocks noChangeAspect="1"/>
          </p:cNvSpPr>
          <p:nvPr/>
        </p:nvSpPr>
        <p:spPr>
          <a:xfrm rot="10580098" flipV="1">
            <a:off x="1944758" y="3277256"/>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5-Point Star 94"/>
          <p:cNvSpPr>
            <a:spLocks noChangeAspect="1"/>
          </p:cNvSpPr>
          <p:nvPr/>
        </p:nvSpPr>
        <p:spPr>
          <a:xfrm rot="10580098" flipV="1">
            <a:off x="2164725" y="3189498"/>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Multiply 95"/>
          <p:cNvSpPr>
            <a:spLocks noChangeAspect="1"/>
          </p:cNvSpPr>
          <p:nvPr/>
        </p:nvSpPr>
        <p:spPr>
          <a:xfrm>
            <a:off x="1831743" y="1348943"/>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Multiply 99"/>
          <p:cNvSpPr>
            <a:spLocks noChangeAspect="1"/>
          </p:cNvSpPr>
          <p:nvPr/>
        </p:nvSpPr>
        <p:spPr>
          <a:xfrm>
            <a:off x="2860352" y="2807472"/>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Multiply 100"/>
          <p:cNvSpPr>
            <a:spLocks noChangeAspect="1"/>
          </p:cNvSpPr>
          <p:nvPr/>
        </p:nvSpPr>
        <p:spPr>
          <a:xfrm>
            <a:off x="2899732" y="2430400"/>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Multiply 101"/>
          <p:cNvSpPr>
            <a:spLocks noChangeAspect="1"/>
          </p:cNvSpPr>
          <p:nvPr/>
        </p:nvSpPr>
        <p:spPr>
          <a:xfrm>
            <a:off x="6805103" y="2875467"/>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Multiply 102"/>
          <p:cNvSpPr>
            <a:spLocks noChangeAspect="1"/>
          </p:cNvSpPr>
          <p:nvPr/>
        </p:nvSpPr>
        <p:spPr>
          <a:xfrm>
            <a:off x="7444320" y="1435427"/>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1447" y="4697474"/>
            <a:ext cx="795838" cy="261610"/>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400" b="1" dirty="0" smtClean="0">
                <a:latin typeface="Arial"/>
                <a:cs typeface="Arial"/>
              </a:rPr>
              <a:t>300 hPa</a:t>
            </a:r>
            <a:endParaRPr lang="en-US" sz="1400" b="1" dirty="0">
              <a:latin typeface="Arial"/>
              <a:cs typeface="Arial"/>
            </a:endParaRPr>
          </a:p>
        </p:txBody>
      </p:sp>
      <p:sp>
        <p:nvSpPr>
          <p:cNvPr id="52" name="TextBox 51"/>
          <p:cNvSpPr txBox="1"/>
          <p:nvPr/>
        </p:nvSpPr>
        <p:spPr>
          <a:xfrm>
            <a:off x="4357686" y="4698988"/>
            <a:ext cx="795838" cy="261610"/>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400" b="1" dirty="0" smtClean="0">
                <a:latin typeface="Arial"/>
                <a:cs typeface="Arial"/>
              </a:rPr>
              <a:t>850 hPa</a:t>
            </a:r>
            <a:endParaRPr lang="en-US" sz="1400" b="1" dirty="0">
              <a:latin typeface="Arial"/>
              <a:cs typeface="Arial"/>
            </a:endParaRPr>
          </a:p>
        </p:txBody>
      </p:sp>
    </p:spTree>
    <p:extLst>
      <p:ext uri="{BB962C8B-B14F-4D97-AF65-F5344CB8AC3E}">
        <p14:creationId xmlns:p14="http://schemas.microsoft.com/office/powerpoint/2010/main" val="3526115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3) Track and Intensity</a:t>
            </a:r>
            <a:endParaRPr lang="en-US" sz="2800" b="1" dirty="0">
              <a:solidFill>
                <a:srgbClr val="0000FF"/>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53961" y="6396846"/>
            <a:ext cx="473257"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885792" y="5981908"/>
            <a:ext cx="2792286" cy="830997"/>
          </a:xfrm>
          <a:prstGeom prst="rect">
            <a:avLst/>
          </a:prstGeom>
          <a:noFill/>
        </p:spPr>
        <p:txBody>
          <a:bodyPr wrap="square" rtlCol="0">
            <a:spAutoFit/>
          </a:bodyPr>
          <a:lstStyle/>
          <a:p>
            <a:r>
              <a:rPr lang="en-US" sz="1600" b="1" dirty="0" smtClean="0">
                <a:latin typeface="Arial"/>
                <a:cs typeface="Arial"/>
              </a:rPr>
              <a:t>Maximum 925-hPa relative vorticity (averaged within  100 km of grid point)</a:t>
            </a:r>
            <a:endParaRPr lang="en-US" sz="1600" b="1" dirty="0">
              <a:latin typeface="Arial"/>
              <a:cs typeface="Arial"/>
            </a:endParaRPr>
          </a:p>
        </p:txBody>
      </p:sp>
      <p:cxnSp>
        <p:nvCxnSpPr>
          <p:cNvPr id="59" name="Straight Connector 58"/>
          <p:cNvCxnSpPr/>
          <p:nvPr/>
        </p:nvCxnSpPr>
        <p:spPr>
          <a:xfrm>
            <a:off x="253961" y="5678490"/>
            <a:ext cx="473257"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885792" y="5518182"/>
            <a:ext cx="2331895" cy="338554"/>
          </a:xfrm>
          <a:prstGeom prst="rect">
            <a:avLst/>
          </a:prstGeom>
          <a:noFill/>
        </p:spPr>
        <p:txBody>
          <a:bodyPr wrap="square" rtlCol="0">
            <a:spAutoFit/>
          </a:bodyPr>
          <a:lstStyle/>
          <a:p>
            <a:r>
              <a:rPr lang="en-US" sz="1600" b="1" dirty="0" smtClean="0">
                <a:latin typeface="Arial"/>
                <a:cs typeface="Arial"/>
              </a:rPr>
              <a:t>Minimum SLP (hPa) </a:t>
            </a:r>
            <a:endParaRPr lang="en-US" sz="1600" b="1" dirty="0">
              <a:latin typeface="Arial"/>
              <a:cs typeface="Arial"/>
            </a:endParaRPr>
          </a:p>
        </p:txBody>
      </p:sp>
      <p:grpSp>
        <p:nvGrpSpPr>
          <p:cNvPr id="89" name="Group 88"/>
          <p:cNvGrpSpPr/>
          <p:nvPr/>
        </p:nvGrpSpPr>
        <p:grpSpPr>
          <a:xfrm>
            <a:off x="3958898" y="6249777"/>
            <a:ext cx="418653" cy="511283"/>
            <a:chOff x="11947059" y="32122321"/>
            <a:chExt cx="418653" cy="511283"/>
          </a:xfrm>
        </p:grpSpPr>
        <p:sp>
          <p:nvSpPr>
            <p:cNvPr id="90" name="Rectangle 89"/>
            <p:cNvSpPr/>
            <p:nvPr/>
          </p:nvSpPr>
          <p:spPr>
            <a:xfrm>
              <a:off x="11947059" y="32122321"/>
              <a:ext cx="418653" cy="511283"/>
            </a:xfrm>
            <a:prstGeom prst="rect">
              <a:avLst/>
            </a:prstGeom>
            <a:solidFill>
              <a:srgbClr val="560EB3">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Connector 96"/>
            <p:cNvCxnSpPr/>
            <p:nvPr/>
          </p:nvCxnSpPr>
          <p:spPr>
            <a:xfrm flipV="1">
              <a:off x="12365712" y="32122321"/>
              <a:ext cx="0" cy="511283"/>
            </a:xfrm>
            <a:prstGeom prst="line">
              <a:avLst/>
            </a:prstGeom>
            <a:ln w="50800">
              <a:solidFill>
                <a:srgbClr val="560EB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11947059" y="32122321"/>
              <a:ext cx="0" cy="511283"/>
            </a:xfrm>
            <a:prstGeom prst="line">
              <a:avLst/>
            </a:prstGeom>
            <a:ln w="50800">
              <a:solidFill>
                <a:srgbClr val="560EB3"/>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99" name="Group 98"/>
          <p:cNvGrpSpPr/>
          <p:nvPr/>
        </p:nvGrpSpPr>
        <p:grpSpPr>
          <a:xfrm>
            <a:off x="3958898" y="5583752"/>
            <a:ext cx="418653" cy="511283"/>
            <a:chOff x="11947059" y="31550099"/>
            <a:chExt cx="418653" cy="511283"/>
          </a:xfrm>
        </p:grpSpPr>
        <p:sp>
          <p:nvSpPr>
            <p:cNvPr id="104" name="Rectangle 103"/>
            <p:cNvSpPr/>
            <p:nvPr/>
          </p:nvSpPr>
          <p:spPr>
            <a:xfrm>
              <a:off x="11947059" y="31550099"/>
              <a:ext cx="418653" cy="511283"/>
            </a:xfrm>
            <a:prstGeom prst="rect">
              <a:avLst/>
            </a:prstGeom>
            <a:solidFill>
              <a:srgbClr val="0000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5" name="Straight Connector 104"/>
            <p:cNvCxnSpPr/>
            <p:nvPr/>
          </p:nvCxnSpPr>
          <p:spPr>
            <a:xfrm flipV="1">
              <a:off x="12365712" y="31550099"/>
              <a:ext cx="0" cy="511283"/>
            </a:xfrm>
            <a:prstGeom prst="line">
              <a:avLst/>
            </a:prstGeom>
            <a:ln w="50800">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V="1">
              <a:off x="11947059" y="31550099"/>
              <a:ext cx="0" cy="511283"/>
            </a:xfrm>
            <a:prstGeom prst="line">
              <a:avLst/>
            </a:prstGeom>
            <a:ln w="50800">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07" name="TextBox 106"/>
          <p:cNvSpPr txBox="1"/>
          <p:nvPr/>
        </p:nvSpPr>
        <p:spPr>
          <a:xfrm>
            <a:off x="4537264" y="5665280"/>
            <a:ext cx="2331895" cy="338554"/>
          </a:xfrm>
          <a:prstGeom prst="rect">
            <a:avLst/>
          </a:prstGeom>
          <a:noFill/>
        </p:spPr>
        <p:txBody>
          <a:bodyPr wrap="square" rtlCol="0">
            <a:spAutoFit/>
          </a:bodyPr>
          <a:lstStyle/>
          <a:p>
            <a:r>
              <a:rPr lang="en-US" sz="1600" b="1" dirty="0" smtClean="0">
                <a:latin typeface="Arial"/>
                <a:cs typeface="Arial"/>
              </a:rPr>
              <a:t>Jet coupling phase</a:t>
            </a:r>
            <a:endParaRPr lang="en-US" sz="1600" b="1" dirty="0">
              <a:latin typeface="Arial"/>
              <a:cs typeface="Arial"/>
            </a:endParaRPr>
          </a:p>
        </p:txBody>
      </p:sp>
      <p:sp>
        <p:nvSpPr>
          <p:cNvPr id="108" name="TextBox 107"/>
          <p:cNvSpPr txBox="1"/>
          <p:nvPr/>
        </p:nvSpPr>
        <p:spPr>
          <a:xfrm>
            <a:off x="4537264" y="6344366"/>
            <a:ext cx="2331895" cy="338554"/>
          </a:xfrm>
          <a:prstGeom prst="rect">
            <a:avLst/>
          </a:prstGeom>
          <a:noFill/>
        </p:spPr>
        <p:txBody>
          <a:bodyPr wrap="square" rtlCol="0">
            <a:spAutoFit/>
          </a:bodyPr>
          <a:lstStyle/>
          <a:p>
            <a:r>
              <a:rPr lang="en-US" sz="1600" b="1" dirty="0" smtClean="0">
                <a:latin typeface="Arial"/>
                <a:cs typeface="Arial"/>
              </a:rPr>
              <a:t>Jet crossing phase</a:t>
            </a:r>
            <a:endParaRPr lang="en-US" sz="1600" b="1" dirty="0">
              <a:latin typeface="Arial"/>
              <a:cs typeface="Arial"/>
            </a:endParaRPr>
          </a:p>
        </p:txBody>
      </p:sp>
      <p:sp>
        <p:nvSpPr>
          <p:cNvPr id="149" name="TextBox 148"/>
          <p:cNvSpPr txBox="1"/>
          <p:nvPr/>
        </p:nvSpPr>
        <p:spPr>
          <a:xfrm>
            <a:off x="7177756" y="5705088"/>
            <a:ext cx="1908947" cy="830997"/>
          </a:xfrm>
          <a:prstGeom prst="rect">
            <a:avLst/>
          </a:prstGeom>
          <a:noFill/>
        </p:spPr>
        <p:txBody>
          <a:bodyPr wrap="square" rtlCol="0">
            <a:spAutoFit/>
          </a:bodyPr>
          <a:lstStyle/>
          <a:p>
            <a:r>
              <a:rPr lang="en-US" sz="1600" b="1" dirty="0" smtClean="0">
                <a:latin typeface="Arial"/>
                <a:cs typeface="Arial"/>
              </a:rPr>
              <a:t>Peak intensity at </a:t>
            </a:r>
            <a:r>
              <a:rPr lang="en-US" sz="1600" b="1" dirty="0" smtClean="0">
                <a:latin typeface="Arial"/>
                <a:cs typeface="Arial"/>
              </a:rPr>
              <a:t>     1000 </a:t>
            </a:r>
            <a:r>
              <a:rPr lang="en-US" sz="1600" b="1" dirty="0" smtClean="0">
                <a:latin typeface="Arial"/>
                <a:cs typeface="Arial"/>
              </a:rPr>
              <a:t>UTC 6 Aug </a:t>
            </a:r>
            <a:r>
              <a:rPr lang="en-US" sz="1600" b="1" dirty="0" smtClean="0">
                <a:latin typeface="Arial"/>
                <a:cs typeface="Arial"/>
              </a:rPr>
              <a:t>          2012</a:t>
            </a:r>
            <a:r>
              <a:rPr lang="en-US" sz="1600" b="1" dirty="0">
                <a:latin typeface="Arial"/>
                <a:cs typeface="Arial"/>
              </a:rPr>
              <a:t> </a:t>
            </a:r>
            <a:r>
              <a:rPr lang="en-US" sz="1600" b="1" dirty="0" smtClean="0">
                <a:latin typeface="Arial"/>
                <a:cs typeface="Arial"/>
              </a:rPr>
              <a:t>(</a:t>
            </a:r>
            <a:r>
              <a:rPr lang="en-US" sz="1600" b="1" dirty="0" smtClean="0">
                <a:latin typeface="Arial"/>
                <a:cs typeface="Arial"/>
              </a:rPr>
              <a:t>962.3 hPa)</a:t>
            </a:r>
            <a:endParaRPr lang="en-US" sz="1600" b="1" dirty="0">
              <a:latin typeface="Arial"/>
              <a:cs typeface="Arial"/>
            </a:endParaRPr>
          </a:p>
        </p:txBody>
      </p:sp>
      <p:grpSp>
        <p:nvGrpSpPr>
          <p:cNvPr id="8" name="Group 7"/>
          <p:cNvGrpSpPr/>
          <p:nvPr/>
        </p:nvGrpSpPr>
        <p:grpSpPr>
          <a:xfrm>
            <a:off x="198113" y="964339"/>
            <a:ext cx="8716497" cy="4439045"/>
            <a:chOff x="157141" y="820951"/>
            <a:chExt cx="8716497" cy="4439045"/>
          </a:xfrm>
        </p:grpSpPr>
        <p:grpSp>
          <p:nvGrpSpPr>
            <p:cNvPr id="3" name="Group 2"/>
            <p:cNvGrpSpPr/>
            <p:nvPr/>
          </p:nvGrpSpPr>
          <p:grpSpPr>
            <a:xfrm>
              <a:off x="157141" y="820951"/>
              <a:ext cx="8352108" cy="4148461"/>
              <a:chOff x="301791" y="841164"/>
              <a:chExt cx="8352108" cy="4148461"/>
            </a:xfrm>
          </p:grpSpPr>
          <p:grpSp>
            <p:nvGrpSpPr>
              <p:cNvPr id="2" name="Group 1"/>
              <p:cNvGrpSpPr/>
              <p:nvPr/>
            </p:nvGrpSpPr>
            <p:grpSpPr>
              <a:xfrm>
                <a:off x="1189388" y="841164"/>
                <a:ext cx="7097294" cy="3947434"/>
                <a:chOff x="205615" y="821378"/>
                <a:chExt cx="8728201" cy="4854526"/>
              </a:xfrm>
            </p:grpSpPr>
            <p:pic>
              <p:nvPicPr>
                <p:cNvPr id="132" name="Picture 131" descr="slp_vort_925_aa_100_AC12.png"/>
                <p:cNvPicPr>
                  <a:picLocks noChangeAspect="1"/>
                </p:cNvPicPr>
                <p:nvPr/>
              </p:nvPicPr>
              <p:blipFill rotWithShape="1">
                <a:blip r:embed="rId3">
                  <a:extLst>
                    <a:ext uri="{28A0092B-C50C-407E-A947-70E740481C1C}">
                      <a14:useLocalDpi xmlns:a14="http://schemas.microsoft.com/office/drawing/2010/main" val="0"/>
                    </a:ext>
                  </a:extLst>
                </a:blip>
                <a:srcRect l="11770" t="8814" r="9373" b="14754"/>
                <a:stretch/>
              </p:blipFill>
              <p:spPr>
                <a:xfrm>
                  <a:off x="205615" y="821378"/>
                  <a:ext cx="8728201" cy="4854526"/>
                </a:xfrm>
                <a:prstGeom prst="rect">
                  <a:avLst/>
                </a:prstGeom>
              </p:spPr>
            </p:pic>
            <p:cxnSp>
              <p:nvCxnSpPr>
                <p:cNvPr id="111" name="Straight Connector 110"/>
                <p:cNvCxnSpPr/>
                <p:nvPr/>
              </p:nvCxnSpPr>
              <p:spPr>
                <a:xfrm flipV="1">
                  <a:off x="1079258" y="989151"/>
                  <a:ext cx="0" cy="4479738"/>
                </a:xfrm>
                <a:prstGeom prst="line">
                  <a:avLst/>
                </a:prstGeom>
                <a:ln w="50800">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1408316" y="996591"/>
                  <a:ext cx="7135" cy="4472298"/>
                </a:xfrm>
                <a:prstGeom prst="line">
                  <a:avLst/>
                </a:prstGeom>
                <a:ln w="50800">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2073421" y="996591"/>
                  <a:ext cx="0" cy="4455380"/>
                </a:xfrm>
                <a:prstGeom prst="line">
                  <a:avLst/>
                </a:prstGeom>
                <a:ln w="50800">
                  <a:solidFill>
                    <a:srgbClr val="560EB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2741771" y="996591"/>
                  <a:ext cx="0" cy="4462820"/>
                </a:xfrm>
                <a:prstGeom prst="line">
                  <a:avLst/>
                </a:prstGeom>
                <a:ln w="50800">
                  <a:solidFill>
                    <a:srgbClr val="560EB3"/>
                  </a:solidFill>
                  <a:prstDash val="dash"/>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2073421" y="989151"/>
                  <a:ext cx="670242" cy="4462819"/>
                </a:xfrm>
                <a:prstGeom prst="rect">
                  <a:avLst/>
                </a:prstGeom>
                <a:solidFill>
                  <a:srgbClr val="560EB3">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1079258" y="996591"/>
                  <a:ext cx="332626" cy="4462819"/>
                </a:xfrm>
                <a:prstGeom prst="rect">
                  <a:avLst/>
                </a:prstGeom>
                <a:solidFill>
                  <a:srgbClr val="0000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8" name="TextBox 117"/>
              <p:cNvSpPr txBox="1"/>
              <p:nvPr/>
            </p:nvSpPr>
            <p:spPr>
              <a:xfrm>
                <a:off x="1403879" y="4741248"/>
                <a:ext cx="444693" cy="246221"/>
              </a:xfrm>
              <a:prstGeom prst="rect">
                <a:avLst/>
              </a:prstGeom>
              <a:noFill/>
            </p:spPr>
            <p:txBody>
              <a:bodyPr wrap="square" lIns="0" tIns="0" rIns="0" bIns="0" rtlCol="0">
                <a:spAutoFit/>
              </a:bodyPr>
              <a:lstStyle/>
              <a:p>
                <a:pPr algn="ctr"/>
                <a:r>
                  <a:rPr lang="en-US" sz="1600" dirty="0">
                    <a:latin typeface="Arial"/>
                    <a:cs typeface="Arial"/>
                  </a:rPr>
                  <a:t>3</a:t>
                </a:r>
              </a:p>
            </p:txBody>
          </p:sp>
          <p:sp>
            <p:nvSpPr>
              <p:cNvPr id="119" name="TextBox 118"/>
              <p:cNvSpPr txBox="1"/>
              <p:nvPr/>
            </p:nvSpPr>
            <p:spPr>
              <a:xfrm>
                <a:off x="1950813" y="4741248"/>
                <a:ext cx="444693" cy="246221"/>
              </a:xfrm>
              <a:prstGeom prst="rect">
                <a:avLst/>
              </a:prstGeom>
              <a:noFill/>
            </p:spPr>
            <p:txBody>
              <a:bodyPr wrap="square" lIns="0" tIns="0" rIns="0" bIns="0" rtlCol="0">
                <a:spAutoFit/>
              </a:bodyPr>
              <a:lstStyle/>
              <a:p>
                <a:pPr algn="ctr"/>
                <a:r>
                  <a:rPr lang="en-US" sz="1600" dirty="0">
                    <a:latin typeface="Arial"/>
                    <a:cs typeface="Arial"/>
                  </a:rPr>
                  <a:t>4</a:t>
                </a:r>
              </a:p>
            </p:txBody>
          </p:sp>
          <p:sp>
            <p:nvSpPr>
              <p:cNvPr id="120" name="TextBox 119"/>
              <p:cNvSpPr txBox="1"/>
              <p:nvPr/>
            </p:nvSpPr>
            <p:spPr>
              <a:xfrm>
                <a:off x="2479853" y="4741248"/>
                <a:ext cx="444693" cy="246221"/>
              </a:xfrm>
              <a:prstGeom prst="rect">
                <a:avLst/>
              </a:prstGeom>
              <a:noFill/>
            </p:spPr>
            <p:txBody>
              <a:bodyPr wrap="square" lIns="0" tIns="0" rIns="0" bIns="0" rtlCol="0">
                <a:spAutoFit/>
              </a:bodyPr>
              <a:lstStyle/>
              <a:p>
                <a:pPr algn="ctr"/>
                <a:r>
                  <a:rPr lang="en-US" sz="1600" dirty="0" smtClean="0">
                    <a:latin typeface="Arial"/>
                    <a:cs typeface="Arial"/>
                  </a:rPr>
                  <a:t>5</a:t>
                </a:r>
                <a:endParaRPr lang="en-US" sz="1600" dirty="0">
                  <a:latin typeface="Arial"/>
                  <a:cs typeface="Arial"/>
                </a:endParaRPr>
              </a:p>
            </p:txBody>
          </p:sp>
          <p:sp>
            <p:nvSpPr>
              <p:cNvPr id="121" name="TextBox 120"/>
              <p:cNvSpPr txBox="1"/>
              <p:nvPr/>
            </p:nvSpPr>
            <p:spPr>
              <a:xfrm>
                <a:off x="3030389" y="4738345"/>
                <a:ext cx="444693" cy="246221"/>
              </a:xfrm>
              <a:prstGeom prst="rect">
                <a:avLst/>
              </a:prstGeom>
              <a:noFill/>
            </p:spPr>
            <p:txBody>
              <a:bodyPr wrap="square" lIns="0" tIns="0" rIns="0" bIns="0" rtlCol="0">
                <a:spAutoFit/>
              </a:bodyPr>
              <a:lstStyle/>
              <a:p>
                <a:pPr algn="ctr"/>
                <a:r>
                  <a:rPr lang="en-US" sz="1600" dirty="0">
                    <a:latin typeface="Arial"/>
                    <a:cs typeface="Arial"/>
                  </a:rPr>
                  <a:t>6</a:t>
                </a:r>
              </a:p>
            </p:txBody>
          </p:sp>
          <p:sp>
            <p:nvSpPr>
              <p:cNvPr id="122" name="TextBox 121"/>
              <p:cNvSpPr txBox="1"/>
              <p:nvPr/>
            </p:nvSpPr>
            <p:spPr>
              <a:xfrm>
                <a:off x="3573180" y="4741248"/>
                <a:ext cx="444693" cy="246221"/>
              </a:xfrm>
              <a:prstGeom prst="rect">
                <a:avLst/>
              </a:prstGeom>
              <a:noFill/>
            </p:spPr>
            <p:txBody>
              <a:bodyPr wrap="square" lIns="0" tIns="0" rIns="0" bIns="0" rtlCol="0">
                <a:spAutoFit/>
              </a:bodyPr>
              <a:lstStyle/>
              <a:p>
                <a:pPr algn="ctr"/>
                <a:r>
                  <a:rPr lang="en-US" sz="1600" dirty="0">
                    <a:latin typeface="Arial"/>
                    <a:cs typeface="Arial"/>
                  </a:rPr>
                  <a:t>7</a:t>
                </a:r>
              </a:p>
            </p:txBody>
          </p:sp>
          <p:sp>
            <p:nvSpPr>
              <p:cNvPr id="123" name="TextBox 122"/>
              <p:cNvSpPr txBox="1"/>
              <p:nvPr/>
            </p:nvSpPr>
            <p:spPr>
              <a:xfrm>
                <a:off x="4105541" y="4735442"/>
                <a:ext cx="444693" cy="246221"/>
              </a:xfrm>
              <a:prstGeom prst="rect">
                <a:avLst/>
              </a:prstGeom>
              <a:noFill/>
            </p:spPr>
            <p:txBody>
              <a:bodyPr wrap="square" lIns="0" tIns="0" rIns="0" bIns="0" rtlCol="0">
                <a:spAutoFit/>
              </a:bodyPr>
              <a:lstStyle/>
              <a:p>
                <a:pPr algn="ctr"/>
                <a:r>
                  <a:rPr lang="en-US" sz="1600" dirty="0" smtClean="0">
                    <a:latin typeface="Arial"/>
                    <a:cs typeface="Arial"/>
                  </a:rPr>
                  <a:t>8</a:t>
                </a:r>
                <a:endParaRPr lang="en-US" sz="1600" dirty="0">
                  <a:latin typeface="Arial"/>
                  <a:cs typeface="Arial"/>
                </a:endParaRPr>
              </a:p>
            </p:txBody>
          </p:sp>
          <p:sp>
            <p:nvSpPr>
              <p:cNvPr id="124" name="TextBox 123"/>
              <p:cNvSpPr txBox="1"/>
              <p:nvPr/>
            </p:nvSpPr>
            <p:spPr>
              <a:xfrm>
                <a:off x="4640942" y="4741248"/>
                <a:ext cx="444693" cy="246221"/>
              </a:xfrm>
              <a:prstGeom prst="rect">
                <a:avLst/>
              </a:prstGeom>
              <a:noFill/>
            </p:spPr>
            <p:txBody>
              <a:bodyPr wrap="square" lIns="0" tIns="0" rIns="0" bIns="0" rtlCol="0">
                <a:spAutoFit/>
              </a:bodyPr>
              <a:lstStyle/>
              <a:p>
                <a:pPr algn="ctr"/>
                <a:r>
                  <a:rPr lang="en-US" sz="1600" dirty="0">
                    <a:latin typeface="Arial"/>
                    <a:cs typeface="Arial"/>
                  </a:rPr>
                  <a:t>9</a:t>
                </a:r>
              </a:p>
            </p:txBody>
          </p:sp>
          <p:sp>
            <p:nvSpPr>
              <p:cNvPr id="125" name="TextBox 124"/>
              <p:cNvSpPr txBox="1"/>
              <p:nvPr/>
            </p:nvSpPr>
            <p:spPr>
              <a:xfrm>
                <a:off x="5188065" y="4741248"/>
                <a:ext cx="444693" cy="246221"/>
              </a:xfrm>
              <a:prstGeom prst="rect">
                <a:avLst/>
              </a:prstGeom>
              <a:noFill/>
            </p:spPr>
            <p:txBody>
              <a:bodyPr wrap="square" lIns="0" tIns="0" rIns="0" bIns="0" rtlCol="0">
                <a:spAutoFit/>
              </a:bodyPr>
              <a:lstStyle/>
              <a:p>
                <a:pPr algn="ctr"/>
                <a:r>
                  <a:rPr lang="en-US" sz="1600" dirty="0" smtClean="0">
                    <a:latin typeface="Arial"/>
                    <a:cs typeface="Arial"/>
                  </a:rPr>
                  <a:t>10</a:t>
                </a:r>
                <a:endParaRPr lang="en-US" sz="1800" dirty="0">
                  <a:latin typeface="Arial"/>
                  <a:cs typeface="Arial"/>
                </a:endParaRPr>
              </a:p>
            </p:txBody>
          </p:sp>
          <p:sp>
            <p:nvSpPr>
              <p:cNvPr id="126" name="TextBox 125"/>
              <p:cNvSpPr txBox="1"/>
              <p:nvPr/>
            </p:nvSpPr>
            <p:spPr>
              <a:xfrm>
                <a:off x="5733272" y="4741248"/>
                <a:ext cx="444693" cy="246221"/>
              </a:xfrm>
              <a:prstGeom prst="rect">
                <a:avLst/>
              </a:prstGeom>
              <a:noFill/>
            </p:spPr>
            <p:txBody>
              <a:bodyPr wrap="square" lIns="0" tIns="0" rIns="0" bIns="0" rtlCol="0">
                <a:spAutoFit/>
              </a:bodyPr>
              <a:lstStyle/>
              <a:p>
                <a:pPr algn="ctr"/>
                <a:r>
                  <a:rPr lang="en-US" sz="1600" dirty="0" smtClean="0">
                    <a:latin typeface="Arial"/>
                    <a:cs typeface="Arial"/>
                  </a:rPr>
                  <a:t>11</a:t>
                </a:r>
                <a:endParaRPr lang="en-US" sz="1600" dirty="0">
                  <a:latin typeface="Arial"/>
                  <a:cs typeface="Arial"/>
                </a:endParaRPr>
              </a:p>
            </p:txBody>
          </p:sp>
          <p:sp>
            <p:nvSpPr>
              <p:cNvPr id="127" name="TextBox 126"/>
              <p:cNvSpPr txBox="1"/>
              <p:nvPr/>
            </p:nvSpPr>
            <p:spPr>
              <a:xfrm>
                <a:off x="6259909" y="4738345"/>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600" dirty="0">
                  <a:latin typeface="Arial"/>
                  <a:cs typeface="Arial"/>
                </a:endParaRPr>
              </a:p>
            </p:txBody>
          </p:sp>
          <p:sp>
            <p:nvSpPr>
              <p:cNvPr id="128" name="TextBox 127"/>
              <p:cNvSpPr txBox="1"/>
              <p:nvPr/>
            </p:nvSpPr>
            <p:spPr>
              <a:xfrm>
                <a:off x="6811032" y="4738345"/>
                <a:ext cx="444693" cy="246221"/>
              </a:xfrm>
              <a:prstGeom prst="rect">
                <a:avLst/>
              </a:prstGeom>
              <a:noFill/>
            </p:spPr>
            <p:txBody>
              <a:bodyPr wrap="square" lIns="0" tIns="0" rIns="0" bIns="0" rtlCol="0">
                <a:spAutoFit/>
              </a:bodyPr>
              <a:lstStyle/>
              <a:p>
                <a:pPr algn="ctr"/>
                <a:r>
                  <a:rPr lang="en-US" sz="1600" dirty="0" smtClean="0">
                    <a:latin typeface="Arial"/>
                    <a:cs typeface="Arial"/>
                  </a:rPr>
                  <a:t>13</a:t>
                </a:r>
                <a:endParaRPr lang="en-US" sz="1600" dirty="0">
                  <a:latin typeface="Arial"/>
                  <a:cs typeface="Arial"/>
                </a:endParaRPr>
              </a:p>
            </p:txBody>
          </p:sp>
          <p:sp>
            <p:nvSpPr>
              <p:cNvPr id="129" name="TextBox 128"/>
              <p:cNvSpPr txBox="1"/>
              <p:nvPr/>
            </p:nvSpPr>
            <p:spPr>
              <a:xfrm>
                <a:off x="7347912" y="4735442"/>
                <a:ext cx="444693" cy="246221"/>
              </a:xfrm>
              <a:prstGeom prst="rect">
                <a:avLst/>
              </a:prstGeom>
              <a:noFill/>
            </p:spPr>
            <p:txBody>
              <a:bodyPr wrap="square" lIns="0" tIns="0" rIns="0" bIns="0" rtlCol="0">
                <a:spAutoFit/>
              </a:bodyPr>
              <a:lstStyle/>
              <a:p>
                <a:pPr algn="ctr"/>
                <a:r>
                  <a:rPr lang="en-US" sz="1600" dirty="0" smtClean="0">
                    <a:latin typeface="Arial"/>
                    <a:cs typeface="Arial"/>
                  </a:rPr>
                  <a:t>14</a:t>
                </a:r>
                <a:endParaRPr lang="en-US" sz="1600" dirty="0">
                  <a:latin typeface="Arial"/>
                  <a:cs typeface="Arial"/>
                </a:endParaRPr>
              </a:p>
            </p:txBody>
          </p:sp>
          <p:sp>
            <p:nvSpPr>
              <p:cNvPr id="130" name="TextBox 129"/>
              <p:cNvSpPr txBox="1"/>
              <p:nvPr/>
            </p:nvSpPr>
            <p:spPr>
              <a:xfrm>
                <a:off x="7893204" y="4743404"/>
                <a:ext cx="444693" cy="246221"/>
              </a:xfrm>
              <a:prstGeom prst="rect">
                <a:avLst/>
              </a:prstGeom>
              <a:noFill/>
            </p:spPr>
            <p:txBody>
              <a:bodyPr wrap="square" lIns="0" tIns="0" rIns="0" bIns="0" rtlCol="0">
                <a:spAutoFit/>
              </a:bodyPr>
              <a:lstStyle/>
              <a:p>
                <a:pPr algn="ctr"/>
                <a:r>
                  <a:rPr lang="en-US" sz="1600" dirty="0" smtClean="0">
                    <a:latin typeface="Arial"/>
                    <a:cs typeface="Arial"/>
                  </a:rPr>
                  <a:t>15</a:t>
                </a:r>
                <a:endParaRPr lang="en-US" sz="1600" dirty="0">
                  <a:latin typeface="Arial"/>
                  <a:cs typeface="Arial"/>
                </a:endParaRPr>
              </a:p>
            </p:txBody>
          </p:sp>
          <p:sp>
            <p:nvSpPr>
              <p:cNvPr id="133" name="TextBox 132"/>
              <p:cNvSpPr txBox="1"/>
              <p:nvPr/>
            </p:nvSpPr>
            <p:spPr>
              <a:xfrm>
                <a:off x="650341" y="1835309"/>
                <a:ext cx="518287" cy="246221"/>
              </a:xfrm>
              <a:prstGeom prst="rect">
                <a:avLst/>
              </a:prstGeom>
              <a:noFill/>
            </p:spPr>
            <p:txBody>
              <a:bodyPr wrap="square" lIns="0" tIns="0" rIns="0" bIns="0" rtlCol="0">
                <a:spAutoFit/>
              </a:bodyPr>
              <a:lstStyle/>
              <a:p>
                <a:pPr algn="r"/>
                <a:r>
                  <a:rPr lang="en-US" sz="1600" dirty="0" smtClean="0">
                    <a:latin typeface="Arial"/>
                    <a:cs typeface="Arial"/>
                  </a:rPr>
                  <a:t>1000</a:t>
                </a:r>
                <a:endParaRPr lang="en-US" sz="1600" dirty="0">
                  <a:latin typeface="Arial"/>
                  <a:cs typeface="Arial"/>
                </a:endParaRPr>
              </a:p>
            </p:txBody>
          </p:sp>
          <p:sp>
            <p:nvSpPr>
              <p:cNvPr id="134" name="TextBox 133"/>
              <p:cNvSpPr txBox="1"/>
              <p:nvPr/>
            </p:nvSpPr>
            <p:spPr>
              <a:xfrm>
                <a:off x="651477" y="1175294"/>
                <a:ext cx="518287" cy="246221"/>
              </a:xfrm>
              <a:prstGeom prst="rect">
                <a:avLst/>
              </a:prstGeom>
              <a:noFill/>
            </p:spPr>
            <p:txBody>
              <a:bodyPr wrap="square" lIns="0" tIns="0" rIns="0" bIns="0" rtlCol="0">
                <a:spAutoFit/>
              </a:bodyPr>
              <a:lstStyle/>
              <a:p>
                <a:pPr algn="r"/>
                <a:r>
                  <a:rPr lang="en-US" sz="1600" dirty="0" smtClean="0">
                    <a:latin typeface="Arial"/>
                    <a:cs typeface="Arial"/>
                  </a:rPr>
                  <a:t>1010</a:t>
                </a:r>
                <a:endParaRPr lang="en-US" sz="1600" dirty="0">
                  <a:latin typeface="Arial"/>
                  <a:cs typeface="Arial"/>
                </a:endParaRPr>
              </a:p>
            </p:txBody>
          </p:sp>
          <p:sp>
            <p:nvSpPr>
              <p:cNvPr id="135" name="TextBox 134"/>
              <p:cNvSpPr txBox="1"/>
              <p:nvPr/>
            </p:nvSpPr>
            <p:spPr>
              <a:xfrm>
                <a:off x="649205" y="2503446"/>
                <a:ext cx="518287" cy="246221"/>
              </a:xfrm>
              <a:prstGeom prst="rect">
                <a:avLst/>
              </a:prstGeom>
              <a:noFill/>
            </p:spPr>
            <p:txBody>
              <a:bodyPr wrap="square" lIns="0" tIns="0" rIns="0" bIns="0" rtlCol="0">
                <a:spAutoFit/>
              </a:bodyPr>
              <a:lstStyle/>
              <a:p>
                <a:pPr algn="r"/>
                <a:r>
                  <a:rPr lang="en-US" sz="1600" dirty="0" smtClean="0">
                    <a:latin typeface="Arial"/>
                    <a:cs typeface="Arial"/>
                  </a:rPr>
                  <a:t>990</a:t>
                </a:r>
                <a:endParaRPr lang="en-US" sz="1600" dirty="0">
                  <a:latin typeface="Arial"/>
                  <a:cs typeface="Arial"/>
                </a:endParaRPr>
              </a:p>
            </p:txBody>
          </p:sp>
          <p:sp>
            <p:nvSpPr>
              <p:cNvPr id="136" name="TextBox 135"/>
              <p:cNvSpPr txBox="1"/>
              <p:nvPr/>
            </p:nvSpPr>
            <p:spPr>
              <a:xfrm>
                <a:off x="649205" y="3152794"/>
                <a:ext cx="518287" cy="246221"/>
              </a:xfrm>
              <a:prstGeom prst="rect">
                <a:avLst/>
              </a:prstGeom>
              <a:noFill/>
            </p:spPr>
            <p:txBody>
              <a:bodyPr wrap="square" lIns="0" tIns="0" rIns="0" bIns="0" rtlCol="0">
                <a:spAutoFit/>
              </a:bodyPr>
              <a:lstStyle/>
              <a:p>
                <a:pPr algn="r"/>
                <a:r>
                  <a:rPr lang="en-US" sz="1600" dirty="0" smtClean="0">
                    <a:latin typeface="Arial"/>
                    <a:cs typeface="Arial"/>
                  </a:rPr>
                  <a:t>980</a:t>
                </a:r>
                <a:endParaRPr lang="en-US" sz="1600" dirty="0">
                  <a:latin typeface="Arial"/>
                  <a:cs typeface="Arial"/>
                </a:endParaRPr>
              </a:p>
            </p:txBody>
          </p:sp>
          <p:sp>
            <p:nvSpPr>
              <p:cNvPr id="137" name="TextBox 136"/>
              <p:cNvSpPr txBox="1"/>
              <p:nvPr/>
            </p:nvSpPr>
            <p:spPr>
              <a:xfrm>
                <a:off x="649205" y="3819393"/>
                <a:ext cx="518287" cy="246221"/>
              </a:xfrm>
              <a:prstGeom prst="rect">
                <a:avLst/>
              </a:prstGeom>
              <a:noFill/>
            </p:spPr>
            <p:txBody>
              <a:bodyPr wrap="square" lIns="0" tIns="0" rIns="0" bIns="0" rtlCol="0">
                <a:spAutoFit/>
              </a:bodyPr>
              <a:lstStyle/>
              <a:p>
                <a:pPr algn="r"/>
                <a:r>
                  <a:rPr lang="en-US" sz="1600" dirty="0" smtClean="0">
                    <a:latin typeface="Arial"/>
                    <a:cs typeface="Arial"/>
                  </a:rPr>
                  <a:t>970</a:t>
                </a:r>
                <a:endParaRPr lang="en-US" sz="1600" dirty="0">
                  <a:latin typeface="Arial"/>
                  <a:cs typeface="Arial"/>
                </a:endParaRPr>
              </a:p>
            </p:txBody>
          </p:sp>
          <p:sp>
            <p:nvSpPr>
              <p:cNvPr id="138" name="TextBox 137"/>
              <p:cNvSpPr txBox="1"/>
              <p:nvPr/>
            </p:nvSpPr>
            <p:spPr>
              <a:xfrm>
                <a:off x="649205" y="4495542"/>
                <a:ext cx="518287" cy="246221"/>
              </a:xfrm>
              <a:prstGeom prst="rect">
                <a:avLst/>
              </a:prstGeom>
              <a:noFill/>
            </p:spPr>
            <p:txBody>
              <a:bodyPr wrap="square" lIns="0" tIns="0" rIns="0" bIns="0" rtlCol="0">
                <a:spAutoFit/>
              </a:bodyPr>
              <a:lstStyle/>
              <a:p>
                <a:pPr algn="r"/>
                <a:r>
                  <a:rPr lang="en-US" sz="1600" dirty="0" smtClean="0">
                    <a:latin typeface="Arial"/>
                    <a:cs typeface="Arial"/>
                  </a:rPr>
                  <a:t>960</a:t>
                </a:r>
                <a:endParaRPr lang="en-US" sz="1600" dirty="0">
                  <a:latin typeface="Arial"/>
                  <a:cs typeface="Arial"/>
                </a:endParaRPr>
              </a:p>
            </p:txBody>
          </p:sp>
          <p:sp>
            <p:nvSpPr>
              <p:cNvPr id="139" name="TextBox 138"/>
              <p:cNvSpPr txBox="1"/>
              <p:nvPr/>
            </p:nvSpPr>
            <p:spPr>
              <a:xfrm>
                <a:off x="8283062" y="2135817"/>
                <a:ext cx="367217" cy="276999"/>
              </a:xfrm>
              <a:prstGeom prst="rect">
                <a:avLst/>
              </a:prstGeom>
              <a:noFill/>
            </p:spPr>
            <p:txBody>
              <a:bodyPr wrap="square" lIns="0" tIns="0" rIns="0" bIns="0" rtlCol="0">
                <a:spAutoFit/>
              </a:bodyPr>
              <a:lstStyle/>
              <a:p>
                <a:r>
                  <a:rPr lang="en-US" sz="1800" dirty="0" smtClean="0">
                    <a:latin typeface="Arial"/>
                    <a:cs typeface="Arial"/>
                  </a:rPr>
                  <a:t>20</a:t>
                </a:r>
                <a:endParaRPr lang="en-US" sz="1800" dirty="0">
                  <a:latin typeface="Arial"/>
                  <a:cs typeface="Arial"/>
                </a:endParaRPr>
              </a:p>
            </p:txBody>
          </p:sp>
          <p:sp>
            <p:nvSpPr>
              <p:cNvPr id="140" name="TextBox 139"/>
              <p:cNvSpPr txBox="1"/>
              <p:nvPr/>
            </p:nvSpPr>
            <p:spPr>
              <a:xfrm>
                <a:off x="8272820" y="1545259"/>
                <a:ext cx="367217" cy="276999"/>
              </a:xfrm>
              <a:prstGeom prst="rect">
                <a:avLst/>
              </a:prstGeom>
              <a:noFill/>
            </p:spPr>
            <p:txBody>
              <a:bodyPr wrap="square" lIns="0" tIns="0" rIns="0" bIns="0" rtlCol="0">
                <a:spAutoFit/>
              </a:bodyPr>
              <a:lstStyle/>
              <a:p>
                <a:r>
                  <a:rPr lang="en-US" sz="1800" dirty="0" smtClean="0">
                    <a:latin typeface="Arial"/>
                    <a:cs typeface="Arial"/>
                  </a:rPr>
                  <a:t>25</a:t>
                </a:r>
                <a:endParaRPr lang="en-US" sz="1800" dirty="0">
                  <a:latin typeface="Arial"/>
                  <a:cs typeface="Arial"/>
                </a:endParaRPr>
              </a:p>
            </p:txBody>
          </p:sp>
          <p:sp>
            <p:nvSpPr>
              <p:cNvPr id="141" name="TextBox 140"/>
              <p:cNvSpPr txBox="1"/>
              <p:nvPr/>
            </p:nvSpPr>
            <p:spPr>
              <a:xfrm>
                <a:off x="8286682" y="2721752"/>
                <a:ext cx="367217" cy="276999"/>
              </a:xfrm>
              <a:prstGeom prst="rect">
                <a:avLst/>
              </a:prstGeom>
              <a:noFill/>
            </p:spPr>
            <p:txBody>
              <a:bodyPr wrap="square" lIns="0" tIns="0" rIns="0" bIns="0" rtlCol="0">
                <a:spAutoFit/>
              </a:bodyPr>
              <a:lstStyle/>
              <a:p>
                <a:r>
                  <a:rPr lang="en-US" sz="1800" dirty="0" smtClean="0">
                    <a:latin typeface="Arial"/>
                    <a:cs typeface="Arial"/>
                  </a:rPr>
                  <a:t>15</a:t>
                </a:r>
                <a:endParaRPr lang="en-US" sz="1800" dirty="0">
                  <a:latin typeface="Arial"/>
                  <a:cs typeface="Arial"/>
                </a:endParaRPr>
              </a:p>
            </p:txBody>
          </p:sp>
          <p:sp>
            <p:nvSpPr>
              <p:cNvPr id="142" name="TextBox 141"/>
              <p:cNvSpPr txBox="1"/>
              <p:nvPr/>
            </p:nvSpPr>
            <p:spPr>
              <a:xfrm>
                <a:off x="8286682" y="3301535"/>
                <a:ext cx="365983" cy="276999"/>
              </a:xfrm>
              <a:prstGeom prst="rect">
                <a:avLst/>
              </a:prstGeom>
              <a:noFill/>
            </p:spPr>
            <p:txBody>
              <a:bodyPr wrap="square" lIns="0" tIns="0" rIns="0" bIns="0" rtlCol="0">
                <a:spAutoFit/>
              </a:bodyPr>
              <a:lstStyle/>
              <a:p>
                <a:r>
                  <a:rPr lang="en-US" sz="1800" dirty="0" smtClean="0">
                    <a:latin typeface="Arial"/>
                    <a:cs typeface="Arial"/>
                  </a:rPr>
                  <a:t>10</a:t>
                </a:r>
                <a:endParaRPr lang="en-US" sz="1800" dirty="0">
                  <a:latin typeface="Arial"/>
                  <a:cs typeface="Arial"/>
                </a:endParaRPr>
              </a:p>
            </p:txBody>
          </p:sp>
          <p:sp>
            <p:nvSpPr>
              <p:cNvPr id="143" name="TextBox 142"/>
              <p:cNvSpPr txBox="1"/>
              <p:nvPr/>
            </p:nvSpPr>
            <p:spPr>
              <a:xfrm>
                <a:off x="8283062" y="3880746"/>
                <a:ext cx="367217" cy="276999"/>
              </a:xfrm>
              <a:prstGeom prst="rect">
                <a:avLst/>
              </a:prstGeom>
              <a:noFill/>
            </p:spPr>
            <p:txBody>
              <a:bodyPr wrap="square" lIns="0" tIns="0" rIns="0" bIns="0" rtlCol="0">
                <a:spAutoFit/>
              </a:bodyPr>
              <a:lstStyle/>
              <a:p>
                <a:r>
                  <a:rPr lang="en-US" sz="1800" dirty="0" smtClean="0">
                    <a:latin typeface="Arial"/>
                    <a:cs typeface="Arial"/>
                  </a:rPr>
                  <a:t>5</a:t>
                </a:r>
                <a:endParaRPr lang="en-US" sz="1800" dirty="0">
                  <a:latin typeface="Arial"/>
                  <a:cs typeface="Arial"/>
                </a:endParaRPr>
              </a:p>
            </p:txBody>
          </p:sp>
          <p:sp>
            <p:nvSpPr>
              <p:cNvPr id="144" name="TextBox 143"/>
              <p:cNvSpPr txBox="1"/>
              <p:nvPr/>
            </p:nvSpPr>
            <p:spPr>
              <a:xfrm>
                <a:off x="8286682" y="4468007"/>
                <a:ext cx="365983" cy="276999"/>
              </a:xfrm>
              <a:prstGeom prst="rect">
                <a:avLst/>
              </a:prstGeom>
              <a:noFill/>
            </p:spPr>
            <p:txBody>
              <a:bodyPr wrap="square" lIns="0" tIns="0" rIns="0" bIns="0" rtlCol="0">
                <a:spAutoFit/>
              </a:bodyPr>
              <a:lstStyle/>
              <a:p>
                <a:r>
                  <a:rPr lang="en-US" sz="1800" dirty="0">
                    <a:latin typeface="Arial"/>
                    <a:cs typeface="Arial"/>
                  </a:rPr>
                  <a:t>0</a:t>
                </a:r>
              </a:p>
            </p:txBody>
          </p:sp>
          <p:sp>
            <p:nvSpPr>
              <p:cNvPr id="145" name="TextBox 144"/>
              <p:cNvSpPr txBox="1"/>
              <p:nvPr/>
            </p:nvSpPr>
            <p:spPr>
              <a:xfrm>
                <a:off x="8286682" y="963606"/>
                <a:ext cx="367217" cy="276999"/>
              </a:xfrm>
              <a:prstGeom prst="rect">
                <a:avLst/>
              </a:prstGeom>
              <a:noFill/>
            </p:spPr>
            <p:txBody>
              <a:bodyPr wrap="square" lIns="0" tIns="0" rIns="0" bIns="0" rtlCol="0">
                <a:spAutoFit/>
              </a:bodyPr>
              <a:lstStyle/>
              <a:p>
                <a:r>
                  <a:rPr lang="en-US" sz="1800" dirty="0" smtClean="0">
                    <a:latin typeface="Arial"/>
                    <a:cs typeface="Arial"/>
                  </a:rPr>
                  <a:t>30</a:t>
                </a:r>
                <a:endParaRPr lang="en-US" sz="1800" dirty="0">
                  <a:latin typeface="Arial"/>
                  <a:cs typeface="Arial"/>
                </a:endParaRPr>
              </a:p>
            </p:txBody>
          </p:sp>
          <p:sp>
            <p:nvSpPr>
              <p:cNvPr id="146" name="TextBox 145"/>
              <p:cNvSpPr txBox="1"/>
              <p:nvPr/>
            </p:nvSpPr>
            <p:spPr>
              <a:xfrm rot="16200000">
                <a:off x="-1353579" y="2656747"/>
                <a:ext cx="3649293" cy="338554"/>
              </a:xfrm>
              <a:prstGeom prst="rect">
                <a:avLst/>
              </a:prstGeom>
              <a:noFill/>
            </p:spPr>
            <p:txBody>
              <a:bodyPr wrap="square" rtlCol="0">
                <a:spAutoFit/>
              </a:bodyPr>
              <a:lstStyle/>
              <a:p>
                <a:pPr algn="ctr"/>
                <a:r>
                  <a:rPr lang="en-US" sz="1600" b="1" dirty="0" smtClean="0">
                    <a:latin typeface="Arial"/>
                    <a:cs typeface="Arial"/>
                  </a:rPr>
                  <a:t>SLP (hPa) </a:t>
                </a:r>
                <a:endParaRPr lang="en-US" sz="1600" b="1" dirty="0">
                  <a:latin typeface="Arial"/>
                  <a:cs typeface="Arial"/>
                </a:endParaRPr>
              </a:p>
            </p:txBody>
          </p:sp>
        </p:grpSp>
        <p:sp>
          <p:nvSpPr>
            <p:cNvPr id="147" name="TextBox 146"/>
            <p:cNvSpPr txBox="1"/>
            <p:nvPr/>
          </p:nvSpPr>
          <p:spPr>
            <a:xfrm rot="16200000">
              <a:off x="6876031" y="2602445"/>
              <a:ext cx="3656659" cy="338554"/>
            </a:xfrm>
            <a:prstGeom prst="rect">
              <a:avLst/>
            </a:prstGeom>
            <a:noFill/>
          </p:spPr>
          <p:txBody>
            <a:bodyPr wrap="square" rtlCol="0">
              <a:spAutoFit/>
            </a:bodyPr>
            <a:lstStyle/>
            <a:p>
              <a:pPr algn="ctr"/>
              <a:r>
                <a:rPr lang="en-US" sz="1600" b="1" dirty="0" smtClean="0">
                  <a:solidFill>
                    <a:srgbClr val="FF0000"/>
                  </a:solidFill>
                  <a:latin typeface="Arial"/>
                  <a:cs typeface="Arial"/>
                </a:rPr>
                <a:t>925-hPa relative vorticity (10</a:t>
              </a:r>
              <a:r>
                <a:rPr lang="en-US" sz="1600" b="1" baseline="30000" dirty="0" smtClean="0">
                  <a:solidFill>
                    <a:srgbClr val="FF0000"/>
                  </a:solidFill>
                  <a:latin typeface="Arial"/>
                  <a:cs typeface="Arial"/>
                </a:rPr>
                <a:t>−5</a:t>
              </a:r>
              <a:r>
                <a:rPr lang="en-US" sz="1600" b="1" dirty="0" smtClean="0">
                  <a:solidFill>
                    <a:srgbClr val="FF0000"/>
                  </a:solidFill>
                  <a:latin typeface="Arial"/>
                  <a:cs typeface="Arial"/>
                </a:rPr>
                <a:t> s</a:t>
              </a:r>
              <a:r>
                <a:rPr lang="en-US" sz="1600" b="1" baseline="30000" dirty="0" smtClean="0">
                  <a:solidFill>
                    <a:srgbClr val="FF0000"/>
                  </a:solidFill>
                  <a:latin typeface="Arial"/>
                  <a:cs typeface="Arial"/>
                </a:rPr>
                <a:t>−1</a:t>
              </a:r>
              <a:r>
                <a:rPr lang="en-US" sz="1600" b="1" dirty="0" smtClean="0">
                  <a:solidFill>
                    <a:srgbClr val="FF0000"/>
                  </a:solidFill>
                  <a:latin typeface="Arial"/>
                  <a:cs typeface="Arial"/>
                </a:rPr>
                <a:t>) </a:t>
              </a:r>
              <a:endParaRPr lang="en-US" sz="1600" b="1" dirty="0">
                <a:solidFill>
                  <a:srgbClr val="FF0000"/>
                </a:solidFill>
                <a:latin typeface="Arial"/>
                <a:cs typeface="Arial"/>
              </a:endParaRPr>
            </a:p>
          </p:txBody>
        </p:sp>
        <p:sp>
          <p:nvSpPr>
            <p:cNvPr id="117" name="5-Point Star 116"/>
            <p:cNvSpPr>
              <a:spLocks noChangeAspect="1"/>
            </p:cNvSpPr>
            <p:nvPr/>
          </p:nvSpPr>
          <p:spPr>
            <a:xfrm rot="10800000" flipV="1">
              <a:off x="3176716" y="4391491"/>
              <a:ext cx="330059" cy="330059"/>
            </a:xfrm>
            <a:prstGeom prst="star5">
              <a:avLst/>
            </a:prstGeom>
            <a:solidFill>
              <a:srgbClr val="FFFF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1177889" y="4921442"/>
              <a:ext cx="6780541" cy="338554"/>
            </a:xfrm>
            <a:prstGeom prst="rect">
              <a:avLst/>
            </a:prstGeom>
            <a:noFill/>
          </p:spPr>
          <p:txBody>
            <a:bodyPr wrap="square" rtlCol="0">
              <a:spAutoFit/>
            </a:bodyPr>
            <a:lstStyle/>
            <a:p>
              <a:pPr algn="ctr"/>
              <a:r>
                <a:rPr lang="en-US" sz="1600" b="1" dirty="0">
                  <a:latin typeface="Arial"/>
                  <a:cs typeface="Arial"/>
                </a:rPr>
                <a:t>Day in August 2012 labeled at 0000 UTC</a:t>
              </a:r>
            </a:p>
          </p:txBody>
        </p:sp>
      </p:grpSp>
      <p:sp>
        <p:nvSpPr>
          <p:cNvPr id="151" name="5-Point Star 150"/>
          <p:cNvSpPr>
            <a:spLocks noChangeAspect="1"/>
          </p:cNvSpPr>
          <p:nvPr/>
        </p:nvSpPr>
        <p:spPr>
          <a:xfrm rot="10800000" flipV="1">
            <a:off x="6831050" y="5951766"/>
            <a:ext cx="330059" cy="330059"/>
          </a:xfrm>
          <a:prstGeom prst="star5">
            <a:avLst/>
          </a:prstGeom>
          <a:solidFill>
            <a:srgbClr val="FFFF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1218860" y="670368"/>
            <a:ext cx="6780541" cy="338554"/>
          </a:xfrm>
          <a:prstGeom prst="rect">
            <a:avLst/>
          </a:prstGeom>
          <a:noFill/>
        </p:spPr>
        <p:txBody>
          <a:bodyPr wrap="square" rtlCol="0">
            <a:spAutoFit/>
          </a:bodyPr>
          <a:lstStyle/>
          <a:p>
            <a:pPr algn="ctr"/>
            <a:r>
              <a:rPr lang="en-US" sz="1600" b="1" dirty="0" smtClean="0">
                <a:latin typeface="Arial"/>
                <a:cs typeface="Arial"/>
              </a:rPr>
              <a:t>Hourly </a:t>
            </a:r>
            <a:r>
              <a:rPr lang="en-US" sz="1600" b="1" dirty="0" smtClean="0">
                <a:latin typeface="Arial"/>
                <a:cs typeface="Arial"/>
              </a:rPr>
              <a:t>intensity time series of AC12</a:t>
            </a:r>
          </a:p>
        </p:txBody>
      </p:sp>
    </p:spTree>
    <p:extLst>
      <p:ext uri="{BB962C8B-B14F-4D97-AF65-F5344CB8AC3E}">
        <p14:creationId xmlns:p14="http://schemas.microsoft.com/office/powerpoint/2010/main" val="150277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3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35" y="778497"/>
            <a:ext cx="4551013" cy="4206240"/>
          </a:xfrm>
          <a:prstGeom prst="rect">
            <a:avLst/>
          </a:prstGeom>
          <a:ln w="9525">
            <a:solidFill>
              <a:schemeClr val="tx1"/>
            </a:solidFill>
          </a:ln>
        </p:spPr>
      </p:pic>
      <p:pic>
        <p:nvPicPr>
          <p:cNvPr id="6" name="Picture 5" descr="DT_theta_TPVs_era5_20120803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 y="778497"/>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4) Synoptic </a:t>
            </a:r>
            <a:r>
              <a:rPr lang="en-US" sz="2800" b="1" dirty="0" smtClean="0">
                <a:solidFill>
                  <a:srgbClr val="0000FF"/>
                </a:solidFill>
                <a:latin typeface="Arial" panose="020B0604020202020204" pitchFamily="34" charset="0"/>
                <a:cs typeface="Arial" panose="020B0604020202020204" pitchFamily="34" charset="0"/>
              </a:rPr>
              <a:t>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685009"/>
            <a:chOff x="8511" y="4331584"/>
            <a:chExt cx="973387" cy="685009"/>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570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4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823" y="778497"/>
            <a:ext cx="4551013" cy="4206240"/>
          </a:xfrm>
          <a:prstGeom prst="rect">
            <a:avLst/>
          </a:prstGeom>
          <a:ln w="9525">
            <a:solidFill>
              <a:schemeClr val="tx1"/>
            </a:solidFill>
          </a:ln>
        </p:spPr>
      </p:pic>
      <p:pic>
        <p:nvPicPr>
          <p:cNvPr id="6" name="Picture 5" descr="DT_theta_TPVs_era5_2012080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5"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4) Synoptic 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8612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cyclones_era5_2012080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103" y="774459"/>
            <a:ext cx="4551014" cy="4206240"/>
          </a:xfrm>
          <a:prstGeom prst="rect">
            <a:avLst/>
          </a:prstGeom>
          <a:ln w="9525">
            <a:solidFill>
              <a:schemeClr val="tx1"/>
            </a:solidFill>
          </a:ln>
        </p:spPr>
      </p:pic>
      <p:pic>
        <p:nvPicPr>
          <p:cNvPr id="6" name="Picture 5" descr="DT_theta_TPVs_era5_20120804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0"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4) Synoptic </a:t>
            </a:r>
            <a:r>
              <a:rPr lang="en-US" sz="2800" b="1" dirty="0" smtClean="0">
                <a:solidFill>
                  <a:srgbClr val="0000FF"/>
                </a:solidFill>
                <a:latin typeface="Arial" panose="020B0604020202020204" pitchFamily="34" charset="0"/>
                <a:cs typeface="Arial" panose="020B0604020202020204" pitchFamily="34" charset="0"/>
              </a:rPr>
              <a:t>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1913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slp_cyclones_era5_20120805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06" y="774459"/>
            <a:ext cx="4551014" cy="4206240"/>
          </a:xfrm>
          <a:prstGeom prst="rect">
            <a:avLst/>
          </a:prstGeom>
          <a:ln w="9525">
            <a:solidFill>
              <a:schemeClr val="tx1"/>
            </a:solidFill>
          </a:ln>
        </p:spPr>
      </p:pic>
      <p:pic>
        <p:nvPicPr>
          <p:cNvPr id="7" name="Picture 6" descr="DT_theta_TPVs_era5_20120805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4"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4) Synoptic </a:t>
            </a:r>
            <a:r>
              <a:rPr lang="en-US" sz="2800" b="1" dirty="0" smtClean="0">
                <a:solidFill>
                  <a:srgbClr val="0000FF"/>
                </a:solidFill>
                <a:latin typeface="Arial" panose="020B0604020202020204" pitchFamily="34" charset="0"/>
                <a:cs typeface="Arial" panose="020B0604020202020204" pitchFamily="34" charset="0"/>
              </a:rPr>
              <a:t>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5311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5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89" y="774459"/>
            <a:ext cx="4551014" cy="4206240"/>
          </a:xfrm>
          <a:prstGeom prst="rect">
            <a:avLst/>
          </a:prstGeom>
          <a:ln w="9525">
            <a:solidFill>
              <a:schemeClr val="tx1"/>
            </a:solidFill>
          </a:ln>
        </p:spPr>
      </p:pic>
      <p:pic>
        <p:nvPicPr>
          <p:cNvPr id="6" name="Picture 5" descr="DT_theta_TPVs_era5_20120805_15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5"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4) Synoptic </a:t>
            </a:r>
            <a:r>
              <a:rPr lang="en-US" sz="2800" b="1" dirty="0" smtClean="0">
                <a:solidFill>
                  <a:srgbClr val="0000FF"/>
                </a:solidFill>
                <a:latin typeface="Arial" panose="020B0604020202020204" pitchFamily="34" charset="0"/>
                <a:cs typeface="Arial" panose="020B0604020202020204" pitchFamily="34" charset="0"/>
              </a:rPr>
              <a:t>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3208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20806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917" y="774459"/>
            <a:ext cx="4551013" cy="4206240"/>
          </a:xfrm>
          <a:prstGeom prst="rect">
            <a:avLst/>
          </a:prstGeom>
          <a:ln w="9525">
            <a:solidFill>
              <a:schemeClr val="tx1"/>
            </a:solidFill>
          </a:ln>
        </p:spPr>
      </p:pic>
      <p:pic>
        <p:nvPicPr>
          <p:cNvPr id="4" name="Picture 3" descr="DT_theta_TPVs_era5_20120806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6"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4) Synoptic </a:t>
            </a:r>
            <a:r>
              <a:rPr lang="en-US" sz="2800" b="1" dirty="0" smtClean="0">
                <a:solidFill>
                  <a:srgbClr val="0000FF"/>
                </a:solidFill>
                <a:latin typeface="Arial" panose="020B0604020202020204" pitchFamily="34" charset="0"/>
                <a:cs typeface="Arial" panose="020B0604020202020204" pitchFamily="34" charset="0"/>
              </a:rPr>
              <a:t>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7797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59"/>
          <p:cNvGrpSpPr/>
          <p:nvPr/>
        </p:nvGrpSpPr>
        <p:grpSpPr>
          <a:xfrm>
            <a:off x="5456845" y="733315"/>
            <a:ext cx="2694051" cy="2419673"/>
            <a:chOff x="5456845" y="783320"/>
            <a:chExt cx="2694051" cy="2419673"/>
          </a:xfrm>
        </p:grpSpPr>
        <p:pic>
          <p:nvPicPr>
            <p:cNvPr id="161" name="Picture 160" descr="DT_theta_crossline_67.8N99E_67.8N135E_20120803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643" y="786731"/>
              <a:ext cx="2689253" cy="2416262"/>
            </a:xfrm>
            <a:prstGeom prst="rect">
              <a:avLst/>
            </a:prstGeom>
            <a:ln w="9525">
              <a:solidFill>
                <a:schemeClr val="tx1"/>
              </a:solidFill>
            </a:ln>
          </p:spPr>
        </p:pic>
        <p:cxnSp>
          <p:nvCxnSpPr>
            <p:cNvPr id="162" name="Straight Arrow Connector 161"/>
            <p:cNvCxnSpPr/>
            <p:nvPr/>
          </p:nvCxnSpPr>
          <p:spPr>
            <a:xfrm>
              <a:off x="6268578" y="1618466"/>
              <a:ext cx="1" cy="370294"/>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5760271" y="1237666"/>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64" name="TextBox 163"/>
            <p:cNvSpPr txBox="1"/>
            <p:nvPr/>
          </p:nvSpPr>
          <p:spPr>
            <a:xfrm>
              <a:off x="5456845" y="78332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65" name="Rectangle 164"/>
            <p:cNvSpPr/>
            <p:nvPr/>
          </p:nvSpPr>
          <p:spPr>
            <a:xfrm>
              <a:off x="7467290" y="1980548"/>
              <a:ext cx="549750"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A</a:t>
              </a:r>
              <a:r>
                <a:rPr lang="en-US" sz="3200" b="1" dirty="0" smtClean="0">
                  <a:ln w="15875">
                    <a:solidFill>
                      <a:schemeClr val="tx1"/>
                    </a:solidFill>
                    <a:prstDash val="solid"/>
                  </a:ln>
                  <a:solidFill>
                    <a:srgbClr val="FFFF00"/>
                  </a:solidFill>
                  <a:latin typeface="Arial" panose="020B0604020202020204" pitchFamily="34" charset="0"/>
                  <a:cs typeface="Arial" panose="020B0604020202020204" pitchFamily="34" charset="0"/>
                </a:rPr>
                <a:t>’</a:t>
              </a:r>
              <a:endParaRPr lang="en-US" sz="32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66" name="Rectangle 165"/>
            <p:cNvSpPr/>
            <p:nvPr/>
          </p:nvSpPr>
          <p:spPr>
            <a:xfrm>
              <a:off x="5466384" y="1618466"/>
              <a:ext cx="481021"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67" name="5-Point Star 166"/>
            <p:cNvSpPr>
              <a:spLocks noChangeAspect="1"/>
            </p:cNvSpPr>
            <p:nvPr/>
          </p:nvSpPr>
          <p:spPr>
            <a:xfrm rot="10800000" flipV="1">
              <a:off x="6894747" y="2199202"/>
              <a:ext cx="182880" cy="182880"/>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pic>
        <p:nvPicPr>
          <p:cNvPr id="104" name="Picture 103" descr="era5_pv_cross_cfd_67.8N99E_67.8N135E_20120803_21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04" y="776794"/>
            <a:ext cx="4859700" cy="4700016"/>
          </a:xfrm>
          <a:prstGeom prst="rect">
            <a:avLst/>
          </a:prstGeom>
        </p:spPr>
      </p:pic>
      <p:sp>
        <p:nvSpPr>
          <p:cNvPr id="122" name="TextBox 121"/>
          <p:cNvSpPr txBox="1"/>
          <p:nvPr/>
        </p:nvSpPr>
        <p:spPr>
          <a:xfrm>
            <a:off x="5031281" y="5252958"/>
            <a:ext cx="452305" cy="400110"/>
          </a:xfrm>
          <a:prstGeom prst="rect">
            <a:avLst/>
          </a:prstGeom>
          <a:solidFill>
            <a:schemeClr val="bg1"/>
          </a:solid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a:t>
            </a:r>
            <a:r>
              <a:rPr lang="en-US" sz="2400" dirty="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5) Cross </a:t>
            </a:r>
            <a:r>
              <a:rPr lang="en-US" sz="2800" b="1" dirty="0" smtClean="0">
                <a:solidFill>
                  <a:srgbClr val="0000FF"/>
                </a:solidFill>
                <a:latin typeface="Arial" panose="020B0604020202020204" pitchFamily="34" charset="0"/>
                <a:cs typeface="Arial" panose="020B0604020202020204" pitchFamily="34" charset="0"/>
              </a:rPr>
              <a:t>Sections</a:t>
            </a:r>
            <a:endParaRPr lang="en-US" sz="2800" b="1" dirty="0">
              <a:solidFill>
                <a:srgbClr val="0000FF"/>
              </a:solidFill>
              <a:latin typeface="Arial" panose="020B0604020202020204" pitchFamily="34" charset="0"/>
              <a:cs typeface="Arial" panose="020B0604020202020204" pitchFamily="34" charset="0"/>
            </a:endParaRPr>
          </a:p>
        </p:txBody>
      </p:sp>
      <p:sp>
        <p:nvSpPr>
          <p:cNvPr id="79" name="Rectangle 78"/>
          <p:cNvSpPr/>
          <p:nvPr/>
        </p:nvSpPr>
        <p:spPr>
          <a:xfrm>
            <a:off x="1322234" y="3717927"/>
            <a:ext cx="1610086" cy="707886"/>
          </a:xfrm>
          <a:prstGeom prst="rect">
            <a:avLst/>
          </a:prstGeom>
          <a:noFill/>
        </p:spPr>
        <p:txBody>
          <a:bodyPr wrap="none" lIns="91440" tIns="45720" rIns="91440" bIns="45720">
            <a:spAutoFit/>
          </a:bodyPr>
          <a:lstStyle/>
          <a:p>
            <a:pPr algn="ctr"/>
            <a:r>
              <a:rPr lang="en-US" sz="40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1968790" y="3315865"/>
            <a:ext cx="0" cy="490188"/>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813455" y="5269099"/>
            <a:ext cx="377128" cy="400110"/>
          </a:xfrm>
          <a:prstGeom prst="rect">
            <a:avLst/>
          </a:prstGeom>
          <a:solidFill>
            <a:schemeClr val="bg1"/>
          </a:solid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1007319" y="900632"/>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nvGrpSpPr>
          <p:cNvPr id="2" name="Group 1"/>
          <p:cNvGrpSpPr/>
          <p:nvPr/>
        </p:nvGrpSpPr>
        <p:grpSpPr>
          <a:xfrm>
            <a:off x="5458503" y="3166884"/>
            <a:ext cx="2692283" cy="2414016"/>
            <a:chOff x="5456845" y="781752"/>
            <a:chExt cx="2692283" cy="2414016"/>
          </a:xfrm>
        </p:grpSpPr>
        <p:pic>
          <p:nvPicPr>
            <p:cNvPr id="4" name="Picture 3" descr="PV_crossline_67.8N99E_67.8N135E_20120803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718" y="781752"/>
              <a:ext cx="2687410" cy="2414016"/>
            </a:xfrm>
            <a:prstGeom prst="rect">
              <a:avLst/>
            </a:prstGeom>
            <a:ln w="9525">
              <a:solidFill>
                <a:schemeClr val="tx1"/>
              </a:solidFill>
            </a:ln>
          </p:spPr>
        </p:pic>
        <p:cxnSp>
          <p:nvCxnSpPr>
            <p:cNvPr id="91" name="Straight Arrow Connector 90"/>
            <p:cNvCxnSpPr/>
            <p:nvPr/>
          </p:nvCxnSpPr>
          <p:spPr>
            <a:xfrm>
              <a:off x="6268578" y="1618466"/>
              <a:ext cx="1" cy="370294"/>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760271" y="1237666"/>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5" name="TextBox 124"/>
            <p:cNvSpPr txBox="1"/>
            <p:nvPr/>
          </p:nvSpPr>
          <p:spPr>
            <a:xfrm>
              <a:off x="5456845" y="78332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89" name="Rectangle 88"/>
            <p:cNvSpPr/>
            <p:nvPr/>
          </p:nvSpPr>
          <p:spPr>
            <a:xfrm>
              <a:off x="7467290" y="1980548"/>
              <a:ext cx="549750"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A</a:t>
              </a:r>
              <a:r>
                <a:rPr lang="en-US" sz="3200" b="1" dirty="0" smtClean="0">
                  <a:ln w="15875">
                    <a:solidFill>
                      <a:schemeClr val="tx1"/>
                    </a:solidFill>
                    <a:prstDash val="solid"/>
                  </a:ln>
                  <a:solidFill>
                    <a:srgbClr val="FFFF00"/>
                  </a:solidFill>
                  <a:latin typeface="Arial" panose="020B0604020202020204" pitchFamily="34" charset="0"/>
                  <a:cs typeface="Arial" panose="020B0604020202020204" pitchFamily="34" charset="0"/>
                </a:rPr>
                <a:t>’</a:t>
              </a:r>
              <a:endParaRPr lang="en-US" sz="32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09" name="Rectangle 108"/>
            <p:cNvSpPr/>
            <p:nvPr/>
          </p:nvSpPr>
          <p:spPr>
            <a:xfrm>
              <a:off x="5466384" y="1618466"/>
              <a:ext cx="481021"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13" name="5-Point Star 112"/>
            <p:cNvSpPr>
              <a:spLocks noChangeAspect="1"/>
            </p:cNvSpPr>
            <p:nvPr/>
          </p:nvSpPr>
          <p:spPr>
            <a:xfrm rot="10800000" flipV="1">
              <a:off x="6894747" y="2199202"/>
              <a:ext cx="182880" cy="182880"/>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sp>
        <p:nvSpPr>
          <p:cNvPr id="128" name="5-Point Star 127"/>
          <p:cNvSpPr>
            <a:spLocks noChangeAspect="1"/>
          </p:cNvSpPr>
          <p:nvPr/>
        </p:nvSpPr>
        <p:spPr>
          <a:xfrm rot="10800000" flipV="1">
            <a:off x="3780992" y="4861831"/>
            <a:ext cx="365760" cy="365760"/>
          </a:xfrm>
          <a:prstGeom prst="star5">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107"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400" dirty="0" smtClean="0">
                <a:latin typeface="Arial"/>
                <a:cs typeface="Arial"/>
              </a:rPr>
              <a:t>(a) PV </a:t>
            </a:r>
            <a:r>
              <a:rPr lang="en-US" sz="1400" dirty="0">
                <a:latin typeface="Arial"/>
                <a:cs typeface="Arial"/>
              </a:rPr>
              <a:t>(PVU, </a:t>
            </a:r>
            <a:r>
              <a:rPr lang="en-US" sz="1400" dirty="0" smtClean="0">
                <a:latin typeface="Arial"/>
                <a:cs typeface="Arial"/>
              </a:rPr>
              <a:t>shaded)</a:t>
            </a:r>
            <a:r>
              <a:rPr lang="en-US" sz="1400" dirty="0">
                <a:latin typeface="Arial"/>
                <a:cs typeface="Arial"/>
              </a:rPr>
              <a:t>, </a:t>
            </a:r>
            <a:r>
              <a:rPr lang="en-US" sz="1400" dirty="0" smtClean="0">
                <a:latin typeface="Arial"/>
                <a:cs typeface="Arial"/>
              </a:rPr>
              <a:t>θ (K, black), ascent (</a:t>
            </a:r>
            <a:r>
              <a:rPr lang="en-US" sz="1400" dirty="0">
                <a:latin typeface="Arial"/>
                <a:cs typeface="Arial"/>
              </a:rPr>
              <a:t>red, every 5</a:t>
            </a:r>
            <a:r>
              <a:rPr lang="en-US" sz="1400" dirty="0" smtClean="0">
                <a:latin typeface="Arial"/>
                <a:cs typeface="Arial"/>
              </a:rPr>
              <a:t> </a:t>
            </a:r>
            <a:r>
              <a:rPr lang="en-US" sz="1400" dirty="0">
                <a:latin typeface="Arial"/>
                <a:cs typeface="Arial"/>
              </a:rPr>
              <a:t>× 10</a:t>
            </a:r>
            <a:r>
              <a:rPr lang="en-US" sz="1400" baseline="30000" dirty="0">
                <a:latin typeface="Arial"/>
                <a:cs typeface="Arial"/>
              </a:rPr>
              <a:t>−3 </a:t>
            </a:r>
            <a:r>
              <a:rPr lang="en-US" sz="1400" dirty="0">
                <a:latin typeface="Arial"/>
                <a:cs typeface="Arial"/>
              </a:rPr>
              <a:t>hPa s</a:t>
            </a:r>
            <a:r>
              <a:rPr lang="en-US" sz="1400" baseline="30000" dirty="0">
                <a:latin typeface="Arial"/>
                <a:cs typeface="Arial"/>
              </a:rPr>
              <a:t>−</a:t>
            </a:r>
            <a:r>
              <a:rPr lang="en-US" sz="1400" baseline="30000" dirty="0" smtClean="0">
                <a:latin typeface="Arial"/>
                <a:cs typeface="Arial"/>
              </a:rPr>
              <a:t>1</a:t>
            </a:r>
            <a:r>
              <a:rPr lang="en-US" sz="1400" dirty="0" smtClean="0">
                <a:latin typeface="Arial"/>
                <a:cs typeface="Arial"/>
              </a:rPr>
              <a:t>), and wind speed (white, </a:t>
            </a:r>
            <a:r>
              <a:rPr lang="en-US" sz="1400" dirty="0" smtClean="0">
                <a:latin typeface="Arial"/>
                <a:cs typeface="Arial"/>
              </a:rPr>
              <a:t>every 10 </a:t>
            </a:r>
            <a:r>
              <a:rPr lang="en-US" sz="1400" dirty="0">
                <a:latin typeface="Arial"/>
                <a:cs typeface="Arial"/>
              </a:rPr>
              <a:t>m s</a:t>
            </a:r>
            <a:r>
              <a:rPr lang="en-US" sz="1400" baseline="30000" dirty="0">
                <a:latin typeface="Arial"/>
                <a:cs typeface="Arial"/>
              </a:rPr>
              <a:t>−</a:t>
            </a:r>
            <a:r>
              <a:rPr lang="en-US" sz="1400" baseline="30000" dirty="0" smtClean="0">
                <a:latin typeface="Arial"/>
                <a:cs typeface="Arial"/>
              </a:rPr>
              <a:t>1</a:t>
            </a:r>
            <a:r>
              <a:rPr lang="en-US" sz="1400" dirty="0" smtClean="0">
                <a:latin typeface="Arial"/>
                <a:cs typeface="Arial"/>
              </a:rPr>
              <a:t> starting at 30 </a:t>
            </a:r>
            <a:r>
              <a:rPr lang="en-US" sz="1400" dirty="0">
                <a:latin typeface="Arial"/>
                <a:cs typeface="Arial"/>
              </a:rPr>
              <a:t>m s</a:t>
            </a:r>
            <a:r>
              <a:rPr lang="en-US" sz="1400" baseline="30000" dirty="0">
                <a:latin typeface="Arial"/>
                <a:cs typeface="Arial"/>
              </a:rPr>
              <a:t>−</a:t>
            </a:r>
            <a:r>
              <a:rPr lang="en-US" sz="1400" baseline="30000" dirty="0" smtClean="0">
                <a:latin typeface="Arial"/>
                <a:cs typeface="Arial"/>
              </a:rPr>
              <a:t>1</a:t>
            </a:r>
            <a:r>
              <a:rPr lang="en-US" sz="1400" dirty="0" smtClean="0">
                <a:latin typeface="Arial"/>
                <a:cs typeface="Arial"/>
              </a:rPr>
              <a:t>); </a:t>
            </a:r>
            <a:r>
              <a:rPr lang="en-US" sz="1400" dirty="0">
                <a:latin typeface="Arial"/>
                <a:cs typeface="Arial"/>
              </a:rPr>
              <a:t>DT (2-PVU surface) </a:t>
            </a:r>
            <a:r>
              <a:rPr lang="en-US" sz="1400" dirty="0" err="1">
                <a:latin typeface="Arial"/>
                <a:cs typeface="Arial"/>
              </a:rPr>
              <a:t>θ</a:t>
            </a:r>
            <a:r>
              <a:rPr lang="en-US" sz="1400" dirty="0">
                <a:latin typeface="Arial"/>
                <a:cs typeface="Arial"/>
              </a:rPr>
              <a:t> (K, shaded), wind speed (black, </a:t>
            </a:r>
            <a:r>
              <a:rPr lang="en-US" sz="1400" dirty="0" smtClean="0">
                <a:latin typeface="Arial"/>
                <a:cs typeface="Arial"/>
              </a:rPr>
              <a:t>every 10 </a:t>
            </a:r>
            <a:r>
              <a:rPr lang="en-US" sz="1400" dirty="0">
                <a:latin typeface="Arial"/>
                <a:cs typeface="Arial"/>
              </a:rPr>
              <a:t>m s</a:t>
            </a:r>
            <a:r>
              <a:rPr lang="en-US" sz="1400" baseline="30000" dirty="0">
                <a:latin typeface="Arial"/>
                <a:cs typeface="Arial"/>
              </a:rPr>
              <a:t>−1</a:t>
            </a:r>
            <a:r>
              <a:rPr lang="en-US" sz="1400" dirty="0">
                <a:latin typeface="Arial"/>
                <a:cs typeface="Arial"/>
              </a:rPr>
              <a:t> starting at 30 m s</a:t>
            </a:r>
            <a:r>
              <a:rPr lang="en-US" sz="1400" baseline="30000" dirty="0">
                <a:latin typeface="Arial"/>
                <a:cs typeface="Arial"/>
              </a:rPr>
              <a:t>−1</a:t>
            </a:r>
            <a:r>
              <a:rPr lang="en-US" sz="1400" dirty="0">
                <a:latin typeface="Arial"/>
                <a:cs typeface="Arial"/>
              </a:rPr>
              <a:t>), and wind (m s</a:t>
            </a:r>
            <a:r>
              <a:rPr lang="en-US" sz="1400" baseline="30000" dirty="0">
                <a:latin typeface="Arial"/>
                <a:cs typeface="Arial"/>
              </a:rPr>
              <a:t>−1</a:t>
            </a:r>
            <a:r>
              <a:rPr lang="en-US" sz="1400" dirty="0">
                <a:latin typeface="Arial"/>
                <a:cs typeface="Arial"/>
              </a:rPr>
              <a:t>, flags and barbs</a:t>
            </a:r>
            <a:r>
              <a:rPr lang="en-US" sz="1400" dirty="0" smtClean="0">
                <a:latin typeface="Arial"/>
                <a:cs typeface="Arial"/>
              </a:rPr>
              <a:t>); </a:t>
            </a:r>
            <a:r>
              <a:rPr lang="en-US" sz="1400" dirty="0" smtClean="0">
                <a:latin typeface="Arial"/>
                <a:cs typeface="Arial"/>
              </a:rPr>
              <a:t>(c) </a:t>
            </a:r>
            <a:r>
              <a:rPr lang="en-US" sz="1400" dirty="0">
                <a:latin typeface="Arial"/>
                <a:cs typeface="Arial"/>
              </a:rPr>
              <a:t>350–250</a:t>
            </a:r>
            <a:r>
              <a:rPr lang="en-US" sz="1400" dirty="0" smtClean="0">
                <a:latin typeface="Arial"/>
                <a:cs typeface="Arial"/>
              </a:rPr>
              <a:t>-hPa PV </a:t>
            </a:r>
            <a:r>
              <a:rPr lang="en-US" sz="1400" dirty="0">
                <a:latin typeface="Arial"/>
                <a:cs typeface="Arial"/>
              </a:rPr>
              <a:t>(PVU, gray) and </a:t>
            </a:r>
            <a:r>
              <a:rPr lang="en-US" sz="1400" dirty="0" err="1" smtClean="0">
                <a:latin typeface="Arial"/>
                <a:cs typeface="Arial"/>
              </a:rPr>
              <a:t>irrot</a:t>
            </a:r>
            <a:r>
              <a:rPr lang="en-US" sz="1400" dirty="0" smtClean="0">
                <a:latin typeface="Arial"/>
                <a:cs typeface="Arial"/>
              </a:rPr>
              <a:t>. </a:t>
            </a:r>
            <a:r>
              <a:rPr lang="en-US" sz="1400" dirty="0">
                <a:latin typeface="Arial"/>
                <a:cs typeface="Arial"/>
              </a:rPr>
              <a:t>wind (m s</a:t>
            </a:r>
            <a:r>
              <a:rPr lang="en-US" sz="1400" baseline="30000" dirty="0">
                <a:latin typeface="Arial"/>
                <a:cs typeface="Arial"/>
              </a:rPr>
              <a:t>−1</a:t>
            </a:r>
            <a:r>
              <a:rPr lang="en-US" sz="1400" dirty="0">
                <a:latin typeface="Arial"/>
                <a:cs typeface="Arial"/>
              </a:rPr>
              <a:t>, vectors), </a:t>
            </a:r>
            <a:r>
              <a:rPr lang="en-US" sz="1400" dirty="0" smtClean="0">
                <a:latin typeface="Arial"/>
                <a:cs typeface="Arial"/>
              </a:rPr>
              <a:t>300</a:t>
            </a:r>
            <a:r>
              <a:rPr lang="en-US" sz="1400" dirty="0">
                <a:latin typeface="Arial"/>
                <a:cs typeface="Arial"/>
              </a:rPr>
              <a:t>-hPa wind speed (m s</a:t>
            </a:r>
            <a:r>
              <a:rPr lang="en-US" sz="1400" baseline="30000" dirty="0">
                <a:latin typeface="Arial"/>
                <a:cs typeface="Arial"/>
              </a:rPr>
              <a:t>−1</a:t>
            </a:r>
            <a:r>
              <a:rPr lang="en-US" sz="1400" dirty="0">
                <a:latin typeface="Arial"/>
                <a:cs typeface="Arial"/>
              </a:rPr>
              <a:t>, </a:t>
            </a:r>
            <a:r>
              <a:rPr lang="en-US" sz="1400" dirty="0" smtClean="0">
                <a:latin typeface="Arial"/>
                <a:cs typeface="Arial"/>
              </a:rPr>
              <a:t>shaded)</a:t>
            </a:r>
            <a:r>
              <a:rPr lang="en-US" sz="1400" dirty="0">
                <a:latin typeface="Arial"/>
                <a:cs typeface="Arial"/>
              </a:rPr>
              <a:t>, 800–600-hPa </a:t>
            </a:r>
            <a:r>
              <a:rPr lang="en-US" sz="1400" dirty="0" smtClean="0">
                <a:latin typeface="Arial"/>
                <a:cs typeface="Arial"/>
              </a:rPr>
              <a:t>ascent (</a:t>
            </a:r>
            <a:r>
              <a:rPr lang="en-US" sz="1400" dirty="0">
                <a:latin typeface="Arial"/>
                <a:cs typeface="Arial"/>
              </a:rPr>
              <a:t>every 5 × 10</a:t>
            </a:r>
            <a:r>
              <a:rPr lang="en-US" sz="1400" baseline="30000" dirty="0">
                <a:latin typeface="Arial"/>
                <a:cs typeface="Arial"/>
              </a:rPr>
              <a:t>−3 </a:t>
            </a:r>
            <a:r>
              <a:rPr lang="en-US" sz="1400" dirty="0">
                <a:latin typeface="Arial"/>
                <a:cs typeface="Arial"/>
              </a:rPr>
              <a:t>hPa s</a:t>
            </a:r>
            <a:r>
              <a:rPr lang="en-US" sz="1400" baseline="30000" dirty="0">
                <a:latin typeface="Arial"/>
                <a:cs typeface="Arial"/>
              </a:rPr>
              <a:t>−1</a:t>
            </a:r>
            <a:r>
              <a:rPr lang="en-US" sz="1400" dirty="0">
                <a:latin typeface="Arial"/>
                <a:cs typeface="Arial"/>
              </a:rPr>
              <a:t>), and </a:t>
            </a:r>
            <a:r>
              <a:rPr lang="en-US" sz="1400" dirty="0" smtClean="0">
                <a:latin typeface="Arial"/>
                <a:cs typeface="Arial"/>
              </a:rPr>
              <a:t>PW (</a:t>
            </a:r>
            <a:r>
              <a:rPr lang="en-US" sz="1400" dirty="0">
                <a:latin typeface="Arial"/>
                <a:cs typeface="Arial"/>
              </a:rPr>
              <a:t>mm, shading</a:t>
            </a:r>
            <a:r>
              <a:rPr lang="en-US" sz="1400" dirty="0" smtClean="0">
                <a:latin typeface="Arial"/>
                <a:cs typeface="Arial"/>
              </a:rPr>
              <a:t>)</a:t>
            </a:r>
            <a:endParaRPr lang="en-US" sz="1400" baseline="30000" dirty="0">
              <a:latin typeface="Arial"/>
              <a:cs typeface="Arial"/>
            </a:endParaRPr>
          </a:p>
        </p:txBody>
      </p:sp>
      <p:grpSp>
        <p:nvGrpSpPr>
          <p:cNvPr id="74" name="Group 73"/>
          <p:cNvGrpSpPr/>
          <p:nvPr/>
        </p:nvGrpSpPr>
        <p:grpSpPr>
          <a:xfrm>
            <a:off x="8217496" y="870324"/>
            <a:ext cx="452142" cy="4595896"/>
            <a:chOff x="8196612" y="849332"/>
            <a:chExt cx="452142" cy="4595896"/>
          </a:xfrm>
        </p:grpSpPr>
        <p:pic>
          <p:nvPicPr>
            <p:cNvPr id="75" name="Picture 74"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76" name="TextBox 75"/>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77" name="TextBox 76"/>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78" name="TextBox 77"/>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81" name="TextBox 80"/>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82" name="TextBox 81"/>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83" name="TextBox 82"/>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84" name="TextBox 83"/>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85" name="TextBox 84"/>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86" name="TextBox 85"/>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87" name="TextBox 86"/>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88" name="TextBox 87"/>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108" name="TextBox 10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112" name="TextBox 111"/>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114" name="TextBox 113"/>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116" name="TextBox 115"/>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117" name="TextBox 116"/>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118" name="TextBox 117"/>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119" name="TextBox 118"/>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120" name="TextBox 119"/>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121" name="TextBox 120"/>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127" name="TextBox 126"/>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129" name="TextBox 128"/>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130" name="TextBox 129"/>
            <p:cNvSpPr txBox="1"/>
            <p:nvPr/>
          </p:nvSpPr>
          <p:spPr>
            <a:xfrm>
              <a:off x="8196612" y="5306729"/>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grpSp>
        <p:nvGrpSpPr>
          <p:cNvPr id="3" name="Group 2"/>
          <p:cNvGrpSpPr/>
          <p:nvPr/>
        </p:nvGrpSpPr>
        <p:grpSpPr>
          <a:xfrm>
            <a:off x="8702516" y="761181"/>
            <a:ext cx="501794" cy="4879196"/>
            <a:chOff x="8702516" y="761181"/>
            <a:chExt cx="501794" cy="4879196"/>
          </a:xfrm>
        </p:grpSpPr>
        <p:pic>
          <p:nvPicPr>
            <p:cNvPr id="57" name="Picture 56" descr="250_jet_mslp_pac_polar20131109_1200.png"/>
            <p:cNvPicPr>
              <a:picLocks/>
            </p:cNvPicPr>
            <p:nvPr/>
          </p:nvPicPr>
          <p:blipFill rotWithShape="1">
            <a:blip r:embed="rId7">
              <a:extLst>
                <a:ext uri="{28A0092B-C50C-407E-A947-70E740481C1C}">
                  <a14:useLocalDpi xmlns:a14="http://schemas.microsoft.com/office/drawing/2010/main" val="0"/>
                </a:ext>
              </a:extLst>
            </a:blip>
            <a:srcRect l="4421" t="94735" r="59874" b="2317"/>
            <a:stretch/>
          </p:blipFill>
          <p:spPr>
            <a:xfrm rot="16200000">
              <a:off x="7735607" y="4357902"/>
              <a:ext cx="2112476" cy="155448"/>
            </a:xfrm>
            <a:prstGeom prst="rect">
              <a:avLst/>
            </a:prstGeom>
          </p:spPr>
        </p:pic>
        <p:sp>
          <p:nvSpPr>
            <p:cNvPr id="58" name="TextBox 57"/>
            <p:cNvSpPr txBox="1"/>
            <p:nvPr/>
          </p:nvSpPr>
          <p:spPr>
            <a:xfrm>
              <a:off x="8894252" y="5157982"/>
              <a:ext cx="300556" cy="138499"/>
            </a:xfrm>
            <a:prstGeom prst="rect">
              <a:avLst/>
            </a:prstGeom>
            <a:noFill/>
          </p:spPr>
          <p:txBody>
            <a:bodyPr wrap="square" lIns="0" tIns="0" rIns="0" bIns="0" rtlCol="0">
              <a:spAutoFit/>
            </a:bodyPr>
            <a:lstStyle/>
            <a:p>
              <a:r>
                <a:rPr lang="en-US" sz="900" dirty="0" smtClean="0">
                  <a:latin typeface="Arial"/>
                  <a:cs typeface="Arial"/>
                </a:rPr>
                <a:t>25</a:t>
              </a:r>
              <a:endParaRPr lang="en-US" sz="1000" dirty="0">
                <a:latin typeface="Arial"/>
                <a:cs typeface="Arial"/>
              </a:endParaRPr>
            </a:p>
          </p:txBody>
        </p:sp>
        <p:sp>
          <p:nvSpPr>
            <p:cNvPr id="59" name="TextBox 58"/>
            <p:cNvSpPr txBox="1"/>
            <p:nvPr/>
          </p:nvSpPr>
          <p:spPr>
            <a:xfrm>
              <a:off x="8897559" y="489382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60" name="TextBox 59"/>
            <p:cNvSpPr txBox="1"/>
            <p:nvPr/>
          </p:nvSpPr>
          <p:spPr>
            <a:xfrm>
              <a:off x="8897559" y="4631737"/>
              <a:ext cx="300556" cy="138499"/>
            </a:xfrm>
            <a:prstGeom prst="rect">
              <a:avLst/>
            </a:prstGeom>
            <a:noFill/>
          </p:spPr>
          <p:txBody>
            <a:bodyPr wrap="square" lIns="0" tIns="0" rIns="0" bIns="0" rtlCol="0">
              <a:spAutoFit/>
            </a:bodyPr>
            <a:lstStyle/>
            <a:p>
              <a:r>
                <a:rPr lang="en-US" sz="900" dirty="0" smtClean="0">
                  <a:latin typeface="Arial"/>
                  <a:cs typeface="Arial"/>
                </a:rPr>
                <a:t>35</a:t>
              </a:r>
              <a:endParaRPr lang="en-US" sz="900" dirty="0">
                <a:latin typeface="Arial"/>
                <a:cs typeface="Arial"/>
              </a:endParaRPr>
            </a:p>
          </p:txBody>
        </p:sp>
        <p:sp>
          <p:nvSpPr>
            <p:cNvPr id="61" name="TextBox 60"/>
            <p:cNvSpPr txBox="1"/>
            <p:nvPr/>
          </p:nvSpPr>
          <p:spPr>
            <a:xfrm>
              <a:off x="8894252" y="4372128"/>
              <a:ext cx="15276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62" name="TextBox 61"/>
            <p:cNvSpPr txBox="1"/>
            <p:nvPr/>
          </p:nvSpPr>
          <p:spPr>
            <a:xfrm>
              <a:off x="8903754" y="4104543"/>
              <a:ext cx="300556" cy="138499"/>
            </a:xfrm>
            <a:prstGeom prst="rect">
              <a:avLst/>
            </a:prstGeom>
            <a:noFill/>
          </p:spPr>
          <p:txBody>
            <a:bodyPr wrap="square" lIns="0" tIns="0" rIns="0" bIns="0" rtlCol="0">
              <a:spAutoFit/>
            </a:bodyPr>
            <a:lstStyle/>
            <a:p>
              <a:r>
                <a:rPr lang="en-US" sz="900" dirty="0" smtClean="0">
                  <a:latin typeface="Arial"/>
                  <a:cs typeface="Arial"/>
                </a:rPr>
                <a:t>45</a:t>
              </a:r>
              <a:endParaRPr lang="en-US" sz="1000" dirty="0">
                <a:latin typeface="Arial"/>
                <a:cs typeface="Arial"/>
              </a:endParaRPr>
            </a:p>
          </p:txBody>
        </p:sp>
        <p:sp>
          <p:nvSpPr>
            <p:cNvPr id="63" name="TextBox 62"/>
            <p:cNvSpPr txBox="1"/>
            <p:nvPr/>
          </p:nvSpPr>
          <p:spPr>
            <a:xfrm>
              <a:off x="8897559" y="3846849"/>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64" name="TextBox 63"/>
            <p:cNvSpPr txBox="1"/>
            <p:nvPr/>
          </p:nvSpPr>
          <p:spPr>
            <a:xfrm>
              <a:off x="8893239" y="3580040"/>
              <a:ext cx="249497" cy="138499"/>
            </a:xfrm>
            <a:prstGeom prst="rect">
              <a:avLst/>
            </a:prstGeom>
            <a:noFill/>
          </p:spPr>
          <p:txBody>
            <a:bodyPr wrap="square" lIns="0" tIns="0" rIns="0" bIns="0" rtlCol="0">
              <a:spAutoFit/>
            </a:bodyPr>
            <a:lstStyle/>
            <a:p>
              <a:r>
                <a:rPr lang="en-US" sz="900" dirty="0">
                  <a:latin typeface="Arial"/>
                  <a:cs typeface="Arial"/>
                </a:rPr>
                <a:t>5</a:t>
              </a:r>
              <a:r>
                <a:rPr lang="en-US" sz="900" dirty="0" smtClean="0">
                  <a:latin typeface="Arial"/>
                  <a:cs typeface="Arial"/>
                </a:rPr>
                <a:t>5</a:t>
              </a:r>
              <a:endParaRPr lang="en-US" sz="1000" dirty="0">
                <a:latin typeface="Arial"/>
                <a:cs typeface="Arial"/>
              </a:endParaRPr>
            </a:p>
          </p:txBody>
        </p:sp>
        <p:sp>
          <p:nvSpPr>
            <p:cNvPr id="45" name="TextBox 44"/>
            <p:cNvSpPr txBox="1"/>
            <p:nvPr/>
          </p:nvSpPr>
          <p:spPr>
            <a:xfrm>
              <a:off x="8896733" y="277317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46" name="TextBox 45"/>
            <p:cNvSpPr txBox="1"/>
            <p:nvPr/>
          </p:nvSpPr>
          <p:spPr>
            <a:xfrm>
              <a:off x="8894503" y="2520364"/>
              <a:ext cx="30055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47" name="TextBox 46"/>
            <p:cNvSpPr txBox="1"/>
            <p:nvPr/>
          </p:nvSpPr>
          <p:spPr>
            <a:xfrm>
              <a:off x="8896733" y="2259490"/>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48" name="TextBox 47"/>
            <p:cNvSpPr txBox="1"/>
            <p:nvPr/>
          </p:nvSpPr>
          <p:spPr>
            <a:xfrm>
              <a:off x="8896733" y="1999364"/>
              <a:ext cx="300556" cy="138499"/>
            </a:xfrm>
            <a:prstGeom prst="rect">
              <a:avLst/>
            </a:prstGeom>
            <a:noFill/>
          </p:spPr>
          <p:txBody>
            <a:bodyPr wrap="square" lIns="0" tIns="0" rIns="0" bIns="0" rtlCol="0">
              <a:spAutoFit/>
            </a:bodyPr>
            <a:lstStyle/>
            <a:p>
              <a:r>
                <a:rPr lang="en-US" sz="900" dirty="0" smtClean="0">
                  <a:latin typeface="Arial"/>
                  <a:cs typeface="Arial"/>
                </a:rPr>
                <a:t>60</a:t>
              </a:r>
              <a:endParaRPr lang="en-US" sz="1000" dirty="0">
                <a:latin typeface="Arial"/>
                <a:cs typeface="Arial"/>
              </a:endParaRPr>
            </a:p>
          </p:txBody>
        </p:sp>
        <p:sp>
          <p:nvSpPr>
            <p:cNvPr id="50" name="TextBox 49"/>
            <p:cNvSpPr txBox="1"/>
            <p:nvPr/>
          </p:nvSpPr>
          <p:spPr>
            <a:xfrm>
              <a:off x="8896733" y="1738411"/>
              <a:ext cx="300556" cy="138499"/>
            </a:xfrm>
            <a:prstGeom prst="rect">
              <a:avLst/>
            </a:prstGeom>
            <a:noFill/>
          </p:spPr>
          <p:txBody>
            <a:bodyPr wrap="square" lIns="0" tIns="0" rIns="0" bIns="0" rtlCol="0">
              <a:spAutoFit/>
            </a:bodyPr>
            <a:lstStyle/>
            <a:p>
              <a:r>
                <a:rPr lang="en-US" sz="900" dirty="0">
                  <a:latin typeface="Arial"/>
                  <a:cs typeface="Arial"/>
                </a:rPr>
                <a:t>7</a:t>
              </a:r>
              <a:r>
                <a:rPr lang="en-US" sz="900" dirty="0" smtClean="0">
                  <a:latin typeface="Arial"/>
                  <a:cs typeface="Arial"/>
                </a:rPr>
                <a:t>0</a:t>
              </a:r>
              <a:endParaRPr lang="en-US" sz="1000" dirty="0">
                <a:latin typeface="Arial"/>
                <a:cs typeface="Arial"/>
              </a:endParaRPr>
            </a:p>
          </p:txBody>
        </p:sp>
        <p:sp>
          <p:nvSpPr>
            <p:cNvPr id="51" name="TextBox 50"/>
            <p:cNvSpPr txBox="1"/>
            <p:nvPr/>
          </p:nvSpPr>
          <p:spPr>
            <a:xfrm>
              <a:off x="8896733" y="1478236"/>
              <a:ext cx="300556" cy="138499"/>
            </a:xfrm>
            <a:prstGeom prst="rect">
              <a:avLst/>
            </a:prstGeom>
            <a:noFill/>
          </p:spPr>
          <p:txBody>
            <a:bodyPr wrap="square" lIns="0" tIns="0" rIns="0" bIns="0" rtlCol="0">
              <a:spAutoFit/>
            </a:bodyPr>
            <a:lstStyle/>
            <a:p>
              <a:r>
                <a:rPr lang="en-US" sz="900" dirty="0">
                  <a:latin typeface="Arial"/>
                  <a:cs typeface="Arial"/>
                </a:rPr>
                <a:t>8</a:t>
              </a:r>
              <a:r>
                <a:rPr lang="en-US" sz="900" dirty="0" smtClean="0">
                  <a:latin typeface="Arial"/>
                  <a:cs typeface="Arial"/>
                </a:rPr>
                <a:t>0</a:t>
              </a:r>
              <a:endParaRPr lang="en-US" sz="1000" dirty="0">
                <a:latin typeface="Arial"/>
                <a:cs typeface="Arial"/>
              </a:endParaRPr>
            </a:p>
          </p:txBody>
        </p:sp>
        <p:pic>
          <p:nvPicPr>
            <p:cNvPr id="52" name="Picture 51" descr="250_jet_mslp_24.png"/>
            <p:cNvPicPr>
              <a:picLocks/>
            </p:cNvPicPr>
            <p:nvPr/>
          </p:nvPicPr>
          <p:blipFill rotWithShape="1">
            <a:blip r:embed="rId8">
              <a:extLst>
                <a:ext uri="{28A0092B-C50C-407E-A947-70E740481C1C}">
                  <a14:useLocalDpi xmlns:a14="http://schemas.microsoft.com/office/drawing/2010/main" val="0"/>
                </a:ext>
              </a:extLst>
            </a:blip>
            <a:srcRect l="49220" t="95259" r="17498" b="2074"/>
            <a:stretch/>
          </p:blipFill>
          <p:spPr>
            <a:xfrm rot="16200000">
              <a:off x="7621314" y="1853988"/>
              <a:ext cx="2352252" cy="166638"/>
            </a:xfrm>
            <a:prstGeom prst="rect">
              <a:avLst/>
            </a:prstGeom>
          </p:spPr>
        </p:pic>
        <p:sp>
          <p:nvSpPr>
            <p:cNvPr id="53" name="TextBox 52"/>
            <p:cNvSpPr txBox="1"/>
            <p:nvPr/>
          </p:nvSpPr>
          <p:spPr>
            <a:xfrm>
              <a:off x="8894503" y="965303"/>
              <a:ext cx="300556" cy="138499"/>
            </a:xfrm>
            <a:prstGeom prst="rect">
              <a:avLst/>
            </a:prstGeom>
            <a:noFill/>
          </p:spPr>
          <p:txBody>
            <a:bodyPr wrap="square" lIns="0" tIns="0" rIns="0" bIns="0" rtlCol="0">
              <a:spAutoFit/>
            </a:bodyPr>
            <a:lstStyle/>
            <a:p>
              <a:r>
                <a:rPr lang="en-US" sz="900" dirty="0" smtClean="0">
                  <a:latin typeface="Arial"/>
                  <a:cs typeface="Arial"/>
                </a:rPr>
                <a:t>100</a:t>
              </a:r>
              <a:endParaRPr lang="en-US" sz="1000" dirty="0">
                <a:latin typeface="Arial"/>
                <a:cs typeface="Arial"/>
              </a:endParaRPr>
            </a:p>
          </p:txBody>
        </p:sp>
        <p:sp>
          <p:nvSpPr>
            <p:cNvPr id="54" name="TextBox 53"/>
            <p:cNvSpPr txBox="1"/>
            <p:nvPr/>
          </p:nvSpPr>
          <p:spPr>
            <a:xfrm>
              <a:off x="8896733" y="1223306"/>
              <a:ext cx="300556" cy="138499"/>
            </a:xfrm>
            <a:prstGeom prst="rect">
              <a:avLst/>
            </a:prstGeom>
            <a:noFill/>
          </p:spPr>
          <p:txBody>
            <a:bodyPr wrap="square" lIns="0" tIns="0" rIns="0" bIns="0" rtlCol="0">
              <a:spAutoFit/>
            </a:bodyPr>
            <a:lstStyle/>
            <a:p>
              <a:r>
                <a:rPr lang="en-US" sz="900" dirty="0" smtClean="0">
                  <a:latin typeface="Arial"/>
                  <a:cs typeface="Arial"/>
                </a:rPr>
                <a:t>90</a:t>
              </a:r>
              <a:endParaRPr lang="en-US" sz="1000" dirty="0">
                <a:latin typeface="Arial"/>
                <a:cs typeface="Arial"/>
              </a:endParaRPr>
            </a:p>
          </p:txBody>
        </p:sp>
        <p:sp>
          <p:nvSpPr>
            <p:cNvPr id="131" name="TextBox 130"/>
            <p:cNvSpPr txBox="1"/>
            <p:nvPr/>
          </p:nvSpPr>
          <p:spPr>
            <a:xfrm>
              <a:off x="8702516" y="3124800"/>
              <a:ext cx="396333" cy="138499"/>
            </a:xfrm>
            <a:prstGeom prst="rect">
              <a:avLst/>
            </a:prstGeom>
            <a:noFill/>
          </p:spPr>
          <p:txBody>
            <a:bodyPr wrap="square" lIns="0" tIns="0" rIns="0" bIns="0" rtlCol="0">
              <a:spAutoFit/>
            </a:bodyPr>
            <a:lstStyle/>
            <a:p>
              <a:r>
                <a:rPr lang="en-US" sz="900" kern="1200" dirty="0" smtClean="0">
                  <a:latin typeface="Arial"/>
                  <a:cs typeface="Arial"/>
                </a:rPr>
                <a:t>(m s</a:t>
              </a:r>
              <a:r>
                <a:rPr lang="en-US" sz="900" kern="1200" baseline="30000" dirty="0" smtClean="0">
                  <a:latin typeface="Arial"/>
                  <a:cs typeface="Arial"/>
                </a:rPr>
                <a:t>−1</a:t>
              </a:r>
              <a:r>
                <a:rPr lang="en-US" sz="900" kern="1200" dirty="0" smtClean="0">
                  <a:latin typeface="Arial"/>
                  <a:cs typeface="Arial"/>
                </a:rPr>
                <a:t>)</a:t>
              </a:r>
              <a:endParaRPr lang="en-US" sz="900" kern="1200" dirty="0">
                <a:latin typeface="Arial"/>
                <a:cs typeface="Arial"/>
              </a:endParaRPr>
            </a:p>
          </p:txBody>
        </p:sp>
        <p:sp>
          <p:nvSpPr>
            <p:cNvPr id="132" name="TextBox 131"/>
            <p:cNvSpPr txBox="1"/>
            <p:nvPr/>
          </p:nvSpPr>
          <p:spPr>
            <a:xfrm>
              <a:off x="8708755" y="5501878"/>
              <a:ext cx="396333" cy="138499"/>
            </a:xfrm>
            <a:prstGeom prst="rect">
              <a:avLst/>
            </a:prstGeom>
            <a:noFill/>
          </p:spPr>
          <p:txBody>
            <a:bodyPr wrap="square" lIns="0" tIns="0" rIns="0" bIns="0" rtlCol="0">
              <a:spAutoFit/>
            </a:bodyPr>
            <a:lstStyle/>
            <a:p>
              <a:r>
                <a:rPr lang="en-US" sz="900" kern="1200" dirty="0" smtClean="0">
                  <a:latin typeface="Arial"/>
                  <a:cs typeface="Arial"/>
                </a:rPr>
                <a:t>(mm)</a:t>
              </a:r>
              <a:endParaRPr lang="en-US" sz="900" kern="1200" dirty="0">
                <a:latin typeface="Arial"/>
                <a:cs typeface="Arial"/>
              </a:endParaRPr>
            </a:p>
          </p:txBody>
        </p:sp>
      </p:grpSp>
      <p:grpSp>
        <p:nvGrpSpPr>
          <p:cNvPr id="133" name="Group 132"/>
          <p:cNvGrpSpPr/>
          <p:nvPr/>
        </p:nvGrpSpPr>
        <p:grpSpPr>
          <a:xfrm>
            <a:off x="-206954" y="848062"/>
            <a:ext cx="676560" cy="4434678"/>
            <a:chOff x="28282715" y="4717295"/>
            <a:chExt cx="676560" cy="4434678"/>
          </a:xfrm>
        </p:grpSpPr>
        <p:sp>
          <p:nvSpPr>
            <p:cNvPr id="134" name="TextBox 133"/>
            <p:cNvSpPr txBox="1"/>
            <p:nvPr/>
          </p:nvSpPr>
          <p:spPr>
            <a:xfrm>
              <a:off x="28435115" y="7610888"/>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900" dirty="0">
                <a:latin typeface="Arial"/>
                <a:cs typeface="Arial"/>
              </a:endParaRPr>
            </a:p>
          </p:txBody>
        </p:sp>
        <p:sp>
          <p:nvSpPr>
            <p:cNvPr id="135" name="TextBox 134"/>
            <p:cNvSpPr txBox="1"/>
            <p:nvPr/>
          </p:nvSpPr>
          <p:spPr>
            <a:xfrm>
              <a:off x="28435981" y="7238832"/>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900" dirty="0">
                <a:latin typeface="Arial"/>
                <a:cs typeface="Arial"/>
              </a:endParaRPr>
            </a:p>
          </p:txBody>
        </p:sp>
        <p:sp>
          <p:nvSpPr>
            <p:cNvPr id="136" name="TextBox 135"/>
            <p:cNvSpPr txBox="1"/>
            <p:nvPr/>
          </p:nvSpPr>
          <p:spPr>
            <a:xfrm>
              <a:off x="28435981" y="6867495"/>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900" dirty="0">
                <a:latin typeface="Arial"/>
                <a:cs typeface="Arial"/>
              </a:endParaRPr>
            </a:p>
          </p:txBody>
        </p:sp>
        <p:sp>
          <p:nvSpPr>
            <p:cNvPr id="137" name="TextBox 136"/>
            <p:cNvSpPr txBox="1"/>
            <p:nvPr/>
          </p:nvSpPr>
          <p:spPr>
            <a:xfrm>
              <a:off x="28435115" y="6503207"/>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900" dirty="0">
                <a:latin typeface="Arial"/>
                <a:cs typeface="Arial"/>
              </a:endParaRPr>
            </a:p>
          </p:txBody>
        </p:sp>
        <p:sp>
          <p:nvSpPr>
            <p:cNvPr id="138" name="TextBox 137"/>
            <p:cNvSpPr txBox="1"/>
            <p:nvPr/>
          </p:nvSpPr>
          <p:spPr>
            <a:xfrm>
              <a:off x="28435981" y="6137117"/>
              <a:ext cx="300556" cy="138499"/>
            </a:xfrm>
            <a:prstGeom prst="rect">
              <a:avLst/>
            </a:prstGeom>
            <a:noFill/>
          </p:spPr>
          <p:txBody>
            <a:bodyPr wrap="square" lIns="0" tIns="0" rIns="0" bIns="0" rtlCol="0">
              <a:spAutoFit/>
            </a:bodyPr>
            <a:lstStyle/>
            <a:p>
              <a:pPr algn="r"/>
              <a:r>
                <a:rPr lang="en-US" sz="900" dirty="0">
                  <a:latin typeface="Arial"/>
                  <a:cs typeface="Arial"/>
                </a:rPr>
                <a:t>6</a:t>
              </a:r>
            </a:p>
          </p:txBody>
        </p:sp>
        <p:sp>
          <p:nvSpPr>
            <p:cNvPr id="139" name="TextBox 138"/>
            <p:cNvSpPr txBox="1"/>
            <p:nvPr/>
          </p:nvSpPr>
          <p:spPr>
            <a:xfrm>
              <a:off x="28435115" y="5763340"/>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900" dirty="0">
                <a:latin typeface="Arial"/>
                <a:cs typeface="Arial"/>
              </a:endParaRPr>
            </a:p>
          </p:txBody>
        </p:sp>
        <p:sp>
          <p:nvSpPr>
            <p:cNvPr id="140" name="TextBox 139"/>
            <p:cNvSpPr txBox="1"/>
            <p:nvPr/>
          </p:nvSpPr>
          <p:spPr>
            <a:xfrm>
              <a:off x="28435115" y="5023617"/>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900" dirty="0">
                <a:latin typeface="Arial"/>
                <a:cs typeface="Arial"/>
              </a:endParaRPr>
            </a:p>
          </p:txBody>
        </p:sp>
        <p:sp>
          <p:nvSpPr>
            <p:cNvPr id="141" name="TextBox 140"/>
            <p:cNvSpPr txBox="1"/>
            <p:nvPr/>
          </p:nvSpPr>
          <p:spPr>
            <a:xfrm>
              <a:off x="28435115" y="5399948"/>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142" name="TextBox 141"/>
            <p:cNvSpPr txBox="1"/>
            <p:nvPr/>
          </p:nvSpPr>
          <p:spPr>
            <a:xfrm>
              <a:off x="28435981" y="798049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900" dirty="0">
                <a:latin typeface="Arial"/>
                <a:cs typeface="Arial"/>
              </a:endParaRPr>
            </a:p>
          </p:txBody>
        </p:sp>
        <p:sp>
          <p:nvSpPr>
            <p:cNvPr id="143" name="TextBox 142"/>
            <p:cNvSpPr txBox="1"/>
            <p:nvPr/>
          </p:nvSpPr>
          <p:spPr>
            <a:xfrm>
              <a:off x="28435115" y="8347020"/>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900" dirty="0">
                <a:latin typeface="Arial"/>
                <a:cs typeface="Arial"/>
              </a:endParaRPr>
            </a:p>
          </p:txBody>
        </p:sp>
        <p:pic>
          <p:nvPicPr>
            <p:cNvPr id="145" name="Picture 144" descr="era5_pv_cross_cfd_66N34.5E_78N34.5E_20110211_0300.png"/>
            <p:cNvPicPr>
              <a:picLocks/>
            </p:cNvPicPr>
            <p:nvPr/>
          </p:nvPicPr>
          <p:blipFill rotWithShape="1">
            <a:blip r:embed="rId9">
              <a:extLst>
                <a:ext uri="{28A0092B-C50C-407E-A947-70E740481C1C}">
                  <a14:useLocalDpi xmlns:a14="http://schemas.microsoft.com/office/drawing/2010/main" val="0"/>
                </a:ext>
              </a:extLst>
            </a:blip>
            <a:srcRect l="24412" t="95000" r="16743" b="2268"/>
            <a:stretch/>
          </p:blipFill>
          <p:spPr>
            <a:xfrm rot="16200000">
              <a:off x="26650115" y="6842813"/>
              <a:ext cx="4434678" cy="183642"/>
            </a:xfrm>
            <a:prstGeom prst="rect">
              <a:avLst/>
            </a:prstGeom>
          </p:spPr>
        </p:pic>
        <p:sp>
          <p:nvSpPr>
            <p:cNvPr id="146" name="TextBox 145"/>
            <p:cNvSpPr txBox="1"/>
            <p:nvPr/>
          </p:nvSpPr>
          <p:spPr>
            <a:xfrm>
              <a:off x="28282715" y="8722201"/>
              <a:ext cx="4529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900" dirty="0">
                <a:latin typeface="Arial"/>
                <a:cs typeface="Arial"/>
              </a:endParaRPr>
            </a:p>
          </p:txBody>
        </p:sp>
      </p:grpSp>
      <p:sp>
        <p:nvSpPr>
          <p:cNvPr id="147" name="TextBox 146"/>
          <p:cNvSpPr txBox="1"/>
          <p:nvPr/>
        </p:nvSpPr>
        <p:spPr>
          <a:xfrm>
            <a:off x="100714" y="5305002"/>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grpSp>
        <p:nvGrpSpPr>
          <p:cNvPr id="148" name="Group 147"/>
          <p:cNvGrpSpPr/>
          <p:nvPr/>
        </p:nvGrpSpPr>
        <p:grpSpPr>
          <a:xfrm>
            <a:off x="1002921" y="4832207"/>
            <a:ext cx="991830" cy="318519"/>
            <a:chOff x="38643580" y="7635490"/>
            <a:chExt cx="991830" cy="318519"/>
          </a:xfrm>
        </p:grpSpPr>
        <p:sp>
          <p:nvSpPr>
            <p:cNvPr id="149" name="Rectangle 148"/>
            <p:cNvSpPr/>
            <p:nvPr/>
          </p:nvSpPr>
          <p:spPr>
            <a:xfrm>
              <a:off x="38643580" y="7635490"/>
              <a:ext cx="991830" cy="318519"/>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38912599" y="7658087"/>
              <a:ext cx="668908" cy="276999"/>
            </a:xfrm>
            <a:prstGeom prst="rect">
              <a:avLst/>
            </a:prstGeom>
            <a:noFill/>
          </p:spPr>
          <p:txBody>
            <a:bodyPr wrap="square" lIns="0" tIns="0" rIns="0" bIns="0" rtlCol="0">
              <a:spAutoFit/>
            </a:bodyPr>
            <a:lstStyle/>
            <a:p>
              <a:pPr algn="r"/>
              <a:r>
                <a:rPr lang="en-US" sz="1800" b="1" dirty="0" smtClean="0">
                  <a:latin typeface="Arial"/>
                  <a:cs typeface="Arial"/>
                </a:rPr>
                <a:t>AC12</a:t>
              </a:r>
              <a:endParaRPr lang="en-US" sz="1800" b="1" dirty="0">
                <a:latin typeface="Arial"/>
                <a:cs typeface="Arial"/>
              </a:endParaRPr>
            </a:p>
          </p:txBody>
        </p:sp>
        <p:sp>
          <p:nvSpPr>
            <p:cNvPr id="151" name="5-Point Star 150"/>
            <p:cNvSpPr>
              <a:spLocks noChangeAspect="1"/>
            </p:cNvSpPr>
            <p:nvPr/>
          </p:nvSpPr>
          <p:spPr>
            <a:xfrm rot="10800000" flipV="1">
              <a:off x="38709560" y="7680873"/>
              <a:ext cx="228600" cy="228600"/>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grpSp>
        <p:nvGrpSpPr>
          <p:cNvPr id="152" name="Group 151"/>
          <p:cNvGrpSpPr/>
          <p:nvPr/>
        </p:nvGrpSpPr>
        <p:grpSpPr>
          <a:xfrm>
            <a:off x="5462460" y="2914517"/>
            <a:ext cx="955288" cy="246221"/>
            <a:chOff x="38643580" y="7711093"/>
            <a:chExt cx="955288" cy="246221"/>
          </a:xfrm>
        </p:grpSpPr>
        <p:sp>
          <p:nvSpPr>
            <p:cNvPr id="153" name="Rectangle 152"/>
            <p:cNvSpPr/>
            <p:nvPr/>
          </p:nvSpPr>
          <p:spPr>
            <a:xfrm>
              <a:off x="38643580" y="7711429"/>
              <a:ext cx="955288" cy="24258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38929960" y="7711093"/>
              <a:ext cx="668908" cy="246221"/>
            </a:xfrm>
            <a:prstGeom prst="rect">
              <a:avLst/>
            </a:prstGeom>
            <a:noFill/>
          </p:spPr>
          <p:txBody>
            <a:bodyPr wrap="square" lIns="0" tIns="0" rIns="0" bIns="0" rtlCol="0">
              <a:spAutoFit/>
            </a:bodyPr>
            <a:lstStyle/>
            <a:p>
              <a:r>
                <a:rPr lang="en-US" sz="1600" b="1" dirty="0" smtClean="0">
                  <a:latin typeface="Arial"/>
                  <a:cs typeface="Arial"/>
                </a:rPr>
                <a:t>AC12</a:t>
              </a:r>
              <a:endParaRPr lang="en-US" sz="1600" b="1" dirty="0">
                <a:latin typeface="Arial"/>
                <a:cs typeface="Arial"/>
              </a:endParaRPr>
            </a:p>
          </p:txBody>
        </p:sp>
        <p:sp>
          <p:nvSpPr>
            <p:cNvPr id="155" name="5-Point Star 154"/>
            <p:cNvSpPr>
              <a:spLocks noChangeAspect="1"/>
            </p:cNvSpPr>
            <p:nvPr/>
          </p:nvSpPr>
          <p:spPr>
            <a:xfrm rot="10800000" flipV="1">
              <a:off x="38697985" y="7753033"/>
              <a:ext cx="169169" cy="169169"/>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grpSp>
        <p:nvGrpSpPr>
          <p:cNvPr id="156" name="Group 155"/>
          <p:cNvGrpSpPr/>
          <p:nvPr/>
        </p:nvGrpSpPr>
        <p:grpSpPr>
          <a:xfrm>
            <a:off x="5458503" y="5341089"/>
            <a:ext cx="955288" cy="246221"/>
            <a:chOff x="38643580" y="7711093"/>
            <a:chExt cx="955288" cy="246221"/>
          </a:xfrm>
        </p:grpSpPr>
        <p:sp>
          <p:nvSpPr>
            <p:cNvPr id="157" name="Rectangle 156"/>
            <p:cNvSpPr/>
            <p:nvPr/>
          </p:nvSpPr>
          <p:spPr>
            <a:xfrm>
              <a:off x="38643580" y="7711429"/>
              <a:ext cx="955288" cy="24258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TextBox 157"/>
            <p:cNvSpPr txBox="1"/>
            <p:nvPr/>
          </p:nvSpPr>
          <p:spPr>
            <a:xfrm>
              <a:off x="38929960" y="7711093"/>
              <a:ext cx="668908" cy="246221"/>
            </a:xfrm>
            <a:prstGeom prst="rect">
              <a:avLst/>
            </a:prstGeom>
            <a:noFill/>
          </p:spPr>
          <p:txBody>
            <a:bodyPr wrap="square" lIns="0" tIns="0" rIns="0" bIns="0" rtlCol="0">
              <a:spAutoFit/>
            </a:bodyPr>
            <a:lstStyle/>
            <a:p>
              <a:r>
                <a:rPr lang="en-US" sz="1600" b="1" dirty="0" smtClean="0">
                  <a:latin typeface="Arial"/>
                  <a:cs typeface="Arial"/>
                </a:rPr>
                <a:t>AC12</a:t>
              </a:r>
              <a:endParaRPr lang="en-US" sz="1600" b="1" dirty="0">
                <a:latin typeface="Arial"/>
                <a:cs typeface="Arial"/>
              </a:endParaRPr>
            </a:p>
          </p:txBody>
        </p:sp>
        <p:sp>
          <p:nvSpPr>
            <p:cNvPr id="159" name="5-Point Star 158"/>
            <p:cNvSpPr>
              <a:spLocks noChangeAspect="1"/>
            </p:cNvSpPr>
            <p:nvPr/>
          </p:nvSpPr>
          <p:spPr>
            <a:xfrm rot="10800000" flipV="1">
              <a:off x="38697985" y="7753033"/>
              <a:ext cx="169169" cy="169169"/>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spTree>
    <p:extLst>
      <p:ext uri="{BB962C8B-B14F-4D97-AF65-F5344CB8AC3E}">
        <p14:creationId xmlns:p14="http://schemas.microsoft.com/office/powerpoint/2010/main" val="19049506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a:t>
            </a:r>
            <a:r>
              <a:rPr lang="en-US" sz="2400" dirty="0" smtClean="0">
                <a:latin typeface="Arial"/>
                <a:cs typeface="Arial"/>
              </a:rPr>
              <a:t>phenomena.  </a:t>
            </a:r>
            <a:endParaRPr lang="en-US" sz="2400" dirty="0">
              <a:latin typeface="Arial"/>
              <a:cs typeface="Arial"/>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a:t>
            </a:r>
            <a:r>
              <a:rPr lang="en-US" sz="2400" dirty="0" smtClean="0">
                <a:latin typeface="Arial"/>
                <a:cs typeface="Arial"/>
              </a:rPr>
              <a:t>)</a:t>
            </a:r>
            <a:r>
              <a:rPr lang="en-US" sz="2400" dirty="0">
                <a:latin typeface="Arial"/>
                <a:cs typeface="Arial"/>
              </a:rPr>
              <a:t> </a:t>
            </a:r>
            <a:r>
              <a:rPr lang="en-US" sz="2400" dirty="0" smtClean="0">
                <a:latin typeface="Arial"/>
                <a:cs typeface="Arial"/>
              </a:rPr>
              <a:t>and </a:t>
            </a:r>
            <a:r>
              <a:rPr lang="en-US" sz="2400" dirty="0" smtClean="0">
                <a:latin typeface="Arial"/>
                <a:cs typeface="Arial"/>
              </a:rPr>
              <a:t>Arctic cyclones</a:t>
            </a:r>
            <a:r>
              <a:rPr lang="en-US" sz="2400" dirty="0">
                <a:latin typeface="Arial"/>
                <a:cs typeface="Arial"/>
              </a:rPr>
              <a:t> </a:t>
            </a:r>
            <a:r>
              <a:rPr lang="en-US" sz="2400" dirty="0" smtClean="0">
                <a:latin typeface="Arial"/>
                <a:cs typeface="Arial"/>
              </a:rPr>
              <a:t>on </a:t>
            </a:r>
            <a:r>
              <a:rPr lang="en-US" sz="2400" dirty="0">
                <a:latin typeface="Arial"/>
                <a:cs typeface="Arial"/>
              </a:rPr>
              <a:t>synoptic-to-</a:t>
            </a:r>
            <a:r>
              <a:rPr lang="en-US" sz="2400" dirty="0" err="1">
                <a:latin typeface="Arial"/>
                <a:cs typeface="Arial"/>
              </a:rPr>
              <a:t>subseasonal</a:t>
            </a:r>
            <a:r>
              <a:rPr lang="en-US" sz="2400" dirty="0">
                <a:latin typeface="Arial"/>
                <a:cs typeface="Arial"/>
              </a:rPr>
              <a:t> time scales</a:t>
            </a:r>
            <a:r>
              <a:rPr lang="en-US" sz="2400" dirty="0" smtClean="0">
                <a:latin typeface="Arial"/>
                <a:cs typeface="Arial"/>
              </a:rPr>
              <a:t>.</a:t>
            </a:r>
          </a:p>
          <a:p>
            <a:endParaRPr lang="en-US" sz="2400" dirty="0">
              <a:latin typeface="Arial"/>
              <a:cs typeface="Arial"/>
            </a:endParaRPr>
          </a:p>
          <a:p>
            <a:r>
              <a:rPr lang="en-US" sz="2400" dirty="0">
                <a:latin typeface="Arial"/>
                <a:cs typeface="Arial"/>
              </a:rPr>
              <a:t>This project is being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Torn.</a:t>
            </a:r>
            <a:endParaRPr lang="en-US" sz="2400" dirty="0">
              <a:latin typeface="Arial" panose="020B0604020202020204" pitchFamily="34" charset="0"/>
              <a:cs typeface="Arial" panose="020B0604020202020204" pitchFamily="34" charset="0"/>
            </a:endParaRPr>
          </a:p>
          <a:p>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Aug 2012</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5) Cross </a:t>
            </a:r>
            <a:r>
              <a:rPr lang="en-US" sz="2800" b="1" dirty="0" smtClean="0">
                <a:solidFill>
                  <a:srgbClr val="0000FF"/>
                </a:solidFill>
                <a:latin typeface="Arial" panose="020B0604020202020204" pitchFamily="34" charset="0"/>
                <a:cs typeface="Arial" panose="020B0604020202020204" pitchFamily="34" charset="0"/>
              </a:rPr>
              <a:t>Sections</a:t>
            </a:r>
            <a:endParaRPr lang="en-US" sz="2800" b="1" dirty="0">
              <a:solidFill>
                <a:srgbClr val="0000FF"/>
              </a:solidFill>
              <a:latin typeface="Arial" panose="020B0604020202020204" pitchFamily="34" charset="0"/>
              <a:cs typeface="Arial" panose="020B0604020202020204" pitchFamily="34" charset="0"/>
            </a:endParaRPr>
          </a:p>
        </p:txBody>
      </p:sp>
      <p:sp>
        <p:nvSpPr>
          <p:cNvPr id="107"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400" dirty="0" smtClean="0">
                <a:latin typeface="Arial"/>
                <a:cs typeface="Arial"/>
              </a:rPr>
              <a:t>(a) PV </a:t>
            </a:r>
            <a:r>
              <a:rPr lang="en-US" sz="1400" dirty="0">
                <a:latin typeface="Arial"/>
                <a:cs typeface="Arial"/>
              </a:rPr>
              <a:t>(PVU, </a:t>
            </a:r>
            <a:r>
              <a:rPr lang="en-US" sz="1400" dirty="0" smtClean="0">
                <a:latin typeface="Arial"/>
                <a:cs typeface="Arial"/>
              </a:rPr>
              <a:t>shaded)</a:t>
            </a:r>
            <a:r>
              <a:rPr lang="en-US" sz="1400" dirty="0">
                <a:latin typeface="Arial"/>
                <a:cs typeface="Arial"/>
              </a:rPr>
              <a:t>, </a:t>
            </a:r>
            <a:r>
              <a:rPr lang="en-US" sz="1400" dirty="0" smtClean="0">
                <a:latin typeface="Arial"/>
                <a:cs typeface="Arial"/>
              </a:rPr>
              <a:t>θ (K, black), ascent (</a:t>
            </a:r>
            <a:r>
              <a:rPr lang="en-US" sz="1400" dirty="0">
                <a:latin typeface="Arial"/>
                <a:cs typeface="Arial"/>
              </a:rPr>
              <a:t>red, every 5</a:t>
            </a:r>
            <a:r>
              <a:rPr lang="en-US" sz="1400" dirty="0" smtClean="0">
                <a:latin typeface="Arial"/>
                <a:cs typeface="Arial"/>
              </a:rPr>
              <a:t> </a:t>
            </a:r>
            <a:r>
              <a:rPr lang="en-US" sz="1400" dirty="0">
                <a:latin typeface="Arial"/>
                <a:cs typeface="Arial"/>
              </a:rPr>
              <a:t>× 10</a:t>
            </a:r>
            <a:r>
              <a:rPr lang="en-US" sz="1400" baseline="30000" dirty="0">
                <a:latin typeface="Arial"/>
                <a:cs typeface="Arial"/>
              </a:rPr>
              <a:t>−3 </a:t>
            </a:r>
            <a:r>
              <a:rPr lang="en-US" sz="1400" dirty="0">
                <a:latin typeface="Arial"/>
                <a:cs typeface="Arial"/>
              </a:rPr>
              <a:t>hPa s</a:t>
            </a:r>
            <a:r>
              <a:rPr lang="en-US" sz="1400" baseline="30000" dirty="0">
                <a:latin typeface="Arial"/>
                <a:cs typeface="Arial"/>
              </a:rPr>
              <a:t>−</a:t>
            </a:r>
            <a:r>
              <a:rPr lang="en-US" sz="1400" baseline="30000" dirty="0" smtClean="0">
                <a:latin typeface="Arial"/>
                <a:cs typeface="Arial"/>
              </a:rPr>
              <a:t>1</a:t>
            </a:r>
            <a:r>
              <a:rPr lang="en-US" sz="1400" dirty="0" smtClean="0">
                <a:latin typeface="Arial"/>
                <a:cs typeface="Arial"/>
              </a:rPr>
              <a:t>), and wind speed (white, </a:t>
            </a:r>
            <a:r>
              <a:rPr lang="en-US" sz="1400" dirty="0" smtClean="0">
                <a:latin typeface="Arial"/>
                <a:cs typeface="Arial"/>
              </a:rPr>
              <a:t>every 10 </a:t>
            </a:r>
            <a:r>
              <a:rPr lang="en-US" sz="1400" dirty="0">
                <a:latin typeface="Arial"/>
                <a:cs typeface="Arial"/>
              </a:rPr>
              <a:t>m s</a:t>
            </a:r>
            <a:r>
              <a:rPr lang="en-US" sz="1400" baseline="30000" dirty="0">
                <a:latin typeface="Arial"/>
                <a:cs typeface="Arial"/>
              </a:rPr>
              <a:t>−</a:t>
            </a:r>
            <a:r>
              <a:rPr lang="en-US" sz="1400" baseline="30000" dirty="0" smtClean="0">
                <a:latin typeface="Arial"/>
                <a:cs typeface="Arial"/>
              </a:rPr>
              <a:t>1</a:t>
            </a:r>
            <a:r>
              <a:rPr lang="en-US" sz="1400" dirty="0" smtClean="0">
                <a:latin typeface="Arial"/>
                <a:cs typeface="Arial"/>
              </a:rPr>
              <a:t> starting at 30 </a:t>
            </a:r>
            <a:r>
              <a:rPr lang="en-US" sz="1400" dirty="0">
                <a:latin typeface="Arial"/>
                <a:cs typeface="Arial"/>
              </a:rPr>
              <a:t>m s</a:t>
            </a:r>
            <a:r>
              <a:rPr lang="en-US" sz="1400" baseline="30000" dirty="0">
                <a:latin typeface="Arial"/>
                <a:cs typeface="Arial"/>
              </a:rPr>
              <a:t>−</a:t>
            </a:r>
            <a:r>
              <a:rPr lang="en-US" sz="1400" baseline="30000" dirty="0" smtClean="0">
                <a:latin typeface="Arial"/>
                <a:cs typeface="Arial"/>
              </a:rPr>
              <a:t>1</a:t>
            </a:r>
            <a:r>
              <a:rPr lang="en-US" sz="1400" dirty="0" smtClean="0">
                <a:latin typeface="Arial"/>
                <a:cs typeface="Arial"/>
              </a:rPr>
              <a:t>); </a:t>
            </a:r>
            <a:r>
              <a:rPr lang="en-US" sz="1400" dirty="0">
                <a:latin typeface="Arial"/>
                <a:cs typeface="Arial"/>
              </a:rPr>
              <a:t>DT (2-PVU surface) </a:t>
            </a:r>
            <a:r>
              <a:rPr lang="en-US" sz="1400" dirty="0" err="1">
                <a:latin typeface="Arial"/>
                <a:cs typeface="Arial"/>
              </a:rPr>
              <a:t>θ</a:t>
            </a:r>
            <a:r>
              <a:rPr lang="en-US" sz="1400" dirty="0">
                <a:latin typeface="Arial"/>
                <a:cs typeface="Arial"/>
              </a:rPr>
              <a:t> (K, shaded), wind speed (black, </a:t>
            </a:r>
            <a:r>
              <a:rPr lang="en-US" sz="1400" dirty="0" smtClean="0">
                <a:latin typeface="Arial"/>
                <a:cs typeface="Arial"/>
              </a:rPr>
              <a:t>every 10 </a:t>
            </a:r>
            <a:r>
              <a:rPr lang="en-US" sz="1400" dirty="0">
                <a:latin typeface="Arial"/>
                <a:cs typeface="Arial"/>
              </a:rPr>
              <a:t>m s</a:t>
            </a:r>
            <a:r>
              <a:rPr lang="en-US" sz="1400" baseline="30000" dirty="0">
                <a:latin typeface="Arial"/>
                <a:cs typeface="Arial"/>
              </a:rPr>
              <a:t>−1</a:t>
            </a:r>
            <a:r>
              <a:rPr lang="en-US" sz="1400" dirty="0">
                <a:latin typeface="Arial"/>
                <a:cs typeface="Arial"/>
              </a:rPr>
              <a:t> starting at 30 m s</a:t>
            </a:r>
            <a:r>
              <a:rPr lang="en-US" sz="1400" baseline="30000" dirty="0">
                <a:latin typeface="Arial"/>
                <a:cs typeface="Arial"/>
              </a:rPr>
              <a:t>−1</a:t>
            </a:r>
            <a:r>
              <a:rPr lang="en-US" sz="1400" dirty="0">
                <a:latin typeface="Arial"/>
                <a:cs typeface="Arial"/>
              </a:rPr>
              <a:t>), and wind (m s</a:t>
            </a:r>
            <a:r>
              <a:rPr lang="en-US" sz="1400" baseline="30000" dirty="0">
                <a:latin typeface="Arial"/>
                <a:cs typeface="Arial"/>
              </a:rPr>
              <a:t>−1</a:t>
            </a:r>
            <a:r>
              <a:rPr lang="en-US" sz="1400" dirty="0">
                <a:latin typeface="Arial"/>
                <a:cs typeface="Arial"/>
              </a:rPr>
              <a:t>, flags and barbs</a:t>
            </a:r>
            <a:r>
              <a:rPr lang="en-US" sz="1400" dirty="0" smtClean="0">
                <a:latin typeface="Arial"/>
                <a:cs typeface="Arial"/>
              </a:rPr>
              <a:t>); </a:t>
            </a:r>
            <a:r>
              <a:rPr lang="en-US" sz="1400" dirty="0" smtClean="0">
                <a:latin typeface="Arial"/>
                <a:cs typeface="Arial"/>
              </a:rPr>
              <a:t>(c) </a:t>
            </a:r>
            <a:r>
              <a:rPr lang="en-US" sz="1400" dirty="0">
                <a:latin typeface="Arial"/>
                <a:cs typeface="Arial"/>
              </a:rPr>
              <a:t>350–250</a:t>
            </a:r>
            <a:r>
              <a:rPr lang="en-US" sz="1400" dirty="0" smtClean="0">
                <a:latin typeface="Arial"/>
                <a:cs typeface="Arial"/>
              </a:rPr>
              <a:t>-hPa PV </a:t>
            </a:r>
            <a:r>
              <a:rPr lang="en-US" sz="1400" dirty="0">
                <a:latin typeface="Arial"/>
                <a:cs typeface="Arial"/>
              </a:rPr>
              <a:t>(PVU, gray) and </a:t>
            </a:r>
            <a:r>
              <a:rPr lang="en-US" sz="1400" dirty="0" err="1" smtClean="0">
                <a:latin typeface="Arial"/>
                <a:cs typeface="Arial"/>
              </a:rPr>
              <a:t>irrot</a:t>
            </a:r>
            <a:r>
              <a:rPr lang="en-US" sz="1400" dirty="0" smtClean="0">
                <a:latin typeface="Arial"/>
                <a:cs typeface="Arial"/>
              </a:rPr>
              <a:t>. </a:t>
            </a:r>
            <a:r>
              <a:rPr lang="en-US" sz="1400" dirty="0">
                <a:latin typeface="Arial"/>
                <a:cs typeface="Arial"/>
              </a:rPr>
              <a:t>wind (m s</a:t>
            </a:r>
            <a:r>
              <a:rPr lang="en-US" sz="1400" baseline="30000" dirty="0">
                <a:latin typeface="Arial"/>
                <a:cs typeface="Arial"/>
              </a:rPr>
              <a:t>−1</a:t>
            </a:r>
            <a:r>
              <a:rPr lang="en-US" sz="1400" dirty="0">
                <a:latin typeface="Arial"/>
                <a:cs typeface="Arial"/>
              </a:rPr>
              <a:t>, vectors), </a:t>
            </a:r>
            <a:r>
              <a:rPr lang="en-US" sz="1400" dirty="0" smtClean="0">
                <a:latin typeface="Arial"/>
                <a:cs typeface="Arial"/>
              </a:rPr>
              <a:t>300</a:t>
            </a:r>
            <a:r>
              <a:rPr lang="en-US" sz="1400" dirty="0">
                <a:latin typeface="Arial"/>
                <a:cs typeface="Arial"/>
              </a:rPr>
              <a:t>-hPa wind speed (m s</a:t>
            </a:r>
            <a:r>
              <a:rPr lang="en-US" sz="1400" baseline="30000" dirty="0">
                <a:latin typeface="Arial"/>
                <a:cs typeface="Arial"/>
              </a:rPr>
              <a:t>−1</a:t>
            </a:r>
            <a:r>
              <a:rPr lang="en-US" sz="1400" dirty="0">
                <a:latin typeface="Arial"/>
                <a:cs typeface="Arial"/>
              </a:rPr>
              <a:t>, </a:t>
            </a:r>
            <a:r>
              <a:rPr lang="en-US" sz="1400" dirty="0" smtClean="0">
                <a:latin typeface="Arial"/>
                <a:cs typeface="Arial"/>
              </a:rPr>
              <a:t>shaded)</a:t>
            </a:r>
            <a:r>
              <a:rPr lang="en-US" sz="1400" dirty="0">
                <a:latin typeface="Arial"/>
                <a:cs typeface="Arial"/>
              </a:rPr>
              <a:t>, 800–600-hPa </a:t>
            </a:r>
            <a:r>
              <a:rPr lang="en-US" sz="1400" dirty="0" smtClean="0">
                <a:latin typeface="Arial"/>
                <a:cs typeface="Arial"/>
              </a:rPr>
              <a:t>ascent (</a:t>
            </a:r>
            <a:r>
              <a:rPr lang="en-US" sz="1400" dirty="0">
                <a:latin typeface="Arial"/>
                <a:cs typeface="Arial"/>
              </a:rPr>
              <a:t>every 5 × 10</a:t>
            </a:r>
            <a:r>
              <a:rPr lang="en-US" sz="1400" baseline="30000" dirty="0">
                <a:latin typeface="Arial"/>
                <a:cs typeface="Arial"/>
              </a:rPr>
              <a:t>−3 </a:t>
            </a:r>
            <a:r>
              <a:rPr lang="en-US" sz="1400" dirty="0">
                <a:latin typeface="Arial"/>
                <a:cs typeface="Arial"/>
              </a:rPr>
              <a:t>hPa s</a:t>
            </a:r>
            <a:r>
              <a:rPr lang="en-US" sz="1400" baseline="30000" dirty="0">
                <a:latin typeface="Arial"/>
                <a:cs typeface="Arial"/>
              </a:rPr>
              <a:t>−1</a:t>
            </a:r>
            <a:r>
              <a:rPr lang="en-US" sz="1400" dirty="0">
                <a:latin typeface="Arial"/>
                <a:cs typeface="Arial"/>
              </a:rPr>
              <a:t>), and </a:t>
            </a:r>
            <a:r>
              <a:rPr lang="en-US" sz="1400" dirty="0" smtClean="0">
                <a:latin typeface="Arial"/>
                <a:cs typeface="Arial"/>
              </a:rPr>
              <a:t>PW (</a:t>
            </a:r>
            <a:r>
              <a:rPr lang="en-US" sz="1400" dirty="0">
                <a:latin typeface="Arial"/>
                <a:cs typeface="Arial"/>
              </a:rPr>
              <a:t>mm, shading</a:t>
            </a:r>
            <a:r>
              <a:rPr lang="en-US" sz="1400" dirty="0" smtClean="0">
                <a:latin typeface="Arial"/>
                <a:cs typeface="Arial"/>
              </a:rPr>
              <a:t>)</a:t>
            </a:r>
            <a:endParaRPr lang="en-US" sz="1400" baseline="30000" dirty="0">
              <a:latin typeface="Arial"/>
              <a:cs typeface="Arial"/>
            </a:endParaRPr>
          </a:p>
        </p:txBody>
      </p:sp>
      <p:grpSp>
        <p:nvGrpSpPr>
          <p:cNvPr id="74" name="Group 73"/>
          <p:cNvGrpSpPr/>
          <p:nvPr/>
        </p:nvGrpSpPr>
        <p:grpSpPr>
          <a:xfrm>
            <a:off x="8217496" y="870324"/>
            <a:ext cx="452142" cy="4595896"/>
            <a:chOff x="8196612" y="849332"/>
            <a:chExt cx="452142" cy="4595896"/>
          </a:xfrm>
        </p:grpSpPr>
        <p:pic>
          <p:nvPicPr>
            <p:cNvPr id="75" name="Picture 7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76" name="TextBox 75"/>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77" name="TextBox 76"/>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78" name="TextBox 77"/>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81" name="TextBox 80"/>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82" name="TextBox 81"/>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83" name="TextBox 82"/>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84" name="TextBox 83"/>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85" name="TextBox 84"/>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86" name="TextBox 85"/>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87" name="TextBox 86"/>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88" name="TextBox 87"/>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108" name="TextBox 10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112" name="TextBox 111"/>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114" name="TextBox 113"/>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116" name="TextBox 115"/>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117" name="TextBox 116"/>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118" name="TextBox 117"/>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119" name="TextBox 118"/>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120" name="TextBox 119"/>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121" name="TextBox 120"/>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127" name="TextBox 126"/>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129" name="TextBox 128"/>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130" name="TextBox 129"/>
            <p:cNvSpPr txBox="1"/>
            <p:nvPr/>
          </p:nvSpPr>
          <p:spPr>
            <a:xfrm>
              <a:off x="8196612" y="5306729"/>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grpSp>
        <p:nvGrpSpPr>
          <p:cNvPr id="133" name="Group 132"/>
          <p:cNvGrpSpPr/>
          <p:nvPr/>
        </p:nvGrpSpPr>
        <p:grpSpPr>
          <a:xfrm>
            <a:off x="-206954" y="848062"/>
            <a:ext cx="676560" cy="4434678"/>
            <a:chOff x="28282715" y="4717295"/>
            <a:chExt cx="676560" cy="4434678"/>
          </a:xfrm>
        </p:grpSpPr>
        <p:sp>
          <p:nvSpPr>
            <p:cNvPr id="134" name="TextBox 133"/>
            <p:cNvSpPr txBox="1"/>
            <p:nvPr/>
          </p:nvSpPr>
          <p:spPr>
            <a:xfrm>
              <a:off x="28435115" y="7610888"/>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900" dirty="0">
                <a:latin typeface="Arial"/>
                <a:cs typeface="Arial"/>
              </a:endParaRPr>
            </a:p>
          </p:txBody>
        </p:sp>
        <p:sp>
          <p:nvSpPr>
            <p:cNvPr id="135" name="TextBox 134"/>
            <p:cNvSpPr txBox="1"/>
            <p:nvPr/>
          </p:nvSpPr>
          <p:spPr>
            <a:xfrm>
              <a:off x="28435981" y="7238832"/>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900" dirty="0">
                <a:latin typeface="Arial"/>
                <a:cs typeface="Arial"/>
              </a:endParaRPr>
            </a:p>
          </p:txBody>
        </p:sp>
        <p:sp>
          <p:nvSpPr>
            <p:cNvPr id="136" name="TextBox 135"/>
            <p:cNvSpPr txBox="1"/>
            <p:nvPr/>
          </p:nvSpPr>
          <p:spPr>
            <a:xfrm>
              <a:off x="28435981" y="6867495"/>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900" dirty="0">
                <a:latin typeface="Arial"/>
                <a:cs typeface="Arial"/>
              </a:endParaRPr>
            </a:p>
          </p:txBody>
        </p:sp>
        <p:sp>
          <p:nvSpPr>
            <p:cNvPr id="137" name="TextBox 136"/>
            <p:cNvSpPr txBox="1"/>
            <p:nvPr/>
          </p:nvSpPr>
          <p:spPr>
            <a:xfrm>
              <a:off x="28435115" y="6503207"/>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900" dirty="0">
                <a:latin typeface="Arial"/>
                <a:cs typeface="Arial"/>
              </a:endParaRPr>
            </a:p>
          </p:txBody>
        </p:sp>
        <p:sp>
          <p:nvSpPr>
            <p:cNvPr id="138" name="TextBox 137"/>
            <p:cNvSpPr txBox="1"/>
            <p:nvPr/>
          </p:nvSpPr>
          <p:spPr>
            <a:xfrm>
              <a:off x="28435981" y="6137117"/>
              <a:ext cx="300556" cy="138499"/>
            </a:xfrm>
            <a:prstGeom prst="rect">
              <a:avLst/>
            </a:prstGeom>
            <a:noFill/>
          </p:spPr>
          <p:txBody>
            <a:bodyPr wrap="square" lIns="0" tIns="0" rIns="0" bIns="0" rtlCol="0">
              <a:spAutoFit/>
            </a:bodyPr>
            <a:lstStyle/>
            <a:p>
              <a:pPr algn="r"/>
              <a:r>
                <a:rPr lang="en-US" sz="900" dirty="0">
                  <a:latin typeface="Arial"/>
                  <a:cs typeface="Arial"/>
                </a:rPr>
                <a:t>6</a:t>
              </a:r>
            </a:p>
          </p:txBody>
        </p:sp>
        <p:sp>
          <p:nvSpPr>
            <p:cNvPr id="139" name="TextBox 138"/>
            <p:cNvSpPr txBox="1"/>
            <p:nvPr/>
          </p:nvSpPr>
          <p:spPr>
            <a:xfrm>
              <a:off x="28435115" y="5763340"/>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900" dirty="0">
                <a:latin typeface="Arial"/>
                <a:cs typeface="Arial"/>
              </a:endParaRPr>
            </a:p>
          </p:txBody>
        </p:sp>
        <p:sp>
          <p:nvSpPr>
            <p:cNvPr id="140" name="TextBox 139"/>
            <p:cNvSpPr txBox="1"/>
            <p:nvPr/>
          </p:nvSpPr>
          <p:spPr>
            <a:xfrm>
              <a:off x="28435115" y="5023617"/>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900" dirty="0">
                <a:latin typeface="Arial"/>
                <a:cs typeface="Arial"/>
              </a:endParaRPr>
            </a:p>
          </p:txBody>
        </p:sp>
        <p:sp>
          <p:nvSpPr>
            <p:cNvPr id="141" name="TextBox 140"/>
            <p:cNvSpPr txBox="1"/>
            <p:nvPr/>
          </p:nvSpPr>
          <p:spPr>
            <a:xfrm>
              <a:off x="28435115" y="5399948"/>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142" name="TextBox 141"/>
            <p:cNvSpPr txBox="1"/>
            <p:nvPr/>
          </p:nvSpPr>
          <p:spPr>
            <a:xfrm>
              <a:off x="28435981" y="798049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900" dirty="0">
                <a:latin typeface="Arial"/>
                <a:cs typeface="Arial"/>
              </a:endParaRPr>
            </a:p>
          </p:txBody>
        </p:sp>
        <p:sp>
          <p:nvSpPr>
            <p:cNvPr id="143" name="TextBox 142"/>
            <p:cNvSpPr txBox="1"/>
            <p:nvPr/>
          </p:nvSpPr>
          <p:spPr>
            <a:xfrm>
              <a:off x="28435115" y="8347020"/>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900" dirty="0">
                <a:latin typeface="Arial"/>
                <a:cs typeface="Arial"/>
              </a:endParaRPr>
            </a:p>
          </p:txBody>
        </p:sp>
        <p:pic>
          <p:nvPicPr>
            <p:cNvPr id="145" name="Picture 144" descr="era5_pv_cross_cfd_66N34.5E_78N34.5E_20110211_0300.png"/>
            <p:cNvPicPr>
              <a:picLocks/>
            </p:cNvPicPr>
            <p:nvPr/>
          </p:nvPicPr>
          <p:blipFill rotWithShape="1">
            <a:blip r:embed="rId4">
              <a:extLst>
                <a:ext uri="{28A0092B-C50C-407E-A947-70E740481C1C}">
                  <a14:useLocalDpi xmlns:a14="http://schemas.microsoft.com/office/drawing/2010/main" val="0"/>
                </a:ext>
              </a:extLst>
            </a:blip>
            <a:srcRect l="24412" t="95000" r="16743" b="2268"/>
            <a:stretch/>
          </p:blipFill>
          <p:spPr>
            <a:xfrm rot="16200000">
              <a:off x="26650115" y="6842813"/>
              <a:ext cx="4434678" cy="183642"/>
            </a:xfrm>
            <a:prstGeom prst="rect">
              <a:avLst/>
            </a:prstGeom>
          </p:spPr>
        </p:pic>
        <p:sp>
          <p:nvSpPr>
            <p:cNvPr id="146" name="TextBox 145"/>
            <p:cNvSpPr txBox="1"/>
            <p:nvPr/>
          </p:nvSpPr>
          <p:spPr>
            <a:xfrm>
              <a:off x="28282715" y="8722201"/>
              <a:ext cx="4529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900" dirty="0">
                <a:latin typeface="Arial"/>
                <a:cs typeface="Arial"/>
              </a:endParaRPr>
            </a:p>
          </p:txBody>
        </p:sp>
      </p:grpSp>
      <p:sp>
        <p:nvSpPr>
          <p:cNvPr id="147" name="TextBox 146"/>
          <p:cNvSpPr txBox="1"/>
          <p:nvPr/>
        </p:nvSpPr>
        <p:spPr>
          <a:xfrm>
            <a:off x="100714" y="5305002"/>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90" name="Picture 89" descr="era5_pv_cross_cfd_76.2N141E_76.2N228E_20120805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69" y="774886"/>
            <a:ext cx="4859700" cy="4700016"/>
          </a:xfrm>
          <a:prstGeom prst="rect">
            <a:avLst/>
          </a:prstGeom>
        </p:spPr>
      </p:pic>
      <p:sp>
        <p:nvSpPr>
          <p:cNvPr id="92" name="TextBox 91"/>
          <p:cNvSpPr txBox="1"/>
          <p:nvPr/>
        </p:nvSpPr>
        <p:spPr>
          <a:xfrm>
            <a:off x="5029677" y="5238978"/>
            <a:ext cx="452305" cy="400110"/>
          </a:xfrm>
          <a:prstGeom prst="rect">
            <a:avLst/>
          </a:prstGeom>
          <a:solidFill>
            <a:schemeClr val="bg1"/>
          </a:solid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93" name="Rectangle 92"/>
          <p:cNvSpPr/>
          <p:nvPr/>
        </p:nvSpPr>
        <p:spPr>
          <a:xfrm>
            <a:off x="1070531" y="3748904"/>
            <a:ext cx="1610086" cy="707886"/>
          </a:xfrm>
          <a:prstGeom prst="rect">
            <a:avLst/>
          </a:prstGeom>
          <a:noFill/>
        </p:spPr>
        <p:txBody>
          <a:bodyPr wrap="none" lIns="91440" tIns="45720" rIns="91440" bIns="45720">
            <a:spAutoFit/>
          </a:bodyPr>
          <a:lstStyle/>
          <a:p>
            <a:pPr algn="ctr"/>
            <a:r>
              <a:rPr lang="en-US" sz="40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2</a:t>
            </a:r>
            <a:endParaRPr lang="en-US"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94" name="Straight Arrow Connector 93"/>
          <p:cNvCxnSpPr/>
          <p:nvPr/>
        </p:nvCxnSpPr>
        <p:spPr>
          <a:xfrm flipV="1">
            <a:off x="1717087" y="3346842"/>
            <a:ext cx="0" cy="490188"/>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813455" y="5269099"/>
            <a:ext cx="377128" cy="400110"/>
          </a:xfrm>
          <a:prstGeom prst="rect">
            <a:avLst/>
          </a:prstGeom>
          <a:solidFill>
            <a:schemeClr val="bg1"/>
          </a:solid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96" name="TextBox 95"/>
          <p:cNvSpPr txBox="1"/>
          <p:nvPr/>
        </p:nvSpPr>
        <p:spPr>
          <a:xfrm>
            <a:off x="1007319" y="900632"/>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97" name="5-Point Star 96"/>
          <p:cNvSpPr>
            <a:spLocks noChangeAspect="1"/>
          </p:cNvSpPr>
          <p:nvPr/>
        </p:nvSpPr>
        <p:spPr>
          <a:xfrm rot="10800000" flipV="1">
            <a:off x="2976896" y="4863056"/>
            <a:ext cx="365760" cy="365760"/>
          </a:xfrm>
          <a:prstGeom prst="star5">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nvGrpSpPr>
          <p:cNvPr id="155" name="Group 154"/>
          <p:cNvGrpSpPr/>
          <p:nvPr/>
        </p:nvGrpSpPr>
        <p:grpSpPr>
          <a:xfrm>
            <a:off x="5436623" y="746465"/>
            <a:ext cx="2839389" cy="2422524"/>
            <a:chOff x="5436623" y="796470"/>
            <a:chExt cx="2839389" cy="2422524"/>
          </a:xfrm>
        </p:grpSpPr>
        <p:pic>
          <p:nvPicPr>
            <p:cNvPr id="156" name="Picture 155" descr="DT_theta_crossline_76.2N141E_76.2N228E_20120805_12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020" y="797750"/>
              <a:ext cx="2688336" cy="2421244"/>
            </a:xfrm>
            <a:prstGeom prst="rect">
              <a:avLst/>
            </a:prstGeom>
            <a:ln w="9525">
              <a:solidFill>
                <a:schemeClr val="tx1"/>
              </a:solidFill>
            </a:ln>
          </p:spPr>
        </p:pic>
        <p:sp>
          <p:nvSpPr>
            <p:cNvPr id="157" name="Rectangle 156"/>
            <p:cNvSpPr/>
            <p:nvPr/>
          </p:nvSpPr>
          <p:spPr>
            <a:xfrm>
              <a:off x="7703620" y="1346771"/>
              <a:ext cx="572392"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B</a:t>
              </a:r>
              <a:r>
                <a:rPr lang="en-US" sz="3200" b="1" dirty="0" smtClean="0">
                  <a:ln w="15875">
                    <a:solidFill>
                      <a:schemeClr val="tx1"/>
                    </a:solidFill>
                    <a:prstDash val="solid"/>
                  </a:ln>
                  <a:solidFill>
                    <a:srgbClr val="FFFF00"/>
                  </a:solidFill>
                  <a:latin typeface="Arial" panose="020B0604020202020204" pitchFamily="34" charset="0"/>
                  <a:cs typeface="Arial" panose="020B0604020202020204" pitchFamily="34" charset="0"/>
                </a:rPr>
                <a:t>’</a:t>
              </a:r>
              <a:endParaRPr lang="en-US" sz="32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58" name="Rectangle 157"/>
            <p:cNvSpPr/>
            <p:nvPr/>
          </p:nvSpPr>
          <p:spPr>
            <a:xfrm>
              <a:off x="5436623" y="1544350"/>
              <a:ext cx="481021"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59" name="5-Point Star 158"/>
            <p:cNvSpPr>
              <a:spLocks noChangeAspect="1"/>
            </p:cNvSpPr>
            <p:nvPr/>
          </p:nvSpPr>
          <p:spPr>
            <a:xfrm rot="10800000" flipV="1">
              <a:off x="6790074" y="2070551"/>
              <a:ext cx="182880" cy="182880"/>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160" name="TextBox 159"/>
            <p:cNvSpPr txBox="1"/>
            <p:nvPr/>
          </p:nvSpPr>
          <p:spPr>
            <a:xfrm>
              <a:off x="5456845" y="79647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61" name="Rectangle 160"/>
            <p:cNvSpPr/>
            <p:nvPr/>
          </p:nvSpPr>
          <p:spPr>
            <a:xfrm>
              <a:off x="6484312" y="2558092"/>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a:t>
              </a:r>
              <a:r>
                <a:rPr lang="en-US" sz="2400" b="1" dirty="0">
                  <a:ln w="16510">
                    <a:solidFill>
                      <a:schemeClr val="tx1"/>
                    </a:solidFill>
                    <a:prstDash val="solid"/>
                  </a:ln>
                  <a:solidFill>
                    <a:schemeClr val="bg1"/>
                  </a:solidFill>
                  <a:latin typeface="Arial" panose="020B0604020202020204" pitchFamily="34" charset="0"/>
                  <a:cs typeface="Arial" panose="020B0604020202020204" pitchFamily="34" charset="0"/>
                </a:rPr>
                <a:t>1</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62" name="Straight Arrow Connector 161"/>
            <p:cNvCxnSpPr/>
            <p:nvPr/>
          </p:nvCxnSpPr>
          <p:spPr>
            <a:xfrm flipH="1" flipV="1">
              <a:off x="6203767" y="2650714"/>
              <a:ext cx="385718" cy="138211"/>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203767" y="1574563"/>
              <a:ext cx="0" cy="289429"/>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5744623" y="1220968"/>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a:t>
              </a:r>
              <a:r>
                <a:rPr lang="en-US" sz="2400" b="1" dirty="0">
                  <a:ln w="16510">
                    <a:solidFill>
                      <a:schemeClr val="tx1"/>
                    </a:solidFill>
                    <a:prstDash val="solid"/>
                  </a:ln>
                  <a:solidFill>
                    <a:schemeClr val="bg1"/>
                  </a:solidFill>
                  <a:latin typeface="Arial" panose="020B0604020202020204" pitchFamily="34" charset="0"/>
                  <a:cs typeface="Arial" panose="020B0604020202020204" pitchFamily="34" charset="0"/>
                </a:rPr>
                <a:t>2</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65" name="Straight Arrow Connector 164"/>
            <p:cNvCxnSpPr/>
            <p:nvPr/>
          </p:nvCxnSpPr>
          <p:spPr>
            <a:xfrm flipH="1">
              <a:off x="7209310" y="1375923"/>
              <a:ext cx="231595" cy="239005"/>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6" name="Rectangle 165"/>
            <p:cNvSpPr/>
            <p:nvPr/>
          </p:nvSpPr>
          <p:spPr>
            <a:xfrm>
              <a:off x="7052009" y="1002835"/>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3</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grpSp>
      <p:grpSp>
        <p:nvGrpSpPr>
          <p:cNvPr id="167" name="Group 166"/>
          <p:cNvGrpSpPr/>
          <p:nvPr/>
        </p:nvGrpSpPr>
        <p:grpSpPr>
          <a:xfrm>
            <a:off x="5436623" y="3183632"/>
            <a:ext cx="2839389" cy="2422993"/>
            <a:chOff x="5436623" y="796470"/>
            <a:chExt cx="2839389" cy="2422993"/>
          </a:xfrm>
        </p:grpSpPr>
        <p:pic>
          <p:nvPicPr>
            <p:cNvPr id="168" name="Picture 167" descr="PV_crossline_76.2N141E_76.2N228E_20120805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020" y="798797"/>
              <a:ext cx="2688336" cy="2420666"/>
            </a:xfrm>
            <a:prstGeom prst="rect">
              <a:avLst/>
            </a:prstGeom>
            <a:ln w="9525">
              <a:solidFill>
                <a:schemeClr val="tx1"/>
              </a:solidFill>
            </a:ln>
          </p:spPr>
        </p:pic>
        <p:sp>
          <p:nvSpPr>
            <p:cNvPr id="169" name="TextBox 168"/>
            <p:cNvSpPr txBox="1"/>
            <p:nvPr/>
          </p:nvSpPr>
          <p:spPr>
            <a:xfrm>
              <a:off x="5456845" y="79647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70" name="Rectangle 169"/>
            <p:cNvSpPr/>
            <p:nvPr/>
          </p:nvSpPr>
          <p:spPr>
            <a:xfrm>
              <a:off x="7703620" y="1346771"/>
              <a:ext cx="572392"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B</a:t>
              </a:r>
              <a:r>
                <a:rPr lang="en-US" sz="3200" b="1" dirty="0" smtClean="0">
                  <a:ln w="15875">
                    <a:solidFill>
                      <a:schemeClr val="tx1"/>
                    </a:solidFill>
                    <a:prstDash val="solid"/>
                  </a:ln>
                  <a:solidFill>
                    <a:srgbClr val="FFFF00"/>
                  </a:solidFill>
                  <a:latin typeface="Arial" panose="020B0604020202020204" pitchFamily="34" charset="0"/>
                  <a:cs typeface="Arial" panose="020B0604020202020204" pitchFamily="34" charset="0"/>
                </a:rPr>
                <a:t>’</a:t>
              </a:r>
              <a:endParaRPr lang="en-US" sz="32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71" name="Rectangle 170"/>
            <p:cNvSpPr/>
            <p:nvPr/>
          </p:nvSpPr>
          <p:spPr>
            <a:xfrm>
              <a:off x="5436623" y="1544350"/>
              <a:ext cx="481021"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cxnSp>
          <p:nvCxnSpPr>
            <p:cNvPr id="172" name="Straight Arrow Connector 171"/>
            <p:cNvCxnSpPr/>
            <p:nvPr/>
          </p:nvCxnSpPr>
          <p:spPr>
            <a:xfrm>
              <a:off x="6203767" y="1574563"/>
              <a:ext cx="0" cy="289429"/>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3" name="Rectangle 172"/>
            <p:cNvSpPr/>
            <p:nvPr/>
          </p:nvSpPr>
          <p:spPr>
            <a:xfrm>
              <a:off x="5744623" y="1220968"/>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a:t>
              </a:r>
              <a:r>
                <a:rPr lang="en-US" sz="2400" b="1" dirty="0">
                  <a:ln w="16510">
                    <a:solidFill>
                      <a:schemeClr val="tx1"/>
                    </a:solidFill>
                    <a:prstDash val="solid"/>
                  </a:ln>
                  <a:solidFill>
                    <a:schemeClr val="bg1"/>
                  </a:solidFill>
                  <a:latin typeface="Arial" panose="020B0604020202020204" pitchFamily="34" charset="0"/>
                  <a:cs typeface="Arial" panose="020B0604020202020204" pitchFamily="34" charset="0"/>
                </a:rPr>
                <a:t>2</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74" name="Straight Arrow Connector 173"/>
            <p:cNvCxnSpPr/>
            <p:nvPr/>
          </p:nvCxnSpPr>
          <p:spPr>
            <a:xfrm flipH="1">
              <a:off x="7209310" y="1375923"/>
              <a:ext cx="231595" cy="239005"/>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5" name="Rectangle 174"/>
            <p:cNvSpPr/>
            <p:nvPr/>
          </p:nvSpPr>
          <p:spPr>
            <a:xfrm>
              <a:off x="7052009" y="1002835"/>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3</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76" name="Rectangle 175"/>
            <p:cNvSpPr/>
            <p:nvPr/>
          </p:nvSpPr>
          <p:spPr>
            <a:xfrm>
              <a:off x="6452995" y="2533637"/>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a:t>
              </a:r>
              <a:r>
                <a:rPr lang="en-US" sz="2400" b="1" dirty="0">
                  <a:ln w="16510">
                    <a:solidFill>
                      <a:schemeClr val="tx1"/>
                    </a:solidFill>
                    <a:prstDash val="solid"/>
                  </a:ln>
                  <a:solidFill>
                    <a:schemeClr val="bg1"/>
                  </a:solidFill>
                  <a:latin typeface="Arial" panose="020B0604020202020204" pitchFamily="34" charset="0"/>
                  <a:cs typeface="Arial" panose="020B0604020202020204" pitchFamily="34" charset="0"/>
                </a:rPr>
                <a:t>1</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77" name="Straight Arrow Connector 176"/>
            <p:cNvCxnSpPr/>
            <p:nvPr/>
          </p:nvCxnSpPr>
          <p:spPr>
            <a:xfrm flipH="1" flipV="1">
              <a:off x="6156574" y="2620070"/>
              <a:ext cx="380751" cy="143494"/>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8" name="5-Point Star 177"/>
            <p:cNvSpPr>
              <a:spLocks noChangeAspect="1"/>
            </p:cNvSpPr>
            <p:nvPr/>
          </p:nvSpPr>
          <p:spPr>
            <a:xfrm rot="10800000" flipV="1">
              <a:off x="6790074" y="2070551"/>
              <a:ext cx="182880" cy="182880"/>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grpSp>
        <p:nvGrpSpPr>
          <p:cNvPr id="179" name="Group 178"/>
          <p:cNvGrpSpPr/>
          <p:nvPr/>
        </p:nvGrpSpPr>
        <p:grpSpPr>
          <a:xfrm>
            <a:off x="1002921" y="4832207"/>
            <a:ext cx="991830" cy="318519"/>
            <a:chOff x="38643580" y="7635490"/>
            <a:chExt cx="991830" cy="318519"/>
          </a:xfrm>
        </p:grpSpPr>
        <p:sp>
          <p:nvSpPr>
            <p:cNvPr id="180" name="Rectangle 179"/>
            <p:cNvSpPr/>
            <p:nvPr/>
          </p:nvSpPr>
          <p:spPr>
            <a:xfrm>
              <a:off x="38643580" y="7635490"/>
              <a:ext cx="991830" cy="318519"/>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8912599" y="7658087"/>
              <a:ext cx="668908" cy="276999"/>
            </a:xfrm>
            <a:prstGeom prst="rect">
              <a:avLst/>
            </a:prstGeom>
            <a:noFill/>
          </p:spPr>
          <p:txBody>
            <a:bodyPr wrap="square" lIns="0" tIns="0" rIns="0" bIns="0" rtlCol="0">
              <a:spAutoFit/>
            </a:bodyPr>
            <a:lstStyle/>
            <a:p>
              <a:pPr algn="r"/>
              <a:r>
                <a:rPr lang="en-US" sz="1800" b="1" dirty="0" smtClean="0">
                  <a:latin typeface="Arial"/>
                  <a:cs typeface="Arial"/>
                </a:rPr>
                <a:t>AC12</a:t>
              </a:r>
              <a:endParaRPr lang="en-US" sz="1800" b="1" dirty="0">
                <a:latin typeface="Arial"/>
                <a:cs typeface="Arial"/>
              </a:endParaRPr>
            </a:p>
          </p:txBody>
        </p:sp>
        <p:sp>
          <p:nvSpPr>
            <p:cNvPr id="182" name="5-Point Star 181"/>
            <p:cNvSpPr>
              <a:spLocks noChangeAspect="1"/>
            </p:cNvSpPr>
            <p:nvPr/>
          </p:nvSpPr>
          <p:spPr>
            <a:xfrm rot="10800000" flipV="1">
              <a:off x="38709560" y="7680873"/>
              <a:ext cx="228600" cy="228600"/>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grpSp>
        <p:nvGrpSpPr>
          <p:cNvPr id="183" name="Group 182"/>
          <p:cNvGrpSpPr/>
          <p:nvPr/>
        </p:nvGrpSpPr>
        <p:grpSpPr>
          <a:xfrm>
            <a:off x="5459285" y="2934284"/>
            <a:ext cx="955288" cy="246221"/>
            <a:chOff x="38643580" y="7711093"/>
            <a:chExt cx="955288" cy="246221"/>
          </a:xfrm>
        </p:grpSpPr>
        <p:sp>
          <p:nvSpPr>
            <p:cNvPr id="184" name="Rectangle 183"/>
            <p:cNvSpPr/>
            <p:nvPr/>
          </p:nvSpPr>
          <p:spPr>
            <a:xfrm>
              <a:off x="38643580" y="7711429"/>
              <a:ext cx="955288" cy="24258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TextBox 184"/>
            <p:cNvSpPr txBox="1"/>
            <p:nvPr/>
          </p:nvSpPr>
          <p:spPr>
            <a:xfrm>
              <a:off x="38929960" y="7711093"/>
              <a:ext cx="668908" cy="246221"/>
            </a:xfrm>
            <a:prstGeom prst="rect">
              <a:avLst/>
            </a:prstGeom>
            <a:noFill/>
          </p:spPr>
          <p:txBody>
            <a:bodyPr wrap="square" lIns="0" tIns="0" rIns="0" bIns="0" rtlCol="0">
              <a:spAutoFit/>
            </a:bodyPr>
            <a:lstStyle/>
            <a:p>
              <a:r>
                <a:rPr lang="en-US" sz="1600" b="1" dirty="0" smtClean="0">
                  <a:latin typeface="Arial"/>
                  <a:cs typeface="Arial"/>
                </a:rPr>
                <a:t>AC12</a:t>
              </a:r>
              <a:endParaRPr lang="en-US" sz="1600" b="1" dirty="0">
                <a:latin typeface="Arial"/>
                <a:cs typeface="Arial"/>
              </a:endParaRPr>
            </a:p>
          </p:txBody>
        </p:sp>
        <p:sp>
          <p:nvSpPr>
            <p:cNvPr id="186" name="5-Point Star 185"/>
            <p:cNvSpPr>
              <a:spLocks noChangeAspect="1"/>
            </p:cNvSpPr>
            <p:nvPr/>
          </p:nvSpPr>
          <p:spPr>
            <a:xfrm rot="10800000" flipV="1">
              <a:off x="38697985" y="7753033"/>
              <a:ext cx="169169" cy="169169"/>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grpSp>
        <p:nvGrpSpPr>
          <p:cNvPr id="187" name="Group 186"/>
          <p:cNvGrpSpPr/>
          <p:nvPr/>
        </p:nvGrpSpPr>
        <p:grpSpPr>
          <a:xfrm>
            <a:off x="5456845" y="5368753"/>
            <a:ext cx="955288" cy="246221"/>
            <a:chOff x="38643580" y="7711093"/>
            <a:chExt cx="955288" cy="246221"/>
          </a:xfrm>
        </p:grpSpPr>
        <p:sp>
          <p:nvSpPr>
            <p:cNvPr id="188" name="Rectangle 187"/>
            <p:cNvSpPr/>
            <p:nvPr/>
          </p:nvSpPr>
          <p:spPr>
            <a:xfrm>
              <a:off x="38643580" y="7711429"/>
              <a:ext cx="955288" cy="24258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TextBox 188"/>
            <p:cNvSpPr txBox="1"/>
            <p:nvPr/>
          </p:nvSpPr>
          <p:spPr>
            <a:xfrm>
              <a:off x="38929960" y="7711093"/>
              <a:ext cx="668908" cy="246221"/>
            </a:xfrm>
            <a:prstGeom prst="rect">
              <a:avLst/>
            </a:prstGeom>
            <a:noFill/>
          </p:spPr>
          <p:txBody>
            <a:bodyPr wrap="square" lIns="0" tIns="0" rIns="0" bIns="0" rtlCol="0">
              <a:spAutoFit/>
            </a:bodyPr>
            <a:lstStyle/>
            <a:p>
              <a:r>
                <a:rPr lang="en-US" sz="1600" b="1" dirty="0" smtClean="0">
                  <a:latin typeface="Arial"/>
                  <a:cs typeface="Arial"/>
                </a:rPr>
                <a:t>AC12</a:t>
              </a:r>
              <a:endParaRPr lang="en-US" sz="1600" b="1" dirty="0">
                <a:latin typeface="Arial"/>
                <a:cs typeface="Arial"/>
              </a:endParaRPr>
            </a:p>
          </p:txBody>
        </p:sp>
        <p:sp>
          <p:nvSpPr>
            <p:cNvPr id="190" name="5-Point Star 189"/>
            <p:cNvSpPr>
              <a:spLocks noChangeAspect="1"/>
            </p:cNvSpPr>
            <p:nvPr/>
          </p:nvSpPr>
          <p:spPr>
            <a:xfrm rot="10800000" flipV="1">
              <a:off x="38697985" y="7753033"/>
              <a:ext cx="169169" cy="169169"/>
            </a:xfrm>
            <a:prstGeom prst="star5">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grpSp>
      <p:grpSp>
        <p:nvGrpSpPr>
          <p:cNvPr id="191" name="Group 190"/>
          <p:cNvGrpSpPr/>
          <p:nvPr/>
        </p:nvGrpSpPr>
        <p:grpSpPr>
          <a:xfrm>
            <a:off x="8702516" y="761181"/>
            <a:ext cx="501794" cy="4879196"/>
            <a:chOff x="8702516" y="761181"/>
            <a:chExt cx="501794" cy="4879196"/>
          </a:xfrm>
        </p:grpSpPr>
        <p:pic>
          <p:nvPicPr>
            <p:cNvPr id="192" name="Picture 191" descr="250_jet_mslp_pac_polar20131109_1200.png"/>
            <p:cNvPicPr>
              <a:picLocks/>
            </p:cNvPicPr>
            <p:nvPr/>
          </p:nvPicPr>
          <p:blipFill rotWithShape="1">
            <a:blip r:embed="rId8">
              <a:extLst>
                <a:ext uri="{28A0092B-C50C-407E-A947-70E740481C1C}">
                  <a14:useLocalDpi xmlns:a14="http://schemas.microsoft.com/office/drawing/2010/main" val="0"/>
                </a:ext>
              </a:extLst>
            </a:blip>
            <a:srcRect l="4421" t="94735" r="59874" b="2317"/>
            <a:stretch/>
          </p:blipFill>
          <p:spPr>
            <a:xfrm rot="16200000">
              <a:off x="7735607" y="4357902"/>
              <a:ext cx="2112476" cy="155448"/>
            </a:xfrm>
            <a:prstGeom prst="rect">
              <a:avLst/>
            </a:prstGeom>
          </p:spPr>
        </p:pic>
        <p:sp>
          <p:nvSpPr>
            <p:cNvPr id="193" name="TextBox 192"/>
            <p:cNvSpPr txBox="1"/>
            <p:nvPr/>
          </p:nvSpPr>
          <p:spPr>
            <a:xfrm>
              <a:off x="8894252" y="5157982"/>
              <a:ext cx="300556" cy="138499"/>
            </a:xfrm>
            <a:prstGeom prst="rect">
              <a:avLst/>
            </a:prstGeom>
            <a:noFill/>
          </p:spPr>
          <p:txBody>
            <a:bodyPr wrap="square" lIns="0" tIns="0" rIns="0" bIns="0" rtlCol="0">
              <a:spAutoFit/>
            </a:bodyPr>
            <a:lstStyle/>
            <a:p>
              <a:r>
                <a:rPr lang="en-US" sz="900" dirty="0" smtClean="0">
                  <a:latin typeface="Arial"/>
                  <a:cs typeface="Arial"/>
                </a:rPr>
                <a:t>25</a:t>
              </a:r>
              <a:endParaRPr lang="en-US" sz="1000" dirty="0">
                <a:latin typeface="Arial"/>
                <a:cs typeface="Arial"/>
              </a:endParaRPr>
            </a:p>
          </p:txBody>
        </p:sp>
        <p:sp>
          <p:nvSpPr>
            <p:cNvPr id="194" name="TextBox 193"/>
            <p:cNvSpPr txBox="1"/>
            <p:nvPr/>
          </p:nvSpPr>
          <p:spPr>
            <a:xfrm>
              <a:off x="8897559" y="489382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195" name="TextBox 194"/>
            <p:cNvSpPr txBox="1"/>
            <p:nvPr/>
          </p:nvSpPr>
          <p:spPr>
            <a:xfrm>
              <a:off x="8897559" y="4631737"/>
              <a:ext cx="300556" cy="138499"/>
            </a:xfrm>
            <a:prstGeom prst="rect">
              <a:avLst/>
            </a:prstGeom>
            <a:noFill/>
          </p:spPr>
          <p:txBody>
            <a:bodyPr wrap="square" lIns="0" tIns="0" rIns="0" bIns="0" rtlCol="0">
              <a:spAutoFit/>
            </a:bodyPr>
            <a:lstStyle/>
            <a:p>
              <a:r>
                <a:rPr lang="en-US" sz="900" dirty="0" smtClean="0">
                  <a:latin typeface="Arial"/>
                  <a:cs typeface="Arial"/>
                </a:rPr>
                <a:t>35</a:t>
              </a:r>
              <a:endParaRPr lang="en-US" sz="900" dirty="0">
                <a:latin typeface="Arial"/>
                <a:cs typeface="Arial"/>
              </a:endParaRPr>
            </a:p>
          </p:txBody>
        </p:sp>
        <p:sp>
          <p:nvSpPr>
            <p:cNvPr id="196" name="TextBox 195"/>
            <p:cNvSpPr txBox="1"/>
            <p:nvPr/>
          </p:nvSpPr>
          <p:spPr>
            <a:xfrm>
              <a:off x="8894252" y="4372128"/>
              <a:ext cx="15276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197" name="TextBox 196"/>
            <p:cNvSpPr txBox="1"/>
            <p:nvPr/>
          </p:nvSpPr>
          <p:spPr>
            <a:xfrm>
              <a:off x="8903754" y="4104543"/>
              <a:ext cx="300556" cy="138499"/>
            </a:xfrm>
            <a:prstGeom prst="rect">
              <a:avLst/>
            </a:prstGeom>
            <a:noFill/>
          </p:spPr>
          <p:txBody>
            <a:bodyPr wrap="square" lIns="0" tIns="0" rIns="0" bIns="0" rtlCol="0">
              <a:spAutoFit/>
            </a:bodyPr>
            <a:lstStyle/>
            <a:p>
              <a:r>
                <a:rPr lang="en-US" sz="900" dirty="0" smtClean="0">
                  <a:latin typeface="Arial"/>
                  <a:cs typeface="Arial"/>
                </a:rPr>
                <a:t>45</a:t>
              </a:r>
              <a:endParaRPr lang="en-US" sz="1000" dirty="0">
                <a:latin typeface="Arial"/>
                <a:cs typeface="Arial"/>
              </a:endParaRPr>
            </a:p>
          </p:txBody>
        </p:sp>
        <p:sp>
          <p:nvSpPr>
            <p:cNvPr id="198" name="TextBox 197"/>
            <p:cNvSpPr txBox="1"/>
            <p:nvPr/>
          </p:nvSpPr>
          <p:spPr>
            <a:xfrm>
              <a:off x="8897559" y="3846849"/>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199" name="TextBox 198"/>
            <p:cNvSpPr txBox="1"/>
            <p:nvPr/>
          </p:nvSpPr>
          <p:spPr>
            <a:xfrm>
              <a:off x="8893239" y="3580040"/>
              <a:ext cx="249497" cy="138499"/>
            </a:xfrm>
            <a:prstGeom prst="rect">
              <a:avLst/>
            </a:prstGeom>
            <a:noFill/>
          </p:spPr>
          <p:txBody>
            <a:bodyPr wrap="square" lIns="0" tIns="0" rIns="0" bIns="0" rtlCol="0">
              <a:spAutoFit/>
            </a:bodyPr>
            <a:lstStyle/>
            <a:p>
              <a:r>
                <a:rPr lang="en-US" sz="900" dirty="0">
                  <a:latin typeface="Arial"/>
                  <a:cs typeface="Arial"/>
                </a:rPr>
                <a:t>5</a:t>
              </a:r>
              <a:r>
                <a:rPr lang="en-US" sz="900" dirty="0" smtClean="0">
                  <a:latin typeface="Arial"/>
                  <a:cs typeface="Arial"/>
                </a:rPr>
                <a:t>5</a:t>
              </a:r>
              <a:endParaRPr lang="en-US" sz="1000" dirty="0">
                <a:latin typeface="Arial"/>
                <a:cs typeface="Arial"/>
              </a:endParaRPr>
            </a:p>
          </p:txBody>
        </p:sp>
        <p:sp>
          <p:nvSpPr>
            <p:cNvPr id="200" name="TextBox 199"/>
            <p:cNvSpPr txBox="1"/>
            <p:nvPr/>
          </p:nvSpPr>
          <p:spPr>
            <a:xfrm>
              <a:off x="8896733" y="277317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201" name="TextBox 200"/>
            <p:cNvSpPr txBox="1"/>
            <p:nvPr/>
          </p:nvSpPr>
          <p:spPr>
            <a:xfrm>
              <a:off x="8894503" y="2520364"/>
              <a:ext cx="30055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202" name="TextBox 201"/>
            <p:cNvSpPr txBox="1"/>
            <p:nvPr/>
          </p:nvSpPr>
          <p:spPr>
            <a:xfrm>
              <a:off x="8896733" y="2259490"/>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203" name="TextBox 202"/>
            <p:cNvSpPr txBox="1"/>
            <p:nvPr/>
          </p:nvSpPr>
          <p:spPr>
            <a:xfrm>
              <a:off x="8896733" y="1999364"/>
              <a:ext cx="300556" cy="138499"/>
            </a:xfrm>
            <a:prstGeom prst="rect">
              <a:avLst/>
            </a:prstGeom>
            <a:noFill/>
          </p:spPr>
          <p:txBody>
            <a:bodyPr wrap="square" lIns="0" tIns="0" rIns="0" bIns="0" rtlCol="0">
              <a:spAutoFit/>
            </a:bodyPr>
            <a:lstStyle/>
            <a:p>
              <a:r>
                <a:rPr lang="en-US" sz="900" dirty="0" smtClean="0">
                  <a:latin typeface="Arial"/>
                  <a:cs typeface="Arial"/>
                </a:rPr>
                <a:t>60</a:t>
              </a:r>
              <a:endParaRPr lang="en-US" sz="1000" dirty="0">
                <a:latin typeface="Arial"/>
                <a:cs typeface="Arial"/>
              </a:endParaRPr>
            </a:p>
          </p:txBody>
        </p:sp>
        <p:sp>
          <p:nvSpPr>
            <p:cNvPr id="204" name="TextBox 203"/>
            <p:cNvSpPr txBox="1"/>
            <p:nvPr/>
          </p:nvSpPr>
          <p:spPr>
            <a:xfrm>
              <a:off x="8896733" y="1738411"/>
              <a:ext cx="300556" cy="138499"/>
            </a:xfrm>
            <a:prstGeom prst="rect">
              <a:avLst/>
            </a:prstGeom>
            <a:noFill/>
          </p:spPr>
          <p:txBody>
            <a:bodyPr wrap="square" lIns="0" tIns="0" rIns="0" bIns="0" rtlCol="0">
              <a:spAutoFit/>
            </a:bodyPr>
            <a:lstStyle/>
            <a:p>
              <a:r>
                <a:rPr lang="en-US" sz="900" dirty="0">
                  <a:latin typeface="Arial"/>
                  <a:cs typeface="Arial"/>
                </a:rPr>
                <a:t>7</a:t>
              </a:r>
              <a:r>
                <a:rPr lang="en-US" sz="900" dirty="0" smtClean="0">
                  <a:latin typeface="Arial"/>
                  <a:cs typeface="Arial"/>
                </a:rPr>
                <a:t>0</a:t>
              </a:r>
              <a:endParaRPr lang="en-US" sz="1000" dirty="0">
                <a:latin typeface="Arial"/>
                <a:cs typeface="Arial"/>
              </a:endParaRPr>
            </a:p>
          </p:txBody>
        </p:sp>
        <p:sp>
          <p:nvSpPr>
            <p:cNvPr id="205" name="TextBox 204"/>
            <p:cNvSpPr txBox="1"/>
            <p:nvPr/>
          </p:nvSpPr>
          <p:spPr>
            <a:xfrm>
              <a:off x="8896733" y="1478236"/>
              <a:ext cx="300556" cy="138499"/>
            </a:xfrm>
            <a:prstGeom prst="rect">
              <a:avLst/>
            </a:prstGeom>
            <a:noFill/>
          </p:spPr>
          <p:txBody>
            <a:bodyPr wrap="square" lIns="0" tIns="0" rIns="0" bIns="0" rtlCol="0">
              <a:spAutoFit/>
            </a:bodyPr>
            <a:lstStyle/>
            <a:p>
              <a:r>
                <a:rPr lang="en-US" sz="900" dirty="0">
                  <a:latin typeface="Arial"/>
                  <a:cs typeface="Arial"/>
                </a:rPr>
                <a:t>8</a:t>
              </a:r>
              <a:r>
                <a:rPr lang="en-US" sz="900" dirty="0" smtClean="0">
                  <a:latin typeface="Arial"/>
                  <a:cs typeface="Arial"/>
                </a:rPr>
                <a:t>0</a:t>
              </a:r>
              <a:endParaRPr lang="en-US" sz="1000" dirty="0">
                <a:latin typeface="Arial"/>
                <a:cs typeface="Arial"/>
              </a:endParaRPr>
            </a:p>
          </p:txBody>
        </p:sp>
        <p:pic>
          <p:nvPicPr>
            <p:cNvPr id="206" name="Picture 205" descr="250_jet_mslp_24.png"/>
            <p:cNvPicPr>
              <a:picLocks/>
            </p:cNvPicPr>
            <p:nvPr/>
          </p:nvPicPr>
          <p:blipFill rotWithShape="1">
            <a:blip r:embed="rId9">
              <a:extLst>
                <a:ext uri="{28A0092B-C50C-407E-A947-70E740481C1C}">
                  <a14:useLocalDpi xmlns:a14="http://schemas.microsoft.com/office/drawing/2010/main" val="0"/>
                </a:ext>
              </a:extLst>
            </a:blip>
            <a:srcRect l="49220" t="95259" r="17498" b="2074"/>
            <a:stretch/>
          </p:blipFill>
          <p:spPr>
            <a:xfrm rot="16200000">
              <a:off x="7621314" y="1853988"/>
              <a:ext cx="2352252" cy="166638"/>
            </a:xfrm>
            <a:prstGeom prst="rect">
              <a:avLst/>
            </a:prstGeom>
          </p:spPr>
        </p:pic>
        <p:sp>
          <p:nvSpPr>
            <p:cNvPr id="207" name="TextBox 206"/>
            <p:cNvSpPr txBox="1"/>
            <p:nvPr/>
          </p:nvSpPr>
          <p:spPr>
            <a:xfrm>
              <a:off x="8894503" y="965303"/>
              <a:ext cx="300556" cy="138499"/>
            </a:xfrm>
            <a:prstGeom prst="rect">
              <a:avLst/>
            </a:prstGeom>
            <a:noFill/>
          </p:spPr>
          <p:txBody>
            <a:bodyPr wrap="square" lIns="0" tIns="0" rIns="0" bIns="0" rtlCol="0">
              <a:spAutoFit/>
            </a:bodyPr>
            <a:lstStyle/>
            <a:p>
              <a:r>
                <a:rPr lang="en-US" sz="900" dirty="0" smtClean="0">
                  <a:latin typeface="Arial"/>
                  <a:cs typeface="Arial"/>
                </a:rPr>
                <a:t>100</a:t>
              </a:r>
              <a:endParaRPr lang="en-US" sz="1000" dirty="0">
                <a:latin typeface="Arial"/>
                <a:cs typeface="Arial"/>
              </a:endParaRPr>
            </a:p>
          </p:txBody>
        </p:sp>
        <p:sp>
          <p:nvSpPr>
            <p:cNvPr id="208" name="TextBox 207"/>
            <p:cNvSpPr txBox="1"/>
            <p:nvPr/>
          </p:nvSpPr>
          <p:spPr>
            <a:xfrm>
              <a:off x="8896733" y="1223306"/>
              <a:ext cx="300556" cy="138499"/>
            </a:xfrm>
            <a:prstGeom prst="rect">
              <a:avLst/>
            </a:prstGeom>
            <a:noFill/>
          </p:spPr>
          <p:txBody>
            <a:bodyPr wrap="square" lIns="0" tIns="0" rIns="0" bIns="0" rtlCol="0">
              <a:spAutoFit/>
            </a:bodyPr>
            <a:lstStyle/>
            <a:p>
              <a:r>
                <a:rPr lang="en-US" sz="900" dirty="0" smtClean="0">
                  <a:latin typeface="Arial"/>
                  <a:cs typeface="Arial"/>
                </a:rPr>
                <a:t>90</a:t>
              </a:r>
              <a:endParaRPr lang="en-US" sz="1000" dirty="0">
                <a:latin typeface="Arial"/>
                <a:cs typeface="Arial"/>
              </a:endParaRPr>
            </a:p>
          </p:txBody>
        </p:sp>
        <p:sp>
          <p:nvSpPr>
            <p:cNvPr id="209" name="TextBox 208"/>
            <p:cNvSpPr txBox="1"/>
            <p:nvPr/>
          </p:nvSpPr>
          <p:spPr>
            <a:xfrm>
              <a:off x="8702516" y="3124800"/>
              <a:ext cx="396333" cy="138499"/>
            </a:xfrm>
            <a:prstGeom prst="rect">
              <a:avLst/>
            </a:prstGeom>
            <a:noFill/>
          </p:spPr>
          <p:txBody>
            <a:bodyPr wrap="square" lIns="0" tIns="0" rIns="0" bIns="0" rtlCol="0">
              <a:spAutoFit/>
            </a:bodyPr>
            <a:lstStyle/>
            <a:p>
              <a:r>
                <a:rPr lang="en-US" sz="900" kern="1200" dirty="0" smtClean="0">
                  <a:latin typeface="Arial"/>
                  <a:cs typeface="Arial"/>
                </a:rPr>
                <a:t>(m s</a:t>
              </a:r>
              <a:r>
                <a:rPr lang="en-US" sz="900" kern="1200" baseline="30000" dirty="0" smtClean="0">
                  <a:latin typeface="Arial"/>
                  <a:cs typeface="Arial"/>
                </a:rPr>
                <a:t>−1</a:t>
              </a:r>
              <a:r>
                <a:rPr lang="en-US" sz="900" kern="1200" dirty="0" smtClean="0">
                  <a:latin typeface="Arial"/>
                  <a:cs typeface="Arial"/>
                </a:rPr>
                <a:t>)</a:t>
              </a:r>
              <a:endParaRPr lang="en-US" sz="900" kern="1200" dirty="0">
                <a:latin typeface="Arial"/>
                <a:cs typeface="Arial"/>
              </a:endParaRPr>
            </a:p>
          </p:txBody>
        </p:sp>
        <p:sp>
          <p:nvSpPr>
            <p:cNvPr id="210" name="TextBox 209"/>
            <p:cNvSpPr txBox="1"/>
            <p:nvPr/>
          </p:nvSpPr>
          <p:spPr>
            <a:xfrm>
              <a:off x="8708755" y="5501878"/>
              <a:ext cx="396333" cy="138499"/>
            </a:xfrm>
            <a:prstGeom prst="rect">
              <a:avLst/>
            </a:prstGeom>
            <a:noFill/>
          </p:spPr>
          <p:txBody>
            <a:bodyPr wrap="square" lIns="0" tIns="0" rIns="0" bIns="0" rtlCol="0">
              <a:spAutoFit/>
            </a:bodyPr>
            <a:lstStyle/>
            <a:p>
              <a:r>
                <a:rPr lang="en-US" sz="900" kern="1200" dirty="0" smtClean="0">
                  <a:latin typeface="Arial"/>
                  <a:cs typeface="Arial"/>
                </a:rPr>
                <a:t>(mm)</a:t>
              </a:r>
              <a:endParaRPr lang="en-US" sz="900" kern="1200" dirty="0">
                <a:latin typeface="Arial"/>
                <a:cs typeface="Arial"/>
              </a:endParaRPr>
            </a:p>
          </p:txBody>
        </p:sp>
      </p:grpSp>
    </p:spTree>
    <p:extLst>
      <p:ext uri="{BB962C8B-B14F-4D97-AF65-F5344CB8AC3E}">
        <p14:creationId xmlns:p14="http://schemas.microsoft.com/office/powerpoint/2010/main" val="23275907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ea_ice_difference_low_tracks_20120814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108" y="1116234"/>
            <a:ext cx="4537089" cy="4169664"/>
          </a:xfrm>
          <a:prstGeom prst="rect">
            <a:avLst/>
          </a:prstGeom>
        </p:spPr>
      </p:pic>
      <p:pic>
        <p:nvPicPr>
          <p:cNvPr id="5" name="Picture 4" descr="ws_10m_ice_20120806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2" y="1116234"/>
            <a:ext cx="4537090" cy="4169664"/>
          </a:xfrm>
          <a:prstGeom prst="rect">
            <a:avLst/>
          </a:prstGeom>
        </p:spPr>
      </p:pic>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2095" y="580355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6028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78976" y="579519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Content Placeholder 2"/>
          <p:cNvSpPr>
            <a:spLocks noGrp="1"/>
          </p:cNvSpPr>
          <p:nvPr>
            <p:ph idx="1"/>
          </p:nvPr>
        </p:nvSpPr>
        <p:spPr>
          <a:xfrm>
            <a:off x="2988" y="5803556"/>
            <a:ext cx="4575988" cy="956727"/>
          </a:xfrm>
        </p:spPr>
        <p:txBody>
          <a:bodyPr anchor="ctr">
            <a:normAutofit/>
          </a:bodyPr>
          <a:lstStyle/>
          <a:p>
            <a:pPr marL="0" indent="0" algn="ctr">
              <a:buNone/>
            </a:pPr>
            <a:r>
              <a:rPr lang="en-US" sz="1600" dirty="0" smtClean="0">
                <a:solidFill>
                  <a:srgbClr val="000000"/>
                </a:solidFill>
                <a:latin typeface="Arial" panose="020B0604020202020204" pitchFamily="34" charset="0"/>
                <a:cs typeface="Arial" panose="020B0604020202020204" pitchFamily="34" charset="0"/>
              </a:rPr>
              <a:t>SLP (hPa, black); 10-m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shaded)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black barbs</a:t>
            </a:r>
            <a:r>
              <a:rPr lang="en-US" sz="1600" dirty="0" smtClean="0">
                <a:solidFill>
                  <a:srgbClr val="000000"/>
                </a:solidFill>
                <a:latin typeface="Arial" panose="020B0604020202020204" pitchFamily="34" charset="0"/>
                <a:cs typeface="Arial" panose="020B0604020202020204" pitchFamily="34" charset="0"/>
              </a:rPr>
              <a:t>), and 20% contour of sea-ice concentration (thick blue)</a:t>
            </a:r>
            <a:endParaRPr lang="en-US" sz="16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81766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hange in sea-ice concentration (%, shaded) during 0000 UTC 2–0000 UTC 14 Aug 2012</a:t>
            </a:r>
            <a:endParaRPr lang="en-US" sz="1600" baseline="30000" dirty="0">
              <a:latin typeface="Arial" panose="020B0604020202020204" pitchFamily="34" charset="0"/>
              <a:cs typeface="Arial" panose="020B0604020202020204" pitchFamily="34" charset="0"/>
            </a:endParaRPr>
          </a:p>
        </p:txBody>
      </p:sp>
      <p:grpSp>
        <p:nvGrpSpPr>
          <p:cNvPr id="7" name="Group 6"/>
          <p:cNvGrpSpPr/>
          <p:nvPr/>
        </p:nvGrpSpPr>
        <p:grpSpPr>
          <a:xfrm>
            <a:off x="293055" y="5367414"/>
            <a:ext cx="4026939" cy="345842"/>
            <a:chOff x="293055" y="5417714"/>
            <a:chExt cx="4026939" cy="345842"/>
          </a:xfrm>
        </p:grpSpPr>
        <p:pic>
          <p:nvPicPr>
            <p:cNvPr id="69" name="Picture 68"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293055" y="5469609"/>
              <a:ext cx="3474720" cy="173736"/>
            </a:xfrm>
            <a:prstGeom prst="rect">
              <a:avLst/>
            </a:prstGeom>
          </p:spPr>
        </p:pic>
        <p:sp>
          <p:nvSpPr>
            <p:cNvPr id="70" name="TextBox 69"/>
            <p:cNvSpPr txBox="1"/>
            <p:nvPr/>
          </p:nvSpPr>
          <p:spPr>
            <a:xfrm>
              <a:off x="542239" y="562395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sp>
          <p:nvSpPr>
            <p:cNvPr id="72" name="TextBox 71"/>
            <p:cNvSpPr txBox="1"/>
            <p:nvPr/>
          </p:nvSpPr>
          <p:spPr>
            <a:xfrm>
              <a:off x="922104" y="5623956"/>
              <a:ext cx="300556" cy="138499"/>
            </a:xfrm>
            <a:prstGeom prst="rect">
              <a:avLst/>
            </a:prstGeom>
            <a:noFill/>
          </p:spPr>
          <p:txBody>
            <a:bodyPr wrap="square" lIns="0" tIns="0" rIns="0" bIns="0" rtlCol="0">
              <a:spAutoFit/>
            </a:bodyPr>
            <a:lstStyle/>
            <a:p>
              <a:pPr algn="ctr"/>
              <a:r>
                <a:rPr lang="en-US" sz="900" dirty="0">
                  <a:latin typeface="Arial"/>
                  <a:cs typeface="Arial"/>
                </a:rPr>
                <a:t>6</a:t>
              </a:r>
            </a:p>
          </p:txBody>
        </p:sp>
        <p:sp>
          <p:nvSpPr>
            <p:cNvPr id="73" name="TextBox 72"/>
            <p:cNvSpPr txBox="1"/>
            <p:nvPr/>
          </p:nvSpPr>
          <p:spPr>
            <a:xfrm>
              <a:off x="1306923" y="5625057"/>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74" name="TextBox 73"/>
            <p:cNvSpPr txBox="1"/>
            <p:nvPr/>
          </p:nvSpPr>
          <p:spPr>
            <a:xfrm>
              <a:off x="1693553"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5" name="TextBox 74"/>
            <p:cNvSpPr txBox="1"/>
            <p:nvPr/>
          </p:nvSpPr>
          <p:spPr>
            <a:xfrm>
              <a:off x="2069760"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6" name="TextBox 75"/>
            <p:cNvSpPr txBox="1"/>
            <p:nvPr/>
          </p:nvSpPr>
          <p:spPr>
            <a:xfrm>
              <a:off x="2452770" y="5625057"/>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7" name="TextBox 76"/>
            <p:cNvSpPr txBox="1"/>
            <p:nvPr/>
          </p:nvSpPr>
          <p:spPr>
            <a:xfrm>
              <a:off x="2834284" y="5625057"/>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8" name="TextBox 77"/>
            <p:cNvSpPr txBox="1"/>
            <p:nvPr/>
          </p:nvSpPr>
          <p:spPr>
            <a:xfrm>
              <a:off x="3213636" y="5625057"/>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9" name="TextBox 78"/>
            <p:cNvSpPr txBox="1"/>
            <p:nvPr/>
          </p:nvSpPr>
          <p:spPr>
            <a:xfrm>
              <a:off x="3685926" y="5417714"/>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93" name="Title 1"/>
          <p:cNvSpPr txBox="1">
            <a:spLocks/>
          </p:cNvSpPr>
          <p:nvPr/>
        </p:nvSpPr>
        <p:spPr>
          <a:xfrm>
            <a:off x="0" y="684535"/>
            <a:ext cx="4554552" cy="4757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rial" panose="020B0604020202020204" pitchFamily="34" charset="0"/>
                <a:cs typeface="Arial" panose="020B0604020202020204" pitchFamily="34" charset="0"/>
              </a:rPr>
              <a:t>0000 UTC </a:t>
            </a:r>
            <a:r>
              <a:rPr lang="en-US" sz="1600" b="1" dirty="0">
                <a:latin typeface="Arial" panose="020B0604020202020204" pitchFamily="34" charset="0"/>
                <a:cs typeface="Arial" panose="020B0604020202020204" pitchFamily="34" charset="0"/>
              </a:rPr>
              <a:t>6</a:t>
            </a:r>
            <a:r>
              <a:rPr lang="en-US" sz="1600" b="1" dirty="0" smtClean="0">
                <a:latin typeface="Arial" panose="020B0604020202020204" pitchFamily="34" charset="0"/>
                <a:cs typeface="Arial" panose="020B0604020202020204" pitchFamily="34" charset="0"/>
              </a:rPr>
              <a:t> Aug 2012</a:t>
            </a:r>
          </a:p>
        </p:txBody>
      </p:sp>
      <p:sp>
        <p:nvSpPr>
          <p:cNvPr id="94" name="Title 1"/>
          <p:cNvSpPr txBox="1">
            <a:spLocks/>
          </p:cNvSpPr>
          <p:nvPr/>
        </p:nvSpPr>
        <p:spPr>
          <a:xfrm>
            <a:off x="4554552" y="688420"/>
            <a:ext cx="4598630" cy="4757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rial" panose="020B0604020202020204" pitchFamily="34" charset="0"/>
                <a:cs typeface="Arial" panose="020B0604020202020204" pitchFamily="34" charset="0"/>
              </a:rPr>
              <a:t>0000 UTC 14 Aug 2012</a:t>
            </a:r>
            <a:endParaRPr lang="en-US" sz="1600" b="1" dirty="0">
              <a:latin typeface="Arial" panose="020B0604020202020204" pitchFamily="34" charset="0"/>
              <a:cs typeface="Arial" panose="020B0604020202020204" pitchFamily="34" charset="0"/>
            </a:endParaRPr>
          </a:p>
        </p:txBody>
      </p:sp>
      <p:grpSp>
        <p:nvGrpSpPr>
          <p:cNvPr id="8" name="Group 7"/>
          <p:cNvGrpSpPr/>
          <p:nvPr/>
        </p:nvGrpSpPr>
        <p:grpSpPr>
          <a:xfrm>
            <a:off x="4578976" y="5374018"/>
            <a:ext cx="4634975" cy="339238"/>
            <a:chOff x="4578976" y="5424318"/>
            <a:chExt cx="4634975" cy="339238"/>
          </a:xfrm>
        </p:grpSpPr>
        <p:pic>
          <p:nvPicPr>
            <p:cNvPr id="2" name="Picture 1" descr="sea_ice_difference_low_tracks_40.png"/>
            <p:cNvPicPr>
              <a:picLocks/>
            </p:cNvPicPr>
            <p:nvPr/>
          </p:nvPicPr>
          <p:blipFill rotWithShape="1">
            <a:blip r:embed="rId6">
              <a:extLst>
                <a:ext uri="{28A0092B-C50C-407E-A947-70E740481C1C}">
                  <a14:useLocalDpi xmlns:a14="http://schemas.microsoft.com/office/drawing/2010/main" val="0"/>
                </a:ext>
              </a:extLst>
            </a:blip>
            <a:srcRect l="6470" t="95638" r="9688" b="1833"/>
            <a:stretch/>
          </p:blipFill>
          <p:spPr>
            <a:xfrm>
              <a:off x="4578976" y="5473310"/>
              <a:ext cx="4343400" cy="173444"/>
            </a:xfrm>
            <a:prstGeom prst="rect">
              <a:avLst/>
            </a:prstGeom>
          </p:spPr>
        </p:pic>
        <p:sp>
          <p:nvSpPr>
            <p:cNvPr id="68" name="TextBox 67"/>
            <p:cNvSpPr txBox="1"/>
            <p:nvPr/>
          </p:nvSpPr>
          <p:spPr>
            <a:xfrm>
              <a:off x="6450555" y="5623956"/>
              <a:ext cx="300556" cy="138499"/>
            </a:xfrm>
            <a:prstGeom prst="rect">
              <a:avLst/>
            </a:prstGeom>
            <a:noFill/>
          </p:spPr>
          <p:txBody>
            <a:bodyPr wrap="square" lIns="0" tIns="0" rIns="0" bIns="0" rtlCol="0">
              <a:spAutoFit/>
            </a:bodyPr>
            <a:lstStyle/>
            <a:p>
              <a:pPr algn="ctr"/>
              <a:r>
                <a:rPr lang="en-US" sz="900" dirty="0" smtClean="0">
                  <a:latin typeface="Arial"/>
                  <a:cs typeface="Arial"/>
                </a:rPr>
                <a:t>-5</a:t>
              </a:r>
              <a:endParaRPr lang="en-US" sz="900" dirty="0">
                <a:latin typeface="Arial"/>
                <a:cs typeface="Arial"/>
              </a:endParaRPr>
            </a:p>
          </p:txBody>
        </p:sp>
        <p:sp>
          <p:nvSpPr>
            <p:cNvPr id="80" name="TextBox 79"/>
            <p:cNvSpPr txBox="1"/>
            <p:nvPr/>
          </p:nvSpPr>
          <p:spPr>
            <a:xfrm>
              <a:off x="6738957" y="5623956"/>
              <a:ext cx="300556"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81" name="TextBox 80"/>
            <p:cNvSpPr txBox="1"/>
            <p:nvPr/>
          </p:nvSpPr>
          <p:spPr>
            <a:xfrm>
              <a:off x="6164275"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2" name="TextBox 81"/>
            <p:cNvSpPr txBox="1"/>
            <p:nvPr/>
          </p:nvSpPr>
          <p:spPr>
            <a:xfrm>
              <a:off x="7027359"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875873" y="562395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4" name="TextBox 83"/>
            <p:cNvSpPr txBox="1"/>
            <p:nvPr/>
          </p:nvSpPr>
          <p:spPr>
            <a:xfrm>
              <a:off x="7315761" y="562395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5" name="TextBox 84"/>
            <p:cNvSpPr txBox="1"/>
            <p:nvPr/>
          </p:nvSpPr>
          <p:spPr>
            <a:xfrm>
              <a:off x="5587471" y="562395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6" name="TextBox 85"/>
            <p:cNvSpPr txBox="1"/>
            <p:nvPr/>
          </p:nvSpPr>
          <p:spPr>
            <a:xfrm>
              <a:off x="7598086" y="562395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7" name="TextBox 86"/>
            <p:cNvSpPr txBox="1"/>
            <p:nvPr/>
          </p:nvSpPr>
          <p:spPr>
            <a:xfrm>
              <a:off x="5304543" y="5625057"/>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88" name="TextBox 87"/>
            <p:cNvSpPr txBox="1"/>
            <p:nvPr/>
          </p:nvSpPr>
          <p:spPr>
            <a:xfrm>
              <a:off x="7892565" y="5623956"/>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89" name="TextBox 88"/>
            <p:cNvSpPr txBox="1"/>
            <p:nvPr/>
          </p:nvSpPr>
          <p:spPr>
            <a:xfrm>
              <a:off x="5016141" y="5623956"/>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90" name="TextBox 89"/>
            <p:cNvSpPr txBox="1"/>
            <p:nvPr/>
          </p:nvSpPr>
          <p:spPr>
            <a:xfrm>
              <a:off x="8181469" y="5623956"/>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91" name="TextBox 90"/>
            <p:cNvSpPr txBox="1"/>
            <p:nvPr/>
          </p:nvSpPr>
          <p:spPr>
            <a:xfrm>
              <a:off x="4734419" y="5625057"/>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92" name="TextBox 91"/>
            <p:cNvSpPr txBox="1"/>
            <p:nvPr/>
          </p:nvSpPr>
          <p:spPr>
            <a:xfrm>
              <a:off x="8470177" y="5623956"/>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38" name="TextBox 37"/>
            <p:cNvSpPr txBox="1"/>
            <p:nvPr/>
          </p:nvSpPr>
          <p:spPr>
            <a:xfrm>
              <a:off x="8835008" y="5424318"/>
              <a:ext cx="378943"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a:t>
              </a:r>
              <a:r>
                <a:rPr lang="en-US" sz="900" dirty="0" smtClean="0">
                  <a:latin typeface="Arial"/>
                  <a:cs typeface="Arial"/>
                </a:rPr>
                <a:t>)</a:t>
              </a:r>
              <a:endParaRPr lang="en-US" sz="900" dirty="0">
                <a:latin typeface="Arial"/>
                <a:cs typeface="Arial"/>
              </a:endParaRPr>
            </a:p>
          </p:txBody>
        </p:sp>
      </p:grpSp>
      <p:sp>
        <p:nvSpPr>
          <p:cNvPr id="48" name="Title 1"/>
          <p:cNvSpPr>
            <a:spLocks noGrp="1"/>
          </p:cNvSpPr>
          <p:nvPr>
            <p:ph type="title"/>
          </p:nvPr>
        </p:nvSpPr>
        <p:spPr>
          <a:xfrm>
            <a:off x="80293" y="-33716"/>
            <a:ext cx="8389884" cy="722220"/>
          </a:xfrm>
        </p:spPr>
        <p:txBody>
          <a:bodyPr>
            <a:normAutofit/>
          </a:bodyPr>
          <a:lstStyle/>
          <a:p>
            <a:pPr algn="l"/>
            <a:r>
              <a:rPr lang="en-US" sz="2800" b="1" dirty="0" smtClean="0">
                <a:solidFill>
                  <a:srgbClr val="0000FF"/>
                </a:solidFill>
                <a:latin typeface="Arial" panose="020B0604020202020204" pitchFamily="34" charset="0"/>
                <a:cs typeface="Arial" panose="020B0604020202020204" pitchFamily="34" charset="0"/>
              </a:rPr>
              <a:t>6) Impacts of AC12 on Arctic Sea Ice</a:t>
            </a:r>
            <a:endParaRPr lang="en-US" sz="2800" b="1" dirty="0">
              <a:solidFill>
                <a:srgbClr val="0000FF"/>
              </a:solidFill>
              <a:latin typeface="Arial" panose="020B0604020202020204" pitchFamily="34" charset="0"/>
              <a:cs typeface="Arial" panose="020B0604020202020204" pitchFamily="34" charset="0"/>
            </a:endParaRPr>
          </a:p>
        </p:txBody>
      </p:sp>
      <p:grpSp>
        <p:nvGrpSpPr>
          <p:cNvPr id="49" name="Group 48"/>
          <p:cNvGrpSpPr/>
          <p:nvPr/>
        </p:nvGrpSpPr>
        <p:grpSpPr>
          <a:xfrm>
            <a:off x="4224465" y="4562464"/>
            <a:ext cx="959345" cy="597890"/>
            <a:chOff x="4224465" y="4562464"/>
            <a:chExt cx="959345" cy="597890"/>
          </a:xfrm>
        </p:grpSpPr>
        <p:sp>
          <p:nvSpPr>
            <p:cNvPr id="50" name="Oval 49"/>
            <p:cNvSpPr>
              <a:spLocks noChangeAspect="1"/>
            </p:cNvSpPr>
            <p:nvPr/>
          </p:nvSpPr>
          <p:spPr>
            <a:xfrm>
              <a:off x="4224465" y="4678486"/>
              <a:ext cx="137160" cy="137160"/>
            </a:xfrm>
            <a:prstGeom prst="ellipse">
              <a:avLst/>
            </a:prstGeom>
            <a:solidFill>
              <a:srgbClr val="DC000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224465" y="4929709"/>
              <a:ext cx="137160" cy="137160"/>
            </a:xfrm>
            <a:prstGeom prst="ellipse">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349052" y="4562464"/>
              <a:ext cx="834758" cy="338554"/>
            </a:xfrm>
            <a:prstGeom prst="rect">
              <a:avLst/>
            </a:prstGeom>
            <a:noFill/>
          </p:spPr>
          <p:txBody>
            <a:bodyPr wrap="square" rtlCol="0">
              <a:spAutoFit/>
            </a:bodyPr>
            <a:lstStyle/>
            <a:p>
              <a:r>
                <a:rPr lang="en-US" sz="1600" b="1" dirty="0" smtClean="0">
                  <a:latin typeface="Arial"/>
                  <a:cs typeface="Arial"/>
                </a:rPr>
                <a:t>L1</a:t>
              </a:r>
              <a:endParaRPr lang="en-US" sz="2000" b="1" dirty="0">
                <a:latin typeface="Arial"/>
                <a:cs typeface="Arial"/>
              </a:endParaRPr>
            </a:p>
          </p:txBody>
        </p:sp>
        <p:sp>
          <p:nvSpPr>
            <p:cNvPr id="53" name="TextBox 52"/>
            <p:cNvSpPr txBox="1"/>
            <p:nvPr/>
          </p:nvSpPr>
          <p:spPr>
            <a:xfrm>
              <a:off x="4349052" y="4821800"/>
              <a:ext cx="834758" cy="338554"/>
            </a:xfrm>
            <a:prstGeom prst="rect">
              <a:avLst/>
            </a:prstGeom>
            <a:noFill/>
          </p:spPr>
          <p:txBody>
            <a:bodyPr wrap="square" rtlCol="0">
              <a:spAutoFit/>
            </a:bodyPr>
            <a:lstStyle/>
            <a:p>
              <a:r>
                <a:rPr lang="en-US" sz="1600" b="1" dirty="0" smtClean="0">
                  <a:latin typeface="Arial"/>
                  <a:cs typeface="Arial"/>
                </a:rPr>
                <a:t>AC12</a:t>
              </a:r>
              <a:endParaRPr lang="en-US" b="1" dirty="0">
                <a:latin typeface="Arial"/>
                <a:cs typeface="Arial"/>
              </a:endParaRPr>
            </a:p>
          </p:txBody>
        </p:sp>
      </p:grpSp>
      <p:sp>
        <p:nvSpPr>
          <p:cNvPr id="54" name="Multiply 53"/>
          <p:cNvSpPr>
            <a:spLocks noChangeAspect="1"/>
          </p:cNvSpPr>
          <p:nvPr/>
        </p:nvSpPr>
        <p:spPr>
          <a:xfrm>
            <a:off x="1879681" y="3883700"/>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noChangeAspect="1"/>
          </p:cNvSpPr>
          <p:nvPr/>
        </p:nvSpPr>
        <p:spPr>
          <a:xfrm>
            <a:off x="6479002" y="3883700"/>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304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startAt="7"/>
            </a:pPr>
            <a:r>
              <a:rPr lang="en-US" sz="2400" b="1" dirty="0" smtClean="0">
                <a:solidFill>
                  <a:srgbClr val="0000FF"/>
                </a:solidFill>
                <a:latin typeface="Arial"/>
                <a:cs typeface="Arial"/>
              </a:rPr>
              <a:t>Summary</a:t>
            </a:r>
          </a:p>
          <a:p>
            <a:pPr marL="0" indent="0">
              <a:lnSpc>
                <a:spcPct val="50000"/>
              </a:lnSpc>
              <a:buNone/>
            </a:pPr>
            <a:endParaRPr lang="en-US" sz="2400" b="1" dirty="0" smtClean="0">
              <a:solidFill>
                <a:srgbClr val="0000FF"/>
              </a:solidFill>
              <a:latin typeface="Arial"/>
              <a:cs typeface="Arial"/>
            </a:endParaRPr>
          </a:p>
          <a:p>
            <a:r>
              <a:rPr lang="en-US" sz="2400" dirty="0">
                <a:latin typeface="Arial"/>
                <a:cs typeface="Arial"/>
              </a:rPr>
              <a:t>TPV 1 approaches and interacts with AC12 in a region of strong </a:t>
            </a:r>
            <a:r>
              <a:rPr lang="en-US" sz="2400" dirty="0" smtClean="0">
                <a:latin typeface="Arial"/>
                <a:cs typeface="Arial"/>
              </a:rPr>
              <a:t>baroclinicity, </a:t>
            </a:r>
            <a:r>
              <a:rPr lang="en-US" sz="2400" dirty="0">
                <a:latin typeface="Arial"/>
                <a:cs typeface="Arial"/>
              </a:rPr>
              <a:t>likely supporting the development of AC12 through baroclinic processes </a:t>
            </a:r>
            <a:endParaRPr lang="en-US" sz="2400" dirty="0" smtClean="0">
              <a:latin typeface="Arial"/>
              <a:cs typeface="Arial"/>
            </a:endParaRPr>
          </a:p>
          <a:p>
            <a:endParaRPr lang="en-US" sz="2400" dirty="0">
              <a:latin typeface="Arial"/>
              <a:cs typeface="Arial"/>
            </a:endParaRPr>
          </a:p>
          <a:p>
            <a:r>
              <a:rPr lang="en-US" sz="2400" dirty="0" smtClean="0">
                <a:latin typeface="Arial"/>
                <a:cs typeface="Arial"/>
              </a:rPr>
              <a:t>TPV</a:t>
            </a:r>
            <a:r>
              <a:rPr lang="en-US" sz="2400" dirty="0">
                <a:latin typeface="Arial"/>
                <a:cs typeface="Arial"/>
              </a:rPr>
              <a:t>–jet interactions involving TPV 1, TPV 2, and TPV 3 likely contribute to the formation of a dual-jet configuration and jet coupling over AC12 (jet coupling </a:t>
            </a:r>
            <a:r>
              <a:rPr lang="en-US" sz="2400" dirty="0" smtClean="0">
                <a:latin typeface="Arial"/>
                <a:cs typeface="Arial"/>
              </a:rPr>
              <a:t>phase) </a:t>
            </a:r>
          </a:p>
          <a:p>
            <a:pPr marL="0" indent="0">
              <a:buNone/>
            </a:pPr>
            <a:endParaRPr lang="en-US" sz="2600" dirty="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a:solidFill>
                  <a:srgbClr val="FF0000"/>
                </a:solidFill>
                <a:latin typeface="Arial"/>
                <a:cs typeface="Arial"/>
              </a:rPr>
              <a:t>Great Arctic Cyclone of August </a:t>
            </a:r>
            <a:r>
              <a:rPr lang="en-US" sz="2800" b="1" dirty="0" smtClean="0">
                <a:solidFill>
                  <a:srgbClr val="FF0000"/>
                </a:solidFill>
                <a:latin typeface="Arial"/>
                <a:cs typeface="Arial"/>
              </a:rPr>
              <a:t>2012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9225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startAt="7"/>
            </a:pPr>
            <a:r>
              <a:rPr lang="en-US" sz="2400" b="1" dirty="0" smtClean="0">
                <a:solidFill>
                  <a:srgbClr val="0000FF"/>
                </a:solidFill>
                <a:latin typeface="Arial"/>
                <a:cs typeface="Arial"/>
              </a:rPr>
              <a:t>Summary</a:t>
            </a:r>
          </a:p>
          <a:p>
            <a:pPr marL="0" indent="0">
              <a:lnSpc>
                <a:spcPct val="50000"/>
              </a:lnSpc>
              <a:buNone/>
            </a:pPr>
            <a:endParaRPr lang="en-US" sz="2400" dirty="0">
              <a:latin typeface="Arial"/>
              <a:cs typeface="Arial"/>
            </a:endParaRPr>
          </a:p>
          <a:p>
            <a:r>
              <a:rPr lang="en-US" sz="2400" dirty="0" smtClean="0">
                <a:latin typeface="Arial"/>
                <a:cs typeface="Arial"/>
              </a:rPr>
              <a:t>Latent </a:t>
            </a:r>
            <a:r>
              <a:rPr lang="en-US" sz="2400" dirty="0">
                <a:latin typeface="Arial"/>
                <a:cs typeface="Arial"/>
              </a:rPr>
              <a:t>heating related to low-level ascent in the presence of warm, moist air in region of jet coupling likely contributes to the formation of a PV tower associated with AC12 </a:t>
            </a:r>
            <a:r>
              <a:rPr lang="en-US" sz="2400" dirty="0" smtClean="0">
                <a:latin typeface="Arial"/>
                <a:cs typeface="Arial"/>
              </a:rPr>
              <a:t>and </a:t>
            </a:r>
            <a:r>
              <a:rPr lang="en-US" sz="2400" dirty="0">
                <a:latin typeface="Arial"/>
                <a:cs typeface="Arial"/>
              </a:rPr>
              <a:t>concomitant intensification of AC12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smtClean="0">
                <a:solidFill>
                  <a:srgbClr val="0000FF"/>
                </a:solidFill>
                <a:latin typeface="Arial"/>
                <a:cs typeface="Arial"/>
              </a:rPr>
              <a:t>Interaction </a:t>
            </a:r>
            <a:r>
              <a:rPr lang="en-US" sz="2200" dirty="0">
                <a:solidFill>
                  <a:srgbClr val="0000FF"/>
                </a:solidFill>
                <a:latin typeface="Arial"/>
                <a:cs typeface="Arial"/>
              </a:rPr>
              <a:t>between TPV 1 and PV tower </a:t>
            </a:r>
            <a:r>
              <a:rPr lang="en-US" sz="2200" dirty="0" smtClean="0">
                <a:solidFill>
                  <a:srgbClr val="0000FF"/>
                </a:solidFill>
                <a:latin typeface="Arial"/>
                <a:cs typeface="Arial"/>
              </a:rPr>
              <a:t>likely </a:t>
            </a:r>
            <a:r>
              <a:rPr lang="en-US" sz="2200" dirty="0">
                <a:solidFill>
                  <a:srgbClr val="0000FF"/>
                </a:solidFill>
                <a:latin typeface="Arial"/>
                <a:cs typeface="Arial"/>
              </a:rPr>
              <a:t>supports the intensification of AC12 </a:t>
            </a:r>
            <a:endParaRPr lang="en-US" sz="2200" dirty="0">
              <a:solidFill>
                <a:srgbClr val="0000FF"/>
              </a:solidFill>
              <a:latin typeface="Arial"/>
              <a:cs typeface="Arial"/>
            </a:endParaRPr>
          </a:p>
          <a:p>
            <a:pPr lvl="1"/>
            <a:endParaRPr lang="en-US" sz="2400" dirty="0" smtClean="0">
              <a:solidFill>
                <a:srgbClr val="0000FF"/>
              </a:solidFill>
              <a:latin typeface="Arial"/>
              <a:cs typeface="Arial"/>
            </a:endParaRPr>
          </a:p>
          <a:p>
            <a:r>
              <a:rPr lang="en-US" sz="2400" dirty="0" smtClean="0">
                <a:latin typeface="Arial"/>
                <a:cs typeface="Arial"/>
              </a:rPr>
              <a:t>Cold </a:t>
            </a:r>
            <a:r>
              <a:rPr lang="en-US" sz="2400" dirty="0">
                <a:latin typeface="Arial"/>
                <a:cs typeface="Arial"/>
              </a:rPr>
              <a:t>air advection in the wake of L1 helps maintain the strong baroclinicity in the vicinity of </a:t>
            </a:r>
            <a:r>
              <a:rPr lang="en-US" sz="2400" dirty="0" smtClean="0">
                <a:latin typeface="Arial"/>
                <a:cs typeface="Arial"/>
              </a:rPr>
              <a:t>AC12, </a:t>
            </a:r>
            <a:r>
              <a:rPr lang="en-US" sz="2400" dirty="0">
                <a:latin typeface="Arial"/>
                <a:cs typeface="Arial"/>
              </a:rPr>
              <a:t>which, along with interaction between L1 and </a:t>
            </a:r>
            <a:r>
              <a:rPr lang="en-US" sz="2400" dirty="0" smtClean="0">
                <a:latin typeface="Arial"/>
                <a:cs typeface="Arial"/>
              </a:rPr>
              <a:t>AC12, </a:t>
            </a:r>
            <a:r>
              <a:rPr lang="en-US" sz="2400" dirty="0">
                <a:latin typeface="Arial"/>
                <a:cs typeface="Arial"/>
              </a:rPr>
              <a:t>may further support the intensification of AC12 </a:t>
            </a:r>
          </a:p>
          <a:p>
            <a:endParaRPr lang="en-US" dirty="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a:solidFill>
                  <a:srgbClr val="FF0000"/>
                </a:solidFill>
                <a:latin typeface="Arial"/>
                <a:cs typeface="Arial"/>
              </a:rPr>
              <a:t>Great Arctic Cyclone of August </a:t>
            </a:r>
            <a:r>
              <a:rPr lang="en-US" sz="2800" b="1" dirty="0" smtClean="0">
                <a:solidFill>
                  <a:srgbClr val="FF0000"/>
                </a:solidFill>
                <a:latin typeface="Arial"/>
                <a:cs typeface="Arial"/>
              </a:rPr>
              <a:t>2012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3183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startAt="7"/>
            </a:pPr>
            <a:r>
              <a:rPr lang="en-US" sz="2400" b="1" dirty="0" smtClean="0">
                <a:solidFill>
                  <a:srgbClr val="0000FF"/>
                </a:solidFill>
                <a:latin typeface="Arial"/>
                <a:cs typeface="Arial"/>
              </a:rPr>
              <a:t> Summary</a:t>
            </a:r>
          </a:p>
          <a:p>
            <a:pPr marL="0" indent="0">
              <a:lnSpc>
                <a:spcPct val="50000"/>
              </a:lnSpc>
              <a:buNone/>
            </a:pPr>
            <a:endParaRPr lang="en-US" sz="2400" dirty="0">
              <a:latin typeface="Arial"/>
              <a:cs typeface="Arial"/>
            </a:endParaRPr>
          </a:p>
          <a:p>
            <a:r>
              <a:rPr lang="en-US" sz="2400" dirty="0" smtClean="0">
                <a:latin typeface="Arial"/>
                <a:cs typeface="Arial"/>
              </a:rPr>
              <a:t>Most </a:t>
            </a:r>
            <a:r>
              <a:rPr lang="en-US" sz="2400" dirty="0">
                <a:latin typeface="Arial"/>
                <a:cs typeface="Arial"/>
              </a:rPr>
              <a:t>rapid intensification of AC12 occurs on 5 Aug </a:t>
            </a:r>
            <a:r>
              <a:rPr lang="en-US" sz="2400" dirty="0" smtClean="0">
                <a:latin typeface="Arial"/>
                <a:cs typeface="Arial"/>
              </a:rPr>
              <a:t>2012, </a:t>
            </a:r>
            <a:r>
              <a:rPr lang="en-US" sz="2400" dirty="0">
                <a:latin typeface="Arial"/>
                <a:cs typeface="Arial"/>
              </a:rPr>
              <a:t>when AC12 crosses from the warm side to the cold side of a strong upper-level jet streak (jet crossing </a:t>
            </a:r>
            <a:r>
              <a:rPr lang="en-US" sz="2400" dirty="0" smtClean="0">
                <a:latin typeface="Arial"/>
                <a:cs typeface="Arial"/>
              </a:rPr>
              <a:t>phase) </a:t>
            </a:r>
          </a:p>
          <a:p>
            <a:pPr>
              <a:lnSpc>
                <a:spcPct val="50000"/>
              </a:lnSpc>
            </a:pPr>
            <a:endParaRPr lang="en-US" sz="2400" dirty="0">
              <a:latin typeface="Arial"/>
              <a:cs typeface="Arial"/>
            </a:endParaRPr>
          </a:p>
          <a:p>
            <a:pPr lvl="1"/>
            <a:r>
              <a:rPr lang="en-US" sz="2200" dirty="0" smtClean="0">
                <a:solidFill>
                  <a:srgbClr val="0000FF"/>
                </a:solidFill>
                <a:latin typeface="Arial"/>
                <a:cs typeface="Arial"/>
              </a:rPr>
              <a:t>Latent </a:t>
            </a:r>
            <a:r>
              <a:rPr lang="en-US" sz="2200" dirty="0">
                <a:solidFill>
                  <a:srgbClr val="0000FF"/>
                </a:solidFill>
                <a:latin typeface="Arial"/>
                <a:cs typeface="Arial"/>
              </a:rPr>
              <a:t>heating may contribute to PV tower associated with AC12 and intensification of AC12 during jet crossing </a:t>
            </a:r>
            <a:r>
              <a:rPr lang="en-US" sz="2200" dirty="0" smtClean="0">
                <a:solidFill>
                  <a:srgbClr val="0000FF"/>
                </a:solidFill>
                <a:latin typeface="Arial"/>
                <a:cs typeface="Arial"/>
              </a:rPr>
              <a:t>phase, </a:t>
            </a:r>
            <a:r>
              <a:rPr lang="en-US" sz="2200" dirty="0">
                <a:solidFill>
                  <a:srgbClr val="0000FF"/>
                </a:solidFill>
                <a:latin typeface="Arial"/>
                <a:cs typeface="Arial"/>
              </a:rPr>
              <a:t>though this contribution may be smaller than that during jet coupling </a:t>
            </a:r>
            <a:r>
              <a:rPr lang="en-US" sz="2200" dirty="0" smtClean="0">
                <a:solidFill>
                  <a:srgbClr val="0000FF"/>
                </a:solidFill>
                <a:latin typeface="Arial"/>
                <a:cs typeface="Arial"/>
              </a:rPr>
              <a:t>phase</a:t>
            </a:r>
            <a:br>
              <a:rPr lang="en-US" sz="2200" dirty="0" smtClean="0">
                <a:solidFill>
                  <a:srgbClr val="0000FF"/>
                </a:solidFill>
                <a:latin typeface="Arial"/>
                <a:cs typeface="Arial"/>
              </a:rPr>
            </a:br>
            <a:endParaRPr lang="en-US" sz="2200" dirty="0" smtClean="0">
              <a:solidFill>
                <a:srgbClr val="0000FF"/>
              </a:solidFill>
              <a:latin typeface="Arial"/>
              <a:cs typeface="Arial"/>
            </a:endParaRPr>
          </a:p>
          <a:p>
            <a:r>
              <a:rPr lang="en-US" sz="2400" dirty="0" smtClean="0">
                <a:latin typeface="Arial"/>
                <a:cs typeface="Arial"/>
              </a:rPr>
              <a:t>Widespread</a:t>
            </a:r>
            <a:r>
              <a:rPr lang="en-US" sz="2400" dirty="0">
                <a:latin typeface="Arial"/>
                <a:cs typeface="Arial"/>
              </a:rPr>
              <a:t>, relatively strong surface winds associated with AC12 contribute to reductions in Arctic sea-ice extent as AC12 meanders slowly over the </a:t>
            </a:r>
            <a:r>
              <a:rPr lang="en-US" sz="2400" dirty="0" smtClean="0">
                <a:latin typeface="Arial"/>
                <a:cs typeface="Arial"/>
              </a:rPr>
              <a:t>Arctic</a:t>
            </a:r>
            <a:endParaRPr lang="en-US" sz="2400" dirty="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a:solidFill>
                  <a:srgbClr val="FF0000"/>
                </a:solidFill>
                <a:latin typeface="Arial"/>
                <a:cs typeface="Arial"/>
              </a:rPr>
              <a:t>Great Arctic Cyclone of August </a:t>
            </a:r>
            <a:r>
              <a:rPr lang="en-US" sz="2800" b="1" dirty="0" smtClean="0">
                <a:solidFill>
                  <a:srgbClr val="FF0000"/>
                </a:solidFill>
                <a:latin typeface="Arial"/>
                <a:cs typeface="Arial"/>
              </a:rPr>
              <a:t>2012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0160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a:pPr>
            <a:r>
              <a:rPr lang="en-US" sz="2400" b="1" dirty="0" smtClean="0">
                <a:solidFill>
                  <a:srgbClr val="0000FF"/>
                </a:solidFill>
                <a:latin typeface="Arial"/>
                <a:cs typeface="Arial"/>
              </a:rPr>
              <a:t>Background</a:t>
            </a:r>
            <a:endParaRPr lang="en-US" sz="2400" dirty="0">
              <a:latin typeface="Arial"/>
              <a:cs typeface="Arial"/>
            </a:endParaRPr>
          </a:p>
          <a:p>
            <a:pPr marL="0" indent="0">
              <a:lnSpc>
                <a:spcPct val="50000"/>
              </a:lnSpc>
              <a:buNone/>
            </a:pPr>
            <a:endParaRPr lang="en-US" sz="2400" b="1" u="sng" dirty="0">
              <a:latin typeface="Arial"/>
              <a:cs typeface="Arial"/>
            </a:endParaRPr>
          </a:p>
          <a:p>
            <a:pPr marL="457200" indent="-457200"/>
            <a:r>
              <a:rPr lang="en-US" sz="2400" dirty="0">
                <a:latin typeface="Arial"/>
                <a:cs typeface="Arial"/>
              </a:rPr>
              <a:t>Arctic cyclone 1 (AC1) formed along an old cold frontal boundary northeast of the Caspian Sea, moved poleward, performed a cyclonic loop with a subsequent Arctic cyclone (AC2) near the north coast of Russia, and eventually merged with AC2 over the Arctic Ocean</a:t>
            </a:r>
          </a:p>
          <a:p>
            <a:endParaRPr lang="en-US" sz="2400" dirty="0">
              <a:latin typeface="Arial"/>
              <a:cs typeface="Arial"/>
            </a:endParaRPr>
          </a:p>
          <a:p>
            <a:pPr marL="457200" indent="-457200"/>
            <a:r>
              <a:rPr lang="en-US" sz="2400" dirty="0">
                <a:latin typeface="Arial"/>
                <a:cs typeface="Arial"/>
              </a:rPr>
              <a:t>AC2 formed via lee cyclogenesis east of Greenland, and may have had some “DNA" from the remnants of Tropical Storm (TS) Alberto, which moved poleward across the central U.S. and northeastern Canada </a:t>
            </a:r>
          </a:p>
          <a:p>
            <a:pPr marL="457200" indent="-457200">
              <a:buFont typeface="+mj-lt"/>
              <a:buAutoNum type="arabicParenR"/>
            </a:pPr>
            <a:endParaRPr lang="en-US" sz="2400" b="1"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a:cs typeface="Arial"/>
              </a:rPr>
              <a:t>Two Intense Arctic </a:t>
            </a:r>
            <a:r>
              <a:rPr lang="en-US" sz="2800" b="1" dirty="0">
                <a:solidFill>
                  <a:srgbClr val="FF0000"/>
                </a:solidFill>
                <a:latin typeface="Arial"/>
                <a:cs typeface="Arial"/>
              </a:rPr>
              <a:t>Cyclones in June 2018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4162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a:pPr>
            <a:r>
              <a:rPr lang="en-US" sz="2400" b="1" dirty="0" smtClean="0">
                <a:solidFill>
                  <a:srgbClr val="0000FF"/>
                </a:solidFill>
                <a:latin typeface="Arial"/>
                <a:cs typeface="Arial"/>
              </a:rPr>
              <a:t>Background</a:t>
            </a:r>
            <a:endParaRPr lang="en-US" sz="2400" dirty="0">
              <a:latin typeface="Arial"/>
              <a:cs typeface="Arial"/>
            </a:endParaRPr>
          </a:p>
          <a:p>
            <a:pPr marL="0" indent="0">
              <a:lnSpc>
                <a:spcPct val="50000"/>
              </a:lnSpc>
              <a:buNone/>
            </a:pPr>
            <a:endParaRPr lang="en-US" sz="2400" b="1" u="sng" dirty="0">
              <a:latin typeface="Arial"/>
              <a:cs typeface="Arial"/>
            </a:endParaRPr>
          </a:p>
          <a:p>
            <a:pPr marL="457200" indent="-457200"/>
            <a:r>
              <a:rPr lang="en-US" sz="2400" dirty="0">
                <a:latin typeface="Arial"/>
                <a:cs typeface="Arial"/>
              </a:rPr>
              <a:t>The comparative rarity of two sequential intense Arctic cyclones that interacted with one another, one of which (AC2) may have had antecedent DNA from TS Alberto, motivates this presentation</a:t>
            </a:r>
          </a:p>
          <a:p>
            <a:pPr marL="0" indent="0">
              <a:buNone/>
            </a:pPr>
            <a:endParaRPr lang="en-US" sz="2400" b="1"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a:cs typeface="Arial"/>
              </a:rPr>
              <a:t>Two Intense Arctic </a:t>
            </a:r>
            <a:r>
              <a:rPr lang="en-US" sz="2800" b="1" dirty="0">
                <a:solidFill>
                  <a:srgbClr val="FF0000"/>
                </a:solidFill>
                <a:latin typeface="Arial"/>
                <a:cs typeface="Arial"/>
              </a:rPr>
              <a:t>Cyclones in June 2018 </a:t>
            </a:r>
            <a:endParaRPr lang="en-US" sz="28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830023" y="15001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737947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startAt="2"/>
            </a:pPr>
            <a:r>
              <a:rPr lang="en-US" sz="2400" b="1" dirty="0" smtClean="0">
                <a:solidFill>
                  <a:srgbClr val="0000FF"/>
                </a:solidFill>
                <a:latin typeface="Arial"/>
                <a:cs typeface="Arial"/>
              </a:rPr>
              <a:t>Data and Methods</a:t>
            </a:r>
          </a:p>
          <a:p>
            <a:pPr marL="0" indent="0">
              <a:lnSpc>
                <a:spcPct val="50000"/>
              </a:lnSpc>
              <a:buNone/>
            </a:pPr>
            <a:endParaRPr lang="en-US" sz="2400" b="1" u="sng" dirty="0">
              <a:latin typeface="Arial"/>
              <a:cs typeface="Arial"/>
            </a:endParaRPr>
          </a:p>
          <a:p>
            <a:pPr marL="457200" indent="-457200"/>
            <a:r>
              <a:rPr lang="en-US" sz="2400" dirty="0">
                <a:latin typeface="Arial" panose="020B0604020202020204" pitchFamily="34" charset="0"/>
                <a:cs typeface="Arial" panose="020B0604020202020204" pitchFamily="34" charset="0"/>
              </a:rPr>
              <a:t>Data: ERA5 </a:t>
            </a:r>
            <a:r>
              <a:rPr lang="en-US" sz="2400" dirty="0" smtClean="0">
                <a:latin typeface="Arial" panose="020B0604020202020204" pitchFamily="34" charset="0"/>
                <a:cs typeface="Arial" panose="020B0604020202020204" pitchFamily="34" charset="0"/>
              </a:rPr>
              <a:t>gridded </a:t>
            </a:r>
            <a:r>
              <a:rPr lang="en-US" sz="2400" dirty="0">
                <a:latin typeface="Arial" panose="020B0604020202020204" pitchFamily="34" charset="0"/>
                <a:cs typeface="Arial" panose="020B0604020202020204" pitchFamily="34" charset="0"/>
              </a:rPr>
              <a:t>to 0.25° horizontal resolution for all fields, with ERA-</a:t>
            </a:r>
            <a:r>
              <a:rPr lang="en-US" sz="2400" dirty="0" smtClean="0">
                <a:latin typeface="Arial" panose="020B0604020202020204" pitchFamily="34" charset="0"/>
                <a:cs typeface="Arial" panose="020B0604020202020204" pitchFamily="34" charset="0"/>
              </a:rPr>
              <a:t>Interim 1979</a:t>
            </a:r>
            <a:r>
              <a:rPr lang="en-US" sz="2400" dirty="0">
                <a:latin typeface="Arial" panose="020B0604020202020204" pitchFamily="34" charset="0"/>
                <a:cs typeface="Arial" panose="020B0604020202020204" pitchFamily="34" charset="0"/>
              </a:rPr>
              <a:t>–2010 mean and standard deviation of selected fields for calculation of standardized anomalies</a:t>
            </a:r>
          </a:p>
          <a:p>
            <a:pPr marL="457200" indent="-457200"/>
            <a:endParaRPr lang="en-US" sz="2400" dirty="0">
              <a:latin typeface="Arial" panose="020B0604020202020204" pitchFamily="34" charset="0"/>
              <a:cs typeface="Arial" panose="020B0604020202020204" pitchFamily="34" charset="0"/>
            </a:endParaRPr>
          </a:p>
          <a:p>
            <a:pPr marL="457200" indent="-457200"/>
            <a:r>
              <a:rPr lang="en-US" sz="2400" dirty="0">
                <a:latin typeface="Arial" panose="020B0604020202020204" pitchFamily="34" charset="0"/>
                <a:cs typeface="Arial" panose="020B0604020202020204" pitchFamily="34" charset="0"/>
              </a:rPr>
              <a:t>Manually tracked AC1, AC2, and a Canadian low (CL) by following the locations of minimum </a:t>
            </a:r>
            <a:r>
              <a:rPr lang="en-US" sz="2400" dirty="0" smtClean="0">
                <a:latin typeface="Arial" panose="020B0604020202020204" pitchFamily="34" charset="0"/>
                <a:cs typeface="Arial" panose="020B0604020202020204" pitchFamily="34" charset="0"/>
              </a:rPr>
              <a:t>SLP</a:t>
            </a:r>
            <a:endParaRPr lang="en-US" sz="2400" dirty="0">
              <a:latin typeface="Arial" panose="020B0604020202020204" pitchFamily="34" charset="0"/>
              <a:cs typeface="Arial" panose="020B0604020202020204" pitchFamily="34" charset="0"/>
            </a:endParaRPr>
          </a:p>
          <a:p>
            <a:pPr marL="457200" indent="-457200"/>
            <a:endParaRPr lang="en-US" sz="2400" dirty="0">
              <a:latin typeface="Arial" panose="020B0604020202020204" pitchFamily="34" charset="0"/>
              <a:cs typeface="Arial" panose="020B0604020202020204" pitchFamily="34" charset="0"/>
            </a:endParaRPr>
          </a:p>
          <a:p>
            <a:pPr marL="457200" indent="-457200"/>
            <a:r>
              <a:rPr lang="en-US" sz="2400" dirty="0">
                <a:latin typeface="Arial" panose="020B0604020202020204" pitchFamily="34" charset="0"/>
                <a:cs typeface="Arial" panose="020B0604020202020204" pitchFamily="34" charset="0"/>
              </a:rPr>
              <a:t>Tracked TS Alberto using National Hurricane Center positions of TS Alberto during 1500 UTC 25 May–0600 UTC 29 May 2018 and remnants of TS Alberto using ERA5 afterward </a:t>
            </a:r>
          </a:p>
          <a:p>
            <a:pPr marL="0" indent="0">
              <a:buNone/>
            </a:pPr>
            <a:endParaRPr lang="en-US" sz="2400" b="1"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a:cs typeface="Arial"/>
              </a:rPr>
              <a:t>Two Intense Arctic </a:t>
            </a:r>
            <a:r>
              <a:rPr lang="en-US" sz="2800" b="1" dirty="0">
                <a:solidFill>
                  <a:srgbClr val="FF0000"/>
                </a:solidFill>
                <a:latin typeface="Arial"/>
                <a:cs typeface="Arial"/>
              </a:rPr>
              <a:t>Cyclones in June 2018 </a:t>
            </a:r>
            <a:endParaRPr lang="en-US" sz="28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830023" y="15001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071857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ontent Placeholder 2"/>
          <p:cNvSpPr txBox="1">
            <a:spLocks/>
          </p:cNvSpPr>
          <p:nvPr/>
        </p:nvSpPr>
        <p:spPr>
          <a:xfrm>
            <a:off x="4052590" y="5463759"/>
            <a:ext cx="5062897" cy="130608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500" dirty="0" smtClean="0">
                <a:solidFill>
                  <a:srgbClr val="000000"/>
                </a:solidFill>
                <a:latin typeface="Arial" panose="020B0604020202020204" pitchFamily="34" charset="0"/>
                <a:cs typeface="Arial" panose="020B0604020202020204" pitchFamily="34" charset="0"/>
              </a:rPr>
              <a:t>(a) 26 </a:t>
            </a:r>
            <a:r>
              <a:rPr lang="en-US" sz="1500" dirty="0" smtClean="0">
                <a:solidFill>
                  <a:srgbClr val="000000"/>
                </a:solidFill>
                <a:latin typeface="Arial" panose="020B0604020202020204" pitchFamily="34" charset="0"/>
                <a:cs typeface="Arial" panose="020B0604020202020204" pitchFamily="34" charset="0"/>
              </a:rPr>
              <a:t>May–</a:t>
            </a:r>
            <a:r>
              <a:rPr lang="en-US" sz="1500" dirty="0">
                <a:solidFill>
                  <a:srgbClr val="000000"/>
                </a:solidFill>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June 2018 time-</a:t>
            </a:r>
            <a:r>
              <a:rPr lang="en-US" sz="1500" dirty="0" smtClean="0">
                <a:solidFill>
                  <a:srgbClr val="000000"/>
                </a:solidFill>
                <a:latin typeface="Arial" panose="020B0604020202020204" pitchFamily="34" charset="0"/>
                <a:cs typeface="Arial" panose="020B0604020202020204" pitchFamily="34" charset="0"/>
              </a:rPr>
              <a:t>mean 300</a:t>
            </a:r>
            <a:r>
              <a:rPr lang="en-US" sz="1500" dirty="0" smtClean="0">
                <a:solidFill>
                  <a:srgbClr val="000000"/>
                </a:solidFill>
                <a:latin typeface="Arial" panose="020B0604020202020204" pitchFamily="34" charset="0"/>
                <a:cs typeface="Arial" panose="020B0604020202020204" pitchFamily="34" charset="0"/>
              </a:rPr>
              <a:t>-hPa geopotential height (dam, black) and standardized </a:t>
            </a:r>
            <a:r>
              <a:rPr lang="en-US" sz="1500" dirty="0" smtClean="0">
                <a:solidFill>
                  <a:srgbClr val="000000"/>
                </a:solidFill>
                <a:latin typeface="Arial" panose="020B0604020202020204" pitchFamily="34" charset="0"/>
                <a:cs typeface="Arial" panose="020B0604020202020204" pitchFamily="34" charset="0"/>
              </a:rPr>
              <a:t>geopotential height anomalies </a:t>
            </a:r>
            <a:r>
              <a:rPr lang="en-US" sz="1500" dirty="0" smtClean="0">
                <a:solidFill>
                  <a:srgbClr val="000000"/>
                </a:solidFill>
                <a:latin typeface="Arial" panose="020B0604020202020204" pitchFamily="34" charset="0"/>
                <a:cs typeface="Arial" panose="020B0604020202020204" pitchFamily="34" charset="0"/>
              </a:rPr>
              <a:t>(σ, shaded); </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b</a:t>
            </a:r>
            <a:r>
              <a:rPr lang="en-US" sz="1500" dirty="0" smtClean="0">
                <a:solidFill>
                  <a:srgbClr val="000000"/>
                </a:solidFill>
                <a:latin typeface="Arial" panose="020B0604020202020204" pitchFamily="34" charset="0"/>
                <a:cs typeface="Arial" panose="020B0604020202020204" pitchFamily="34" charset="0"/>
              </a:rPr>
              <a:t>) 1–7 June 2018 time-mean 850</a:t>
            </a:r>
            <a:r>
              <a:rPr lang="en-US" sz="1500" dirty="0" smtClean="0">
                <a:solidFill>
                  <a:srgbClr val="000000"/>
                </a:solidFill>
                <a:latin typeface="Arial" panose="020B0604020202020204" pitchFamily="34" charset="0"/>
                <a:cs typeface="Arial" panose="020B0604020202020204" pitchFamily="34" charset="0"/>
              </a:rPr>
              <a:t>-hPa temperature (°C, black) and </a:t>
            </a:r>
            <a:r>
              <a:rPr lang="en-US" sz="1500" dirty="0" smtClean="0">
                <a:solidFill>
                  <a:srgbClr val="000000"/>
                </a:solidFill>
                <a:latin typeface="Arial" panose="020B0604020202020204" pitchFamily="34" charset="0"/>
                <a:cs typeface="Arial" panose="020B0604020202020204" pitchFamily="34" charset="0"/>
              </a:rPr>
              <a:t>standardized temperature anomalies </a:t>
            </a:r>
            <a:r>
              <a:rPr lang="en-US" sz="1500" dirty="0">
                <a:solidFill>
                  <a:srgbClr val="000000"/>
                </a:solidFill>
                <a:latin typeface="Arial" panose="020B0604020202020204" pitchFamily="34" charset="0"/>
                <a:cs typeface="Arial" panose="020B0604020202020204" pitchFamily="34" charset="0"/>
              </a:rPr>
              <a:t>(σ, shaded</a:t>
            </a:r>
            <a:r>
              <a:rPr lang="en-US" sz="1500" dirty="0" smtClean="0">
                <a:solidFill>
                  <a:srgbClr val="000000"/>
                </a:solidFill>
                <a:latin typeface="Arial" panose="020B0604020202020204" pitchFamily="34" charset="0"/>
                <a:cs typeface="Arial" panose="020B0604020202020204" pitchFamily="34" charset="0"/>
              </a:rPr>
              <a:t>)</a:t>
            </a:r>
            <a:r>
              <a:rPr lang="en-US" sz="1500" dirty="0" smtClean="0">
                <a:solidFill>
                  <a:srgbClr val="000000"/>
                </a:solidFill>
                <a:latin typeface="Arial" panose="020B0604020202020204" pitchFamily="34" charset="0"/>
                <a:cs typeface="Arial" panose="020B0604020202020204" pitchFamily="34" charset="0"/>
              </a:rPr>
              <a:t>.</a:t>
            </a:r>
            <a:endParaRPr lang="en-US" sz="1500" baseline="30000" dirty="0">
              <a:solidFill>
                <a:srgbClr val="000000"/>
              </a:solidFill>
              <a:latin typeface="Arial" panose="020B0604020202020204" pitchFamily="34" charset="0"/>
              <a:cs typeface="Arial" panose="020B0604020202020204" pitchFamily="34" charset="0"/>
            </a:endParaRPr>
          </a:p>
        </p:txBody>
      </p:sp>
      <p:cxnSp>
        <p:nvCxnSpPr>
          <p:cNvPr id="136" name="Straight Connector 13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7" name="Title 1"/>
          <p:cNvSpPr txBox="1">
            <a:spLocks/>
          </p:cNvSpPr>
          <p:nvPr/>
        </p:nvSpPr>
        <p:spPr>
          <a:xfrm>
            <a:off x="80293" y="-33716"/>
            <a:ext cx="922880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000FF"/>
                </a:solidFill>
                <a:latin typeface="Arial" panose="020B0604020202020204" pitchFamily="34" charset="0"/>
                <a:cs typeface="Arial" panose="020B0604020202020204" pitchFamily="34" charset="0"/>
              </a:rPr>
              <a:t>3</a:t>
            </a:r>
            <a:r>
              <a:rPr lang="en-US" sz="2800" b="1" dirty="0" smtClean="0">
                <a:solidFill>
                  <a:srgbClr val="0000FF"/>
                </a:solidFill>
                <a:latin typeface="Arial" panose="020B0604020202020204" pitchFamily="34" charset="0"/>
                <a:cs typeface="Arial" panose="020B0604020202020204" pitchFamily="34" charset="0"/>
              </a:rPr>
              <a:t>) Track and Intensity</a:t>
            </a:r>
            <a:endParaRPr lang="en-US" sz="28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335546" y="793199"/>
            <a:ext cx="4240522" cy="4109397"/>
            <a:chOff x="335546" y="793199"/>
            <a:chExt cx="4240522" cy="4109397"/>
          </a:xfrm>
        </p:grpSpPr>
        <p:pic>
          <p:nvPicPr>
            <p:cNvPr id="2" name="Picture 1" descr="cylone_tracks_and_300Z_mean_26_May-1_Jun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10" y="796940"/>
              <a:ext cx="4233958" cy="4105656"/>
            </a:xfrm>
            <a:prstGeom prst="rect">
              <a:avLst/>
            </a:prstGeom>
            <a:ln w="9525">
              <a:solidFill>
                <a:schemeClr val="tx1"/>
              </a:solidFill>
            </a:ln>
          </p:spPr>
        </p:pic>
        <p:cxnSp>
          <p:nvCxnSpPr>
            <p:cNvPr id="20" name="Straight Arrow Connector 19"/>
            <p:cNvCxnSpPr/>
            <p:nvPr/>
          </p:nvCxnSpPr>
          <p:spPr>
            <a:xfrm flipH="1" flipV="1">
              <a:off x="3331108" y="4580221"/>
              <a:ext cx="240734" cy="3876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547209" y="4389146"/>
              <a:ext cx="498647" cy="430887"/>
            </a:xfrm>
            <a:prstGeom prst="rect">
              <a:avLst/>
            </a:prstGeom>
            <a:noFill/>
          </p:spPr>
          <p:txBody>
            <a:bodyPr wrap="square" lIns="0" tIns="0" rIns="0" bIns="0" rtlCol="0">
              <a:spAutoFit/>
            </a:bodyPr>
            <a:lstStyle/>
            <a:p>
              <a:pPr algn="ctr"/>
              <a:r>
                <a:rPr lang="en-US" sz="2800" b="1" dirty="0" smtClean="0">
                  <a:ln w="15875">
                    <a:solidFill>
                      <a:schemeClr val="tx1"/>
                    </a:solidFill>
                  </a:ln>
                  <a:solidFill>
                    <a:srgbClr val="20FFFF"/>
                  </a:solidFill>
                  <a:latin typeface="Arial"/>
                  <a:cs typeface="Arial"/>
                </a:rPr>
                <a:t>26</a:t>
              </a:r>
              <a:endParaRPr lang="en-US" sz="2800" b="1" dirty="0">
                <a:ln w="15875">
                  <a:solidFill>
                    <a:schemeClr val="tx1"/>
                  </a:solidFill>
                </a:ln>
                <a:solidFill>
                  <a:srgbClr val="20FFFF"/>
                </a:solidFill>
                <a:effectLst/>
                <a:latin typeface="Arial"/>
                <a:cs typeface="Arial"/>
              </a:endParaRPr>
            </a:p>
          </p:txBody>
        </p:sp>
        <p:cxnSp>
          <p:nvCxnSpPr>
            <p:cNvPr id="25" name="Straight Arrow Connector 24"/>
            <p:cNvCxnSpPr/>
            <p:nvPr/>
          </p:nvCxnSpPr>
          <p:spPr>
            <a:xfrm flipH="1">
              <a:off x="3209254" y="3788646"/>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104487" y="3138977"/>
              <a:ext cx="226621" cy="14457"/>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606675" y="2374284"/>
              <a:ext cx="23647" cy="25464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2285571" y="2640831"/>
              <a:ext cx="192466" cy="14924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775497" y="2364239"/>
              <a:ext cx="516853"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EE220"/>
                  </a:solidFill>
                  <a:effectLst/>
                  <a:latin typeface="Arial"/>
                  <a:cs typeface="Arial"/>
                </a:rPr>
                <a:t>30</a:t>
              </a:r>
              <a:endParaRPr lang="en-US" sz="2800" b="1" dirty="0">
                <a:ln w="15875">
                  <a:solidFill>
                    <a:schemeClr val="tx1"/>
                  </a:solidFill>
                </a:ln>
                <a:solidFill>
                  <a:srgbClr val="FEE220"/>
                </a:solidFill>
                <a:effectLst/>
                <a:latin typeface="Arial"/>
                <a:cs typeface="Arial"/>
              </a:endParaRPr>
            </a:p>
          </p:txBody>
        </p:sp>
        <p:cxnSp>
          <p:nvCxnSpPr>
            <p:cNvPr id="63" name="Straight Arrow Connector 62"/>
            <p:cNvCxnSpPr/>
            <p:nvPr/>
          </p:nvCxnSpPr>
          <p:spPr>
            <a:xfrm flipH="1" flipV="1">
              <a:off x="3285405" y="2584453"/>
              <a:ext cx="229320" cy="47646"/>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82" name="5-Point Star 81"/>
            <p:cNvSpPr>
              <a:spLocks noChangeAspect="1"/>
            </p:cNvSpPr>
            <p:nvPr/>
          </p:nvSpPr>
          <p:spPr>
            <a:xfrm rot="10580098" flipV="1">
              <a:off x="2429650" y="2728502"/>
              <a:ext cx="201168" cy="201168"/>
            </a:xfrm>
            <a:prstGeom prst="star5">
              <a:avLst>
                <a:gd name="adj" fmla="val 20272"/>
                <a:gd name="hf" fmla="val 105146"/>
                <a:gd name="vf" fmla="val 110557"/>
              </a:avLst>
            </a:prstGeom>
            <a:solidFill>
              <a:srgbClr val="2ECD29"/>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5-Point Star 82"/>
            <p:cNvSpPr>
              <a:spLocks noChangeAspect="1"/>
            </p:cNvSpPr>
            <p:nvPr/>
          </p:nvSpPr>
          <p:spPr>
            <a:xfrm rot="10580098" flipV="1">
              <a:off x="3113993" y="4439071"/>
              <a:ext cx="201168" cy="201168"/>
            </a:xfrm>
            <a:prstGeom prst="star5">
              <a:avLst>
                <a:gd name="adj" fmla="val 20272"/>
                <a:gd name="hf" fmla="val 105146"/>
                <a:gd name="vf" fmla="val 110557"/>
              </a:avLst>
            </a:prstGeom>
            <a:solidFill>
              <a:srgbClr val="2ECD29"/>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5546" y="793199"/>
              <a:ext cx="264470" cy="261610"/>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400" b="1" dirty="0" smtClean="0">
                  <a:latin typeface="Arial"/>
                  <a:cs typeface="Arial"/>
                </a:rPr>
                <a:t>(a)</a:t>
              </a:r>
              <a:endParaRPr lang="en-US" sz="1400" b="1" dirty="0">
                <a:latin typeface="Arial"/>
                <a:cs typeface="Arial"/>
              </a:endParaRPr>
            </a:p>
          </p:txBody>
        </p:sp>
        <p:cxnSp>
          <p:nvCxnSpPr>
            <p:cNvPr id="138" name="Straight Arrow Connector 137"/>
            <p:cNvCxnSpPr/>
            <p:nvPr/>
          </p:nvCxnSpPr>
          <p:spPr>
            <a:xfrm flipH="1">
              <a:off x="3368690" y="4271440"/>
              <a:ext cx="240734" cy="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595559" y="4017136"/>
              <a:ext cx="498647" cy="430887"/>
            </a:xfrm>
            <a:prstGeom prst="rect">
              <a:avLst/>
            </a:prstGeom>
            <a:noFill/>
          </p:spPr>
          <p:txBody>
            <a:bodyPr wrap="square" lIns="0" tIns="0" rIns="0" bIns="0" rtlCol="0">
              <a:spAutoFit/>
            </a:bodyPr>
            <a:lstStyle/>
            <a:p>
              <a:pPr algn="ctr"/>
              <a:r>
                <a:rPr lang="en-US" sz="2800" b="1" dirty="0" smtClean="0">
                  <a:ln w="15875">
                    <a:solidFill>
                      <a:schemeClr val="tx1"/>
                    </a:solidFill>
                  </a:ln>
                  <a:solidFill>
                    <a:srgbClr val="20FFFF"/>
                  </a:solidFill>
                  <a:latin typeface="Arial"/>
                  <a:cs typeface="Arial"/>
                </a:rPr>
                <a:t>27</a:t>
              </a:r>
              <a:endParaRPr lang="en-US" sz="2800" b="1" dirty="0">
                <a:ln w="15875">
                  <a:solidFill>
                    <a:schemeClr val="tx1"/>
                  </a:solidFill>
                </a:ln>
                <a:solidFill>
                  <a:srgbClr val="20FFFF"/>
                </a:solidFill>
                <a:effectLst/>
                <a:latin typeface="Arial"/>
                <a:cs typeface="Arial"/>
              </a:endParaRPr>
            </a:p>
          </p:txBody>
        </p:sp>
        <p:cxnSp>
          <p:nvCxnSpPr>
            <p:cNvPr id="140" name="Straight Arrow Connector 139"/>
            <p:cNvCxnSpPr/>
            <p:nvPr/>
          </p:nvCxnSpPr>
          <p:spPr>
            <a:xfrm flipV="1">
              <a:off x="2896602" y="3973656"/>
              <a:ext cx="251680" cy="4376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2444188" y="3775686"/>
              <a:ext cx="498647" cy="430887"/>
            </a:xfrm>
            <a:prstGeom prst="rect">
              <a:avLst/>
            </a:prstGeom>
            <a:noFill/>
          </p:spPr>
          <p:txBody>
            <a:bodyPr wrap="square" lIns="0" tIns="0" rIns="0" bIns="0" rtlCol="0">
              <a:spAutoFit/>
            </a:bodyPr>
            <a:lstStyle/>
            <a:p>
              <a:pPr algn="ctr"/>
              <a:r>
                <a:rPr lang="en-US" sz="2800" b="1" dirty="0" smtClean="0">
                  <a:ln w="15875">
                    <a:solidFill>
                      <a:schemeClr val="tx1"/>
                    </a:solidFill>
                  </a:ln>
                  <a:solidFill>
                    <a:srgbClr val="20FFFF"/>
                  </a:solidFill>
                  <a:latin typeface="Arial"/>
                  <a:cs typeface="Arial"/>
                </a:rPr>
                <a:t>28</a:t>
              </a:r>
              <a:endParaRPr lang="en-US" sz="2800" b="1" dirty="0">
                <a:ln w="15875">
                  <a:solidFill>
                    <a:schemeClr val="tx1"/>
                  </a:solidFill>
                </a:ln>
                <a:solidFill>
                  <a:srgbClr val="20FFFF"/>
                </a:solidFill>
                <a:effectLst/>
                <a:latin typeface="Arial"/>
                <a:cs typeface="Arial"/>
              </a:endParaRPr>
            </a:p>
          </p:txBody>
        </p:sp>
        <p:sp>
          <p:nvSpPr>
            <p:cNvPr id="142" name="TextBox 141"/>
            <p:cNvSpPr txBox="1"/>
            <p:nvPr/>
          </p:nvSpPr>
          <p:spPr>
            <a:xfrm>
              <a:off x="3436334" y="3560242"/>
              <a:ext cx="498647" cy="430887"/>
            </a:xfrm>
            <a:prstGeom prst="rect">
              <a:avLst/>
            </a:prstGeom>
            <a:noFill/>
          </p:spPr>
          <p:txBody>
            <a:bodyPr wrap="square" lIns="0" tIns="0" rIns="0" bIns="0" rtlCol="0">
              <a:spAutoFit/>
            </a:bodyPr>
            <a:lstStyle/>
            <a:p>
              <a:pPr algn="ctr"/>
              <a:r>
                <a:rPr lang="en-US" sz="2800" b="1" dirty="0" smtClean="0">
                  <a:ln w="15875">
                    <a:solidFill>
                      <a:schemeClr val="tx1"/>
                    </a:solidFill>
                  </a:ln>
                  <a:solidFill>
                    <a:srgbClr val="20FFFF"/>
                  </a:solidFill>
                  <a:latin typeface="Arial"/>
                  <a:cs typeface="Arial"/>
                </a:rPr>
                <a:t>29</a:t>
              </a:r>
              <a:endParaRPr lang="en-US" sz="2800" b="1" dirty="0">
                <a:ln w="15875">
                  <a:solidFill>
                    <a:schemeClr val="tx1"/>
                  </a:solidFill>
                </a:ln>
                <a:solidFill>
                  <a:srgbClr val="20FFFF"/>
                </a:solidFill>
                <a:effectLst/>
                <a:latin typeface="Arial"/>
                <a:cs typeface="Arial"/>
              </a:endParaRPr>
            </a:p>
          </p:txBody>
        </p:sp>
        <p:sp>
          <p:nvSpPr>
            <p:cNvPr id="143" name="TextBox 142"/>
            <p:cNvSpPr txBox="1"/>
            <p:nvPr/>
          </p:nvSpPr>
          <p:spPr>
            <a:xfrm>
              <a:off x="3267742" y="3241544"/>
              <a:ext cx="498647" cy="430887"/>
            </a:xfrm>
            <a:prstGeom prst="rect">
              <a:avLst/>
            </a:prstGeom>
            <a:noFill/>
          </p:spPr>
          <p:txBody>
            <a:bodyPr wrap="square" lIns="0" tIns="0" rIns="0" bIns="0" rtlCol="0">
              <a:spAutoFit/>
            </a:bodyPr>
            <a:lstStyle/>
            <a:p>
              <a:pPr algn="ctr"/>
              <a:r>
                <a:rPr lang="en-US" sz="2800" b="1" dirty="0" smtClean="0">
                  <a:ln w="15875">
                    <a:solidFill>
                      <a:schemeClr val="tx1"/>
                    </a:solidFill>
                  </a:ln>
                  <a:solidFill>
                    <a:srgbClr val="20FFFF"/>
                  </a:solidFill>
                  <a:latin typeface="Arial"/>
                  <a:cs typeface="Arial"/>
                </a:rPr>
                <a:t>30</a:t>
              </a:r>
              <a:endParaRPr lang="en-US" sz="2800" b="1" dirty="0">
                <a:ln w="15875">
                  <a:solidFill>
                    <a:schemeClr val="tx1"/>
                  </a:solidFill>
                </a:ln>
                <a:solidFill>
                  <a:srgbClr val="20FFFF"/>
                </a:solidFill>
                <a:effectLst/>
                <a:latin typeface="Arial"/>
                <a:cs typeface="Arial"/>
              </a:endParaRPr>
            </a:p>
          </p:txBody>
        </p:sp>
        <p:cxnSp>
          <p:nvCxnSpPr>
            <p:cNvPr id="144" name="Straight Arrow Connector 143"/>
            <p:cNvCxnSpPr/>
            <p:nvPr/>
          </p:nvCxnSpPr>
          <p:spPr>
            <a:xfrm flipH="1">
              <a:off x="3083119" y="3487934"/>
              <a:ext cx="252270" cy="3216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3275879" y="2883311"/>
              <a:ext cx="498647" cy="430887"/>
            </a:xfrm>
            <a:prstGeom prst="rect">
              <a:avLst/>
            </a:prstGeom>
            <a:noFill/>
          </p:spPr>
          <p:txBody>
            <a:bodyPr wrap="square" lIns="0" tIns="0" rIns="0" bIns="0" rtlCol="0">
              <a:spAutoFit/>
            </a:bodyPr>
            <a:lstStyle/>
            <a:p>
              <a:pPr algn="ctr"/>
              <a:r>
                <a:rPr lang="en-US" sz="2800" b="1" dirty="0" smtClean="0">
                  <a:ln w="15875">
                    <a:solidFill>
                      <a:schemeClr val="tx1"/>
                    </a:solidFill>
                  </a:ln>
                  <a:solidFill>
                    <a:srgbClr val="20FFFF"/>
                  </a:solidFill>
                  <a:latin typeface="Arial"/>
                  <a:cs typeface="Arial"/>
                </a:rPr>
                <a:t>31</a:t>
              </a:r>
              <a:endParaRPr lang="en-US" sz="2800" b="1" dirty="0">
                <a:ln w="15875">
                  <a:solidFill>
                    <a:schemeClr val="tx1"/>
                  </a:solidFill>
                </a:ln>
                <a:solidFill>
                  <a:srgbClr val="20FFFF"/>
                </a:solidFill>
                <a:effectLst/>
                <a:latin typeface="Arial"/>
                <a:cs typeface="Arial"/>
              </a:endParaRPr>
            </a:p>
          </p:txBody>
        </p:sp>
        <p:sp>
          <p:nvSpPr>
            <p:cNvPr id="146" name="TextBox 145"/>
            <p:cNvSpPr txBox="1"/>
            <p:nvPr/>
          </p:nvSpPr>
          <p:spPr>
            <a:xfrm>
              <a:off x="2327819" y="2010423"/>
              <a:ext cx="516853"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EE220"/>
                  </a:solidFill>
                  <a:effectLst/>
                  <a:latin typeface="Arial"/>
                  <a:cs typeface="Arial"/>
                </a:rPr>
                <a:t>31</a:t>
              </a:r>
              <a:endParaRPr lang="en-US" sz="2800" b="1" dirty="0">
                <a:ln w="15875">
                  <a:solidFill>
                    <a:schemeClr val="tx1"/>
                  </a:solidFill>
                </a:ln>
                <a:solidFill>
                  <a:srgbClr val="FEE220"/>
                </a:solidFill>
                <a:effectLst/>
                <a:latin typeface="Arial"/>
                <a:cs typeface="Arial"/>
              </a:endParaRPr>
            </a:p>
          </p:txBody>
        </p:sp>
        <p:sp>
          <p:nvSpPr>
            <p:cNvPr id="147" name="TextBox 146"/>
            <p:cNvSpPr txBox="1"/>
            <p:nvPr/>
          </p:nvSpPr>
          <p:spPr>
            <a:xfrm>
              <a:off x="3362340" y="2401560"/>
              <a:ext cx="516853"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EE220"/>
                  </a:solidFill>
                  <a:effectLst/>
                  <a:latin typeface="Arial"/>
                  <a:cs typeface="Arial"/>
                </a:rPr>
                <a:t>1</a:t>
              </a:r>
              <a:endParaRPr lang="en-US" sz="2800" b="1" dirty="0">
                <a:ln w="15875">
                  <a:solidFill>
                    <a:schemeClr val="tx1"/>
                  </a:solidFill>
                </a:ln>
                <a:solidFill>
                  <a:srgbClr val="FEE220"/>
                </a:solidFill>
                <a:effectLst/>
                <a:latin typeface="Arial"/>
                <a:cs typeface="Arial"/>
              </a:endParaRPr>
            </a:p>
          </p:txBody>
        </p:sp>
        <p:cxnSp>
          <p:nvCxnSpPr>
            <p:cNvPr id="148" name="Straight Arrow Connector 147"/>
            <p:cNvCxnSpPr/>
            <p:nvPr/>
          </p:nvCxnSpPr>
          <p:spPr>
            <a:xfrm flipH="1" flipV="1">
              <a:off x="3639001" y="1762429"/>
              <a:ext cx="229320" cy="47646"/>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3715936" y="1579536"/>
              <a:ext cx="516853" cy="430887"/>
            </a:xfrm>
            <a:prstGeom prst="rect">
              <a:avLst/>
            </a:prstGeom>
            <a:noFill/>
            <a:effectLst>
              <a:glow rad="25400">
                <a:srgbClr val="FFFF00"/>
              </a:glow>
            </a:effectLst>
          </p:spPr>
          <p:txBody>
            <a:bodyPr wrap="square" lIns="0" tIns="0" rIns="0" bIns="0" rtlCol="0">
              <a:spAutoFit/>
            </a:bodyPr>
            <a:lstStyle/>
            <a:p>
              <a:pPr algn="ctr"/>
              <a:r>
                <a:rPr lang="en-US" sz="2800" b="1" dirty="0">
                  <a:ln w="15875">
                    <a:solidFill>
                      <a:schemeClr val="tx1"/>
                    </a:solidFill>
                  </a:ln>
                  <a:solidFill>
                    <a:srgbClr val="FEE220"/>
                  </a:solidFill>
                  <a:latin typeface="Arial"/>
                  <a:cs typeface="Arial"/>
                </a:rPr>
                <a:t>2</a:t>
              </a:r>
              <a:endParaRPr lang="en-US" sz="2800" b="1" dirty="0">
                <a:ln w="15875">
                  <a:solidFill>
                    <a:schemeClr val="tx1"/>
                  </a:solidFill>
                </a:ln>
                <a:solidFill>
                  <a:srgbClr val="FEE220"/>
                </a:solidFill>
                <a:effectLst/>
                <a:latin typeface="Arial"/>
                <a:cs typeface="Arial"/>
              </a:endParaRPr>
            </a:p>
          </p:txBody>
        </p:sp>
        <p:sp>
          <p:nvSpPr>
            <p:cNvPr id="150" name="Multiply 149"/>
            <p:cNvSpPr>
              <a:spLocks noChangeAspect="1"/>
            </p:cNvSpPr>
            <p:nvPr/>
          </p:nvSpPr>
          <p:spPr>
            <a:xfrm>
              <a:off x="3457414" y="1581475"/>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ross 43"/>
            <p:cNvSpPr/>
            <p:nvPr/>
          </p:nvSpPr>
          <p:spPr>
            <a:xfrm>
              <a:off x="2961812" y="2597021"/>
              <a:ext cx="157981" cy="157981"/>
            </a:xfrm>
            <a:prstGeom prst="plus">
              <a:avLst>
                <a:gd name="adj" fmla="val 35397"/>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116734" y="4992842"/>
            <a:ext cx="5968620" cy="397617"/>
            <a:chOff x="3083119" y="4972840"/>
            <a:chExt cx="5968620" cy="397617"/>
          </a:xfrm>
        </p:grpSpPr>
        <p:pic>
          <p:nvPicPr>
            <p:cNvPr id="176" name="Picture 175"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5982756" y="2073203"/>
              <a:ext cx="169346" cy="5968620"/>
            </a:xfrm>
            <a:prstGeom prst="rect">
              <a:avLst/>
            </a:prstGeom>
          </p:spPr>
        </p:pic>
        <p:sp>
          <p:nvSpPr>
            <p:cNvPr id="177" name="TextBox 176"/>
            <p:cNvSpPr txBox="1"/>
            <p:nvPr/>
          </p:nvSpPr>
          <p:spPr>
            <a:xfrm>
              <a:off x="3541507" y="5123914"/>
              <a:ext cx="300556" cy="246221"/>
            </a:xfrm>
            <a:prstGeom prst="rect">
              <a:avLst/>
            </a:prstGeom>
            <a:noFill/>
          </p:spPr>
          <p:txBody>
            <a:bodyPr wrap="square" lIns="0" tIns="0" rIns="0" bIns="0" rtlCol="0">
              <a:spAutoFit/>
            </a:bodyPr>
            <a:lstStyle/>
            <a:p>
              <a:pPr algn="ctr"/>
              <a:r>
                <a:rPr lang="en-US" sz="1600" dirty="0" smtClean="0">
                  <a:latin typeface="Arial"/>
                  <a:cs typeface="Arial"/>
                </a:rPr>
                <a:t>-2</a:t>
              </a:r>
              <a:endParaRPr lang="en-US" sz="1600" dirty="0">
                <a:latin typeface="Arial"/>
                <a:cs typeface="Arial"/>
              </a:endParaRPr>
            </a:p>
          </p:txBody>
        </p:sp>
        <p:sp>
          <p:nvSpPr>
            <p:cNvPr id="178" name="TextBox 177"/>
            <p:cNvSpPr txBox="1"/>
            <p:nvPr/>
          </p:nvSpPr>
          <p:spPr>
            <a:xfrm>
              <a:off x="4100250" y="5123914"/>
              <a:ext cx="376811" cy="246221"/>
            </a:xfrm>
            <a:prstGeom prst="rect">
              <a:avLst/>
            </a:prstGeom>
            <a:noFill/>
          </p:spPr>
          <p:txBody>
            <a:bodyPr wrap="square" lIns="0" tIns="0" rIns="0" bIns="0" rtlCol="0">
              <a:spAutoFit/>
            </a:bodyPr>
            <a:lstStyle/>
            <a:p>
              <a:pPr algn="ctr"/>
              <a:r>
                <a:rPr lang="en-US" sz="1600" dirty="0" smtClean="0">
                  <a:latin typeface="Arial"/>
                  <a:cs typeface="Arial"/>
                </a:rPr>
                <a:t>-1.5</a:t>
              </a:r>
              <a:endParaRPr lang="en-US" sz="1600" dirty="0">
                <a:latin typeface="Arial"/>
                <a:cs typeface="Arial"/>
              </a:endParaRPr>
            </a:p>
          </p:txBody>
        </p:sp>
        <p:sp>
          <p:nvSpPr>
            <p:cNvPr id="179" name="TextBox 178"/>
            <p:cNvSpPr txBox="1"/>
            <p:nvPr/>
          </p:nvSpPr>
          <p:spPr>
            <a:xfrm>
              <a:off x="4727674" y="5123914"/>
              <a:ext cx="300556" cy="246221"/>
            </a:xfrm>
            <a:prstGeom prst="rect">
              <a:avLst/>
            </a:prstGeom>
            <a:noFill/>
          </p:spPr>
          <p:txBody>
            <a:bodyPr wrap="square" lIns="0" tIns="0" rIns="0" bIns="0" rtlCol="0">
              <a:spAutoFit/>
            </a:bodyPr>
            <a:lstStyle/>
            <a:p>
              <a:pPr algn="ctr"/>
              <a:r>
                <a:rPr lang="en-US" sz="1600" dirty="0" smtClean="0">
                  <a:latin typeface="Arial"/>
                  <a:cs typeface="Arial"/>
                </a:rPr>
                <a:t>-1</a:t>
              </a:r>
              <a:endParaRPr lang="en-US" sz="1600" dirty="0">
                <a:latin typeface="Arial"/>
                <a:cs typeface="Arial"/>
              </a:endParaRPr>
            </a:p>
          </p:txBody>
        </p:sp>
        <p:sp>
          <p:nvSpPr>
            <p:cNvPr id="180" name="TextBox 179"/>
            <p:cNvSpPr txBox="1"/>
            <p:nvPr/>
          </p:nvSpPr>
          <p:spPr>
            <a:xfrm>
              <a:off x="5279222" y="5123914"/>
              <a:ext cx="390902"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181" name="TextBox 180"/>
            <p:cNvSpPr txBox="1"/>
            <p:nvPr/>
          </p:nvSpPr>
          <p:spPr>
            <a:xfrm>
              <a:off x="5917033" y="5124236"/>
              <a:ext cx="300556" cy="246221"/>
            </a:xfrm>
            <a:prstGeom prst="rect">
              <a:avLst/>
            </a:prstGeom>
            <a:noFill/>
          </p:spPr>
          <p:txBody>
            <a:bodyPr wrap="square" lIns="0" tIns="0" rIns="0" bIns="0" rtlCol="0">
              <a:spAutoFit/>
            </a:bodyPr>
            <a:lstStyle/>
            <a:p>
              <a:pPr algn="ctr"/>
              <a:r>
                <a:rPr lang="en-US" sz="1600" dirty="0">
                  <a:latin typeface="Arial"/>
                  <a:cs typeface="Arial"/>
                </a:rPr>
                <a:t>0</a:t>
              </a:r>
              <a:endParaRPr lang="en-US" sz="1400" dirty="0">
                <a:latin typeface="Arial"/>
                <a:cs typeface="Arial"/>
              </a:endParaRPr>
            </a:p>
          </p:txBody>
        </p:sp>
        <p:sp>
          <p:nvSpPr>
            <p:cNvPr id="182" name="TextBox 181"/>
            <p:cNvSpPr txBox="1"/>
            <p:nvPr/>
          </p:nvSpPr>
          <p:spPr>
            <a:xfrm>
              <a:off x="6504905" y="5123914"/>
              <a:ext cx="300556"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183" name="TextBox 182"/>
            <p:cNvSpPr txBox="1"/>
            <p:nvPr/>
          </p:nvSpPr>
          <p:spPr>
            <a:xfrm>
              <a:off x="7101352" y="5124236"/>
              <a:ext cx="300556" cy="246221"/>
            </a:xfrm>
            <a:prstGeom prst="rect">
              <a:avLst/>
            </a:prstGeom>
            <a:noFill/>
          </p:spPr>
          <p:txBody>
            <a:bodyPr wrap="square" lIns="0" tIns="0" rIns="0" bIns="0" rtlCol="0">
              <a:spAutoFit/>
            </a:bodyPr>
            <a:lstStyle/>
            <a:p>
              <a:pPr algn="ctr"/>
              <a:r>
                <a:rPr lang="en-US" sz="1600" dirty="0">
                  <a:latin typeface="Arial"/>
                  <a:cs typeface="Arial"/>
                </a:rPr>
                <a:t>1</a:t>
              </a:r>
            </a:p>
          </p:txBody>
        </p:sp>
        <p:sp>
          <p:nvSpPr>
            <p:cNvPr id="184" name="TextBox 183"/>
            <p:cNvSpPr txBox="1"/>
            <p:nvPr/>
          </p:nvSpPr>
          <p:spPr>
            <a:xfrm>
              <a:off x="7690623" y="5123914"/>
              <a:ext cx="300556" cy="246221"/>
            </a:xfrm>
            <a:prstGeom prst="rect">
              <a:avLst/>
            </a:prstGeom>
            <a:noFill/>
          </p:spPr>
          <p:txBody>
            <a:bodyPr wrap="square" lIns="0" tIns="0" rIns="0" bIns="0" rtlCol="0">
              <a:spAutoFit/>
            </a:bodyPr>
            <a:lstStyle/>
            <a:p>
              <a:pPr algn="ctr"/>
              <a:r>
                <a:rPr lang="en-US" sz="1600" dirty="0">
                  <a:latin typeface="Arial"/>
                  <a:cs typeface="Arial"/>
                </a:rPr>
                <a:t>1</a:t>
              </a:r>
              <a:r>
                <a:rPr lang="en-US" sz="1600" dirty="0" smtClean="0">
                  <a:latin typeface="Arial"/>
                  <a:cs typeface="Arial"/>
                </a:rPr>
                <a:t>.5</a:t>
              </a:r>
              <a:endParaRPr lang="en-US" sz="1600" dirty="0">
                <a:latin typeface="Arial"/>
                <a:cs typeface="Arial"/>
              </a:endParaRPr>
            </a:p>
          </p:txBody>
        </p:sp>
        <p:sp>
          <p:nvSpPr>
            <p:cNvPr id="185" name="TextBox 184"/>
            <p:cNvSpPr txBox="1"/>
            <p:nvPr/>
          </p:nvSpPr>
          <p:spPr>
            <a:xfrm>
              <a:off x="8286891" y="5123914"/>
              <a:ext cx="300556" cy="246221"/>
            </a:xfrm>
            <a:prstGeom prst="rect">
              <a:avLst/>
            </a:prstGeom>
            <a:noFill/>
          </p:spPr>
          <p:txBody>
            <a:bodyPr wrap="square" lIns="0" tIns="0" rIns="0" bIns="0" rtlCol="0">
              <a:spAutoFit/>
            </a:bodyPr>
            <a:lstStyle/>
            <a:p>
              <a:pPr algn="ctr"/>
              <a:r>
                <a:rPr lang="en-US" sz="1600" dirty="0">
                  <a:latin typeface="Arial"/>
                  <a:cs typeface="Arial"/>
                </a:rPr>
                <a:t>2</a:t>
              </a:r>
            </a:p>
          </p:txBody>
        </p:sp>
        <p:sp>
          <p:nvSpPr>
            <p:cNvPr id="186" name="TextBox 185"/>
            <p:cNvSpPr txBox="1"/>
            <p:nvPr/>
          </p:nvSpPr>
          <p:spPr>
            <a:xfrm>
              <a:off x="8559282" y="5124236"/>
              <a:ext cx="231497" cy="246221"/>
            </a:xfrm>
            <a:prstGeom prst="rect">
              <a:avLst/>
            </a:prstGeom>
            <a:noFill/>
          </p:spPr>
          <p:txBody>
            <a:bodyPr wrap="square" lIns="0" tIns="0" rIns="0" bIns="0" rtlCol="0">
              <a:spAutoFit/>
            </a:bodyPr>
            <a:lstStyle/>
            <a:p>
              <a:r>
                <a:rPr lang="en-US" sz="1600" dirty="0" err="1" smtClean="0">
                  <a:latin typeface="Arial"/>
                  <a:cs typeface="Arial"/>
                </a:rPr>
                <a:t>σ</a:t>
              </a:r>
              <a:endParaRPr lang="en-US" sz="1600" dirty="0">
                <a:latin typeface="Arial"/>
                <a:cs typeface="Arial"/>
              </a:endParaRPr>
            </a:p>
          </p:txBody>
        </p:sp>
      </p:grpSp>
      <p:sp>
        <p:nvSpPr>
          <p:cNvPr id="187" name="TextBox 186"/>
          <p:cNvSpPr txBox="1"/>
          <p:nvPr/>
        </p:nvSpPr>
        <p:spPr>
          <a:xfrm>
            <a:off x="391194" y="4971549"/>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88" name="5-Point Star 187"/>
          <p:cNvSpPr>
            <a:spLocks noChangeAspect="1"/>
          </p:cNvSpPr>
          <p:nvPr/>
        </p:nvSpPr>
        <p:spPr>
          <a:xfrm rot="10580098" flipV="1">
            <a:off x="142798" y="4996946"/>
            <a:ext cx="228600" cy="228600"/>
          </a:xfrm>
          <a:prstGeom prst="star5">
            <a:avLst/>
          </a:prstGeom>
          <a:solidFill>
            <a:srgbClr val="2ECD29"/>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Multiply 188"/>
          <p:cNvSpPr/>
          <p:nvPr/>
        </p:nvSpPr>
        <p:spPr>
          <a:xfrm>
            <a:off x="132003" y="5349178"/>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TextBox 189"/>
          <p:cNvSpPr txBox="1"/>
          <p:nvPr/>
        </p:nvSpPr>
        <p:spPr>
          <a:xfrm>
            <a:off x="370163" y="5303268"/>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91" name="Cross 190"/>
          <p:cNvSpPr/>
          <p:nvPr/>
        </p:nvSpPr>
        <p:spPr>
          <a:xfrm>
            <a:off x="1329727" y="5033266"/>
            <a:ext cx="211839" cy="211839"/>
          </a:xfrm>
          <a:prstGeom prst="plus">
            <a:avLst>
              <a:gd name="adj" fmla="val 35397"/>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TextBox 191"/>
          <p:cNvSpPr txBox="1"/>
          <p:nvPr/>
        </p:nvSpPr>
        <p:spPr>
          <a:xfrm>
            <a:off x="1541566" y="4964736"/>
            <a:ext cx="831952" cy="307777"/>
          </a:xfrm>
          <a:prstGeom prst="rect">
            <a:avLst/>
          </a:prstGeom>
          <a:noFill/>
        </p:spPr>
        <p:txBody>
          <a:bodyPr wrap="square" rtlCol="0">
            <a:spAutoFit/>
          </a:bodyPr>
          <a:lstStyle/>
          <a:p>
            <a:r>
              <a:rPr lang="en-US" sz="1400" dirty="0" smtClean="0">
                <a:latin typeface="Arial"/>
                <a:cs typeface="Arial"/>
              </a:rPr>
              <a:t>Merger</a:t>
            </a:r>
            <a:endParaRPr lang="en-US" sz="1600" dirty="0">
              <a:latin typeface="Arial"/>
              <a:cs typeface="Arial"/>
            </a:endParaRPr>
          </a:p>
        </p:txBody>
      </p:sp>
      <p:grpSp>
        <p:nvGrpSpPr>
          <p:cNvPr id="128" name="Group 127"/>
          <p:cNvGrpSpPr/>
          <p:nvPr/>
        </p:nvGrpSpPr>
        <p:grpSpPr>
          <a:xfrm>
            <a:off x="338721" y="4409148"/>
            <a:ext cx="973387" cy="519343"/>
            <a:chOff x="4573976" y="4518937"/>
            <a:chExt cx="973387" cy="519343"/>
          </a:xfrm>
        </p:grpSpPr>
        <p:sp>
          <p:nvSpPr>
            <p:cNvPr id="129" name="Rectangle 128"/>
            <p:cNvSpPr/>
            <p:nvPr/>
          </p:nvSpPr>
          <p:spPr>
            <a:xfrm>
              <a:off x="4573976" y="4559037"/>
              <a:ext cx="910711"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a:spLocks noChangeAspect="1"/>
            </p:cNvSpPr>
            <p:nvPr/>
          </p:nvSpPr>
          <p:spPr>
            <a:xfrm>
              <a:off x="4636715" y="4830236"/>
              <a:ext cx="109728" cy="109728"/>
            </a:xfrm>
            <a:prstGeom prst="ellipse">
              <a:avLst/>
            </a:prstGeom>
            <a:solidFill>
              <a:srgbClr val="FEE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TextBox 130"/>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Alberto</a:t>
              </a:r>
              <a:endParaRPr lang="en-US" sz="1400" b="1" dirty="0">
                <a:latin typeface="Arial"/>
                <a:cs typeface="Arial"/>
              </a:endParaRPr>
            </a:p>
          </p:txBody>
        </p:sp>
        <p:sp>
          <p:nvSpPr>
            <p:cNvPr id="132" name="Oval 131"/>
            <p:cNvSpPr>
              <a:spLocks noChangeAspect="1"/>
            </p:cNvSpPr>
            <p:nvPr/>
          </p:nvSpPr>
          <p:spPr>
            <a:xfrm>
              <a:off x="4636715" y="4627487"/>
              <a:ext cx="109728" cy="109728"/>
            </a:xfrm>
            <a:prstGeom prst="ellipse">
              <a:avLst/>
            </a:prstGeom>
            <a:solidFill>
              <a:srgbClr val="20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CL</a:t>
              </a:r>
              <a:endParaRPr lang="en-US" sz="1400" b="1" dirty="0">
                <a:latin typeface="Arial"/>
                <a:cs typeface="Arial"/>
              </a:endParaRPr>
            </a:p>
          </p:txBody>
        </p:sp>
      </p:grpSp>
      <p:grpSp>
        <p:nvGrpSpPr>
          <p:cNvPr id="84" name="Group 83"/>
          <p:cNvGrpSpPr/>
          <p:nvPr/>
        </p:nvGrpSpPr>
        <p:grpSpPr>
          <a:xfrm>
            <a:off x="4590801" y="731260"/>
            <a:ext cx="4477367" cy="4172030"/>
            <a:chOff x="4607613" y="731260"/>
            <a:chExt cx="4477367" cy="4172030"/>
          </a:xfrm>
        </p:grpSpPr>
        <p:pic>
          <p:nvPicPr>
            <p:cNvPr id="85" name="Picture 84" descr="cylone_tracks_and_850T_mean_1-7_Jun_20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613" y="794192"/>
              <a:ext cx="4477367" cy="4109098"/>
            </a:xfrm>
            <a:prstGeom prst="rect">
              <a:avLst/>
            </a:prstGeom>
            <a:ln w="9525">
              <a:solidFill>
                <a:schemeClr val="tx1"/>
              </a:solidFill>
            </a:ln>
          </p:spPr>
        </p:pic>
        <p:sp>
          <p:nvSpPr>
            <p:cNvPr id="86" name="TextBox 85"/>
            <p:cNvSpPr txBox="1"/>
            <p:nvPr/>
          </p:nvSpPr>
          <p:spPr>
            <a:xfrm>
              <a:off x="5652339" y="2252658"/>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3</a:t>
              </a:r>
              <a:endParaRPr lang="en-US" sz="3200" b="1" dirty="0">
                <a:ln w="15875">
                  <a:solidFill>
                    <a:schemeClr val="tx1"/>
                  </a:solidFill>
                </a:ln>
                <a:solidFill>
                  <a:srgbClr val="FFFF00"/>
                </a:solidFill>
                <a:effectLst/>
                <a:latin typeface="Arial"/>
                <a:cs typeface="Arial"/>
              </a:endParaRPr>
            </a:p>
          </p:txBody>
        </p:sp>
        <p:cxnSp>
          <p:nvCxnSpPr>
            <p:cNvPr id="87" name="Straight Arrow Connector 86"/>
            <p:cNvCxnSpPr/>
            <p:nvPr/>
          </p:nvCxnSpPr>
          <p:spPr>
            <a:xfrm flipH="1" flipV="1">
              <a:off x="7414149" y="4202268"/>
              <a:ext cx="148581" cy="18049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7500940" y="4142926"/>
              <a:ext cx="283518" cy="523220"/>
            </a:xfrm>
            <a:prstGeom prst="rect">
              <a:avLst/>
            </a:prstGeom>
            <a:noFill/>
          </p:spPr>
          <p:txBody>
            <a:bodyPr wrap="square" rtlCol="0">
              <a:spAutoFit/>
            </a:bodyPr>
            <a:lstStyle/>
            <a:p>
              <a:pPr algn="ctr"/>
              <a:r>
                <a:rPr lang="en-US" sz="2800" b="1" dirty="0" smtClean="0">
                  <a:ln w="15875">
                    <a:solidFill>
                      <a:schemeClr val="tx1"/>
                    </a:solidFill>
                  </a:ln>
                  <a:solidFill>
                    <a:srgbClr val="BF0003"/>
                  </a:solidFill>
                  <a:effectLst/>
                  <a:latin typeface="Arial"/>
                  <a:cs typeface="Arial"/>
                </a:rPr>
                <a:t>2</a:t>
              </a:r>
              <a:endParaRPr lang="en-US" sz="2800" b="1" dirty="0">
                <a:ln w="15875">
                  <a:solidFill>
                    <a:schemeClr val="tx1"/>
                  </a:solidFill>
                </a:ln>
                <a:solidFill>
                  <a:srgbClr val="BF0003"/>
                </a:solidFill>
                <a:effectLst/>
                <a:latin typeface="Arial"/>
                <a:cs typeface="Arial"/>
              </a:endParaRPr>
            </a:p>
          </p:txBody>
        </p:sp>
        <p:cxnSp>
          <p:nvCxnSpPr>
            <p:cNvPr id="89" name="Straight Arrow Connector 88"/>
            <p:cNvCxnSpPr/>
            <p:nvPr/>
          </p:nvCxnSpPr>
          <p:spPr>
            <a:xfrm flipH="1">
              <a:off x="7672009" y="3367782"/>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7855709" y="3088666"/>
              <a:ext cx="283518" cy="523220"/>
            </a:xfrm>
            <a:prstGeom prst="rect">
              <a:avLst/>
            </a:prstGeom>
            <a:noFill/>
          </p:spPr>
          <p:txBody>
            <a:bodyPr wrap="square" rtlCol="0">
              <a:spAutoFit/>
            </a:bodyPr>
            <a:lstStyle/>
            <a:p>
              <a:pPr algn="ctr"/>
              <a:r>
                <a:rPr lang="en-US" sz="2800" b="1" dirty="0" smtClean="0">
                  <a:ln w="15875">
                    <a:solidFill>
                      <a:schemeClr val="tx1"/>
                    </a:solidFill>
                  </a:ln>
                  <a:solidFill>
                    <a:srgbClr val="BF0003"/>
                  </a:solidFill>
                  <a:effectLst/>
                  <a:latin typeface="Arial"/>
                  <a:cs typeface="Arial"/>
                </a:rPr>
                <a:t>3</a:t>
              </a:r>
              <a:endParaRPr lang="en-US" sz="2800" b="1" dirty="0">
                <a:ln w="15875">
                  <a:solidFill>
                    <a:schemeClr val="tx1"/>
                  </a:solidFill>
                </a:ln>
                <a:solidFill>
                  <a:srgbClr val="BF0003"/>
                </a:solidFill>
                <a:effectLst/>
                <a:latin typeface="Arial"/>
                <a:cs typeface="Arial"/>
              </a:endParaRPr>
            </a:p>
          </p:txBody>
        </p:sp>
        <p:cxnSp>
          <p:nvCxnSpPr>
            <p:cNvPr id="91" name="Straight Arrow Connector 90"/>
            <p:cNvCxnSpPr/>
            <p:nvPr/>
          </p:nvCxnSpPr>
          <p:spPr>
            <a:xfrm flipH="1">
              <a:off x="7433873" y="3050072"/>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654803" y="2738656"/>
              <a:ext cx="283518" cy="523220"/>
            </a:xfrm>
            <a:prstGeom prst="rect">
              <a:avLst/>
            </a:prstGeom>
            <a:noFill/>
          </p:spPr>
          <p:txBody>
            <a:bodyPr wrap="square" rtlCol="0">
              <a:spAutoFit/>
            </a:bodyPr>
            <a:lstStyle/>
            <a:p>
              <a:pPr algn="ctr"/>
              <a:r>
                <a:rPr lang="en-US" sz="2800" b="1" dirty="0" smtClean="0">
                  <a:ln w="15875">
                    <a:solidFill>
                      <a:schemeClr val="tx1"/>
                    </a:solidFill>
                  </a:ln>
                  <a:solidFill>
                    <a:srgbClr val="BF0003"/>
                  </a:solidFill>
                  <a:effectLst/>
                  <a:latin typeface="Arial"/>
                  <a:cs typeface="Arial"/>
                </a:rPr>
                <a:t>4</a:t>
              </a:r>
              <a:endParaRPr lang="en-US" sz="2800" b="1" dirty="0">
                <a:ln w="15875">
                  <a:solidFill>
                    <a:schemeClr val="tx1"/>
                  </a:solidFill>
                </a:ln>
                <a:solidFill>
                  <a:srgbClr val="BF0003"/>
                </a:solidFill>
                <a:effectLst/>
                <a:latin typeface="Arial"/>
                <a:cs typeface="Arial"/>
              </a:endParaRPr>
            </a:p>
          </p:txBody>
        </p:sp>
        <p:cxnSp>
          <p:nvCxnSpPr>
            <p:cNvPr id="93" name="Straight Arrow Connector 92"/>
            <p:cNvCxnSpPr/>
            <p:nvPr/>
          </p:nvCxnSpPr>
          <p:spPr>
            <a:xfrm flipH="1">
              <a:off x="7228310" y="2786394"/>
              <a:ext cx="272630" cy="7781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7421236" y="2446534"/>
              <a:ext cx="283518" cy="523220"/>
            </a:xfrm>
            <a:prstGeom prst="rect">
              <a:avLst/>
            </a:prstGeom>
            <a:noFill/>
          </p:spPr>
          <p:txBody>
            <a:bodyPr wrap="square" rtlCol="0">
              <a:spAutoFit/>
            </a:bodyPr>
            <a:lstStyle/>
            <a:p>
              <a:pPr algn="ctr"/>
              <a:r>
                <a:rPr lang="en-US" sz="2800" b="1" dirty="0" smtClean="0">
                  <a:ln w="15875">
                    <a:solidFill>
                      <a:schemeClr val="tx1"/>
                    </a:solidFill>
                  </a:ln>
                  <a:solidFill>
                    <a:srgbClr val="BF0003"/>
                  </a:solidFill>
                  <a:effectLst/>
                  <a:latin typeface="Arial"/>
                  <a:cs typeface="Arial"/>
                </a:rPr>
                <a:t>5</a:t>
              </a:r>
              <a:endParaRPr lang="en-US" sz="2800" b="1" dirty="0">
                <a:ln w="15875">
                  <a:solidFill>
                    <a:schemeClr val="tx1"/>
                  </a:solidFill>
                </a:ln>
                <a:solidFill>
                  <a:srgbClr val="BF0003"/>
                </a:solidFill>
                <a:effectLst/>
                <a:latin typeface="Arial"/>
                <a:cs typeface="Arial"/>
              </a:endParaRPr>
            </a:p>
          </p:txBody>
        </p:sp>
        <p:cxnSp>
          <p:nvCxnSpPr>
            <p:cNvPr id="95" name="Straight Arrow Connector 94"/>
            <p:cNvCxnSpPr/>
            <p:nvPr/>
          </p:nvCxnSpPr>
          <p:spPr>
            <a:xfrm>
              <a:off x="6743721" y="2684806"/>
              <a:ext cx="125478" cy="191307"/>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6509916" y="2256505"/>
              <a:ext cx="283518" cy="523220"/>
            </a:xfrm>
            <a:prstGeom prst="rect">
              <a:avLst/>
            </a:prstGeom>
            <a:noFill/>
          </p:spPr>
          <p:txBody>
            <a:bodyPr wrap="square" rtlCol="0">
              <a:spAutoFit/>
            </a:bodyPr>
            <a:lstStyle/>
            <a:p>
              <a:pPr algn="ctr"/>
              <a:r>
                <a:rPr lang="en-US" sz="2800" b="1" dirty="0" smtClean="0">
                  <a:ln w="15875">
                    <a:solidFill>
                      <a:schemeClr val="tx1"/>
                    </a:solidFill>
                  </a:ln>
                  <a:solidFill>
                    <a:srgbClr val="BF0003"/>
                  </a:solidFill>
                  <a:effectLst/>
                  <a:latin typeface="Arial"/>
                  <a:cs typeface="Arial"/>
                </a:rPr>
                <a:t>6</a:t>
              </a:r>
              <a:endParaRPr lang="en-US" sz="2800" b="1" dirty="0">
                <a:ln w="15875">
                  <a:solidFill>
                    <a:schemeClr val="tx1"/>
                  </a:solidFill>
                </a:ln>
                <a:solidFill>
                  <a:srgbClr val="BF0003"/>
                </a:solidFill>
                <a:effectLst/>
                <a:latin typeface="Arial"/>
                <a:cs typeface="Arial"/>
              </a:endParaRPr>
            </a:p>
          </p:txBody>
        </p:sp>
        <p:cxnSp>
          <p:nvCxnSpPr>
            <p:cNvPr id="97" name="Straight Arrow Connector 96"/>
            <p:cNvCxnSpPr/>
            <p:nvPr/>
          </p:nvCxnSpPr>
          <p:spPr>
            <a:xfrm flipV="1">
              <a:off x="5954406" y="2387892"/>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6250372" y="3110000"/>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919374" y="2954998"/>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4</a:t>
              </a:r>
              <a:endParaRPr lang="en-US" sz="2800" b="1" dirty="0">
                <a:ln w="15875">
                  <a:solidFill>
                    <a:schemeClr val="tx1"/>
                  </a:solidFill>
                </a:ln>
                <a:solidFill>
                  <a:srgbClr val="FFFF00"/>
                </a:solidFill>
                <a:effectLst/>
                <a:latin typeface="Arial"/>
                <a:cs typeface="Arial"/>
              </a:endParaRPr>
            </a:p>
          </p:txBody>
        </p:sp>
        <p:cxnSp>
          <p:nvCxnSpPr>
            <p:cNvPr id="100" name="Straight Arrow Connector 99"/>
            <p:cNvCxnSpPr/>
            <p:nvPr/>
          </p:nvCxnSpPr>
          <p:spPr>
            <a:xfrm flipV="1">
              <a:off x="6818494" y="3434501"/>
              <a:ext cx="16576" cy="27737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610851" y="3586595"/>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5</a:t>
              </a:r>
              <a:endParaRPr lang="en-US" sz="2800" b="1" dirty="0">
                <a:ln w="15875">
                  <a:solidFill>
                    <a:schemeClr val="tx1"/>
                  </a:solidFill>
                </a:ln>
                <a:solidFill>
                  <a:srgbClr val="FFFF00"/>
                </a:solidFill>
                <a:effectLst/>
                <a:latin typeface="Arial"/>
                <a:cs typeface="Arial"/>
              </a:endParaRPr>
            </a:p>
          </p:txBody>
        </p:sp>
        <p:cxnSp>
          <p:nvCxnSpPr>
            <p:cNvPr id="102" name="Straight Arrow Connector 101"/>
            <p:cNvCxnSpPr/>
            <p:nvPr/>
          </p:nvCxnSpPr>
          <p:spPr>
            <a:xfrm flipH="1" flipV="1">
              <a:off x="7129904" y="3247093"/>
              <a:ext cx="31324" cy="29268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6977111" y="3407619"/>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6</a:t>
              </a:r>
              <a:endParaRPr lang="en-US" sz="2800" b="1" dirty="0">
                <a:ln w="15875">
                  <a:solidFill>
                    <a:schemeClr val="tx1"/>
                  </a:solidFill>
                </a:ln>
                <a:solidFill>
                  <a:srgbClr val="FFFF00"/>
                </a:solidFill>
                <a:effectLst/>
                <a:latin typeface="Arial"/>
                <a:cs typeface="Arial"/>
              </a:endParaRPr>
            </a:p>
          </p:txBody>
        </p:sp>
        <p:cxnSp>
          <p:nvCxnSpPr>
            <p:cNvPr id="104" name="Straight Arrow Connector 103"/>
            <p:cNvCxnSpPr/>
            <p:nvPr/>
          </p:nvCxnSpPr>
          <p:spPr>
            <a:xfrm flipH="1">
              <a:off x="7228311" y="2446534"/>
              <a:ext cx="255180" cy="18556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7369354" y="2156152"/>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7</a:t>
              </a:r>
              <a:endParaRPr lang="en-US" sz="2800" b="1" dirty="0">
                <a:ln w="15875">
                  <a:solidFill>
                    <a:schemeClr val="tx1"/>
                  </a:solidFill>
                </a:ln>
                <a:solidFill>
                  <a:srgbClr val="FFFF00"/>
                </a:solidFill>
                <a:effectLst/>
                <a:latin typeface="Arial"/>
                <a:cs typeface="Arial"/>
              </a:endParaRPr>
            </a:p>
          </p:txBody>
        </p:sp>
        <p:cxnSp>
          <p:nvCxnSpPr>
            <p:cNvPr id="106" name="Straight Arrow Connector 105"/>
            <p:cNvCxnSpPr/>
            <p:nvPr/>
          </p:nvCxnSpPr>
          <p:spPr>
            <a:xfrm>
              <a:off x="6944370" y="2287901"/>
              <a:ext cx="74411" cy="28782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727514" y="1851064"/>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8</a:t>
              </a:r>
              <a:endParaRPr lang="en-US" sz="2800" b="1" dirty="0">
                <a:ln w="15875">
                  <a:solidFill>
                    <a:schemeClr val="tx1"/>
                  </a:solidFill>
                </a:ln>
                <a:solidFill>
                  <a:srgbClr val="FFFF00"/>
                </a:solidFill>
                <a:effectLst/>
                <a:latin typeface="Arial"/>
                <a:cs typeface="Arial"/>
              </a:endParaRPr>
            </a:p>
          </p:txBody>
        </p:sp>
        <p:cxnSp>
          <p:nvCxnSpPr>
            <p:cNvPr id="108" name="Straight Arrow Connector 107"/>
            <p:cNvCxnSpPr/>
            <p:nvPr/>
          </p:nvCxnSpPr>
          <p:spPr>
            <a:xfrm flipH="1">
              <a:off x="7277928" y="1953676"/>
              <a:ext cx="205563" cy="11275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7415900" y="1643163"/>
              <a:ext cx="283518" cy="523220"/>
            </a:xfrm>
            <a:prstGeom prst="rect">
              <a:avLst/>
            </a:prstGeom>
            <a:noFill/>
            <a:effectLst>
              <a:glow rad="25400">
                <a:srgbClr val="FFFF00"/>
              </a:glow>
            </a:effectLst>
          </p:spPr>
          <p:txBody>
            <a:bodyPr wrap="square" rtlCol="0">
              <a:spAutoFit/>
            </a:bodyPr>
            <a:lstStyle/>
            <a:p>
              <a:pPr algn="ctr"/>
              <a:r>
                <a:rPr lang="en-US" sz="2800" b="1" dirty="0" smtClean="0">
                  <a:ln w="15875">
                    <a:solidFill>
                      <a:schemeClr val="tx1"/>
                    </a:solidFill>
                  </a:ln>
                  <a:solidFill>
                    <a:srgbClr val="FFFF00"/>
                  </a:solidFill>
                  <a:effectLst/>
                  <a:latin typeface="Arial"/>
                  <a:cs typeface="Arial"/>
                </a:rPr>
                <a:t>9</a:t>
              </a:r>
              <a:endParaRPr lang="en-US" sz="2800" b="1" dirty="0">
                <a:ln w="15875">
                  <a:solidFill>
                    <a:schemeClr val="tx1"/>
                  </a:solidFill>
                </a:ln>
                <a:solidFill>
                  <a:srgbClr val="FFFF00"/>
                </a:solidFill>
                <a:effectLst/>
                <a:latin typeface="Arial"/>
                <a:cs typeface="Arial"/>
              </a:endParaRPr>
            </a:p>
          </p:txBody>
        </p:sp>
        <p:cxnSp>
          <p:nvCxnSpPr>
            <p:cNvPr id="110" name="Straight Arrow Connector 109"/>
            <p:cNvCxnSpPr/>
            <p:nvPr/>
          </p:nvCxnSpPr>
          <p:spPr>
            <a:xfrm flipH="1">
              <a:off x="7407814" y="1053535"/>
              <a:ext cx="245058" cy="170168"/>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7535371" y="731260"/>
              <a:ext cx="569394"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FFF00"/>
                  </a:solidFill>
                  <a:effectLst/>
                  <a:latin typeface="Arial"/>
                  <a:cs typeface="Arial"/>
                </a:rPr>
                <a:t>10</a:t>
              </a:r>
              <a:endParaRPr lang="en-US" sz="2800" b="1" dirty="0">
                <a:ln w="15875">
                  <a:solidFill>
                    <a:schemeClr val="tx1"/>
                  </a:solidFill>
                </a:ln>
                <a:solidFill>
                  <a:srgbClr val="FFFF00"/>
                </a:solidFill>
                <a:effectLst/>
                <a:latin typeface="Arial"/>
                <a:cs typeface="Arial"/>
              </a:endParaRPr>
            </a:p>
          </p:txBody>
        </p:sp>
        <p:cxnSp>
          <p:nvCxnSpPr>
            <p:cNvPr id="112" name="Straight Arrow Connector 111"/>
            <p:cNvCxnSpPr/>
            <p:nvPr/>
          </p:nvCxnSpPr>
          <p:spPr>
            <a:xfrm>
              <a:off x="6953371" y="1134719"/>
              <a:ext cx="264189" cy="1114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6444918" y="875905"/>
              <a:ext cx="569394"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FFF00"/>
                  </a:solidFill>
                  <a:effectLst/>
                  <a:latin typeface="Arial"/>
                  <a:cs typeface="Arial"/>
                </a:rPr>
                <a:t>11</a:t>
              </a:r>
              <a:endParaRPr lang="en-US" sz="2800" b="1" dirty="0">
                <a:ln w="15875">
                  <a:solidFill>
                    <a:schemeClr val="tx1"/>
                  </a:solidFill>
                </a:ln>
                <a:solidFill>
                  <a:srgbClr val="FFFF00"/>
                </a:solidFill>
                <a:effectLst/>
                <a:latin typeface="Arial"/>
                <a:cs typeface="Arial"/>
              </a:endParaRPr>
            </a:p>
          </p:txBody>
        </p:sp>
        <p:cxnSp>
          <p:nvCxnSpPr>
            <p:cNvPr id="114" name="Straight Arrow Connector 113"/>
            <p:cNvCxnSpPr/>
            <p:nvPr/>
          </p:nvCxnSpPr>
          <p:spPr>
            <a:xfrm flipV="1">
              <a:off x="7061946" y="1372150"/>
              <a:ext cx="181572" cy="142147"/>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6660944" y="1443578"/>
              <a:ext cx="569394"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FFF00"/>
                  </a:solidFill>
                  <a:effectLst/>
                  <a:latin typeface="Arial"/>
                  <a:cs typeface="Arial"/>
                </a:rPr>
                <a:t>12</a:t>
              </a:r>
              <a:endParaRPr lang="en-US" sz="2800" b="1" dirty="0">
                <a:ln w="15875">
                  <a:solidFill>
                    <a:schemeClr val="tx1"/>
                  </a:solidFill>
                </a:ln>
                <a:solidFill>
                  <a:srgbClr val="FFFF00"/>
                </a:solidFill>
                <a:effectLst/>
                <a:latin typeface="Arial"/>
                <a:cs typeface="Arial"/>
              </a:endParaRPr>
            </a:p>
          </p:txBody>
        </p:sp>
        <p:cxnSp>
          <p:nvCxnSpPr>
            <p:cNvPr id="116" name="Straight Arrow Connector 115"/>
            <p:cNvCxnSpPr/>
            <p:nvPr/>
          </p:nvCxnSpPr>
          <p:spPr>
            <a:xfrm flipH="1" flipV="1">
              <a:off x="7395037" y="1427940"/>
              <a:ext cx="265102" cy="12408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7572953" y="1303923"/>
              <a:ext cx="569394" cy="430887"/>
            </a:xfrm>
            <a:prstGeom prst="rect">
              <a:avLst/>
            </a:prstGeom>
            <a:noFill/>
            <a:effectLst>
              <a:glow rad="25400">
                <a:srgbClr val="FFFF00"/>
              </a:glow>
            </a:effectLst>
          </p:spPr>
          <p:txBody>
            <a:bodyPr wrap="square" lIns="0" tIns="0" rIns="0" bIns="0" rtlCol="0">
              <a:spAutoFit/>
            </a:bodyPr>
            <a:lstStyle/>
            <a:p>
              <a:pPr algn="ctr"/>
              <a:r>
                <a:rPr lang="en-US" sz="2800" b="1" dirty="0" smtClean="0">
                  <a:ln w="15875">
                    <a:solidFill>
                      <a:schemeClr val="tx1"/>
                    </a:solidFill>
                  </a:ln>
                  <a:solidFill>
                    <a:srgbClr val="FFFF00"/>
                  </a:solidFill>
                  <a:effectLst/>
                  <a:latin typeface="Arial"/>
                  <a:cs typeface="Arial"/>
                </a:rPr>
                <a:t>13</a:t>
              </a:r>
              <a:endParaRPr lang="en-US" sz="2800" b="1" dirty="0">
                <a:ln w="15875">
                  <a:solidFill>
                    <a:schemeClr val="tx1"/>
                  </a:solidFill>
                </a:ln>
                <a:solidFill>
                  <a:srgbClr val="FFFF00"/>
                </a:solidFill>
                <a:effectLst/>
                <a:latin typeface="Arial"/>
                <a:cs typeface="Arial"/>
              </a:endParaRPr>
            </a:p>
          </p:txBody>
        </p:sp>
        <p:sp>
          <p:nvSpPr>
            <p:cNvPr id="118" name="5-Point Star 117"/>
            <p:cNvSpPr>
              <a:spLocks noChangeAspect="1"/>
            </p:cNvSpPr>
            <p:nvPr/>
          </p:nvSpPr>
          <p:spPr>
            <a:xfrm rot="10580098" flipV="1">
              <a:off x="6002802" y="2001764"/>
              <a:ext cx="201168" cy="201168"/>
            </a:xfrm>
            <a:prstGeom prst="star5">
              <a:avLst>
                <a:gd name="adj" fmla="val 20272"/>
                <a:gd name="hf" fmla="val 105146"/>
                <a:gd name="vf" fmla="val 110557"/>
              </a:avLst>
            </a:prstGeom>
            <a:solidFill>
              <a:srgbClr val="2ECD29"/>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5-Point Star 118"/>
            <p:cNvSpPr>
              <a:spLocks noChangeAspect="1"/>
            </p:cNvSpPr>
            <p:nvPr/>
          </p:nvSpPr>
          <p:spPr>
            <a:xfrm rot="10580098" flipV="1">
              <a:off x="6994669" y="4094080"/>
              <a:ext cx="201168" cy="201168"/>
            </a:xfrm>
            <a:prstGeom prst="star5">
              <a:avLst>
                <a:gd name="adj" fmla="val 20272"/>
                <a:gd name="hf" fmla="val 105146"/>
                <a:gd name="vf" fmla="val 110557"/>
              </a:avLst>
            </a:prstGeom>
            <a:solidFill>
              <a:srgbClr val="2ECD29"/>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Multiply 119"/>
            <p:cNvSpPr>
              <a:spLocks noChangeAspect="1"/>
            </p:cNvSpPr>
            <p:nvPr/>
          </p:nvSpPr>
          <p:spPr>
            <a:xfrm>
              <a:off x="7469629" y="1150223"/>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Multiply 120"/>
            <p:cNvSpPr>
              <a:spLocks noChangeAspect="1"/>
            </p:cNvSpPr>
            <p:nvPr/>
          </p:nvSpPr>
          <p:spPr>
            <a:xfrm>
              <a:off x="6851173" y="2891755"/>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2" name="TextBox 121"/>
          <p:cNvSpPr txBox="1"/>
          <p:nvPr/>
        </p:nvSpPr>
        <p:spPr>
          <a:xfrm>
            <a:off x="4587360" y="794192"/>
            <a:ext cx="264486" cy="261610"/>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400" b="1" dirty="0" smtClean="0">
                <a:latin typeface="Arial"/>
                <a:cs typeface="Arial"/>
              </a:rPr>
              <a:t>(b)</a:t>
            </a:r>
            <a:endParaRPr lang="en-US" sz="1400" b="1" dirty="0">
              <a:latin typeface="Arial"/>
              <a:cs typeface="Arial"/>
            </a:endParaRPr>
          </a:p>
        </p:txBody>
      </p:sp>
      <p:graphicFrame>
        <p:nvGraphicFramePr>
          <p:cNvPr id="123" name="Table 122"/>
          <p:cNvGraphicFramePr>
            <a:graphicFrameLocks noGrp="1"/>
          </p:cNvGraphicFramePr>
          <p:nvPr>
            <p:extLst>
              <p:ext uri="{D42A27DB-BD31-4B8C-83A1-F6EECF244321}">
                <p14:modId xmlns:p14="http://schemas.microsoft.com/office/powerpoint/2010/main" val="820834313"/>
              </p:ext>
            </p:extLst>
          </p:nvPr>
        </p:nvGraphicFramePr>
        <p:xfrm>
          <a:off x="50087" y="5771937"/>
          <a:ext cx="3824560" cy="822960"/>
        </p:xfrm>
        <a:graphic>
          <a:graphicData uri="http://schemas.openxmlformats.org/drawingml/2006/table">
            <a:tbl>
              <a:tblPr firstRow="1" bandRow="1">
                <a:tableStyleId>{5C22544A-7EE6-4342-B048-85BDC9FD1C3A}</a:tableStyleId>
              </a:tblPr>
              <a:tblGrid>
                <a:gridCol w="809059"/>
                <a:gridCol w="1058369"/>
                <a:gridCol w="1120627"/>
                <a:gridCol w="836505"/>
              </a:tblGrid>
              <a:tr h="260066">
                <a:tc>
                  <a:txBody>
                    <a:bodyPr/>
                    <a:lstStyle/>
                    <a:p>
                      <a:pPr algn="ctr"/>
                      <a:r>
                        <a:rPr lang="en-US" sz="1200" dirty="0" smtClean="0">
                          <a:solidFill>
                            <a:srgbClr val="000000"/>
                          </a:solidFill>
                          <a:latin typeface="Arial"/>
                          <a:cs typeface="Arial"/>
                        </a:rPr>
                        <a:t>Cyclone</a:t>
                      </a:r>
                      <a:endParaRPr lang="en-US" sz="12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Genesis</a:t>
                      </a:r>
                      <a:endParaRPr lang="en-US" sz="12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err="1" smtClean="0">
                          <a:solidFill>
                            <a:srgbClr val="000000"/>
                          </a:solidFill>
                          <a:latin typeface="Arial"/>
                          <a:cs typeface="Arial"/>
                        </a:rPr>
                        <a:t>Lysis</a:t>
                      </a:r>
                      <a:endParaRPr lang="en-US" sz="12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Lifetime</a:t>
                      </a:r>
                      <a:endParaRPr lang="en-US" sz="12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200" dirty="0" smtClean="0">
                          <a:solidFill>
                            <a:srgbClr val="000000"/>
                          </a:solidFill>
                          <a:latin typeface="Arial"/>
                          <a:cs typeface="Arial"/>
                        </a:rPr>
                        <a:t>AC1</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1 </a:t>
                      </a:r>
                      <a:r>
                        <a:rPr lang="en-US" sz="1200" dirty="0" smtClean="0">
                          <a:solidFill>
                            <a:srgbClr val="000000"/>
                          </a:solidFill>
                          <a:latin typeface="Arial"/>
                          <a:cs typeface="Arial"/>
                        </a:rPr>
                        <a:t>June 2018</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6 </a:t>
                      </a:r>
                      <a:r>
                        <a:rPr lang="en-US" sz="1200" dirty="0" smtClean="0">
                          <a:solidFill>
                            <a:srgbClr val="000000"/>
                          </a:solidFill>
                          <a:latin typeface="Arial"/>
                          <a:cs typeface="Arial"/>
                        </a:rPr>
                        <a:t>June</a:t>
                      </a:r>
                      <a:r>
                        <a:rPr lang="en-US" sz="1200" baseline="0" dirty="0" smtClean="0">
                          <a:solidFill>
                            <a:srgbClr val="000000"/>
                          </a:solidFill>
                          <a:latin typeface="Arial"/>
                          <a:cs typeface="Arial"/>
                        </a:rPr>
                        <a:t> 2018</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~5 d</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200" dirty="0" smtClean="0">
                          <a:solidFill>
                            <a:srgbClr val="000000"/>
                          </a:solidFill>
                          <a:latin typeface="Arial"/>
                          <a:cs typeface="Arial"/>
                        </a:rPr>
                        <a:t>AC2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2 </a:t>
                      </a:r>
                      <a:r>
                        <a:rPr lang="en-US" sz="1200" dirty="0" smtClean="0">
                          <a:solidFill>
                            <a:srgbClr val="000000"/>
                          </a:solidFill>
                          <a:latin typeface="Arial"/>
                          <a:cs typeface="Arial"/>
                        </a:rPr>
                        <a:t>June</a:t>
                      </a:r>
                      <a:r>
                        <a:rPr lang="en-US" sz="1200" baseline="0" dirty="0" smtClean="0">
                          <a:solidFill>
                            <a:srgbClr val="000000"/>
                          </a:solidFill>
                          <a:latin typeface="Arial"/>
                          <a:cs typeface="Arial"/>
                        </a:rPr>
                        <a:t> 2018</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13</a:t>
                      </a:r>
                      <a:r>
                        <a:rPr lang="en-US" sz="1200" baseline="0" dirty="0" smtClean="0">
                          <a:solidFill>
                            <a:srgbClr val="000000"/>
                          </a:solidFill>
                          <a:latin typeface="Arial"/>
                          <a:cs typeface="Arial"/>
                        </a:rPr>
                        <a:t> </a:t>
                      </a:r>
                      <a:r>
                        <a:rPr lang="en-US" sz="1200" baseline="0" dirty="0" smtClean="0">
                          <a:solidFill>
                            <a:srgbClr val="000000"/>
                          </a:solidFill>
                          <a:latin typeface="Arial"/>
                          <a:cs typeface="Arial"/>
                        </a:rPr>
                        <a:t>June 2018</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smtClean="0">
                          <a:solidFill>
                            <a:srgbClr val="000000"/>
                          </a:solidFill>
                          <a:latin typeface="Arial"/>
                          <a:cs typeface="Arial"/>
                        </a:rPr>
                        <a:t>~11 d</a:t>
                      </a:r>
                      <a:endParaRPr lang="en-US" sz="12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124" name="Oval 123"/>
          <p:cNvSpPr>
            <a:spLocks noChangeAspect="1"/>
          </p:cNvSpPr>
          <p:nvPr/>
        </p:nvSpPr>
        <p:spPr>
          <a:xfrm>
            <a:off x="1365804" y="5393551"/>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1490006" y="5298114"/>
            <a:ext cx="1800399" cy="307777"/>
          </a:xfrm>
          <a:prstGeom prst="rect">
            <a:avLst/>
          </a:prstGeom>
          <a:noFill/>
        </p:spPr>
        <p:txBody>
          <a:bodyPr wrap="square" rtlCol="0">
            <a:spAutoFit/>
          </a:bodyPr>
          <a:lstStyle/>
          <a:p>
            <a:r>
              <a:rPr lang="en-US" sz="1400" dirty="0" smtClean="0">
                <a:latin typeface="Arial"/>
                <a:cs typeface="Arial"/>
              </a:rPr>
              <a:t>0000 UTC positions</a:t>
            </a:r>
            <a:endParaRPr lang="en-US" sz="1600" dirty="0">
              <a:latin typeface="Arial"/>
              <a:cs typeface="Arial"/>
            </a:endParaRPr>
          </a:p>
        </p:txBody>
      </p:sp>
      <p:grpSp>
        <p:nvGrpSpPr>
          <p:cNvPr id="175" name="Group 174"/>
          <p:cNvGrpSpPr/>
          <p:nvPr/>
        </p:nvGrpSpPr>
        <p:grpSpPr>
          <a:xfrm>
            <a:off x="4582789" y="4407419"/>
            <a:ext cx="973387" cy="519343"/>
            <a:chOff x="4573976" y="4518937"/>
            <a:chExt cx="973387" cy="519343"/>
          </a:xfrm>
        </p:grpSpPr>
        <p:sp>
          <p:nvSpPr>
            <p:cNvPr id="193" name="Rectangle 192"/>
            <p:cNvSpPr/>
            <p:nvPr/>
          </p:nvSpPr>
          <p:spPr>
            <a:xfrm>
              <a:off x="4573976" y="4559037"/>
              <a:ext cx="685903"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TextBox 194"/>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AC1</a:t>
              </a:r>
              <a:endParaRPr lang="en-US" sz="1400" b="1" dirty="0">
                <a:latin typeface="Arial"/>
                <a:cs typeface="Arial"/>
              </a:endParaRPr>
            </a:p>
          </p:txBody>
        </p:sp>
        <p:sp>
          <p:nvSpPr>
            <p:cNvPr id="196" name="Oval 195"/>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TextBox 196"/>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AC2</a:t>
              </a:r>
              <a:endParaRPr lang="en-US" sz="1400" b="1" dirty="0">
                <a:latin typeface="Arial"/>
                <a:cs typeface="Arial"/>
              </a:endParaRPr>
            </a:p>
          </p:txBody>
        </p:sp>
      </p:grpSp>
    </p:spTree>
    <p:extLst>
      <p:ext uri="{BB962C8B-B14F-4D97-AF65-F5344CB8AC3E}">
        <p14:creationId xmlns:p14="http://schemas.microsoft.com/office/powerpoint/2010/main" val="539235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799" y="979854"/>
            <a:ext cx="8982371" cy="4359249"/>
            <a:chOff x="177799" y="1051548"/>
            <a:chExt cx="8982371" cy="4359249"/>
          </a:xfrm>
        </p:grpSpPr>
        <p:pic>
          <p:nvPicPr>
            <p:cNvPr id="22" name="Picture 21" descr="June_2018_ACs_slp_trace.png"/>
            <p:cNvPicPr>
              <a:picLocks noChangeAspect="1"/>
            </p:cNvPicPr>
            <p:nvPr/>
          </p:nvPicPr>
          <p:blipFill rotWithShape="1">
            <a:blip r:embed="rId2">
              <a:extLst>
                <a:ext uri="{28A0092B-C50C-407E-A947-70E740481C1C}">
                  <a14:useLocalDpi xmlns:a14="http://schemas.microsoft.com/office/drawing/2010/main" val="0"/>
                </a:ext>
              </a:extLst>
            </a:blip>
            <a:srcRect l="7997" b="10367"/>
            <a:stretch/>
          </p:blipFill>
          <p:spPr>
            <a:xfrm>
              <a:off x="1008117" y="1051548"/>
              <a:ext cx="8152053" cy="3801276"/>
            </a:xfrm>
            <a:prstGeom prst="rect">
              <a:avLst/>
            </a:prstGeom>
          </p:spPr>
        </p:pic>
        <p:sp>
          <p:nvSpPr>
            <p:cNvPr id="24" name="5-Point Star 23"/>
            <p:cNvSpPr>
              <a:spLocks noChangeAspect="1"/>
            </p:cNvSpPr>
            <p:nvPr/>
          </p:nvSpPr>
          <p:spPr>
            <a:xfrm rot="10800000" flipV="1">
              <a:off x="3001863" y="4419119"/>
              <a:ext cx="330577" cy="330577"/>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a:spLocks noChangeAspect="1"/>
            </p:cNvSpPr>
            <p:nvPr/>
          </p:nvSpPr>
          <p:spPr>
            <a:xfrm rot="10800000" flipV="1">
              <a:off x="4962151" y="4427275"/>
              <a:ext cx="329184" cy="329184"/>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238165" y="4822369"/>
              <a:ext cx="444693" cy="246221"/>
            </a:xfrm>
            <a:prstGeom prst="rect">
              <a:avLst/>
            </a:prstGeom>
            <a:noFill/>
          </p:spPr>
          <p:txBody>
            <a:bodyPr wrap="square" lIns="0" tIns="0" rIns="0" bIns="0" rtlCol="0">
              <a:spAutoFit/>
            </a:bodyPr>
            <a:lstStyle/>
            <a:p>
              <a:pPr algn="ctr"/>
              <a:r>
                <a:rPr lang="en-US" sz="1600" dirty="0">
                  <a:latin typeface="Arial"/>
                  <a:cs typeface="Arial"/>
                </a:rPr>
                <a:t>3</a:t>
              </a:r>
            </a:p>
          </p:txBody>
        </p:sp>
        <p:sp>
          <p:nvSpPr>
            <p:cNvPr id="27" name="TextBox 26"/>
            <p:cNvSpPr txBox="1"/>
            <p:nvPr/>
          </p:nvSpPr>
          <p:spPr>
            <a:xfrm>
              <a:off x="2837676" y="4822369"/>
              <a:ext cx="444693" cy="246221"/>
            </a:xfrm>
            <a:prstGeom prst="rect">
              <a:avLst/>
            </a:prstGeom>
            <a:noFill/>
          </p:spPr>
          <p:txBody>
            <a:bodyPr wrap="square" lIns="0" tIns="0" rIns="0" bIns="0" rtlCol="0">
              <a:spAutoFit/>
            </a:bodyPr>
            <a:lstStyle/>
            <a:p>
              <a:pPr algn="ctr"/>
              <a:r>
                <a:rPr lang="en-US" sz="1600" dirty="0">
                  <a:latin typeface="Arial"/>
                  <a:cs typeface="Arial"/>
                </a:rPr>
                <a:t>4</a:t>
              </a:r>
            </a:p>
          </p:txBody>
        </p:sp>
        <p:sp>
          <p:nvSpPr>
            <p:cNvPr id="28" name="TextBox 27"/>
            <p:cNvSpPr txBox="1"/>
            <p:nvPr/>
          </p:nvSpPr>
          <p:spPr>
            <a:xfrm>
              <a:off x="3436748" y="4822639"/>
              <a:ext cx="444693" cy="246221"/>
            </a:xfrm>
            <a:prstGeom prst="rect">
              <a:avLst/>
            </a:prstGeom>
            <a:noFill/>
          </p:spPr>
          <p:txBody>
            <a:bodyPr wrap="square" lIns="0" tIns="0" rIns="0" bIns="0" rtlCol="0">
              <a:spAutoFit/>
            </a:bodyPr>
            <a:lstStyle/>
            <a:p>
              <a:pPr algn="ctr"/>
              <a:r>
                <a:rPr lang="en-US" sz="1600" dirty="0" smtClean="0">
                  <a:latin typeface="Arial"/>
                  <a:cs typeface="Arial"/>
                </a:rPr>
                <a:t>5</a:t>
              </a:r>
              <a:endParaRPr lang="en-US" sz="1800" dirty="0">
                <a:latin typeface="Arial"/>
                <a:cs typeface="Arial"/>
              </a:endParaRPr>
            </a:p>
          </p:txBody>
        </p:sp>
        <p:sp>
          <p:nvSpPr>
            <p:cNvPr id="29" name="TextBox 28"/>
            <p:cNvSpPr txBox="1"/>
            <p:nvPr/>
          </p:nvSpPr>
          <p:spPr>
            <a:xfrm>
              <a:off x="4035315" y="4822909"/>
              <a:ext cx="444693" cy="246221"/>
            </a:xfrm>
            <a:prstGeom prst="rect">
              <a:avLst/>
            </a:prstGeom>
            <a:noFill/>
          </p:spPr>
          <p:txBody>
            <a:bodyPr wrap="square" lIns="0" tIns="0" rIns="0" bIns="0" rtlCol="0">
              <a:spAutoFit/>
            </a:bodyPr>
            <a:lstStyle/>
            <a:p>
              <a:pPr algn="ctr"/>
              <a:r>
                <a:rPr lang="en-US" sz="1600" dirty="0">
                  <a:latin typeface="Arial"/>
                  <a:cs typeface="Arial"/>
                </a:rPr>
                <a:t>6</a:t>
              </a:r>
            </a:p>
          </p:txBody>
        </p:sp>
        <p:sp>
          <p:nvSpPr>
            <p:cNvPr id="30" name="TextBox 29"/>
            <p:cNvSpPr txBox="1"/>
            <p:nvPr/>
          </p:nvSpPr>
          <p:spPr>
            <a:xfrm>
              <a:off x="4630978" y="4822909"/>
              <a:ext cx="444693" cy="246221"/>
            </a:xfrm>
            <a:prstGeom prst="rect">
              <a:avLst/>
            </a:prstGeom>
            <a:noFill/>
          </p:spPr>
          <p:txBody>
            <a:bodyPr wrap="square" lIns="0" tIns="0" rIns="0" bIns="0" rtlCol="0">
              <a:spAutoFit/>
            </a:bodyPr>
            <a:lstStyle/>
            <a:p>
              <a:pPr algn="ctr"/>
              <a:r>
                <a:rPr lang="en-US" sz="1600" dirty="0">
                  <a:latin typeface="Arial"/>
                  <a:cs typeface="Arial"/>
                </a:rPr>
                <a:t>7</a:t>
              </a:r>
            </a:p>
          </p:txBody>
        </p:sp>
        <p:sp>
          <p:nvSpPr>
            <p:cNvPr id="31" name="TextBox 30"/>
            <p:cNvSpPr txBox="1"/>
            <p:nvPr/>
          </p:nvSpPr>
          <p:spPr>
            <a:xfrm>
              <a:off x="5230667" y="4822369"/>
              <a:ext cx="444693" cy="246221"/>
            </a:xfrm>
            <a:prstGeom prst="rect">
              <a:avLst/>
            </a:prstGeom>
            <a:noFill/>
          </p:spPr>
          <p:txBody>
            <a:bodyPr wrap="square" lIns="0" tIns="0" rIns="0" bIns="0" rtlCol="0">
              <a:spAutoFit/>
            </a:bodyPr>
            <a:lstStyle/>
            <a:p>
              <a:pPr algn="ctr"/>
              <a:r>
                <a:rPr lang="en-US" sz="1600" dirty="0" smtClean="0">
                  <a:latin typeface="Arial"/>
                  <a:cs typeface="Arial"/>
                </a:rPr>
                <a:t>8</a:t>
              </a:r>
              <a:endParaRPr lang="en-US" sz="1600" dirty="0">
                <a:latin typeface="Arial"/>
                <a:cs typeface="Arial"/>
              </a:endParaRPr>
            </a:p>
          </p:txBody>
        </p:sp>
        <p:sp>
          <p:nvSpPr>
            <p:cNvPr id="32" name="TextBox 31"/>
            <p:cNvSpPr txBox="1"/>
            <p:nvPr/>
          </p:nvSpPr>
          <p:spPr>
            <a:xfrm>
              <a:off x="5818774" y="4822369"/>
              <a:ext cx="444693" cy="246221"/>
            </a:xfrm>
            <a:prstGeom prst="rect">
              <a:avLst/>
            </a:prstGeom>
            <a:noFill/>
          </p:spPr>
          <p:txBody>
            <a:bodyPr wrap="square" lIns="0" tIns="0" rIns="0" bIns="0" rtlCol="0">
              <a:spAutoFit/>
            </a:bodyPr>
            <a:lstStyle/>
            <a:p>
              <a:pPr algn="ctr"/>
              <a:r>
                <a:rPr lang="en-US" sz="1600" dirty="0">
                  <a:latin typeface="Arial"/>
                  <a:cs typeface="Arial"/>
                </a:rPr>
                <a:t>9</a:t>
              </a:r>
            </a:p>
          </p:txBody>
        </p:sp>
        <p:sp>
          <p:nvSpPr>
            <p:cNvPr id="33" name="TextBox 32"/>
            <p:cNvSpPr txBox="1"/>
            <p:nvPr/>
          </p:nvSpPr>
          <p:spPr>
            <a:xfrm>
              <a:off x="6425863" y="4820678"/>
              <a:ext cx="444693" cy="246221"/>
            </a:xfrm>
            <a:prstGeom prst="rect">
              <a:avLst/>
            </a:prstGeom>
            <a:noFill/>
          </p:spPr>
          <p:txBody>
            <a:bodyPr wrap="square" lIns="0" tIns="0" rIns="0" bIns="0" rtlCol="0">
              <a:spAutoFit/>
            </a:bodyPr>
            <a:lstStyle/>
            <a:p>
              <a:pPr algn="ctr"/>
              <a:r>
                <a:rPr lang="en-US" sz="1600" dirty="0" smtClean="0">
                  <a:latin typeface="Arial"/>
                  <a:cs typeface="Arial"/>
                </a:rPr>
                <a:t>10</a:t>
              </a:r>
              <a:endParaRPr lang="en-US" sz="1600" dirty="0">
                <a:latin typeface="Arial"/>
                <a:cs typeface="Arial"/>
              </a:endParaRPr>
            </a:p>
          </p:txBody>
        </p:sp>
        <p:sp>
          <p:nvSpPr>
            <p:cNvPr id="34" name="TextBox 33"/>
            <p:cNvSpPr txBox="1"/>
            <p:nvPr/>
          </p:nvSpPr>
          <p:spPr>
            <a:xfrm>
              <a:off x="7015664" y="4822369"/>
              <a:ext cx="444693" cy="246221"/>
            </a:xfrm>
            <a:prstGeom prst="rect">
              <a:avLst/>
            </a:prstGeom>
            <a:noFill/>
          </p:spPr>
          <p:txBody>
            <a:bodyPr wrap="square" lIns="0" tIns="0" rIns="0" bIns="0" rtlCol="0">
              <a:spAutoFit/>
            </a:bodyPr>
            <a:lstStyle/>
            <a:p>
              <a:pPr algn="ctr"/>
              <a:r>
                <a:rPr lang="en-US" sz="1600" dirty="0" smtClean="0">
                  <a:latin typeface="Arial"/>
                  <a:cs typeface="Arial"/>
                </a:rPr>
                <a:t>11</a:t>
              </a:r>
              <a:endParaRPr lang="en-US" sz="1600" dirty="0">
                <a:latin typeface="Arial"/>
                <a:cs typeface="Arial"/>
              </a:endParaRPr>
            </a:p>
          </p:txBody>
        </p:sp>
        <p:sp>
          <p:nvSpPr>
            <p:cNvPr id="35" name="TextBox 34"/>
            <p:cNvSpPr txBox="1"/>
            <p:nvPr/>
          </p:nvSpPr>
          <p:spPr>
            <a:xfrm>
              <a:off x="7615670" y="4822909"/>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600" dirty="0">
                <a:latin typeface="Arial"/>
                <a:cs typeface="Arial"/>
              </a:endParaRPr>
            </a:p>
          </p:txBody>
        </p:sp>
        <p:sp>
          <p:nvSpPr>
            <p:cNvPr id="36" name="TextBox 35"/>
            <p:cNvSpPr txBox="1"/>
            <p:nvPr/>
          </p:nvSpPr>
          <p:spPr>
            <a:xfrm>
              <a:off x="8215652" y="4820678"/>
              <a:ext cx="444693" cy="246221"/>
            </a:xfrm>
            <a:prstGeom prst="rect">
              <a:avLst/>
            </a:prstGeom>
            <a:noFill/>
          </p:spPr>
          <p:txBody>
            <a:bodyPr wrap="square" lIns="0" tIns="0" rIns="0" bIns="0" rtlCol="0">
              <a:spAutoFit/>
            </a:bodyPr>
            <a:lstStyle/>
            <a:p>
              <a:pPr algn="ctr"/>
              <a:r>
                <a:rPr lang="en-US" sz="1600" dirty="0" smtClean="0">
                  <a:latin typeface="Arial"/>
                  <a:cs typeface="Arial"/>
                </a:rPr>
                <a:t>13</a:t>
              </a:r>
              <a:endParaRPr lang="en-US" sz="1600" dirty="0">
                <a:latin typeface="Arial"/>
                <a:cs typeface="Arial"/>
              </a:endParaRPr>
            </a:p>
          </p:txBody>
        </p:sp>
        <p:sp>
          <p:nvSpPr>
            <p:cNvPr id="37" name="TextBox 36"/>
            <p:cNvSpPr txBox="1"/>
            <p:nvPr/>
          </p:nvSpPr>
          <p:spPr>
            <a:xfrm>
              <a:off x="1638187" y="4822369"/>
              <a:ext cx="444693" cy="246221"/>
            </a:xfrm>
            <a:prstGeom prst="rect">
              <a:avLst/>
            </a:prstGeom>
            <a:noFill/>
          </p:spPr>
          <p:txBody>
            <a:bodyPr wrap="square" lIns="0" tIns="0" rIns="0" bIns="0" rtlCol="0">
              <a:spAutoFit/>
            </a:bodyPr>
            <a:lstStyle/>
            <a:p>
              <a:pPr algn="ctr"/>
              <a:r>
                <a:rPr lang="en-US" sz="1600" dirty="0">
                  <a:latin typeface="Arial"/>
                  <a:cs typeface="Arial"/>
                </a:rPr>
                <a:t>2</a:t>
              </a:r>
            </a:p>
          </p:txBody>
        </p:sp>
        <p:sp>
          <p:nvSpPr>
            <p:cNvPr id="38" name="TextBox 37"/>
            <p:cNvSpPr txBox="1"/>
            <p:nvPr/>
          </p:nvSpPr>
          <p:spPr>
            <a:xfrm>
              <a:off x="1046495" y="4822369"/>
              <a:ext cx="444693" cy="246221"/>
            </a:xfrm>
            <a:prstGeom prst="rect">
              <a:avLst/>
            </a:prstGeom>
            <a:noFill/>
          </p:spPr>
          <p:txBody>
            <a:bodyPr wrap="square" lIns="0" tIns="0" rIns="0" bIns="0" rtlCol="0">
              <a:spAutoFit/>
            </a:bodyPr>
            <a:lstStyle/>
            <a:p>
              <a:pPr algn="ctr"/>
              <a:r>
                <a:rPr lang="en-US" sz="1600" dirty="0">
                  <a:latin typeface="Arial"/>
                  <a:cs typeface="Arial"/>
                </a:rPr>
                <a:t>1</a:t>
              </a:r>
            </a:p>
          </p:txBody>
        </p:sp>
        <p:sp>
          <p:nvSpPr>
            <p:cNvPr id="39" name="TextBox 38"/>
            <p:cNvSpPr txBox="1"/>
            <p:nvPr/>
          </p:nvSpPr>
          <p:spPr>
            <a:xfrm>
              <a:off x="512978" y="2155440"/>
              <a:ext cx="518287" cy="246221"/>
            </a:xfrm>
            <a:prstGeom prst="rect">
              <a:avLst/>
            </a:prstGeom>
            <a:noFill/>
          </p:spPr>
          <p:txBody>
            <a:bodyPr wrap="square" lIns="0" tIns="0" rIns="0" bIns="0" rtlCol="0">
              <a:spAutoFit/>
            </a:bodyPr>
            <a:lstStyle/>
            <a:p>
              <a:pPr algn="r"/>
              <a:r>
                <a:rPr lang="en-US" sz="1600" dirty="0" smtClean="0">
                  <a:latin typeface="Arial"/>
                  <a:cs typeface="Arial"/>
                </a:rPr>
                <a:t>1000</a:t>
              </a:r>
              <a:endParaRPr lang="en-US" sz="1600" dirty="0">
                <a:latin typeface="Arial"/>
                <a:cs typeface="Arial"/>
              </a:endParaRPr>
            </a:p>
          </p:txBody>
        </p:sp>
        <p:sp>
          <p:nvSpPr>
            <p:cNvPr id="40" name="TextBox 39"/>
            <p:cNvSpPr txBox="1"/>
            <p:nvPr/>
          </p:nvSpPr>
          <p:spPr>
            <a:xfrm>
              <a:off x="513348" y="1567372"/>
              <a:ext cx="518287" cy="246221"/>
            </a:xfrm>
            <a:prstGeom prst="rect">
              <a:avLst/>
            </a:prstGeom>
            <a:noFill/>
          </p:spPr>
          <p:txBody>
            <a:bodyPr wrap="square" lIns="0" tIns="0" rIns="0" bIns="0" rtlCol="0">
              <a:spAutoFit/>
            </a:bodyPr>
            <a:lstStyle/>
            <a:p>
              <a:pPr algn="r"/>
              <a:r>
                <a:rPr lang="en-US" sz="1600" dirty="0" smtClean="0">
                  <a:latin typeface="Arial"/>
                  <a:cs typeface="Arial"/>
                </a:rPr>
                <a:t>1010</a:t>
              </a:r>
              <a:endParaRPr lang="en-US" sz="1600" dirty="0">
                <a:latin typeface="Arial"/>
                <a:cs typeface="Arial"/>
              </a:endParaRPr>
            </a:p>
          </p:txBody>
        </p:sp>
        <p:sp>
          <p:nvSpPr>
            <p:cNvPr id="41" name="TextBox 40"/>
            <p:cNvSpPr txBox="1"/>
            <p:nvPr/>
          </p:nvSpPr>
          <p:spPr>
            <a:xfrm>
              <a:off x="512978" y="2743008"/>
              <a:ext cx="518287" cy="246221"/>
            </a:xfrm>
            <a:prstGeom prst="rect">
              <a:avLst/>
            </a:prstGeom>
            <a:noFill/>
          </p:spPr>
          <p:txBody>
            <a:bodyPr wrap="square" lIns="0" tIns="0" rIns="0" bIns="0" rtlCol="0">
              <a:spAutoFit/>
            </a:bodyPr>
            <a:lstStyle/>
            <a:p>
              <a:pPr algn="r"/>
              <a:r>
                <a:rPr lang="en-US" sz="1600" dirty="0" smtClean="0">
                  <a:latin typeface="Arial"/>
                  <a:cs typeface="Arial"/>
                </a:rPr>
                <a:t>990</a:t>
              </a:r>
              <a:endParaRPr lang="en-US" sz="1600" dirty="0">
                <a:latin typeface="Arial"/>
                <a:cs typeface="Arial"/>
              </a:endParaRPr>
            </a:p>
          </p:txBody>
        </p:sp>
        <p:sp>
          <p:nvSpPr>
            <p:cNvPr id="42" name="TextBox 41"/>
            <p:cNvSpPr txBox="1"/>
            <p:nvPr/>
          </p:nvSpPr>
          <p:spPr>
            <a:xfrm>
              <a:off x="489830" y="3327490"/>
              <a:ext cx="518287" cy="246221"/>
            </a:xfrm>
            <a:prstGeom prst="rect">
              <a:avLst/>
            </a:prstGeom>
            <a:noFill/>
          </p:spPr>
          <p:txBody>
            <a:bodyPr wrap="square" lIns="0" tIns="0" rIns="0" bIns="0" rtlCol="0">
              <a:spAutoFit/>
            </a:bodyPr>
            <a:lstStyle/>
            <a:p>
              <a:pPr algn="r"/>
              <a:r>
                <a:rPr lang="en-US" sz="1600" dirty="0" smtClean="0">
                  <a:latin typeface="Arial"/>
                  <a:cs typeface="Arial"/>
                </a:rPr>
                <a:t>980</a:t>
              </a:r>
              <a:endParaRPr lang="en-US" sz="1600" dirty="0">
                <a:latin typeface="Arial"/>
                <a:cs typeface="Arial"/>
              </a:endParaRPr>
            </a:p>
          </p:txBody>
        </p:sp>
        <p:sp>
          <p:nvSpPr>
            <p:cNvPr id="43" name="TextBox 42"/>
            <p:cNvSpPr txBox="1"/>
            <p:nvPr/>
          </p:nvSpPr>
          <p:spPr>
            <a:xfrm>
              <a:off x="512978" y="3917589"/>
              <a:ext cx="518287" cy="246221"/>
            </a:xfrm>
            <a:prstGeom prst="rect">
              <a:avLst/>
            </a:prstGeom>
            <a:noFill/>
          </p:spPr>
          <p:txBody>
            <a:bodyPr wrap="square" lIns="0" tIns="0" rIns="0" bIns="0" rtlCol="0">
              <a:spAutoFit/>
            </a:bodyPr>
            <a:lstStyle/>
            <a:p>
              <a:pPr algn="r"/>
              <a:r>
                <a:rPr lang="en-US" sz="1600" dirty="0" smtClean="0">
                  <a:latin typeface="Arial"/>
                  <a:cs typeface="Arial"/>
                </a:rPr>
                <a:t>970</a:t>
              </a:r>
              <a:endParaRPr lang="en-US" sz="1600" dirty="0">
                <a:latin typeface="Arial"/>
                <a:cs typeface="Arial"/>
              </a:endParaRPr>
            </a:p>
          </p:txBody>
        </p:sp>
        <p:sp>
          <p:nvSpPr>
            <p:cNvPr id="44" name="TextBox 43"/>
            <p:cNvSpPr txBox="1"/>
            <p:nvPr/>
          </p:nvSpPr>
          <p:spPr>
            <a:xfrm>
              <a:off x="512978" y="4503475"/>
              <a:ext cx="518287" cy="246221"/>
            </a:xfrm>
            <a:prstGeom prst="rect">
              <a:avLst/>
            </a:prstGeom>
            <a:noFill/>
          </p:spPr>
          <p:txBody>
            <a:bodyPr wrap="square" lIns="0" tIns="0" rIns="0" bIns="0" rtlCol="0">
              <a:spAutoFit/>
            </a:bodyPr>
            <a:lstStyle/>
            <a:p>
              <a:pPr algn="r"/>
              <a:r>
                <a:rPr lang="en-US" sz="1600" dirty="0" smtClean="0">
                  <a:latin typeface="Arial"/>
                  <a:cs typeface="Arial"/>
                </a:rPr>
                <a:t>960</a:t>
              </a:r>
              <a:endParaRPr lang="en-US" sz="1600" dirty="0">
                <a:latin typeface="Arial"/>
                <a:cs typeface="Arial"/>
              </a:endParaRPr>
            </a:p>
          </p:txBody>
        </p:sp>
        <p:sp>
          <p:nvSpPr>
            <p:cNvPr id="20" name="TextBox 19"/>
            <p:cNvSpPr txBox="1"/>
            <p:nvPr/>
          </p:nvSpPr>
          <p:spPr>
            <a:xfrm rot="16200000">
              <a:off x="-1268695" y="2829103"/>
              <a:ext cx="3231542" cy="338554"/>
            </a:xfrm>
            <a:prstGeom prst="rect">
              <a:avLst/>
            </a:prstGeom>
            <a:noFill/>
          </p:spPr>
          <p:txBody>
            <a:bodyPr wrap="square" rtlCol="0">
              <a:spAutoFit/>
            </a:bodyPr>
            <a:lstStyle/>
            <a:p>
              <a:pPr algn="ctr"/>
              <a:r>
                <a:rPr lang="en-US" sz="1600" b="1" dirty="0" smtClean="0">
                  <a:latin typeface="Arial"/>
                  <a:cs typeface="Arial"/>
                </a:rPr>
                <a:t>SLP (hPa) </a:t>
              </a:r>
              <a:endParaRPr lang="en-US" sz="1600" b="1" dirty="0">
                <a:latin typeface="Arial"/>
                <a:cs typeface="Arial"/>
              </a:endParaRPr>
            </a:p>
          </p:txBody>
        </p:sp>
        <p:sp>
          <p:nvSpPr>
            <p:cNvPr id="46" name="TextBox 45"/>
            <p:cNvSpPr txBox="1"/>
            <p:nvPr/>
          </p:nvSpPr>
          <p:spPr>
            <a:xfrm>
              <a:off x="1269935" y="5072243"/>
              <a:ext cx="7526234" cy="338554"/>
            </a:xfrm>
            <a:prstGeom prst="rect">
              <a:avLst/>
            </a:prstGeom>
            <a:noFill/>
          </p:spPr>
          <p:txBody>
            <a:bodyPr wrap="square" rtlCol="0">
              <a:spAutoFit/>
            </a:bodyPr>
            <a:lstStyle/>
            <a:p>
              <a:pPr algn="ctr"/>
              <a:r>
                <a:rPr lang="en-US" sz="1600" b="1" dirty="0">
                  <a:latin typeface="Arial"/>
                  <a:cs typeface="Arial"/>
                </a:rPr>
                <a:t>Day in </a:t>
              </a:r>
              <a:r>
                <a:rPr lang="en-US" sz="1600" b="1" dirty="0" smtClean="0">
                  <a:latin typeface="Arial"/>
                  <a:cs typeface="Arial"/>
                </a:rPr>
                <a:t>June 2018 </a:t>
              </a:r>
              <a:r>
                <a:rPr lang="en-US" sz="1600" b="1" dirty="0">
                  <a:latin typeface="Arial"/>
                  <a:cs typeface="Arial"/>
                </a:rPr>
                <a:t>labeled at 0000 UTC</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922880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000FF"/>
                </a:solidFill>
                <a:latin typeface="Arial" panose="020B0604020202020204" pitchFamily="34" charset="0"/>
                <a:cs typeface="Arial" panose="020B0604020202020204" pitchFamily="34" charset="0"/>
              </a:rPr>
              <a:t>3</a:t>
            </a:r>
            <a:r>
              <a:rPr lang="en-US" sz="2800" b="1" dirty="0" smtClean="0">
                <a:solidFill>
                  <a:srgbClr val="0000FF"/>
                </a:solidFill>
                <a:latin typeface="Arial" panose="020B0604020202020204" pitchFamily="34" charset="0"/>
                <a:cs typeface="Arial" panose="020B0604020202020204" pitchFamily="34" charset="0"/>
              </a:rPr>
              <a:t>) Track and Intensity</a:t>
            </a:r>
            <a:endParaRPr lang="en-US" sz="2800" b="1" dirty="0">
              <a:solidFill>
                <a:srgbClr val="0000FF"/>
              </a:solidFill>
              <a:latin typeface="Arial" panose="020B0604020202020204" pitchFamily="34" charset="0"/>
              <a:cs typeface="Arial" panose="020B0604020202020204" pitchFamily="34" charset="0"/>
            </a:endParaRPr>
          </a:p>
        </p:txBody>
      </p:sp>
      <p:sp>
        <p:nvSpPr>
          <p:cNvPr id="45" name="TextBox 44"/>
          <p:cNvSpPr txBox="1"/>
          <p:nvPr/>
        </p:nvSpPr>
        <p:spPr>
          <a:xfrm>
            <a:off x="1229935" y="791773"/>
            <a:ext cx="7526233" cy="338554"/>
          </a:xfrm>
          <a:prstGeom prst="rect">
            <a:avLst/>
          </a:prstGeom>
          <a:noFill/>
        </p:spPr>
        <p:txBody>
          <a:bodyPr wrap="square" rtlCol="0">
            <a:spAutoFit/>
          </a:bodyPr>
          <a:lstStyle/>
          <a:p>
            <a:pPr algn="ctr"/>
            <a:r>
              <a:rPr lang="en-US" sz="1600" b="1" dirty="0" smtClean="0">
                <a:latin typeface="Arial"/>
                <a:cs typeface="Arial"/>
              </a:rPr>
              <a:t>Hourly </a:t>
            </a:r>
            <a:r>
              <a:rPr lang="en-US" sz="1600" b="1" dirty="0" smtClean="0">
                <a:latin typeface="Arial"/>
                <a:cs typeface="Arial"/>
              </a:rPr>
              <a:t>minimum SLP time series of AC1 and AC2</a:t>
            </a:r>
          </a:p>
        </p:txBody>
      </p:sp>
      <p:cxnSp>
        <p:nvCxnSpPr>
          <p:cNvPr id="47" name="Straight Connector 46"/>
          <p:cNvCxnSpPr/>
          <p:nvPr/>
        </p:nvCxnSpPr>
        <p:spPr>
          <a:xfrm>
            <a:off x="517702" y="5834883"/>
            <a:ext cx="596572" cy="0"/>
          </a:xfrm>
          <a:prstGeom prst="line">
            <a:avLst/>
          </a:prstGeom>
          <a:ln w="63500">
            <a:solidFill>
              <a:srgbClr val="BD0004"/>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142709" y="5650278"/>
            <a:ext cx="838577" cy="338554"/>
          </a:xfrm>
          <a:prstGeom prst="rect">
            <a:avLst/>
          </a:prstGeom>
          <a:noFill/>
        </p:spPr>
        <p:txBody>
          <a:bodyPr wrap="square" rtlCol="0">
            <a:spAutoFit/>
          </a:bodyPr>
          <a:lstStyle/>
          <a:p>
            <a:r>
              <a:rPr lang="en-US" sz="1600" b="1" dirty="0" smtClean="0">
                <a:latin typeface="Arial"/>
                <a:cs typeface="Arial"/>
              </a:rPr>
              <a:t>AC1</a:t>
            </a:r>
            <a:endParaRPr lang="en-US" sz="1600" b="1" dirty="0">
              <a:latin typeface="Arial"/>
              <a:cs typeface="Arial"/>
            </a:endParaRPr>
          </a:p>
        </p:txBody>
      </p:sp>
      <p:cxnSp>
        <p:nvCxnSpPr>
          <p:cNvPr id="49" name="Straight Connector 48"/>
          <p:cNvCxnSpPr/>
          <p:nvPr/>
        </p:nvCxnSpPr>
        <p:spPr>
          <a:xfrm>
            <a:off x="5023544" y="5834883"/>
            <a:ext cx="596572"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667914" y="5656078"/>
            <a:ext cx="827142"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sp>
        <p:nvSpPr>
          <p:cNvPr id="51" name="TextBox 50"/>
          <p:cNvSpPr txBox="1"/>
          <p:nvPr/>
        </p:nvSpPr>
        <p:spPr>
          <a:xfrm>
            <a:off x="1142709" y="6067022"/>
            <a:ext cx="3543333" cy="584776"/>
          </a:xfrm>
          <a:prstGeom prst="rect">
            <a:avLst/>
          </a:prstGeom>
          <a:noFill/>
        </p:spPr>
        <p:txBody>
          <a:bodyPr wrap="square" rtlCol="0">
            <a:spAutoFit/>
          </a:bodyPr>
          <a:lstStyle/>
          <a:p>
            <a:r>
              <a:rPr lang="en-US" sz="1600" b="1" dirty="0" smtClean="0">
                <a:latin typeface="Arial"/>
                <a:cs typeface="Arial"/>
              </a:rPr>
              <a:t>Peak intensity of AC1 at </a:t>
            </a:r>
            <a:r>
              <a:rPr lang="en-US" sz="1600" b="1" dirty="0" smtClean="0">
                <a:latin typeface="Arial"/>
                <a:cs typeface="Arial"/>
              </a:rPr>
              <a:t>           0400 </a:t>
            </a:r>
            <a:r>
              <a:rPr lang="en-US" sz="1600" b="1" dirty="0" smtClean="0">
                <a:latin typeface="Arial"/>
                <a:cs typeface="Arial"/>
              </a:rPr>
              <a:t>UTC 4 June </a:t>
            </a:r>
            <a:r>
              <a:rPr lang="en-US" sz="1600" b="1" dirty="0" smtClean="0">
                <a:latin typeface="Arial"/>
                <a:cs typeface="Arial"/>
              </a:rPr>
              <a:t>2018 (</a:t>
            </a:r>
            <a:r>
              <a:rPr lang="en-US" sz="1600" b="1" dirty="0" smtClean="0">
                <a:latin typeface="Arial"/>
                <a:cs typeface="Arial"/>
              </a:rPr>
              <a:t>967.9 hPa)</a:t>
            </a:r>
            <a:endParaRPr lang="en-US" sz="1600" b="1" dirty="0">
              <a:latin typeface="Arial"/>
              <a:cs typeface="Arial"/>
            </a:endParaRPr>
          </a:p>
        </p:txBody>
      </p:sp>
      <p:sp>
        <p:nvSpPr>
          <p:cNvPr id="52" name="5-Point Star 51"/>
          <p:cNvSpPr>
            <a:spLocks noChangeAspect="1"/>
          </p:cNvSpPr>
          <p:nvPr/>
        </p:nvSpPr>
        <p:spPr>
          <a:xfrm rot="10800000" flipV="1">
            <a:off x="707364" y="6184886"/>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5667914" y="6067022"/>
            <a:ext cx="3868835" cy="584776"/>
          </a:xfrm>
          <a:prstGeom prst="rect">
            <a:avLst/>
          </a:prstGeom>
          <a:noFill/>
        </p:spPr>
        <p:txBody>
          <a:bodyPr wrap="square" rtlCol="0">
            <a:spAutoFit/>
          </a:bodyPr>
          <a:lstStyle/>
          <a:p>
            <a:r>
              <a:rPr lang="en-US" sz="1600" b="1" dirty="0" smtClean="0">
                <a:latin typeface="Arial"/>
                <a:cs typeface="Arial"/>
              </a:rPr>
              <a:t>Peak intensity of AC2 at </a:t>
            </a:r>
            <a:r>
              <a:rPr lang="en-US" sz="1600" b="1" dirty="0" smtClean="0">
                <a:latin typeface="Arial"/>
                <a:cs typeface="Arial"/>
              </a:rPr>
              <a:t>                 1100 </a:t>
            </a:r>
            <a:r>
              <a:rPr lang="en-US" sz="1600" b="1" dirty="0" smtClean="0">
                <a:latin typeface="Arial"/>
                <a:cs typeface="Arial"/>
              </a:rPr>
              <a:t>UTC </a:t>
            </a:r>
            <a:r>
              <a:rPr lang="en-US" sz="1600" b="1" dirty="0">
                <a:latin typeface="Arial"/>
                <a:cs typeface="Arial"/>
              </a:rPr>
              <a:t>7</a:t>
            </a:r>
            <a:r>
              <a:rPr lang="en-US" sz="1600" b="1" dirty="0" smtClean="0">
                <a:latin typeface="Arial"/>
                <a:cs typeface="Arial"/>
              </a:rPr>
              <a:t> June </a:t>
            </a:r>
            <a:r>
              <a:rPr lang="en-US" sz="1600" b="1" dirty="0" smtClean="0">
                <a:latin typeface="Arial"/>
                <a:cs typeface="Arial"/>
              </a:rPr>
              <a:t>2018 (</a:t>
            </a:r>
            <a:r>
              <a:rPr lang="en-US" sz="1600" b="1" dirty="0" smtClean="0">
                <a:latin typeface="Arial"/>
                <a:cs typeface="Arial"/>
              </a:rPr>
              <a:t>962.0 hPa)</a:t>
            </a:r>
            <a:endParaRPr lang="en-US" sz="1600" b="1" dirty="0">
              <a:latin typeface="Arial"/>
              <a:cs typeface="Arial"/>
            </a:endParaRPr>
          </a:p>
        </p:txBody>
      </p:sp>
      <p:sp>
        <p:nvSpPr>
          <p:cNvPr id="54" name="5-Point Star 53"/>
          <p:cNvSpPr>
            <a:spLocks noChangeAspect="1"/>
          </p:cNvSpPr>
          <p:nvPr/>
        </p:nvSpPr>
        <p:spPr>
          <a:xfrm rot="10800000" flipV="1">
            <a:off x="5286378" y="6184886"/>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0683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and </a:t>
            </a:r>
            <a:r>
              <a:rPr lang="en-US" sz="2400" dirty="0">
                <a:latin typeface="Arial"/>
                <a:cs typeface="Arial"/>
              </a:rPr>
              <a:t>Arctic </a:t>
            </a:r>
            <a:r>
              <a:rPr lang="en-US" sz="2400" dirty="0" smtClean="0">
                <a:latin typeface="Arial"/>
                <a:cs typeface="Arial"/>
              </a:rPr>
              <a:t>cyclones.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0293" y="-33716"/>
            <a:ext cx="922880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0000FF"/>
                </a:solidFill>
                <a:latin typeface="Arial" panose="020B0604020202020204" pitchFamily="34" charset="0"/>
                <a:cs typeface="Arial" panose="020B0604020202020204" pitchFamily="34" charset="0"/>
              </a:rPr>
              <a:t>4) Large-Scale Flow Evolution</a:t>
            </a:r>
            <a:endParaRPr lang="en-US" sz="2800" b="1" dirty="0">
              <a:solidFill>
                <a:srgbClr val="0000FF"/>
              </a:solidFill>
              <a:latin typeface="Arial" panose="020B0604020202020204" pitchFamily="34" charset="0"/>
              <a:cs typeface="Arial" panose="020B0604020202020204" pitchFamily="34" charset="0"/>
            </a:endParaRPr>
          </a:p>
        </p:txBody>
      </p:sp>
      <p:cxnSp>
        <p:nvCxnSpPr>
          <p:cNvPr id="55" name="Straight Connector 5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57" name="Picture 56" descr="300Z_stndanom_20180603_0000.png"/>
          <p:cNvPicPr>
            <a:picLocks noChangeAspect="1"/>
          </p:cNvPicPr>
          <p:nvPr/>
        </p:nvPicPr>
        <p:blipFill rotWithShape="1">
          <a:blip r:embed="rId2">
            <a:extLst>
              <a:ext uri="{28A0092B-C50C-407E-A947-70E740481C1C}">
                <a14:useLocalDpi xmlns:a14="http://schemas.microsoft.com/office/drawing/2010/main" val="0"/>
              </a:ext>
            </a:extLst>
          </a:blip>
          <a:srcRect b="9726"/>
          <a:stretch/>
        </p:blipFill>
        <p:spPr>
          <a:xfrm>
            <a:off x="4299444" y="750051"/>
            <a:ext cx="3687730" cy="2745397"/>
          </a:xfrm>
          <a:prstGeom prst="rect">
            <a:avLst/>
          </a:prstGeom>
          <a:ln w="9525">
            <a:solidFill>
              <a:schemeClr val="tx1"/>
            </a:solidFill>
          </a:ln>
        </p:spPr>
      </p:pic>
      <p:pic>
        <p:nvPicPr>
          <p:cNvPr id="58" name="Picture 57" descr="300Z_stndanom_20180601_0000.png"/>
          <p:cNvPicPr>
            <a:picLocks noChangeAspect="1"/>
          </p:cNvPicPr>
          <p:nvPr/>
        </p:nvPicPr>
        <p:blipFill rotWithShape="1">
          <a:blip r:embed="rId3">
            <a:extLst>
              <a:ext uri="{28A0092B-C50C-407E-A947-70E740481C1C}">
                <a14:useLocalDpi xmlns:a14="http://schemas.microsoft.com/office/drawing/2010/main" val="0"/>
              </a:ext>
            </a:extLst>
          </a:blip>
          <a:srcRect b="9801"/>
          <a:stretch/>
        </p:blipFill>
        <p:spPr>
          <a:xfrm>
            <a:off x="594351" y="750052"/>
            <a:ext cx="3690777" cy="2745397"/>
          </a:xfrm>
          <a:prstGeom prst="rect">
            <a:avLst/>
          </a:prstGeom>
          <a:ln w="9525">
            <a:solidFill>
              <a:schemeClr val="tx1"/>
            </a:solidFill>
          </a:ln>
        </p:spPr>
      </p:pic>
      <p:sp>
        <p:nvSpPr>
          <p:cNvPr id="59" name="TextBox 58"/>
          <p:cNvSpPr txBox="1"/>
          <p:nvPr/>
        </p:nvSpPr>
        <p:spPr>
          <a:xfrm>
            <a:off x="594352" y="752406"/>
            <a:ext cx="2163618"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(a) 0000 UTC 1 Jun 2018 </a:t>
            </a:r>
            <a:endParaRPr lang="en-US" sz="1400" dirty="0">
              <a:latin typeface="Arial"/>
              <a:cs typeface="Arial"/>
            </a:endParaRPr>
          </a:p>
        </p:txBody>
      </p:sp>
      <p:sp>
        <p:nvSpPr>
          <p:cNvPr id="60" name="TextBox 59"/>
          <p:cNvSpPr txBox="1"/>
          <p:nvPr/>
        </p:nvSpPr>
        <p:spPr>
          <a:xfrm>
            <a:off x="4299444" y="750111"/>
            <a:ext cx="2146406"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(b) 0000 UTC 3 Jun 2018 </a:t>
            </a:r>
            <a:endParaRPr lang="en-US" sz="1400" dirty="0">
              <a:latin typeface="Arial"/>
              <a:cs typeface="Arial"/>
            </a:endParaRPr>
          </a:p>
        </p:txBody>
      </p:sp>
      <p:pic>
        <p:nvPicPr>
          <p:cNvPr id="61" name="Picture 60" descr="300Z_stndanom_20180605_0000.png"/>
          <p:cNvPicPr>
            <a:picLocks noChangeAspect="1"/>
          </p:cNvPicPr>
          <p:nvPr/>
        </p:nvPicPr>
        <p:blipFill rotWithShape="1">
          <a:blip r:embed="rId4">
            <a:extLst>
              <a:ext uri="{28A0092B-C50C-407E-A947-70E740481C1C}">
                <a14:useLocalDpi xmlns:a14="http://schemas.microsoft.com/office/drawing/2010/main" val="0"/>
              </a:ext>
            </a:extLst>
          </a:blip>
          <a:srcRect b="9801"/>
          <a:stretch/>
        </p:blipFill>
        <p:spPr>
          <a:xfrm>
            <a:off x="594351" y="3510693"/>
            <a:ext cx="3690777" cy="2745398"/>
          </a:xfrm>
          <a:prstGeom prst="rect">
            <a:avLst/>
          </a:prstGeom>
          <a:ln w="9525">
            <a:solidFill>
              <a:schemeClr val="tx1"/>
            </a:solidFill>
          </a:ln>
        </p:spPr>
      </p:pic>
      <p:sp>
        <p:nvSpPr>
          <p:cNvPr id="62" name="TextBox 61"/>
          <p:cNvSpPr txBox="1"/>
          <p:nvPr/>
        </p:nvSpPr>
        <p:spPr>
          <a:xfrm>
            <a:off x="594351" y="3508097"/>
            <a:ext cx="2127021"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(c) 0000 UTC </a:t>
            </a:r>
            <a:r>
              <a:rPr lang="en-US" sz="1400" dirty="0">
                <a:latin typeface="Arial"/>
                <a:cs typeface="Arial"/>
              </a:rPr>
              <a:t>5</a:t>
            </a:r>
            <a:r>
              <a:rPr lang="en-US" sz="1400" dirty="0" smtClean="0">
                <a:latin typeface="Arial"/>
                <a:cs typeface="Arial"/>
              </a:rPr>
              <a:t> Jun 2018 </a:t>
            </a:r>
            <a:endParaRPr lang="en-US" sz="1400" dirty="0">
              <a:latin typeface="Arial"/>
              <a:cs typeface="Arial"/>
            </a:endParaRPr>
          </a:p>
        </p:txBody>
      </p:sp>
      <p:pic>
        <p:nvPicPr>
          <p:cNvPr id="63" name="Picture 62" descr="300Z_stndanom_20180607_0000.png"/>
          <p:cNvPicPr>
            <a:picLocks noChangeAspect="1"/>
          </p:cNvPicPr>
          <p:nvPr/>
        </p:nvPicPr>
        <p:blipFill rotWithShape="1">
          <a:blip r:embed="rId5">
            <a:extLst>
              <a:ext uri="{28A0092B-C50C-407E-A947-70E740481C1C}">
                <a14:useLocalDpi xmlns:a14="http://schemas.microsoft.com/office/drawing/2010/main" val="0"/>
              </a:ext>
            </a:extLst>
          </a:blip>
          <a:srcRect b="9726"/>
          <a:stretch/>
        </p:blipFill>
        <p:spPr>
          <a:xfrm>
            <a:off x="4299444" y="3510693"/>
            <a:ext cx="3687730" cy="2745397"/>
          </a:xfrm>
          <a:prstGeom prst="rect">
            <a:avLst/>
          </a:prstGeom>
          <a:ln w="9525">
            <a:solidFill>
              <a:schemeClr val="tx1"/>
            </a:solidFill>
          </a:ln>
        </p:spPr>
      </p:pic>
      <p:sp>
        <p:nvSpPr>
          <p:cNvPr id="64" name="TextBox 63"/>
          <p:cNvSpPr txBox="1"/>
          <p:nvPr/>
        </p:nvSpPr>
        <p:spPr>
          <a:xfrm>
            <a:off x="4299387" y="3515007"/>
            <a:ext cx="2053218"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(d) 0000 UTC 7 Jun 2018 </a:t>
            </a:r>
            <a:endParaRPr lang="en-US" sz="1400" dirty="0">
              <a:latin typeface="Arial"/>
              <a:cs typeface="Arial"/>
            </a:endParaRPr>
          </a:p>
        </p:txBody>
      </p:sp>
      <p:grpSp>
        <p:nvGrpSpPr>
          <p:cNvPr id="3" name="Group 2"/>
          <p:cNvGrpSpPr/>
          <p:nvPr/>
        </p:nvGrpSpPr>
        <p:grpSpPr>
          <a:xfrm>
            <a:off x="8198213" y="781410"/>
            <a:ext cx="686349" cy="5515432"/>
            <a:chOff x="7956828" y="781410"/>
            <a:chExt cx="686349" cy="5515432"/>
          </a:xfrm>
        </p:grpSpPr>
        <p:pic>
          <p:nvPicPr>
            <p:cNvPr id="66" name="Picture 65" descr="300Z_stndanom_35.png"/>
            <p:cNvPicPr>
              <a:picLocks/>
            </p:cNvPicPr>
            <p:nvPr/>
          </p:nvPicPr>
          <p:blipFill rotWithShape="1">
            <a:blip r:embed="rId6">
              <a:extLst>
                <a:ext uri="{28A0092B-C50C-407E-A947-70E740481C1C}">
                  <a14:useLocalDpi xmlns:a14="http://schemas.microsoft.com/office/drawing/2010/main" val="0"/>
                </a:ext>
              </a:extLst>
            </a:blip>
            <a:srcRect l="416" t="95235" r="422" b="2433"/>
            <a:stretch/>
          </p:blipFill>
          <p:spPr>
            <a:xfrm rot="16200000">
              <a:off x="5299696" y="3438542"/>
              <a:ext cx="5515432" cy="201168"/>
            </a:xfrm>
            <a:prstGeom prst="rect">
              <a:avLst/>
            </a:prstGeom>
          </p:spPr>
        </p:pic>
        <p:sp>
          <p:nvSpPr>
            <p:cNvPr id="67" name="TextBox 66"/>
            <p:cNvSpPr txBox="1"/>
            <p:nvPr/>
          </p:nvSpPr>
          <p:spPr>
            <a:xfrm>
              <a:off x="8204954" y="5902412"/>
              <a:ext cx="338126" cy="184666"/>
            </a:xfrm>
            <a:prstGeom prst="rect">
              <a:avLst/>
            </a:prstGeom>
            <a:noFill/>
          </p:spPr>
          <p:txBody>
            <a:bodyPr wrap="square" lIns="0" tIns="0" rIns="0" bIns="0" rtlCol="0">
              <a:spAutoFit/>
            </a:bodyPr>
            <a:lstStyle/>
            <a:p>
              <a:r>
                <a:rPr lang="en-US" sz="1200" dirty="0" smtClean="0">
                  <a:latin typeface="Arial"/>
                  <a:cs typeface="Arial"/>
                </a:rPr>
                <a:t>-6</a:t>
              </a:r>
              <a:endParaRPr lang="en-US" sz="1200" dirty="0">
                <a:latin typeface="Arial"/>
                <a:cs typeface="Arial"/>
              </a:endParaRPr>
            </a:p>
          </p:txBody>
        </p:sp>
        <p:sp>
          <p:nvSpPr>
            <p:cNvPr id="68" name="TextBox 67"/>
            <p:cNvSpPr txBox="1"/>
            <p:nvPr/>
          </p:nvSpPr>
          <p:spPr>
            <a:xfrm>
              <a:off x="8204954" y="5586034"/>
              <a:ext cx="338126" cy="184666"/>
            </a:xfrm>
            <a:prstGeom prst="rect">
              <a:avLst/>
            </a:prstGeom>
            <a:noFill/>
          </p:spPr>
          <p:txBody>
            <a:bodyPr wrap="square" lIns="0" tIns="0" rIns="0" bIns="0" rtlCol="0">
              <a:spAutoFit/>
            </a:bodyPr>
            <a:lstStyle/>
            <a:p>
              <a:r>
                <a:rPr lang="en-US" sz="1200" dirty="0" smtClean="0">
                  <a:latin typeface="Arial"/>
                  <a:cs typeface="Arial"/>
                </a:rPr>
                <a:t>-5</a:t>
              </a:r>
              <a:endParaRPr lang="en-US" sz="1200" dirty="0">
                <a:latin typeface="Arial"/>
                <a:cs typeface="Arial"/>
              </a:endParaRPr>
            </a:p>
          </p:txBody>
        </p:sp>
        <p:sp>
          <p:nvSpPr>
            <p:cNvPr id="69" name="TextBox 68"/>
            <p:cNvSpPr txBox="1"/>
            <p:nvPr/>
          </p:nvSpPr>
          <p:spPr>
            <a:xfrm>
              <a:off x="8204954" y="5280458"/>
              <a:ext cx="338126" cy="184666"/>
            </a:xfrm>
            <a:prstGeom prst="rect">
              <a:avLst/>
            </a:prstGeom>
            <a:noFill/>
          </p:spPr>
          <p:txBody>
            <a:bodyPr wrap="square" lIns="0" tIns="0" rIns="0" bIns="0" rtlCol="0">
              <a:spAutoFit/>
            </a:bodyPr>
            <a:lstStyle/>
            <a:p>
              <a:r>
                <a:rPr lang="en-US" sz="1200" dirty="0" smtClean="0">
                  <a:latin typeface="Arial"/>
                  <a:cs typeface="Arial"/>
                </a:rPr>
                <a:t>-4</a:t>
              </a:r>
              <a:endParaRPr lang="en-US" sz="1200" dirty="0">
                <a:latin typeface="Arial"/>
                <a:cs typeface="Arial"/>
              </a:endParaRPr>
            </a:p>
          </p:txBody>
        </p:sp>
        <p:sp>
          <p:nvSpPr>
            <p:cNvPr id="70" name="TextBox 69"/>
            <p:cNvSpPr txBox="1"/>
            <p:nvPr/>
          </p:nvSpPr>
          <p:spPr>
            <a:xfrm>
              <a:off x="8204954" y="4972987"/>
              <a:ext cx="338126" cy="184666"/>
            </a:xfrm>
            <a:prstGeom prst="rect">
              <a:avLst/>
            </a:prstGeom>
            <a:noFill/>
          </p:spPr>
          <p:txBody>
            <a:bodyPr wrap="square" lIns="0" tIns="0" rIns="0" bIns="0" rtlCol="0">
              <a:spAutoFit/>
            </a:bodyPr>
            <a:lstStyle/>
            <a:p>
              <a:r>
                <a:rPr lang="en-US" sz="1200" dirty="0" smtClean="0">
                  <a:latin typeface="Arial"/>
                  <a:cs typeface="Arial"/>
                </a:rPr>
                <a:t>-3</a:t>
              </a:r>
              <a:endParaRPr lang="en-US" sz="1200" dirty="0">
                <a:latin typeface="Arial"/>
                <a:cs typeface="Arial"/>
              </a:endParaRPr>
            </a:p>
          </p:txBody>
        </p:sp>
        <p:sp>
          <p:nvSpPr>
            <p:cNvPr id="71" name="TextBox 70"/>
            <p:cNvSpPr txBox="1"/>
            <p:nvPr/>
          </p:nvSpPr>
          <p:spPr>
            <a:xfrm>
              <a:off x="8204954" y="4671275"/>
              <a:ext cx="338126" cy="184666"/>
            </a:xfrm>
            <a:prstGeom prst="rect">
              <a:avLst/>
            </a:prstGeom>
            <a:noFill/>
          </p:spPr>
          <p:txBody>
            <a:bodyPr wrap="square" lIns="0" tIns="0" rIns="0" bIns="0" rtlCol="0">
              <a:spAutoFit/>
            </a:bodyPr>
            <a:lstStyle/>
            <a:p>
              <a:r>
                <a:rPr lang="en-US" sz="1200" dirty="0" smtClean="0">
                  <a:latin typeface="Arial"/>
                  <a:cs typeface="Arial"/>
                </a:rPr>
                <a:t>-2</a:t>
              </a:r>
              <a:endParaRPr lang="en-US" sz="1200" dirty="0">
                <a:latin typeface="Arial"/>
                <a:cs typeface="Arial"/>
              </a:endParaRPr>
            </a:p>
          </p:txBody>
        </p:sp>
        <p:sp>
          <p:nvSpPr>
            <p:cNvPr id="72" name="TextBox 71"/>
            <p:cNvSpPr txBox="1"/>
            <p:nvPr/>
          </p:nvSpPr>
          <p:spPr>
            <a:xfrm>
              <a:off x="8204954" y="4366083"/>
              <a:ext cx="438223" cy="184666"/>
            </a:xfrm>
            <a:prstGeom prst="rect">
              <a:avLst/>
            </a:prstGeom>
            <a:noFill/>
          </p:spPr>
          <p:txBody>
            <a:bodyPr wrap="square" lIns="0" tIns="0" rIns="0" bIns="0" rtlCol="0">
              <a:spAutoFit/>
            </a:bodyPr>
            <a:lstStyle/>
            <a:p>
              <a:r>
                <a:rPr lang="en-US" sz="1200" dirty="0" smtClean="0">
                  <a:latin typeface="Arial"/>
                  <a:cs typeface="Arial"/>
                </a:rPr>
                <a:t>-1.5</a:t>
              </a:r>
              <a:endParaRPr lang="en-US" sz="1200" dirty="0">
                <a:latin typeface="Arial"/>
                <a:cs typeface="Arial"/>
              </a:endParaRPr>
            </a:p>
          </p:txBody>
        </p:sp>
        <p:sp>
          <p:nvSpPr>
            <p:cNvPr id="73" name="TextBox 72"/>
            <p:cNvSpPr txBox="1"/>
            <p:nvPr/>
          </p:nvSpPr>
          <p:spPr>
            <a:xfrm>
              <a:off x="8204954" y="4057207"/>
              <a:ext cx="438223" cy="184666"/>
            </a:xfrm>
            <a:prstGeom prst="rect">
              <a:avLst/>
            </a:prstGeom>
            <a:noFill/>
          </p:spPr>
          <p:txBody>
            <a:bodyPr wrap="square" lIns="0" tIns="0" rIns="0" bIns="0" rtlCol="0">
              <a:spAutoFit/>
            </a:bodyPr>
            <a:lstStyle/>
            <a:p>
              <a:r>
                <a:rPr lang="en-US" sz="1200" dirty="0" smtClean="0">
                  <a:latin typeface="Arial"/>
                  <a:cs typeface="Arial"/>
                </a:rPr>
                <a:t>-1</a:t>
              </a:r>
              <a:endParaRPr lang="en-US" sz="1200" dirty="0">
                <a:latin typeface="Arial"/>
                <a:cs typeface="Arial"/>
              </a:endParaRPr>
            </a:p>
          </p:txBody>
        </p:sp>
        <p:sp>
          <p:nvSpPr>
            <p:cNvPr id="74" name="TextBox 73"/>
            <p:cNvSpPr txBox="1"/>
            <p:nvPr/>
          </p:nvSpPr>
          <p:spPr>
            <a:xfrm>
              <a:off x="8204954" y="3754993"/>
              <a:ext cx="438223" cy="184666"/>
            </a:xfrm>
            <a:prstGeom prst="rect">
              <a:avLst/>
            </a:prstGeom>
            <a:noFill/>
          </p:spPr>
          <p:txBody>
            <a:bodyPr wrap="square" lIns="0" tIns="0" rIns="0" bIns="0" rtlCol="0">
              <a:spAutoFit/>
            </a:bodyPr>
            <a:lstStyle/>
            <a:p>
              <a:r>
                <a:rPr lang="en-US" sz="1200" dirty="0" smtClean="0">
                  <a:latin typeface="Arial"/>
                  <a:cs typeface="Arial"/>
                </a:rPr>
                <a:t>-0.5</a:t>
              </a:r>
              <a:endParaRPr lang="en-US" sz="1200" dirty="0">
                <a:latin typeface="Arial"/>
                <a:cs typeface="Arial"/>
              </a:endParaRPr>
            </a:p>
          </p:txBody>
        </p:sp>
        <p:sp>
          <p:nvSpPr>
            <p:cNvPr id="75" name="TextBox 74"/>
            <p:cNvSpPr txBox="1"/>
            <p:nvPr/>
          </p:nvSpPr>
          <p:spPr>
            <a:xfrm>
              <a:off x="8204954" y="3440764"/>
              <a:ext cx="438223" cy="184666"/>
            </a:xfrm>
            <a:prstGeom prst="rect">
              <a:avLst/>
            </a:prstGeom>
            <a:noFill/>
          </p:spPr>
          <p:txBody>
            <a:bodyPr wrap="square" lIns="0" tIns="0" rIns="0" bIns="0" rtlCol="0">
              <a:spAutoFit/>
            </a:bodyPr>
            <a:lstStyle/>
            <a:p>
              <a:r>
                <a:rPr lang="en-US" sz="1200" dirty="0">
                  <a:latin typeface="Arial"/>
                  <a:cs typeface="Arial"/>
                </a:rPr>
                <a:t>0</a:t>
              </a:r>
            </a:p>
          </p:txBody>
        </p:sp>
        <p:sp>
          <p:nvSpPr>
            <p:cNvPr id="76" name="TextBox 75"/>
            <p:cNvSpPr txBox="1"/>
            <p:nvPr/>
          </p:nvSpPr>
          <p:spPr>
            <a:xfrm>
              <a:off x="8204954" y="3144754"/>
              <a:ext cx="438223" cy="184666"/>
            </a:xfrm>
            <a:prstGeom prst="rect">
              <a:avLst/>
            </a:prstGeom>
            <a:noFill/>
          </p:spPr>
          <p:txBody>
            <a:bodyPr wrap="square" lIns="0" tIns="0" rIns="0" bIns="0" rtlCol="0">
              <a:spAutoFit/>
            </a:bodyPr>
            <a:lstStyle/>
            <a:p>
              <a:r>
                <a:rPr lang="en-US" sz="1200" dirty="0" smtClean="0">
                  <a:latin typeface="Arial"/>
                  <a:cs typeface="Arial"/>
                </a:rPr>
                <a:t>0.5</a:t>
              </a:r>
              <a:endParaRPr lang="en-US" sz="1200" dirty="0">
                <a:latin typeface="Arial"/>
                <a:cs typeface="Arial"/>
              </a:endParaRPr>
            </a:p>
          </p:txBody>
        </p:sp>
        <p:sp>
          <p:nvSpPr>
            <p:cNvPr id="77" name="TextBox 76"/>
            <p:cNvSpPr txBox="1"/>
            <p:nvPr/>
          </p:nvSpPr>
          <p:spPr>
            <a:xfrm>
              <a:off x="8204954" y="2838057"/>
              <a:ext cx="438223" cy="184666"/>
            </a:xfrm>
            <a:prstGeom prst="rect">
              <a:avLst/>
            </a:prstGeom>
            <a:noFill/>
          </p:spPr>
          <p:txBody>
            <a:bodyPr wrap="square" lIns="0" tIns="0" rIns="0" bIns="0" rtlCol="0">
              <a:spAutoFit/>
            </a:bodyPr>
            <a:lstStyle/>
            <a:p>
              <a:r>
                <a:rPr lang="en-US" sz="1200" dirty="0">
                  <a:latin typeface="Arial"/>
                  <a:cs typeface="Arial"/>
                </a:rPr>
                <a:t>1</a:t>
              </a:r>
            </a:p>
          </p:txBody>
        </p:sp>
        <p:sp>
          <p:nvSpPr>
            <p:cNvPr id="78" name="TextBox 77"/>
            <p:cNvSpPr txBox="1"/>
            <p:nvPr/>
          </p:nvSpPr>
          <p:spPr>
            <a:xfrm>
              <a:off x="8204954" y="2523776"/>
              <a:ext cx="438223" cy="184666"/>
            </a:xfrm>
            <a:prstGeom prst="rect">
              <a:avLst/>
            </a:prstGeom>
            <a:noFill/>
          </p:spPr>
          <p:txBody>
            <a:bodyPr wrap="square" lIns="0" tIns="0" rIns="0" bIns="0" rtlCol="0">
              <a:spAutoFit/>
            </a:bodyPr>
            <a:lstStyle/>
            <a:p>
              <a:r>
                <a:rPr lang="en-US" sz="1200" dirty="0">
                  <a:latin typeface="Arial"/>
                  <a:cs typeface="Arial"/>
                </a:rPr>
                <a:t>1</a:t>
              </a:r>
              <a:r>
                <a:rPr lang="en-US" sz="1200" dirty="0" smtClean="0">
                  <a:latin typeface="Arial"/>
                  <a:cs typeface="Arial"/>
                </a:rPr>
                <a:t>.5</a:t>
              </a:r>
              <a:endParaRPr lang="en-US" sz="1200" dirty="0">
                <a:latin typeface="Arial"/>
                <a:cs typeface="Arial"/>
              </a:endParaRPr>
            </a:p>
          </p:txBody>
        </p:sp>
        <p:sp>
          <p:nvSpPr>
            <p:cNvPr id="79" name="TextBox 78"/>
            <p:cNvSpPr txBox="1"/>
            <p:nvPr/>
          </p:nvSpPr>
          <p:spPr>
            <a:xfrm>
              <a:off x="8204954" y="2221783"/>
              <a:ext cx="438223" cy="184666"/>
            </a:xfrm>
            <a:prstGeom prst="rect">
              <a:avLst/>
            </a:prstGeom>
            <a:noFill/>
          </p:spPr>
          <p:txBody>
            <a:bodyPr wrap="square" lIns="0" tIns="0" rIns="0" bIns="0" rtlCol="0">
              <a:spAutoFit/>
            </a:bodyPr>
            <a:lstStyle/>
            <a:p>
              <a:r>
                <a:rPr lang="en-US" sz="1200" dirty="0">
                  <a:latin typeface="Arial"/>
                  <a:cs typeface="Arial"/>
                </a:rPr>
                <a:t>2</a:t>
              </a:r>
            </a:p>
          </p:txBody>
        </p:sp>
        <p:sp>
          <p:nvSpPr>
            <p:cNvPr id="80" name="TextBox 79"/>
            <p:cNvSpPr txBox="1"/>
            <p:nvPr/>
          </p:nvSpPr>
          <p:spPr>
            <a:xfrm>
              <a:off x="8204954" y="1913578"/>
              <a:ext cx="438223" cy="184666"/>
            </a:xfrm>
            <a:prstGeom prst="rect">
              <a:avLst/>
            </a:prstGeom>
            <a:noFill/>
          </p:spPr>
          <p:txBody>
            <a:bodyPr wrap="square" lIns="0" tIns="0" rIns="0" bIns="0" rtlCol="0">
              <a:spAutoFit/>
            </a:bodyPr>
            <a:lstStyle/>
            <a:p>
              <a:r>
                <a:rPr lang="en-US" sz="1200" dirty="0" smtClean="0">
                  <a:latin typeface="Arial"/>
                  <a:cs typeface="Arial"/>
                </a:rPr>
                <a:t>3</a:t>
              </a:r>
              <a:endParaRPr lang="en-US" sz="1200" dirty="0">
                <a:latin typeface="Arial"/>
                <a:cs typeface="Arial"/>
              </a:endParaRPr>
            </a:p>
          </p:txBody>
        </p:sp>
        <p:sp>
          <p:nvSpPr>
            <p:cNvPr id="81" name="TextBox 80"/>
            <p:cNvSpPr txBox="1"/>
            <p:nvPr/>
          </p:nvSpPr>
          <p:spPr>
            <a:xfrm>
              <a:off x="8204954" y="1604025"/>
              <a:ext cx="438223" cy="184666"/>
            </a:xfrm>
            <a:prstGeom prst="rect">
              <a:avLst/>
            </a:prstGeom>
            <a:noFill/>
          </p:spPr>
          <p:txBody>
            <a:bodyPr wrap="square" lIns="0" tIns="0" rIns="0" bIns="0" rtlCol="0">
              <a:spAutoFit/>
            </a:bodyPr>
            <a:lstStyle/>
            <a:p>
              <a:r>
                <a:rPr lang="en-US" sz="1200" dirty="0">
                  <a:latin typeface="Arial"/>
                  <a:cs typeface="Arial"/>
                </a:rPr>
                <a:t>4</a:t>
              </a:r>
            </a:p>
          </p:txBody>
        </p:sp>
        <p:sp>
          <p:nvSpPr>
            <p:cNvPr id="82" name="TextBox 81"/>
            <p:cNvSpPr txBox="1"/>
            <p:nvPr/>
          </p:nvSpPr>
          <p:spPr>
            <a:xfrm>
              <a:off x="8204954" y="1303242"/>
              <a:ext cx="438223" cy="184666"/>
            </a:xfrm>
            <a:prstGeom prst="rect">
              <a:avLst/>
            </a:prstGeom>
            <a:noFill/>
          </p:spPr>
          <p:txBody>
            <a:bodyPr wrap="square" lIns="0" tIns="0" rIns="0" bIns="0" rtlCol="0">
              <a:spAutoFit/>
            </a:bodyPr>
            <a:lstStyle/>
            <a:p>
              <a:r>
                <a:rPr lang="en-US" sz="1200" dirty="0" smtClean="0">
                  <a:latin typeface="Arial"/>
                  <a:cs typeface="Arial"/>
                </a:rPr>
                <a:t>5</a:t>
              </a:r>
              <a:endParaRPr lang="en-US" sz="1200" dirty="0">
                <a:latin typeface="Arial"/>
                <a:cs typeface="Arial"/>
              </a:endParaRPr>
            </a:p>
          </p:txBody>
        </p:sp>
        <p:sp>
          <p:nvSpPr>
            <p:cNvPr id="83" name="TextBox 82"/>
            <p:cNvSpPr txBox="1"/>
            <p:nvPr/>
          </p:nvSpPr>
          <p:spPr>
            <a:xfrm>
              <a:off x="8204954" y="1010620"/>
              <a:ext cx="438223" cy="184666"/>
            </a:xfrm>
            <a:prstGeom prst="rect">
              <a:avLst/>
            </a:prstGeom>
            <a:noFill/>
          </p:spPr>
          <p:txBody>
            <a:bodyPr wrap="square" lIns="0" tIns="0" rIns="0" bIns="0" rtlCol="0">
              <a:spAutoFit/>
            </a:bodyPr>
            <a:lstStyle/>
            <a:p>
              <a:r>
                <a:rPr lang="en-US" sz="1200" dirty="0" smtClean="0">
                  <a:latin typeface="Arial"/>
                  <a:cs typeface="Arial"/>
                </a:rPr>
                <a:t>6</a:t>
              </a:r>
              <a:endParaRPr lang="en-US" sz="1200" dirty="0">
                <a:latin typeface="Arial"/>
                <a:cs typeface="Arial"/>
              </a:endParaRPr>
            </a:p>
          </p:txBody>
        </p:sp>
      </p:grpSp>
      <p:sp>
        <p:nvSpPr>
          <p:cNvPr id="84" name="Content Placeholder 2"/>
          <p:cNvSpPr txBox="1">
            <a:spLocks/>
          </p:cNvSpPr>
          <p:nvPr/>
        </p:nvSpPr>
        <p:spPr>
          <a:xfrm>
            <a:off x="594351" y="6288142"/>
            <a:ext cx="7392823" cy="527874"/>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300-hPa geopotential height (dam, black), winds (m s</a:t>
            </a:r>
            <a:r>
              <a:rPr lang="en-US" sz="1600" baseline="30000" dirty="0">
                <a:latin typeface="Arial"/>
                <a:cs typeface="Arial"/>
              </a:rPr>
              <a:t>−1</a:t>
            </a:r>
            <a:r>
              <a:rPr lang="en-US" sz="1600" dirty="0">
                <a:latin typeface="Arial"/>
                <a:cs typeface="Arial"/>
              </a:rPr>
              <a:t>, flags and barbs), and standardized geopotential height anomalies (</a:t>
            </a:r>
            <a:r>
              <a:rPr lang="en-US" sz="1600" dirty="0" err="1">
                <a:latin typeface="Arial"/>
                <a:cs typeface="Arial"/>
              </a:rPr>
              <a:t>σ</a:t>
            </a:r>
            <a:r>
              <a:rPr lang="en-US" sz="1600" dirty="0">
                <a:latin typeface="Arial"/>
                <a:cs typeface="Arial"/>
              </a:rPr>
              <a:t>, shaded</a:t>
            </a:r>
            <a:r>
              <a:rPr lang="en-US" sz="1600" dirty="0" smtClean="0">
                <a:latin typeface="Arial"/>
                <a:cs typeface="Arial"/>
              </a:rPr>
              <a:t>)</a:t>
            </a:r>
            <a:endParaRPr lang="en-US" sz="1600" baseline="30000" dirty="0">
              <a:solidFill>
                <a:srgbClr val="000000"/>
              </a:solidFill>
              <a:latin typeface="Arial" panose="020B0604020202020204" pitchFamily="34" charset="0"/>
              <a:cs typeface="Arial" panose="020B0604020202020204" pitchFamily="34" charset="0"/>
            </a:endParaRPr>
          </a:p>
        </p:txBody>
      </p:sp>
      <p:sp>
        <p:nvSpPr>
          <p:cNvPr id="85" name="Rectangle 84"/>
          <p:cNvSpPr/>
          <p:nvPr/>
        </p:nvSpPr>
        <p:spPr>
          <a:xfrm>
            <a:off x="7061957" y="989563"/>
            <a:ext cx="843150" cy="769441"/>
          </a:xfrm>
          <a:prstGeom prst="rect">
            <a:avLst/>
          </a:prstGeom>
          <a:noFill/>
        </p:spPr>
        <p:txBody>
          <a:bodyPr wrap="none" lIns="91440" tIns="45720" rIns="91440" bIns="45720">
            <a:spAutoFit/>
          </a:bodyPr>
          <a:lstStyle/>
          <a:p>
            <a:pPr algn="ctr"/>
            <a:r>
              <a:rPr lang="en-US" sz="44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T1</a:t>
            </a:r>
            <a:endParaRPr lang="en-US" sz="44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86" name="Rectangle 85"/>
          <p:cNvSpPr/>
          <p:nvPr/>
        </p:nvSpPr>
        <p:spPr>
          <a:xfrm>
            <a:off x="3316706" y="1216665"/>
            <a:ext cx="843150" cy="769441"/>
          </a:xfrm>
          <a:prstGeom prst="rect">
            <a:avLst/>
          </a:prstGeom>
          <a:noFill/>
        </p:spPr>
        <p:txBody>
          <a:bodyPr wrap="none" lIns="91440" tIns="45720" rIns="91440" bIns="45720">
            <a:spAutoFit/>
          </a:bodyPr>
          <a:lstStyle/>
          <a:p>
            <a:pPr algn="ctr"/>
            <a:r>
              <a:rPr lang="en-US" sz="44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T1</a:t>
            </a:r>
            <a:endParaRPr lang="en-US" sz="44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87" name="Rectangle 86"/>
          <p:cNvSpPr/>
          <p:nvPr/>
        </p:nvSpPr>
        <p:spPr>
          <a:xfrm>
            <a:off x="2906681" y="4224600"/>
            <a:ext cx="843150" cy="769441"/>
          </a:xfrm>
          <a:prstGeom prst="rect">
            <a:avLst/>
          </a:prstGeom>
          <a:noFill/>
        </p:spPr>
        <p:txBody>
          <a:bodyPr wrap="none" lIns="91440" tIns="45720" rIns="91440" bIns="45720">
            <a:spAutoFit/>
          </a:bodyPr>
          <a:lstStyle/>
          <a:p>
            <a:pPr algn="ctr"/>
            <a:r>
              <a:rPr lang="en-US" sz="44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T2</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88" name="Rectangle 87"/>
          <p:cNvSpPr/>
          <p:nvPr/>
        </p:nvSpPr>
        <p:spPr>
          <a:xfrm>
            <a:off x="6756842" y="4103770"/>
            <a:ext cx="843150" cy="769441"/>
          </a:xfrm>
          <a:prstGeom prst="rect">
            <a:avLst/>
          </a:prstGeom>
          <a:noFill/>
        </p:spPr>
        <p:txBody>
          <a:bodyPr wrap="none" lIns="91440" tIns="45720" rIns="91440" bIns="45720">
            <a:spAutoFit/>
          </a:bodyPr>
          <a:lstStyle/>
          <a:p>
            <a:pPr algn="ctr"/>
            <a:r>
              <a:rPr lang="en-US" sz="44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T2</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9375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slp_track_Russia_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908" y="774459"/>
            <a:ext cx="4376763"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June </a:t>
            </a:r>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a:solidFill>
                  <a:srgbClr val="0000FF"/>
                </a:solidFill>
                <a:latin typeface="Arial" panose="020B0604020202020204" pitchFamily="34" charset="0"/>
                <a:cs typeface="Arial" panose="020B0604020202020204" pitchFamily="34" charset="0"/>
              </a:rPr>
              <a:t>5</a:t>
            </a:r>
            <a:r>
              <a:rPr lang="en-US" sz="2800" b="1" dirty="0" smtClean="0">
                <a:solidFill>
                  <a:srgbClr val="0000FF"/>
                </a:solidFill>
                <a:latin typeface="Arial" panose="020B0604020202020204" pitchFamily="34" charset="0"/>
                <a:cs typeface="Arial" panose="020B0604020202020204" pitchFamily="34" charset="0"/>
              </a:rPr>
              <a:t>) Synoptic 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0" name="Group 9"/>
          <p:cNvGrpSpPr/>
          <p:nvPr/>
        </p:nvGrpSpPr>
        <p:grpSpPr>
          <a:xfrm>
            <a:off x="4560300" y="4487437"/>
            <a:ext cx="973387" cy="519343"/>
            <a:chOff x="4573976" y="4518937"/>
            <a:chExt cx="973387" cy="519343"/>
          </a:xfrm>
        </p:grpSpPr>
        <p:sp>
          <p:nvSpPr>
            <p:cNvPr id="124" name="Rectangle 123"/>
            <p:cNvSpPr/>
            <p:nvPr/>
          </p:nvSpPr>
          <p:spPr>
            <a:xfrm>
              <a:off x="4573976" y="4559037"/>
              <a:ext cx="676155"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AC</a:t>
              </a:r>
              <a:r>
                <a:rPr lang="en-US" sz="1400" b="1" dirty="0" smtClean="0">
                  <a:latin typeface="Arial"/>
                  <a:cs typeface="Arial"/>
                </a:rPr>
                <a:t>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AC2</a:t>
              </a:r>
              <a:endParaRPr lang="en-US" sz="1400" b="1" dirty="0">
                <a:latin typeface="Arial"/>
                <a:cs typeface="Arial"/>
              </a:endParaRPr>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pic>
        <p:nvPicPr>
          <p:cNvPr id="80" name="Picture 79" descr="DT_theta_Russia_20180602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22" y="774459"/>
            <a:ext cx="4376380" cy="4206240"/>
          </a:xfrm>
          <a:prstGeom prst="rect">
            <a:avLst/>
          </a:prstGeom>
          <a:ln w="9525">
            <a:solidFill>
              <a:schemeClr val="tx1"/>
            </a:solidFill>
          </a:ln>
        </p:spPr>
      </p:pic>
      <p:sp>
        <p:nvSpPr>
          <p:cNvPr id="114" name="Rectangle 113"/>
          <p:cNvSpPr/>
          <p:nvPr/>
        </p:nvSpPr>
        <p:spPr>
          <a:xfrm>
            <a:off x="2153236" y="2678489"/>
            <a:ext cx="1610086" cy="707886"/>
          </a:xfrm>
          <a:prstGeom prst="rect">
            <a:avLst/>
          </a:prstGeom>
          <a:noFill/>
        </p:spPr>
        <p:txBody>
          <a:bodyPr wrap="none" lIns="91440" tIns="45720" rIns="91440" bIns="45720">
            <a:spAutoFit/>
          </a:bodyPr>
          <a:lstStyle/>
          <a:p>
            <a:pPr algn="ctr"/>
            <a:r>
              <a:rPr lang="en-US" sz="40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15" name="Straight Arrow Connector 114"/>
          <p:cNvCxnSpPr/>
          <p:nvPr/>
        </p:nvCxnSpPr>
        <p:spPr>
          <a:xfrm>
            <a:off x="2925154" y="3274013"/>
            <a:ext cx="47566" cy="569692"/>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842095" y="1207077"/>
            <a:ext cx="577661" cy="0"/>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0" name="Rectangle 119"/>
          <p:cNvSpPr/>
          <p:nvPr/>
        </p:nvSpPr>
        <p:spPr>
          <a:xfrm>
            <a:off x="2348088" y="815126"/>
            <a:ext cx="1610086" cy="707886"/>
          </a:xfrm>
          <a:prstGeom prst="rect">
            <a:avLst/>
          </a:prstGeom>
          <a:noFill/>
        </p:spPr>
        <p:txBody>
          <a:bodyPr wrap="none" lIns="91440" tIns="45720" rIns="91440" bIns="45720">
            <a:spAutoFit/>
          </a:bodyPr>
          <a:lstStyle/>
          <a:p>
            <a:pPr algn="ctr"/>
            <a:r>
              <a:rPr lang="en-US" sz="40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TPV 2</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169053" y="5018994"/>
            <a:ext cx="9011589" cy="355082"/>
            <a:chOff x="169053" y="5029236"/>
            <a:chExt cx="9011589" cy="355082"/>
          </a:xfrm>
        </p:grpSpPr>
        <p:pic>
          <p:nvPicPr>
            <p:cNvPr id="128" name="Picture 127" descr="DT_theta_Russia_64.png"/>
            <p:cNvPicPr>
              <a:picLocks/>
            </p:cNvPicPr>
            <p:nvPr/>
          </p:nvPicPr>
          <p:blipFill rotWithShape="1">
            <a:blip r:embed="rId6">
              <a:extLst>
                <a:ext uri="{28A0092B-C50C-407E-A947-70E740481C1C}">
                  <a14:useLocalDpi xmlns:a14="http://schemas.microsoft.com/office/drawing/2010/main" val="0"/>
                </a:ext>
              </a:extLst>
            </a:blip>
            <a:srcRect l="535" t="95574" r="572" b="2085"/>
            <a:stretch/>
          </p:blipFill>
          <p:spPr>
            <a:xfrm>
              <a:off x="169053" y="5081227"/>
              <a:ext cx="8573976" cy="164592"/>
            </a:xfrm>
            <a:prstGeom prst="rect">
              <a:avLst/>
            </a:prstGeom>
          </p:spPr>
        </p:pic>
        <p:sp>
          <p:nvSpPr>
            <p:cNvPr id="130" name="TextBox 129"/>
            <p:cNvSpPr txBox="1"/>
            <p:nvPr/>
          </p:nvSpPr>
          <p:spPr>
            <a:xfrm>
              <a:off x="1481599" y="5244959"/>
              <a:ext cx="367459"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31" name="TextBox 130"/>
            <p:cNvSpPr txBox="1"/>
            <p:nvPr/>
          </p:nvSpPr>
          <p:spPr>
            <a:xfrm>
              <a:off x="1862393" y="5244959"/>
              <a:ext cx="35159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32" name="TextBox 131"/>
            <p:cNvSpPr txBox="1"/>
            <p:nvPr/>
          </p:nvSpPr>
          <p:spPr>
            <a:xfrm>
              <a:off x="2229198" y="5244959"/>
              <a:ext cx="366700"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33" name="TextBox 132"/>
            <p:cNvSpPr txBox="1"/>
            <p:nvPr/>
          </p:nvSpPr>
          <p:spPr>
            <a:xfrm>
              <a:off x="2595901" y="5244959"/>
              <a:ext cx="38122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134" name="TextBox 133"/>
            <p:cNvSpPr txBox="1"/>
            <p:nvPr/>
          </p:nvSpPr>
          <p:spPr>
            <a:xfrm>
              <a:off x="2980302" y="5244099"/>
              <a:ext cx="346014"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135" name="TextBox 134"/>
            <p:cNvSpPr txBox="1"/>
            <p:nvPr/>
          </p:nvSpPr>
          <p:spPr>
            <a:xfrm>
              <a:off x="3349017" y="5244099"/>
              <a:ext cx="35744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136" name="TextBox 135"/>
            <p:cNvSpPr txBox="1"/>
            <p:nvPr/>
          </p:nvSpPr>
          <p:spPr>
            <a:xfrm>
              <a:off x="3709638" y="5244099"/>
              <a:ext cx="389885"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137" name="TextBox 136"/>
            <p:cNvSpPr txBox="1"/>
            <p:nvPr/>
          </p:nvSpPr>
          <p:spPr>
            <a:xfrm>
              <a:off x="4091306" y="5244099"/>
              <a:ext cx="367810"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138" name="TextBox 137"/>
            <p:cNvSpPr txBox="1"/>
            <p:nvPr/>
          </p:nvSpPr>
          <p:spPr>
            <a:xfrm>
              <a:off x="4459116" y="5244099"/>
              <a:ext cx="362223"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139" name="TextBox 138"/>
            <p:cNvSpPr txBox="1"/>
            <p:nvPr/>
          </p:nvSpPr>
          <p:spPr>
            <a:xfrm>
              <a:off x="4848644" y="5244099"/>
              <a:ext cx="339340"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140" name="TextBox 139"/>
            <p:cNvSpPr txBox="1"/>
            <p:nvPr/>
          </p:nvSpPr>
          <p:spPr>
            <a:xfrm>
              <a:off x="5219252" y="5243883"/>
              <a:ext cx="343081"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141" name="TextBox 140"/>
            <p:cNvSpPr txBox="1"/>
            <p:nvPr/>
          </p:nvSpPr>
          <p:spPr>
            <a:xfrm>
              <a:off x="5574395" y="5244477"/>
              <a:ext cx="375249"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142" name="TextBox 141"/>
            <p:cNvSpPr txBox="1"/>
            <p:nvPr/>
          </p:nvSpPr>
          <p:spPr>
            <a:xfrm>
              <a:off x="5926640" y="5245819"/>
              <a:ext cx="401414"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143" name="TextBox 142"/>
            <p:cNvSpPr txBox="1"/>
            <p:nvPr/>
          </p:nvSpPr>
          <p:spPr>
            <a:xfrm>
              <a:off x="6315354" y="5244099"/>
              <a:ext cx="378529"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44" name="TextBox 143"/>
            <p:cNvSpPr txBox="1"/>
            <p:nvPr/>
          </p:nvSpPr>
          <p:spPr>
            <a:xfrm>
              <a:off x="6693883" y="5244099"/>
              <a:ext cx="369772"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45" name="TextBox 144"/>
            <p:cNvSpPr txBox="1"/>
            <p:nvPr/>
          </p:nvSpPr>
          <p:spPr>
            <a:xfrm>
              <a:off x="7070739" y="5243730"/>
              <a:ext cx="359540"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46" name="TextBox 145"/>
            <p:cNvSpPr txBox="1"/>
            <p:nvPr/>
          </p:nvSpPr>
          <p:spPr>
            <a:xfrm>
              <a:off x="7433454" y="5245819"/>
              <a:ext cx="371427"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47" name="TextBox 146"/>
            <p:cNvSpPr txBox="1"/>
            <p:nvPr/>
          </p:nvSpPr>
          <p:spPr>
            <a:xfrm>
              <a:off x="7801706" y="5244099"/>
              <a:ext cx="38359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48" name="TextBox 147"/>
            <p:cNvSpPr txBox="1"/>
            <p:nvPr/>
          </p:nvSpPr>
          <p:spPr>
            <a:xfrm>
              <a:off x="8184811" y="5244099"/>
              <a:ext cx="36524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49" name="TextBox 148"/>
            <p:cNvSpPr txBox="1"/>
            <p:nvPr/>
          </p:nvSpPr>
          <p:spPr>
            <a:xfrm>
              <a:off x="1108290" y="5244959"/>
              <a:ext cx="366324"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50" name="TextBox 149"/>
            <p:cNvSpPr txBox="1"/>
            <p:nvPr/>
          </p:nvSpPr>
          <p:spPr>
            <a:xfrm>
              <a:off x="751324" y="5245819"/>
              <a:ext cx="345053"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51" name="TextBox 150"/>
            <p:cNvSpPr txBox="1"/>
            <p:nvPr/>
          </p:nvSpPr>
          <p:spPr>
            <a:xfrm>
              <a:off x="345838" y="5245819"/>
              <a:ext cx="408629"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52" name="TextBox 151"/>
            <p:cNvSpPr txBox="1"/>
            <p:nvPr/>
          </p:nvSpPr>
          <p:spPr>
            <a:xfrm>
              <a:off x="8695637" y="5029236"/>
              <a:ext cx="485005" cy="230832"/>
            </a:xfrm>
            <a:prstGeom prst="rect">
              <a:avLst/>
            </a:prstGeom>
            <a:noFill/>
          </p:spPr>
          <p:txBody>
            <a:bodyPr wrap="square" rtlCol="0">
              <a:spAutoFit/>
            </a:bodyPr>
            <a:lstStyle/>
            <a:p>
              <a:r>
                <a:rPr lang="en-US" sz="900" dirty="0" smtClean="0">
                  <a:latin typeface="Arial"/>
                  <a:cs typeface="Arial"/>
                </a:rPr>
                <a:t>(</a:t>
              </a:r>
              <a:r>
                <a:rPr lang="en-US" sz="900" dirty="0">
                  <a:latin typeface="Arial"/>
                  <a:cs typeface="Arial"/>
                </a:rPr>
                <a:t>K</a:t>
              </a:r>
              <a:r>
                <a:rPr lang="en-US" sz="900" dirty="0" smtClean="0">
                  <a:latin typeface="Arial"/>
                  <a:cs typeface="Arial"/>
                </a:rPr>
                <a:t>)</a:t>
              </a:r>
              <a:endParaRPr lang="en-US" sz="900" dirty="0">
                <a:latin typeface="Arial"/>
                <a:cs typeface="Arial"/>
              </a:endParaRPr>
            </a:p>
          </p:txBody>
        </p:sp>
      </p:grpSp>
    </p:spTree>
    <p:extLst>
      <p:ext uri="{BB962C8B-B14F-4D97-AF65-F5344CB8AC3E}">
        <p14:creationId xmlns:p14="http://schemas.microsoft.com/office/powerpoint/2010/main" val="37014811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slp_track_Russia_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581" y="774459"/>
            <a:ext cx="4376764"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June </a:t>
            </a:r>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a:solidFill>
                  <a:srgbClr val="0000FF"/>
                </a:solidFill>
                <a:latin typeface="Arial" panose="020B0604020202020204" pitchFamily="34" charset="0"/>
                <a:cs typeface="Arial" panose="020B0604020202020204" pitchFamily="34" charset="0"/>
              </a:rPr>
              <a:t>5</a:t>
            </a:r>
            <a:r>
              <a:rPr lang="en-US" sz="2800" b="1" dirty="0" smtClean="0">
                <a:solidFill>
                  <a:srgbClr val="0000FF"/>
                </a:solidFill>
                <a:latin typeface="Arial" panose="020B0604020202020204" pitchFamily="34" charset="0"/>
                <a:cs typeface="Arial" panose="020B0604020202020204" pitchFamily="34" charset="0"/>
              </a:rPr>
              <a:t>) Synoptic 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0" name="Group 9"/>
          <p:cNvGrpSpPr/>
          <p:nvPr/>
        </p:nvGrpSpPr>
        <p:grpSpPr>
          <a:xfrm>
            <a:off x="4560300" y="4487437"/>
            <a:ext cx="973387" cy="519343"/>
            <a:chOff x="4573976" y="4518937"/>
            <a:chExt cx="973387" cy="519343"/>
          </a:xfrm>
        </p:grpSpPr>
        <p:sp>
          <p:nvSpPr>
            <p:cNvPr id="124" name="Rectangle 123"/>
            <p:cNvSpPr/>
            <p:nvPr/>
          </p:nvSpPr>
          <p:spPr>
            <a:xfrm>
              <a:off x="4573976" y="4559037"/>
              <a:ext cx="676155"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AC</a:t>
              </a:r>
              <a:r>
                <a:rPr lang="en-US" sz="1400" b="1" dirty="0" smtClean="0">
                  <a:latin typeface="Arial"/>
                  <a:cs typeface="Arial"/>
                </a:rPr>
                <a:t>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AC2</a:t>
              </a:r>
              <a:endParaRPr lang="en-US" sz="1400" b="1" dirty="0">
                <a:latin typeface="Arial"/>
                <a:cs typeface="Arial"/>
              </a:endParaRPr>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pic>
        <p:nvPicPr>
          <p:cNvPr id="75" name="Picture 74" descr="DT_theta_Russia_2018060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93" y="774459"/>
            <a:ext cx="4376380" cy="4206240"/>
          </a:xfrm>
          <a:prstGeom prst="rect">
            <a:avLst/>
          </a:prstGeom>
          <a:ln w="9525">
            <a:solidFill>
              <a:schemeClr val="tx1"/>
            </a:solidFill>
          </a:ln>
        </p:spPr>
      </p:pic>
      <p:sp>
        <p:nvSpPr>
          <p:cNvPr id="78" name="Rectangle 77"/>
          <p:cNvSpPr/>
          <p:nvPr/>
        </p:nvSpPr>
        <p:spPr>
          <a:xfrm>
            <a:off x="1557289" y="2941893"/>
            <a:ext cx="1610086" cy="707886"/>
          </a:xfrm>
          <a:prstGeom prst="rect">
            <a:avLst/>
          </a:prstGeom>
          <a:noFill/>
        </p:spPr>
        <p:txBody>
          <a:bodyPr wrap="none" lIns="91440" tIns="45720" rIns="91440" bIns="45720">
            <a:spAutoFit/>
          </a:bodyPr>
          <a:lstStyle/>
          <a:p>
            <a:pPr algn="ctr"/>
            <a:r>
              <a:rPr lang="en-US" sz="40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9" name="Straight Arrow Connector 78"/>
          <p:cNvCxnSpPr/>
          <p:nvPr/>
        </p:nvCxnSpPr>
        <p:spPr>
          <a:xfrm flipV="1">
            <a:off x="3099590" y="3095858"/>
            <a:ext cx="517696" cy="212102"/>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2100744" y="1778160"/>
            <a:ext cx="425838" cy="470883"/>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1922170" y="1178073"/>
            <a:ext cx="1610086" cy="707886"/>
          </a:xfrm>
          <a:prstGeom prst="rect">
            <a:avLst/>
          </a:prstGeom>
          <a:noFill/>
        </p:spPr>
        <p:txBody>
          <a:bodyPr wrap="none" lIns="91440" tIns="45720" rIns="91440" bIns="45720">
            <a:spAutoFit/>
          </a:bodyPr>
          <a:lstStyle/>
          <a:p>
            <a:pPr algn="ctr"/>
            <a:r>
              <a:rPr lang="en-US" sz="40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TPV 2</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16" name="Group 115"/>
          <p:cNvGrpSpPr/>
          <p:nvPr/>
        </p:nvGrpSpPr>
        <p:grpSpPr>
          <a:xfrm>
            <a:off x="169053" y="5018994"/>
            <a:ext cx="9011589" cy="355082"/>
            <a:chOff x="169053" y="5029236"/>
            <a:chExt cx="9011589" cy="355082"/>
          </a:xfrm>
        </p:grpSpPr>
        <p:pic>
          <p:nvPicPr>
            <p:cNvPr id="118" name="Picture 117" descr="DT_theta_Russia_64.png"/>
            <p:cNvPicPr>
              <a:picLocks/>
            </p:cNvPicPr>
            <p:nvPr/>
          </p:nvPicPr>
          <p:blipFill rotWithShape="1">
            <a:blip r:embed="rId6">
              <a:extLst>
                <a:ext uri="{28A0092B-C50C-407E-A947-70E740481C1C}">
                  <a14:useLocalDpi xmlns:a14="http://schemas.microsoft.com/office/drawing/2010/main" val="0"/>
                </a:ext>
              </a:extLst>
            </a:blip>
            <a:srcRect l="535" t="95574" r="572" b="2085"/>
            <a:stretch/>
          </p:blipFill>
          <p:spPr>
            <a:xfrm>
              <a:off x="169053" y="5081227"/>
              <a:ext cx="8573976" cy="164592"/>
            </a:xfrm>
            <a:prstGeom prst="rect">
              <a:avLst/>
            </a:prstGeom>
          </p:spPr>
        </p:pic>
        <p:sp>
          <p:nvSpPr>
            <p:cNvPr id="119" name="TextBox 118"/>
            <p:cNvSpPr txBox="1"/>
            <p:nvPr/>
          </p:nvSpPr>
          <p:spPr>
            <a:xfrm>
              <a:off x="1481599" y="5244959"/>
              <a:ext cx="367459"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20" name="TextBox 119"/>
            <p:cNvSpPr txBox="1"/>
            <p:nvPr/>
          </p:nvSpPr>
          <p:spPr>
            <a:xfrm>
              <a:off x="1862393" y="5244959"/>
              <a:ext cx="35159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21" name="TextBox 120"/>
            <p:cNvSpPr txBox="1"/>
            <p:nvPr/>
          </p:nvSpPr>
          <p:spPr>
            <a:xfrm>
              <a:off x="2229198" y="5244959"/>
              <a:ext cx="366700"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22" name="TextBox 121"/>
            <p:cNvSpPr txBox="1"/>
            <p:nvPr/>
          </p:nvSpPr>
          <p:spPr>
            <a:xfrm>
              <a:off x="2595901" y="5244959"/>
              <a:ext cx="38122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123" name="TextBox 122"/>
            <p:cNvSpPr txBox="1"/>
            <p:nvPr/>
          </p:nvSpPr>
          <p:spPr>
            <a:xfrm>
              <a:off x="2980302" y="5244099"/>
              <a:ext cx="346014"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128" name="TextBox 127"/>
            <p:cNvSpPr txBox="1"/>
            <p:nvPr/>
          </p:nvSpPr>
          <p:spPr>
            <a:xfrm>
              <a:off x="3349017" y="5244099"/>
              <a:ext cx="35744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130" name="TextBox 129"/>
            <p:cNvSpPr txBox="1"/>
            <p:nvPr/>
          </p:nvSpPr>
          <p:spPr>
            <a:xfrm>
              <a:off x="3709638" y="5244099"/>
              <a:ext cx="389885"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131" name="TextBox 130"/>
            <p:cNvSpPr txBox="1"/>
            <p:nvPr/>
          </p:nvSpPr>
          <p:spPr>
            <a:xfrm>
              <a:off x="4091306" y="5244099"/>
              <a:ext cx="367810"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132" name="TextBox 131"/>
            <p:cNvSpPr txBox="1"/>
            <p:nvPr/>
          </p:nvSpPr>
          <p:spPr>
            <a:xfrm>
              <a:off x="4459116" y="5244099"/>
              <a:ext cx="362223"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133" name="TextBox 132"/>
            <p:cNvSpPr txBox="1"/>
            <p:nvPr/>
          </p:nvSpPr>
          <p:spPr>
            <a:xfrm>
              <a:off x="4848644" y="5244099"/>
              <a:ext cx="339340"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134" name="TextBox 133"/>
            <p:cNvSpPr txBox="1"/>
            <p:nvPr/>
          </p:nvSpPr>
          <p:spPr>
            <a:xfrm>
              <a:off x="5219252" y="5243883"/>
              <a:ext cx="343081"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135" name="TextBox 134"/>
            <p:cNvSpPr txBox="1"/>
            <p:nvPr/>
          </p:nvSpPr>
          <p:spPr>
            <a:xfrm>
              <a:off x="5574395" y="5244477"/>
              <a:ext cx="375249"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136" name="TextBox 135"/>
            <p:cNvSpPr txBox="1"/>
            <p:nvPr/>
          </p:nvSpPr>
          <p:spPr>
            <a:xfrm>
              <a:off x="5926640" y="5245819"/>
              <a:ext cx="401414"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137" name="TextBox 136"/>
            <p:cNvSpPr txBox="1"/>
            <p:nvPr/>
          </p:nvSpPr>
          <p:spPr>
            <a:xfrm>
              <a:off x="6315354" y="5244099"/>
              <a:ext cx="378529"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38" name="TextBox 137"/>
            <p:cNvSpPr txBox="1"/>
            <p:nvPr/>
          </p:nvSpPr>
          <p:spPr>
            <a:xfrm>
              <a:off x="6693883" y="5244099"/>
              <a:ext cx="369772"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39" name="TextBox 138"/>
            <p:cNvSpPr txBox="1"/>
            <p:nvPr/>
          </p:nvSpPr>
          <p:spPr>
            <a:xfrm>
              <a:off x="7070739" y="5243730"/>
              <a:ext cx="359540"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40" name="TextBox 139"/>
            <p:cNvSpPr txBox="1"/>
            <p:nvPr/>
          </p:nvSpPr>
          <p:spPr>
            <a:xfrm>
              <a:off x="7433454" y="5245819"/>
              <a:ext cx="371427"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41" name="TextBox 140"/>
            <p:cNvSpPr txBox="1"/>
            <p:nvPr/>
          </p:nvSpPr>
          <p:spPr>
            <a:xfrm>
              <a:off x="7801706" y="5244099"/>
              <a:ext cx="38359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42" name="TextBox 141"/>
            <p:cNvSpPr txBox="1"/>
            <p:nvPr/>
          </p:nvSpPr>
          <p:spPr>
            <a:xfrm>
              <a:off x="8184811" y="5244099"/>
              <a:ext cx="36524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43" name="TextBox 142"/>
            <p:cNvSpPr txBox="1"/>
            <p:nvPr/>
          </p:nvSpPr>
          <p:spPr>
            <a:xfrm>
              <a:off x="1108290" y="5244959"/>
              <a:ext cx="366324"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44" name="TextBox 143"/>
            <p:cNvSpPr txBox="1"/>
            <p:nvPr/>
          </p:nvSpPr>
          <p:spPr>
            <a:xfrm>
              <a:off x="751324" y="5245819"/>
              <a:ext cx="345053"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45" name="TextBox 144"/>
            <p:cNvSpPr txBox="1"/>
            <p:nvPr/>
          </p:nvSpPr>
          <p:spPr>
            <a:xfrm>
              <a:off x="345838" y="5245819"/>
              <a:ext cx="408629"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46" name="TextBox 145"/>
            <p:cNvSpPr txBox="1"/>
            <p:nvPr/>
          </p:nvSpPr>
          <p:spPr>
            <a:xfrm>
              <a:off x="8695637" y="5029236"/>
              <a:ext cx="485005" cy="230832"/>
            </a:xfrm>
            <a:prstGeom prst="rect">
              <a:avLst/>
            </a:prstGeom>
            <a:noFill/>
          </p:spPr>
          <p:txBody>
            <a:bodyPr wrap="square" rtlCol="0">
              <a:spAutoFit/>
            </a:bodyPr>
            <a:lstStyle/>
            <a:p>
              <a:r>
                <a:rPr lang="en-US" sz="900" dirty="0" smtClean="0">
                  <a:latin typeface="Arial"/>
                  <a:cs typeface="Arial"/>
                </a:rPr>
                <a:t>(</a:t>
              </a:r>
              <a:r>
                <a:rPr lang="en-US" sz="900" dirty="0">
                  <a:latin typeface="Arial"/>
                  <a:cs typeface="Arial"/>
                </a:rPr>
                <a:t>K</a:t>
              </a:r>
              <a:r>
                <a:rPr lang="en-US" sz="900" dirty="0" smtClean="0">
                  <a:latin typeface="Arial"/>
                  <a:cs typeface="Arial"/>
                </a:rPr>
                <a:t>)</a:t>
              </a:r>
              <a:endParaRPr lang="en-US" sz="900" dirty="0">
                <a:latin typeface="Arial"/>
                <a:cs typeface="Arial"/>
              </a:endParaRPr>
            </a:p>
          </p:txBody>
        </p:sp>
      </p:grpSp>
    </p:spTree>
    <p:extLst>
      <p:ext uri="{BB962C8B-B14F-4D97-AF65-F5344CB8AC3E}">
        <p14:creationId xmlns:p14="http://schemas.microsoft.com/office/powerpoint/2010/main" val="6335996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slp_track_Russia_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953" y="774459"/>
            <a:ext cx="4376764"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June </a:t>
            </a:r>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a:solidFill>
                  <a:srgbClr val="0000FF"/>
                </a:solidFill>
                <a:latin typeface="Arial" panose="020B0604020202020204" pitchFamily="34" charset="0"/>
                <a:cs typeface="Arial" panose="020B0604020202020204" pitchFamily="34" charset="0"/>
              </a:rPr>
              <a:t>5</a:t>
            </a:r>
            <a:r>
              <a:rPr lang="en-US" sz="2800" b="1" dirty="0" smtClean="0">
                <a:solidFill>
                  <a:srgbClr val="0000FF"/>
                </a:solidFill>
                <a:latin typeface="Arial" panose="020B0604020202020204" pitchFamily="34" charset="0"/>
                <a:cs typeface="Arial" panose="020B0604020202020204" pitchFamily="34" charset="0"/>
              </a:rPr>
              <a:t>) Synoptic Evolution</a:t>
            </a:r>
            <a:endParaRPr lang="en-US" sz="2800" b="1" dirty="0">
              <a:solidFill>
                <a:srgbClr val="0000FF"/>
              </a:solidFill>
              <a:latin typeface="Arial" panose="020B0604020202020204" pitchFamily="34" charset="0"/>
              <a:cs typeface="Arial" panose="020B0604020202020204" pitchFamily="34" charset="0"/>
            </a:endParaRPr>
          </a:p>
        </p:txBody>
      </p:sp>
      <p:grpSp>
        <p:nvGrpSpPr>
          <p:cNvPr id="10" name="Group 9"/>
          <p:cNvGrpSpPr/>
          <p:nvPr/>
        </p:nvGrpSpPr>
        <p:grpSpPr>
          <a:xfrm>
            <a:off x="4560300" y="4487437"/>
            <a:ext cx="973387" cy="519343"/>
            <a:chOff x="4573976" y="4518937"/>
            <a:chExt cx="973387" cy="519343"/>
          </a:xfrm>
        </p:grpSpPr>
        <p:sp>
          <p:nvSpPr>
            <p:cNvPr id="124" name="Rectangle 123"/>
            <p:cNvSpPr/>
            <p:nvPr/>
          </p:nvSpPr>
          <p:spPr>
            <a:xfrm>
              <a:off x="4573976" y="4559037"/>
              <a:ext cx="676155"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AC</a:t>
              </a:r>
              <a:r>
                <a:rPr lang="en-US" sz="1400" b="1" dirty="0" smtClean="0">
                  <a:latin typeface="Arial"/>
                  <a:cs typeface="Arial"/>
                </a:rPr>
                <a:t>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AC2</a:t>
              </a:r>
              <a:endParaRPr lang="en-US" sz="1400" b="1" dirty="0">
                <a:latin typeface="Arial"/>
                <a:cs typeface="Arial"/>
              </a:endParaRPr>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a:t>
            </a:r>
            <a:r>
              <a:rPr lang="en-US" sz="1600" dirty="0" smtClean="0">
                <a:latin typeface="Arial" panose="020B0604020202020204" pitchFamily="34" charset="0"/>
                <a:cs typeface="Arial" panose="020B0604020202020204" pitchFamily="34" charset="0"/>
              </a:rPr>
              <a:t>0</a:t>
            </a:r>
            <a:r>
              <a:rPr lang="en-US" sz="1600" dirty="0" smtClean="0">
                <a:latin typeface="Arial" panose="020B0604020202020204" pitchFamily="34" charset="0"/>
                <a:cs typeface="Arial" panose="020B0604020202020204" pitchFamily="34" charset="0"/>
              </a:rPr>
              <a:t>-hPa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pic>
        <p:nvPicPr>
          <p:cNvPr id="78" name="Picture 77" descr="DT_theta_Russia_20180607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52" y="774459"/>
            <a:ext cx="4376380" cy="4206240"/>
          </a:xfrm>
          <a:prstGeom prst="rect">
            <a:avLst/>
          </a:prstGeom>
          <a:ln w="9525">
            <a:solidFill>
              <a:schemeClr val="tx1"/>
            </a:solidFill>
          </a:ln>
        </p:spPr>
      </p:pic>
      <p:sp>
        <p:nvSpPr>
          <p:cNvPr id="80" name="Multiply 79"/>
          <p:cNvSpPr>
            <a:spLocks noChangeAspect="1"/>
          </p:cNvSpPr>
          <p:nvPr/>
        </p:nvSpPr>
        <p:spPr>
          <a:xfrm>
            <a:off x="7080295" y="23190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938568" y="2108987"/>
            <a:ext cx="1610086" cy="707886"/>
          </a:xfrm>
          <a:prstGeom prst="rect">
            <a:avLst/>
          </a:prstGeom>
          <a:noFill/>
        </p:spPr>
        <p:txBody>
          <a:bodyPr wrap="none" lIns="91440" tIns="45720" rIns="91440" bIns="45720">
            <a:spAutoFit/>
          </a:bodyPr>
          <a:lstStyle/>
          <a:p>
            <a:pPr algn="ctr"/>
            <a:r>
              <a:rPr lang="en-US" sz="40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TPV 3</a:t>
            </a:r>
            <a:endParaRPr lang="en-US" sz="40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14" name="Straight Arrow Connector 113"/>
          <p:cNvCxnSpPr/>
          <p:nvPr/>
        </p:nvCxnSpPr>
        <p:spPr>
          <a:xfrm flipV="1">
            <a:off x="2549879" y="2248518"/>
            <a:ext cx="462520" cy="215187"/>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169053" y="5018994"/>
            <a:ext cx="9011589" cy="355082"/>
            <a:chOff x="169053" y="5029236"/>
            <a:chExt cx="9011589" cy="355082"/>
          </a:xfrm>
        </p:grpSpPr>
        <p:pic>
          <p:nvPicPr>
            <p:cNvPr id="116" name="Picture 115" descr="DT_theta_Russia_64.png"/>
            <p:cNvPicPr>
              <a:picLocks/>
            </p:cNvPicPr>
            <p:nvPr/>
          </p:nvPicPr>
          <p:blipFill rotWithShape="1">
            <a:blip r:embed="rId6">
              <a:extLst>
                <a:ext uri="{28A0092B-C50C-407E-A947-70E740481C1C}">
                  <a14:useLocalDpi xmlns:a14="http://schemas.microsoft.com/office/drawing/2010/main" val="0"/>
                </a:ext>
              </a:extLst>
            </a:blip>
            <a:srcRect l="535" t="95574" r="572" b="2085"/>
            <a:stretch/>
          </p:blipFill>
          <p:spPr>
            <a:xfrm>
              <a:off x="169053" y="5081227"/>
              <a:ext cx="8573976" cy="164592"/>
            </a:xfrm>
            <a:prstGeom prst="rect">
              <a:avLst/>
            </a:prstGeom>
          </p:spPr>
        </p:pic>
        <p:sp>
          <p:nvSpPr>
            <p:cNvPr id="119" name="TextBox 118"/>
            <p:cNvSpPr txBox="1"/>
            <p:nvPr/>
          </p:nvSpPr>
          <p:spPr>
            <a:xfrm>
              <a:off x="1481599" y="5244959"/>
              <a:ext cx="367459"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20" name="TextBox 119"/>
            <p:cNvSpPr txBox="1"/>
            <p:nvPr/>
          </p:nvSpPr>
          <p:spPr>
            <a:xfrm>
              <a:off x="1862393" y="5244959"/>
              <a:ext cx="35159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21" name="TextBox 120"/>
            <p:cNvSpPr txBox="1"/>
            <p:nvPr/>
          </p:nvSpPr>
          <p:spPr>
            <a:xfrm>
              <a:off x="2229198" y="5244959"/>
              <a:ext cx="366700"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22" name="TextBox 121"/>
            <p:cNvSpPr txBox="1"/>
            <p:nvPr/>
          </p:nvSpPr>
          <p:spPr>
            <a:xfrm>
              <a:off x="2595901" y="5244959"/>
              <a:ext cx="38122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123" name="TextBox 122"/>
            <p:cNvSpPr txBox="1"/>
            <p:nvPr/>
          </p:nvSpPr>
          <p:spPr>
            <a:xfrm>
              <a:off x="2980302" y="5244099"/>
              <a:ext cx="346014"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128" name="TextBox 127"/>
            <p:cNvSpPr txBox="1"/>
            <p:nvPr/>
          </p:nvSpPr>
          <p:spPr>
            <a:xfrm>
              <a:off x="3349017" y="5244099"/>
              <a:ext cx="35744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130" name="TextBox 129"/>
            <p:cNvSpPr txBox="1"/>
            <p:nvPr/>
          </p:nvSpPr>
          <p:spPr>
            <a:xfrm>
              <a:off x="3709638" y="5244099"/>
              <a:ext cx="389885"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131" name="TextBox 130"/>
            <p:cNvSpPr txBox="1"/>
            <p:nvPr/>
          </p:nvSpPr>
          <p:spPr>
            <a:xfrm>
              <a:off x="4091306" y="5244099"/>
              <a:ext cx="367810"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132" name="TextBox 131"/>
            <p:cNvSpPr txBox="1"/>
            <p:nvPr/>
          </p:nvSpPr>
          <p:spPr>
            <a:xfrm>
              <a:off x="4459116" y="5244099"/>
              <a:ext cx="362223"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133" name="TextBox 132"/>
            <p:cNvSpPr txBox="1"/>
            <p:nvPr/>
          </p:nvSpPr>
          <p:spPr>
            <a:xfrm>
              <a:off x="4848644" y="5244099"/>
              <a:ext cx="339340"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134" name="TextBox 133"/>
            <p:cNvSpPr txBox="1"/>
            <p:nvPr/>
          </p:nvSpPr>
          <p:spPr>
            <a:xfrm>
              <a:off x="5219252" y="5243883"/>
              <a:ext cx="343081"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135" name="TextBox 134"/>
            <p:cNvSpPr txBox="1"/>
            <p:nvPr/>
          </p:nvSpPr>
          <p:spPr>
            <a:xfrm>
              <a:off x="5574395" y="5244477"/>
              <a:ext cx="375249"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136" name="TextBox 135"/>
            <p:cNvSpPr txBox="1"/>
            <p:nvPr/>
          </p:nvSpPr>
          <p:spPr>
            <a:xfrm>
              <a:off x="5926640" y="5245819"/>
              <a:ext cx="401414"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137" name="TextBox 136"/>
            <p:cNvSpPr txBox="1"/>
            <p:nvPr/>
          </p:nvSpPr>
          <p:spPr>
            <a:xfrm>
              <a:off x="6315354" y="5244099"/>
              <a:ext cx="378529"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38" name="TextBox 137"/>
            <p:cNvSpPr txBox="1"/>
            <p:nvPr/>
          </p:nvSpPr>
          <p:spPr>
            <a:xfrm>
              <a:off x="6693883" y="5244099"/>
              <a:ext cx="369772"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39" name="TextBox 138"/>
            <p:cNvSpPr txBox="1"/>
            <p:nvPr/>
          </p:nvSpPr>
          <p:spPr>
            <a:xfrm>
              <a:off x="7070739" y="5243730"/>
              <a:ext cx="359540"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40" name="TextBox 139"/>
            <p:cNvSpPr txBox="1"/>
            <p:nvPr/>
          </p:nvSpPr>
          <p:spPr>
            <a:xfrm>
              <a:off x="7433454" y="5245819"/>
              <a:ext cx="371427"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41" name="TextBox 140"/>
            <p:cNvSpPr txBox="1"/>
            <p:nvPr/>
          </p:nvSpPr>
          <p:spPr>
            <a:xfrm>
              <a:off x="7801706" y="5244099"/>
              <a:ext cx="38359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42" name="TextBox 141"/>
            <p:cNvSpPr txBox="1"/>
            <p:nvPr/>
          </p:nvSpPr>
          <p:spPr>
            <a:xfrm>
              <a:off x="8184811" y="5244099"/>
              <a:ext cx="36524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43" name="TextBox 142"/>
            <p:cNvSpPr txBox="1"/>
            <p:nvPr/>
          </p:nvSpPr>
          <p:spPr>
            <a:xfrm>
              <a:off x="1108290" y="5244959"/>
              <a:ext cx="366324"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44" name="TextBox 143"/>
            <p:cNvSpPr txBox="1"/>
            <p:nvPr/>
          </p:nvSpPr>
          <p:spPr>
            <a:xfrm>
              <a:off x="751324" y="5245819"/>
              <a:ext cx="345053"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45" name="TextBox 144"/>
            <p:cNvSpPr txBox="1"/>
            <p:nvPr/>
          </p:nvSpPr>
          <p:spPr>
            <a:xfrm>
              <a:off x="345838" y="5245819"/>
              <a:ext cx="408629"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46" name="TextBox 145"/>
            <p:cNvSpPr txBox="1"/>
            <p:nvPr/>
          </p:nvSpPr>
          <p:spPr>
            <a:xfrm>
              <a:off x="8695637" y="5029236"/>
              <a:ext cx="485005" cy="230832"/>
            </a:xfrm>
            <a:prstGeom prst="rect">
              <a:avLst/>
            </a:prstGeom>
            <a:noFill/>
          </p:spPr>
          <p:txBody>
            <a:bodyPr wrap="square" rtlCol="0">
              <a:spAutoFit/>
            </a:bodyPr>
            <a:lstStyle/>
            <a:p>
              <a:r>
                <a:rPr lang="en-US" sz="900" dirty="0" smtClean="0">
                  <a:latin typeface="Arial"/>
                  <a:cs typeface="Arial"/>
                </a:rPr>
                <a:t>(</a:t>
              </a:r>
              <a:r>
                <a:rPr lang="en-US" sz="900" dirty="0">
                  <a:latin typeface="Arial"/>
                  <a:cs typeface="Arial"/>
                </a:rPr>
                <a:t>K</a:t>
              </a:r>
              <a:r>
                <a:rPr lang="en-US" sz="900" dirty="0" smtClean="0">
                  <a:latin typeface="Arial"/>
                  <a:cs typeface="Arial"/>
                </a:rPr>
                <a:t>)</a:t>
              </a:r>
              <a:endParaRPr lang="en-US" sz="900" dirty="0">
                <a:latin typeface="Arial"/>
                <a:cs typeface="Arial"/>
              </a:endParaRPr>
            </a:p>
          </p:txBody>
        </p:sp>
      </p:grpSp>
    </p:spTree>
    <p:extLst>
      <p:ext uri="{BB962C8B-B14F-4D97-AF65-F5344CB8AC3E}">
        <p14:creationId xmlns:p14="http://schemas.microsoft.com/office/powerpoint/2010/main" val="31891056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0293" y="-33716"/>
            <a:ext cx="922880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0000FF"/>
                </a:solidFill>
                <a:latin typeface="Arial" panose="020B0604020202020204" pitchFamily="34" charset="0"/>
                <a:cs typeface="Arial" panose="020B0604020202020204" pitchFamily="34" charset="0"/>
              </a:rPr>
              <a:t>6) Interactions between Arctic Cyclones</a:t>
            </a:r>
            <a:endParaRPr lang="en-US" sz="2800" b="1" dirty="0">
              <a:solidFill>
                <a:srgbClr val="0000FF"/>
              </a:solidFill>
              <a:latin typeface="Arial" panose="020B0604020202020204" pitchFamily="34" charset="0"/>
              <a:cs typeface="Arial" panose="020B0604020202020204" pitchFamily="34" charset="0"/>
            </a:endParaRPr>
          </a:p>
        </p:txBody>
      </p:sp>
      <p:cxnSp>
        <p:nvCxnSpPr>
          <p:cNvPr id="55" name="Straight Connector 5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8571805" y="1109154"/>
            <a:ext cx="686349" cy="4966500"/>
            <a:chOff x="8571805" y="750684"/>
            <a:chExt cx="686349" cy="4966500"/>
          </a:xfrm>
        </p:grpSpPr>
        <p:pic>
          <p:nvPicPr>
            <p:cNvPr id="66" name="Picture 65" descr="300Z_stndanom_35.png"/>
            <p:cNvPicPr>
              <a:picLocks/>
            </p:cNvPicPr>
            <p:nvPr/>
          </p:nvPicPr>
          <p:blipFill rotWithShape="1">
            <a:blip r:embed="rId3">
              <a:extLst>
                <a:ext uri="{28A0092B-C50C-407E-A947-70E740481C1C}">
                  <a14:useLocalDpi xmlns:a14="http://schemas.microsoft.com/office/drawing/2010/main" val="0"/>
                </a:ext>
              </a:extLst>
            </a:blip>
            <a:srcRect l="416" t="95235" r="422" b="2433"/>
            <a:stretch/>
          </p:blipFill>
          <p:spPr>
            <a:xfrm rot="16200000">
              <a:off x="6189139" y="3133350"/>
              <a:ext cx="4966500" cy="201168"/>
            </a:xfrm>
            <a:prstGeom prst="rect">
              <a:avLst/>
            </a:prstGeom>
          </p:spPr>
        </p:pic>
        <p:sp>
          <p:nvSpPr>
            <p:cNvPr id="67" name="TextBox 66"/>
            <p:cNvSpPr txBox="1"/>
            <p:nvPr/>
          </p:nvSpPr>
          <p:spPr>
            <a:xfrm>
              <a:off x="8819931" y="5357336"/>
              <a:ext cx="338126" cy="184666"/>
            </a:xfrm>
            <a:prstGeom prst="rect">
              <a:avLst/>
            </a:prstGeom>
            <a:noFill/>
          </p:spPr>
          <p:txBody>
            <a:bodyPr wrap="square" lIns="0" tIns="0" rIns="0" bIns="0" rtlCol="0">
              <a:spAutoFit/>
            </a:bodyPr>
            <a:lstStyle/>
            <a:p>
              <a:r>
                <a:rPr lang="en-US" sz="1200" dirty="0" smtClean="0">
                  <a:latin typeface="Arial"/>
                  <a:cs typeface="Arial"/>
                </a:rPr>
                <a:t>-6</a:t>
              </a:r>
              <a:endParaRPr lang="en-US" sz="1200" dirty="0">
                <a:latin typeface="Arial"/>
                <a:cs typeface="Arial"/>
              </a:endParaRPr>
            </a:p>
          </p:txBody>
        </p:sp>
        <p:sp>
          <p:nvSpPr>
            <p:cNvPr id="68" name="TextBox 67"/>
            <p:cNvSpPr txBox="1"/>
            <p:nvPr/>
          </p:nvSpPr>
          <p:spPr>
            <a:xfrm>
              <a:off x="8815055" y="5072708"/>
              <a:ext cx="338126" cy="184666"/>
            </a:xfrm>
            <a:prstGeom prst="rect">
              <a:avLst/>
            </a:prstGeom>
            <a:noFill/>
          </p:spPr>
          <p:txBody>
            <a:bodyPr wrap="square" lIns="0" tIns="0" rIns="0" bIns="0" rtlCol="0">
              <a:spAutoFit/>
            </a:bodyPr>
            <a:lstStyle/>
            <a:p>
              <a:r>
                <a:rPr lang="en-US" sz="1200" dirty="0" smtClean="0">
                  <a:latin typeface="Arial"/>
                  <a:cs typeface="Arial"/>
                </a:rPr>
                <a:t>-5</a:t>
              </a:r>
              <a:endParaRPr lang="en-US" sz="1200" dirty="0">
                <a:latin typeface="Arial"/>
                <a:cs typeface="Arial"/>
              </a:endParaRPr>
            </a:p>
          </p:txBody>
        </p:sp>
        <p:sp>
          <p:nvSpPr>
            <p:cNvPr id="69" name="TextBox 68"/>
            <p:cNvSpPr txBox="1"/>
            <p:nvPr/>
          </p:nvSpPr>
          <p:spPr>
            <a:xfrm>
              <a:off x="8819931" y="4798882"/>
              <a:ext cx="338126" cy="184666"/>
            </a:xfrm>
            <a:prstGeom prst="rect">
              <a:avLst/>
            </a:prstGeom>
            <a:noFill/>
          </p:spPr>
          <p:txBody>
            <a:bodyPr wrap="square" lIns="0" tIns="0" rIns="0" bIns="0" rtlCol="0">
              <a:spAutoFit/>
            </a:bodyPr>
            <a:lstStyle/>
            <a:p>
              <a:r>
                <a:rPr lang="en-US" sz="1200" dirty="0" smtClean="0">
                  <a:latin typeface="Arial"/>
                  <a:cs typeface="Arial"/>
                </a:rPr>
                <a:t>-4</a:t>
              </a:r>
              <a:endParaRPr lang="en-US" sz="1200" dirty="0">
                <a:latin typeface="Arial"/>
                <a:cs typeface="Arial"/>
              </a:endParaRPr>
            </a:p>
          </p:txBody>
        </p:sp>
        <p:sp>
          <p:nvSpPr>
            <p:cNvPr id="70" name="TextBox 69"/>
            <p:cNvSpPr txBox="1"/>
            <p:nvPr/>
          </p:nvSpPr>
          <p:spPr>
            <a:xfrm>
              <a:off x="8819931" y="4523161"/>
              <a:ext cx="338126" cy="184666"/>
            </a:xfrm>
            <a:prstGeom prst="rect">
              <a:avLst/>
            </a:prstGeom>
            <a:noFill/>
          </p:spPr>
          <p:txBody>
            <a:bodyPr wrap="square" lIns="0" tIns="0" rIns="0" bIns="0" rtlCol="0">
              <a:spAutoFit/>
            </a:bodyPr>
            <a:lstStyle/>
            <a:p>
              <a:r>
                <a:rPr lang="en-US" sz="1200" dirty="0" smtClean="0">
                  <a:latin typeface="Arial"/>
                  <a:cs typeface="Arial"/>
                </a:rPr>
                <a:t>-3</a:t>
              </a:r>
              <a:endParaRPr lang="en-US" sz="1200" dirty="0">
                <a:latin typeface="Arial"/>
                <a:cs typeface="Arial"/>
              </a:endParaRPr>
            </a:p>
          </p:txBody>
        </p:sp>
        <p:sp>
          <p:nvSpPr>
            <p:cNvPr id="71" name="TextBox 70"/>
            <p:cNvSpPr txBox="1"/>
            <p:nvPr/>
          </p:nvSpPr>
          <p:spPr>
            <a:xfrm>
              <a:off x="8819931" y="4246849"/>
              <a:ext cx="338126" cy="184666"/>
            </a:xfrm>
            <a:prstGeom prst="rect">
              <a:avLst/>
            </a:prstGeom>
            <a:noFill/>
          </p:spPr>
          <p:txBody>
            <a:bodyPr wrap="square" lIns="0" tIns="0" rIns="0" bIns="0" rtlCol="0">
              <a:spAutoFit/>
            </a:bodyPr>
            <a:lstStyle/>
            <a:p>
              <a:r>
                <a:rPr lang="en-US" sz="1200" dirty="0" smtClean="0">
                  <a:latin typeface="Arial"/>
                  <a:cs typeface="Arial"/>
                </a:rPr>
                <a:t>-2</a:t>
              </a:r>
              <a:endParaRPr lang="en-US" sz="1200" dirty="0">
                <a:latin typeface="Arial"/>
                <a:cs typeface="Arial"/>
              </a:endParaRPr>
            </a:p>
          </p:txBody>
        </p:sp>
        <p:sp>
          <p:nvSpPr>
            <p:cNvPr id="72" name="TextBox 71"/>
            <p:cNvSpPr txBox="1"/>
            <p:nvPr/>
          </p:nvSpPr>
          <p:spPr>
            <a:xfrm>
              <a:off x="8819931" y="3970232"/>
              <a:ext cx="438223" cy="184666"/>
            </a:xfrm>
            <a:prstGeom prst="rect">
              <a:avLst/>
            </a:prstGeom>
            <a:noFill/>
          </p:spPr>
          <p:txBody>
            <a:bodyPr wrap="square" lIns="0" tIns="0" rIns="0" bIns="0" rtlCol="0">
              <a:spAutoFit/>
            </a:bodyPr>
            <a:lstStyle/>
            <a:p>
              <a:r>
                <a:rPr lang="en-US" sz="1200" dirty="0" smtClean="0">
                  <a:latin typeface="Arial"/>
                  <a:cs typeface="Arial"/>
                </a:rPr>
                <a:t>-1.5</a:t>
              </a:r>
              <a:endParaRPr lang="en-US" sz="1200" dirty="0">
                <a:latin typeface="Arial"/>
                <a:cs typeface="Arial"/>
              </a:endParaRPr>
            </a:p>
          </p:txBody>
        </p:sp>
        <p:sp>
          <p:nvSpPr>
            <p:cNvPr id="73" name="TextBox 72"/>
            <p:cNvSpPr txBox="1"/>
            <p:nvPr/>
          </p:nvSpPr>
          <p:spPr>
            <a:xfrm>
              <a:off x="8819931" y="3693106"/>
              <a:ext cx="438223" cy="184666"/>
            </a:xfrm>
            <a:prstGeom prst="rect">
              <a:avLst/>
            </a:prstGeom>
            <a:noFill/>
          </p:spPr>
          <p:txBody>
            <a:bodyPr wrap="square" lIns="0" tIns="0" rIns="0" bIns="0" rtlCol="0">
              <a:spAutoFit/>
            </a:bodyPr>
            <a:lstStyle/>
            <a:p>
              <a:r>
                <a:rPr lang="en-US" sz="1200" dirty="0" smtClean="0">
                  <a:latin typeface="Arial"/>
                  <a:cs typeface="Arial"/>
                </a:rPr>
                <a:t>-1</a:t>
              </a:r>
              <a:endParaRPr lang="en-US" sz="1200" dirty="0">
                <a:latin typeface="Arial"/>
                <a:cs typeface="Arial"/>
              </a:endParaRPr>
            </a:p>
          </p:txBody>
        </p:sp>
        <p:sp>
          <p:nvSpPr>
            <p:cNvPr id="74" name="TextBox 73"/>
            <p:cNvSpPr txBox="1"/>
            <p:nvPr/>
          </p:nvSpPr>
          <p:spPr>
            <a:xfrm>
              <a:off x="8819931" y="3416292"/>
              <a:ext cx="438223" cy="184666"/>
            </a:xfrm>
            <a:prstGeom prst="rect">
              <a:avLst/>
            </a:prstGeom>
            <a:noFill/>
          </p:spPr>
          <p:txBody>
            <a:bodyPr wrap="square" lIns="0" tIns="0" rIns="0" bIns="0" rtlCol="0">
              <a:spAutoFit/>
            </a:bodyPr>
            <a:lstStyle/>
            <a:p>
              <a:r>
                <a:rPr lang="en-US" sz="1200" dirty="0" smtClean="0">
                  <a:latin typeface="Arial"/>
                  <a:cs typeface="Arial"/>
                </a:rPr>
                <a:t>-0.5</a:t>
              </a:r>
              <a:endParaRPr lang="en-US" sz="1200" dirty="0">
                <a:latin typeface="Arial"/>
                <a:cs typeface="Arial"/>
              </a:endParaRPr>
            </a:p>
          </p:txBody>
        </p:sp>
        <p:sp>
          <p:nvSpPr>
            <p:cNvPr id="75" name="TextBox 74"/>
            <p:cNvSpPr txBox="1"/>
            <p:nvPr/>
          </p:nvSpPr>
          <p:spPr>
            <a:xfrm>
              <a:off x="8819931" y="3140096"/>
              <a:ext cx="438223" cy="184666"/>
            </a:xfrm>
            <a:prstGeom prst="rect">
              <a:avLst/>
            </a:prstGeom>
            <a:noFill/>
          </p:spPr>
          <p:txBody>
            <a:bodyPr wrap="square" lIns="0" tIns="0" rIns="0" bIns="0" rtlCol="0">
              <a:spAutoFit/>
            </a:bodyPr>
            <a:lstStyle/>
            <a:p>
              <a:r>
                <a:rPr lang="en-US" sz="1200" dirty="0">
                  <a:latin typeface="Arial"/>
                  <a:cs typeface="Arial"/>
                </a:rPr>
                <a:t>0</a:t>
              </a:r>
            </a:p>
          </p:txBody>
        </p:sp>
        <p:sp>
          <p:nvSpPr>
            <p:cNvPr id="76" name="TextBox 75"/>
            <p:cNvSpPr txBox="1"/>
            <p:nvPr/>
          </p:nvSpPr>
          <p:spPr>
            <a:xfrm>
              <a:off x="8819931" y="2866378"/>
              <a:ext cx="438223" cy="184666"/>
            </a:xfrm>
            <a:prstGeom prst="rect">
              <a:avLst/>
            </a:prstGeom>
            <a:noFill/>
          </p:spPr>
          <p:txBody>
            <a:bodyPr wrap="square" lIns="0" tIns="0" rIns="0" bIns="0" rtlCol="0">
              <a:spAutoFit/>
            </a:bodyPr>
            <a:lstStyle/>
            <a:p>
              <a:r>
                <a:rPr lang="en-US" sz="1200" dirty="0" smtClean="0">
                  <a:latin typeface="Arial"/>
                  <a:cs typeface="Arial"/>
                </a:rPr>
                <a:t>0.5</a:t>
              </a:r>
              <a:endParaRPr lang="en-US" sz="1200" dirty="0">
                <a:latin typeface="Arial"/>
                <a:cs typeface="Arial"/>
              </a:endParaRPr>
            </a:p>
          </p:txBody>
        </p:sp>
        <p:sp>
          <p:nvSpPr>
            <p:cNvPr id="77" name="TextBox 76"/>
            <p:cNvSpPr txBox="1"/>
            <p:nvPr/>
          </p:nvSpPr>
          <p:spPr>
            <a:xfrm>
              <a:off x="8819931" y="2591431"/>
              <a:ext cx="438223" cy="184666"/>
            </a:xfrm>
            <a:prstGeom prst="rect">
              <a:avLst/>
            </a:prstGeom>
            <a:noFill/>
          </p:spPr>
          <p:txBody>
            <a:bodyPr wrap="square" lIns="0" tIns="0" rIns="0" bIns="0" rtlCol="0">
              <a:spAutoFit/>
            </a:bodyPr>
            <a:lstStyle/>
            <a:p>
              <a:r>
                <a:rPr lang="en-US" sz="1200" dirty="0">
                  <a:latin typeface="Arial"/>
                  <a:cs typeface="Arial"/>
                </a:rPr>
                <a:t>1</a:t>
              </a:r>
            </a:p>
          </p:txBody>
        </p:sp>
        <p:sp>
          <p:nvSpPr>
            <p:cNvPr id="78" name="TextBox 77"/>
            <p:cNvSpPr txBox="1"/>
            <p:nvPr/>
          </p:nvSpPr>
          <p:spPr>
            <a:xfrm>
              <a:off x="8819931" y="2312075"/>
              <a:ext cx="438223" cy="184666"/>
            </a:xfrm>
            <a:prstGeom prst="rect">
              <a:avLst/>
            </a:prstGeom>
            <a:noFill/>
          </p:spPr>
          <p:txBody>
            <a:bodyPr wrap="square" lIns="0" tIns="0" rIns="0" bIns="0" rtlCol="0">
              <a:spAutoFit/>
            </a:bodyPr>
            <a:lstStyle/>
            <a:p>
              <a:r>
                <a:rPr lang="en-US" sz="1200" dirty="0">
                  <a:latin typeface="Arial"/>
                  <a:cs typeface="Arial"/>
                </a:rPr>
                <a:t>1</a:t>
              </a:r>
              <a:r>
                <a:rPr lang="en-US" sz="1200" dirty="0" smtClean="0">
                  <a:latin typeface="Arial"/>
                  <a:cs typeface="Arial"/>
                </a:rPr>
                <a:t>.5</a:t>
              </a:r>
              <a:endParaRPr lang="en-US" sz="1200" dirty="0">
                <a:latin typeface="Arial"/>
                <a:cs typeface="Arial"/>
              </a:endParaRPr>
            </a:p>
          </p:txBody>
        </p:sp>
        <p:sp>
          <p:nvSpPr>
            <p:cNvPr id="79" name="TextBox 78"/>
            <p:cNvSpPr txBox="1"/>
            <p:nvPr/>
          </p:nvSpPr>
          <p:spPr>
            <a:xfrm>
              <a:off x="8819931" y="2041832"/>
              <a:ext cx="438223" cy="184666"/>
            </a:xfrm>
            <a:prstGeom prst="rect">
              <a:avLst/>
            </a:prstGeom>
            <a:noFill/>
          </p:spPr>
          <p:txBody>
            <a:bodyPr wrap="square" lIns="0" tIns="0" rIns="0" bIns="0" rtlCol="0">
              <a:spAutoFit/>
            </a:bodyPr>
            <a:lstStyle/>
            <a:p>
              <a:r>
                <a:rPr lang="en-US" sz="1200" dirty="0">
                  <a:latin typeface="Arial"/>
                  <a:cs typeface="Arial"/>
                </a:rPr>
                <a:t>2</a:t>
              </a:r>
            </a:p>
          </p:txBody>
        </p:sp>
        <p:sp>
          <p:nvSpPr>
            <p:cNvPr id="80" name="TextBox 79"/>
            <p:cNvSpPr txBox="1"/>
            <p:nvPr/>
          </p:nvSpPr>
          <p:spPr>
            <a:xfrm>
              <a:off x="8819931" y="1759027"/>
              <a:ext cx="438223" cy="184666"/>
            </a:xfrm>
            <a:prstGeom prst="rect">
              <a:avLst/>
            </a:prstGeom>
            <a:noFill/>
          </p:spPr>
          <p:txBody>
            <a:bodyPr wrap="square" lIns="0" tIns="0" rIns="0" bIns="0" rtlCol="0">
              <a:spAutoFit/>
            </a:bodyPr>
            <a:lstStyle/>
            <a:p>
              <a:r>
                <a:rPr lang="en-US" sz="1200" dirty="0" smtClean="0">
                  <a:latin typeface="Arial"/>
                  <a:cs typeface="Arial"/>
                </a:rPr>
                <a:t>3</a:t>
              </a:r>
              <a:endParaRPr lang="en-US" sz="1200" dirty="0">
                <a:latin typeface="Arial"/>
                <a:cs typeface="Arial"/>
              </a:endParaRPr>
            </a:p>
          </p:txBody>
        </p:sp>
        <p:sp>
          <p:nvSpPr>
            <p:cNvPr id="81" name="TextBox 80"/>
            <p:cNvSpPr txBox="1"/>
            <p:nvPr/>
          </p:nvSpPr>
          <p:spPr>
            <a:xfrm>
              <a:off x="8819931" y="1493924"/>
              <a:ext cx="438223" cy="184666"/>
            </a:xfrm>
            <a:prstGeom prst="rect">
              <a:avLst/>
            </a:prstGeom>
            <a:noFill/>
          </p:spPr>
          <p:txBody>
            <a:bodyPr wrap="square" lIns="0" tIns="0" rIns="0" bIns="0" rtlCol="0">
              <a:spAutoFit/>
            </a:bodyPr>
            <a:lstStyle/>
            <a:p>
              <a:r>
                <a:rPr lang="en-US" sz="1200" dirty="0">
                  <a:latin typeface="Arial"/>
                  <a:cs typeface="Arial"/>
                </a:rPr>
                <a:t>4</a:t>
              </a:r>
            </a:p>
          </p:txBody>
        </p:sp>
        <p:sp>
          <p:nvSpPr>
            <p:cNvPr id="82" name="TextBox 81"/>
            <p:cNvSpPr txBox="1"/>
            <p:nvPr/>
          </p:nvSpPr>
          <p:spPr>
            <a:xfrm>
              <a:off x="8819931" y="1212191"/>
              <a:ext cx="438223" cy="184666"/>
            </a:xfrm>
            <a:prstGeom prst="rect">
              <a:avLst/>
            </a:prstGeom>
            <a:noFill/>
          </p:spPr>
          <p:txBody>
            <a:bodyPr wrap="square" lIns="0" tIns="0" rIns="0" bIns="0" rtlCol="0">
              <a:spAutoFit/>
            </a:bodyPr>
            <a:lstStyle/>
            <a:p>
              <a:r>
                <a:rPr lang="en-US" sz="1200" dirty="0" smtClean="0">
                  <a:latin typeface="Arial"/>
                  <a:cs typeface="Arial"/>
                </a:rPr>
                <a:t>5</a:t>
              </a:r>
              <a:endParaRPr lang="en-US" sz="1200" dirty="0">
                <a:latin typeface="Arial"/>
                <a:cs typeface="Arial"/>
              </a:endParaRPr>
            </a:p>
          </p:txBody>
        </p:sp>
        <p:sp>
          <p:nvSpPr>
            <p:cNvPr id="83" name="TextBox 82"/>
            <p:cNvSpPr txBox="1"/>
            <p:nvPr/>
          </p:nvSpPr>
          <p:spPr>
            <a:xfrm>
              <a:off x="8819931" y="938619"/>
              <a:ext cx="438223" cy="184666"/>
            </a:xfrm>
            <a:prstGeom prst="rect">
              <a:avLst/>
            </a:prstGeom>
            <a:noFill/>
          </p:spPr>
          <p:txBody>
            <a:bodyPr wrap="square" lIns="0" tIns="0" rIns="0" bIns="0" rtlCol="0">
              <a:spAutoFit/>
            </a:bodyPr>
            <a:lstStyle/>
            <a:p>
              <a:r>
                <a:rPr lang="en-US" sz="1200" dirty="0" smtClean="0">
                  <a:latin typeface="Arial"/>
                  <a:cs typeface="Arial"/>
                </a:rPr>
                <a:t>6</a:t>
              </a:r>
              <a:endParaRPr lang="en-US" sz="1200" dirty="0">
                <a:latin typeface="Arial"/>
                <a:cs typeface="Arial"/>
              </a:endParaRPr>
            </a:p>
          </p:txBody>
        </p:sp>
      </p:grpSp>
      <p:sp>
        <p:nvSpPr>
          <p:cNvPr id="84" name="Content Placeholder 2"/>
          <p:cNvSpPr txBox="1">
            <a:spLocks/>
          </p:cNvSpPr>
          <p:nvPr/>
        </p:nvSpPr>
        <p:spPr>
          <a:xfrm>
            <a:off x="88562" y="6134512"/>
            <a:ext cx="8371553" cy="527874"/>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SLP </a:t>
            </a:r>
            <a:r>
              <a:rPr lang="en-US" sz="1600" dirty="0">
                <a:latin typeface="Arial"/>
                <a:cs typeface="Arial"/>
              </a:rPr>
              <a:t>(hPa, black), 10-m winds (m s</a:t>
            </a:r>
            <a:r>
              <a:rPr lang="en-US" sz="1600" baseline="30000" dirty="0">
                <a:latin typeface="Arial"/>
                <a:cs typeface="Arial"/>
              </a:rPr>
              <a:t>−1</a:t>
            </a:r>
            <a:r>
              <a:rPr lang="en-US" sz="1600" dirty="0">
                <a:latin typeface="Arial"/>
                <a:cs typeface="Arial"/>
              </a:rPr>
              <a:t>, flags and barbs), and </a:t>
            </a:r>
            <a:r>
              <a:rPr lang="en-US" sz="1600" dirty="0" smtClean="0">
                <a:latin typeface="Arial"/>
                <a:cs typeface="Arial"/>
              </a:rPr>
              <a:t>standardized                       SLP anomalies </a:t>
            </a:r>
            <a:r>
              <a:rPr lang="en-US" sz="1600" dirty="0">
                <a:latin typeface="Arial"/>
                <a:cs typeface="Arial"/>
              </a:rPr>
              <a:t>(</a:t>
            </a:r>
            <a:r>
              <a:rPr lang="en-US" sz="1600" dirty="0" err="1">
                <a:latin typeface="Arial"/>
                <a:cs typeface="Arial"/>
              </a:rPr>
              <a:t>σ</a:t>
            </a:r>
            <a:r>
              <a:rPr lang="en-US" sz="1600" dirty="0">
                <a:latin typeface="Arial"/>
                <a:cs typeface="Arial"/>
              </a:rPr>
              <a:t>, shaded)</a:t>
            </a:r>
          </a:p>
        </p:txBody>
      </p:sp>
      <p:grpSp>
        <p:nvGrpSpPr>
          <p:cNvPr id="4" name="Group 3"/>
          <p:cNvGrpSpPr/>
          <p:nvPr/>
        </p:nvGrpSpPr>
        <p:grpSpPr>
          <a:xfrm>
            <a:off x="83655" y="1120422"/>
            <a:ext cx="8376461" cy="4955232"/>
            <a:chOff x="32440" y="761952"/>
            <a:chExt cx="8376461" cy="4955232"/>
          </a:xfrm>
        </p:grpSpPr>
        <p:pic>
          <p:nvPicPr>
            <p:cNvPr id="37" name="Picture 36" descr="slp_stndanom_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7" y="765461"/>
              <a:ext cx="2782006" cy="2468880"/>
            </a:xfrm>
            <a:prstGeom prst="rect">
              <a:avLst/>
            </a:prstGeom>
            <a:ln w="9525">
              <a:solidFill>
                <a:schemeClr val="tx1"/>
              </a:solidFill>
            </a:ln>
          </p:spPr>
        </p:pic>
        <p:pic>
          <p:nvPicPr>
            <p:cNvPr id="38" name="Picture 37" descr="slp_stndanom_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1957" y="765127"/>
              <a:ext cx="2782005" cy="2468880"/>
            </a:xfrm>
            <a:prstGeom prst="rect">
              <a:avLst/>
            </a:prstGeom>
            <a:ln w="9525">
              <a:solidFill>
                <a:schemeClr val="tx1"/>
              </a:solidFill>
            </a:ln>
          </p:spPr>
        </p:pic>
        <p:pic>
          <p:nvPicPr>
            <p:cNvPr id="39" name="Picture 38" descr="slp_stndanom_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6894" y="765127"/>
              <a:ext cx="2782007" cy="2468880"/>
            </a:xfrm>
            <a:prstGeom prst="rect">
              <a:avLst/>
            </a:prstGeom>
            <a:ln w="9525">
              <a:solidFill>
                <a:schemeClr val="tx1"/>
              </a:solidFill>
            </a:ln>
          </p:spPr>
        </p:pic>
        <p:pic>
          <p:nvPicPr>
            <p:cNvPr id="40" name="Picture 39" descr="slp_stndanom_3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46" y="3248304"/>
              <a:ext cx="2782007" cy="2468880"/>
            </a:xfrm>
            <a:prstGeom prst="rect">
              <a:avLst/>
            </a:prstGeom>
            <a:ln w="9525">
              <a:solidFill>
                <a:schemeClr val="tx1"/>
              </a:solidFill>
            </a:ln>
          </p:spPr>
        </p:pic>
        <p:pic>
          <p:nvPicPr>
            <p:cNvPr id="41" name="Picture 40" descr="slp_stndanom_3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1956" y="3248304"/>
              <a:ext cx="2782006" cy="2468880"/>
            </a:xfrm>
            <a:prstGeom prst="rect">
              <a:avLst/>
            </a:prstGeom>
            <a:ln w="9525">
              <a:solidFill>
                <a:schemeClr val="tx1"/>
              </a:solidFill>
            </a:ln>
          </p:spPr>
        </p:pic>
        <p:pic>
          <p:nvPicPr>
            <p:cNvPr id="42" name="Picture 41" descr="slp_stndanom_4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6662" y="3248304"/>
              <a:ext cx="2782006" cy="2468880"/>
            </a:xfrm>
            <a:prstGeom prst="rect">
              <a:avLst/>
            </a:prstGeom>
            <a:ln w="9525">
              <a:solidFill>
                <a:schemeClr val="tx1"/>
              </a:solidFill>
            </a:ln>
          </p:spPr>
        </p:pic>
        <p:sp>
          <p:nvSpPr>
            <p:cNvPr id="43" name="TextBox 42"/>
            <p:cNvSpPr txBox="1"/>
            <p:nvPr/>
          </p:nvSpPr>
          <p:spPr>
            <a:xfrm>
              <a:off x="32440" y="761952"/>
              <a:ext cx="2122377"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(a) 1200 UTC 2 Jun 2018 </a:t>
              </a:r>
              <a:endParaRPr lang="en-US" sz="1400" dirty="0">
                <a:latin typeface="Arial"/>
                <a:cs typeface="Arial"/>
              </a:endParaRPr>
            </a:p>
          </p:txBody>
        </p:sp>
        <p:sp>
          <p:nvSpPr>
            <p:cNvPr id="44" name="TextBox 43"/>
            <p:cNvSpPr txBox="1"/>
            <p:nvPr/>
          </p:nvSpPr>
          <p:spPr>
            <a:xfrm>
              <a:off x="2828784" y="762286"/>
              <a:ext cx="2091838"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(b) 1200 UTC </a:t>
              </a:r>
              <a:r>
                <a:rPr lang="en-US" sz="1400" dirty="0">
                  <a:latin typeface="Arial"/>
                  <a:cs typeface="Arial"/>
                </a:rPr>
                <a:t>3</a:t>
              </a:r>
              <a:r>
                <a:rPr lang="en-US" sz="1400" dirty="0" smtClean="0">
                  <a:latin typeface="Arial"/>
                  <a:cs typeface="Arial"/>
                </a:rPr>
                <a:t> Jun 2018 </a:t>
              </a:r>
              <a:endParaRPr lang="en-US" sz="1400" dirty="0">
                <a:latin typeface="Arial"/>
                <a:cs typeface="Arial"/>
              </a:endParaRPr>
            </a:p>
          </p:txBody>
        </p:sp>
        <p:sp>
          <p:nvSpPr>
            <p:cNvPr id="45" name="TextBox 44"/>
            <p:cNvSpPr txBox="1"/>
            <p:nvPr/>
          </p:nvSpPr>
          <p:spPr>
            <a:xfrm>
              <a:off x="5620313" y="761952"/>
              <a:ext cx="2108890"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(c) 1200 UTC 4 Jun 2018 </a:t>
              </a:r>
              <a:endParaRPr lang="en-US" sz="1400" dirty="0">
                <a:latin typeface="Arial"/>
                <a:cs typeface="Arial"/>
              </a:endParaRPr>
            </a:p>
          </p:txBody>
        </p:sp>
        <p:sp>
          <p:nvSpPr>
            <p:cNvPr id="46" name="TextBox 45"/>
            <p:cNvSpPr txBox="1"/>
            <p:nvPr/>
          </p:nvSpPr>
          <p:spPr>
            <a:xfrm>
              <a:off x="32440" y="3240876"/>
              <a:ext cx="2075054"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(d) 1200 UTC 5 Jun 2018 </a:t>
              </a:r>
              <a:endParaRPr lang="en-US" sz="1400" dirty="0">
                <a:latin typeface="Arial"/>
                <a:cs typeface="Arial"/>
              </a:endParaRPr>
            </a:p>
          </p:txBody>
        </p:sp>
        <p:sp>
          <p:nvSpPr>
            <p:cNvPr id="47" name="TextBox 46"/>
            <p:cNvSpPr txBox="1"/>
            <p:nvPr/>
          </p:nvSpPr>
          <p:spPr>
            <a:xfrm>
              <a:off x="2826687" y="3241727"/>
              <a:ext cx="2078495"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(e) 1200 UTC 6 Jun 2018 </a:t>
              </a:r>
              <a:endParaRPr lang="en-US" sz="1400" dirty="0">
                <a:latin typeface="Arial"/>
                <a:cs typeface="Arial"/>
              </a:endParaRPr>
            </a:p>
          </p:txBody>
        </p:sp>
        <p:sp>
          <p:nvSpPr>
            <p:cNvPr id="48" name="TextBox 47"/>
            <p:cNvSpPr txBox="1"/>
            <p:nvPr/>
          </p:nvSpPr>
          <p:spPr>
            <a:xfrm>
              <a:off x="5624177" y="3240876"/>
              <a:ext cx="2023983" cy="233910"/>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400" dirty="0" smtClean="0">
                  <a:latin typeface="Arial"/>
                  <a:cs typeface="Arial"/>
                </a:rPr>
                <a:t>(f) 1200 UTC </a:t>
              </a:r>
              <a:r>
                <a:rPr lang="en-US" sz="1400" dirty="0">
                  <a:latin typeface="Arial"/>
                  <a:cs typeface="Arial"/>
                </a:rPr>
                <a:t>7</a:t>
              </a:r>
              <a:r>
                <a:rPr lang="en-US" sz="1400" dirty="0" smtClean="0">
                  <a:latin typeface="Arial"/>
                  <a:cs typeface="Arial"/>
                </a:rPr>
                <a:t> Jun 2018 </a:t>
              </a:r>
              <a:endParaRPr lang="en-US" sz="1400" dirty="0">
                <a:latin typeface="Arial"/>
                <a:cs typeface="Arial"/>
              </a:endParaRPr>
            </a:p>
          </p:txBody>
        </p:sp>
      </p:grpSp>
      <p:sp>
        <p:nvSpPr>
          <p:cNvPr id="51" name="Rectangle 50"/>
          <p:cNvSpPr/>
          <p:nvPr/>
        </p:nvSpPr>
        <p:spPr>
          <a:xfrm>
            <a:off x="1723642" y="1721124"/>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2" name="Straight Arrow Connector 51"/>
          <p:cNvCxnSpPr/>
          <p:nvPr/>
        </p:nvCxnSpPr>
        <p:spPr>
          <a:xfrm flipH="1">
            <a:off x="2084854" y="2289248"/>
            <a:ext cx="121178" cy="579993"/>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38465" y="1997521"/>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4" name="Straight Arrow Connector 53"/>
          <p:cNvCxnSpPr/>
          <p:nvPr/>
        </p:nvCxnSpPr>
        <p:spPr>
          <a:xfrm flipV="1">
            <a:off x="892576" y="1533370"/>
            <a:ext cx="0" cy="566634"/>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3390477" y="2318617"/>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5" name="Straight Arrow Connector 64"/>
          <p:cNvCxnSpPr/>
          <p:nvPr/>
        </p:nvCxnSpPr>
        <p:spPr>
          <a:xfrm flipV="1">
            <a:off x="3955726" y="1994151"/>
            <a:ext cx="0" cy="433956"/>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4808004" y="1872396"/>
            <a:ext cx="168393" cy="44296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4522783" y="1294445"/>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91" name="Rectangle 90"/>
          <p:cNvSpPr/>
          <p:nvPr/>
        </p:nvSpPr>
        <p:spPr>
          <a:xfrm>
            <a:off x="6353592" y="2839826"/>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92" name="Straight Arrow Connector 91"/>
          <p:cNvCxnSpPr/>
          <p:nvPr/>
        </p:nvCxnSpPr>
        <p:spPr>
          <a:xfrm flipV="1">
            <a:off x="6896947" y="2428107"/>
            <a:ext cx="0" cy="521794"/>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7436310" y="1852394"/>
            <a:ext cx="263065" cy="364706"/>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7178108" y="1276119"/>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44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95" name="Rectangle 94"/>
          <p:cNvSpPr/>
          <p:nvPr/>
        </p:nvSpPr>
        <p:spPr>
          <a:xfrm>
            <a:off x="1680679" y="5160706"/>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96" name="Straight Arrow Connector 95"/>
          <p:cNvCxnSpPr/>
          <p:nvPr/>
        </p:nvCxnSpPr>
        <p:spPr>
          <a:xfrm flipH="1" flipV="1">
            <a:off x="1479526" y="5096318"/>
            <a:ext cx="276678" cy="386404"/>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1661223" y="4328702"/>
            <a:ext cx="423631" cy="279547"/>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1810944" y="3728410"/>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99" name="Straight Arrow Connector 98"/>
          <p:cNvCxnSpPr/>
          <p:nvPr/>
        </p:nvCxnSpPr>
        <p:spPr>
          <a:xfrm flipV="1">
            <a:off x="4518882" y="4615440"/>
            <a:ext cx="0" cy="502926"/>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955726" y="5007903"/>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1" name="Straight Arrow Connector 100"/>
          <p:cNvCxnSpPr/>
          <p:nvPr/>
        </p:nvCxnSpPr>
        <p:spPr>
          <a:xfrm flipV="1">
            <a:off x="7203302" y="4439283"/>
            <a:ext cx="0" cy="502926"/>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6634946" y="4823237"/>
            <a:ext cx="1108221" cy="646331"/>
          </a:xfrm>
          <a:prstGeom prst="rect">
            <a:avLst/>
          </a:prstGeom>
          <a:noFill/>
        </p:spPr>
        <p:txBody>
          <a:bodyPr wrap="none" lIns="91440" tIns="45720" rIns="91440" bIns="45720">
            <a:spAutoFit/>
          </a:bodyPr>
          <a:lstStyle/>
          <a:p>
            <a:pPr algn="ctr"/>
            <a:r>
              <a:rPr lang="en-US" sz="3600" b="1" cap="none" spc="0"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36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5976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lnSpcReduction="10000"/>
          </a:bodyPr>
          <a:lstStyle/>
          <a:p>
            <a:pPr marL="457200" indent="-457200">
              <a:buFont typeface="+mj-lt"/>
              <a:buAutoNum type="arabicParenR" startAt="7"/>
            </a:pPr>
            <a:r>
              <a:rPr lang="en-US" sz="2400" b="1" dirty="0" smtClean="0">
                <a:solidFill>
                  <a:srgbClr val="0000FF"/>
                </a:solidFill>
                <a:latin typeface="Arial"/>
                <a:cs typeface="Arial"/>
              </a:rPr>
              <a:t>Discussion</a:t>
            </a:r>
          </a:p>
          <a:p>
            <a:pPr marL="0" indent="0">
              <a:lnSpc>
                <a:spcPct val="60000"/>
              </a:lnSpc>
              <a:buNone/>
            </a:pPr>
            <a:endParaRPr lang="en-US" sz="2400" b="1" u="sng" dirty="0">
              <a:latin typeface="Arial"/>
              <a:cs typeface="Arial"/>
            </a:endParaRPr>
          </a:p>
          <a:p>
            <a:pPr marL="457200" indent="-457200"/>
            <a:r>
              <a:rPr lang="en-US" sz="2400" dirty="0">
                <a:latin typeface="Arial"/>
                <a:cs typeface="Arial"/>
              </a:rPr>
              <a:t>Remnants of TS Alberto are absorbed into the cyclonic/frontal region of CL over southern Canada </a:t>
            </a:r>
          </a:p>
          <a:p>
            <a:pPr marL="0" indent="0">
              <a:lnSpc>
                <a:spcPct val="110000"/>
              </a:lnSpc>
              <a:buNone/>
            </a:pPr>
            <a:endParaRPr lang="en-US" sz="2400" dirty="0">
              <a:latin typeface="Arial"/>
              <a:cs typeface="Arial"/>
            </a:endParaRPr>
          </a:p>
          <a:p>
            <a:pPr marL="457200" indent="-457200"/>
            <a:r>
              <a:rPr lang="en-US" sz="2400" dirty="0">
                <a:latin typeface="Arial"/>
                <a:cs typeface="Arial"/>
              </a:rPr>
              <a:t>CL moves northeastward, weakens over the Davis Strait, and redevelops as a lee cyclone (AC2) east of </a:t>
            </a:r>
            <a:r>
              <a:rPr lang="en-US" sz="2400" dirty="0" smtClean="0">
                <a:latin typeface="Arial"/>
                <a:cs typeface="Arial"/>
              </a:rPr>
              <a:t>Greenland</a:t>
            </a:r>
          </a:p>
          <a:p>
            <a:pPr marL="0" indent="0">
              <a:lnSpc>
                <a:spcPct val="110000"/>
              </a:lnSpc>
              <a:buNone/>
            </a:pPr>
            <a:endParaRPr lang="en-US" sz="2400" dirty="0">
              <a:latin typeface="Arial"/>
              <a:cs typeface="Arial"/>
            </a:endParaRPr>
          </a:p>
          <a:p>
            <a:pPr marL="457200" indent="-457200"/>
            <a:r>
              <a:rPr lang="en-US" sz="2400" dirty="0">
                <a:latin typeface="Arial"/>
                <a:cs typeface="Arial"/>
              </a:rPr>
              <a:t>Successive deep troughs over Eurasia in early June that form in response to cyclonic wave breaking foster development of AC1 and </a:t>
            </a:r>
            <a:r>
              <a:rPr lang="en-US" sz="2400" dirty="0" smtClean="0">
                <a:latin typeface="Arial"/>
                <a:cs typeface="Arial"/>
              </a:rPr>
              <a:t>AC2</a:t>
            </a:r>
          </a:p>
          <a:p>
            <a:pPr marL="457200" indent="-457200">
              <a:lnSpc>
                <a:spcPct val="110000"/>
              </a:lnSpc>
            </a:pPr>
            <a:endParaRPr lang="en-US" sz="2400" dirty="0">
              <a:latin typeface="Arial"/>
              <a:cs typeface="Arial"/>
            </a:endParaRPr>
          </a:p>
          <a:p>
            <a:pPr marL="457200" indent="-457200"/>
            <a:r>
              <a:rPr lang="en-US" sz="2400" dirty="0">
                <a:latin typeface="Arial"/>
                <a:cs typeface="Arial"/>
              </a:rPr>
              <a:t>AC1 forms near the Caspian Sea along a trailing cold front, moves northeastward, deepens, and reaches the Kara </a:t>
            </a:r>
            <a:r>
              <a:rPr lang="en-US" sz="2400" dirty="0" smtClean="0">
                <a:latin typeface="Arial"/>
                <a:cs typeface="Arial"/>
              </a:rPr>
              <a:t>Sea</a:t>
            </a:r>
            <a:endParaRPr lang="en-US" sz="2400" b="1"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a:cs typeface="Arial"/>
              </a:rPr>
              <a:t>Two Intense Arctic </a:t>
            </a:r>
            <a:r>
              <a:rPr lang="en-US" sz="2800" b="1" dirty="0">
                <a:solidFill>
                  <a:srgbClr val="FF0000"/>
                </a:solidFill>
                <a:latin typeface="Arial"/>
                <a:cs typeface="Arial"/>
              </a:rPr>
              <a:t>Cyclones in June 2018 </a:t>
            </a:r>
            <a:endParaRPr lang="en-US" sz="28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830023" y="15001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178396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startAt="7"/>
            </a:pPr>
            <a:r>
              <a:rPr lang="en-US" sz="2400" b="1" dirty="0" smtClean="0">
                <a:solidFill>
                  <a:srgbClr val="0000FF"/>
                </a:solidFill>
                <a:latin typeface="Arial"/>
                <a:cs typeface="Arial"/>
              </a:rPr>
              <a:t>Discussion</a:t>
            </a:r>
          </a:p>
          <a:p>
            <a:pPr marL="0" indent="0">
              <a:lnSpc>
                <a:spcPct val="50000"/>
              </a:lnSpc>
              <a:buNone/>
            </a:pPr>
            <a:endParaRPr lang="en-US" sz="2400" b="1" dirty="0" smtClean="0">
              <a:solidFill>
                <a:srgbClr val="0000FF"/>
              </a:solidFill>
              <a:latin typeface="Arial"/>
              <a:cs typeface="Arial"/>
            </a:endParaRPr>
          </a:p>
          <a:p>
            <a:pPr marL="457200" indent="-457200"/>
            <a:r>
              <a:rPr lang="en-US" sz="2400" dirty="0">
                <a:latin typeface="Arial"/>
                <a:cs typeface="Arial"/>
              </a:rPr>
              <a:t>AC2 intensifies as an ordinary baroclinic cyclone over northwestern Europe in conjunction with a strong jet </a:t>
            </a:r>
            <a:r>
              <a:rPr lang="en-US" sz="2400" dirty="0" smtClean="0">
                <a:latin typeface="Arial"/>
                <a:cs typeface="Arial"/>
              </a:rPr>
              <a:t>stream</a:t>
            </a:r>
          </a:p>
          <a:p>
            <a:pPr marL="457200" indent="-457200"/>
            <a:endParaRPr lang="en-US" sz="2400" dirty="0">
              <a:latin typeface="Arial"/>
              <a:cs typeface="Arial"/>
            </a:endParaRPr>
          </a:p>
          <a:p>
            <a:pPr marL="457200" indent="-457200"/>
            <a:r>
              <a:rPr lang="en-US" sz="2400" dirty="0">
                <a:latin typeface="Arial"/>
                <a:cs typeface="Arial"/>
              </a:rPr>
              <a:t>TPVs embedded within deep troughs likely contribute to rapid deepening of AC1 and AC2 in the left exit region of a jet </a:t>
            </a:r>
            <a:r>
              <a:rPr lang="en-US" sz="2400" dirty="0" smtClean="0">
                <a:latin typeface="Arial"/>
                <a:cs typeface="Arial"/>
              </a:rPr>
              <a:t>streak</a:t>
            </a:r>
          </a:p>
          <a:p>
            <a:pPr marL="457200" indent="-457200"/>
            <a:endParaRPr lang="en-US" sz="2400" dirty="0">
              <a:latin typeface="Arial"/>
              <a:cs typeface="Arial"/>
            </a:endParaRPr>
          </a:p>
          <a:p>
            <a:pPr marL="457200" indent="-457200"/>
            <a:r>
              <a:rPr lang="en-US" sz="2400" dirty="0">
                <a:latin typeface="Arial"/>
                <a:cs typeface="Arial"/>
              </a:rPr>
              <a:t>AC2 interacts and merges with AC1 and becomes the dominant cyclone, with a peak intensity of 962 hPa and a standardized SLP anomaly of &lt; −6 </a:t>
            </a:r>
            <a:r>
              <a:rPr lang="en-US" sz="2400" dirty="0" err="1" smtClean="0">
                <a:latin typeface="Arial"/>
                <a:cs typeface="Arial"/>
              </a:rPr>
              <a:t>σ</a:t>
            </a:r>
            <a:endParaRPr lang="en-US" sz="2400" dirty="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a:cs typeface="Arial"/>
              </a:rPr>
              <a:t>Two Intense Arctic </a:t>
            </a:r>
            <a:r>
              <a:rPr lang="en-US" sz="2800" b="1" dirty="0">
                <a:solidFill>
                  <a:srgbClr val="FF0000"/>
                </a:solidFill>
                <a:latin typeface="Arial"/>
                <a:cs typeface="Arial"/>
              </a:rPr>
              <a:t>Cyclones in June 2018 </a:t>
            </a:r>
            <a:endParaRPr lang="en-US" sz="28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830023" y="15001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413884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a:t>
            </a:r>
            <a:r>
              <a:rPr lang="en-US" sz="2400" dirty="0" smtClean="0">
                <a:latin typeface="Arial"/>
                <a:cs typeface="Arial"/>
              </a:rPr>
              <a:t>TPVs</a:t>
            </a:r>
            <a:r>
              <a:rPr lang="en-US" sz="2400" dirty="0">
                <a:latin typeface="Arial"/>
                <a:cs typeface="Arial"/>
              </a:rPr>
              <a:t> </a:t>
            </a:r>
            <a:r>
              <a:rPr lang="en-US" sz="2400" dirty="0" smtClean="0">
                <a:latin typeface="Arial"/>
                <a:cs typeface="Arial"/>
              </a:rPr>
              <a:t>and</a:t>
            </a:r>
            <a:r>
              <a:rPr lang="en-US" sz="2400" dirty="0" smtClean="0">
                <a:latin typeface="Arial"/>
                <a:cs typeface="Arial"/>
              </a:rPr>
              <a:t> </a:t>
            </a:r>
            <a:r>
              <a:rPr lang="en-US" sz="2400" dirty="0" smtClean="0">
                <a:latin typeface="Arial"/>
                <a:cs typeface="Arial"/>
              </a:rPr>
              <a:t>Arctic </a:t>
            </a:r>
            <a:r>
              <a:rPr lang="en-US" sz="2400" dirty="0" smtClean="0">
                <a:latin typeface="Arial"/>
                <a:cs typeface="Arial"/>
              </a:rPr>
              <a:t>cyclones</a:t>
            </a:r>
            <a:r>
              <a:rPr lang="en-US" sz="2400" dirty="0">
                <a:latin typeface="Arial"/>
                <a:cs typeface="Arial"/>
              </a:rPr>
              <a:t> </a:t>
            </a:r>
            <a:r>
              <a:rPr lang="en-US" sz="2400" dirty="0" smtClean="0">
                <a:latin typeface="Arial"/>
                <a:cs typeface="Arial"/>
              </a:rPr>
              <a:t>on </a:t>
            </a:r>
            <a:r>
              <a:rPr lang="en-US" sz="2400" dirty="0">
                <a:latin typeface="Arial"/>
                <a:cs typeface="Arial"/>
              </a:rPr>
              <a:t>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pPr marL="0" indent="0">
              <a:buNone/>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a:t>
            </a:r>
            <a:r>
              <a:rPr lang="en-US" sz="2400" dirty="0" smtClean="0">
                <a:latin typeface="Arial"/>
                <a:cs typeface="Arial"/>
              </a:rPr>
              <a:t>is being</a:t>
            </a:r>
            <a:r>
              <a:rPr lang="en-US" sz="2400" dirty="0" smtClean="0">
                <a:latin typeface="Arial"/>
                <a:cs typeface="Arial"/>
              </a:rPr>
              <a:t> </a:t>
            </a:r>
            <a:r>
              <a:rPr lang="en-US" sz="2400" dirty="0">
                <a:latin typeface="Arial"/>
                <a:cs typeface="Arial"/>
              </a:rPr>
              <a:t>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a:t>
            </a:r>
            <a:r>
              <a:rPr lang="en-US" sz="2400" dirty="0" smtClean="0">
                <a:latin typeface="Arial"/>
                <a:cs typeface="Arial"/>
              </a:rPr>
              <a:t>is being</a:t>
            </a:r>
            <a:r>
              <a:rPr lang="en-US" sz="2400" dirty="0" smtClean="0">
                <a:latin typeface="Arial"/>
                <a:cs typeface="Arial"/>
              </a:rPr>
              <a:t> </a:t>
            </a:r>
            <a:r>
              <a:rPr lang="en-US" sz="2400" dirty="0">
                <a:latin typeface="Arial"/>
                <a:cs typeface="Arial"/>
              </a:rPr>
              <a:t>addressed by performing case studies and associated composite analyses of interactions between </a:t>
            </a:r>
            <a:r>
              <a:rPr lang="en-US" sz="2400" dirty="0" smtClean="0">
                <a:latin typeface="Arial"/>
                <a:cs typeface="Arial"/>
              </a:rPr>
              <a:t>TPVs and </a:t>
            </a:r>
            <a:r>
              <a:rPr lang="en-US" sz="2400" dirty="0">
                <a:latin typeface="Arial"/>
                <a:cs typeface="Arial"/>
              </a:rPr>
              <a:t>Arctic </a:t>
            </a:r>
            <a:r>
              <a:rPr lang="en-US" sz="2400" dirty="0" smtClean="0">
                <a:latin typeface="Arial"/>
                <a:cs typeface="Arial"/>
              </a:rPr>
              <a:t>cyclones</a:t>
            </a:r>
            <a:r>
              <a:rPr lang="en-US" sz="2400" dirty="0" smtClean="0">
                <a:latin typeface="Arial"/>
                <a:cs typeface="Arial"/>
              </a:rPr>
              <a:t>.</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a:t>
            </a:r>
            <a:r>
              <a:rPr lang="en-US" sz="2400" dirty="0" smtClean="0">
                <a:latin typeface="Arial"/>
                <a:cs typeface="Arial"/>
              </a:rPr>
              <a:t>TPVs</a:t>
            </a:r>
            <a:r>
              <a:rPr lang="en-US" sz="2400" dirty="0">
                <a:latin typeface="Arial"/>
                <a:cs typeface="Arial"/>
              </a:rPr>
              <a:t> </a:t>
            </a:r>
            <a:r>
              <a:rPr lang="en-US" sz="2400" dirty="0" smtClean="0">
                <a:latin typeface="Arial"/>
                <a:cs typeface="Arial"/>
              </a:rPr>
              <a:t>and </a:t>
            </a:r>
            <a:r>
              <a:rPr lang="en-US" sz="2400" dirty="0" smtClean="0">
                <a:latin typeface="Arial"/>
                <a:cs typeface="Arial"/>
              </a:rPr>
              <a:t>Arctic cyclones </a:t>
            </a:r>
            <a:r>
              <a:rPr lang="en-US" sz="2400" dirty="0">
                <a:latin typeface="Arial"/>
                <a:cs typeface="Arial"/>
              </a:rPr>
              <a:t>on synoptic-to-</a:t>
            </a:r>
            <a:r>
              <a:rPr lang="en-US" sz="2400" dirty="0" err="1">
                <a:latin typeface="Arial"/>
                <a:cs typeface="Arial"/>
              </a:rPr>
              <a:t>subseasonal</a:t>
            </a:r>
            <a:r>
              <a:rPr lang="en-US" sz="2400" dirty="0">
                <a:latin typeface="Arial"/>
                <a:cs typeface="Arial"/>
              </a:rPr>
              <a:t> time scales for episodes of </a:t>
            </a:r>
            <a:r>
              <a:rPr lang="en-US" sz="2400" dirty="0" smtClean="0">
                <a:latin typeface="Arial"/>
                <a:cs typeface="Arial"/>
              </a:rPr>
              <a:t>reduced</a:t>
            </a:r>
            <a:r>
              <a:rPr lang="en-US" sz="2400" dirty="0" smtClean="0">
                <a:latin typeface="Arial"/>
                <a:cs typeface="Arial"/>
              </a:rPr>
              <a:t> </a:t>
            </a:r>
            <a:r>
              <a:rPr lang="en-US" sz="2400" dirty="0">
                <a:latin typeface="Arial"/>
                <a:cs typeface="Arial"/>
              </a:rPr>
              <a:t>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TPVs and Arctic cyclones. </a:t>
            </a:r>
          </a:p>
          <a:p>
            <a:pPr marL="457200" indent="-457200">
              <a:buFont typeface="+mj-lt"/>
              <a:buAutoNum type="arabicPeriod"/>
            </a:pP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a:t>
            </a:r>
            <a:r>
              <a:rPr lang="en-US" sz="2800" b="1" dirty="0" smtClean="0">
                <a:solidFill>
                  <a:srgbClr val="FF0000"/>
                </a:solidFill>
                <a:latin typeface="Arial" panose="020B0604020202020204" pitchFamily="34" charset="0"/>
                <a:cs typeface="Arial" panose="020B0604020202020204" pitchFamily="34" charset="0"/>
              </a:rPr>
              <a:t>Topics </a:t>
            </a:r>
            <a:r>
              <a:rPr lang="en-US" sz="2800" b="1" dirty="0" smtClean="0">
                <a:solidFill>
                  <a:srgbClr val="FF0000"/>
                </a:solidFill>
                <a:latin typeface="Arial" panose="020B0604020202020204" pitchFamily="34" charset="0"/>
                <a:cs typeface="Arial" panose="020B0604020202020204" pitchFamily="34" charset="0"/>
              </a:rPr>
              <a:t>#</a:t>
            </a:r>
            <a:r>
              <a:rPr lang="en-US" sz="2800" b="1" dirty="0" smtClean="0">
                <a:solidFill>
                  <a:srgbClr val="FF0000"/>
                </a:solidFill>
                <a:latin typeface="Arial" panose="020B0604020202020204" pitchFamily="34" charset="0"/>
                <a:cs typeface="Arial" panose="020B0604020202020204" pitchFamily="34" charset="0"/>
              </a:rPr>
              <a:t>1 and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a:latin typeface="Arial"/>
                <a:cs typeface="Arial"/>
              </a:rPr>
              <a:t>Linkages Between Tropopause Polar Vortices and the Great Arctic Cyclone of August </a:t>
            </a:r>
            <a:r>
              <a:rPr lang="en-US" sz="2400" dirty="0" smtClean="0">
                <a:latin typeface="Arial"/>
                <a:cs typeface="Arial"/>
              </a:rPr>
              <a:t>2012</a:t>
            </a:r>
          </a:p>
          <a:p>
            <a:endParaRPr lang="en-US" sz="2400" dirty="0">
              <a:latin typeface="Arial"/>
              <a:cs typeface="Arial"/>
            </a:endParaRPr>
          </a:p>
          <a:p>
            <a:r>
              <a:rPr lang="en-US" sz="2400" dirty="0">
                <a:latin typeface="Arial"/>
                <a:cs typeface="Arial"/>
              </a:rPr>
              <a:t>The Contributions of Tropopause Polar Vortices and Remnant Tropical Moisture from Tropical Storm Alberto to the Development of Two Intense Arctic Cyclones in June </a:t>
            </a:r>
            <a:r>
              <a:rPr lang="en-US" sz="2400" dirty="0" smtClean="0">
                <a:latin typeface="Arial"/>
                <a:cs typeface="Arial"/>
              </a:rPr>
              <a:t>2018</a:t>
            </a:r>
            <a:endParaRPr lang="en-US" sz="2400" dirty="0">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a:t>
            </a:r>
            <a:r>
              <a:rPr lang="en-US" sz="2800" b="1" dirty="0" smtClean="0">
                <a:solidFill>
                  <a:srgbClr val="FF0000"/>
                </a:solidFill>
                <a:latin typeface="Arial" panose="020B0604020202020204" pitchFamily="34" charset="0"/>
                <a:cs typeface="Arial" panose="020B0604020202020204" pitchFamily="34" charset="0"/>
              </a:rPr>
              <a:t>Topics #1 and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a:pPr>
            <a:r>
              <a:rPr lang="en-US" sz="2400" b="1" dirty="0" smtClean="0">
                <a:solidFill>
                  <a:srgbClr val="0000FF"/>
                </a:solidFill>
                <a:latin typeface="Arial"/>
                <a:cs typeface="Arial"/>
              </a:rPr>
              <a:t>Background</a:t>
            </a:r>
          </a:p>
          <a:p>
            <a:pPr>
              <a:lnSpc>
                <a:spcPct val="50000"/>
              </a:lnSpc>
            </a:pPr>
            <a:endParaRPr lang="en-US" sz="2400" dirty="0" smtClean="0">
              <a:latin typeface="Arial"/>
              <a:cs typeface="Arial"/>
            </a:endParaRPr>
          </a:p>
          <a:p>
            <a:r>
              <a:rPr lang="en-US" sz="2400" dirty="0" smtClean="0">
                <a:latin typeface="Arial"/>
                <a:cs typeface="Arial"/>
              </a:rPr>
              <a:t>The </a:t>
            </a:r>
            <a:r>
              <a:rPr lang="en-US" sz="2400" dirty="0">
                <a:latin typeface="Arial"/>
                <a:cs typeface="Arial"/>
              </a:rPr>
              <a:t>Great Arctic Cyclone of August 2012 (hereafter </a:t>
            </a:r>
            <a:r>
              <a:rPr lang="en-US" sz="2400" dirty="0" smtClean="0">
                <a:latin typeface="Arial"/>
                <a:cs typeface="Arial"/>
              </a:rPr>
              <a:t>AC12) </a:t>
            </a:r>
            <a:r>
              <a:rPr lang="en-US" sz="2400" dirty="0">
                <a:latin typeface="Arial"/>
                <a:cs typeface="Arial"/>
              </a:rPr>
              <a:t>formed over Siberia on 2 August 2012 and tracked northeastward into the Arctic, reaching a minimum central sea level pressure (SLP) of 962.3 hPa at 1000 UTC 6 August in the </a:t>
            </a:r>
            <a:r>
              <a:rPr lang="en-US" sz="2400" dirty="0" smtClean="0">
                <a:latin typeface="Arial"/>
                <a:cs typeface="Arial"/>
              </a:rPr>
              <a:t>ERA5</a:t>
            </a:r>
          </a:p>
          <a:p>
            <a:endParaRPr lang="en-US" sz="2400" dirty="0">
              <a:latin typeface="Arial"/>
              <a:cs typeface="Arial"/>
            </a:endParaRPr>
          </a:p>
          <a:p>
            <a:r>
              <a:rPr lang="en-US" sz="2400" dirty="0">
                <a:latin typeface="Arial"/>
                <a:cs typeface="Arial"/>
              </a:rPr>
              <a:t>Strong surface winds and waves associated with AC12 helped break up thin Arctic sea ice </a:t>
            </a:r>
            <a:r>
              <a:rPr lang="en-US" sz="2400" dirty="0" smtClean="0">
                <a:latin typeface="Arial"/>
                <a:cs typeface="Arial"/>
              </a:rPr>
              <a:t>and </a:t>
            </a:r>
            <a:r>
              <a:rPr lang="en-US" sz="2400" dirty="0">
                <a:latin typeface="Arial"/>
                <a:cs typeface="Arial"/>
              </a:rPr>
              <a:t>contributed to increased upward ocean heat transport and bottom melting of ice, with sea-ice volume decreasing twice as fast as normal during AC12 </a:t>
            </a:r>
          </a:p>
          <a:p>
            <a:pPr marL="0" indent="0">
              <a:buNone/>
            </a:pPr>
            <a:endParaRPr lang="en-US" sz="2600" dirty="0">
              <a:latin typeface="Arial"/>
              <a:cs typeface="Arial"/>
            </a:endParaRPr>
          </a:p>
          <a:p>
            <a:endParaRPr lang="en-US" sz="3100" dirty="0">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a:solidFill>
                  <a:srgbClr val="FF0000"/>
                </a:solidFill>
                <a:latin typeface="Arial"/>
                <a:cs typeface="Arial"/>
              </a:rPr>
              <a:t>Great Arctic Cyclone of August </a:t>
            </a:r>
            <a:r>
              <a:rPr lang="en-US" sz="2800" b="1" dirty="0" smtClean="0">
                <a:solidFill>
                  <a:srgbClr val="FF0000"/>
                </a:solidFill>
                <a:latin typeface="Arial"/>
                <a:cs typeface="Arial"/>
              </a:rPr>
              <a:t>2012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0426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pPr marL="457200" indent="-457200">
              <a:buFont typeface="+mj-lt"/>
              <a:buAutoNum type="arabicParenR"/>
            </a:pPr>
            <a:r>
              <a:rPr lang="en-US" sz="2400" b="1" dirty="0" smtClean="0">
                <a:solidFill>
                  <a:srgbClr val="0000FF"/>
                </a:solidFill>
                <a:latin typeface="Arial"/>
                <a:cs typeface="Arial"/>
              </a:rPr>
              <a:t>Background</a:t>
            </a:r>
          </a:p>
          <a:p>
            <a:pPr>
              <a:lnSpc>
                <a:spcPct val="50000"/>
              </a:lnSpc>
            </a:pPr>
            <a:endParaRPr lang="en-US" sz="2400" dirty="0" smtClean="0">
              <a:latin typeface="Arial"/>
              <a:cs typeface="Arial"/>
            </a:endParaRPr>
          </a:p>
          <a:p>
            <a:r>
              <a:rPr lang="en-US" sz="2400" dirty="0" smtClean="0">
                <a:latin typeface="Arial"/>
                <a:cs typeface="Arial"/>
              </a:rPr>
              <a:t>This presentation examines linkages between TPVs and AC12, and the impact of AC12 on Arctic sea-ice extent</a:t>
            </a:r>
            <a:endParaRPr lang="en-US" sz="2600" dirty="0">
              <a:latin typeface="Arial"/>
              <a:cs typeface="Arial"/>
            </a:endParaRPr>
          </a:p>
          <a:p>
            <a:endParaRPr lang="en-US" sz="3100" dirty="0">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a:solidFill>
                  <a:srgbClr val="FF0000"/>
                </a:solidFill>
                <a:latin typeface="Arial"/>
                <a:cs typeface="Arial"/>
              </a:rPr>
              <a:t>Great Arctic Cyclone of August </a:t>
            </a:r>
            <a:r>
              <a:rPr lang="en-US" sz="2800" b="1" dirty="0" smtClean="0">
                <a:solidFill>
                  <a:srgbClr val="FF0000"/>
                </a:solidFill>
                <a:latin typeface="Arial"/>
                <a:cs typeface="Arial"/>
              </a:rPr>
              <a:t>2012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4897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8265</TotalTime>
  <Words>3957</Words>
  <Application>Microsoft Macintosh PowerPoint</Application>
  <PresentationFormat>On-screen Show (4:3)</PresentationFormat>
  <Paragraphs>1025</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Phenomenological and Predictability Studies of the Structure and Evolution of                  Arctic Cyclones, Polar Lows, and                   Tropopause Polar Vortices</vt:lpstr>
      <vt:lpstr>Project Objective</vt:lpstr>
      <vt:lpstr>Research Topics</vt:lpstr>
      <vt:lpstr>Research Topics</vt:lpstr>
      <vt:lpstr>Research Topics</vt:lpstr>
      <vt:lpstr>Research Topics #1 and #2</vt:lpstr>
      <vt:lpstr>Research Topics #1 and #2</vt:lpstr>
      <vt:lpstr>Great Arctic Cyclone of August 2012</vt:lpstr>
      <vt:lpstr>Great Arctic Cyclone of August 2012</vt:lpstr>
      <vt:lpstr>Great Arctic Cyclone of August 2012</vt:lpstr>
      <vt:lpstr>3) Track and Intensity</vt:lpstr>
      <vt:lpstr>3) Track and Intensity</vt:lpstr>
      <vt:lpstr>4) Synoptic Evolution</vt:lpstr>
      <vt:lpstr>4) Synoptic Evolution</vt:lpstr>
      <vt:lpstr>4) Synoptic Evolution</vt:lpstr>
      <vt:lpstr>4) Synoptic Evolution</vt:lpstr>
      <vt:lpstr>4) Synoptic Evolution</vt:lpstr>
      <vt:lpstr>4) Synoptic Evolution</vt:lpstr>
      <vt:lpstr>5) Cross Sections</vt:lpstr>
      <vt:lpstr>5) Cross Sections</vt:lpstr>
      <vt:lpstr>6) Impacts of AC12 on Arctic Sea Ice</vt:lpstr>
      <vt:lpstr>Great Arctic Cyclone of August 2012</vt:lpstr>
      <vt:lpstr>Great Arctic Cyclone of August 2012</vt:lpstr>
      <vt:lpstr>Great Arctic Cyclone of August 2012</vt:lpstr>
      <vt:lpstr>Two Intense Arctic Cyclones in June 2018 </vt:lpstr>
      <vt:lpstr>Two Intense Arctic Cyclones in June 2018 </vt:lpstr>
      <vt:lpstr>Two Intense Arctic Cyclones in June 2018 </vt:lpstr>
      <vt:lpstr>PowerPoint Presentation</vt:lpstr>
      <vt:lpstr>PowerPoint Presentation</vt:lpstr>
      <vt:lpstr>PowerPoint Presentation</vt:lpstr>
      <vt:lpstr>5) Synoptic Evolution</vt:lpstr>
      <vt:lpstr>5) Synoptic Evolution</vt:lpstr>
      <vt:lpstr>5) Synoptic Evolution</vt:lpstr>
      <vt:lpstr>PowerPoint Presentation</vt:lpstr>
      <vt:lpstr>Two Intense Arctic Cyclones in June 2018 </vt:lpstr>
      <vt:lpstr>Two Intense Arctic Cyclones in June 2018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120</cp:revision>
  <dcterms:created xsi:type="dcterms:W3CDTF">2018-05-15T16:55:59Z</dcterms:created>
  <dcterms:modified xsi:type="dcterms:W3CDTF">2018-12-05T20:53:55Z</dcterms:modified>
</cp:coreProperties>
</file>