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06060"/>
    <a:srgbClr val="560EB3"/>
    <a:srgbClr val="4B1966"/>
    <a:srgbClr val="FF515B"/>
    <a:srgbClr val="20FFFF"/>
    <a:srgbClr val="F90106"/>
    <a:srgbClr val="BF0003"/>
    <a:srgbClr val="3C3C3C"/>
    <a:srgbClr val="760001"/>
    <a:srgbClr val="33D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6172" autoAdjust="0"/>
  </p:normalViewPr>
  <p:slideViewPr>
    <p:cSldViewPr snapToGrid="0" snapToObjects="1">
      <p:cViewPr varScale="1">
        <p:scale>
          <a:sx n="25" d="100"/>
          <a:sy n="25" d="100"/>
        </p:scale>
        <p:origin x="-1632" y="-184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hyperlink" Target="http://www.ecmwf.int/sites/default/files/elibrary/2016/16299-newsletter-no147-spring-2016.pdf" TargetMode="External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307654" y="23627533"/>
            <a:ext cx="11670945" cy="9201636"/>
            <a:chOff x="15307654" y="23610687"/>
            <a:chExt cx="11670945" cy="9201636"/>
          </a:xfrm>
        </p:grpSpPr>
        <p:grpSp>
          <p:nvGrpSpPr>
            <p:cNvPr id="81" name="Group 80"/>
            <p:cNvGrpSpPr/>
            <p:nvPr/>
          </p:nvGrpSpPr>
          <p:grpSpPr>
            <a:xfrm>
              <a:off x="15538952" y="23610687"/>
              <a:ext cx="9339115" cy="4392944"/>
              <a:chOff x="15509545" y="23523103"/>
              <a:chExt cx="9339115" cy="4392944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19853126" y="23523103"/>
                <a:ext cx="4995534" cy="4392944"/>
                <a:chOff x="19853126" y="23523103"/>
                <a:chExt cx="4995534" cy="4392944"/>
              </a:xfrm>
            </p:grpSpPr>
            <p:pic>
              <p:nvPicPr>
                <p:cNvPr id="311" name="Picture 310" descr="vort_max_trace_v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454" r="1389" b="6325"/>
                <a:stretch/>
              </p:blipFill>
              <p:spPr>
                <a:xfrm>
                  <a:off x="20401437" y="23523103"/>
                  <a:ext cx="4376721" cy="4023612"/>
                </a:xfrm>
                <a:prstGeom prst="rect">
                  <a:avLst/>
                </a:prstGeom>
              </p:spPr>
            </p:pic>
            <p:sp>
              <p:nvSpPr>
                <p:cNvPr id="312" name="TextBox 311"/>
                <p:cNvSpPr txBox="1"/>
                <p:nvPr/>
              </p:nvSpPr>
              <p:spPr>
                <a:xfrm rot="16200000">
                  <a:off x="18167307" y="25439859"/>
                  <a:ext cx="367941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850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-hPa 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ζ (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en-US" sz="1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−5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s</a:t>
                  </a:r>
                  <a:r>
                    <a:rPr lang="en-US" sz="1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−</a:t>
                  </a:r>
                  <a:r>
                    <a:rPr lang="en-US" sz="14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en-US" sz="1400" dirty="0"/>
                </a:p>
              </p:txBody>
            </p:sp>
            <p:sp>
              <p:nvSpPr>
                <p:cNvPr id="313" name="TextBox 312"/>
                <p:cNvSpPr txBox="1"/>
                <p:nvPr/>
              </p:nvSpPr>
              <p:spPr>
                <a:xfrm>
                  <a:off x="19931515" y="27546715"/>
                  <a:ext cx="122092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1800 UTC </a:t>
                  </a:r>
                </a:p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10 Feb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4" name="TextBox 313"/>
                <p:cNvSpPr txBox="1"/>
                <p:nvPr/>
              </p:nvSpPr>
              <p:spPr>
                <a:xfrm>
                  <a:off x="21165016" y="27546715"/>
                  <a:ext cx="122092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0000 UTC </a:t>
                  </a:r>
                </a:p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11 Feb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5" name="TextBox 314"/>
                <p:cNvSpPr txBox="1"/>
                <p:nvPr/>
              </p:nvSpPr>
              <p:spPr>
                <a:xfrm>
                  <a:off x="22397593" y="27546715"/>
                  <a:ext cx="122092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0600 UTC </a:t>
                  </a:r>
                </a:p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11 Feb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6" name="TextBox 315"/>
                <p:cNvSpPr txBox="1"/>
                <p:nvPr/>
              </p:nvSpPr>
              <p:spPr>
                <a:xfrm>
                  <a:off x="23627735" y="27546715"/>
                  <a:ext cx="122092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1200 UTC </a:t>
                  </a:r>
                </a:p>
                <a:p>
                  <a:pPr algn="ctr"/>
                  <a:r>
                    <a:rPr lang="en-US" sz="1200" dirty="0" smtClean="0">
                      <a:latin typeface="Arial"/>
                      <a:cs typeface="Arial"/>
                    </a:rPr>
                    <a:t>11 Feb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7" name="TextBox 316"/>
                <p:cNvSpPr txBox="1"/>
                <p:nvPr/>
              </p:nvSpPr>
              <p:spPr>
                <a:xfrm>
                  <a:off x="20156358" y="27338554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8" name="TextBox 317"/>
                <p:cNvSpPr txBox="1"/>
                <p:nvPr/>
              </p:nvSpPr>
              <p:spPr>
                <a:xfrm>
                  <a:off x="20156358" y="26741562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10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9" name="TextBox 318"/>
                <p:cNvSpPr txBox="1"/>
                <p:nvPr/>
              </p:nvSpPr>
              <p:spPr>
                <a:xfrm>
                  <a:off x="20156358" y="26146899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>
                      <a:latin typeface="Arial"/>
                      <a:cs typeface="Arial"/>
                    </a:rPr>
                    <a:t>2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0" name="TextBox 319"/>
                <p:cNvSpPr txBox="1"/>
                <p:nvPr/>
              </p:nvSpPr>
              <p:spPr>
                <a:xfrm>
                  <a:off x="20156358" y="25547523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30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1" name="TextBox 320"/>
                <p:cNvSpPr txBox="1"/>
                <p:nvPr/>
              </p:nvSpPr>
              <p:spPr>
                <a:xfrm>
                  <a:off x="20156358" y="24951975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>
                      <a:latin typeface="Arial"/>
                      <a:cs typeface="Arial"/>
                    </a:rPr>
                    <a:t>4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2" name="TextBox 321"/>
                <p:cNvSpPr txBox="1"/>
                <p:nvPr/>
              </p:nvSpPr>
              <p:spPr>
                <a:xfrm>
                  <a:off x="20156358" y="24358043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 smtClean="0">
                      <a:latin typeface="Arial"/>
                      <a:cs typeface="Arial"/>
                    </a:rPr>
                    <a:t>50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3" name="TextBox 322"/>
                <p:cNvSpPr txBox="1"/>
                <p:nvPr/>
              </p:nvSpPr>
              <p:spPr>
                <a:xfrm>
                  <a:off x="20162159" y="23756351"/>
                  <a:ext cx="239278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r"/>
                  <a:r>
                    <a:rPr lang="en-US" sz="1200" dirty="0">
                      <a:latin typeface="Arial"/>
                      <a:cs typeface="Arial"/>
                    </a:rPr>
                    <a:t>6</a:t>
                  </a:r>
                  <a:r>
                    <a:rPr lang="en-US" sz="1200" dirty="0" smtClean="0">
                      <a:latin typeface="Arial"/>
                      <a:cs typeface="Arial"/>
                    </a:rPr>
                    <a:t>0</a:t>
                  </a:r>
                  <a:endParaRPr lang="en-US" sz="12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04" name="Group 303"/>
              <p:cNvGrpSpPr/>
              <p:nvPr/>
            </p:nvGrpSpPr>
            <p:grpSpPr>
              <a:xfrm>
                <a:off x="15509545" y="23701027"/>
                <a:ext cx="4200244" cy="3879541"/>
                <a:chOff x="52307" y="999237"/>
                <a:chExt cx="4200244" cy="3879541"/>
              </a:xfrm>
            </p:grpSpPr>
            <p:pic>
              <p:nvPicPr>
                <p:cNvPr id="305" name="Picture 304" descr="vort_tracks_v2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985" y="999237"/>
                  <a:ext cx="4176566" cy="3814958"/>
                </a:xfrm>
                <a:prstGeom prst="rect">
                  <a:avLst/>
                </a:prstGeom>
                <a:ln w="6350">
                  <a:solidFill>
                    <a:schemeClr val="tx1"/>
                  </a:solidFill>
                </a:ln>
              </p:spPr>
            </p:pic>
            <p:sp>
              <p:nvSpPr>
                <p:cNvPr id="306" name="Rectangle 305"/>
                <p:cNvSpPr/>
                <p:nvPr/>
              </p:nvSpPr>
              <p:spPr>
                <a:xfrm>
                  <a:off x="79089" y="4418213"/>
                  <a:ext cx="1440614" cy="3895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7" name="TextBox 306"/>
                <p:cNvSpPr txBox="1"/>
                <p:nvPr/>
              </p:nvSpPr>
              <p:spPr>
                <a:xfrm>
                  <a:off x="214693" y="4399416"/>
                  <a:ext cx="15612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1800 UTC 10 Feb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08" name="TextBox 307"/>
                <p:cNvSpPr txBox="1"/>
                <p:nvPr/>
              </p:nvSpPr>
              <p:spPr>
                <a:xfrm>
                  <a:off x="52307" y="4478668"/>
                  <a:ext cx="22795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/>
                    <a:t>×</a:t>
                  </a:r>
                  <a:endParaRPr lang="en-US" sz="2000" b="1" dirty="0"/>
                </a:p>
              </p:txBody>
            </p:sp>
            <p:sp>
              <p:nvSpPr>
                <p:cNvPr id="309" name="Oval 308"/>
                <p:cNvSpPr>
                  <a:spLocks noChangeAspect="1"/>
                </p:cNvSpPr>
                <p:nvPr/>
              </p:nvSpPr>
              <p:spPr>
                <a:xfrm>
                  <a:off x="149658" y="4486254"/>
                  <a:ext cx="109728" cy="109728"/>
                </a:xfrm>
                <a:prstGeom prst="ellipse">
                  <a:avLst/>
                </a:prstGeom>
                <a:solidFill>
                  <a:schemeClr val="tx1"/>
                </a:solidFill>
                <a:ln w="22225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214693" y="4564612"/>
                  <a:ext cx="156129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1200 UTC 11 Feb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856" name="TextBox 855"/>
            <p:cNvSpPr txBox="1"/>
            <p:nvPr/>
          </p:nvSpPr>
          <p:spPr>
            <a:xfrm>
              <a:off x="15307654" y="27994852"/>
              <a:ext cx="11670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Figure 5</a:t>
              </a:r>
              <a:r>
                <a:rPr lang="en-US" sz="2000" dirty="0" smtClean="0">
                  <a:latin typeface="Arial"/>
                  <a:cs typeface="Arial"/>
                </a:rPr>
                <a:t>.</a:t>
              </a:r>
              <a:r>
                <a:rPr lang="en-US" sz="2000" b="1" dirty="0" smtClean="0"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(a) Track and (</a:t>
              </a:r>
              <a:r>
                <a:rPr lang="en-US" sz="2000" dirty="0">
                  <a:latin typeface="Arial"/>
                  <a:cs typeface="Arial"/>
                </a:rPr>
                <a:t>b) intensity </a:t>
              </a:r>
              <a:r>
                <a:rPr lang="en-US" sz="2000" dirty="0" smtClean="0">
                  <a:latin typeface="Arial"/>
                  <a:cs typeface="Arial"/>
                </a:rPr>
                <a:t>of 850</a:t>
              </a:r>
              <a:r>
                <a:rPr lang="en-US" sz="2000" dirty="0">
                  <a:latin typeface="Arial"/>
                  <a:cs typeface="Arial"/>
                </a:rPr>
                <a:t>-hPa </a:t>
              </a:r>
              <a:r>
                <a:rPr lang="en-US" sz="2000" dirty="0" smtClean="0">
                  <a:latin typeface="Arial"/>
                  <a:cs typeface="Arial"/>
                </a:rPr>
                <a:t>ζ maximum (10</a:t>
              </a:r>
              <a:r>
                <a:rPr lang="en-US" sz="2000" baseline="30000" dirty="0" smtClean="0">
                  <a:latin typeface="Arial"/>
                  <a:cs typeface="Arial"/>
                </a:rPr>
                <a:t>−5</a:t>
              </a:r>
              <a:r>
                <a:rPr lang="en-US" sz="2000" dirty="0" smtClean="0">
                  <a:latin typeface="Arial"/>
                  <a:cs typeface="Arial"/>
                </a:rPr>
                <a:t> s</a:t>
              </a:r>
              <a:r>
                <a:rPr lang="en-US" sz="2000" baseline="30000" dirty="0" smtClean="0">
                  <a:latin typeface="Arial"/>
                  <a:cs typeface="Arial"/>
                </a:rPr>
                <a:t>−1</a:t>
              </a:r>
              <a:r>
                <a:rPr lang="en-US" sz="2000" dirty="0" smtClean="0">
                  <a:latin typeface="Arial"/>
                  <a:cs typeface="Arial"/>
                </a:rPr>
                <a:t>) associated with polar low, </a:t>
              </a:r>
              <a:r>
                <a:rPr lang="en-US" sz="2000" dirty="0">
                  <a:latin typeface="Arial"/>
                  <a:cs typeface="Arial"/>
                </a:rPr>
                <a:t>every 6 </a:t>
              </a:r>
              <a:r>
                <a:rPr lang="en-US" sz="2000" dirty="0" smtClean="0">
                  <a:latin typeface="Arial"/>
                  <a:cs typeface="Arial"/>
                </a:rPr>
                <a:t>h during </a:t>
              </a:r>
              <a:r>
                <a:rPr lang="en-US" sz="2000" dirty="0">
                  <a:latin typeface="Arial"/>
                  <a:cs typeface="Arial"/>
                </a:rPr>
                <a:t>1800 UTC </a:t>
              </a:r>
              <a:r>
                <a:rPr lang="en-US" sz="2000" dirty="0" smtClean="0">
                  <a:latin typeface="Arial"/>
                  <a:cs typeface="Arial"/>
                </a:rPr>
                <a:t>10–</a:t>
              </a:r>
              <a:r>
                <a:rPr lang="en-US" sz="2000" dirty="0">
                  <a:latin typeface="Arial"/>
                  <a:cs typeface="Arial"/>
                </a:rPr>
                <a:t>1200 UTC 11 </a:t>
              </a:r>
              <a:r>
                <a:rPr lang="en-US" sz="2000" dirty="0" smtClean="0">
                  <a:latin typeface="Arial"/>
                  <a:cs typeface="Arial"/>
                </a:rPr>
                <a:t>Feb 2011.</a:t>
              </a:r>
              <a:endParaRPr lang="en-US" sz="2000" b="1" dirty="0">
                <a:latin typeface="Arial"/>
                <a:cs typeface="Arial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15307654" y="24114699"/>
              <a:ext cx="11670945" cy="8697624"/>
              <a:chOff x="15307654" y="24114699"/>
              <a:chExt cx="11670945" cy="8697624"/>
            </a:xfrm>
          </p:grpSpPr>
          <p:sp>
            <p:nvSpPr>
              <p:cNvPr id="329" name="TextBox 328"/>
              <p:cNvSpPr txBox="1"/>
              <p:nvPr/>
            </p:nvSpPr>
            <p:spPr>
              <a:xfrm>
                <a:off x="15307654" y="29496036"/>
                <a:ext cx="11670945" cy="3316287"/>
              </a:xfrm>
              <a:prstGeom prst="rect">
                <a:avLst/>
              </a:prstGeom>
              <a:solidFill>
                <a:schemeClr val="bg1">
                  <a:alpha val="81000"/>
                </a:schemeClr>
              </a:solidFill>
              <a:ln w="38100">
                <a:solidFill>
                  <a:srgbClr val="000090"/>
                </a:solidFill>
              </a:ln>
            </p:spPr>
            <p:txBody>
              <a:bodyPr wrap="square" lIns="83814" tIns="41907" rIns="83814" bIns="41907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latin typeface="Arial"/>
                    <a:cs typeface="Arial"/>
                  </a:rPr>
                  <a:t>Buizza</a:t>
                </a:r>
                <a:r>
                  <a:rPr lang="en-US" sz="1400" dirty="0" smtClean="0">
                    <a:latin typeface="Arial"/>
                    <a:cs typeface="Arial"/>
                  </a:rPr>
                  <a:t>, R., J. R. </a:t>
                </a:r>
                <a:r>
                  <a:rPr lang="en-US" sz="1400" dirty="0" err="1" smtClean="0">
                    <a:latin typeface="Arial"/>
                    <a:cs typeface="Arial"/>
                  </a:rPr>
                  <a:t>Bidlot</a:t>
                </a:r>
                <a:r>
                  <a:rPr lang="en-US" sz="1400" dirty="0" smtClean="0">
                    <a:latin typeface="Arial"/>
                    <a:cs typeface="Arial"/>
                  </a:rPr>
                  <a:t>, N. </a:t>
                </a:r>
                <a:r>
                  <a:rPr lang="en-US" sz="1400" dirty="0" err="1" smtClean="0">
                    <a:latin typeface="Arial"/>
                    <a:cs typeface="Arial"/>
                  </a:rPr>
                  <a:t>Wedi</a:t>
                </a:r>
                <a:r>
                  <a:rPr lang="en-US" sz="1400" dirty="0" smtClean="0">
                    <a:latin typeface="Arial"/>
                    <a:cs typeface="Arial"/>
                  </a:rPr>
                  <a:t>, M. Fuentes, M. </a:t>
                </a:r>
                <a:r>
                  <a:rPr lang="en-US" sz="1400" dirty="0" err="1" smtClean="0">
                    <a:latin typeface="Arial"/>
                    <a:cs typeface="Arial"/>
                  </a:rPr>
                  <a:t>Hamrud</a:t>
                </a:r>
                <a:r>
                  <a:rPr lang="en-US" sz="1400" dirty="0" smtClean="0">
                    <a:latin typeface="Arial"/>
                    <a:cs typeface="Arial"/>
                  </a:rPr>
                  <a:t>, G. Holt, and F. </a:t>
                </a:r>
                <a:r>
                  <a:rPr lang="en-US" sz="1400" dirty="0" err="1" smtClean="0">
                    <a:latin typeface="Arial"/>
                    <a:cs typeface="Arial"/>
                  </a:rPr>
                  <a:t>Vitart</a:t>
                </a:r>
                <a:r>
                  <a:rPr lang="en-US" sz="1400" dirty="0" smtClean="0">
                    <a:latin typeface="Arial"/>
                    <a:cs typeface="Arial"/>
                  </a:rPr>
                  <a:t>, 2007: The new ECMWF VAREPS (Variable Resolution   </a:t>
                </a:r>
              </a:p>
              <a:p>
                <a:r>
                  <a:rPr lang="en-US" sz="1400" dirty="0" smtClean="0">
                    <a:latin typeface="Arial"/>
                    <a:cs typeface="Arial"/>
                  </a:rPr>
                  <a:t>               Ensemble Prediction System). </a:t>
                </a:r>
                <a:r>
                  <a:rPr lang="en-US" sz="1400" i="1" dirty="0" smtClean="0">
                    <a:latin typeface="Arial"/>
                    <a:cs typeface="Arial"/>
                  </a:rPr>
                  <a:t>Quart. J. Roy. Meteor. Soc.,</a:t>
                </a:r>
                <a:r>
                  <a:rPr lang="en-US" sz="1400" dirty="0" smtClean="0">
                    <a:latin typeface="Arial"/>
                    <a:cs typeface="Arial"/>
                  </a:rPr>
                  <a:t> </a:t>
                </a:r>
                <a:r>
                  <a:rPr lang="en-US" sz="1400" b="1" dirty="0" smtClean="0">
                    <a:latin typeface="Arial"/>
                    <a:cs typeface="Arial"/>
                  </a:rPr>
                  <a:t>133,</a:t>
                </a:r>
                <a:r>
                  <a:rPr lang="en-US" sz="1400" dirty="0" smtClean="0">
                    <a:latin typeface="Arial"/>
                    <a:cs typeface="Arial"/>
                  </a:rPr>
                  <a:t> 681–695.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latin typeface="Arial"/>
                    <a:cs typeface="Arial"/>
                  </a:rPr>
                  <a:t>Cavallo</a:t>
                </a:r>
                <a:r>
                  <a:rPr lang="en-US" sz="1400" dirty="0" smtClean="0">
                    <a:latin typeface="Arial"/>
                    <a:cs typeface="Arial"/>
                  </a:rPr>
                  <a:t>, S. M., and G. J. Hakim, 2010: Composite structure of tropopause polar cyclones. </a:t>
                </a:r>
                <a:r>
                  <a:rPr lang="en-US" sz="1400" i="1" dirty="0" smtClean="0">
                    <a:latin typeface="Arial"/>
                    <a:cs typeface="Arial"/>
                  </a:rPr>
                  <a:t>Mon. </a:t>
                </a:r>
                <a:r>
                  <a:rPr lang="en-US" sz="1400" i="1" dirty="0" err="1" smtClean="0">
                    <a:latin typeface="Arial"/>
                    <a:cs typeface="Arial"/>
                  </a:rPr>
                  <a:t>Wea</a:t>
                </a:r>
                <a:r>
                  <a:rPr lang="en-US" sz="1400" i="1" dirty="0" smtClean="0">
                    <a:latin typeface="Arial"/>
                    <a:cs typeface="Arial"/>
                  </a:rPr>
                  <a:t>. Rev.,</a:t>
                </a:r>
                <a:r>
                  <a:rPr lang="en-US" sz="1400" dirty="0" smtClean="0">
                    <a:latin typeface="Arial"/>
                    <a:cs typeface="Arial"/>
                  </a:rPr>
                  <a:t> </a:t>
                </a:r>
                <a:r>
                  <a:rPr lang="en-US" sz="1400" b="1" dirty="0" smtClean="0">
                    <a:latin typeface="Arial"/>
                    <a:cs typeface="Arial"/>
                  </a:rPr>
                  <a:t>138,</a:t>
                </a:r>
                <a:r>
                  <a:rPr lang="en-US" sz="1400" dirty="0" smtClean="0">
                    <a:latin typeface="Arial"/>
                    <a:cs typeface="Arial"/>
                  </a:rPr>
                  <a:t> 3840–3857. 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smtClean="0">
                    <a:latin typeface="Arial"/>
                    <a:cs typeface="Arial"/>
                  </a:rPr>
                  <a:t>Dee, D. P., and Coauthors, 2011: The ERA-Interim reanalysis: Configuration and performance of the data assimilation system. </a:t>
                </a:r>
                <a:r>
                  <a:rPr lang="en-US" sz="1400" i="1" dirty="0" smtClean="0">
                    <a:latin typeface="Arial"/>
                    <a:cs typeface="Arial"/>
                  </a:rPr>
                  <a:t>Quart. J. Roy. </a:t>
                </a:r>
              </a:p>
              <a:p>
                <a:r>
                  <a:rPr lang="en-US" sz="1400" i="1" dirty="0" smtClean="0">
                    <a:latin typeface="Arial"/>
                    <a:cs typeface="Arial"/>
                  </a:rPr>
                  <a:t>               Meteor. Soc.,</a:t>
                </a:r>
                <a:r>
                  <a:rPr lang="en-US" sz="1400" dirty="0" smtClean="0">
                    <a:latin typeface="Arial"/>
                    <a:cs typeface="Arial"/>
                  </a:rPr>
                  <a:t> </a:t>
                </a:r>
                <a:r>
                  <a:rPr lang="en-US" sz="1400" b="1" dirty="0" smtClean="0">
                    <a:latin typeface="Arial"/>
                    <a:cs typeface="Arial"/>
                  </a:rPr>
                  <a:t>137,</a:t>
                </a:r>
                <a:r>
                  <a:rPr lang="en-US" sz="1400" dirty="0" smtClean="0">
                    <a:latin typeface="Arial"/>
                    <a:cs typeface="Arial"/>
                  </a:rPr>
                  <a:t> 553–597.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latin typeface="Arial"/>
                    <a:cs typeface="Arial"/>
                  </a:rPr>
                  <a:t>Hersbach</a:t>
                </a:r>
                <a:r>
                  <a:rPr lang="en-US" sz="1400" dirty="0" smtClean="0">
                    <a:latin typeface="Arial"/>
                    <a:cs typeface="Arial"/>
                  </a:rPr>
                  <a:t>, H., and D. Dee, 2016: ERA5 reanalysis is in production. </a:t>
                </a:r>
                <a:r>
                  <a:rPr lang="en-US" sz="1400" i="1" dirty="0" smtClean="0">
                    <a:latin typeface="Arial"/>
                    <a:cs typeface="Arial"/>
                  </a:rPr>
                  <a:t>ECMWF Newsletter</a:t>
                </a:r>
                <a:r>
                  <a:rPr lang="en-US" sz="1400" dirty="0" smtClean="0">
                    <a:latin typeface="Arial"/>
                    <a:cs typeface="Arial"/>
                  </a:rPr>
                  <a:t>, No. 147, ECMWF, Reading, United Kingdom, 7.</a:t>
                </a:r>
              </a:p>
              <a:p>
                <a:r>
                  <a:rPr lang="en-US" sz="1400" dirty="0" smtClean="0">
                    <a:latin typeface="Arial"/>
                    <a:cs typeface="Arial"/>
                  </a:rPr>
                  <a:t>               [Available online at </a:t>
                </a:r>
                <a:r>
                  <a:rPr lang="en-US" sz="1400" u="sng" dirty="0" smtClean="0">
                    <a:latin typeface="Arial"/>
                    <a:cs typeface="Arial"/>
                    <a:hlinkClick r:id="rId5"/>
                  </a:rPr>
                  <a:t>www.ecmwf.int/sites/ default/files/elibrary/2016/16299-newsletter-no147-spring-2016.pdf</a:t>
                </a:r>
                <a:r>
                  <a:rPr lang="en-US" sz="1400" dirty="0" smtClean="0">
                    <a:latin typeface="Arial"/>
                    <a:cs typeface="Arial"/>
                  </a:rPr>
                  <a:t>.] 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Kolstad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, E. W., 2011: A global climatology of </a:t>
                </a:r>
                <a:r>
                  <a:rPr lang="en-US" sz="1400" dirty="0" err="1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favourable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 conditions for polar lows. </a:t>
                </a:r>
                <a:r>
                  <a:rPr lang="en-US" sz="1400" i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Quart. J. Roy. Meteor. Soc.,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 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137,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Arial"/>
                    <a:ea typeface="Times New Roman"/>
                    <a:cs typeface="Arial"/>
                  </a:rPr>
                  <a:t> 1749–1761.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latin typeface="Arial"/>
                    <a:cs typeface="Arial"/>
                  </a:rPr>
                  <a:t>Lamberson</a:t>
                </a:r>
                <a:r>
                  <a:rPr lang="en-US" sz="1400" dirty="0" smtClean="0">
                    <a:latin typeface="Arial"/>
                    <a:cs typeface="Arial"/>
                  </a:rPr>
                  <a:t>, W. S., R. D. Torn, and L. F. Bosart, 2016: </a:t>
                </a:r>
                <a:r>
                  <a:rPr lang="en-US" sz="1400" dirty="0" err="1" smtClean="0">
                    <a:latin typeface="Arial"/>
                    <a:cs typeface="Arial"/>
                  </a:rPr>
                  <a:t>Diganosis</a:t>
                </a:r>
                <a:r>
                  <a:rPr lang="en-US" sz="1400" dirty="0" smtClean="0">
                    <a:latin typeface="Arial"/>
                    <a:cs typeface="Arial"/>
                  </a:rPr>
                  <a:t> of the source and evolution of medium-range forecast errors for Extratropical</a:t>
                </a:r>
              </a:p>
              <a:p>
                <a:r>
                  <a:rPr lang="en-US" sz="1400" dirty="0" smtClean="0">
                    <a:latin typeface="Arial"/>
                    <a:cs typeface="Arial"/>
                  </a:rPr>
                  <a:t>               Cyclone Joachim. </a:t>
                </a:r>
                <a:r>
                  <a:rPr lang="en-US" sz="1400" i="1" dirty="0" err="1" smtClean="0">
                    <a:latin typeface="Arial"/>
                    <a:cs typeface="Arial"/>
                  </a:rPr>
                  <a:t>Wea</a:t>
                </a:r>
                <a:r>
                  <a:rPr lang="en-US" sz="1400" i="1" dirty="0" smtClean="0">
                    <a:latin typeface="Arial"/>
                    <a:cs typeface="Arial"/>
                  </a:rPr>
                  <a:t>. Forecasting,</a:t>
                </a:r>
                <a:r>
                  <a:rPr lang="en-US" sz="1400" dirty="0" smtClean="0">
                    <a:latin typeface="Arial"/>
                    <a:cs typeface="Arial"/>
                  </a:rPr>
                  <a:t> </a:t>
                </a:r>
                <a:r>
                  <a:rPr lang="en-US" sz="1400" b="1" dirty="0" smtClean="0">
                    <a:latin typeface="Arial"/>
                    <a:cs typeface="Arial"/>
                  </a:rPr>
                  <a:t>31,</a:t>
                </a:r>
                <a:r>
                  <a:rPr lang="en-US" sz="1400" dirty="0" smtClean="0">
                    <a:latin typeface="Arial"/>
                    <a:cs typeface="Arial"/>
                  </a:rPr>
                  <a:t> 1197–1214.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smtClean="0">
                    <a:latin typeface="Arial"/>
                    <a:cs typeface="Arial"/>
                  </a:rPr>
                  <a:t>Rasmussen, E., and J. Turner, 2003: </a:t>
                </a:r>
                <a:r>
                  <a:rPr lang="en-US" sz="1400" i="1" dirty="0" smtClean="0">
                    <a:latin typeface="Arial"/>
                    <a:cs typeface="Arial"/>
                  </a:rPr>
                  <a:t>Polar Lows: Mesoscale Weather Systems in the Polar Regions.</a:t>
                </a:r>
                <a:r>
                  <a:rPr lang="en-US" sz="1400" dirty="0" smtClean="0">
                    <a:latin typeface="Arial"/>
                    <a:cs typeface="Arial"/>
                  </a:rPr>
                  <a:t> Cambridge University Press, 612 pp.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smtClean="0">
                    <a:latin typeface="Arial"/>
                    <a:cs typeface="Arial"/>
                  </a:rPr>
                  <a:t>Szapiro</a:t>
                </a:r>
                <a:r>
                  <a:rPr lang="en-US" sz="1400" dirty="0">
                    <a:latin typeface="Arial"/>
                    <a:cs typeface="Arial"/>
                  </a:rPr>
                  <a:t>, N., and S. </a:t>
                </a:r>
                <a:r>
                  <a:rPr lang="en-US" sz="1400" dirty="0" err="1">
                    <a:latin typeface="Arial"/>
                    <a:cs typeface="Arial"/>
                  </a:rPr>
                  <a:t>Cavallo</a:t>
                </a:r>
                <a:r>
                  <a:rPr lang="en-US" sz="1400" dirty="0">
                    <a:latin typeface="Arial"/>
                    <a:cs typeface="Arial"/>
                  </a:rPr>
                  <a:t>, 2018: TPVTrack v1.0: A watershed segmentation and overlap correspondence method for tracking tropopause </a:t>
                </a:r>
                <a:endParaRPr lang="en-US" sz="1400" dirty="0" smtClean="0">
                  <a:latin typeface="Arial"/>
                  <a:cs typeface="Arial"/>
                </a:endParaRPr>
              </a:p>
              <a:p>
                <a:r>
                  <a:rPr lang="en-US" sz="1400" dirty="0" smtClean="0">
                    <a:latin typeface="Arial"/>
                    <a:cs typeface="Arial"/>
                  </a:rPr>
                  <a:t>               polar vortices. </a:t>
                </a:r>
                <a:r>
                  <a:rPr lang="en-US" sz="1400" i="1" dirty="0" err="1" smtClean="0">
                    <a:latin typeface="Arial"/>
                    <a:cs typeface="Arial"/>
                  </a:rPr>
                  <a:t>Geosci</a:t>
                </a:r>
                <a:r>
                  <a:rPr lang="en-US" sz="1400" i="1" dirty="0">
                    <a:latin typeface="Arial"/>
                    <a:cs typeface="Arial"/>
                  </a:rPr>
                  <a:t>. Model Dev. Discuss.,</a:t>
                </a:r>
                <a:r>
                  <a:rPr lang="en-US" sz="1400" dirty="0">
                    <a:latin typeface="Arial"/>
                    <a:cs typeface="Arial"/>
                  </a:rPr>
                  <a:t> in review</a:t>
                </a:r>
                <a:r>
                  <a:rPr lang="en-US" sz="1400" dirty="0" smtClean="0">
                    <a:latin typeface="Arial"/>
                    <a:cs typeface="Arial"/>
                  </a:rPr>
                  <a:t>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400" dirty="0" err="1" smtClean="0">
                    <a:latin typeface="Arial"/>
                    <a:cs typeface="Arial"/>
                  </a:rPr>
                  <a:t>Sætra</a:t>
                </a:r>
                <a:r>
                  <a:rPr lang="en-US" sz="1400" dirty="0" smtClean="0">
                    <a:latin typeface="Arial"/>
                    <a:cs typeface="Arial"/>
                  </a:rPr>
                  <a:t>, </a:t>
                </a:r>
                <a:r>
                  <a:rPr lang="en-US" sz="1400" dirty="0" err="1" smtClean="0">
                    <a:latin typeface="Arial"/>
                    <a:cs typeface="Arial"/>
                  </a:rPr>
                  <a:t>Ø</a:t>
                </a:r>
                <a:r>
                  <a:rPr lang="en-US" sz="1400" dirty="0" smtClean="0">
                    <a:latin typeface="Arial"/>
                    <a:cs typeface="Arial"/>
                  </a:rPr>
                  <a:t>., Y. </a:t>
                </a:r>
                <a:r>
                  <a:rPr lang="en-US" sz="1400" dirty="0" err="1" smtClean="0">
                    <a:latin typeface="Arial"/>
                    <a:cs typeface="Arial"/>
                  </a:rPr>
                  <a:t>Gusdal</a:t>
                </a:r>
                <a:r>
                  <a:rPr lang="en-US" sz="1400" dirty="0" smtClean="0">
                    <a:latin typeface="Arial"/>
                    <a:cs typeface="Arial"/>
                  </a:rPr>
                  <a:t>, S. Eastwood, J. </a:t>
                </a:r>
                <a:r>
                  <a:rPr lang="en-US" sz="1400" dirty="0" err="1" smtClean="0">
                    <a:latin typeface="Arial"/>
                    <a:cs typeface="Arial"/>
                  </a:rPr>
                  <a:t>Debernard</a:t>
                </a:r>
                <a:r>
                  <a:rPr lang="en-US" sz="1400" dirty="0" smtClean="0">
                    <a:latin typeface="Arial"/>
                    <a:cs typeface="Arial"/>
                  </a:rPr>
                  <a:t>, P.-E. </a:t>
                </a:r>
                <a:r>
                  <a:rPr lang="en-US" sz="1400" dirty="0" err="1" smtClean="0">
                    <a:latin typeface="Arial"/>
                    <a:cs typeface="Arial"/>
                  </a:rPr>
                  <a:t>Isachesen</a:t>
                </a:r>
                <a:r>
                  <a:rPr lang="en-US" sz="1400" dirty="0" smtClean="0">
                    <a:latin typeface="Arial"/>
                    <a:cs typeface="Arial"/>
                  </a:rPr>
                  <a:t>, H. </a:t>
                </a:r>
                <a:r>
                  <a:rPr lang="en-US" sz="1400" dirty="0" err="1" smtClean="0">
                    <a:latin typeface="Arial"/>
                    <a:cs typeface="Arial"/>
                  </a:rPr>
                  <a:t>Schyberg</a:t>
                </a:r>
                <a:r>
                  <a:rPr lang="en-US" sz="1400" dirty="0" smtClean="0">
                    <a:latin typeface="Arial"/>
                    <a:cs typeface="Arial"/>
                  </a:rPr>
                  <a:t>, B. </a:t>
                </a:r>
                <a:r>
                  <a:rPr lang="en-US" sz="1400" dirty="0" err="1" smtClean="0">
                    <a:latin typeface="Arial"/>
                    <a:cs typeface="Arial"/>
                  </a:rPr>
                  <a:t>Furevik</a:t>
                </a:r>
                <a:r>
                  <a:rPr lang="en-US" sz="1400" dirty="0" smtClean="0">
                    <a:latin typeface="Arial"/>
                    <a:cs typeface="Arial"/>
                  </a:rPr>
                  <a:t>, and G. </a:t>
                </a:r>
                <a:r>
                  <a:rPr lang="en-US" sz="1400" dirty="0" err="1" smtClean="0">
                    <a:latin typeface="Arial"/>
                    <a:cs typeface="Arial"/>
                  </a:rPr>
                  <a:t>Noer</a:t>
                </a:r>
                <a:r>
                  <a:rPr lang="en-US" sz="1400" dirty="0" smtClean="0">
                    <a:latin typeface="Arial"/>
                    <a:cs typeface="Arial"/>
                  </a:rPr>
                  <a:t>, 2010: Scientific analysis plan (d3). </a:t>
                </a:r>
              </a:p>
              <a:p>
                <a:r>
                  <a:rPr lang="en-US" sz="1400" dirty="0" smtClean="0">
                    <a:latin typeface="Arial"/>
                    <a:cs typeface="Arial"/>
                  </a:rPr>
                  <a:t>               Tech. Rep., Norwegian Meteorological Institute, 49 pp.</a:t>
                </a:r>
              </a:p>
            </p:txBody>
          </p:sp>
          <p:sp>
            <p:nvSpPr>
              <p:cNvPr id="324" name="TextBox 323"/>
              <p:cNvSpPr txBox="1"/>
              <p:nvPr/>
            </p:nvSpPr>
            <p:spPr>
              <a:xfrm>
                <a:off x="25263282" y="24114699"/>
                <a:ext cx="60912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ERA5</a:t>
                </a:r>
              </a:p>
            </p:txBody>
          </p:sp>
          <p:sp>
            <p:nvSpPr>
              <p:cNvPr id="325" name="TextBox 324"/>
              <p:cNvSpPr txBox="1"/>
              <p:nvPr/>
            </p:nvSpPr>
            <p:spPr>
              <a:xfrm>
                <a:off x="25263283" y="24876750"/>
                <a:ext cx="156839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Most accurate members</a:t>
                </a:r>
              </a:p>
            </p:txBody>
          </p:sp>
          <p:sp>
            <p:nvSpPr>
              <p:cNvPr id="327" name="TextBox 326"/>
              <p:cNvSpPr txBox="1"/>
              <p:nvPr/>
            </p:nvSpPr>
            <p:spPr>
              <a:xfrm>
                <a:off x="25263819" y="25809587"/>
                <a:ext cx="156839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Least accurate members</a:t>
                </a:r>
              </a:p>
            </p:txBody>
          </p:sp>
          <p:sp>
            <p:nvSpPr>
              <p:cNvPr id="330" name="TextBox 329"/>
              <p:cNvSpPr txBox="1"/>
              <p:nvPr/>
            </p:nvSpPr>
            <p:spPr>
              <a:xfrm>
                <a:off x="25276305" y="26653925"/>
                <a:ext cx="156839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All other members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24686678" y="24238255"/>
                <a:ext cx="454401" cy="0"/>
              </a:xfrm>
              <a:prstGeom prst="line">
                <a:avLst/>
              </a:prstGeom>
              <a:ln w="603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/>
              <p:cNvCxnSpPr/>
              <p:nvPr/>
            </p:nvCxnSpPr>
            <p:spPr>
              <a:xfrm>
                <a:off x="24686678" y="25117194"/>
                <a:ext cx="454401" cy="0"/>
              </a:xfrm>
              <a:prstGeom prst="line">
                <a:avLst/>
              </a:prstGeom>
              <a:ln w="508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/>
              <p:cNvCxnSpPr/>
              <p:nvPr/>
            </p:nvCxnSpPr>
            <p:spPr>
              <a:xfrm>
                <a:off x="24686678" y="26054866"/>
                <a:ext cx="454401" cy="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>
                <a:off x="24686678" y="26913265"/>
                <a:ext cx="454401" cy="0"/>
              </a:xfrm>
              <a:prstGeom prst="line">
                <a:avLst/>
              </a:prstGeom>
              <a:ln w="31750">
                <a:solidFill>
                  <a:srgbClr val="60606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TextBox 63"/>
          <p:cNvSpPr txBox="1"/>
          <p:nvPr/>
        </p:nvSpPr>
        <p:spPr>
          <a:xfrm>
            <a:off x="196403" y="9453455"/>
            <a:ext cx="14877674" cy="7825215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Obtained polar lows from the </a:t>
            </a:r>
            <a:r>
              <a:rPr lang="en-US" sz="2600" dirty="0" smtClean="0">
                <a:latin typeface="Arial"/>
                <a:cs typeface="Arial"/>
              </a:rPr>
              <a:t>Sea </a:t>
            </a:r>
            <a:r>
              <a:rPr lang="en-US" sz="2600" dirty="0">
                <a:latin typeface="Arial"/>
                <a:cs typeface="Arial"/>
              </a:rPr>
              <a:t>Surface Temperature and Altimeter Synergy for Improved Forecasting of Polar lows (STARS) database of polar lows </a:t>
            </a:r>
            <a:r>
              <a:rPr lang="en-US" sz="2600" dirty="0" smtClean="0">
                <a:latin typeface="Arial"/>
                <a:cs typeface="Arial"/>
              </a:rPr>
              <a:t>over the Norwegian and Barents Sea during 2002–2011 (</a:t>
            </a:r>
            <a:r>
              <a:rPr lang="en-US" sz="2600" dirty="0" err="1">
                <a:latin typeface="Arial"/>
                <a:cs typeface="Arial"/>
              </a:rPr>
              <a:t>Sætra</a:t>
            </a:r>
            <a:r>
              <a:rPr lang="en-US" sz="2600" dirty="0">
                <a:latin typeface="Arial"/>
                <a:cs typeface="Arial"/>
              </a:rPr>
              <a:t> et al. 2010)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Compared STARS database to a 1979–2015 database of TPVs constructed using the ERA-Interim (Dee et al. 2011) and a TPV tracking algorithm (Szapiro and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r>
              <a:rPr lang="en-US" sz="2600" dirty="0" smtClean="0">
                <a:latin typeface="Arial"/>
                <a:cs typeface="Arial"/>
              </a:rPr>
              <a:t>), and identified </a:t>
            </a:r>
            <a:r>
              <a:rPr lang="en-US" sz="2600" dirty="0">
                <a:latin typeface="Arial"/>
                <a:cs typeface="Arial"/>
              </a:rPr>
              <a:t>polar lows </a:t>
            </a:r>
            <a:r>
              <a:rPr lang="en-US" sz="2600" dirty="0" smtClean="0">
                <a:latin typeface="Arial"/>
                <a:cs typeface="Arial"/>
              </a:rPr>
              <a:t>linked </a:t>
            </a:r>
            <a:r>
              <a:rPr lang="en-US" sz="2600" dirty="0">
                <a:latin typeface="Arial"/>
                <a:cs typeface="Arial"/>
              </a:rPr>
              <a:t>to </a:t>
            </a:r>
            <a:r>
              <a:rPr lang="en-US" sz="2600" dirty="0" smtClean="0">
                <a:latin typeface="Arial"/>
                <a:cs typeface="Arial"/>
              </a:rPr>
              <a:t>TPVs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Conducted a </a:t>
            </a:r>
            <a:r>
              <a:rPr lang="en-US" sz="2600" dirty="0" err="1" smtClean="0">
                <a:latin typeface="Arial"/>
                <a:cs typeface="Arial"/>
              </a:rPr>
              <a:t>multiscale</a:t>
            </a:r>
            <a:r>
              <a:rPr lang="en-US" sz="2600" dirty="0" smtClean="0">
                <a:latin typeface="Arial"/>
                <a:cs typeface="Arial"/>
              </a:rPr>
              <a:t> analysis of a Barents </a:t>
            </a:r>
            <a:r>
              <a:rPr lang="en-US" sz="2600" dirty="0">
                <a:latin typeface="Arial"/>
                <a:cs typeface="Arial"/>
              </a:rPr>
              <a:t>Sea polar low </a:t>
            </a:r>
            <a:r>
              <a:rPr lang="en-US" sz="2600" dirty="0" smtClean="0">
                <a:latin typeface="Arial"/>
                <a:cs typeface="Arial"/>
              </a:rPr>
              <a:t>linked </a:t>
            </a:r>
            <a:r>
              <a:rPr lang="en-US" sz="2600" dirty="0">
                <a:latin typeface="Arial"/>
                <a:cs typeface="Arial"/>
              </a:rPr>
              <a:t>to a TPV </a:t>
            </a:r>
            <a:r>
              <a:rPr lang="en-US" sz="2600" dirty="0" smtClean="0">
                <a:latin typeface="Arial"/>
                <a:cs typeface="Arial"/>
              </a:rPr>
              <a:t>occurring during 1800 UTC 10–1200 UTC 11 </a:t>
            </a:r>
            <a:r>
              <a:rPr lang="en-US" sz="2600" dirty="0">
                <a:latin typeface="Arial"/>
                <a:cs typeface="Arial"/>
              </a:rPr>
              <a:t>February 2011 </a:t>
            </a:r>
            <a:r>
              <a:rPr lang="en-US" sz="2600" dirty="0" smtClean="0">
                <a:latin typeface="Arial"/>
                <a:cs typeface="Arial"/>
              </a:rPr>
              <a:t>using the ERA5 (Hersbach and Dee 2016)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the ECMWF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Ensemble Prediction System </a:t>
            </a:r>
            <a:r>
              <a:rPr lang="en-US" sz="2600" dirty="0" smtClean="0">
                <a:latin typeface="Arial"/>
                <a:cs typeface="Arial"/>
              </a:rPr>
              <a:t>(</a:t>
            </a:r>
            <a:r>
              <a:rPr lang="en-US" sz="2600" dirty="0" err="1" smtClean="0">
                <a:latin typeface="Arial"/>
                <a:cs typeface="Arial"/>
              </a:rPr>
              <a:t>Buizza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et al. 2007)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initialized </a:t>
            </a:r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1200 UTC 9 February </a:t>
            </a:r>
            <a:r>
              <a:rPr lang="en-US" sz="2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 (30 h prior to polar low genesi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s)</a:t>
            </a:r>
            <a:r>
              <a:rPr lang="en-US" sz="2600" dirty="0">
                <a:latin typeface="Arial"/>
                <a:cs typeface="Arial"/>
              </a:rPr>
              <a:t> to evaluate the forecast skill </a:t>
            </a:r>
            <a:r>
              <a:rPr lang="en-US" sz="2600" dirty="0" smtClean="0">
                <a:latin typeface="Arial"/>
                <a:cs typeface="Arial"/>
              </a:rPr>
              <a:t>of </a:t>
            </a:r>
            <a:r>
              <a:rPr lang="en-US" sz="2600" dirty="0">
                <a:latin typeface="Arial"/>
                <a:cs typeface="Arial"/>
              </a:rPr>
              <a:t>the polar </a:t>
            </a:r>
            <a:r>
              <a:rPr lang="en-US" sz="2600" dirty="0" smtClean="0">
                <a:latin typeface="Arial"/>
                <a:cs typeface="Arial"/>
              </a:rPr>
              <a:t>low, with the ERA5 used as the verification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Assessed forecast </a:t>
            </a:r>
            <a:r>
              <a:rPr lang="en-US" sz="2600" dirty="0">
                <a:latin typeface="Arial"/>
                <a:cs typeface="Arial"/>
              </a:rPr>
              <a:t>skill of </a:t>
            </a:r>
            <a:r>
              <a:rPr lang="en-US" sz="2600" dirty="0" smtClean="0">
                <a:latin typeface="Arial"/>
                <a:cs typeface="Arial"/>
              </a:rPr>
              <a:t>polar </a:t>
            </a:r>
            <a:r>
              <a:rPr lang="en-US" sz="2600" dirty="0">
                <a:latin typeface="Arial"/>
                <a:cs typeface="Arial"/>
              </a:rPr>
              <a:t>low </a:t>
            </a:r>
            <a:r>
              <a:rPr lang="en-US" sz="2600" dirty="0" smtClean="0">
                <a:latin typeface="Arial"/>
                <a:cs typeface="Arial"/>
              </a:rPr>
              <a:t>in </a:t>
            </a:r>
            <a:r>
              <a:rPr lang="en-US" sz="2600" dirty="0">
                <a:latin typeface="Arial"/>
                <a:cs typeface="Arial"/>
              </a:rPr>
              <a:t>terms of a </a:t>
            </a:r>
            <a:r>
              <a:rPr lang="en-US" sz="2600" dirty="0" smtClean="0">
                <a:latin typeface="Arial"/>
                <a:cs typeface="Arial"/>
              </a:rPr>
              <a:t>metric adapted from </a:t>
            </a:r>
            <a:r>
              <a:rPr lang="en-US" sz="2600" dirty="0" err="1" smtClean="0">
                <a:latin typeface="Arial"/>
                <a:cs typeface="Arial"/>
              </a:rPr>
              <a:t>Lamberson</a:t>
            </a:r>
            <a:r>
              <a:rPr lang="en-US" sz="2600" dirty="0" smtClean="0">
                <a:latin typeface="Arial"/>
                <a:cs typeface="Arial"/>
              </a:rPr>
              <a:t> et al. (2016) that combines </a:t>
            </a:r>
            <a:r>
              <a:rPr lang="en-US" sz="2600" dirty="0">
                <a:latin typeface="Arial"/>
                <a:cs typeface="Arial"/>
              </a:rPr>
              <a:t>forecast track and intensity error of </a:t>
            </a:r>
            <a:r>
              <a:rPr lang="en-US" sz="2600" dirty="0" smtClean="0">
                <a:latin typeface="Arial"/>
                <a:cs typeface="Arial"/>
              </a:rPr>
              <a:t>polar </a:t>
            </a:r>
            <a:r>
              <a:rPr lang="en-US" sz="2600" dirty="0">
                <a:latin typeface="Arial"/>
                <a:cs typeface="Arial"/>
              </a:rPr>
              <a:t>low based on 850-hPa relative </a:t>
            </a:r>
            <a:r>
              <a:rPr lang="en-US" sz="2600" dirty="0" smtClean="0">
                <a:latin typeface="Arial"/>
                <a:cs typeface="Arial"/>
              </a:rPr>
              <a:t>vorticity, </a:t>
            </a:r>
            <a:r>
              <a:rPr lang="en-US" sz="2600" dirty="0" err="1" smtClean="0">
                <a:latin typeface="Arial"/>
                <a:cs typeface="Arial"/>
              </a:rPr>
              <a:t>ζ</a:t>
            </a:r>
            <a:r>
              <a:rPr lang="en-US" sz="2600" dirty="0" smtClean="0">
                <a:latin typeface="Arial"/>
                <a:cs typeface="Arial"/>
              </a:rPr>
              <a:t> 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Separated ensemble </a:t>
            </a:r>
            <a:r>
              <a:rPr lang="en-US" sz="2600" dirty="0">
                <a:latin typeface="Arial"/>
                <a:cs typeface="Arial"/>
              </a:rPr>
              <a:t>members </a:t>
            </a:r>
            <a:r>
              <a:rPr lang="en-US" sz="2600" dirty="0" smtClean="0">
                <a:latin typeface="Arial"/>
                <a:cs typeface="Arial"/>
              </a:rPr>
              <a:t>into two groups</a:t>
            </a:r>
            <a:r>
              <a:rPr lang="en-US" sz="2600" dirty="0">
                <a:latin typeface="Arial"/>
                <a:cs typeface="Arial"/>
              </a:rPr>
              <a:t>: the </a:t>
            </a:r>
            <a:r>
              <a:rPr lang="en-US" sz="2600" dirty="0" smtClean="0">
                <a:latin typeface="Arial"/>
                <a:cs typeface="Arial"/>
              </a:rPr>
              <a:t>eight most </a:t>
            </a:r>
            <a:r>
              <a:rPr lang="en-US" sz="2600" dirty="0">
                <a:latin typeface="Arial"/>
                <a:cs typeface="Arial"/>
              </a:rPr>
              <a:t>accurate and the </a:t>
            </a:r>
            <a:r>
              <a:rPr lang="en-US" sz="2600" dirty="0" smtClean="0">
                <a:latin typeface="Arial"/>
                <a:cs typeface="Arial"/>
              </a:rPr>
              <a:t>eight least </a:t>
            </a:r>
            <a:r>
              <a:rPr lang="en-US" sz="2600" dirty="0">
                <a:latin typeface="Arial"/>
                <a:cs typeface="Arial"/>
              </a:rPr>
              <a:t>accurate members in terms of </a:t>
            </a:r>
            <a:r>
              <a:rPr lang="en-US" sz="2600" dirty="0" smtClean="0">
                <a:latin typeface="Arial"/>
                <a:cs typeface="Arial"/>
              </a:rPr>
              <a:t>the aforementioned metric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A Predictability Study of a Polar Low Linked to a                                                       Tropopause Polar Vortex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64094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196402" y="17572306"/>
            <a:ext cx="14858999" cy="1524435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89678" y="17583017"/>
            <a:ext cx="1485899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Climatology and Case Tracks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5732333"/>
            <a:chOff x="196402" y="3552391"/>
            <a:chExt cx="14859000" cy="5732333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573233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2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</a:t>
              </a:r>
              <a:r>
                <a:rPr lang="en-US" sz="2600" dirty="0" smtClean="0">
                  <a:latin typeface="Arial"/>
                  <a:cs typeface="Arial"/>
                </a:rPr>
                <a:t>tropopause</a:t>
              </a:r>
              <a:r>
                <a:rPr lang="en-US" sz="2600" dirty="0">
                  <a:latin typeface="Arial"/>
                  <a:cs typeface="Arial"/>
                </a:rPr>
                <a:t>-based vortices of high-latitude origin and are material features </a:t>
              </a:r>
              <a:r>
                <a:rPr lang="en-US" sz="2600" dirty="0" smtClean="0">
                  <a:latin typeface="Arial"/>
                  <a:cs typeface="Arial"/>
                </a:rPr>
                <a:t>(e.g., </a:t>
              </a:r>
              <a:r>
                <a:rPr lang="en-US" sz="2600" dirty="0" err="1" smtClean="0">
                  <a:latin typeface="Arial"/>
                  <a:cs typeface="Arial"/>
                </a:rPr>
                <a:t>Cavallo</a:t>
              </a:r>
              <a:r>
                <a:rPr lang="en-US" sz="2600" dirty="0" smtClean="0">
                  <a:latin typeface="Arial"/>
                  <a:cs typeface="Arial"/>
                </a:rPr>
                <a:t> </a:t>
              </a:r>
              <a:r>
                <a:rPr lang="en-US" sz="2600" dirty="0">
                  <a:latin typeface="Arial"/>
                  <a:cs typeface="Arial"/>
                </a:rPr>
                <a:t>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Polar lows are small, intense cyclones characterized by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short horizontal scales, lifetimes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, and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evolution, and often </a:t>
              </a:r>
              <a:r>
                <a:rPr lang="en-US" sz="2600" dirty="0" smtClean="0">
                  <a:latin typeface="Arial"/>
                  <a:cs typeface="Arial"/>
                </a:rPr>
                <a:t>form within, or at the leading </a:t>
              </a:r>
              <a:r>
                <a:rPr lang="en-US" sz="2600" dirty="0">
                  <a:latin typeface="Arial"/>
                  <a:cs typeface="Arial"/>
                </a:rPr>
                <a:t>edge </a:t>
              </a:r>
              <a:r>
                <a:rPr lang="en-US" sz="2600" dirty="0" smtClean="0">
                  <a:latin typeface="Arial"/>
                  <a:cs typeface="Arial"/>
                </a:rPr>
                <a:t>of, </a:t>
              </a:r>
              <a:r>
                <a:rPr lang="en-US" sz="2600" dirty="0">
                  <a:latin typeface="Arial"/>
                  <a:cs typeface="Arial"/>
                </a:rPr>
                <a:t>a cold air mass moving over warmer sea surfaces in high latitudes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(e.g., Rasmussen and Turner 2003)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Polar lows may be associated with strong surface winds and heavy precipitation, posing hazards to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ships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and infrastructure (e.g., Rasmussen and Turner 2003)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TPVs may act as precursors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for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the development of polar lows (e.g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., </a:t>
              </a:r>
              <a:r>
                <a:rPr lang="en-US" sz="2600" dirty="0" err="1">
                  <a:latin typeface="Arial" panose="020B0604020202020204" pitchFamily="34" charset="0"/>
                  <a:cs typeface="Arial" panose="020B0604020202020204" pitchFamily="34" charset="0"/>
                </a:rPr>
                <a:t>Kolstad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 2011)</a:t>
              </a:r>
            </a:p>
            <a:p>
              <a:pPr>
                <a:lnSpc>
                  <a:spcPct val="50000"/>
                </a:lnSpc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investigates </a:t>
              </a:r>
              <a:r>
                <a:rPr lang="en-US" sz="2600" dirty="0">
                  <a:latin typeface="Arial"/>
                  <a:cs typeface="Arial"/>
                </a:rPr>
                <a:t>physical processes that influence </a:t>
              </a:r>
              <a:r>
                <a:rPr lang="en-US" sz="2600" dirty="0" smtClean="0">
                  <a:latin typeface="Arial"/>
                  <a:cs typeface="Arial"/>
                </a:rPr>
                <a:t>the evolution and </a:t>
              </a:r>
              <a:r>
                <a:rPr lang="en-US" sz="2600" dirty="0">
                  <a:latin typeface="Arial"/>
                  <a:cs typeface="Arial"/>
                </a:rPr>
                <a:t>predictability of a polar low </a:t>
              </a:r>
              <a:r>
                <a:rPr lang="en-US" sz="2600" dirty="0" smtClean="0">
                  <a:latin typeface="Arial"/>
                  <a:cs typeface="Arial"/>
                </a:rPr>
                <a:t>linked </a:t>
              </a:r>
              <a:r>
                <a:rPr lang="en-US" sz="2600" dirty="0">
                  <a:latin typeface="Arial"/>
                  <a:cs typeface="Arial"/>
                </a:rPr>
                <a:t>to </a:t>
              </a:r>
              <a:r>
                <a:rPr lang="en-US" sz="2600" dirty="0" smtClean="0">
                  <a:latin typeface="Arial"/>
                  <a:cs typeface="Arial"/>
                </a:rPr>
                <a:t>a TPV</a:t>
              </a:r>
              <a:endParaRPr lang="en-US" sz="2600" dirty="0">
                <a:effectLst/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"/>
                  <a:cs typeface="Arial"/>
                </a:rPr>
                <a:t>1) Background</a:t>
              </a:r>
              <a:endParaRPr lang="en-US" sz="36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96402" y="9453455"/>
            <a:ext cx="1487767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307654" y="3557854"/>
            <a:ext cx="11670946" cy="1929097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307654" y="3553697"/>
            <a:ext cx="1167094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Polar Low and TPV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7230196" y="3550109"/>
            <a:ext cx="16491522" cy="2108018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7230196" y="3550720"/>
            <a:ext cx="1649152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Ensemble Differences at 1800 UTC 10 Feb 2011 (30-h Forecast)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8234117" y="22537520"/>
            <a:ext cx="64981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2</a:t>
            </a:r>
            <a:r>
              <a:rPr lang="en-US" sz="2000" b="1" dirty="0" smtClean="0">
                <a:latin typeface="Arial"/>
                <a:cs typeface="Arial"/>
              </a:rPr>
              <a:t> (below)</a:t>
            </a:r>
            <a:r>
              <a:rPr lang="en-US" sz="2000" dirty="0" smtClean="0">
                <a:latin typeface="Arial"/>
                <a:cs typeface="Arial"/>
              </a:rPr>
              <a:t>. Tracks of (a) polar low and (b) TPV, and 10–11 Feb 2011 time-mean (a) 850-hPa temperature (°C, gray) and standardized temperature anomalies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(b</a:t>
            </a:r>
            <a:r>
              <a:rPr lang="en-US" sz="2000" dirty="0" smtClean="0">
                <a:latin typeface="Arial"/>
                <a:cs typeface="Arial"/>
              </a:rPr>
              <a:t>) 300</a:t>
            </a:r>
            <a:r>
              <a:rPr lang="en-US" sz="2000" dirty="0">
                <a:latin typeface="Arial"/>
                <a:cs typeface="Arial"/>
              </a:rPr>
              <a:t>-hPa geopotential height (dam, gray) and standardized geopotential height anomalies 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). </a:t>
            </a:r>
            <a:r>
              <a:rPr lang="en-US" sz="2000" dirty="0">
                <a:latin typeface="Arial"/>
                <a:cs typeface="Arial"/>
              </a:rPr>
              <a:t>0000 UTC </a:t>
            </a:r>
            <a:r>
              <a:rPr lang="en-US" sz="2000" dirty="0" smtClean="0">
                <a:latin typeface="Arial"/>
                <a:cs typeface="Arial"/>
              </a:rPr>
              <a:t>positions (every      48 h) of TPV </a:t>
            </a:r>
            <a:r>
              <a:rPr lang="en-US" sz="2000" dirty="0">
                <a:latin typeface="Arial"/>
                <a:cs typeface="Arial"/>
              </a:rPr>
              <a:t>shown by dots, and </a:t>
            </a:r>
            <a:r>
              <a:rPr lang="en-US" sz="2000" dirty="0" smtClean="0">
                <a:latin typeface="Arial"/>
                <a:cs typeface="Arial"/>
              </a:rPr>
              <a:t>numbers </a:t>
            </a:r>
            <a:r>
              <a:rPr lang="en-US" sz="2000" dirty="0">
                <a:latin typeface="Arial"/>
                <a:cs typeface="Arial"/>
              </a:rPr>
              <a:t>represent dates corresponding to the 0000 UTC positions.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2116" y="32278805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53" name="TextBox 352"/>
          <p:cNvSpPr txBox="1"/>
          <p:nvPr/>
        </p:nvSpPr>
        <p:spPr>
          <a:xfrm>
            <a:off x="10544843" y="32282362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2363584" y="32284076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1366988" y="1610434"/>
            <a:ext cx="6367616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 smtClean="0">
                <a:latin typeface="Arial"/>
                <a:cs typeface="Arial"/>
              </a:rPr>
              <a:t>A51I-2264</a:t>
            </a:r>
            <a:endParaRPr lang="en-US" sz="4400" b="1" dirty="0">
              <a:latin typeface="Arial"/>
              <a:cs typeface="Arial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53830"/>
              </p:ext>
            </p:extLst>
          </p:nvPr>
        </p:nvGraphicFramePr>
        <p:xfrm>
          <a:off x="8311893" y="20733470"/>
          <a:ext cx="6354560" cy="11622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13288"/>
                <a:gridCol w="1922916"/>
                <a:gridCol w="1740450"/>
                <a:gridCol w="1377906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 Feb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Feb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18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h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Jan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 Feb 2011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8237188" y="20333360"/>
            <a:ext cx="6717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polar </a:t>
            </a: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ow (PL) and TPV of interest</a:t>
            </a:r>
            <a:endParaRPr lang="en-US" sz="2000" b="1" dirty="0" smtClean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5519198" y="4270642"/>
            <a:ext cx="697851" cy="12230910"/>
            <a:chOff x="25313690" y="4270642"/>
            <a:chExt cx="697851" cy="12230910"/>
          </a:xfrm>
        </p:grpSpPr>
        <p:sp>
          <p:nvSpPr>
            <p:cNvPr id="116" name="TextBox 115"/>
            <p:cNvSpPr txBox="1"/>
            <p:nvPr/>
          </p:nvSpPr>
          <p:spPr>
            <a:xfrm>
              <a:off x="25583479" y="14424428"/>
              <a:ext cx="3354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5577834" y="13861403"/>
              <a:ext cx="4008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5581486" y="13316434"/>
              <a:ext cx="3347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5577835" y="12772886"/>
              <a:ext cx="3479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5581486" y="12196835"/>
              <a:ext cx="3998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5577835" y="11653790"/>
              <a:ext cx="41027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5578991" y="11098950"/>
              <a:ext cx="3558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5580472" y="10540377"/>
              <a:ext cx="3357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5586473" y="9988038"/>
              <a:ext cx="40616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5581486" y="9431754"/>
              <a:ext cx="3659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5577834" y="8877446"/>
              <a:ext cx="37412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5586473" y="8329138"/>
              <a:ext cx="34253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5578991" y="7767858"/>
              <a:ext cx="366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5577835" y="7208515"/>
              <a:ext cx="3455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83479" y="6666129"/>
              <a:ext cx="33753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5586473" y="6101417"/>
              <a:ext cx="42506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5583354" y="5551529"/>
              <a:ext cx="33904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5583479" y="4999451"/>
              <a:ext cx="3501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5577835" y="4436121"/>
              <a:ext cx="3333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5577834" y="14978883"/>
              <a:ext cx="33438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5581486" y="15531966"/>
              <a:ext cx="34090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5586473" y="16089247"/>
              <a:ext cx="372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 rot="16200000">
              <a:off x="19312535" y="10271797"/>
              <a:ext cx="12230910" cy="228600"/>
            </a:xfrm>
            <a:prstGeom prst="rect">
              <a:avLst/>
            </a:prstGeom>
          </p:spPr>
        </p:pic>
      </p:grpSp>
      <p:sp>
        <p:nvSpPr>
          <p:cNvPr id="771" name="5-Point Star 770"/>
          <p:cNvSpPr>
            <a:spLocks noChangeAspect="1"/>
          </p:cNvSpPr>
          <p:nvPr/>
        </p:nvSpPr>
        <p:spPr>
          <a:xfrm rot="10580098" flipV="1">
            <a:off x="10223673" y="32308593"/>
            <a:ext cx="330059" cy="330059"/>
          </a:xfrm>
          <a:prstGeom prst="star5">
            <a:avLst/>
          </a:prstGeom>
          <a:solidFill>
            <a:srgbClr val="38EC3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2" name="Multiply 771"/>
          <p:cNvSpPr>
            <a:spLocks noChangeAspect="1"/>
          </p:cNvSpPr>
          <p:nvPr/>
        </p:nvSpPr>
        <p:spPr>
          <a:xfrm>
            <a:off x="12064393" y="32336813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0" name="TextBox 499"/>
          <p:cNvSpPr txBox="1"/>
          <p:nvPr/>
        </p:nvSpPr>
        <p:spPr>
          <a:xfrm>
            <a:off x="15307654" y="28960140"/>
            <a:ext cx="11670945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27230196" y="24809204"/>
            <a:ext cx="16491405" cy="800311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4955" y="502297"/>
            <a:ext cx="5486400" cy="2501674"/>
          </a:xfrm>
          <a:prstGeom prst="rect">
            <a:avLst/>
          </a:prstGeom>
        </p:spPr>
      </p:pic>
      <p:pic>
        <p:nvPicPr>
          <p:cNvPr id="584" name="Picture 583" descr="pls_all_track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7" y="18342788"/>
            <a:ext cx="7769853" cy="70466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02" name="TextBox 601"/>
          <p:cNvSpPr txBox="1"/>
          <p:nvPr/>
        </p:nvSpPr>
        <p:spPr>
          <a:xfrm>
            <a:off x="284057" y="18330402"/>
            <a:ext cx="3496927" cy="4770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STARS Polar Lows</a:t>
            </a:r>
            <a:endParaRPr lang="en-US" sz="2800" b="1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54847" y="24087664"/>
            <a:ext cx="2369269" cy="1302480"/>
            <a:chOff x="3541537" y="22348444"/>
            <a:chExt cx="2369269" cy="1302480"/>
          </a:xfrm>
        </p:grpSpPr>
        <p:sp>
          <p:nvSpPr>
            <p:cNvPr id="603" name="Rectangle 602"/>
            <p:cNvSpPr/>
            <p:nvPr/>
          </p:nvSpPr>
          <p:spPr>
            <a:xfrm>
              <a:off x="3541537" y="22348444"/>
              <a:ext cx="2317954" cy="1302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7" name="Straight Connector 606"/>
            <p:cNvCxnSpPr/>
            <p:nvPr/>
          </p:nvCxnSpPr>
          <p:spPr>
            <a:xfrm>
              <a:off x="3655341" y="22617785"/>
              <a:ext cx="395235" cy="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>
              <a:off x="3655341" y="23093869"/>
              <a:ext cx="395235" cy="0"/>
            </a:xfrm>
            <a:prstGeom prst="line">
              <a:avLst/>
            </a:prstGeom>
            <a:ln w="50800">
              <a:solidFill>
                <a:srgbClr val="1171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TextBox 610"/>
            <p:cNvSpPr txBox="1"/>
            <p:nvPr/>
          </p:nvSpPr>
          <p:spPr>
            <a:xfrm>
              <a:off x="4063406" y="22348444"/>
              <a:ext cx="16764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Polar lows linked to TPVs (N = 104)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2" name="TextBox 611"/>
            <p:cNvSpPr txBox="1"/>
            <p:nvPr/>
          </p:nvSpPr>
          <p:spPr>
            <a:xfrm>
              <a:off x="4063406" y="22833180"/>
              <a:ext cx="1847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Polar lows not linked to TPVs (N = 36)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615" name="Oval 614"/>
            <p:cNvSpPr>
              <a:spLocks noChangeAspect="1"/>
            </p:cNvSpPr>
            <p:nvPr/>
          </p:nvSpPr>
          <p:spPr>
            <a:xfrm>
              <a:off x="3646570" y="23404893"/>
              <a:ext cx="164592" cy="164592"/>
            </a:xfrm>
            <a:prstGeom prst="ellipse">
              <a:avLst/>
            </a:prstGeom>
            <a:solidFill>
              <a:srgbClr val="FC0007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>
              <a:spLocks noChangeAspect="1"/>
            </p:cNvSpPr>
            <p:nvPr/>
          </p:nvSpPr>
          <p:spPr>
            <a:xfrm>
              <a:off x="3881266" y="23404893"/>
              <a:ext cx="164592" cy="164592"/>
            </a:xfrm>
            <a:prstGeom prst="ellipse">
              <a:avLst/>
            </a:prstGeom>
            <a:solidFill>
              <a:srgbClr val="0E71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4063406" y="23319302"/>
              <a:ext cx="1847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Genesis positions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618" name="TextBox 617"/>
          <p:cNvSpPr txBox="1"/>
          <p:nvPr/>
        </p:nvSpPr>
        <p:spPr>
          <a:xfrm>
            <a:off x="8237188" y="18330402"/>
            <a:ext cx="6547397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latin typeface="Arial"/>
                <a:cs typeface="Arial"/>
              </a:rPr>
              <a:t>Fig. 1 (left)</a:t>
            </a:r>
            <a:r>
              <a:rPr lang="en-US" sz="2000" dirty="0" smtClean="0">
                <a:latin typeface="Arial"/>
                <a:cs typeface="Arial"/>
              </a:rPr>
              <a:t>. Tracks </a:t>
            </a:r>
            <a:r>
              <a:rPr lang="en-US" sz="2000" dirty="0">
                <a:latin typeface="Arial"/>
                <a:cs typeface="Arial"/>
              </a:rPr>
              <a:t>of </a:t>
            </a:r>
            <a:r>
              <a:rPr lang="en-US" sz="2000" dirty="0" smtClean="0">
                <a:latin typeface="Arial"/>
                <a:cs typeface="Arial"/>
              </a:rPr>
              <a:t>STARS polar </a:t>
            </a:r>
            <a:r>
              <a:rPr lang="en-US" sz="2000" dirty="0">
                <a:latin typeface="Arial"/>
                <a:cs typeface="Arial"/>
              </a:rPr>
              <a:t>lows linked to TPVs (red) and </a:t>
            </a:r>
            <a:r>
              <a:rPr lang="en-US" sz="2000" dirty="0" smtClean="0">
                <a:latin typeface="Arial"/>
                <a:cs typeface="Arial"/>
              </a:rPr>
              <a:t>STARS polar lows not </a:t>
            </a:r>
            <a:r>
              <a:rPr lang="en-US" sz="2000" dirty="0">
                <a:latin typeface="Arial"/>
                <a:cs typeface="Arial"/>
              </a:rPr>
              <a:t>linked to TPVs (blue). Dots indicate the genesis locations of the polar lows. 104 out of a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total 140 polar lows, or 74.3%, </a:t>
            </a:r>
            <a:r>
              <a:rPr lang="en-US" sz="2000" dirty="0" smtClean="0">
                <a:latin typeface="Arial"/>
                <a:cs typeface="Arial"/>
              </a:rPr>
              <a:t>are linked to TPVs. </a:t>
            </a:r>
            <a:endParaRPr lang="en-US" sz="2000" dirty="0">
              <a:latin typeface="Arial"/>
              <a:cs typeface="Arial"/>
            </a:endParaRPr>
          </a:p>
          <a:p>
            <a:pPr algn="just"/>
            <a:endParaRPr lang="en-US" sz="2000" baseline="3000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just"/>
            <a:endParaRPr lang="en-US" sz="2000" dirty="0" smtClean="0">
              <a:latin typeface="Arial"/>
              <a:cs typeface="Arial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6275879" y="4270641"/>
            <a:ext cx="588574" cy="12229864"/>
            <a:chOff x="26082799" y="4270641"/>
            <a:chExt cx="588574" cy="12229864"/>
          </a:xfrm>
        </p:grpSpPr>
        <p:sp>
          <p:nvSpPr>
            <p:cNvPr id="796" name="TextBox 795"/>
            <p:cNvSpPr txBox="1"/>
            <p:nvPr/>
          </p:nvSpPr>
          <p:spPr>
            <a:xfrm>
              <a:off x="26370817" y="1549777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</a:p>
          </p:txBody>
        </p:sp>
        <p:pic>
          <p:nvPicPr>
            <p:cNvPr id="797" name="Picture 796" descr="850rvort_20110211_0200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" t="95049" r="3332" b="2497"/>
            <a:stretch/>
          </p:blipFill>
          <p:spPr>
            <a:xfrm rot="16200000">
              <a:off x="20086739" y="10266701"/>
              <a:ext cx="12229864" cy="237744"/>
            </a:xfrm>
            <a:prstGeom prst="rect">
              <a:avLst/>
            </a:prstGeom>
          </p:spPr>
        </p:pic>
        <p:sp>
          <p:nvSpPr>
            <p:cNvPr id="798" name="TextBox 797"/>
            <p:cNvSpPr txBox="1"/>
            <p:nvPr/>
          </p:nvSpPr>
          <p:spPr>
            <a:xfrm>
              <a:off x="26370817" y="1461979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799" name="TextBox 798"/>
            <p:cNvSpPr txBox="1"/>
            <p:nvPr/>
          </p:nvSpPr>
          <p:spPr>
            <a:xfrm>
              <a:off x="26369169" y="1375126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0" name="TextBox 799"/>
            <p:cNvSpPr txBox="1"/>
            <p:nvPr/>
          </p:nvSpPr>
          <p:spPr>
            <a:xfrm>
              <a:off x="26369169" y="1287958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1" name="TextBox 800"/>
            <p:cNvSpPr txBox="1"/>
            <p:nvPr/>
          </p:nvSpPr>
          <p:spPr>
            <a:xfrm>
              <a:off x="26369169" y="120046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2" name="TextBox 801"/>
            <p:cNvSpPr txBox="1"/>
            <p:nvPr/>
          </p:nvSpPr>
          <p:spPr>
            <a:xfrm>
              <a:off x="26366045" y="1113250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3" name="TextBox 802"/>
            <p:cNvSpPr txBox="1"/>
            <p:nvPr/>
          </p:nvSpPr>
          <p:spPr>
            <a:xfrm>
              <a:off x="26369169" y="1025711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4" name="TextBox 803"/>
            <p:cNvSpPr txBox="1"/>
            <p:nvPr/>
          </p:nvSpPr>
          <p:spPr>
            <a:xfrm>
              <a:off x="26367521" y="93947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5" name="TextBox 804"/>
            <p:cNvSpPr txBox="1"/>
            <p:nvPr/>
          </p:nvSpPr>
          <p:spPr>
            <a:xfrm>
              <a:off x="26366045" y="851126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6" name="TextBox 805"/>
            <p:cNvSpPr txBox="1"/>
            <p:nvPr/>
          </p:nvSpPr>
          <p:spPr>
            <a:xfrm>
              <a:off x="26367521" y="763945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7" name="TextBox 806"/>
            <p:cNvSpPr txBox="1"/>
            <p:nvPr/>
          </p:nvSpPr>
          <p:spPr>
            <a:xfrm>
              <a:off x="26366045" y="67777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8" name="TextBox 807"/>
            <p:cNvSpPr txBox="1"/>
            <p:nvPr/>
          </p:nvSpPr>
          <p:spPr>
            <a:xfrm>
              <a:off x="26366045" y="590627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09" name="TextBox 808"/>
            <p:cNvSpPr txBox="1"/>
            <p:nvPr/>
          </p:nvSpPr>
          <p:spPr>
            <a:xfrm>
              <a:off x="26366045" y="503006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810" name="TextBox 809"/>
          <p:cNvSpPr txBox="1"/>
          <p:nvPr/>
        </p:nvSpPr>
        <p:spPr>
          <a:xfrm>
            <a:off x="15307654" y="16528729"/>
            <a:ext cx="11670945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(left) 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starting at 30    m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barbs); (right)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850-hPa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ζ (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−5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850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–600-hPa ascent (blue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every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× 10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(hPa, black), and 10-m wind (m s</a:t>
            </a:r>
            <a:r>
              <a:rPr lang="en-US" sz="2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“L1” and “TPV” denote positions of a predecessor cyclone (L1) and the TPV, respectively.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6" name="TextBox 845"/>
          <p:cNvSpPr txBox="1"/>
          <p:nvPr/>
        </p:nvSpPr>
        <p:spPr>
          <a:xfrm>
            <a:off x="15303007" y="21884436"/>
            <a:ext cx="11758187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(</a:t>
            </a:r>
            <a:r>
              <a:rPr lang="en-US" sz="2000" dirty="0">
                <a:latin typeface="Arial"/>
                <a:cs typeface="Arial"/>
              </a:rPr>
              <a:t>a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SLP (hPa, blue); 600–400-hPa </a:t>
            </a:r>
            <a:r>
              <a:rPr lang="en-US" sz="2000" b="1" dirty="0">
                <a:latin typeface="Arial"/>
                <a:cs typeface="Arial"/>
              </a:rPr>
              <a:t>Q</a:t>
            </a:r>
            <a:r>
              <a:rPr lang="en-US" sz="2000" dirty="0">
                <a:latin typeface="Arial"/>
                <a:cs typeface="Arial"/>
              </a:rPr>
              <a:t> (K m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vectors), </a:t>
            </a:r>
            <a:r>
              <a:rPr lang="en-US" sz="2000" b="1" dirty="0">
                <a:latin typeface="Arial"/>
                <a:cs typeface="Arial"/>
              </a:rPr>
              <a:t>Q</a:t>
            </a:r>
            <a:r>
              <a:rPr lang="en-US" sz="2000" dirty="0">
                <a:latin typeface="Arial"/>
                <a:cs typeface="Arial"/>
              </a:rPr>
              <a:t> forcing for vertical motion (10</a:t>
            </a:r>
            <a:r>
              <a:rPr lang="en-US" sz="2000" baseline="30000" dirty="0">
                <a:latin typeface="Arial"/>
                <a:cs typeface="Arial"/>
              </a:rPr>
              <a:t>−17</a:t>
            </a:r>
            <a:r>
              <a:rPr lang="en-US" sz="2000" dirty="0">
                <a:latin typeface="Arial"/>
                <a:cs typeface="Arial"/>
              </a:rPr>
              <a:t> Pa</a:t>
            </a:r>
            <a:r>
              <a:rPr lang="en-US" sz="2000" baseline="30000" dirty="0">
                <a:latin typeface="Arial"/>
                <a:cs typeface="Arial"/>
              </a:rPr>
              <a:t>−1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−3</a:t>
            </a:r>
            <a:r>
              <a:rPr lang="en-US" sz="2000" dirty="0">
                <a:latin typeface="Arial"/>
                <a:cs typeface="Arial"/>
              </a:rPr>
              <a:t>, shaded), θ (°C, red), and </a:t>
            </a:r>
            <a:r>
              <a:rPr lang="en-US" sz="2000" dirty="0" smtClean="0">
                <a:latin typeface="Arial"/>
                <a:cs typeface="Arial"/>
              </a:rPr>
              <a:t>geopotential height </a:t>
            </a:r>
            <a:r>
              <a:rPr lang="en-US" sz="2000" dirty="0">
                <a:latin typeface="Arial"/>
                <a:cs typeface="Arial"/>
              </a:rPr>
              <a:t>(dam, black</a:t>
            </a:r>
            <a:r>
              <a:rPr lang="en-US" sz="2000" dirty="0" smtClean="0">
                <a:latin typeface="Arial"/>
                <a:cs typeface="Arial"/>
              </a:rPr>
              <a:t>); (b)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900–600-hPa static stability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 (100 hPa)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shaded], SLP (hPa, black),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SST </a:t>
            </a:r>
            <a:r>
              <a:rPr lang="en-US" sz="2000" dirty="0">
                <a:latin typeface="Arial"/>
                <a:cs typeface="Arial"/>
              </a:rPr>
              <a:t>(°C, </a:t>
            </a:r>
            <a:r>
              <a:rPr lang="en-US" sz="2000" dirty="0" smtClean="0">
                <a:latin typeface="Arial"/>
                <a:cs typeface="Arial"/>
              </a:rPr>
              <a:t>blue). “TPV” denotes position of TPV.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849" name="TextBox 848"/>
          <p:cNvSpPr txBox="1"/>
          <p:nvPr/>
        </p:nvSpPr>
        <p:spPr>
          <a:xfrm>
            <a:off x="15307654" y="23046365"/>
            <a:ext cx="1167094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Ensemble 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51" name="Rectangle 850"/>
          <p:cNvSpPr/>
          <p:nvPr/>
        </p:nvSpPr>
        <p:spPr>
          <a:xfrm>
            <a:off x="15307654" y="23038366"/>
            <a:ext cx="11670945" cy="5722191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0" name="Straight Connector 859"/>
          <p:cNvCxnSpPr/>
          <p:nvPr/>
        </p:nvCxnSpPr>
        <p:spPr>
          <a:xfrm flipV="1">
            <a:off x="27477380" y="15176414"/>
            <a:ext cx="435142" cy="3739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1" name="TextBox 860"/>
          <p:cNvSpPr txBox="1"/>
          <p:nvPr/>
        </p:nvSpPr>
        <p:spPr>
          <a:xfrm>
            <a:off x="27966535" y="14851442"/>
            <a:ext cx="164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Ensemble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mean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2" name="TextBox 861"/>
          <p:cNvSpPr txBox="1"/>
          <p:nvPr/>
        </p:nvSpPr>
        <p:spPr>
          <a:xfrm>
            <a:off x="29721570" y="14509865"/>
            <a:ext cx="326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shading: </a:t>
            </a:r>
            <a:r>
              <a:rPr lang="en-US" sz="1800" dirty="0" smtClean="0">
                <a:latin typeface="Arial"/>
                <a:cs typeface="Arial"/>
              </a:rPr>
              <a:t>normalized composite differences (</a:t>
            </a:r>
            <a:r>
              <a:rPr lang="en-US" sz="1800" dirty="0" err="1" smtClean="0">
                <a:latin typeface="Arial"/>
                <a:cs typeface="Arial"/>
              </a:rPr>
              <a:t>σ</a:t>
            </a:r>
            <a:r>
              <a:rPr lang="en-US" sz="1800" dirty="0" smtClean="0">
                <a:latin typeface="Arial"/>
                <a:cs typeface="Arial"/>
              </a:rPr>
              <a:t>; most accurate group minus least accurate group)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3" name="TextBox 862"/>
          <p:cNvSpPr txBox="1"/>
          <p:nvPr/>
        </p:nvSpPr>
        <p:spPr>
          <a:xfrm>
            <a:off x="33183642" y="14487303"/>
            <a:ext cx="350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stippling: </a:t>
            </a:r>
            <a:r>
              <a:rPr lang="en-US" sz="1800" dirty="0" smtClean="0">
                <a:latin typeface="Arial"/>
                <a:cs typeface="Arial"/>
              </a:rPr>
              <a:t>statistically significant differences between groups at 95% confidence level according to a two-sided Student’s </a:t>
            </a:r>
            <a:r>
              <a:rPr lang="en-US" sz="1800" i="1" dirty="0" smtClean="0">
                <a:latin typeface="Arial"/>
                <a:cs typeface="Arial"/>
              </a:rPr>
              <a:t>t</a:t>
            </a:r>
            <a:r>
              <a:rPr lang="en-US" sz="1800" dirty="0" smtClean="0">
                <a:latin typeface="Arial"/>
                <a:cs typeface="Arial"/>
              </a:rPr>
              <a:t> test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4" name="Oval 863"/>
          <p:cNvSpPr>
            <a:spLocks noChangeAspect="1"/>
          </p:cNvSpPr>
          <p:nvPr/>
        </p:nvSpPr>
        <p:spPr>
          <a:xfrm>
            <a:off x="37395025" y="14659373"/>
            <a:ext cx="274320" cy="274320"/>
          </a:xfrm>
          <a:prstGeom prst="ellipse">
            <a:avLst/>
          </a:prstGeom>
          <a:solidFill>
            <a:srgbClr val="22CFFF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65" name="Oval 864"/>
          <p:cNvSpPr>
            <a:spLocks noChangeAspect="1"/>
          </p:cNvSpPr>
          <p:nvPr/>
        </p:nvSpPr>
        <p:spPr>
          <a:xfrm>
            <a:off x="37395025" y="15257646"/>
            <a:ext cx="274320" cy="274320"/>
          </a:xfrm>
          <a:prstGeom prst="ellipse">
            <a:avLst/>
          </a:prstGeom>
          <a:solidFill>
            <a:srgbClr val="FB8487"/>
          </a:solidFill>
          <a:ln w="444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6" name="TextBox 865"/>
          <p:cNvSpPr txBox="1"/>
          <p:nvPr/>
        </p:nvSpPr>
        <p:spPr>
          <a:xfrm>
            <a:off x="37739135" y="15058726"/>
            <a:ext cx="305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Mean polar low position in least accurate group*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7" name="TextBox 866"/>
          <p:cNvSpPr txBox="1"/>
          <p:nvPr/>
        </p:nvSpPr>
        <p:spPr>
          <a:xfrm>
            <a:off x="37734604" y="14441137"/>
            <a:ext cx="3063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Mean polar low position in most accurate group*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8" name="TextBox 867"/>
          <p:cNvSpPr txBox="1"/>
          <p:nvPr/>
        </p:nvSpPr>
        <p:spPr>
          <a:xfrm>
            <a:off x="40972842" y="14735560"/>
            <a:ext cx="2887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*</a:t>
            </a:r>
            <a:r>
              <a:rPr lang="en-US" sz="1800" b="1" dirty="0" smtClean="0">
                <a:latin typeface="Arial"/>
                <a:cs typeface="Arial"/>
              </a:rPr>
              <a:t>Track: </a:t>
            </a:r>
            <a:r>
              <a:rPr lang="en-US" sz="1800" dirty="0" smtClean="0">
                <a:latin typeface="Arial"/>
                <a:cs typeface="Arial"/>
              </a:rPr>
              <a:t>1800 UTC 10–                                      1200 UTC 11 Feb 2011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69" name="TextBox 868"/>
          <p:cNvSpPr txBox="1"/>
          <p:nvPr/>
        </p:nvSpPr>
        <p:spPr>
          <a:xfrm>
            <a:off x="27264522" y="15780330"/>
            <a:ext cx="16387310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 smtClean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Fields as specified above at 1800 UTC 10 Feb 2011. Normalized composite differences calculated using the equation below, adapted from </a:t>
            </a:r>
            <a:r>
              <a:rPr lang="en-US" sz="2000" dirty="0" err="1" smtClean="0">
                <a:latin typeface="Arial"/>
                <a:cs typeface="Arial"/>
              </a:rPr>
              <a:t>Lamberson</a:t>
            </a:r>
            <a:r>
              <a:rPr lang="en-US" sz="2000" dirty="0" smtClean="0">
                <a:latin typeface="Arial"/>
                <a:cs typeface="Arial"/>
              </a:rPr>
              <a:t> et al. (2016). “R1,” “R2,” “L1,” and “TPV” denote ensemble-mean positions of ridge 1 (R1), ridge 2 (R2), L1, and TPV, respectively.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ompd_g500_init_09_Feb_2011_1200_1200_11_Feb_2011_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490" y="4327130"/>
            <a:ext cx="7574287" cy="50495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compd_rvort_500hPa_200km_aa_init_09_Feb_2011_1200_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6285" y="4327130"/>
            <a:ext cx="7574287" cy="50495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 descr="compd_rvort_850hPa_200km_aa_init_09_Feb_2011_1200_0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489" y="9388987"/>
            <a:ext cx="7571232" cy="50474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 descr="compd_t850_init_09_Feb_2011_1200_1200_11_Feb_2011_0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341" y="9389354"/>
            <a:ext cx="7571231" cy="504748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57" name="TextBox 156"/>
          <p:cNvSpPr txBox="1"/>
          <p:nvPr/>
        </p:nvSpPr>
        <p:spPr>
          <a:xfrm>
            <a:off x="36247246" y="16663137"/>
            <a:ext cx="728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mean of </a:t>
            </a:r>
            <a:r>
              <a:rPr lang="en-US" sz="1800" i="1" dirty="0" err="1" smtClean="0">
                <a:latin typeface="Arial"/>
                <a:cs typeface="Arial"/>
              </a:rPr>
              <a:t>i</a:t>
            </a:r>
            <a:r>
              <a:rPr lang="en-US" sz="1800" dirty="0" err="1" smtClean="0">
                <a:latin typeface="Arial"/>
                <a:cs typeface="Arial"/>
              </a:rPr>
              <a:t>th</a:t>
            </a:r>
            <a:r>
              <a:rPr lang="en-US" sz="1800" dirty="0" smtClean="0">
                <a:latin typeface="Arial"/>
                <a:cs typeface="Arial"/>
              </a:rPr>
              <a:t> state variable for most accurate members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36247246" y="17029426"/>
            <a:ext cx="7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mean of </a:t>
            </a:r>
            <a:r>
              <a:rPr lang="en-US" sz="1800" i="1" dirty="0" err="1" smtClean="0">
                <a:latin typeface="Arial"/>
                <a:cs typeface="Arial"/>
              </a:rPr>
              <a:t>i</a:t>
            </a:r>
            <a:r>
              <a:rPr lang="en-US" sz="1800" dirty="0" err="1" smtClean="0">
                <a:latin typeface="Arial"/>
                <a:cs typeface="Arial"/>
              </a:rPr>
              <a:t>th</a:t>
            </a:r>
            <a:r>
              <a:rPr lang="en-US" sz="1800" dirty="0" smtClean="0">
                <a:latin typeface="Arial"/>
                <a:cs typeface="Arial"/>
              </a:rPr>
              <a:t> state variable for least accurate members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36255448" y="17379573"/>
            <a:ext cx="728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=</a:t>
            </a:r>
            <a:r>
              <a:rPr lang="en-US" sz="1800" dirty="0" smtClean="0">
                <a:latin typeface="Arial"/>
                <a:cs typeface="Arial"/>
              </a:rPr>
              <a:t> ensemble standard deviation of </a:t>
            </a:r>
            <a:r>
              <a:rPr lang="en-US" sz="1800" b="1" dirty="0" smtClean="0">
                <a:latin typeface="Cambria Math"/>
                <a:cs typeface="Cambria Math"/>
              </a:rPr>
              <a:t>x</a:t>
            </a:r>
            <a:r>
              <a:rPr lang="en-US" sz="1800" i="1" baseline="-25000" dirty="0" smtClean="0">
                <a:latin typeface="Cambria Math"/>
                <a:cs typeface="Cambria Math"/>
              </a:rPr>
              <a:t>i</a:t>
            </a:r>
            <a:r>
              <a:rPr lang="en-US" sz="1800" dirty="0" smtClean="0">
                <a:latin typeface="Cambria Math"/>
                <a:cs typeface="Cambria Math"/>
              </a:rPr>
              <a:t>  </a:t>
            </a:r>
            <a:r>
              <a:rPr lang="en-US" sz="1800" dirty="0" smtClean="0">
                <a:latin typeface="Arial"/>
                <a:cs typeface="Arial"/>
              </a:rPr>
              <a:t>computed for all members  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803606" y="4327130"/>
            <a:ext cx="940924" cy="10129844"/>
            <a:chOff x="42803606" y="4327130"/>
            <a:chExt cx="940924" cy="10129844"/>
          </a:xfrm>
        </p:grpSpPr>
        <p:pic>
          <p:nvPicPr>
            <p:cNvPr id="164" name="Picture 163" descr="compd_t700_init_09_Feb_2011_1200_7.png"/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" t="94723" r="500" b="2453"/>
            <a:stretch/>
          </p:blipFill>
          <p:spPr>
            <a:xfrm rot="16200000">
              <a:off x="37884988" y="9245748"/>
              <a:ext cx="10129844" cy="292608"/>
            </a:xfrm>
            <a:prstGeom prst="rect">
              <a:avLst/>
            </a:prstGeom>
          </p:spPr>
        </p:pic>
        <p:sp>
          <p:nvSpPr>
            <p:cNvPr id="165" name="TextBox 164"/>
            <p:cNvSpPr txBox="1"/>
            <p:nvPr/>
          </p:nvSpPr>
          <p:spPr>
            <a:xfrm>
              <a:off x="43159472" y="9830836"/>
              <a:ext cx="5850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159473" y="927300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3159472" y="8712466"/>
              <a:ext cx="4296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3159472" y="814722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3159472" y="7589050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43159472" y="70324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3159471" y="6461816"/>
              <a:ext cx="4699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3159471" y="590070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3159470" y="5344840"/>
              <a:ext cx="40041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3159471" y="4777321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3159470" y="10401391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3159470" y="10958543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3159470" y="11518564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3159471" y="12085694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3159473" y="12646990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43159473" y="13203908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3159470" y="13764753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27264522" y="23668211"/>
            <a:ext cx="16195505" cy="928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0000"/>
              </a:lnSpc>
            </a:pPr>
            <a:r>
              <a:rPr lang="en-US" sz="2000" b="1" dirty="0" smtClean="0">
                <a:latin typeface="Arial"/>
                <a:cs typeface="Arial"/>
              </a:rPr>
              <a:t>Figure 7</a:t>
            </a:r>
            <a:r>
              <a:rPr lang="en-US" sz="2000" dirty="0" smtClean="0">
                <a:latin typeface="Arial"/>
                <a:cs typeface="Arial"/>
              </a:rPr>
              <a:t>. Cross sections along (a) AA’ and (b) BB’ of area</a:t>
            </a:r>
            <a:r>
              <a:rPr lang="en-US" sz="2000" dirty="0">
                <a:latin typeface="Arial"/>
                <a:cs typeface="Arial"/>
              </a:rPr>
              <a:t>-</a:t>
            </a:r>
            <a:r>
              <a:rPr lang="en-US" sz="2000" dirty="0" smtClean="0">
                <a:latin typeface="Arial"/>
                <a:cs typeface="Arial"/>
              </a:rPr>
              <a:t>averaged (200 km) ζ, and (c) plan-view map of 500-hPa area-averaged (200 km) ζ at 1800 UTC 10 Feb 2011. Contours, shading, and stippling as in Fig. 6. “TPV”, “R1”, “L1”, and “PL” denote ensemble-mean positions of TPV, R1, L1, and polar low, respectively. Transects for AA’ and BB’ shown in </a:t>
            </a:r>
            <a:r>
              <a:rPr lang="mr-IN" sz="2000" dirty="0" smtClean="0">
                <a:latin typeface="Arial"/>
                <a:cs typeface="Arial"/>
              </a:rPr>
              <a:t>(c)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39963304" y="6199695"/>
            <a:ext cx="19803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1" name="Straight Arrow Connector 230"/>
          <p:cNvCxnSpPr/>
          <p:nvPr/>
        </p:nvCxnSpPr>
        <p:spPr>
          <a:xfrm flipH="1">
            <a:off x="39493884" y="6816995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2" name="Rectangle 231"/>
          <p:cNvSpPr/>
          <p:nvPr/>
        </p:nvSpPr>
        <p:spPr>
          <a:xfrm>
            <a:off x="32488175" y="11171875"/>
            <a:ext cx="12621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3" name="Straight Arrow Connector 232"/>
          <p:cNvCxnSpPr/>
          <p:nvPr/>
        </p:nvCxnSpPr>
        <p:spPr>
          <a:xfrm flipH="1">
            <a:off x="31936925" y="11787485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27539821" y="17831070"/>
            <a:ext cx="15838545" cy="5256078"/>
            <a:chOff x="27539821" y="18497963"/>
            <a:chExt cx="15838545" cy="5256078"/>
          </a:xfrm>
        </p:grpSpPr>
        <p:pic>
          <p:nvPicPr>
            <p:cNvPr id="14" name="Picture 13" descr="ECMWF_EPS_rvort_cross_cfd_200km65N35E_85N35E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8"/>
            <a:stretch/>
          </p:blipFill>
          <p:spPr>
            <a:xfrm>
              <a:off x="27539821" y="18588744"/>
              <a:ext cx="5229598" cy="5000955"/>
            </a:xfrm>
            <a:prstGeom prst="rect">
              <a:avLst/>
            </a:prstGeom>
          </p:spPr>
        </p:pic>
        <p:pic>
          <p:nvPicPr>
            <p:cNvPr id="15" name="Picture 14" descr="ECMWF_EPS_rvort_cross_cfd_200km_72N10E_72N50E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8"/>
            <a:stretch/>
          </p:blipFill>
          <p:spPr>
            <a:xfrm>
              <a:off x="32973859" y="18588744"/>
              <a:ext cx="5229597" cy="5000955"/>
            </a:xfrm>
            <a:prstGeom prst="rect">
              <a:avLst/>
            </a:prstGeom>
          </p:spPr>
        </p:pic>
        <p:pic>
          <p:nvPicPr>
            <p:cNvPr id="16" name="Picture 15" descr="rvort_aa_500hPa_200km_300hPa_2_crosslines_72N10E_72N50E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6426" y="18715865"/>
              <a:ext cx="4911940" cy="453982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07" name="TextBox 206"/>
            <p:cNvSpPr txBox="1"/>
            <p:nvPr/>
          </p:nvSpPr>
          <p:spPr>
            <a:xfrm>
              <a:off x="28057629" y="1871586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33496193" y="1871586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8463066" y="1871250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(c)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7868020" y="23384709"/>
              <a:ext cx="3771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A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32340866" y="23384709"/>
              <a:ext cx="4826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A’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3289300" y="23384709"/>
              <a:ext cx="405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37779047" y="23384709"/>
              <a:ext cx="48609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28606892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80°N, 35°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29735210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75°N, 35°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0872052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70°N, 35°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34035617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72°N, 20°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5168123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72°N, </a:t>
              </a:r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6302556" y="23431633"/>
              <a:ext cx="116667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72°N, 40°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39040032" y="21156347"/>
              <a:ext cx="62919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1931397" y="20671151"/>
              <a:ext cx="80021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800" b="1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0136759" y="18497963"/>
              <a:ext cx="62919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2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2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1352805" y="22574102"/>
              <a:ext cx="77557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rgbClr val="20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4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20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29410326" y="20285850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5853969" y="20289833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6139678" y="22286131"/>
              <a:ext cx="126620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8" name="Straight Arrow Connector 227"/>
            <p:cNvCxnSpPr/>
            <p:nvPr/>
          </p:nvCxnSpPr>
          <p:spPr>
            <a:xfrm flipH="1">
              <a:off x="35563660" y="22934109"/>
              <a:ext cx="626298" cy="23172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/>
            <p:cNvSpPr/>
            <p:nvPr/>
          </p:nvSpPr>
          <p:spPr>
            <a:xfrm>
              <a:off x="31001138" y="22310630"/>
              <a:ext cx="1172391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66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5" name="Straight Arrow Connector 234"/>
            <p:cNvCxnSpPr/>
            <p:nvPr/>
          </p:nvCxnSpPr>
          <p:spPr>
            <a:xfrm flipH="1">
              <a:off x="30411069" y="22953665"/>
              <a:ext cx="62629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Rectangle 236"/>
            <p:cNvSpPr/>
            <p:nvPr/>
          </p:nvSpPr>
          <p:spPr>
            <a:xfrm>
              <a:off x="40886609" y="19591139"/>
              <a:ext cx="1830737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317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</a:t>
              </a:r>
              <a:endParaRPr lang="en-US" sz="6000" b="1" cap="none" spc="0" dirty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8" name="Straight Arrow Connector 237"/>
            <p:cNvCxnSpPr/>
            <p:nvPr/>
          </p:nvCxnSpPr>
          <p:spPr>
            <a:xfrm flipH="1">
              <a:off x="41102046" y="20599636"/>
              <a:ext cx="477328" cy="4678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Rectangle 241"/>
          <p:cNvSpPr/>
          <p:nvPr/>
        </p:nvSpPr>
        <p:spPr>
          <a:xfrm>
            <a:off x="29112606" y="5974877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Rectangle 242"/>
          <p:cNvSpPr/>
          <p:nvPr/>
        </p:nvSpPr>
        <p:spPr>
          <a:xfrm>
            <a:off x="32709422" y="4665094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36783370" y="5977230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40305343" y="4739270"/>
            <a:ext cx="13649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72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5528630" y="17905590"/>
            <a:ext cx="584481" cy="3912081"/>
            <a:chOff x="25317889" y="17758976"/>
            <a:chExt cx="584481" cy="3912081"/>
          </a:xfrm>
        </p:grpSpPr>
        <p:pic>
          <p:nvPicPr>
            <p:cNvPr id="831" name="Picture 830" descr="Q_800_600_slp_20110211_0400.png"/>
            <p:cNvPicPr>
              <a:picLocks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94509" r="463" b="2524"/>
            <a:stretch/>
          </p:blipFill>
          <p:spPr>
            <a:xfrm rot="16200000">
              <a:off x="23451053" y="19625812"/>
              <a:ext cx="3912081" cy="178410"/>
            </a:xfrm>
            <a:prstGeom prst="rect">
              <a:avLst/>
            </a:prstGeom>
          </p:spPr>
        </p:pic>
        <p:sp>
          <p:nvSpPr>
            <p:cNvPr id="249" name="TextBox 248"/>
            <p:cNvSpPr txBox="1"/>
            <p:nvPr/>
          </p:nvSpPr>
          <p:spPr>
            <a:xfrm>
              <a:off x="25533859" y="17883407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25533859" y="18099699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7.5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25533859" y="18318699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25533859" y="18540953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25533859" y="18755491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25533859" y="18967152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25533859" y="19189250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25533859" y="1941104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25533859" y="19622838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25533859" y="1984229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25533859" y="20058836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25533859" y="20276496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25533859" y="20491284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25533859" y="20709251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25533859" y="20927317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25533859" y="21143902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-7.5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25533859" y="21360880"/>
              <a:ext cx="36851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-10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DT_theta_TPVs_era5_20110210_18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060" y="4270642"/>
            <a:ext cx="4900910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Picture 29" descr="mslp_vort_cyclone_era5_20110210_1800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482" y="4270642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3" name="Picture 32" descr="DT_theta_TPVs_era5_20110211_0000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629" y="8351070"/>
            <a:ext cx="4900910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mslp_vort_cyclone_era5_20110211_0000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482" y="8351767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Picture 36" descr="DT_theta_TPVs_era5_20110211_0600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8234" y="12432472"/>
            <a:ext cx="4900911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mslp_vort_cyclone_era5_20110211_0600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845" y="12431426"/>
            <a:ext cx="4921243" cy="40690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78" name="TextBox 277"/>
          <p:cNvSpPr txBox="1"/>
          <p:nvPr/>
        </p:nvSpPr>
        <p:spPr>
          <a:xfrm>
            <a:off x="15541670" y="4267360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(a) 1800 UTC 10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20455709" y="4267360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(b) 1800 UTC 10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15544952" y="8351597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(c) 0000 UTC 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20459098" y="8351767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(d) 0000 UTC 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15548234" y="12428144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(e) 0600 UTC 11 Feb 2011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20458563" y="12427411"/>
            <a:ext cx="2830937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800" dirty="0" smtClean="0">
                <a:latin typeface="Arial"/>
                <a:cs typeface="Arial"/>
              </a:rPr>
              <a:t>(f) 0600 UTC 11 Feb 2011 </a:t>
            </a:r>
            <a:endParaRPr lang="en-US" sz="1800" dirty="0"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214751" y="17905590"/>
            <a:ext cx="544411" cy="3912082"/>
            <a:chOff x="25973823" y="17758976"/>
            <a:chExt cx="544411" cy="3912082"/>
          </a:xfrm>
        </p:grpSpPr>
        <p:pic>
          <p:nvPicPr>
            <p:cNvPr id="833" name="Picture 832" descr="stat_stab_900_600_20110211_0600.png"/>
            <p:cNvPicPr>
              <a:picLocks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" t="94677" r="602" b="2453"/>
            <a:stretch/>
          </p:blipFill>
          <p:spPr>
            <a:xfrm rot="16200000">
              <a:off x="24109222" y="19623577"/>
              <a:ext cx="3912082" cy="182880"/>
            </a:xfrm>
            <a:prstGeom prst="rect">
              <a:avLst/>
            </a:prstGeom>
          </p:spPr>
        </p:pic>
        <p:sp>
          <p:nvSpPr>
            <p:cNvPr id="286" name="TextBox 285"/>
            <p:cNvSpPr txBox="1"/>
            <p:nvPr/>
          </p:nvSpPr>
          <p:spPr>
            <a:xfrm>
              <a:off x="26207074" y="21274380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26207074" y="20975076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26207074" y="2067297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26207074" y="20370922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26207074" y="20071207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26207074" y="19773398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26207074" y="19470752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3" name="TextBox 292"/>
            <p:cNvSpPr txBox="1"/>
            <p:nvPr/>
          </p:nvSpPr>
          <p:spPr>
            <a:xfrm>
              <a:off x="26207074" y="19173675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26207074" y="18874300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26207074" y="1857608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26207074" y="18275048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7</a:t>
              </a:r>
            </a:p>
          </p:txBody>
        </p:sp>
        <p:sp>
          <p:nvSpPr>
            <p:cNvPr id="297" name="TextBox 296"/>
            <p:cNvSpPr txBox="1"/>
            <p:nvPr/>
          </p:nvSpPr>
          <p:spPr>
            <a:xfrm>
              <a:off x="26207074" y="17975953"/>
              <a:ext cx="31116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300" name="TextBox 299"/>
          <p:cNvSpPr txBox="1"/>
          <p:nvPr/>
        </p:nvSpPr>
        <p:spPr>
          <a:xfrm>
            <a:off x="27489412" y="4324349"/>
            <a:ext cx="4447513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(a) 500-hPa geopotential height (dam)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35073110" y="4324672"/>
            <a:ext cx="5561876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(b) 500-hPa area-averaged (200 km) ζ (</a:t>
            </a:r>
            <a:r>
              <a:rPr lang="en-US" sz="2000" dirty="0">
                <a:latin typeface="Arial"/>
                <a:cs typeface="Arial"/>
              </a:rPr>
              <a:t>10</a:t>
            </a:r>
            <a:r>
              <a:rPr lang="en-US" sz="2000" baseline="30000" dirty="0">
                <a:latin typeface="Arial"/>
                <a:cs typeface="Arial"/>
              </a:rPr>
              <a:t>−5</a:t>
            </a:r>
            <a:r>
              <a:rPr lang="en-US" sz="2000" dirty="0">
                <a:latin typeface="Arial"/>
                <a:cs typeface="Arial"/>
              </a:rPr>
              <a:t> s</a:t>
            </a:r>
            <a:r>
              <a:rPr lang="en-US" sz="2000" baseline="30000" dirty="0">
                <a:latin typeface="Arial"/>
                <a:cs typeface="Arial"/>
              </a:rPr>
              <a:t>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>
                <a:latin typeface="Arial"/>
                <a:cs typeface="Arial"/>
              </a:rPr>
              <a:t>)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27489657" y="9385062"/>
            <a:ext cx="5566832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(c) 850-hPa area-averaged (200 km) ζ (10</a:t>
            </a:r>
            <a:r>
              <a:rPr lang="en-US" sz="2000" baseline="30000" dirty="0" smtClean="0">
                <a:latin typeface="Arial"/>
                <a:cs typeface="Arial"/>
              </a:rPr>
              <a:t>−5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35076167" y="9386690"/>
            <a:ext cx="3348632" cy="32624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(d) 850-hPa temperature (K)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2" name="Picture 51" descr="Screen Shot 2018-12-02 at 2.57.20 PM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139" y="16700740"/>
            <a:ext cx="5654048" cy="1054329"/>
          </a:xfrm>
          <a:prstGeom prst="rect">
            <a:avLst/>
          </a:prstGeom>
        </p:spPr>
      </p:pic>
      <p:pic>
        <p:nvPicPr>
          <p:cNvPr id="53" name="Picture 52" descr="Screen Shot 2018-12-02 at 2.58.24 PM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246" y="16669774"/>
            <a:ext cx="1904094" cy="436121"/>
          </a:xfrm>
          <a:prstGeom prst="rect">
            <a:avLst/>
          </a:prstGeom>
        </p:spPr>
      </p:pic>
      <p:pic>
        <p:nvPicPr>
          <p:cNvPr id="54" name="Picture 53" descr="Screen Shot 2018-12-02 at 2.58.41 PM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8286" y="17074185"/>
            <a:ext cx="1901952" cy="452633"/>
          </a:xfrm>
          <a:prstGeom prst="rect">
            <a:avLst/>
          </a:prstGeom>
        </p:spPr>
      </p:pic>
      <p:pic>
        <p:nvPicPr>
          <p:cNvPr id="55" name="Picture 54" descr="Screen Shot 2018-12-02 at 2.58.57 PM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675" y="17392261"/>
            <a:ext cx="422389" cy="348529"/>
          </a:xfrm>
          <a:prstGeom prst="rect">
            <a:avLst/>
          </a:prstGeom>
        </p:spPr>
      </p:pic>
      <p:sp>
        <p:nvSpPr>
          <p:cNvPr id="345" name="Rectangle 344"/>
          <p:cNvSpPr/>
          <p:nvPr/>
        </p:nvSpPr>
        <p:spPr>
          <a:xfrm>
            <a:off x="17720276" y="4748974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Rectangle 345"/>
          <p:cNvSpPr/>
          <p:nvPr/>
        </p:nvSpPr>
        <p:spPr>
          <a:xfrm>
            <a:off x="17720276" y="9354816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Rectangle 346"/>
          <p:cNvSpPr/>
          <p:nvPr/>
        </p:nvSpPr>
        <p:spPr>
          <a:xfrm>
            <a:off x="17682364" y="14001703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23786491" y="8647063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9" name="Straight Arrow Connector 348"/>
          <p:cNvCxnSpPr/>
          <p:nvPr/>
        </p:nvCxnSpPr>
        <p:spPr>
          <a:xfrm flipH="1">
            <a:off x="23151526" y="9201903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Rectangle 350"/>
          <p:cNvSpPr/>
          <p:nvPr/>
        </p:nvSpPr>
        <p:spPr>
          <a:xfrm>
            <a:off x="24046368" y="4423862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2" name="Straight Arrow Connector 351"/>
          <p:cNvCxnSpPr/>
          <p:nvPr/>
        </p:nvCxnSpPr>
        <p:spPr>
          <a:xfrm flipH="1">
            <a:off x="23411403" y="4978702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5" name="Rectangle 354"/>
          <p:cNvSpPr/>
          <p:nvPr/>
        </p:nvSpPr>
        <p:spPr>
          <a:xfrm>
            <a:off x="23450183" y="13148507"/>
            <a:ext cx="10825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7" name="Straight Arrow Connector 356"/>
          <p:cNvCxnSpPr/>
          <p:nvPr/>
        </p:nvCxnSpPr>
        <p:spPr>
          <a:xfrm flipH="1">
            <a:off x="22815218" y="13703347"/>
            <a:ext cx="62629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0" name="Group 359"/>
          <p:cNvGrpSpPr/>
          <p:nvPr/>
        </p:nvGrpSpPr>
        <p:grpSpPr>
          <a:xfrm>
            <a:off x="20457073" y="8001034"/>
            <a:ext cx="777592" cy="400110"/>
            <a:chOff x="4583627" y="4504692"/>
            <a:chExt cx="777592" cy="400110"/>
          </a:xfrm>
        </p:grpSpPr>
        <p:sp>
          <p:nvSpPr>
            <p:cNvPr id="361" name="Rectangle 360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63" name="Oval 362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20458317" y="12078638"/>
            <a:ext cx="777592" cy="400110"/>
            <a:chOff x="4583627" y="4504692"/>
            <a:chExt cx="777592" cy="400110"/>
          </a:xfrm>
        </p:grpSpPr>
        <p:sp>
          <p:nvSpPr>
            <p:cNvPr id="365" name="Rectangle 364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TextBox 365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67" name="Oval 366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/>
          <p:cNvGrpSpPr/>
          <p:nvPr/>
        </p:nvGrpSpPr>
        <p:grpSpPr>
          <a:xfrm>
            <a:off x="20457144" y="16160109"/>
            <a:ext cx="777592" cy="400110"/>
            <a:chOff x="4583627" y="4504692"/>
            <a:chExt cx="777592" cy="400110"/>
          </a:xfrm>
        </p:grpSpPr>
        <p:sp>
          <p:nvSpPr>
            <p:cNvPr id="369" name="Rectangle 368"/>
            <p:cNvSpPr/>
            <p:nvPr/>
          </p:nvSpPr>
          <p:spPr>
            <a:xfrm>
              <a:off x="4583627" y="4573126"/>
              <a:ext cx="665229" cy="2753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TextBox 369"/>
            <p:cNvSpPr txBox="1"/>
            <p:nvPr/>
          </p:nvSpPr>
          <p:spPr>
            <a:xfrm>
              <a:off x="4777427" y="4504692"/>
              <a:ext cx="5837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PL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371" name="Oval 370"/>
            <p:cNvSpPr>
              <a:spLocks noChangeAspect="1"/>
            </p:cNvSpPr>
            <p:nvPr/>
          </p:nvSpPr>
          <p:spPr>
            <a:xfrm>
              <a:off x="4642764" y="4635613"/>
              <a:ext cx="160365" cy="160365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5545461" y="17913500"/>
            <a:ext cx="9819606" cy="3961792"/>
            <a:chOff x="15386705" y="17766886"/>
            <a:chExt cx="9819606" cy="3961792"/>
          </a:xfrm>
        </p:grpSpPr>
        <p:pic>
          <p:nvPicPr>
            <p:cNvPr id="24" name="Picture 23" descr="Q_600_400_slp_AGU_20110211_0300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90272" y="17771308"/>
              <a:ext cx="4901184" cy="389336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6" name="Picture 25" descr="stat_stab_900_600_20110211_03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5127" y="17771305"/>
              <a:ext cx="4901184" cy="38997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84" name="TextBox 283"/>
            <p:cNvSpPr txBox="1"/>
            <p:nvPr/>
          </p:nvSpPr>
          <p:spPr>
            <a:xfrm>
              <a:off x="15389714" y="17766886"/>
              <a:ext cx="283093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0300 UTC 11 Feb 2011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20299419" y="17768416"/>
              <a:ext cx="2830937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0300 UTC 11 Feb 2011 </a:t>
              </a:r>
              <a:endParaRPr lang="en-US" sz="1800" dirty="0">
                <a:latin typeface="Arial"/>
                <a:cs typeface="Arial"/>
              </a:endParaRPr>
            </a:p>
          </p:txBody>
        </p:sp>
        <p:grpSp>
          <p:nvGrpSpPr>
            <p:cNvPr id="372" name="Group 371"/>
            <p:cNvGrpSpPr/>
            <p:nvPr/>
          </p:nvGrpSpPr>
          <p:grpSpPr>
            <a:xfrm>
              <a:off x="15386705" y="21328568"/>
              <a:ext cx="777592" cy="400110"/>
              <a:chOff x="4583627" y="4504692"/>
              <a:chExt cx="777592" cy="400110"/>
            </a:xfrm>
          </p:grpSpPr>
          <p:sp>
            <p:nvSpPr>
              <p:cNvPr id="373" name="Rectangle 372"/>
              <p:cNvSpPr/>
              <p:nvPr/>
            </p:nvSpPr>
            <p:spPr>
              <a:xfrm>
                <a:off x="4583627" y="4573126"/>
                <a:ext cx="665229" cy="275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4777427" y="4504692"/>
                <a:ext cx="583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PL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375" name="Oval 374"/>
              <p:cNvSpPr>
                <a:spLocks noChangeAspect="1"/>
              </p:cNvSpPr>
              <p:nvPr/>
            </p:nvSpPr>
            <p:spPr>
              <a:xfrm>
                <a:off x="4642764" y="4635613"/>
                <a:ext cx="160365" cy="160365"/>
              </a:xfrm>
              <a:prstGeom prst="ellipse">
                <a:avLst/>
              </a:prstGeom>
              <a:solidFill>
                <a:srgbClr val="2B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6" name="Group 375"/>
            <p:cNvGrpSpPr/>
            <p:nvPr/>
          </p:nvGrpSpPr>
          <p:grpSpPr>
            <a:xfrm>
              <a:off x="20300726" y="21325167"/>
              <a:ext cx="777592" cy="400110"/>
              <a:chOff x="4583627" y="4504692"/>
              <a:chExt cx="777592" cy="400110"/>
            </a:xfrm>
          </p:grpSpPr>
          <p:sp>
            <p:nvSpPr>
              <p:cNvPr id="377" name="Rectangle 376"/>
              <p:cNvSpPr/>
              <p:nvPr/>
            </p:nvSpPr>
            <p:spPr>
              <a:xfrm>
                <a:off x="4583627" y="4573126"/>
                <a:ext cx="665229" cy="275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TextBox 377"/>
              <p:cNvSpPr txBox="1"/>
              <p:nvPr/>
            </p:nvSpPr>
            <p:spPr>
              <a:xfrm>
                <a:off x="4777427" y="4504692"/>
                <a:ext cx="5837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PL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379" name="Oval 378"/>
              <p:cNvSpPr>
                <a:spLocks noChangeAspect="1"/>
              </p:cNvSpPr>
              <p:nvPr/>
            </p:nvSpPr>
            <p:spPr>
              <a:xfrm>
                <a:off x="4642764" y="4635613"/>
                <a:ext cx="160365" cy="160365"/>
              </a:xfrm>
              <a:prstGeom prst="ellipse">
                <a:avLst/>
              </a:prstGeom>
              <a:solidFill>
                <a:srgbClr val="2BFFFF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24673" y="25575010"/>
            <a:ext cx="6853575" cy="6382542"/>
            <a:chOff x="324673" y="25575010"/>
            <a:chExt cx="6853575" cy="6382542"/>
          </a:xfrm>
        </p:grpSpPr>
        <p:pic>
          <p:nvPicPr>
            <p:cNvPr id="631" name="Picture 630" descr="mean_850T_and_PL_track_10-11_Feb_2011_zoomedx2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4" t="5957" r="6880" b="9832"/>
            <a:stretch/>
          </p:blipFill>
          <p:spPr>
            <a:xfrm>
              <a:off x="327538" y="25577019"/>
              <a:ext cx="6850710" cy="638053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35" name="TextBox 634"/>
            <p:cNvSpPr txBox="1"/>
            <p:nvPr/>
          </p:nvSpPr>
          <p:spPr>
            <a:xfrm>
              <a:off x="324673" y="25575010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380" name="5-Point Star 379"/>
            <p:cNvSpPr>
              <a:spLocks noChangeAspect="1"/>
            </p:cNvSpPr>
            <p:nvPr/>
          </p:nvSpPr>
          <p:spPr>
            <a:xfrm rot="10580098" flipV="1">
              <a:off x="3970007" y="28888403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Multiply 380"/>
            <p:cNvSpPr>
              <a:spLocks noChangeAspect="1"/>
            </p:cNvSpPr>
            <p:nvPr/>
          </p:nvSpPr>
          <p:spPr>
            <a:xfrm>
              <a:off x="4722201" y="29408575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637222" y="25429962"/>
            <a:ext cx="7281879" cy="6785235"/>
            <a:chOff x="7637222" y="25429962"/>
            <a:chExt cx="7281879" cy="6785235"/>
          </a:xfrm>
        </p:grpSpPr>
        <p:pic>
          <p:nvPicPr>
            <p:cNvPr id="639" name="Picture 638" descr="mean_300Z_and_TPV_track_10-11_Feb_2011_48h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222" y="25429962"/>
              <a:ext cx="7281879" cy="6785235"/>
            </a:xfrm>
            <a:prstGeom prst="rect">
              <a:avLst/>
            </a:prstGeom>
          </p:spPr>
        </p:pic>
        <p:sp>
          <p:nvSpPr>
            <p:cNvPr id="652" name="TextBox 651"/>
            <p:cNvSpPr txBox="1"/>
            <p:nvPr/>
          </p:nvSpPr>
          <p:spPr>
            <a:xfrm>
              <a:off x="7794987" y="25575010"/>
              <a:ext cx="439130" cy="41549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sp>
          <p:nvSpPr>
            <p:cNvPr id="640" name="TextBox 639"/>
            <p:cNvSpPr txBox="1"/>
            <p:nvPr/>
          </p:nvSpPr>
          <p:spPr>
            <a:xfrm>
              <a:off x="11627998" y="27329159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</a:t>
              </a:r>
              <a:endParaRPr lang="en-US" sz="4000" b="1" dirty="0">
                <a:latin typeface="Arial"/>
                <a:cs typeface="Arial"/>
              </a:endParaRPr>
            </a:p>
          </p:txBody>
        </p:sp>
        <p:sp>
          <p:nvSpPr>
            <p:cNvPr id="672" name="5-Point Star 671"/>
            <p:cNvSpPr>
              <a:spLocks noChangeAspect="1"/>
            </p:cNvSpPr>
            <p:nvPr/>
          </p:nvSpPr>
          <p:spPr>
            <a:xfrm rot="10580098" flipV="1">
              <a:off x="12089994" y="27637106"/>
              <a:ext cx="330059" cy="330059"/>
            </a:xfrm>
            <a:prstGeom prst="star5">
              <a:avLst/>
            </a:prstGeom>
            <a:solidFill>
              <a:srgbClr val="38EC3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Multiply 774"/>
            <p:cNvSpPr>
              <a:spLocks noChangeAspect="1"/>
            </p:cNvSpPr>
            <p:nvPr/>
          </p:nvSpPr>
          <p:spPr>
            <a:xfrm>
              <a:off x="12869306" y="26625211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2" name="Straight Arrow Connector 381"/>
            <p:cNvCxnSpPr/>
            <p:nvPr/>
          </p:nvCxnSpPr>
          <p:spPr>
            <a:xfrm>
              <a:off x="11899923" y="27626894"/>
              <a:ext cx="280577" cy="5734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TextBox 382"/>
            <p:cNvSpPr txBox="1"/>
            <p:nvPr/>
          </p:nvSpPr>
          <p:spPr>
            <a:xfrm>
              <a:off x="11373927" y="2817262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atin typeface="Arial"/>
                  <a:cs typeface="Arial"/>
                </a:rPr>
                <a:t>3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84" name="Straight Arrow Connector 383"/>
            <p:cNvCxnSpPr/>
            <p:nvPr/>
          </p:nvCxnSpPr>
          <p:spPr>
            <a:xfrm>
              <a:off x="11676956" y="28481119"/>
              <a:ext cx="280577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Arrow Connector 384"/>
            <p:cNvCxnSpPr/>
            <p:nvPr/>
          </p:nvCxnSpPr>
          <p:spPr>
            <a:xfrm>
              <a:off x="11863635" y="29263755"/>
              <a:ext cx="280577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385"/>
            <p:cNvSpPr txBox="1"/>
            <p:nvPr/>
          </p:nvSpPr>
          <p:spPr>
            <a:xfrm>
              <a:off x="11592637" y="2895167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5</a:t>
              </a:r>
              <a:endParaRPr lang="en-US" sz="4000" b="1" dirty="0">
                <a:latin typeface="Arial"/>
                <a:cs typeface="Arial"/>
              </a:endParaRPr>
            </a:p>
          </p:txBody>
        </p:sp>
        <p:sp>
          <p:nvSpPr>
            <p:cNvPr id="387" name="TextBox 386"/>
            <p:cNvSpPr txBox="1"/>
            <p:nvPr/>
          </p:nvSpPr>
          <p:spPr>
            <a:xfrm>
              <a:off x="11846367" y="3007342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>
                  <a:latin typeface="Arial"/>
                  <a:cs typeface="Arial"/>
                </a:rPr>
                <a:t>7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88" name="Straight Arrow Connector 387"/>
            <p:cNvCxnSpPr/>
            <p:nvPr/>
          </p:nvCxnSpPr>
          <p:spPr>
            <a:xfrm flipH="1" flipV="1">
              <a:off x="11876297" y="29898357"/>
              <a:ext cx="61192" cy="27874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Arrow Connector 388"/>
            <p:cNvCxnSpPr/>
            <p:nvPr/>
          </p:nvCxnSpPr>
          <p:spPr>
            <a:xfrm>
              <a:off x="11130391" y="29629994"/>
              <a:ext cx="283466" cy="9284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TextBox 389"/>
            <p:cNvSpPr txBox="1"/>
            <p:nvPr/>
          </p:nvSpPr>
          <p:spPr>
            <a:xfrm>
              <a:off x="10832546" y="29327075"/>
              <a:ext cx="29266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9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1" name="Straight Arrow Connector 390"/>
            <p:cNvCxnSpPr/>
            <p:nvPr/>
          </p:nvCxnSpPr>
          <p:spPr>
            <a:xfrm flipV="1">
              <a:off x="11125207" y="29916725"/>
              <a:ext cx="267914" cy="9686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TextBox 392"/>
            <p:cNvSpPr txBox="1"/>
            <p:nvPr/>
          </p:nvSpPr>
          <p:spPr>
            <a:xfrm>
              <a:off x="10652387" y="29746177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11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4" name="Straight Arrow Connector 393"/>
            <p:cNvCxnSpPr/>
            <p:nvPr/>
          </p:nvCxnSpPr>
          <p:spPr>
            <a:xfrm flipV="1">
              <a:off x="11627998" y="31525745"/>
              <a:ext cx="188099" cy="18809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TextBox 396"/>
            <p:cNvSpPr txBox="1"/>
            <p:nvPr/>
          </p:nvSpPr>
          <p:spPr>
            <a:xfrm>
              <a:off x="11114839" y="31457576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13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399" name="Straight Arrow Connector 398"/>
            <p:cNvCxnSpPr/>
            <p:nvPr/>
          </p:nvCxnSpPr>
          <p:spPr>
            <a:xfrm flipH="1">
              <a:off x="12940911" y="30632607"/>
              <a:ext cx="291835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1" name="TextBox 400"/>
            <p:cNvSpPr txBox="1"/>
            <p:nvPr/>
          </p:nvSpPr>
          <p:spPr>
            <a:xfrm>
              <a:off x="13169076" y="30324504"/>
              <a:ext cx="56301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15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402" name="Straight Arrow Connector 401"/>
            <p:cNvCxnSpPr/>
            <p:nvPr/>
          </p:nvCxnSpPr>
          <p:spPr>
            <a:xfrm flipH="1">
              <a:off x="12902088" y="29663913"/>
              <a:ext cx="266988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TextBox 403"/>
            <p:cNvSpPr txBox="1"/>
            <p:nvPr/>
          </p:nvSpPr>
          <p:spPr>
            <a:xfrm>
              <a:off x="13144164" y="29340966"/>
              <a:ext cx="5412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17</a:t>
              </a:r>
              <a:endParaRPr lang="en-US" sz="4000" b="1" dirty="0">
                <a:latin typeface="Arial"/>
                <a:cs typeface="Arial"/>
              </a:endParaRPr>
            </a:p>
          </p:txBody>
        </p:sp>
        <p:cxnSp>
          <p:nvCxnSpPr>
            <p:cNvPr id="405" name="Straight Arrow Connector 404"/>
            <p:cNvCxnSpPr/>
            <p:nvPr/>
          </p:nvCxnSpPr>
          <p:spPr>
            <a:xfrm flipH="1" flipV="1">
              <a:off x="13920157" y="28200591"/>
              <a:ext cx="70495" cy="28052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8" name="TextBox 407"/>
            <p:cNvSpPr txBox="1"/>
            <p:nvPr/>
          </p:nvSpPr>
          <p:spPr>
            <a:xfrm>
              <a:off x="13737898" y="28369248"/>
              <a:ext cx="5412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b="1" dirty="0" smtClean="0">
                  <a:latin typeface="Arial"/>
                  <a:cs typeface="Arial"/>
                </a:rPr>
                <a:t>19</a:t>
              </a:r>
              <a:endParaRPr lang="en-US" sz="4000" b="1" dirty="0"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468259" y="23071668"/>
            <a:ext cx="10129844" cy="553419"/>
            <a:chOff x="30468259" y="23774877"/>
            <a:chExt cx="10129844" cy="553419"/>
          </a:xfrm>
        </p:grpSpPr>
        <p:pic>
          <p:nvPicPr>
            <p:cNvPr id="187" name="Picture 186" descr="compd_t700_init_09_Feb_2011_1200_7.png"/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" t="94723" r="500" b="2453"/>
            <a:stretch/>
          </p:blipFill>
          <p:spPr>
            <a:xfrm>
              <a:off x="30468259" y="23774877"/>
              <a:ext cx="10129844" cy="292608"/>
            </a:xfrm>
            <a:prstGeom prst="rect">
              <a:avLst/>
            </a:prstGeom>
          </p:spPr>
        </p:pic>
        <p:sp>
          <p:nvSpPr>
            <p:cNvPr id="188" name="TextBox 187"/>
            <p:cNvSpPr txBox="1"/>
            <p:nvPr/>
          </p:nvSpPr>
          <p:spPr>
            <a:xfrm>
              <a:off x="35795492" y="24067485"/>
              <a:ext cx="5850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35375702" y="2406748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34720003" y="24071564"/>
              <a:ext cx="5035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34223106" y="24082075"/>
              <a:ext cx="36925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3607130" y="24079832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33126631" y="2408207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2489338" y="24082075"/>
              <a:ext cx="4699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31974023" y="24078603"/>
              <a:ext cx="35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1366987" y="24078603"/>
              <a:ext cx="45953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30890282" y="24078603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6469146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36961063" y="24067485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37589595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38088010" y="24067485"/>
              <a:ext cx="50655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1.25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38716297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39220009" y="24067485"/>
              <a:ext cx="46995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1.75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9839200" y="24067485"/>
              <a:ext cx="3685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7230197" y="24659873"/>
            <a:ext cx="16491230" cy="857926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700" b="1" u="sng" dirty="0">
              <a:latin typeface="Arial"/>
              <a:cs typeface="Arial"/>
            </a:endParaRPr>
          </a:p>
          <a:p>
            <a:endParaRPr lang="en-US" sz="2600" b="1" u="sng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 large percentage, 74.3%, of the STARS polar lows are linked to TPVs (Fig. 1)</a:t>
            </a: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The evolution of the polar </a:t>
            </a:r>
            <a:r>
              <a:rPr lang="en-US" sz="2600" dirty="0" smtClean="0">
                <a:latin typeface="Arial"/>
                <a:cs typeface="Arial"/>
              </a:rPr>
              <a:t>low appears </a:t>
            </a:r>
            <a:r>
              <a:rPr lang="en-US" sz="2600" dirty="0">
                <a:latin typeface="Arial"/>
                <a:cs typeface="Arial"/>
              </a:rPr>
              <a:t>to be related to </a:t>
            </a:r>
            <a:r>
              <a:rPr lang="en-US" sz="2600" dirty="0" smtClean="0">
                <a:latin typeface="Arial"/>
                <a:cs typeface="Arial"/>
              </a:rPr>
              <a:t>the </a:t>
            </a:r>
            <a:r>
              <a:rPr lang="en-US" sz="2600" dirty="0">
                <a:latin typeface="Arial"/>
                <a:cs typeface="Arial"/>
              </a:rPr>
              <a:t>interaction between the TPV and a tropospheric-deep baroclinic zone </a:t>
            </a:r>
            <a:r>
              <a:rPr lang="en-US" sz="2600" dirty="0" smtClean="0">
                <a:latin typeface="Arial"/>
                <a:cs typeface="Arial"/>
              </a:rPr>
              <a:t>(Figs. 2a,b and Figs. 3a–f)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Forcing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for ascent associated with the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TPV (Fig. 4a)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and a favorable thermodynamic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environment (Fig. 4b)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likely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support </a:t>
            </a:r>
            <a:r>
              <a:rPr lang="en-US" sz="2600" dirty="0" smtClean="0">
                <a:latin typeface="Arial"/>
                <a:cs typeface="Arial"/>
              </a:rPr>
              <a:t>the intensification of the polar low (Figs. 3b,d,f)</a:t>
            </a:r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The polar low is stronger and positioned farther northeastward in the most accurate group compared to the least accurate group (Figs. 5a,b)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Composite differences between the </a:t>
            </a:r>
            <a:r>
              <a:rPr lang="en-US" sz="2600" dirty="0" smtClean="0">
                <a:latin typeface="Arial"/>
                <a:cs typeface="Arial"/>
              </a:rPr>
              <a:t>most and least accurate groups </a:t>
            </a:r>
            <a:r>
              <a:rPr lang="en-US" sz="2600" dirty="0">
                <a:latin typeface="Arial"/>
                <a:cs typeface="Arial"/>
              </a:rPr>
              <a:t>suggest that the </a:t>
            </a:r>
            <a:r>
              <a:rPr lang="en-US" sz="2600" dirty="0" smtClean="0">
                <a:latin typeface="Arial"/>
                <a:cs typeface="Arial"/>
              </a:rPr>
              <a:t>TPV and a predecessor cyclone (L1; Figs. </a:t>
            </a:r>
            <a:r>
              <a:rPr lang="en-US" sz="2600" dirty="0">
                <a:latin typeface="Arial"/>
                <a:cs typeface="Arial"/>
              </a:rPr>
              <a:t>3</a:t>
            </a:r>
            <a:r>
              <a:rPr lang="en-US" sz="2600" dirty="0" smtClean="0">
                <a:latin typeface="Arial"/>
                <a:cs typeface="Arial"/>
              </a:rPr>
              <a:t>b,d,f) are </a:t>
            </a:r>
            <a:r>
              <a:rPr lang="en-US" sz="2600" dirty="0">
                <a:latin typeface="Arial"/>
                <a:cs typeface="Arial"/>
              </a:rPr>
              <a:t>positioned farther </a:t>
            </a:r>
            <a:r>
              <a:rPr lang="en-US" sz="2600" dirty="0" smtClean="0">
                <a:latin typeface="Arial"/>
                <a:cs typeface="Arial"/>
              </a:rPr>
              <a:t>northeastward (Figs. 6a–c and Figs. 7a,b) </a:t>
            </a:r>
            <a:r>
              <a:rPr lang="en-US" sz="2600" dirty="0">
                <a:latin typeface="Arial"/>
                <a:cs typeface="Arial"/>
              </a:rPr>
              <a:t>and the tropospheric-deep baroclinic zone </a:t>
            </a:r>
            <a:r>
              <a:rPr lang="en-US" sz="2600" dirty="0" smtClean="0">
                <a:latin typeface="Arial"/>
                <a:cs typeface="Arial"/>
              </a:rPr>
              <a:t>is positioned farther eastward (Fig. 6d) </a:t>
            </a:r>
            <a:r>
              <a:rPr lang="en-US" sz="2600" dirty="0">
                <a:latin typeface="Arial"/>
                <a:cs typeface="Arial"/>
              </a:rPr>
              <a:t>in the most accurate </a:t>
            </a:r>
            <a:r>
              <a:rPr lang="en-US" sz="2600" dirty="0" smtClean="0">
                <a:latin typeface="Arial"/>
                <a:cs typeface="Arial"/>
              </a:rPr>
              <a:t>group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     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−</a:t>
            </a:r>
            <a:r>
              <a:rPr lang="en-US" sz="2400" dirty="0" smtClean="0">
                <a:latin typeface="Arial"/>
                <a:cs typeface="Arial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These position differences may be tied to the ridges flanking the TPV (R1 and R2) being less amplified (Fig. 6a)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          and R1 extending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farther eastward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Figs. 6a,b and Fig. 7b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) in the most accurate group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      −   These position differences likely contribute to the polar low position differences between the groups</a:t>
            </a:r>
          </a:p>
          <a:p>
            <a:pPr>
              <a:lnSpc>
                <a:spcPct val="50000"/>
              </a:lnSpc>
            </a:pP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more conducive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thermodynamic environment in most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accurate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group, as suggested by a polar low track mainly over the Barents Sea (Figs.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6a–d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), may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contribute to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polar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low being stronger in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most </a:t>
            </a:r>
            <a:r>
              <a:rPr lang="en-US" sz="2600" dirty="0">
                <a:solidFill>
                  <a:srgbClr val="000000"/>
                </a:solidFill>
                <a:latin typeface="Arial"/>
                <a:cs typeface="Arial"/>
              </a:rPr>
              <a:t>accurate </a:t>
            </a:r>
            <a:r>
              <a:rPr lang="en-US" sz="2600" dirty="0" smtClean="0">
                <a:solidFill>
                  <a:srgbClr val="000000"/>
                </a:solidFill>
                <a:latin typeface="Arial"/>
                <a:cs typeface="Arial"/>
              </a:rPr>
              <a:t>group</a:t>
            </a:r>
          </a:p>
          <a:p>
            <a:pPr lvl="0"/>
            <a:endParaRPr lang="en-US" sz="2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27230196" y="24821131"/>
            <a:ext cx="16493959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5479834" y="2264324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Kevin Biernat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Daniel Keyser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Lance F. Bosart</a:t>
            </a:r>
            <a:r>
              <a:rPr lang="en-US" sz="4400" baseline="30000" dirty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416" name="TextBox 415"/>
          <p:cNvSpPr txBox="1"/>
          <p:nvPr/>
        </p:nvSpPr>
        <p:spPr>
          <a:xfrm>
            <a:off x="24699703" y="2245248"/>
            <a:ext cx="7040136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417" name="Rectangle 416"/>
          <p:cNvSpPr/>
          <p:nvPr/>
        </p:nvSpPr>
        <p:spPr>
          <a:xfrm>
            <a:off x="31105835" y="2607627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11184933" y="2959148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5595186" y="2959148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20" name="Rectangle 419"/>
          <p:cNvSpPr/>
          <p:nvPr/>
        </p:nvSpPr>
        <p:spPr>
          <a:xfrm>
            <a:off x="33657135" y="18833179"/>
            <a:ext cx="12666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Rectangle 420"/>
          <p:cNvSpPr/>
          <p:nvPr/>
        </p:nvSpPr>
        <p:spPr>
          <a:xfrm>
            <a:off x="38647325" y="19681070"/>
            <a:ext cx="12666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66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17285803" y="19480084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22190252" y="19479455"/>
            <a:ext cx="16810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60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45631</TotalTime>
  <Words>2114</Words>
  <Application>Microsoft Macintosh PowerPoint</Application>
  <PresentationFormat>Custom</PresentationFormat>
  <Paragraphs>311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725</cp:revision>
  <cp:lastPrinted>2017-12-06T21:26:09Z</cp:lastPrinted>
  <dcterms:created xsi:type="dcterms:W3CDTF">2015-11-02T00:35:42Z</dcterms:created>
  <dcterms:modified xsi:type="dcterms:W3CDTF">2018-12-04T20:11:06Z</dcterms:modified>
</cp:coreProperties>
</file>